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62" r:id="rId2"/>
    <p:sldId id="257" r:id="rId3"/>
    <p:sldId id="273" r:id="rId4"/>
    <p:sldId id="263" r:id="rId5"/>
    <p:sldId id="277" r:id="rId6"/>
    <p:sldId id="274" r:id="rId7"/>
    <p:sldId id="278" r:id="rId8"/>
    <p:sldId id="281" r:id="rId9"/>
    <p:sldId id="284" r:id="rId10"/>
    <p:sldId id="279" r:id="rId11"/>
    <p:sldId id="285" r:id="rId12"/>
    <p:sldId id="286" r:id="rId13"/>
    <p:sldId id="287" r:id="rId14"/>
    <p:sldId id="291" r:id="rId15"/>
    <p:sldId id="288" r:id="rId16"/>
    <p:sldId id="292" r:id="rId17"/>
    <p:sldId id="289" r:id="rId18"/>
    <p:sldId id="290" r:id="rId19"/>
    <p:sldId id="282" r:id="rId20"/>
    <p:sldId id="264" r:id="rId21"/>
    <p:sldId id="293" r:id="rId22"/>
    <p:sldId id="265" r:id="rId23"/>
    <p:sldId id="26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5" d="100"/>
          <a:sy n="55" d="100"/>
        </p:scale>
        <p:origin x="108" y="4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BE633F-8BD0-4A37-8111-B7CFF49E0225}" type="datetimeFigureOut">
              <a:rPr lang="en-AS" smtClean="0"/>
              <a:t>08/31/2022</a:t>
            </a:fld>
            <a:endParaRPr lang="en-AS"/>
          </a:p>
        </p:txBody>
      </p:sp>
      <p:sp>
        <p:nvSpPr>
          <p:cNvPr id="5" name="Footer Placeholder 4"/>
          <p:cNvSpPr>
            <a:spLocks noGrp="1"/>
          </p:cNvSpPr>
          <p:nvPr>
            <p:ph type="ftr" sz="quarter" idx="11"/>
          </p:nvPr>
        </p:nvSpPr>
        <p:spPr/>
        <p:txBody>
          <a:bodyPr/>
          <a:lstStyle/>
          <a:p>
            <a:endParaRPr lang="en-AS"/>
          </a:p>
        </p:txBody>
      </p:sp>
      <p:sp>
        <p:nvSpPr>
          <p:cNvPr id="6" name="Slide Number Placeholder 5"/>
          <p:cNvSpPr>
            <a:spLocks noGrp="1"/>
          </p:cNvSpPr>
          <p:nvPr>
            <p:ph type="sldNum" sz="quarter" idx="12"/>
          </p:nvPr>
        </p:nvSpPr>
        <p:spPr/>
        <p:txBody>
          <a:bodyPr/>
          <a:lstStyle/>
          <a:p>
            <a:fld id="{91BADE18-553A-4498-A5FB-2DF5745E7CDE}" type="slidenum">
              <a:rPr lang="en-AS" smtClean="0"/>
              <a:t>‹#›</a:t>
            </a:fld>
            <a:endParaRPr lang="en-AS"/>
          </a:p>
        </p:txBody>
      </p:sp>
    </p:spTree>
    <p:extLst>
      <p:ext uri="{BB962C8B-B14F-4D97-AF65-F5344CB8AC3E}">
        <p14:creationId xmlns:p14="http://schemas.microsoft.com/office/powerpoint/2010/main" val="2081124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BE633F-8BD0-4A37-8111-B7CFF49E0225}" type="datetimeFigureOut">
              <a:rPr lang="en-AS" smtClean="0"/>
              <a:t>08/31/2022</a:t>
            </a:fld>
            <a:endParaRPr lang="en-AS"/>
          </a:p>
        </p:txBody>
      </p:sp>
      <p:sp>
        <p:nvSpPr>
          <p:cNvPr id="5" name="Footer Placeholder 4"/>
          <p:cNvSpPr>
            <a:spLocks noGrp="1"/>
          </p:cNvSpPr>
          <p:nvPr>
            <p:ph type="ftr" sz="quarter" idx="11"/>
          </p:nvPr>
        </p:nvSpPr>
        <p:spPr/>
        <p:txBody>
          <a:bodyPr/>
          <a:lstStyle/>
          <a:p>
            <a:endParaRPr lang="en-AS"/>
          </a:p>
        </p:txBody>
      </p:sp>
      <p:sp>
        <p:nvSpPr>
          <p:cNvPr id="6" name="Slide Number Placeholder 5"/>
          <p:cNvSpPr>
            <a:spLocks noGrp="1"/>
          </p:cNvSpPr>
          <p:nvPr>
            <p:ph type="sldNum" sz="quarter" idx="12"/>
          </p:nvPr>
        </p:nvSpPr>
        <p:spPr/>
        <p:txBody>
          <a:bodyPr/>
          <a:lstStyle/>
          <a:p>
            <a:fld id="{91BADE18-553A-4498-A5FB-2DF5745E7CDE}" type="slidenum">
              <a:rPr lang="en-AS" smtClean="0"/>
              <a:t>‹#›</a:t>
            </a:fld>
            <a:endParaRPr lang="en-AS"/>
          </a:p>
        </p:txBody>
      </p:sp>
    </p:spTree>
    <p:extLst>
      <p:ext uri="{BB962C8B-B14F-4D97-AF65-F5344CB8AC3E}">
        <p14:creationId xmlns:p14="http://schemas.microsoft.com/office/powerpoint/2010/main" val="352527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BE633F-8BD0-4A37-8111-B7CFF49E0225}" type="datetimeFigureOut">
              <a:rPr lang="en-AS" smtClean="0"/>
              <a:t>08/31/2022</a:t>
            </a:fld>
            <a:endParaRPr lang="en-AS"/>
          </a:p>
        </p:txBody>
      </p:sp>
      <p:sp>
        <p:nvSpPr>
          <p:cNvPr id="5" name="Footer Placeholder 4"/>
          <p:cNvSpPr>
            <a:spLocks noGrp="1"/>
          </p:cNvSpPr>
          <p:nvPr>
            <p:ph type="ftr" sz="quarter" idx="11"/>
          </p:nvPr>
        </p:nvSpPr>
        <p:spPr/>
        <p:txBody>
          <a:bodyPr/>
          <a:lstStyle/>
          <a:p>
            <a:endParaRPr lang="en-AS"/>
          </a:p>
        </p:txBody>
      </p:sp>
      <p:sp>
        <p:nvSpPr>
          <p:cNvPr id="6" name="Slide Number Placeholder 5"/>
          <p:cNvSpPr>
            <a:spLocks noGrp="1"/>
          </p:cNvSpPr>
          <p:nvPr>
            <p:ph type="sldNum" sz="quarter" idx="12"/>
          </p:nvPr>
        </p:nvSpPr>
        <p:spPr/>
        <p:txBody>
          <a:bodyPr/>
          <a:lstStyle/>
          <a:p>
            <a:fld id="{91BADE18-553A-4498-A5FB-2DF5745E7CDE}" type="slidenum">
              <a:rPr lang="en-AS" smtClean="0"/>
              <a:t>‹#›</a:t>
            </a:fld>
            <a:endParaRPr lang="en-A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75998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BE633F-8BD0-4A37-8111-B7CFF49E0225}" type="datetimeFigureOut">
              <a:rPr lang="en-AS" smtClean="0"/>
              <a:t>08/31/2022</a:t>
            </a:fld>
            <a:endParaRPr lang="en-AS"/>
          </a:p>
        </p:txBody>
      </p:sp>
      <p:sp>
        <p:nvSpPr>
          <p:cNvPr id="5" name="Footer Placeholder 4"/>
          <p:cNvSpPr>
            <a:spLocks noGrp="1"/>
          </p:cNvSpPr>
          <p:nvPr>
            <p:ph type="ftr" sz="quarter" idx="11"/>
          </p:nvPr>
        </p:nvSpPr>
        <p:spPr/>
        <p:txBody>
          <a:bodyPr/>
          <a:lstStyle/>
          <a:p>
            <a:endParaRPr lang="en-AS"/>
          </a:p>
        </p:txBody>
      </p:sp>
      <p:sp>
        <p:nvSpPr>
          <p:cNvPr id="6" name="Slide Number Placeholder 5"/>
          <p:cNvSpPr>
            <a:spLocks noGrp="1"/>
          </p:cNvSpPr>
          <p:nvPr>
            <p:ph type="sldNum" sz="quarter" idx="12"/>
          </p:nvPr>
        </p:nvSpPr>
        <p:spPr/>
        <p:txBody>
          <a:bodyPr/>
          <a:lstStyle/>
          <a:p>
            <a:fld id="{91BADE18-553A-4498-A5FB-2DF5745E7CDE}" type="slidenum">
              <a:rPr lang="en-AS" smtClean="0"/>
              <a:t>‹#›</a:t>
            </a:fld>
            <a:endParaRPr lang="en-AS"/>
          </a:p>
        </p:txBody>
      </p:sp>
    </p:spTree>
    <p:extLst>
      <p:ext uri="{BB962C8B-B14F-4D97-AF65-F5344CB8AC3E}">
        <p14:creationId xmlns:p14="http://schemas.microsoft.com/office/powerpoint/2010/main" val="17622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BE633F-8BD0-4A37-8111-B7CFF49E0225}" type="datetimeFigureOut">
              <a:rPr lang="en-AS" smtClean="0"/>
              <a:t>08/31/2022</a:t>
            </a:fld>
            <a:endParaRPr lang="en-AS"/>
          </a:p>
        </p:txBody>
      </p:sp>
      <p:sp>
        <p:nvSpPr>
          <p:cNvPr id="5" name="Footer Placeholder 4"/>
          <p:cNvSpPr>
            <a:spLocks noGrp="1"/>
          </p:cNvSpPr>
          <p:nvPr>
            <p:ph type="ftr" sz="quarter" idx="11"/>
          </p:nvPr>
        </p:nvSpPr>
        <p:spPr/>
        <p:txBody>
          <a:bodyPr/>
          <a:lstStyle/>
          <a:p>
            <a:endParaRPr lang="en-AS"/>
          </a:p>
        </p:txBody>
      </p:sp>
      <p:sp>
        <p:nvSpPr>
          <p:cNvPr id="6" name="Slide Number Placeholder 5"/>
          <p:cNvSpPr>
            <a:spLocks noGrp="1"/>
          </p:cNvSpPr>
          <p:nvPr>
            <p:ph type="sldNum" sz="quarter" idx="12"/>
          </p:nvPr>
        </p:nvSpPr>
        <p:spPr/>
        <p:txBody>
          <a:bodyPr/>
          <a:lstStyle/>
          <a:p>
            <a:fld id="{91BADE18-553A-4498-A5FB-2DF5745E7CDE}" type="slidenum">
              <a:rPr lang="en-AS" smtClean="0"/>
              <a:t>‹#›</a:t>
            </a:fld>
            <a:endParaRPr lang="en-A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1778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BE633F-8BD0-4A37-8111-B7CFF49E0225}" type="datetimeFigureOut">
              <a:rPr lang="en-AS" smtClean="0"/>
              <a:t>08/31/2022</a:t>
            </a:fld>
            <a:endParaRPr lang="en-AS"/>
          </a:p>
        </p:txBody>
      </p:sp>
      <p:sp>
        <p:nvSpPr>
          <p:cNvPr id="5" name="Footer Placeholder 4"/>
          <p:cNvSpPr>
            <a:spLocks noGrp="1"/>
          </p:cNvSpPr>
          <p:nvPr>
            <p:ph type="ftr" sz="quarter" idx="11"/>
          </p:nvPr>
        </p:nvSpPr>
        <p:spPr/>
        <p:txBody>
          <a:bodyPr/>
          <a:lstStyle/>
          <a:p>
            <a:endParaRPr lang="en-AS"/>
          </a:p>
        </p:txBody>
      </p:sp>
      <p:sp>
        <p:nvSpPr>
          <p:cNvPr id="6" name="Slide Number Placeholder 5"/>
          <p:cNvSpPr>
            <a:spLocks noGrp="1"/>
          </p:cNvSpPr>
          <p:nvPr>
            <p:ph type="sldNum" sz="quarter" idx="12"/>
          </p:nvPr>
        </p:nvSpPr>
        <p:spPr/>
        <p:txBody>
          <a:bodyPr/>
          <a:lstStyle/>
          <a:p>
            <a:fld id="{91BADE18-553A-4498-A5FB-2DF5745E7CDE}" type="slidenum">
              <a:rPr lang="en-AS" smtClean="0"/>
              <a:t>‹#›</a:t>
            </a:fld>
            <a:endParaRPr lang="en-AS"/>
          </a:p>
        </p:txBody>
      </p:sp>
    </p:spTree>
    <p:extLst>
      <p:ext uri="{BB962C8B-B14F-4D97-AF65-F5344CB8AC3E}">
        <p14:creationId xmlns:p14="http://schemas.microsoft.com/office/powerpoint/2010/main" val="402269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BE633F-8BD0-4A37-8111-B7CFF49E0225}" type="datetimeFigureOut">
              <a:rPr lang="en-AS" smtClean="0"/>
              <a:t>08/31/2022</a:t>
            </a:fld>
            <a:endParaRPr lang="en-AS"/>
          </a:p>
        </p:txBody>
      </p:sp>
      <p:sp>
        <p:nvSpPr>
          <p:cNvPr id="5" name="Footer Placeholder 4"/>
          <p:cNvSpPr>
            <a:spLocks noGrp="1"/>
          </p:cNvSpPr>
          <p:nvPr>
            <p:ph type="ftr" sz="quarter" idx="11"/>
          </p:nvPr>
        </p:nvSpPr>
        <p:spPr/>
        <p:txBody>
          <a:bodyPr/>
          <a:lstStyle/>
          <a:p>
            <a:endParaRPr lang="en-AS"/>
          </a:p>
        </p:txBody>
      </p:sp>
      <p:sp>
        <p:nvSpPr>
          <p:cNvPr id="6" name="Slide Number Placeholder 5"/>
          <p:cNvSpPr>
            <a:spLocks noGrp="1"/>
          </p:cNvSpPr>
          <p:nvPr>
            <p:ph type="sldNum" sz="quarter" idx="12"/>
          </p:nvPr>
        </p:nvSpPr>
        <p:spPr/>
        <p:txBody>
          <a:bodyPr/>
          <a:lstStyle/>
          <a:p>
            <a:fld id="{91BADE18-553A-4498-A5FB-2DF5745E7CDE}" type="slidenum">
              <a:rPr lang="en-AS" smtClean="0"/>
              <a:t>‹#›</a:t>
            </a:fld>
            <a:endParaRPr lang="en-AS"/>
          </a:p>
        </p:txBody>
      </p:sp>
    </p:spTree>
    <p:extLst>
      <p:ext uri="{BB962C8B-B14F-4D97-AF65-F5344CB8AC3E}">
        <p14:creationId xmlns:p14="http://schemas.microsoft.com/office/powerpoint/2010/main" val="4032034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BE633F-8BD0-4A37-8111-B7CFF49E0225}" type="datetimeFigureOut">
              <a:rPr lang="en-AS" smtClean="0"/>
              <a:t>08/31/2022</a:t>
            </a:fld>
            <a:endParaRPr lang="en-AS"/>
          </a:p>
        </p:txBody>
      </p:sp>
      <p:sp>
        <p:nvSpPr>
          <p:cNvPr id="5" name="Footer Placeholder 4"/>
          <p:cNvSpPr>
            <a:spLocks noGrp="1"/>
          </p:cNvSpPr>
          <p:nvPr>
            <p:ph type="ftr" sz="quarter" idx="11"/>
          </p:nvPr>
        </p:nvSpPr>
        <p:spPr/>
        <p:txBody>
          <a:bodyPr/>
          <a:lstStyle/>
          <a:p>
            <a:endParaRPr lang="en-AS"/>
          </a:p>
        </p:txBody>
      </p:sp>
      <p:sp>
        <p:nvSpPr>
          <p:cNvPr id="6" name="Slide Number Placeholder 5"/>
          <p:cNvSpPr>
            <a:spLocks noGrp="1"/>
          </p:cNvSpPr>
          <p:nvPr>
            <p:ph type="sldNum" sz="quarter" idx="12"/>
          </p:nvPr>
        </p:nvSpPr>
        <p:spPr/>
        <p:txBody>
          <a:bodyPr/>
          <a:lstStyle/>
          <a:p>
            <a:fld id="{91BADE18-553A-4498-A5FB-2DF5745E7CDE}" type="slidenum">
              <a:rPr lang="en-AS" smtClean="0"/>
              <a:t>‹#›</a:t>
            </a:fld>
            <a:endParaRPr lang="en-AS"/>
          </a:p>
        </p:txBody>
      </p:sp>
    </p:spTree>
    <p:extLst>
      <p:ext uri="{BB962C8B-B14F-4D97-AF65-F5344CB8AC3E}">
        <p14:creationId xmlns:p14="http://schemas.microsoft.com/office/powerpoint/2010/main" val="1507175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BE633F-8BD0-4A37-8111-B7CFF49E0225}" type="datetimeFigureOut">
              <a:rPr lang="en-AS" smtClean="0"/>
              <a:t>08/31/2022</a:t>
            </a:fld>
            <a:endParaRPr lang="en-AS"/>
          </a:p>
        </p:txBody>
      </p:sp>
      <p:sp>
        <p:nvSpPr>
          <p:cNvPr id="5" name="Footer Placeholder 4"/>
          <p:cNvSpPr>
            <a:spLocks noGrp="1"/>
          </p:cNvSpPr>
          <p:nvPr>
            <p:ph type="ftr" sz="quarter" idx="11"/>
          </p:nvPr>
        </p:nvSpPr>
        <p:spPr/>
        <p:txBody>
          <a:bodyPr/>
          <a:lstStyle/>
          <a:p>
            <a:endParaRPr lang="en-AS"/>
          </a:p>
        </p:txBody>
      </p:sp>
      <p:sp>
        <p:nvSpPr>
          <p:cNvPr id="6" name="Slide Number Placeholder 5"/>
          <p:cNvSpPr>
            <a:spLocks noGrp="1"/>
          </p:cNvSpPr>
          <p:nvPr>
            <p:ph type="sldNum" sz="quarter" idx="12"/>
          </p:nvPr>
        </p:nvSpPr>
        <p:spPr/>
        <p:txBody>
          <a:bodyPr/>
          <a:lstStyle/>
          <a:p>
            <a:fld id="{91BADE18-553A-4498-A5FB-2DF5745E7CDE}" type="slidenum">
              <a:rPr lang="en-AS" smtClean="0"/>
              <a:t>‹#›</a:t>
            </a:fld>
            <a:endParaRPr lang="en-AS"/>
          </a:p>
        </p:txBody>
      </p:sp>
    </p:spTree>
    <p:extLst>
      <p:ext uri="{BB962C8B-B14F-4D97-AF65-F5344CB8AC3E}">
        <p14:creationId xmlns:p14="http://schemas.microsoft.com/office/powerpoint/2010/main" val="22343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BE633F-8BD0-4A37-8111-B7CFF49E0225}" type="datetimeFigureOut">
              <a:rPr lang="en-AS" smtClean="0"/>
              <a:t>08/31/2022</a:t>
            </a:fld>
            <a:endParaRPr lang="en-AS"/>
          </a:p>
        </p:txBody>
      </p:sp>
      <p:sp>
        <p:nvSpPr>
          <p:cNvPr id="5" name="Footer Placeholder 4"/>
          <p:cNvSpPr>
            <a:spLocks noGrp="1"/>
          </p:cNvSpPr>
          <p:nvPr>
            <p:ph type="ftr" sz="quarter" idx="11"/>
          </p:nvPr>
        </p:nvSpPr>
        <p:spPr/>
        <p:txBody>
          <a:bodyPr/>
          <a:lstStyle/>
          <a:p>
            <a:endParaRPr lang="en-AS"/>
          </a:p>
        </p:txBody>
      </p:sp>
      <p:sp>
        <p:nvSpPr>
          <p:cNvPr id="6" name="Slide Number Placeholder 5"/>
          <p:cNvSpPr>
            <a:spLocks noGrp="1"/>
          </p:cNvSpPr>
          <p:nvPr>
            <p:ph type="sldNum" sz="quarter" idx="12"/>
          </p:nvPr>
        </p:nvSpPr>
        <p:spPr/>
        <p:txBody>
          <a:bodyPr/>
          <a:lstStyle/>
          <a:p>
            <a:fld id="{91BADE18-553A-4498-A5FB-2DF5745E7CDE}" type="slidenum">
              <a:rPr lang="en-AS" smtClean="0"/>
              <a:t>‹#›</a:t>
            </a:fld>
            <a:endParaRPr lang="en-AS"/>
          </a:p>
        </p:txBody>
      </p:sp>
    </p:spTree>
    <p:extLst>
      <p:ext uri="{BB962C8B-B14F-4D97-AF65-F5344CB8AC3E}">
        <p14:creationId xmlns:p14="http://schemas.microsoft.com/office/powerpoint/2010/main" val="2704167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BE633F-8BD0-4A37-8111-B7CFF49E0225}" type="datetimeFigureOut">
              <a:rPr lang="en-AS" smtClean="0"/>
              <a:t>08/31/2022</a:t>
            </a:fld>
            <a:endParaRPr lang="en-AS"/>
          </a:p>
        </p:txBody>
      </p:sp>
      <p:sp>
        <p:nvSpPr>
          <p:cNvPr id="6" name="Footer Placeholder 5"/>
          <p:cNvSpPr>
            <a:spLocks noGrp="1"/>
          </p:cNvSpPr>
          <p:nvPr>
            <p:ph type="ftr" sz="quarter" idx="11"/>
          </p:nvPr>
        </p:nvSpPr>
        <p:spPr/>
        <p:txBody>
          <a:bodyPr/>
          <a:lstStyle/>
          <a:p>
            <a:endParaRPr lang="en-AS"/>
          </a:p>
        </p:txBody>
      </p:sp>
      <p:sp>
        <p:nvSpPr>
          <p:cNvPr id="7" name="Slide Number Placeholder 6"/>
          <p:cNvSpPr>
            <a:spLocks noGrp="1"/>
          </p:cNvSpPr>
          <p:nvPr>
            <p:ph type="sldNum" sz="quarter" idx="12"/>
          </p:nvPr>
        </p:nvSpPr>
        <p:spPr/>
        <p:txBody>
          <a:bodyPr/>
          <a:lstStyle/>
          <a:p>
            <a:fld id="{91BADE18-553A-4498-A5FB-2DF5745E7CDE}" type="slidenum">
              <a:rPr lang="en-AS" smtClean="0"/>
              <a:t>‹#›</a:t>
            </a:fld>
            <a:endParaRPr lang="en-AS"/>
          </a:p>
        </p:txBody>
      </p:sp>
    </p:spTree>
    <p:extLst>
      <p:ext uri="{BB962C8B-B14F-4D97-AF65-F5344CB8AC3E}">
        <p14:creationId xmlns:p14="http://schemas.microsoft.com/office/powerpoint/2010/main" val="2669889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BE633F-8BD0-4A37-8111-B7CFF49E0225}" type="datetimeFigureOut">
              <a:rPr lang="en-AS" smtClean="0"/>
              <a:t>08/31/2022</a:t>
            </a:fld>
            <a:endParaRPr lang="en-AS"/>
          </a:p>
        </p:txBody>
      </p:sp>
      <p:sp>
        <p:nvSpPr>
          <p:cNvPr id="8" name="Footer Placeholder 7"/>
          <p:cNvSpPr>
            <a:spLocks noGrp="1"/>
          </p:cNvSpPr>
          <p:nvPr>
            <p:ph type="ftr" sz="quarter" idx="11"/>
          </p:nvPr>
        </p:nvSpPr>
        <p:spPr/>
        <p:txBody>
          <a:bodyPr/>
          <a:lstStyle/>
          <a:p>
            <a:endParaRPr lang="en-AS"/>
          </a:p>
        </p:txBody>
      </p:sp>
      <p:sp>
        <p:nvSpPr>
          <p:cNvPr id="9" name="Slide Number Placeholder 8"/>
          <p:cNvSpPr>
            <a:spLocks noGrp="1"/>
          </p:cNvSpPr>
          <p:nvPr>
            <p:ph type="sldNum" sz="quarter" idx="12"/>
          </p:nvPr>
        </p:nvSpPr>
        <p:spPr/>
        <p:txBody>
          <a:bodyPr/>
          <a:lstStyle/>
          <a:p>
            <a:fld id="{91BADE18-553A-4498-A5FB-2DF5745E7CDE}" type="slidenum">
              <a:rPr lang="en-AS" smtClean="0"/>
              <a:t>‹#›</a:t>
            </a:fld>
            <a:endParaRPr lang="en-AS"/>
          </a:p>
        </p:txBody>
      </p:sp>
    </p:spTree>
    <p:extLst>
      <p:ext uri="{BB962C8B-B14F-4D97-AF65-F5344CB8AC3E}">
        <p14:creationId xmlns:p14="http://schemas.microsoft.com/office/powerpoint/2010/main" val="4062524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BE633F-8BD0-4A37-8111-B7CFF49E0225}" type="datetimeFigureOut">
              <a:rPr lang="en-AS" smtClean="0"/>
              <a:t>08/31/2022</a:t>
            </a:fld>
            <a:endParaRPr lang="en-AS"/>
          </a:p>
        </p:txBody>
      </p:sp>
      <p:sp>
        <p:nvSpPr>
          <p:cNvPr id="4" name="Footer Placeholder 3"/>
          <p:cNvSpPr>
            <a:spLocks noGrp="1"/>
          </p:cNvSpPr>
          <p:nvPr>
            <p:ph type="ftr" sz="quarter" idx="11"/>
          </p:nvPr>
        </p:nvSpPr>
        <p:spPr/>
        <p:txBody>
          <a:bodyPr/>
          <a:lstStyle/>
          <a:p>
            <a:endParaRPr lang="en-AS"/>
          </a:p>
        </p:txBody>
      </p:sp>
      <p:sp>
        <p:nvSpPr>
          <p:cNvPr id="5" name="Slide Number Placeholder 4"/>
          <p:cNvSpPr>
            <a:spLocks noGrp="1"/>
          </p:cNvSpPr>
          <p:nvPr>
            <p:ph type="sldNum" sz="quarter" idx="12"/>
          </p:nvPr>
        </p:nvSpPr>
        <p:spPr/>
        <p:txBody>
          <a:bodyPr/>
          <a:lstStyle/>
          <a:p>
            <a:fld id="{91BADE18-553A-4498-A5FB-2DF5745E7CDE}" type="slidenum">
              <a:rPr lang="en-AS" smtClean="0"/>
              <a:t>‹#›</a:t>
            </a:fld>
            <a:endParaRPr lang="en-AS"/>
          </a:p>
        </p:txBody>
      </p:sp>
    </p:spTree>
    <p:extLst>
      <p:ext uri="{BB962C8B-B14F-4D97-AF65-F5344CB8AC3E}">
        <p14:creationId xmlns:p14="http://schemas.microsoft.com/office/powerpoint/2010/main" val="252050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BE633F-8BD0-4A37-8111-B7CFF49E0225}" type="datetimeFigureOut">
              <a:rPr lang="en-AS" smtClean="0"/>
              <a:t>08/31/2022</a:t>
            </a:fld>
            <a:endParaRPr lang="en-AS"/>
          </a:p>
        </p:txBody>
      </p:sp>
      <p:sp>
        <p:nvSpPr>
          <p:cNvPr id="3" name="Footer Placeholder 2"/>
          <p:cNvSpPr>
            <a:spLocks noGrp="1"/>
          </p:cNvSpPr>
          <p:nvPr>
            <p:ph type="ftr" sz="quarter" idx="11"/>
          </p:nvPr>
        </p:nvSpPr>
        <p:spPr/>
        <p:txBody>
          <a:bodyPr/>
          <a:lstStyle/>
          <a:p>
            <a:endParaRPr lang="en-AS"/>
          </a:p>
        </p:txBody>
      </p:sp>
      <p:sp>
        <p:nvSpPr>
          <p:cNvPr id="4" name="Slide Number Placeholder 3"/>
          <p:cNvSpPr>
            <a:spLocks noGrp="1"/>
          </p:cNvSpPr>
          <p:nvPr>
            <p:ph type="sldNum" sz="quarter" idx="12"/>
          </p:nvPr>
        </p:nvSpPr>
        <p:spPr/>
        <p:txBody>
          <a:bodyPr/>
          <a:lstStyle/>
          <a:p>
            <a:fld id="{91BADE18-553A-4498-A5FB-2DF5745E7CDE}" type="slidenum">
              <a:rPr lang="en-AS" smtClean="0"/>
              <a:t>‹#›</a:t>
            </a:fld>
            <a:endParaRPr lang="en-AS"/>
          </a:p>
        </p:txBody>
      </p:sp>
    </p:spTree>
    <p:extLst>
      <p:ext uri="{BB962C8B-B14F-4D97-AF65-F5344CB8AC3E}">
        <p14:creationId xmlns:p14="http://schemas.microsoft.com/office/powerpoint/2010/main" val="3738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BE633F-8BD0-4A37-8111-B7CFF49E0225}" type="datetimeFigureOut">
              <a:rPr lang="en-AS" smtClean="0"/>
              <a:t>08/31/2022</a:t>
            </a:fld>
            <a:endParaRPr lang="en-AS"/>
          </a:p>
        </p:txBody>
      </p:sp>
      <p:sp>
        <p:nvSpPr>
          <p:cNvPr id="6" name="Footer Placeholder 5"/>
          <p:cNvSpPr>
            <a:spLocks noGrp="1"/>
          </p:cNvSpPr>
          <p:nvPr>
            <p:ph type="ftr" sz="quarter" idx="11"/>
          </p:nvPr>
        </p:nvSpPr>
        <p:spPr/>
        <p:txBody>
          <a:bodyPr/>
          <a:lstStyle/>
          <a:p>
            <a:endParaRPr lang="en-AS"/>
          </a:p>
        </p:txBody>
      </p:sp>
      <p:sp>
        <p:nvSpPr>
          <p:cNvPr id="7" name="Slide Number Placeholder 6"/>
          <p:cNvSpPr>
            <a:spLocks noGrp="1"/>
          </p:cNvSpPr>
          <p:nvPr>
            <p:ph type="sldNum" sz="quarter" idx="12"/>
          </p:nvPr>
        </p:nvSpPr>
        <p:spPr/>
        <p:txBody>
          <a:bodyPr/>
          <a:lstStyle/>
          <a:p>
            <a:fld id="{91BADE18-553A-4498-A5FB-2DF5745E7CDE}" type="slidenum">
              <a:rPr lang="en-AS" smtClean="0"/>
              <a:t>‹#›</a:t>
            </a:fld>
            <a:endParaRPr lang="en-AS"/>
          </a:p>
        </p:txBody>
      </p:sp>
    </p:spTree>
    <p:extLst>
      <p:ext uri="{BB962C8B-B14F-4D97-AF65-F5344CB8AC3E}">
        <p14:creationId xmlns:p14="http://schemas.microsoft.com/office/powerpoint/2010/main" val="3655071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AS"/>
          </a:p>
        </p:txBody>
      </p:sp>
      <p:sp>
        <p:nvSpPr>
          <p:cNvPr id="7" name="Slide Number Placeholder 6"/>
          <p:cNvSpPr>
            <a:spLocks noGrp="1"/>
          </p:cNvSpPr>
          <p:nvPr>
            <p:ph type="sldNum" sz="quarter" idx="12"/>
          </p:nvPr>
        </p:nvSpPr>
        <p:spPr/>
        <p:txBody>
          <a:bodyPr/>
          <a:lstStyle/>
          <a:p>
            <a:fld id="{91BADE18-553A-4498-A5FB-2DF5745E7CDE}" type="slidenum">
              <a:rPr lang="en-AS" smtClean="0"/>
              <a:t>‹#›</a:t>
            </a:fld>
            <a:endParaRPr lang="en-AS"/>
          </a:p>
        </p:txBody>
      </p:sp>
      <p:sp>
        <p:nvSpPr>
          <p:cNvPr id="5" name="Date Placeholder 4"/>
          <p:cNvSpPr>
            <a:spLocks noGrp="1"/>
          </p:cNvSpPr>
          <p:nvPr>
            <p:ph type="dt" sz="half" idx="10"/>
          </p:nvPr>
        </p:nvSpPr>
        <p:spPr/>
        <p:txBody>
          <a:bodyPr/>
          <a:lstStyle/>
          <a:p>
            <a:fld id="{38BE633F-8BD0-4A37-8111-B7CFF49E0225}" type="datetimeFigureOut">
              <a:rPr lang="en-AS" smtClean="0"/>
              <a:t>08/31/2022</a:t>
            </a:fld>
            <a:endParaRPr lang="en-AS"/>
          </a:p>
        </p:txBody>
      </p:sp>
    </p:spTree>
    <p:extLst>
      <p:ext uri="{BB962C8B-B14F-4D97-AF65-F5344CB8AC3E}">
        <p14:creationId xmlns:p14="http://schemas.microsoft.com/office/powerpoint/2010/main" val="1408511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8BE633F-8BD0-4A37-8111-B7CFF49E0225}" type="datetimeFigureOut">
              <a:rPr lang="en-AS" smtClean="0"/>
              <a:t>08/31/2022</a:t>
            </a:fld>
            <a:endParaRPr lang="en-A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1BADE18-553A-4498-A5FB-2DF5745E7CDE}" type="slidenum">
              <a:rPr lang="en-AS" smtClean="0"/>
              <a:t>‹#›</a:t>
            </a:fld>
            <a:endParaRPr lang="en-AS"/>
          </a:p>
        </p:txBody>
      </p:sp>
    </p:spTree>
    <p:extLst>
      <p:ext uri="{BB962C8B-B14F-4D97-AF65-F5344CB8AC3E}">
        <p14:creationId xmlns:p14="http://schemas.microsoft.com/office/powerpoint/2010/main" val="158309514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3" Type="http://schemas.microsoft.com/office/2007/relationships/media" Target="../media/media2.mp4"/><Relationship Id="rId7" Type="http://schemas.openxmlformats.org/officeDocument/2006/relationships/hyperlink" Target="https://www.youtube.com/watch?v=juwkcHh-Tuo"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YdTKC3U3gNc" TargetMode="External"/><Relationship Id="rId11" Type="http://schemas.openxmlformats.org/officeDocument/2006/relationships/image" Target="../media/image4.png"/><Relationship Id="rId5" Type="http://schemas.openxmlformats.org/officeDocument/2006/relationships/slideLayout" Target="../slideLayouts/slideLayout1.xml"/><Relationship Id="rId10" Type="http://schemas.openxmlformats.org/officeDocument/2006/relationships/image" Target="../media/image3.png"/><Relationship Id="rId4" Type="http://schemas.openxmlformats.org/officeDocument/2006/relationships/video" Target="../media/media2.mp4"/><Relationship Id="rId9"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12"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microsoft.com/office/2007/relationships/hdphoto" Target="../media/hdphoto1.wdp"/><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935FC-AEAD-4548-BF80-86D1967AE944}"/>
              </a:ext>
            </a:extLst>
          </p:cNvPr>
          <p:cNvSpPr>
            <a:spLocks noGrp="1"/>
          </p:cNvSpPr>
          <p:nvPr>
            <p:ph type="ctrTitle"/>
          </p:nvPr>
        </p:nvSpPr>
        <p:spPr>
          <a:xfrm>
            <a:off x="1943100" y="512234"/>
            <a:ext cx="4318000" cy="503766"/>
          </a:xfrm>
        </p:spPr>
        <p:txBody>
          <a:bodyPr/>
          <a:lstStyle/>
          <a:p>
            <a:r>
              <a:rPr lang="en-US" sz="2800" dirty="0">
                <a:latin typeface="Times New Roman" panose="02020603050405020304" pitchFamily="18" charset="0"/>
                <a:cs typeface="Times New Roman" panose="02020603050405020304" pitchFamily="18" charset="0"/>
              </a:rPr>
              <a:t>VIDEO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endParaRPr lang="en-A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5B45FC0-382D-4C2B-9AA1-64FCD5BA6C48}"/>
              </a:ext>
            </a:extLst>
          </p:cNvPr>
          <p:cNvSpPr txBox="1"/>
          <p:nvPr/>
        </p:nvSpPr>
        <p:spPr>
          <a:xfrm>
            <a:off x="1047750" y="1300764"/>
            <a:ext cx="6108700" cy="819007"/>
          </a:xfrm>
          <a:prstGeom prst="rect">
            <a:avLst/>
          </a:prstGeom>
          <a:noFill/>
        </p:spPr>
        <p:txBody>
          <a:bodyPr wrap="square">
            <a:spAutoFit/>
          </a:bodyPr>
          <a:lstStyle/>
          <a:p>
            <a:pPr algn="just">
              <a:lnSpc>
                <a:spcPct val="107000"/>
              </a:lnSpc>
              <a:spcBef>
                <a:spcPts val="600"/>
              </a:spcBef>
              <a:spcAft>
                <a:spcPts val="600"/>
              </a:spcAft>
            </a:pPr>
            <a:r>
              <a:rPr lang="vi-VN" sz="1800" b="1" i="1"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6"/>
              </a:rPr>
              <a:t>https://www.youtube.com/watch?v=YdTKC3U3gNc</a:t>
            </a:r>
            <a:endParaRPr lang="en-A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vi-VN" sz="1800" b="1" i="1"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7"/>
              </a:rPr>
              <a:t>https://www.youtube.com/watch?v=juwkcHh-Tuo</a:t>
            </a:r>
            <a:endParaRPr lang="en-A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descr="A picture containing indoor, laying&#10;&#10;Description automatically generated">
            <a:extLst>
              <a:ext uri="{FF2B5EF4-FFF2-40B4-BE49-F238E27FC236}">
                <a16:creationId xmlns:a16="http://schemas.microsoft.com/office/drawing/2014/main" id="{FD9E9A6F-BF41-4EC0-8AC6-6D0E8BF26E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0025" y="165100"/>
            <a:ext cx="3324225" cy="2492242"/>
          </a:xfrm>
          <a:prstGeom prst="rect">
            <a:avLst/>
          </a:prstGeom>
        </p:spPr>
      </p:pic>
      <p:pic>
        <p:nvPicPr>
          <p:cNvPr id="4" name="Picture 3" descr="A picture containing nature&#10;&#10;Description automatically generated">
            <a:extLst>
              <a:ext uri="{FF2B5EF4-FFF2-40B4-BE49-F238E27FC236}">
                <a16:creationId xmlns:a16="http://schemas.microsoft.com/office/drawing/2014/main" id="{70BDB8AF-76C2-4517-BACB-0DBADB7DA4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1930" y="2119771"/>
            <a:ext cx="3408363" cy="1950915"/>
          </a:xfrm>
          <a:prstGeom prst="rect">
            <a:avLst/>
          </a:prstGeom>
        </p:spPr>
      </p:pic>
      <p:pic>
        <p:nvPicPr>
          <p:cNvPr id="3" name="Cô giáo đốt cồn dạy phòng chống cháy nổ làm 3 trẻ bị bỏng nặng - VTC14">
            <a:hlinkClick r:id="" action="ppaction://media"/>
            <a:extLst>
              <a:ext uri="{FF2B5EF4-FFF2-40B4-BE49-F238E27FC236}">
                <a16:creationId xmlns:a16="http://schemas.microsoft.com/office/drawing/2014/main" id="{C3A8777F-6EC2-4BAA-AF93-092740A10CD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820025" y="2741735"/>
            <a:ext cx="3747382" cy="3263900"/>
          </a:xfrm>
          <a:prstGeom prst="rect">
            <a:avLst/>
          </a:prstGeom>
        </p:spPr>
      </p:pic>
      <p:pic>
        <p:nvPicPr>
          <p:cNvPr id="5" name="Bé trai 11 tuổi bị điện giật tử vong khi dùng điện thoại đang sạc pin">
            <a:hlinkClick r:id="" action="ppaction://media"/>
            <a:extLst>
              <a:ext uri="{FF2B5EF4-FFF2-40B4-BE49-F238E27FC236}">
                <a16:creationId xmlns:a16="http://schemas.microsoft.com/office/drawing/2014/main" id="{C140BB5F-2E47-44F7-B077-D781B290CE22}"/>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437481" y="4308092"/>
            <a:ext cx="5992812" cy="3395086"/>
          </a:xfrm>
          <a:prstGeom prst="rect">
            <a:avLst/>
          </a:prstGeom>
        </p:spPr>
      </p:pic>
    </p:spTree>
    <p:extLst>
      <p:ext uri="{BB962C8B-B14F-4D97-AF65-F5344CB8AC3E}">
        <p14:creationId xmlns:p14="http://schemas.microsoft.com/office/powerpoint/2010/main" val="224048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6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6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91112"/>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A961113-87E5-42A6-9878-D506FEAAF205}"/>
              </a:ext>
            </a:extLst>
          </p:cNvPr>
          <p:cNvSpPr txBox="1"/>
          <p:nvPr/>
        </p:nvSpPr>
        <p:spPr>
          <a:xfrm>
            <a:off x="250084" y="962099"/>
            <a:ext cx="8074103" cy="461665"/>
          </a:xfrm>
          <a:prstGeom prst="rect">
            <a:avLst/>
          </a:prstGeom>
          <a:noFill/>
        </p:spPr>
        <p:txBody>
          <a:bodyPr wrap="square" rtlCol="0">
            <a:spAutoFit/>
          </a:bodyPr>
          <a:lstStyle/>
          <a:p>
            <a:r>
              <a:rPr lang="de-DE"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quy tắc an toàn trong phòng thí nghiệm.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17E2C92-8A1E-4371-8A46-AAD47A10CB4D}"/>
              </a:ext>
            </a:extLst>
          </p:cNvPr>
          <p:cNvSpPr txBox="1"/>
          <p:nvPr/>
        </p:nvSpPr>
        <p:spPr>
          <a:xfrm>
            <a:off x="250084" y="1501434"/>
            <a:ext cx="9719416" cy="461665"/>
          </a:xfrm>
          <a:prstGeom prst="rect">
            <a:avLst/>
          </a:prstGeom>
          <a:noFill/>
        </p:spPr>
        <p:txBody>
          <a:bodyPr wrap="square" rtlCol="0">
            <a:spAutoFit/>
          </a:bodyPr>
          <a:lstStyle/>
          <a:p>
            <a:pPr algn="l"/>
            <a:r>
              <a:rPr lang="de-DE" sz="2400" b="1" dirty="0">
                <a:solidFill>
                  <a:srgbClr val="000000"/>
                </a:solidFill>
                <a:effectLst/>
                <a:latin typeface="Times New Roman" panose="02020603050405020304" pitchFamily="18" charset="0"/>
                <a:ea typeface="Calibri" panose="020F0502020204030204" pitchFamily="34" charset="0"/>
              </a:rPr>
              <a:t>II. Nguy cơ mất an toàn trong sử dụng sử dụng thiết bị thí nghiệm vật lí. </a:t>
            </a:r>
            <a:endParaRPr lang="en-AS" sz="2400" dirty="0">
              <a:latin typeface="Times New Roman" panose="02020603050405020304" pitchFamily="18" charset="0"/>
            </a:endParaRPr>
          </a:p>
        </p:txBody>
      </p:sp>
      <p:sp>
        <p:nvSpPr>
          <p:cNvPr id="3" name="TextBox 2">
            <a:extLst>
              <a:ext uri="{FF2B5EF4-FFF2-40B4-BE49-F238E27FC236}">
                <a16:creationId xmlns:a16="http://schemas.microsoft.com/office/drawing/2014/main" id="{BCBA7F14-FCEF-4D7F-8813-E0E48DBEB604}"/>
              </a:ext>
            </a:extLst>
          </p:cNvPr>
          <p:cNvSpPr txBox="1"/>
          <p:nvPr/>
        </p:nvSpPr>
        <p:spPr>
          <a:xfrm>
            <a:off x="250084" y="2022193"/>
            <a:ext cx="3953616" cy="707886"/>
          </a:xfrm>
          <a:prstGeom prst="rect">
            <a:avLst/>
          </a:prstGeom>
          <a:noFill/>
        </p:spPr>
        <p:txBody>
          <a:bodyPr wrap="square" rtlCol="0">
            <a:spAutoFit/>
          </a:bodyPr>
          <a:lstStyle/>
          <a:p>
            <a:r>
              <a:rPr lang="de-DE"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Nguy cơ gây nguy hiểm cho người sử dụng. </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2A712F5-BC8C-48A0-A97D-819FF76C9DE4}"/>
              </a:ext>
            </a:extLst>
          </p:cNvPr>
          <p:cNvSpPr txBox="1"/>
          <p:nvPr/>
        </p:nvSpPr>
        <p:spPr>
          <a:xfrm>
            <a:off x="3968087" y="2091918"/>
            <a:ext cx="4356100" cy="399405"/>
          </a:xfrm>
          <a:prstGeom prst="rect">
            <a:avLst/>
          </a:prstGeom>
          <a:noFill/>
        </p:spPr>
        <p:txBody>
          <a:bodyPr wrap="square" rtlCol="0">
            <a:spAutoFit/>
          </a:bodyPr>
          <a:lstStyle/>
          <a:p>
            <a:pPr>
              <a:lnSpc>
                <a:spcPct val="107000"/>
              </a:lnSpc>
              <a:spcBef>
                <a:spcPts val="600"/>
              </a:spcBef>
              <a:spcAft>
                <a:spcPts val="600"/>
              </a:spcAft>
            </a:pPr>
            <a:r>
              <a:rPr lang="de-DE"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Nguy cơ hỏng thiết bị đo điện</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210742F0-72FD-41E9-B314-B2EDA4F695D3}"/>
              </a:ext>
            </a:extLst>
          </p:cNvPr>
          <p:cNvSpPr txBox="1"/>
          <p:nvPr/>
        </p:nvSpPr>
        <p:spPr>
          <a:xfrm>
            <a:off x="72284" y="3248649"/>
            <a:ext cx="3763116" cy="1251240"/>
          </a:xfrm>
          <a:prstGeom prst="rect">
            <a:avLst/>
          </a:prstGeom>
          <a:noFill/>
        </p:spPr>
        <p:txBody>
          <a:bodyPr wrap="square" rtlCol="0">
            <a:spAutoFit/>
          </a:bodyPr>
          <a:lstStyle/>
          <a:p>
            <a:pPr indent="450215" algn="just">
              <a:lnSpc>
                <a:spcPct val="107000"/>
              </a:lnSpc>
              <a:spcBef>
                <a:spcPts val="600"/>
              </a:spcBef>
              <a:spcAft>
                <a:spcPts val="600"/>
              </a:spcAft>
            </a:pPr>
            <a:r>
              <a:rPr lang="de-DE" sz="2400" b="1" dirty="0">
                <a:effectLst/>
                <a:latin typeface="Times New Roman" panose="02020603050405020304" pitchFamily="18" charset="0"/>
                <a:ea typeface="Calibri" panose="020F0502020204030204" pitchFamily="34" charset="0"/>
                <a:cs typeface="Times New Roman" panose="02020603050405020304" pitchFamily="18" charset="0"/>
              </a:rPr>
              <a:t>Quan sát hình ảnh 2.6 trả lời câu </a:t>
            </a:r>
            <a:r>
              <a:rPr lang="de-DE" sz="2400" b="1" dirty="0">
                <a:latin typeface="Times New Roman" panose="02020603050405020304" pitchFamily="18" charset="0"/>
                <a:ea typeface="Calibri" panose="020F0502020204030204" pitchFamily="34" charset="0"/>
                <a:cs typeface="Times New Roman" panose="02020603050405020304" pitchFamily="18" charset="0"/>
              </a:rPr>
              <a:t>C7 trong phiếu học tập? </a:t>
            </a:r>
            <a:endParaRPr lang="en-AS" sz="2400" dirty="0">
              <a:latin typeface="Times New Roman" panose="02020603050405020304" pitchFamily="18" charset="0"/>
            </a:endParaRPr>
          </a:p>
        </p:txBody>
      </p:sp>
      <p:sp>
        <p:nvSpPr>
          <p:cNvPr id="20" name="TextBox 19">
            <a:extLst>
              <a:ext uri="{FF2B5EF4-FFF2-40B4-BE49-F238E27FC236}">
                <a16:creationId xmlns:a16="http://schemas.microsoft.com/office/drawing/2014/main" id="{27507738-1CB2-467D-9AA1-3245CF32B513}"/>
              </a:ext>
            </a:extLst>
          </p:cNvPr>
          <p:cNvSpPr txBox="1"/>
          <p:nvPr/>
        </p:nvSpPr>
        <p:spPr>
          <a:xfrm>
            <a:off x="7696200" y="2022193"/>
            <a:ext cx="4245716" cy="707886"/>
          </a:xfrm>
          <a:prstGeom prst="rect">
            <a:avLst/>
          </a:prstGeom>
          <a:noFill/>
        </p:spPr>
        <p:txBody>
          <a:bodyPr wrap="square" rtlCol="0">
            <a:spAutoFit/>
          </a:bodyPr>
          <a:lstStyle/>
          <a:p>
            <a:pPr algn="l"/>
            <a:r>
              <a:rPr lang="en-US" sz="2000" b="1" dirty="0">
                <a:latin typeface="Times New Roman" panose="02020603050405020304" pitchFamily="18" charset="0"/>
              </a:rPr>
              <a:t>3. </a:t>
            </a:r>
            <a:r>
              <a:rPr lang="de-DE" sz="2000" b="1" dirty="0">
                <a:solidFill>
                  <a:srgbClr val="000000"/>
                </a:solidFill>
                <a:effectLst/>
                <a:latin typeface="Times New Roman" panose="02020603050405020304" pitchFamily="18" charset="0"/>
                <a:ea typeface="Calibri" panose="020F0502020204030204" pitchFamily="34" charset="0"/>
              </a:rPr>
              <a:t>Nguy cơ cháy nổ trong phòng thực hành. </a:t>
            </a:r>
            <a:endParaRPr lang="en-AS" sz="2000" dirty="0">
              <a:latin typeface="Times New Roman" panose="02020603050405020304" pitchFamily="18" charset="0"/>
            </a:endParaRPr>
          </a:p>
        </p:txBody>
      </p:sp>
      <p:grpSp>
        <p:nvGrpSpPr>
          <p:cNvPr id="4" name="Group 3">
            <a:extLst>
              <a:ext uri="{FF2B5EF4-FFF2-40B4-BE49-F238E27FC236}">
                <a16:creationId xmlns:a16="http://schemas.microsoft.com/office/drawing/2014/main" id="{6F448E62-B600-446E-8A91-3D3D00A0511D}"/>
              </a:ext>
            </a:extLst>
          </p:cNvPr>
          <p:cNvGrpSpPr/>
          <p:nvPr/>
        </p:nvGrpSpPr>
        <p:grpSpPr>
          <a:xfrm>
            <a:off x="4191000" y="2965236"/>
            <a:ext cx="7834351" cy="3824605"/>
            <a:chOff x="4191000" y="2965236"/>
            <a:chExt cx="7834351" cy="3824605"/>
          </a:xfrm>
        </p:grpSpPr>
        <p:pic>
          <p:nvPicPr>
            <p:cNvPr id="23" name="Picture 22">
              <a:extLst>
                <a:ext uri="{FF2B5EF4-FFF2-40B4-BE49-F238E27FC236}">
                  <a16:creationId xmlns:a16="http://schemas.microsoft.com/office/drawing/2014/main" id="{E24B5ED4-BFFB-4802-A253-BEF50C52A5FF}"/>
                </a:ext>
              </a:extLst>
            </p:cNvPr>
            <p:cNvPicPr>
              <a:picLocks noChangeAspect="1"/>
            </p:cNvPicPr>
            <p:nvPr/>
          </p:nvPicPr>
          <p:blipFill>
            <a:blip r:embed="rId2"/>
            <a:stretch>
              <a:fillRect/>
            </a:stretch>
          </p:blipFill>
          <p:spPr>
            <a:xfrm>
              <a:off x="4191000" y="2965236"/>
              <a:ext cx="7562850" cy="2758451"/>
            </a:xfrm>
            <a:prstGeom prst="rect">
              <a:avLst/>
            </a:prstGeom>
          </p:spPr>
        </p:pic>
        <p:sp>
          <p:nvSpPr>
            <p:cNvPr id="24" name="TextBox 23">
              <a:extLst>
                <a:ext uri="{FF2B5EF4-FFF2-40B4-BE49-F238E27FC236}">
                  <a16:creationId xmlns:a16="http://schemas.microsoft.com/office/drawing/2014/main" id="{E4FC407E-2DE0-4BFF-9F7A-ED7D336E47EA}"/>
                </a:ext>
              </a:extLst>
            </p:cNvPr>
            <p:cNvSpPr txBox="1"/>
            <p:nvPr/>
          </p:nvSpPr>
          <p:spPr>
            <a:xfrm>
              <a:off x="4287135" y="5958844"/>
              <a:ext cx="7738216" cy="830997"/>
            </a:xfrm>
            <a:prstGeom prst="rect">
              <a:avLst/>
            </a:prstGeom>
            <a:noFill/>
          </p:spPr>
          <p:txBody>
            <a:bodyPr wrap="square" rtlCol="0">
              <a:spAutoFit/>
            </a:bodyPr>
            <a:lstStyle/>
            <a:p>
              <a:pPr algn="l"/>
              <a:r>
                <a:rPr lang="en-US" sz="2400" dirty="0" err="1">
                  <a:latin typeface="Times New Roman" panose="02020603050405020304" pitchFamily="18" charset="0"/>
                </a:rPr>
                <a:t>Hình</a:t>
              </a:r>
              <a:r>
                <a:rPr lang="en-US" sz="2400" dirty="0">
                  <a:latin typeface="Times New Roman" panose="02020603050405020304" pitchFamily="18" charset="0"/>
                </a:rPr>
                <a:t> 2.7. </a:t>
              </a:r>
              <a:r>
                <a:rPr lang="en-US" sz="2400" dirty="0" err="1">
                  <a:latin typeface="Times New Roman" panose="02020603050405020304" pitchFamily="18" charset="0"/>
                </a:rPr>
                <a:t>Một</a:t>
              </a:r>
              <a:r>
                <a:rPr lang="en-US" sz="2400" dirty="0">
                  <a:latin typeface="Times New Roman" panose="02020603050405020304" pitchFamily="18" charset="0"/>
                </a:rPr>
                <a:t> </a:t>
              </a:r>
              <a:r>
                <a:rPr lang="en-US" sz="2400" dirty="0" err="1">
                  <a:latin typeface="Times New Roman" panose="02020603050405020304" pitchFamily="18" charset="0"/>
                </a:rPr>
                <a:t>số</a:t>
              </a:r>
              <a:r>
                <a:rPr lang="en-US" sz="2400" dirty="0">
                  <a:latin typeface="Times New Roman" panose="02020603050405020304" pitchFamily="18" charset="0"/>
                </a:rPr>
                <a:t> </a:t>
              </a:r>
              <a:r>
                <a:rPr lang="en-US" sz="2400" dirty="0" err="1">
                  <a:latin typeface="Times New Roman" panose="02020603050405020304" pitchFamily="18" charset="0"/>
                </a:rPr>
                <a:t>tình</a:t>
              </a:r>
              <a:r>
                <a:rPr lang="en-US" sz="2400" dirty="0">
                  <a:latin typeface="Times New Roman" panose="02020603050405020304" pitchFamily="18" charset="0"/>
                </a:rPr>
                <a:t> </a:t>
              </a:r>
              <a:r>
                <a:rPr lang="en-US" sz="2400" dirty="0" err="1">
                  <a:latin typeface="Times New Roman" panose="02020603050405020304" pitchFamily="18" charset="0"/>
                </a:rPr>
                <a:t>huống</a:t>
              </a:r>
              <a:r>
                <a:rPr lang="en-US" sz="2400" dirty="0">
                  <a:latin typeface="Times New Roman" panose="02020603050405020304" pitchFamily="18" charset="0"/>
                </a:rPr>
                <a:t> </a:t>
              </a:r>
              <a:r>
                <a:rPr lang="en-US" sz="2400" dirty="0" err="1">
                  <a:latin typeface="Times New Roman" panose="02020603050405020304" pitchFamily="18" charset="0"/>
                </a:rPr>
                <a:t>thực</a:t>
              </a:r>
              <a:r>
                <a:rPr lang="en-US" sz="2400" dirty="0">
                  <a:latin typeface="Times New Roman" panose="02020603050405020304" pitchFamily="18" charset="0"/>
                </a:rPr>
                <a:t> </a:t>
              </a:r>
              <a:r>
                <a:rPr lang="en-US" sz="2400" dirty="0" err="1">
                  <a:latin typeface="Times New Roman" panose="02020603050405020304" pitchFamily="18" charset="0"/>
                </a:rPr>
                <a:t>hiện</a:t>
              </a:r>
              <a:r>
                <a:rPr lang="en-US" sz="2400" dirty="0">
                  <a:latin typeface="Times New Roman" panose="02020603050405020304" pitchFamily="18" charset="0"/>
                </a:rPr>
                <a:t> </a:t>
              </a:r>
              <a:r>
                <a:rPr lang="en-US" sz="2400" dirty="0" err="1">
                  <a:latin typeface="Times New Roman" panose="02020603050405020304" pitchFamily="18" charset="0"/>
                </a:rPr>
                <a:t>thí</a:t>
              </a:r>
              <a:r>
                <a:rPr lang="en-US" sz="2400" dirty="0">
                  <a:latin typeface="Times New Roman" panose="02020603050405020304" pitchFamily="18" charset="0"/>
                </a:rPr>
                <a:t> </a:t>
              </a:r>
              <a:r>
                <a:rPr lang="en-US" sz="2400" dirty="0" err="1">
                  <a:latin typeface="Times New Roman" panose="02020603050405020304" pitchFamily="18" charset="0"/>
                </a:rPr>
                <a:t>nghiệm</a:t>
              </a:r>
              <a:r>
                <a:rPr lang="en-US" sz="2400" dirty="0">
                  <a:latin typeface="Times New Roman" panose="02020603050405020304" pitchFamily="18" charset="0"/>
                </a:rPr>
                <a:t> </a:t>
              </a:r>
              <a:r>
                <a:rPr lang="en-US" sz="2400" dirty="0" err="1">
                  <a:latin typeface="Times New Roman" panose="02020603050405020304" pitchFamily="18" charset="0"/>
                </a:rPr>
                <a:t>trong</a:t>
              </a:r>
              <a:r>
                <a:rPr lang="en-US" sz="2400" dirty="0">
                  <a:latin typeface="Times New Roman" panose="02020603050405020304" pitchFamily="18" charset="0"/>
                </a:rPr>
                <a:t> </a:t>
              </a:r>
              <a:r>
                <a:rPr lang="en-US" sz="2400" dirty="0" err="1">
                  <a:latin typeface="Times New Roman" panose="02020603050405020304" pitchFamily="18" charset="0"/>
                </a:rPr>
                <a:t>phòng</a:t>
              </a:r>
              <a:r>
                <a:rPr lang="en-US" sz="2400" dirty="0">
                  <a:latin typeface="Times New Roman" panose="02020603050405020304" pitchFamily="18" charset="0"/>
                </a:rPr>
                <a:t> </a:t>
              </a:r>
              <a:r>
                <a:rPr lang="en-US" sz="2400" dirty="0" err="1">
                  <a:latin typeface="Times New Roman" panose="02020603050405020304" pitchFamily="18" charset="0"/>
                </a:rPr>
                <a:t>thực</a:t>
              </a:r>
              <a:r>
                <a:rPr lang="en-US" sz="2400" dirty="0">
                  <a:latin typeface="Times New Roman" panose="02020603050405020304" pitchFamily="18" charset="0"/>
                </a:rPr>
                <a:t> </a:t>
              </a:r>
              <a:r>
                <a:rPr lang="en-US" sz="2400" dirty="0" err="1">
                  <a:latin typeface="Times New Roman" panose="02020603050405020304" pitchFamily="18" charset="0"/>
                </a:rPr>
                <a:t>hành</a:t>
              </a:r>
              <a:r>
                <a:rPr lang="en-US" sz="2400" dirty="0">
                  <a:latin typeface="Times New Roman" panose="02020603050405020304" pitchFamily="18" charset="0"/>
                </a:rPr>
                <a:t>. </a:t>
              </a:r>
              <a:endParaRPr lang="en-AS" sz="2400" dirty="0">
                <a:latin typeface="Times New Roman" panose="02020603050405020304" pitchFamily="18" charset="0"/>
              </a:endParaRPr>
            </a:p>
          </p:txBody>
        </p:sp>
      </p:grpSp>
    </p:spTree>
    <p:extLst>
      <p:ext uri="{BB962C8B-B14F-4D97-AF65-F5344CB8AC3E}">
        <p14:creationId xmlns:p14="http://schemas.microsoft.com/office/powerpoint/2010/main" val="103459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91112"/>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A961113-87E5-42A6-9878-D506FEAAF205}"/>
              </a:ext>
            </a:extLst>
          </p:cNvPr>
          <p:cNvSpPr txBox="1"/>
          <p:nvPr/>
        </p:nvSpPr>
        <p:spPr>
          <a:xfrm>
            <a:off x="250084" y="962099"/>
            <a:ext cx="8074103" cy="461665"/>
          </a:xfrm>
          <a:prstGeom prst="rect">
            <a:avLst/>
          </a:prstGeom>
          <a:noFill/>
        </p:spPr>
        <p:txBody>
          <a:bodyPr wrap="square" rtlCol="0">
            <a:spAutoFit/>
          </a:bodyPr>
          <a:lstStyle/>
          <a:p>
            <a:r>
              <a:rPr lang="de-DE"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quy tắc an toàn trong phòng thí nghiệm.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17E2C92-8A1E-4371-8A46-AAD47A10CB4D}"/>
              </a:ext>
            </a:extLst>
          </p:cNvPr>
          <p:cNvSpPr txBox="1"/>
          <p:nvPr/>
        </p:nvSpPr>
        <p:spPr>
          <a:xfrm>
            <a:off x="250084" y="1501434"/>
            <a:ext cx="9719416" cy="461665"/>
          </a:xfrm>
          <a:prstGeom prst="rect">
            <a:avLst/>
          </a:prstGeom>
          <a:noFill/>
        </p:spPr>
        <p:txBody>
          <a:bodyPr wrap="square" rtlCol="0">
            <a:spAutoFit/>
          </a:bodyPr>
          <a:lstStyle/>
          <a:p>
            <a:pPr algn="l"/>
            <a:r>
              <a:rPr lang="de-DE" sz="2400" b="1" dirty="0">
                <a:solidFill>
                  <a:srgbClr val="000000"/>
                </a:solidFill>
                <a:effectLst/>
                <a:latin typeface="Times New Roman" panose="02020603050405020304" pitchFamily="18" charset="0"/>
                <a:ea typeface="Calibri" panose="020F0502020204030204" pitchFamily="34" charset="0"/>
              </a:rPr>
              <a:t>II. Nguy cơ mất an toàn trong sử dụng sử dụng thiết bị thí nghiệm vật lí. </a:t>
            </a:r>
            <a:endParaRPr lang="en-AS" sz="2400" dirty="0">
              <a:latin typeface="Times New Roman" panose="02020603050405020304" pitchFamily="18" charset="0"/>
            </a:endParaRPr>
          </a:p>
        </p:txBody>
      </p:sp>
      <p:sp>
        <p:nvSpPr>
          <p:cNvPr id="3" name="TextBox 2">
            <a:extLst>
              <a:ext uri="{FF2B5EF4-FFF2-40B4-BE49-F238E27FC236}">
                <a16:creationId xmlns:a16="http://schemas.microsoft.com/office/drawing/2014/main" id="{BCBA7F14-FCEF-4D7F-8813-E0E48DBEB604}"/>
              </a:ext>
            </a:extLst>
          </p:cNvPr>
          <p:cNvSpPr txBox="1"/>
          <p:nvPr/>
        </p:nvSpPr>
        <p:spPr>
          <a:xfrm>
            <a:off x="250084" y="2022193"/>
            <a:ext cx="3953616" cy="707886"/>
          </a:xfrm>
          <a:prstGeom prst="rect">
            <a:avLst/>
          </a:prstGeom>
          <a:noFill/>
        </p:spPr>
        <p:txBody>
          <a:bodyPr wrap="square" rtlCol="0">
            <a:spAutoFit/>
          </a:bodyPr>
          <a:lstStyle/>
          <a:p>
            <a:r>
              <a:rPr lang="de-DE"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Nguy cơ gây nguy hiểm cho người sử dụng. </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2A712F5-BC8C-48A0-A97D-819FF76C9DE4}"/>
              </a:ext>
            </a:extLst>
          </p:cNvPr>
          <p:cNvSpPr txBox="1"/>
          <p:nvPr/>
        </p:nvSpPr>
        <p:spPr>
          <a:xfrm>
            <a:off x="3968087" y="2091918"/>
            <a:ext cx="4356100" cy="399405"/>
          </a:xfrm>
          <a:prstGeom prst="rect">
            <a:avLst/>
          </a:prstGeom>
          <a:noFill/>
        </p:spPr>
        <p:txBody>
          <a:bodyPr wrap="square" rtlCol="0">
            <a:spAutoFit/>
          </a:bodyPr>
          <a:lstStyle/>
          <a:p>
            <a:pPr>
              <a:lnSpc>
                <a:spcPct val="107000"/>
              </a:lnSpc>
              <a:spcBef>
                <a:spcPts val="600"/>
              </a:spcBef>
              <a:spcAft>
                <a:spcPts val="600"/>
              </a:spcAft>
            </a:pPr>
            <a:r>
              <a:rPr lang="de-DE"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Nguy cơ hỏng thiết bị đo điện</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27507738-1CB2-467D-9AA1-3245CF32B513}"/>
              </a:ext>
            </a:extLst>
          </p:cNvPr>
          <p:cNvSpPr txBox="1"/>
          <p:nvPr/>
        </p:nvSpPr>
        <p:spPr>
          <a:xfrm>
            <a:off x="7696200" y="2022193"/>
            <a:ext cx="4245716" cy="707886"/>
          </a:xfrm>
          <a:prstGeom prst="rect">
            <a:avLst/>
          </a:prstGeom>
          <a:noFill/>
        </p:spPr>
        <p:txBody>
          <a:bodyPr wrap="square" rtlCol="0">
            <a:spAutoFit/>
          </a:bodyPr>
          <a:lstStyle/>
          <a:p>
            <a:pPr algn="l"/>
            <a:r>
              <a:rPr lang="en-US" sz="2000" b="1" dirty="0">
                <a:latin typeface="Times New Roman" panose="02020603050405020304" pitchFamily="18" charset="0"/>
              </a:rPr>
              <a:t>3. </a:t>
            </a:r>
            <a:r>
              <a:rPr lang="de-DE" sz="2000" b="1" dirty="0">
                <a:solidFill>
                  <a:srgbClr val="000000"/>
                </a:solidFill>
                <a:effectLst/>
                <a:latin typeface="Times New Roman" panose="02020603050405020304" pitchFamily="18" charset="0"/>
                <a:ea typeface="Calibri" panose="020F0502020204030204" pitchFamily="34" charset="0"/>
              </a:rPr>
              <a:t>Nguy cơ cháy nổ trong phòng thực hành. </a:t>
            </a:r>
            <a:endParaRPr lang="en-AS" sz="2000" dirty="0">
              <a:latin typeface="Times New Roman" panose="02020603050405020304" pitchFamily="18" charset="0"/>
            </a:endParaRPr>
          </a:p>
        </p:txBody>
      </p:sp>
      <p:cxnSp>
        <p:nvCxnSpPr>
          <p:cNvPr id="7" name="Straight Connector 6">
            <a:extLst>
              <a:ext uri="{FF2B5EF4-FFF2-40B4-BE49-F238E27FC236}">
                <a16:creationId xmlns:a16="http://schemas.microsoft.com/office/drawing/2014/main" id="{55CD367F-82AF-4E4D-84D7-91F2A14180EC}"/>
              </a:ext>
            </a:extLst>
          </p:cNvPr>
          <p:cNvCxnSpPr/>
          <p:nvPr/>
        </p:nvCxnSpPr>
        <p:spPr>
          <a:xfrm>
            <a:off x="3968087" y="2260600"/>
            <a:ext cx="0" cy="4470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A78344-A9F2-4DBF-AD1B-A30169BE22BE}"/>
              </a:ext>
            </a:extLst>
          </p:cNvPr>
          <p:cNvCxnSpPr/>
          <p:nvPr/>
        </p:nvCxnSpPr>
        <p:spPr>
          <a:xfrm>
            <a:off x="7727287" y="2387600"/>
            <a:ext cx="0" cy="4470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554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91112"/>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A961113-87E5-42A6-9878-D506FEAAF205}"/>
              </a:ext>
            </a:extLst>
          </p:cNvPr>
          <p:cNvSpPr txBox="1"/>
          <p:nvPr/>
        </p:nvSpPr>
        <p:spPr>
          <a:xfrm>
            <a:off x="250083" y="898444"/>
            <a:ext cx="8074103" cy="461665"/>
          </a:xfrm>
          <a:prstGeom prst="rect">
            <a:avLst/>
          </a:prstGeom>
          <a:noFill/>
        </p:spPr>
        <p:txBody>
          <a:bodyPr wrap="square" rtlCol="0">
            <a:spAutoFit/>
          </a:bodyPr>
          <a:lstStyle/>
          <a:p>
            <a:r>
              <a:rPr lang="de-DE"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quy tắc an toàn trong phòng thí nghiệm.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17E2C92-8A1E-4371-8A46-AAD47A10CB4D}"/>
              </a:ext>
            </a:extLst>
          </p:cNvPr>
          <p:cNvSpPr txBox="1"/>
          <p:nvPr/>
        </p:nvSpPr>
        <p:spPr>
          <a:xfrm>
            <a:off x="250083" y="1364558"/>
            <a:ext cx="9719416" cy="461665"/>
          </a:xfrm>
          <a:prstGeom prst="rect">
            <a:avLst/>
          </a:prstGeom>
          <a:noFill/>
        </p:spPr>
        <p:txBody>
          <a:bodyPr wrap="square" rtlCol="0">
            <a:spAutoFit/>
          </a:bodyPr>
          <a:lstStyle/>
          <a:p>
            <a:pPr algn="l"/>
            <a:r>
              <a:rPr lang="de-DE" sz="2400" b="1" dirty="0">
                <a:solidFill>
                  <a:srgbClr val="000000"/>
                </a:solidFill>
                <a:effectLst/>
                <a:latin typeface="Times New Roman" panose="02020603050405020304" pitchFamily="18" charset="0"/>
                <a:ea typeface="Calibri" panose="020F0502020204030204" pitchFamily="34" charset="0"/>
              </a:rPr>
              <a:t>II. Nguy cơ mất an toàn trong sử dụng sử dụng thiết bị thí nghiệm vật lí. </a:t>
            </a:r>
            <a:endParaRPr lang="en-AS" sz="2400" dirty="0">
              <a:latin typeface="Times New Roman" panose="02020603050405020304" pitchFamily="18" charset="0"/>
            </a:endParaRPr>
          </a:p>
        </p:txBody>
      </p:sp>
      <p:sp>
        <p:nvSpPr>
          <p:cNvPr id="3" name="TextBox 2">
            <a:extLst>
              <a:ext uri="{FF2B5EF4-FFF2-40B4-BE49-F238E27FC236}">
                <a16:creationId xmlns:a16="http://schemas.microsoft.com/office/drawing/2014/main" id="{BCBA7F14-FCEF-4D7F-8813-E0E48DBEB604}"/>
              </a:ext>
            </a:extLst>
          </p:cNvPr>
          <p:cNvSpPr txBox="1"/>
          <p:nvPr/>
        </p:nvSpPr>
        <p:spPr>
          <a:xfrm>
            <a:off x="250083" y="1937677"/>
            <a:ext cx="3953616" cy="707886"/>
          </a:xfrm>
          <a:prstGeom prst="rect">
            <a:avLst/>
          </a:prstGeom>
          <a:noFill/>
        </p:spPr>
        <p:txBody>
          <a:bodyPr wrap="square" rtlCol="0">
            <a:spAutoFit/>
          </a:bodyPr>
          <a:lstStyle/>
          <a:p>
            <a:r>
              <a:rPr lang="de-DE"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Nguy cơ gây nguy hiểm cho người sử dụng. </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2A712F5-BC8C-48A0-A97D-819FF76C9DE4}"/>
              </a:ext>
            </a:extLst>
          </p:cNvPr>
          <p:cNvSpPr txBox="1"/>
          <p:nvPr/>
        </p:nvSpPr>
        <p:spPr>
          <a:xfrm>
            <a:off x="3917950" y="2000060"/>
            <a:ext cx="4356100" cy="399405"/>
          </a:xfrm>
          <a:prstGeom prst="rect">
            <a:avLst/>
          </a:prstGeom>
          <a:noFill/>
        </p:spPr>
        <p:txBody>
          <a:bodyPr wrap="square" rtlCol="0">
            <a:spAutoFit/>
          </a:bodyPr>
          <a:lstStyle/>
          <a:p>
            <a:pPr>
              <a:lnSpc>
                <a:spcPct val="107000"/>
              </a:lnSpc>
              <a:spcBef>
                <a:spcPts val="600"/>
              </a:spcBef>
              <a:spcAft>
                <a:spcPts val="600"/>
              </a:spcAft>
            </a:pPr>
            <a:r>
              <a:rPr lang="de-DE"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Nguy cơ hỏng thiết bị đo điện</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27507738-1CB2-467D-9AA1-3245CF32B513}"/>
              </a:ext>
            </a:extLst>
          </p:cNvPr>
          <p:cNvSpPr txBox="1"/>
          <p:nvPr/>
        </p:nvSpPr>
        <p:spPr>
          <a:xfrm>
            <a:off x="7696200" y="2022193"/>
            <a:ext cx="4245716" cy="707886"/>
          </a:xfrm>
          <a:prstGeom prst="rect">
            <a:avLst/>
          </a:prstGeom>
          <a:noFill/>
        </p:spPr>
        <p:txBody>
          <a:bodyPr wrap="square" rtlCol="0">
            <a:spAutoFit/>
          </a:bodyPr>
          <a:lstStyle/>
          <a:p>
            <a:pPr algn="l"/>
            <a:r>
              <a:rPr lang="en-US" sz="2000" b="1" dirty="0">
                <a:latin typeface="Times New Roman" panose="02020603050405020304" pitchFamily="18" charset="0"/>
              </a:rPr>
              <a:t>3. </a:t>
            </a:r>
            <a:r>
              <a:rPr lang="de-DE" sz="2000" b="1" dirty="0">
                <a:solidFill>
                  <a:srgbClr val="000000"/>
                </a:solidFill>
                <a:effectLst/>
                <a:latin typeface="Times New Roman" panose="02020603050405020304" pitchFamily="18" charset="0"/>
                <a:ea typeface="Calibri" panose="020F0502020204030204" pitchFamily="34" charset="0"/>
              </a:rPr>
              <a:t>Nguy cơ cháy nổ trong phòng thực hành. </a:t>
            </a:r>
            <a:endParaRPr lang="en-AS" sz="2000" dirty="0">
              <a:latin typeface="Times New Roman" panose="02020603050405020304" pitchFamily="18" charset="0"/>
            </a:endParaRPr>
          </a:p>
        </p:txBody>
      </p:sp>
      <p:cxnSp>
        <p:nvCxnSpPr>
          <p:cNvPr id="7" name="Straight Connector 6">
            <a:extLst>
              <a:ext uri="{FF2B5EF4-FFF2-40B4-BE49-F238E27FC236}">
                <a16:creationId xmlns:a16="http://schemas.microsoft.com/office/drawing/2014/main" id="{55CD367F-82AF-4E4D-84D7-91F2A14180EC}"/>
              </a:ext>
            </a:extLst>
          </p:cNvPr>
          <p:cNvCxnSpPr/>
          <p:nvPr/>
        </p:nvCxnSpPr>
        <p:spPr>
          <a:xfrm>
            <a:off x="3968087" y="2260600"/>
            <a:ext cx="0" cy="4470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A78344-A9F2-4DBF-AD1B-A30169BE22BE}"/>
              </a:ext>
            </a:extLst>
          </p:cNvPr>
          <p:cNvCxnSpPr/>
          <p:nvPr/>
        </p:nvCxnSpPr>
        <p:spPr>
          <a:xfrm>
            <a:off x="7727287" y="2387600"/>
            <a:ext cx="0" cy="4470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F8C308A-BA54-4FB9-AAD2-17606308197A}"/>
              </a:ext>
            </a:extLst>
          </p:cNvPr>
          <p:cNvSpPr txBox="1"/>
          <p:nvPr/>
        </p:nvSpPr>
        <p:spPr>
          <a:xfrm>
            <a:off x="78718" y="2656956"/>
            <a:ext cx="3841084" cy="4462760"/>
          </a:xfrm>
          <a:prstGeom prst="rect">
            <a:avLst/>
          </a:prstGeom>
          <a:noFill/>
        </p:spPr>
        <p:txBody>
          <a:bodyPr wrap="square" rtlCol="0">
            <a:spAutoFit/>
          </a:bodyPr>
          <a:lstStyle/>
          <a:p>
            <a:pPr algn="just">
              <a:tabLst>
                <a:tab pos="90170" algn="l"/>
              </a:tabLst>
            </a:pPr>
            <a:r>
              <a:rPr lang="vi-VN" sz="2000" b="1" dirty="0">
                <a:solidFill>
                  <a:srgbClr val="000000"/>
                </a:solidFill>
                <a:effectLst/>
                <a:latin typeface="Times New Roman" panose="02020603050405020304" pitchFamily="18" charset="0"/>
                <a:ea typeface="Times New Roman" panose="02020603050405020304" pitchFamily="18" charset="0"/>
              </a:rPr>
              <a:t>a.</a:t>
            </a:r>
            <a:r>
              <a:rPr lang="en-US" sz="2000" b="1" dirty="0">
                <a:solidFill>
                  <a:srgbClr val="000000"/>
                </a:solidFill>
                <a:latin typeface="Times New Roman" panose="02020603050405020304" pitchFamily="18" charset="0"/>
                <a:ea typeface="Times New Roman" panose="02020603050405020304" pitchFamily="18" charset="0"/>
              </a:rPr>
              <a:t> T</a:t>
            </a:r>
            <a:r>
              <a:rPr lang="vi-VN" sz="2000" dirty="0">
                <a:solidFill>
                  <a:srgbClr val="000000"/>
                </a:solidFill>
                <a:effectLst/>
                <a:latin typeface="Times New Roman" panose="02020603050405020304" pitchFamily="18" charset="0"/>
                <a:ea typeface="Times New Roman" panose="02020603050405020304" pitchFamily="18" charset="0"/>
              </a:rPr>
              <a:t>ay chạm vào phần kim loại dẫn điện ở phích điện </a:t>
            </a:r>
            <a:r>
              <a:rPr lang="vi-VN" sz="2000"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vi-VN" sz="2000" dirty="0">
                <a:solidFill>
                  <a:srgbClr val="000000"/>
                </a:solidFill>
                <a:effectLst/>
                <a:latin typeface="Times New Roman" panose="02020603050405020304" pitchFamily="18" charset="0"/>
                <a:ea typeface="Times New Roman" panose="02020603050405020304" pitchFamily="18" charset="0"/>
              </a:rPr>
              <a:t> bị giật</a:t>
            </a:r>
            <a:endParaRPr lang="en-AS" sz="2000" dirty="0">
              <a:effectLst/>
              <a:latin typeface="Times New Roman" panose="02020603050405020304" pitchFamily="18" charset="0"/>
              <a:ea typeface="Times New Roman" panose="02020603050405020304" pitchFamily="18" charset="0"/>
            </a:endParaRPr>
          </a:p>
          <a:p>
            <a:pPr algn="just">
              <a:tabLst>
                <a:tab pos="90170" algn="l"/>
              </a:tabLst>
            </a:pPr>
            <a:r>
              <a:rPr lang="vi-VN" sz="2000" b="1" dirty="0">
                <a:solidFill>
                  <a:srgbClr val="000000"/>
                </a:solidFill>
                <a:effectLst/>
                <a:latin typeface="Times New Roman" panose="02020603050405020304" pitchFamily="18" charset="0"/>
                <a:ea typeface="Times New Roman" panose="02020603050405020304" pitchFamily="18" charset="0"/>
              </a:rPr>
              <a:t>b.</a:t>
            </a:r>
            <a:r>
              <a:rPr lang="vi-VN" sz="2000" dirty="0">
                <a:solidFill>
                  <a:srgbClr val="000000"/>
                </a:solidFill>
                <a:effectLst/>
                <a:latin typeface="Times New Roman" panose="02020603050405020304" pitchFamily="18" charset="0"/>
                <a:ea typeface="Times New Roman" panose="02020603050405020304" pitchFamily="18" charset="0"/>
              </a:rPr>
              <a:t> cầm vào phần dây điện, cách xa phích điện </a:t>
            </a:r>
            <a:r>
              <a:rPr lang="vi-VN" sz="2000"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vi-VN" sz="2000" dirty="0">
                <a:solidFill>
                  <a:srgbClr val="000000"/>
                </a:solidFill>
                <a:effectLst/>
                <a:latin typeface="Times New Roman" panose="02020603050405020304" pitchFamily="18" charset="0"/>
                <a:ea typeface="Times New Roman" panose="02020603050405020304" pitchFamily="18" charset="0"/>
              </a:rPr>
              <a:t> có thể làm dây điện bị đứt</a:t>
            </a:r>
            <a:endParaRPr lang="en-AS" sz="2000" dirty="0">
              <a:effectLst/>
              <a:latin typeface="Times New Roman" panose="02020603050405020304" pitchFamily="18" charset="0"/>
              <a:ea typeface="Times New Roman" panose="02020603050405020304" pitchFamily="18" charset="0"/>
            </a:endParaRPr>
          </a:p>
          <a:p>
            <a:pPr algn="just">
              <a:tabLst>
                <a:tab pos="90170" algn="l"/>
              </a:tabLst>
            </a:pPr>
            <a:r>
              <a:rPr lang="vi-VN" sz="2000" b="1" dirty="0">
                <a:solidFill>
                  <a:srgbClr val="000000"/>
                </a:solidFill>
                <a:effectLst/>
                <a:latin typeface="Times New Roman" panose="02020603050405020304" pitchFamily="18" charset="0"/>
                <a:ea typeface="Times New Roman" panose="02020603050405020304" pitchFamily="18" charset="0"/>
              </a:rPr>
              <a:t>c.</a:t>
            </a:r>
            <a:r>
              <a:rPr lang="vi-VN"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a:t>
            </a:r>
            <a:r>
              <a:rPr lang="en-US" sz="2000" dirty="0" err="1">
                <a:solidFill>
                  <a:srgbClr val="000000"/>
                </a:solidFill>
                <a:latin typeface="Times New Roman" panose="02020603050405020304" pitchFamily="18" charset="0"/>
                <a:ea typeface="Times New Roman" panose="02020603050405020304" pitchFamily="18" charset="0"/>
              </a:rPr>
              <a:t>ây</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hở</a:t>
            </a:r>
            <a:r>
              <a:rPr lang="en-US" sz="2000" dirty="0">
                <a:solidFill>
                  <a:srgbClr val="000000"/>
                </a:solidFill>
                <a:latin typeface="Times New Roman" panose="02020603050405020304" pitchFamily="18" charset="0"/>
                <a:ea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rPr>
              <a:t>cầm tay trần vào dây điện mà không có đồ bảo hộ </a:t>
            </a:r>
            <a:r>
              <a:rPr lang="vi-VN" sz="2000"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vi-VN" sz="2000" dirty="0">
                <a:solidFill>
                  <a:srgbClr val="000000"/>
                </a:solidFill>
                <a:effectLst/>
                <a:latin typeface="Times New Roman" panose="02020603050405020304" pitchFamily="18" charset="0"/>
                <a:ea typeface="Times New Roman" panose="02020603050405020304" pitchFamily="18" charset="0"/>
              </a:rPr>
              <a:t> rất dễ bị giật điện</a:t>
            </a:r>
            <a:endParaRPr lang="en-AS" sz="2000" dirty="0">
              <a:effectLst/>
              <a:latin typeface="Times New Roman" panose="02020603050405020304" pitchFamily="18" charset="0"/>
              <a:ea typeface="Times New Roman" panose="02020603050405020304" pitchFamily="18" charset="0"/>
            </a:endParaRPr>
          </a:p>
          <a:p>
            <a:pPr algn="just">
              <a:tabLst>
                <a:tab pos="90170" algn="l"/>
              </a:tabLst>
            </a:pPr>
            <a:r>
              <a:rPr lang="vi-VN" sz="2000" b="1" dirty="0">
                <a:solidFill>
                  <a:srgbClr val="000000"/>
                </a:solidFill>
                <a:effectLst/>
                <a:latin typeface="Times New Roman" panose="02020603050405020304" pitchFamily="18" charset="0"/>
                <a:ea typeface="Times New Roman" panose="02020603050405020304" pitchFamily="18" charset="0"/>
              </a:rPr>
              <a:t>d.</a:t>
            </a:r>
            <a:r>
              <a:rPr lang="vi-VN" sz="2000" dirty="0">
                <a:solidFill>
                  <a:srgbClr val="000000"/>
                </a:solidFill>
                <a:effectLst/>
                <a:latin typeface="Times New Roman" panose="02020603050405020304" pitchFamily="18" charset="0"/>
                <a:ea typeface="Times New Roman" panose="02020603050405020304" pitchFamily="18" charset="0"/>
              </a:rPr>
              <a:t> </a:t>
            </a:r>
            <a:r>
              <a:rPr lang="en-US" sz="2000" dirty="0">
                <a:solidFill>
                  <a:srgbClr val="000000"/>
                </a:solidFill>
                <a:latin typeface="Times New Roman" panose="02020603050405020304" pitchFamily="18" charset="0"/>
                <a:ea typeface="Times New Roman" panose="02020603050405020304" pitchFamily="18" charset="0"/>
              </a:rPr>
              <a:t>M</a:t>
            </a:r>
            <a:r>
              <a:rPr lang="vi-VN" sz="2000" dirty="0">
                <a:solidFill>
                  <a:srgbClr val="000000"/>
                </a:solidFill>
                <a:effectLst/>
                <a:latin typeface="Times New Roman" panose="02020603050405020304" pitchFamily="18" charset="0"/>
                <a:ea typeface="Times New Roman" panose="02020603050405020304" pitchFamily="18" charset="0"/>
              </a:rPr>
              <a:t>ắt nhìn trực tiếp vào tia laser gây nguy hiểm cho mắt</a:t>
            </a:r>
            <a:endParaRPr lang="en-AS" sz="2000" dirty="0">
              <a:effectLst/>
              <a:latin typeface="Times New Roman" panose="02020603050405020304" pitchFamily="18" charset="0"/>
              <a:ea typeface="Times New Roman" panose="02020603050405020304" pitchFamily="18" charset="0"/>
            </a:endParaRPr>
          </a:p>
          <a:p>
            <a:pPr marL="180340" indent="-180340" algn="just">
              <a:tabLst>
                <a:tab pos="90170" algn="l"/>
              </a:tabLst>
            </a:pPr>
            <a:r>
              <a:rPr lang="vi-VN" sz="2000" b="1" dirty="0">
                <a:solidFill>
                  <a:srgbClr val="000000"/>
                </a:solidFill>
                <a:effectLst/>
                <a:latin typeface="Times New Roman" panose="02020603050405020304" pitchFamily="18" charset="0"/>
                <a:ea typeface="Times New Roman" panose="02020603050405020304" pitchFamily="18" charset="0"/>
              </a:rPr>
              <a:t>e.</a:t>
            </a:r>
            <a:r>
              <a:rPr lang="vi-VN" sz="2000" dirty="0">
                <a:solidFill>
                  <a:srgbClr val="000000"/>
                </a:solidFill>
                <a:effectLst/>
                <a:latin typeface="Times New Roman" panose="02020603050405020304" pitchFamily="18" charset="0"/>
                <a:ea typeface="Times New Roman" panose="02020603050405020304" pitchFamily="18" charset="0"/>
              </a:rPr>
              <a:t> để lửa to, kẹp cốc thủy tinh quá gần với đèn cồn </a:t>
            </a:r>
            <a:r>
              <a:rPr lang="vi-VN" sz="2000"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vi-VN" sz="2000" dirty="0">
                <a:solidFill>
                  <a:srgbClr val="000000"/>
                </a:solidFill>
                <a:effectLst/>
                <a:latin typeface="Times New Roman" panose="02020603050405020304" pitchFamily="18" charset="0"/>
                <a:ea typeface="Times New Roman" panose="02020603050405020304" pitchFamily="18" charset="0"/>
              </a:rPr>
              <a:t> hư hỏng thiết bị thí nghiệm.</a:t>
            </a:r>
            <a:endParaRPr lang="en-AS" sz="2000" dirty="0">
              <a:effectLst/>
              <a:latin typeface="Times New Roman" panose="02020603050405020304" pitchFamily="18" charset="0"/>
              <a:ea typeface="Times New Roman" panose="02020603050405020304" pitchFamily="18" charset="0"/>
            </a:endParaRPr>
          </a:p>
          <a:p>
            <a:pPr algn="l"/>
            <a:endParaRPr lang="en-AS" sz="2400" dirty="0">
              <a:latin typeface="Times New Roman" panose="02020603050405020304" pitchFamily="18" charset="0"/>
            </a:endParaRPr>
          </a:p>
        </p:txBody>
      </p:sp>
      <p:sp>
        <p:nvSpPr>
          <p:cNvPr id="9" name="TextBox 8">
            <a:extLst>
              <a:ext uri="{FF2B5EF4-FFF2-40B4-BE49-F238E27FC236}">
                <a16:creationId xmlns:a16="http://schemas.microsoft.com/office/drawing/2014/main" id="{1F4B84EC-3DF9-42A7-AA5F-66DAC49923C8}"/>
              </a:ext>
            </a:extLst>
          </p:cNvPr>
          <p:cNvSpPr txBox="1"/>
          <p:nvPr/>
        </p:nvSpPr>
        <p:spPr>
          <a:xfrm>
            <a:off x="4083189" y="2656956"/>
            <a:ext cx="3256886" cy="2290179"/>
          </a:xfrm>
          <a:prstGeom prst="rect">
            <a:avLst/>
          </a:prstGeom>
          <a:noFill/>
        </p:spPr>
        <p:txBody>
          <a:bodyPr wrap="square" rtlCol="0">
            <a:spAutoFit/>
          </a:bodyPr>
          <a:lstStyle/>
          <a:p>
            <a:pPr algn="just">
              <a:lnSpc>
                <a:spcPct val="115000"/>
              </a:lnSpc>
              <a:spcAft>
                <a:spcPts val="80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Giới hạn đo của ampe kế ở hình 2.5 là 3A.</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vi-VN" sz="2000" dirty="0">
                <a:solidFill>
                  <a:srgbClr val="000000"/>
                </a:solidFill>
                <a:effectLst/>
                <a:latin typeface="Times New Roman" panose="02020603050405020304" pitchFamily="18" charset="0"/>
                <a:ea typeface="Times New Roman" panose="02020603050405020304" pitchFamily="18" charset="0"/>
              </a:rPr>
              <a:t>- Nếu sử dụng ampe kế để đo dòng điện vượt quá giới hạn đo thì có thể làm cho ampe kế bị hư hỏng</a:t>
            </a:r>
            <a:endParaRPr lang="en-AS" sz="20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6434D59E-5863-4281-8533-5F329E32BF6D}"/>
              </a:ext>
            </a:extLst>
          </p:cNvPr>
          <p:cNvSpPr txBox="1"/>
          <p:nvPr/>
        </p:nvSpPr>
        <p:spPr>
          <a:xfrm>
            <a:off x="7944733" y="2730079"/>
            <a:ext cx="3508372" cy="2615203"/>
          </a:xfrm>
          <a:prstGeom prst="rect">
            <a:avLst/>
          </a:prstGeom>
          <a:noFill/>
        </p:spPr>
        <p:txBody>
          <a:bodyPr wrap="square" rtlCol="0">
            <a:spAutoFit/>
          </a:bodyPr>
          <a:lstStyle/>
          <a:p>
            <a:pPr algn="just">
              <a:lnSpc>
                <a:spcPct val="115000"/>
              </a:lnSpc>
            </a:pPr>
            <a:r>
              <a:rPr lang="vi-VN" sz="1800" b="1" dirty="0">
                <a:solidFill>
                  <a:srgbClr val="000000"/>
                </a:solidFill>
                <a:effectLst/>
                <a:latin typeface="Times New Roman" panose="02020603050405020304" pitchFamily="18" charset="0"/>
                <a:ea typeface="Times New Roman" panose="02020603050405020304" pitchFamily="18" charset="0"/>
              </a:rPr>
              <a:t>a. </a:t>
            </a:r>
            <a:r>
              <a:rPr lang="vi-VN" sz="1800" dirty="0">
                <a:solidFill>
                  <a:srgbClr val="000000"/>
                </a:solidFill>
                <a:effectLst/>
                <a:latin typeface="Times New Roman" panose="02020603050405020304" pitchFamily="18" charset="0"/>
                <a:ea typeface="Times New Roman" panose="02020603050405020304" pitchFamily="18" charset="0"/>
              </a:rPr>
              <a:t>Để các kẹp điện gần nhau: có thể gây ra chập điện</a:t>
            </a:r>
            <a:endParaRPr lang="en-AS" sz="1800" dirty="0">
              <a:effectLst/>
              <a:latin typeface="Times New Roman" panose="02020603050405020304" pitchFamily="18" charset="0"/>
              <a:ea typeface="Times New Roman" panose="02020603050405020304" pitchFamily="18" charset="0"/>
            </a:endParaRPr>
          </a:p>
          <a:p>
            <a:pPr algn="just">
              <a:lnSpc>
                <a:spcPct val="115000"/>
              </a:lnSpc>
            </a:pPr>
            <a:r>
              <a:rPr lang="vi-VN" sz="1800" b="1" dirty="0">
                <a:solidFill>
                  <a:srgbClr val="000000"/>
                </a:solidFill>
                <a:effectLst/>
                <a:latin typeface="Times New Roman" panose="02020603050405020304" pitchFamily="18" charset="0"/>
                <a:ea typeface="Times New Roman" panose="02020603050405020304" pitchFamily="18" charset="0"/>
              </a:rPr>
              <a:t>b.</a:t>
            </a:r>
            <a:r>
              <a:rPr lang="vi-VN" sz="1800" dirty="0">
                <a:solidFill>
                  <a:srgbClr val="000000"/>
                </a:solidFill>
                <a:effectLst/>
                <a:latin typeface="Times New Roman" panose="02020603050405020304" pitchFamily="18" charset="0"/>
                <a:ea typeface="Times New Roman" panose="02020603050405020304" pitchFamily="18" charset="0"/>
              </a:rPr>
              <a:t> Để chất dễ cháy gần thí nghiệm mạch điện: rất dễ làm các tia điện bén vào gây cháy nổ</a:t>
            </a:r>
            <a:endParaRPr lang="en-AS" sz="1800" dirty="0">
              <a:effectLst/>
              <a:latin typeface="Times New Roman" panose="02020603050405020304" pitchFamily="18" charset="0"/>
              <a:ea typeface="Times New Roman" panose="02020603050405020304" pitchFamily="18" charset="0"/>
            </a:endParaRPr>
          </a:p>
          <a:p>
            <a:pPr algn="just">
              <a:lnSpc>
                <a:spcPct val="115000"/>
              </a:lnSpc>
            </a:pPr>
            <a:r>
              <a:rPr lang="vi-VN" sz="1800" b="1" dirty="0">
                <a:solidFill>
                  <a:srgbClr val="000000"/>
                </a:solidFill>
                <a:effectLst/>
                <a:latin typeface="Times New Roman" panose="02020603050405020304" pitchFamily="18" charset="0"/>
                <a:ea typeface="Times New Roman" panose="02020603050405020304" pitchFamily="18" charset="0"/>
              </a:rPr>
              <a:t>c.</a:t>
            </a:r>
            <a:r>
              <a:rPr lang="vi-VN" sz="1800" dirty="0">
                <a:solidFill>
                  <a:srgbClr val="000000"/>
                </a:solidFill>
                <a:effectLst/>
                <a:latin typeface="Times New Roman" panose="02020603050405020304" pitchFamily="18" charset="0"/>
                <a:ea typeface="Times New Roman" panose="02020603050405020304" pitchFamily="18" charset="0"/>
              </a:rPr>
              <a:t> Không đeo găng tay cao su khi làm thí nghiệm với nhiệt độ cao: có nguy cơ bị bỏng.</a:t>
            </a:r>
            <a:endParaRPr lang="en-A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4893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91112"/>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A961113-87E5-42A6-9878-D506FEAAF205}"/>
              </a:ext>
            </a:extLst>
          </p:cNvPr>
          <p:cNvSpPr txBox="1"/>
          <p:nvPr/>
        </p:nvSpPr>
        <p:spPr>
          <a:xfrm>
            <a:off x="250083" y="898444"/>
            <a:ext cx="8074103" cy="461665"/>
          </a:xfrm>
          <a:prstGeom prst="rect">
            <a:avLst/>
          </a:prstGeom>
          <a:noFill/>
        </p:spPr>
        <p:txBody>
          <a:bodyPr wrap="square" rtlCol="0">
            <a:spAutoFit/>
          </a:bodyPr>
          <a:lstStyle/>
          <a:p>
            <a:r>
              <a:rPr lang="de-DE"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quy tắc an toàn trong phòng thí nghiệm.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17E2C92-8A1E-4371-8A46-AAD47A10CB4D}"/>
              </a:ext>
            </a:extLst>
          </p:cNvPr>
          <p:cNvSpPr txBox="1"/>
          <p:nvPr/>
        </p:nvSpPr>
        <p:spPr>
          <a:xfrm>
            <a:off x="250083" y="1364558"/>
            <a:ext cx="9719416" cy="461665"/>
          </a:xfrm>
          <a:prstGeom prst="rect">
            <a:avLst/>
          </a:prstGeom>
          <a:noFill/>
        </p:spPr>
        <p:txBody>
          <a:bodyPr wrap="square" rtlCol="0">
            <a:spAutoFit/>
          </a:bodyPr>
          <a:lstStyle/>
          <a:p>
            <a:pPr algn="l"/>
            <a:r>
              <a:rPr lang="de-DE" sz="2400" b="1" dirty="0">
                <a:solidFill>
                  <a:srgbClr val="000000"/>
                </a:solidFill>
                <a:effectLst/>
                <a:latin typeface="Times New Roman" panose="02020603050405020304" pitchFamily="18" charset="0"/>
                <a:ea typeface="Calibri" panose="020F0502020204030204" pitchFamily="34" charset="0"/>
              </a:rPr>
              <a:t>II. Nguy cơ mất an toàn trong sử dụng sử dụng thiết bị thí nghiệm vật lí. </a:t>
            </a:r>
            <a:endParaRPr lang="en-AS" sz="2400" dirty="0">
              <a:latin typeface="Times New Roman" panose="02020603050405020304" pitchFamily="18" charset="0"/>
            </a:endParaRPr>
          </a:p>
        </p:txBody>
      </p:sp>
      <p:sp>
        <p:nvSpPr>
          <p:cNvPr id="8" name="TextBox 7">
            <a:extLst>
              <a:ext uri="{FF2B5EF4-FFF2-40B4-BE49-F238E27FC236}">
                <a16:creationId xmlns:a16="http://schemas.microsoft.com/office/drawing/2014/main" id="{705C714E-9169-4A84-8D6D-FD4C352433C0}"/>
              </a:ext>
            </a:extLst>
          </p:cNvPr>
          <p:cNvSpPr txBox="1"/>
          <p:nvPr/>
        </p:nvSpPr>
        <p:spPr>
          <a:xfrm>
            <a:off x="250083" y="1826223"/>
            <a:ext cx="9436100" cy="461665"/>
          </a:xfrm>
          <a:prstGeom prst="rect">
            <a:avLst/>
          </a:prstGeom>
          <a:noFill/>
        </p:spPr>
        <p:txBody>
          <a:bodyPr wrap="square" rtlCol="0">
            <a:spAutoFit/>
          </a:bodyPr>
          <a:lstStyle/>
          <a:p>
            <a:pPr algn="l"/>
            <a:r>
              <a:rPr lang="en-US" sz="2400" b="1" dirty="0">
                <a:latin typeface="Times New Roman" panose="02020603050405020304" pitchFamily="18" charset="0"/>
              </a:rPr>
              <a:t>III.</a:t>
            </a:r>
            <a:r>
              <a:rPr lang="en-US" sz="2400" dirty="0">
                <a:latin typeface="Times New Roman" panose="02020603050405020304" pitchFamily="18" charset="0"/>
              </a:rPr>
              <a:t> </a:t>
            </a:r>
            <a:r>
              <a:rPr lang="de-DE" sz="2400" b="1" dirty="0">
                <a:solidFill>
                  <a:srgbClr val="000000"/>
                </a:solidFill>
                <a:effectLst/>
                <a:latin typeface="Times New Roman" panose="02020603050405020304" pitchFamily="18" charset="0"/>
                <a:ea typeface="Calibri" panose="020F0502020204030204" pitchFamily="34" charset="0"/>
              </a:rPr>
              <a:t>Qui tắc an toàn trong phòng thực hành</a:t>
            </a:r>
            <a:endParaRPr lang="en-AS" sz="2400" dirty="0">
              <a:latin typeface="Times New Roman" panose="02020603050405020304" pitchFamily="18" charset="0"/>
            </a:endParaRPr>
          </a:p>
        </p:txBody>
      </p:sp>
    </p:spTree>
    <p:extLst>
      <p:ext uri="{BB962C8B-B14F-4D97-AF65-F5344CB8AC3E}">
        <p14:creationId xmlns:p14="http://schemas.microsoft.com/office/powerpoint/2010/main" val="55371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51923"/>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05C714E-9169-4A84-8D6D-FD4C352433C0}"/>
              </a:ext>
            </a:extLst>
          </p:cNvPr>
          <p:cNvSpPr txBox="1"/>
          <p:nvPr/>
        </p:nvSpPr>
        <p:spPr>
          <a:xfrm>
            <a:off x="305935" y="767570"/>
            <a:ext cx="9436100" cy="461665"/>
          </a:xfrm>
          <a:prstGeom prst="rect">
            <a:avLst/>
          </a:prstGeom>
          <a:noFill/>
        </p:spPr>
        <p:txBody>
          <a:bodyPr wrap="square" rtlCol="0">
            <a:spAutoFit/>
          </a:bodyPr>
          <a:lstStyle/>
          <a:p>
            <a:pPr algn="l"/>
            <a:r>
              <a:rPr lang="en-US" sz="2400" b="1" dirty="0">
                <a:latin typeface="Times New Roman" panose="02020603050405020304" pitchFamily="18" charset="0"/>
              </a:rPr>
              <a:t>III.</a:t>
            </a:r>
            <a:r>
              <a:rPr lang="en-US" sz="2400" dirty="0">
                <a:latin typeface="Times New Roman" panose="02020603050405020304" pitchFamily="18" charset="0"/>
              </a:rPr>
              <a:t> </a:t>
            </a:r>
            <a:r>
              <a:rPr lang="de-DE" sz="2400" b="1" dirty="0">
                <a:solidFill>
                  <a:srgbClr val="000000"/>
                </a:solidFill>
                <a:effectLst/>
                <a:latin typeface="Times New Roman" panose="02020603050405020304" pitchFamily="18" charset="0"/>
                <a:ea typeface="Calibri" panose="020F0502020204030204" pitchFamily="34" charset="0"/>
              </a:rPr>
              <a:t>Qui tắc an toàn trong phòng thực hành</a:t>
            </a:r>
            <a:endParaRPr lang="en-AS" sz="2400" dirty="0">
              <a:latin typeface="Times New Roman" panose="02020603050405020304" pitchFamily="18" charset="0"/>
            </a:endParaRPr>
          </a:p>
        </p:txBody>
      </p:sp>
      <p:pic>
        <p:nvPicPr>
          <p:cNvPr id="4" name="Graphic 3" descr="Open book with solid fill">
            <a:extLst>
              <a:ext uri="{FF2B5EF4-FFF2-40B4-BE49-F238E27FC236}">
                <a16:creationId xmlns:a16="http://schemas.microsoft.com/office/drawing/2014/main" id="{C9D05515-4BB5-4124-9FDD-EB491AE5B4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4633" y="1764135"/>
            <a:ext cx="914400" cy="914400"/>
          </a:xfrm>
          <a:prstGeom prst="rect">
            <a:avLst/>
          </a:prstGeom>
        </p:spPr>
      </p:pic>
      <p:sp>
        <p:nvSpPr>
          <p:cNvPr id="6" name="TextBox 5">
            <a:extLst>
              <a:ext uri="{FF2B5EF4-FFF2-40B4-BE49-F238E27FC236}">
                <a16:creationId xmlns:a16="http://schemas.microsoft.com/office/drawing/2014/main" id="{93D18D65-0909-4813-BA75-B1590DEBC92C}"/>
              </a:ext>
            </a:extLst>
          </p:cNvPr>
          <p:cNvSpPr txBox="1"/>
          <p:nvPr/>
        </p:nvSpPr>
        <p:spPr>
          <a:xfrm>
            <a:off x="6434021" y="1313590"/>
            <a:ext cx="4719028" cy="1332481"/>
          </a:xfrm>
          <a:prstGeom prst="rect">
            <a:avLst/>
          </a:prstGeom>
          <a:noFill/>
        </p:spPr>
        <p:txBody>
          <a:bodyPr wrap="square" rtlCol="0">
            <a:spAutoFit/>
          </a:bodyPr>
          <a:lstStyle/>
          <a:p>
            <a:pPr algn="just">
              <a:lnSpc>
                <a:spcPct val="115000"/>
              </a:lnSpc>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Đọc kĩ hướng dẫn sử dụng thiết bị và quan sát các chỉ dẫn, các kí hiệu trên các thiết bị thí nghiệm.</a:t>
            </a:r>
            <a:endParaRPr lang="en-AS" sz="2400" dirty="0">
              <a:solidFill>
                <a:srgbClr val="00330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48EAA52C-73B9-4394-A704-5B6218EC2F0E}"/>
              </a:ext>
            </a:extLst>
          </p:cNvPr>
          <p:cNvSpPr txBox="1"/>
          <p:nvPr/>
        </p:nvSpPr>
        <p:spPr>
          <a:xfrm>
            <a:off x="7851092" y="4088715"/>
            <a:ext cx="4104056" cy="1332481"/>
          </a:xfrm>
          <a:prstGeom prst="rect">
            <a:avLst/>
          </a:prstGeom>
          <a:noFill/>
        </p:spPr>
        <p:txBody>
          <a:bodyPr wrap="square" rtlCol="0">
            <a:spAutoFit/>
          </a:bodyPr>
          <a:lstStyle/>
          <a:p>
            <a:pPr algn="just">
              <a:lnSpc>
                <a:spcPct val="115000"/>
              </a:lnSpc>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Kiểm tra cẩn thận thiết bị, phương tiện, dụng cụ thí nghiệm trước khi sử dụng.</a:t>
            </a:r>
            <a:endParaRPr lang="en-AS" sz="2400" dirty="0">
              <a:solidFill>
                <a:srgbClr val="003300"/>
              </a:solidFill>
              <a:effectLst/>
              <a:latin typeface="Times New Roman" panose="02020603050405020304" pitchFamily="18" charset="0"/>
              <a:ea typeface="Times New Roman" panose="02020603050405020304" pitchFamily="18" charset="0"/>
            </a:endParaRPr>
          </a:p>
        </p:txBody>
      </p:sp>
      <p:pic>
        <p:nvPicPr>
          <p:cNvPr id="11" name="Graphic 10" descr="Gears outline">
            <a:extLst>
              <a:ext uri="{FF2B5EF4-FFF2-40B4-BE49-F238E27FC236}">
                <a16:creationId xmlns:a16="http://schemas.microsoft.com/office/drawing/2014/main" id="{B4D24E26-EAAF-42AA-BBF1-4CA7363030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81296" y="3320855"/>
            <a:ext cx="914400" cy="914400"/>
          </a:xfrm>
          <a:prstGeom prst="rect">
            <a:avLst/>
          </a:prstGeom>
        </p:spPr>
      </p:pic>
      <p:pic>
        <p:nvPicPr>
          <p:cNvPr id="13" name="Graphic 12" descr="Professor male outline">
            <a:extLst>
              <a:ext uri="{FF2B5EF4-FFF2-40B4-BE49-F238E27FC236}">
                <a16:creationId xmlns:a16="http://schemas.microsoft.com/office/drawing/2014/main" id="{80B697D4-8AC7-43D1-8E64-131D684250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55608" y="4860892"/>
            <a:ext cx="914400" cy="914400"/>
          </a:xfrm>
          <a:prstGeom prst="rect">
            <a:avLst/>
          </a:prstGeom>
        </p:spPr>
      </p:pic>
      <p:sp>
        <p:nvSpPr>
          <p:cNvPr id="15" name="TextBox 14">
            <a:extLst>
              <a:ext uri="{FF2B5EF4-FFF2-40B4-BE49-F238E27FC236}">
                <a16:creationId xmlns:a16="http://schemas.microsoft.com/office/drawing/2014/main" id="{01B49DFB-A36C-4063-855D-F8C8F0A613A1}"/>
              </a:ext>
            </a:extLst>
          </p:cNvPr>
          <p:cNvSpPr txBox="1"/>
          <p:nvPr/>
        </p:nvSpPr>
        <p:spPr>
          <a:xfrm>
            <a:off x="3663630" y="5693689"/>
            <a:ext cx="4497212" cy="1200329"/>
          </a:xfrm>
          <a:prstGeom prst="rect">
            <a:avLst/>
          </a:prstGeom>
          <a:noFill/>
        </p:spPr>
        <p:txBody>
          <a:bodyPr wrap="square" rtlCol="0">
            <a:spAutoFit/>
          </a:bodyPr>
          <a:lstStyle/>
          <a:p>
            <a:pPr algn="l"/>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Chỉ tiến hành thí nghiệm khi được sự cho phép của giáo viên hướng dẫn thí nghiệm</a:t>
            </a:r>
            <a:endParaRPr lang="en-AS" sz="2400" dirty="0">
              <a:latin typeface="Times New Roman" panose="02020603050405020304" pitchFamily="18" charset="0"/>
            </a:endParaRPr>
          </a:p>
        </p:txBody>
      </p:sp>
      <p:pic>
        <p:nvPicPr>
          <p:cNvPr id="19" name="Graphic 18" descr="Plugged Unplugged with solid fill">
            <a:extLst>
              <a:ext uri="{FF2B5EF4-FFF2-40B4-BE49-F238E27FC236}">
                <a16:creationId xmlns:a16="http://schemas.microsoft.com/office/drawing/2014/main" id="{6AB27C4B-5C8A-4A44-BD6B-08CC299CF5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63630" y="4503907"/>
            <a:ext cx="914400" cy="914400"/>
          </a:xfrm>
          <a:prstGeom prst="rect">
            <a:avLst/>
          </a:prstGeom>
        </p:spPr>
      </p:pic>
      <p:pic>
        <p:nvPicPr>
          <p:cNvPr id="21" name="Graphic 20" descr="Toggle with solid fill">
            <a:extLst>
              <a:ext uri="{FF2B5EF4-FFF2-40B4-BE49-F238E27FC236}">
                <a16:creationId xmlns:a16="http://schemas.microsoft.com/office/drawing/2014/main" id="{95B96692-322F-44F5-A231-FEADFD232A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53043" y="2919475"/>
            <a:ext cx="914400" cy="914400"/>
          </a:xfrm>
          <a:prstGeom prst="rect">
            <a:avLst/>
          </a:prstGeom>
        </p:spPr>
      </p:pic>
      <p:sp>
        <p:nvSpPr>
          <p:cNvPr id="22" name="Arrow: Right 21">
            <a:extLst>
              <a:ext uri="{FF2B5EF4-FFF2-40B4-BE49-F238E27FC236}">
                <a16:creationId xmlns:a16="http://schemas.microsoft.com/office/drawing/2014/main" id="{0E9882B9-B162-4CCB-A9D3-4A83C2D4E8A4}"/>
              </a:ext>
            </a:extLst>
          </p:cNvPr>
          <p:cNvSpPr/>
          <p:nvPr/>
        </p:nvSpPr>
        <p:spPr>
          <a:xfrm rot="2429330">
            <a:off x="6281946" y="2641784"/>
            <a:ext cx="674034" cy="503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S"/>
          </a:p>
        </p:txBody>
      </p:sp>
      <p:sp>
        <p:nvSpPr>
          <p:cNvPr id="23" name="Arrow: Right 22">
            <a:extLst>
              <a:ext uri="{FF2B5EF4-FFF2-40B4-BE49-F238E27FC236}">
                <a16:creationId xmlns:a16="http://schemas.microsoft.com/office/drawing/2014/main" id="{8D82AD5E-8342-4CBA-AD04-0BFBA8110BF3}"/>
              </a:ext>
            </a:extLst>
          </p:cNvPr>
          <p:cNvSpPr/>
          <p:nvPr/>
        </p:nvSpPr>
        <p:spPr>
          <a:xfrm rot="7822607">
            <a:off x="6335850" y="4700079"/>
            <a:ext cx="663739" cy="503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S"/>
          </a:p>
        </p:txBody>
      </p:sp>
      <p:sp>
        <p:nvSpPr>
          <p:cNvPr id="24" name="Arrow: Right 23">
            <a:extLst>
              <a:ext uri="{FF2B5EF4-FFF2-40B4-BE49-F238E27FC236}">
                <a16:creationId xmlns:a16="http://schemas.microsoft.com/office/drawing/2014/main" id="{791BC002-075C-4DA0-AB29-0A64019AED5D}"/>
              </a:ext>
            </a:extLst>
          </p:cNvPr>
          <p:cNvSpPr/>
          <p:nvPr/>
        </p:nvSpPr>
        <p:spPr>
          <a:xfrm rot="13118150">
            <a:off x="4679802" y="5044778"/>
            <a:ext cx="674034" cy="503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S"/>
          </a:p>
        </p:txBody>
      </p:sp>
      <p:sp>
        <p:nvSpPr>
          <p:cNvPr id="25" name="Arrow: Right 24">
            <a:extLst>
              <a:ext uri="{FF2B5EF4-FFF2-40B4-BE49-F238E27FC236}">
                <a16:creationId xmlns:a16="http://schemas.microsoft.com/office/drawing/2014/main" id="{D8E5590F-29DD-4E27-809C-03F61904A85D}"/>
              </a:ext>
            </a:extLst>
          </p:cNvPr>
          <p:cNvSpPr/>
          <p:nvPr/>
        </p:nvSpPr>
        <p:spPr>
          <a:xfrm rot="16200000">
            <a:off x="3483874" y="3867562"/>
            <a:ext cx="674034" cy="503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S"/>
          </a:p>
        </p:txBody>
      </p:sp>
      <p:sp>
        <p:nvSpPr>
          <p:cNvPr id="26" name="Arrow: Right 25">
            <a:extLst>
              <a:ext uri="{FF2B5EF4-FFF2-40B4-BE49-F238E27FC236}">
                <a16:creationId xmlns:a16="http://schemas.microsoft.com/office/drawing/2014/main" id="{11315C26-07E9-44D9-A6DC-5013D80E5BA9}"/>
              </a:ext>
            </a:extLst>
          </p:cNvPr>
          <p:cNvSpPr/>
          <p:nvPr/>
        </p:nvSpPr>
        <p:spPr>
          <a:xfrm rot="19163952" flipV="1">
            <a:off x="4370354" y="2626770"/>
            <a:ext cx="550192" cy="5334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S"/>
          </a:p>
        </p:txBody>
      </p:sp>
      <p:sp>
        <p:nvSpPr>
          <p:cNvPr id="27" name="TextBox 26">
            <a:extLst>
              <a:ext uri="{FF2B5EF4-FFF2-40B4-BE49-F238E27FC236}">
                <a16:creationId xmlns:a16="http://schemas.microsoft.com/office/drawing/2014/main" id="{14D91FAC-B7EE-4496-A3F2-B1E0BCC0A8B2}"/>
              </a:ext>
            </a:extLst>
          </p:cNvPr>
          <p:cNvSpPr txBox="1"/>
          <p:nvPr/>
        </p:nvSpPr>
        <p:spPr>
          <a:xfrm>
            <a:off x="462923" y="3833875"/>
            <a:ext cx="2819267" cy="2677656"/>
          </a:xfrm>
          <a:prstGeom prst="rect">
            <a:avLst/>
          </a:prstGeom>
          <a:noFill/>
        </p:spPr>
        <p:txBody>
          <a:bodyPr wrap="square" rtlCol="0">
            <a:spAutoFit/>
          </a:bodyPr>
          <a:lstStyle/>
          <a:p>
            <a:pPr algn="l"/>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Chỉ cắm phích/giắc cắm của thiết bị điện vào ổ cắm khi hiệu điện thế của nguồn điện tương ứng với hiệu điện thế định mức của dụng cụ</a:t>
            </a:r>
            <a:endParaRPr lang="en-AS" sz="2400" dirty="0">
              <a:latin typeface="Times New Roman" panose="02020603050405020304" pitchFamily="18" charset="0"/>
            </a:endParaRPr>
          </a:p>
        </p:txBody>
      </p:sp>
      <p:sp>
        <p:nvSpPr>
          <p:cNvPr id="28" name="TextBox 27">
            <a:extLst>
              <a:ext uri="{FF2B5EF4-FFF2-40B4-BE49-F238E27FC236}">
                <a16:creationId xmlns:a16="http://schemas.microsoft.com/office/drawing/2014/main" id="{EED03E4C-77AB-4231-B939-1819349DD502}"/>
              </a:ext>
            </a:extLst>
          </p:cNvPr>
          <p:cNvSpPr txBox="1"/>
          <p:nvPr/>
        </p:nvSpPr>
        <p:spPr>
          <a:xfrm>
            <a:off x="615494" y="1780551"/>
            <a:ext cx="2740446" cy="1757212"/>
          </a:xfrm>
          <a:prstGeom prst="rect">
            <a:avLst/>
          </a:prstGeom>
          <a:noFill/>
        </p:spPr>
        <p:txBody>
          <a:bodyPr wrap="square" rtlCol="0">
            <a:spAutoFit/>
          </a:bodyPr>
          <a:lstStyle/>
          <a:p>
            <a:pPr algn="just">
              <a:lnSpc>
                <a:spcPct val="115000"/>
              </a:lnSpc>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Tắt công tắc nguồn thiết bị điện trước khi cắm hoặc tháo thiết bị điện.</a:t>
            </a:r>
            <a:endParaRPr lang="en-AS" sz="2400" dirty="0">
              <a:solidFill>
                <a:srgbClr val="0033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1769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P spid="15" grpId="0"/>
      <p:bldP spid="22" grpId="0" animBg="1"/>
      <p:bldP spid="23" grpId="0" animBg="1"/>
      <p:bldP spid="24" grpId="0" animBg="1"/>
      <p:bldP spid="25" grpId="0" animBg="1"/>
      <p:bldP spid="26" grpId="0" animBg="1"/>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91112"/>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05C714E-9169-4A84-8D6D-FD4C352433C0}"/>
              </a:ext>
            </a:extLst>
          </p:cNvPr>
          <p:cNvSpPr txBox="1"/>
          <p:nvPr/>
        </p:nvSpPr>
        <p:spPr>
          <a:xfrm>
            <a:off x="342900" y="968182"/>
            <a:ext cx="9436100" cy="461665"/>
          </a:xfrm>
          <a:prstGeom prst="rect">
            <a:avLst/>
          </a:prstGeom>
          <a:noFill/>
        </p:spPr>
        <p:txBody>
          <a:bodyPr wrap="square" rtlCol="0">
            <a:spAutoFit/>
          </a:bodyPr>
          <a:lstStyle/>
          <a:p>
            <a:pPr algn="l"/>
            <a:r>
              <a:rPr lang="en-US" sz="2400" b="1" dirty="0">
                <a:latin typeface="Times New Roman" panose="02020603050405020304" pitchFamily="18" charset="0"/>
              </a:rPr>
              <a:t>III.</a:t>
            </a:r>
            <a:r>
              <a:rPr lang="en-US" sz="2400" dirty="0">
                <a:latin typeface="Times New Roman" panose="02020603050405020304" pitchFamily="18" charset="0"/>
              </a:rPr>
              <a:t> </a:t>
            </a:r>
            <a:r>
              <a:rPr lang="de-DE" sz="2400" b="1" dirty="0">
                <a:solidFill>
                  <a:srgbClr val="000000"/>
                </a:solidFill>
                <a:effectLst/>
                <a:latin typeface="Times New Roman" panose="02020603050405020304" pitchFamily="18" charset="0"/>
                <a:ea typeface="Calibri" panose="020F0502020204030204" pitchFamily="34" charset="0"/>
              </a:rPr>
              <a:t>Qui tắc an toàn trong phòng thực hành</a:t>
            </a:r>
            <a:endParaRPr lang="en-AS" sz="2400" dirty="0">
              <a:latin typeface="Times New Roman" panose="02020603050405020304" pitchFamily="18" charset="0"/>
            </a:endParaRPr>
          </a:p>
        </p:txBody>
      </p:sp>
      <p:sp>
        <p:nvSpPr>
          <p:cNvPr id="14" name="TextBox 13">
            <a:extLst>
              <a:ext uri="{FF2B5EF4-FFF2-40B4-BE49-F238E27FC236}">
                <a16:creationId xmlns:a16="http://schemas.microsoft.com/office/drawing/2014/main" id="{EB4DD694-946B-4E03-B0B0-A3ED8B3B30E9}"/>
              </a:ext>
            </a:extLst>
          </p:cNvPr>
          <p:cNvSpPr txBox="1"/>
          <p:nvPr/>
        </p:nvSpPr>
        <p:spPr>
          <a:xfrm>
            <a:off x="78187" y="1704397"/>
            <a:ext cx="2889331" cy="3031407"/>
          </a:xfrm>
          <a:prstGeom prst="rect">
            <a:avLst/>
          </a:prstGeom>
          <a:noFill/>
        </p:spPr>
        <p:txBody>
          <a:bodyPr wrap="square" rtlCol="0">
            <a:spAutoFit/>
          </a:bodyPr>
          <a:lstStyle/>
          <a:p>
            <a:pPr algn="just">
              <a:lnSpc>
                <a:spcPct val="115000"/>
              </a:lnSpc>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Phải vệ sinh, sắp xếp gọn gàng, các thiết bị và dụng cụ thí nghiệm, bỏ chất thải thí nghiệm vào đúng nơi quy định sau khi tiến hành thí nghiệm.</a:t>
            </a:r>
            <a:endParaRPr lang="en-AS" sz="2400" dirty="0">
              <a:solidFill>
                <a:srgbClr val="003300"/>
              </a:solidFill>
              <a:effectLst/>
              <a:latin typeface="Times New Roman" panose="02020603050405020304" pitchFamily="18" charset="0"/>
              <a:ea typeface="Times New Roman" panose="02020603050405020304" pitchFamily="18" charset="0"/>
            </a:endParaRPr>
          </a:p>
        </p:txBody>
      </p:sp>
      <p:pic>
        <p:nvPicPr>
          <p:cNvPr id="4" name="Graphic 3" descr="Transfer1 with solid fill">
            <a:extLst>
              <a:ext uri="{FF2B5EF4-FFF2-40B4-BE49-F238E27FC236}">
                <a16:creationId xmlns:a16="http://schemas.microsoft.com/office/drawing/2014/main" id="{D0FEF9A8-664B-4162-BF5C-07CE2D3860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79238" y="1755791"/>
            <a:ext cx="938123" cy="900000"/>
          </a:xfrm>
          <a:prstGeom prst="rect">
            <a:avLst/>
          </a:prstGeom>
        </p:spPr>
      </p:pic>
      <p:pic>
        <p:nvPicPr>
          <p:cNvPr id="7" name="Graphic 6" descr="No Touch outline">
            <a:extLst>
              <a:ext uri="{FF2B5EF4-FFF2-40B4-BE49-F238E27FC236}">
                <a16:creationId xmlns:a16="http://schemas.microsoft.com/office/drawing/2014/main" id="{8429EC4A-1622-4E0A-B916-E19333CDCC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64875" y="3214929"/>
            <a:ext cx="914400" cy="914400"/>
          </a:xfrm>
          <a:prstGeom prst="rect">
            <a:avLst/>
          </a:prstGeom>
        </p:spPr>
      </p:pic>
      <p:pic>
        <p:nvPicPr>
          <p:cNvPr id="11" name="Graphic 10" descr="Fire Extinguisher with solid fill">
            <a:extLst>
              <a:ext uri="{FF2B5EF4-FFF2-40B4-BE49-F238E27FC236}">
                <a16:creationId xmlns:a16="http://schemas.microsoft.com/office/drawing/2014/main" id="{E72AAEAA-AE46-44F8-8DFB-3894F0086C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8300" y="4975418"/>
            <a:ext cx="914400" cy="914400"/>
          </a:xfrm>
          <a:prstGeom prst="rect">
            <a:avLst/>
          </a:prstGeom>
        </p:spPr>
      </p:pic>
      <p:pic>
        <p:nvPicPr>
          <p:cNvPr id="13" name="Graphic 12" descr="Social distancing outline">
            <a:extLst>
              <a:ext uri="{FF2B5EF4-FFF2-40B4-BE49-F238E27FC236}">
                <a16:creationId xmlns:a16="http://schemas.microsoft.com/office/drawing/2014/main" id="{BFE41F01-69F5-4D3B-B1E3-BFB09E0781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13347" y="4300295"/>
            <a:ext cx="914400" cy="914400"/>
          </a:xfrm>
          <a:prstGeom prst="rect">
            <a:avLst/>
          </a:prstGeom>
        </p:spPr>
      </p:pic>
      <p:pic>
        <p:nvPicPr>
          <p:cNvPr id="16" name="Graphic 15" descr="Mop and bucket outline">
            <a:extLst>
              <a:ext uri="{FF2B5EF4-FFF2-40B4-BE49-F238E27FC236}">
                <a16:creationId xmlns:a16="http://schemas.microsoft.com/office/drawing/2014/main" id="{9E731324-0152-421A-89CD-4B2327750D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42961" y="2476721"/>
            <a:ext cx="914400" cy="914400"/>
          </a:xfrm>
          <a:prstGeom prst="rect">
            <a:avLst/>
          </a:prstGeom>
        </p:spPr>
      </p:pic>
      <p:sp>
        <p:nvSpPr>
          <p:cNvPr id="17" name="TextBox 16">
            <a:extLst>
              <a:ext uri="{FF2B5EF4-FFF2-40B4-BE49-F238E27FC236}">
                <a16:creationId xmlns:a16="http://schemas.microsoft.com/office/drawing/2014/main" id="{F3551024-7478-4E53-90AE-32E215CF50AC}"/>
              </a:ext>
            </a:extLst>
          </p:cNvPr>
          <p:cNvSpPr txBox="1"/>
          <p:nvPr/>
        </p:nvSpPr>
        <p:spPr>
          <a:xfrm>
            <a:off x="6352448" y="1458996"/>
            <a:ext cx="4306529" cy="907749"/>
          </a:xfrm>
          <a:prstGeom prst="rect">
            <a:avLst/>
          </a:prstGeom>
          <a:noFill/>
        </p:spPr>
        <p:txBody>
          <a:bodyPr wrap="square" rtlCol="0">
            <a:spAutoFit/>
          </a:bodyPr>
          <a:lstStyle/>
          <a:p>
            <a:pPr algn="just">
              <a:lnSpc>
                <a:spcPct val="115000"/>
              </a:lnSpc>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Phải bố trí dây điện gọn gàng, không bị vướng khi qua lại</a:t>
            </a:r>
            <a:endParaRPr lang="en-AS" sz="2400" dirty="0">
              <a:solidFill>
                <a:srgbClr val="003300"/>
              </a:solidFill>
              <a:effectLst/>
              <a:latin typeface="Times New Roman" panose="02020603050405020304" pitchFamily="18" charset="0"/>
              <a:ea typeface="Times New Roman" panose="02020603050405020304" pitchFamily="18" charset="0"/>
            </a:endParaRPr>
          </a:p>
        </p:txBody>
      </p:sp>
      <p:sp>
        <p:nvSpPr>
          <p:cNvPr id="18" name="Arrow: Right 17">
            <a:extLst>
              <a:ext uri="{FF2B5EF4-FFF2-40B4-BE49-F238E27FC236}">
                <a16:creationId xmlns:a16="http://schemas.microsoft.com/office/drawing/2014/main" id="{A708DBC6-EBEC-42E1-AB7D-1DCCD928C2A2}"/>
              </a:ext>
            </a:extLst>
          </p:cNvPr>
          <p:cNvSpPr/>
          <p:nvPr/>
        </p:nvSpPr>
        <p:spPr>
          <a:xfrm rot="2006877">
            <a:off x="6217234" y="2521770"/>
            <a:ext cx="587885" cy="503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S"/>
          </a:p>
        </p:txBody>
      </p:sp>
      <p:sp>
        <p:nvSpPr>
          <p:cNvPr id="19" name="TextBox 18">
            <a:extLst>
              <a:ext uri="{FF2B5EF4-FFF2-40B4-BE49-F238E27FC236}">
                <a16:creationId xmlns:a16="http://schemas.microsoft.com/office/drawing/2014/main" id="{7333760A-BDEC-4984-A8DF-56FBA8998FF8}"/>
              </a:ext>
            </a:extLst>
          </p:cNvPr>
          <p:cNvSpPr txBox="1"/>
          <p:nvPr/>
        </p:nvSpPr>
        <p:spPr>
          <a:xfrm>
            <a:off x="7907457" y="2899821"/>
            <a:ext cx="3473631" cy="2181944"/>
          </a:xfrm>
          <a:prstGeom prst="rect">
            <a:avLst/>
          </a:prstGeom>
          <a:noFill/>
        </p:spPr>
        <p:txBody>
          <a:bodyPr wrap="square" rtlCol="0">
            <a:spAutoFit/>
          </a:bodyPr>
          <a:lstStyle/>
          <a:p>
            <a:pPr algn="just">
              <a:lnSpc>
                <a:spcPct val="115000"/>
              </a:lnSpc>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tiếp xúc trực tiếp với các vật và các thiết bị thí nghiệm có nhiệt độ cao khi không có dụng cụ bảo hộ.</a:t>
            </a:r>
            <a:endParaRPr lang="en-AS" sz="2400" dirty="0">
              <a:solidFill>
                <a:srgbClr val="003300"/>
              </a:solidFill>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7247DFA2-0E6E-434C-B7CD-EA580A547B12}"/>
              </a:ext>
            </a:extLst>
          </p:cNvPr>
          <p:cNvSpPr txBox="1"/>
          <p:nvPr/>
        </p:nvSpPr>
        <p:spPr>
          <a:xfrm>
            <a:off x="3827416" y="5873056"/>
            <a:ext cx="5951583" cy="907749"/>
          </a:xfrm>
          <a:prstGeom prst="rect">
            <a:avLst/>
          </a:prstGeom>
          <a:noFill/>
        </p:spPr>
        <p:txBody>
          <a:bodyPr wrap="square" rtlCol="0">
            <a:spAutoFit/>
          </a:bodyPr>
          <a:lstStyle/>
          <a:p>
            <a:pPr algn="just">
              <a:lnSpc>
                <a:spcPct val="115000"/>
              </a:lnSpc>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để nước cũng như các dung dịch dẫn điện, dung dịch dễ cháy gần thiết bị điện.</a:t>
            </a:r>
            <a:endParaRPr lang="en-AS" sz="2400" dirty="0">
              <a:solidFill>
                <a:srgbClr val="003300"/>
              </a:solidFill>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92BB4B1E-DAF8-4C0C-A6F4-281779397B6C}"/>
              </a:ext>
            </a:extLst>
          </p:cNvPr>
          <p:cNvSpPr txBox="1"/>
          <p:nvPr/>
        </p:nvSpPr>
        <p:spPr>
          <a:xfrm>
            <a:off x="166078" y="4768002"/>
            <a:ext cx="3135086" cy="1938992"/>
          </a:xfrm>
          <a:prstGeom prst="rect">
            <a:avLst/>
          </a:prstGeom>
          <a:noFill/>
        </p:spPr>
        <p:txBody>
          <a:bodyPr wrap="square" rtlCol="0">
            <a:spAutoFit/>
          </a:bodyPr>
          <a:lstStyle/>
          <a:p>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 khoảng cách an toàn khi tiến hành thí nghiệm nung nóng các vật, thí nghiệm có các vật bắn ra, tia laser.</a:t>
            </a:r>
            <a:endParaRPr lang="en-AS" sz="2400" dirty="0">
              <a:solidFill>
                <a:srgbClr val="003300"/>
              </a:solidFill>
              <a:effectLst/>
              <a:latin typeface="Times New Roman" panose="02020603050405020304" pitchFamily="18" charset="0"/>
              <a:ea typeface="Times New Roman" panose="02020603050405020304" pitchFamily="18" charset="0"/>
            </a:endParaRPr>
          </a:p>
        </p:txBody>
      </p:sp>
      <p:sp>
        <p:nvSpPr>
          <p:cNvPr id="23" name="Arrow: Right 22">
            <a:extLst>
              <a:ext uri="{FF2B5EF4-FFF2-40B4-BE49-F238E27FC236}">
                <a16:creationId xmlns:a16="http://schemas.microsoft.com/office/drawing/2014/main" id="{DA085838-4C02-4E7B-ADAD-9DDC881D64E0}"/>
              </a:ext>
            </a:extLst>
          </p:cNvPr>
          <p:cNvSpPr/>
          <p:nvPr/>
        </p:nvSpPr>
        <p:spPr>
          <a:xfrm rot="7727749">
            <a:off x="6438860" y="4461524"/>
            <a:ext cx="587885" cy="503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S"/>
          </a:p>
        </p:txBody>
      </p:sp>
      <p:sp>
        <p:nvSpPr>
          <p:cNvPr id="24" name="Arrow: Right 23">
            <a:extLst>
              <a:ext uri="{FF2B5EF4-FFF2-40B4-BE49-F238E27FC236}">
                <a16:creationId xmlns:a16="http://schemas.microsoft.com/office/drawing/2014/main" id="{64DBD5B4-A7B8-4949-A761-390811D3778E}"/>
              </a:ext>
            </a:extLst>
          </p:cNvPr>
          <p:cNvSpPr/>
          <p:nvPr/>
        </p:nvSpPr>
        <p:spPr>
          <a:xfrm rot="12656070">
            <a:off x="4624472" y="4998251"/>
            <a:ext cx="587885" cy="503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S"/>
          </a:p>
        </p:txBody>
      </p:sp>
      <p:sp>
        <p:nvSpPr>
          <p:cNvPr id="25" name="Arrow: Right 24">
            <a:extLst>
              <a:ext uri="{FF2B5EF4-FFF2-40B4-BE49-F238E27FC236}">
                <a16:creationId xmlns:a16="http://schemas.microsoft.com/office/drawing/2014/main" id="{6FE2205F-72AB-47ED-9292-E78511774FFA}"/>
              </a:ext>
            </a:extLst>
          </p:cNvPr>
          <p:cNvSpPr/>
          <p:nvPr/>
        </p:nvSpPr>
        <p:spPr>
          <a:xfrm rot="16200000">
            <a:off x="3611700" y="3578804"/>
            <a:ext cx="587885" cy="503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S"/>
          </a:p>
        </p:txBody>
      </p:sp>
      <p:sp>
        <p:nvSpPr>
          <p:cNvPr id="26" name="Arrow: Right 25">
            <a:extLst>
              <a:ext uri="{FF2B5EF4-FFF2-40B4-BE49-F238E27FC236}">
                <a16:creationId xmlns:a16="http://schemas.microsoft.com/office/drawing/2014/main" id="{E942548C-FBF7-4652-ABD8-E7678D7C6B56}"/>
              </a:ext>
            </a:extLst>
          </p:cNvPr>
          <p:cNvSpPr/>
          <p:nvPr/>
        </p:nvSpPr>
        <p:spPr>
          <a:xfrm rot="18642994">
            <a:off x="4286124" y="2497118"/>
            <a:ext cx="587885" cy="503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S"/>
          </a:p>
        </p:txBody>
      </p:sp>
    </p:spTree>
    <p:extLst>
      <p:ext uri="{BB962C8B-B14F-4D97-AF65-F5344CB8AC3E}">
        <p14:creationId xmlns:p14="http://schemas.microsoft.com/office/powerpoint/2010/main" val="60247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animBg="1"/>
      <p:bldP spid="19" grpId="0"/>
      <p:bldP spid="20" grpId="0"/>
      <p:bldP spid="22" grpId="0"/>
      <p:bldP spid="23" grpId="0" animBg="1"/>
      <p:bldP spid="24"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7">
            <a:extLst>
              <a:ext uri="{FF2B5EF4-FFF2-40B4-BE49-F238E27FC236}">
                <a16:creationId xmlns:a16="http://schemas.microsoft.com/office/drawing/2014/main" id="{33B7EFF7-DFD7-44EE-80A0-E0D893C5998C}"/>
              </a:ext>
            </a:extLst>
          </p:cNvPr>
          <p:cNvGrpSpPr/>
          <p:nvPr/>
        </p:nvGrpSpPr>
        <p:grpSpPr>
          <a:xfrm>
            <a:off x="3378877" y="976542"/>
            <a:ext cx="5747936" cy="576236"/>
            <a:chOff x="4320057" y="7465795"/>
            <a:chExt cx="8912465" cy="1542893"/>
          </a:xfrm>
        </p:grpSpPr>
        <p:sp>
          <p:nvSpPr>
            <p:cNvPr id="7" name="Rectangle: Rounded Corners 38">
              <a:extLst>
                <a:ext uri="{FF2B5EF4-FFF2-40B4-BE49-F238E27FC236}">
                  <a16:creationId xmlns:a16="http://schemas.microsoft.com/office/drawing/2014/main" id="{E909EB8F-0639-4E24-8C4F-B757C8A58D78}"/>
                </a:ext>
              </a:extLst>
            </p:cNvPr>
            <p:cNvSpPr/>
            <p:nvPr/>
          </p:nvSpPr>
          <p:spPr>
            <a:xfrm>
              <a:off x="4320057" y="7465795"/>
              <a:ext cx="8912465" cy="1542893"/>
            </a:xfrm>
            <a:prstGeom prst="roundRect">
              <a:avLst>
                <a:gd name="adj" fmla="val 14123"/>
              </a:avLst>
            </a:prstGeom>
            <a:solidFill>
              <a:schemeClr val="bg1"/>
            </a:solidFill>
            <a:ln w="53975">
              <a:noFill/>
            </a:ln>
            <a:effectLst>
              <a:outerShdw blurRad="355600" dist="495300" dir="2220000" sx="91000" sy="91000" algn="tl" rotWithShape="0">
                <a:schemeClr val="accent1">
                  <a:lumMod val="75000"/>
                  <a:alpha val="40000"/>
                </a:schemeClr>
              </a:outerShdw>
            </a:effectLst>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172144"/>
                </a:solidFill>
                <a:effectLst/>
                <a:uLnTx/>
                <a:uFillTx/>
                <a:latin typeface="Calibri"/>
                <a:ea typeface="+mn-ea"/>
                <a:cs typeface="+mn-cs"/>
              </a:endParaRPr>
            </a:p>
          </p:txBody>
        </p:sp>
        <p:sp>
          <p:nvSpPr>
            <p:cNvPr id="9" name="TextBox 40">
              <a:extLst>
                <a:ext uri="{FF2B5EF4-FFF2-40B4-BE49-F238E27FC236}">
                  <a16:creationId xmlns:a16="http://schemas.microsoft.com/office/drawing/2014/main" id="{7C69E44E-6AAF-480F-A72C-78C80E62E64C}"/>
                </a:ext>
              </a:extLst>
            </p:cNvPr>
            <p:cNvSpPr txBox="1"/>
            <p:nvPr/>
          </p:nvSpPr>
          <p:spPr>
            <a:xfrm>
              <a:off x="4502817" y="7816614"/>
              <a:ext cx="8729704" cy="841251"/>
            </a:xfrm>
            <a:prstGeom prst="rect">
              <a:avLst/>
            </a:prstGeom>
            <a:noFill/>
          </p:spPr>
          <p:txBody>
            <a:bodyPr wrap="none" rtlCol="0" anchor="ctr">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72144">
                      <a:lumMod val="90000"/>
                      <a:lumOff val="10000"/>
                    </a:srgbClr>
                  </a:solidFill>
                  <a:effectLst/>
                  <a:uLnTx/>
                  <a:uFillTx/>
                  <a:latin typeface="+mj-lt"/>
                  <a:ea typeface="+mn-ea"/>
                  <a:cs typeface="+mn-cs"/>
                </a:rPr>
                <a:t>Các</a:t>
              </a:r>
              <a:r>
                <a:rPr kumimoji="0" lang="en-US" sz="2400" b="1" i="0" u="none" strike="noStrike" kern="1200" cap="none" spc="0" normalizeH="0" baseline="0" noProof="0" dirty="0">
                  <a:ln>
                    <a:noFill/>
                  </a:ln>
                  <a:solidFill>
                    <a:srgbClr val="172144">
                      <a:lumMod val="90000"/>
                      <a:lumOff val="10000"/>
                    </a:srgbClr>
                  </a:solidFill>
                  <a:effectLst/>
                  <a:uLnTx/>
                  <a:uFillTx/>
                  <a:latin typeface="+mj-lt"/>
                  <a:ea typeface="+mn-ea"/>
                  <a:cs typeface="+mn-cs"/>
                </a:rPr>
                <a:t> </a:t>
              </a:r>
              <a:r>
                <a:rPr kumimoji="0" lang="en-US" sz="2400" b="1" i="0" u="none" strike="noStrike" kern="1200" cap="none" spc="0" normalizeH="0" baseline="0" noProof="0" dirty="0" err="1">
                  <a:ln>
                    <a:noFill/>
                  </a:ln>
                  <a:solidFill>
                    <a:srgbClr val="172144">
                      <a:lumMod val="90000"/>
                      <a:lumOff val="10000"/>
                    </a:srgbClr>
                  </a:solidFill>
                  <a:effectLst/>
                  <a:uLnTx/>
                  <a:uFillTx/>
                  <a:latin typeface="+mj-lt"/>
                  <a:ea typeface="+mn-ea"/>
                  <a:cs typeface="+mn-cs"/>
                </a:rPr>
                <a:t>biển</a:t>
              </a:r>
              <a:r>
                <a:rPr kumimoji="0" lang="en-US" sz="2400" b="1" i="0" u="none" strike="noStrike" kern="1200" cap="none" spc="0" normalizeH="0" baseline="0" noProof="0" dirty="0">
                  <a:ln>
                    <a:noFill/>
                  </a:ln>
                  <a:solidFill>
                    <a:srgbClr val="172144">
                      <a:lumMod val="90000"/>
                      <a:lumOff val="10000"/>
                    </a:srgbClr>
                  </a:solidFill>
                  <a:effectLst/>
                  <a:uLnTx/>
                  <a:uFillTx/>
                  <a:latin typeface="+mj-lt"/>
                  <a:ea typeface="+mn-ea"/>
                  <a:cs typeface="+mn-cs"/>
                </a:rPr>
                <a:t> </a:t>
              </a:r>
              <a:r>
                <a:rPr kumimoji="0" lang="en-US" sz="2400" b="1" i="0" u="none" strike="noStrike" kern="1200" cap="none" spc="0" normalizeH="0" baseline="0" noProof="0" dirty="0" err="1">
                  <a:ln>
                    <a:noFill/>
                  </a:ln>
                  <a:solidFill>
                    <a:srgbClr val="172144">
                      <a:lumMod val="90000"/>
                      <a:lumOff val="10000"/>
                    </a:srgbClr>
                  </a:solidFill>
                  <a:effectLst/>
                  <a:uLnTx/>
                  <a:uFillTx/>
                  <a:latin typeface="+mj-lt"/>
                  <a:ea typeface="+mn-ea"/>
                  <a:cs typeface="+mn-cs"/>
                </a:rPr>
                <a:t>báo</a:t>
              </a:r>
              <a:r>
                <a:rPr kumimoji="0" lang="en-US" sz="2400" b="1" i="0" u="none" strike="noStrike" kern="1200" cap="none" spc="0" normalizeH="0" baseline="0" noProof="0" dirty="0">
                  <a:ln>
                    <a:noFill/>
                  </a:ln>
                  <a:solidFill>
                    <a:srgbClr val="172144">
                      <a:lumMod val="90000"/>
                      <a:lumOff val="10000"/>
                    </a:srgbClr>
                  </a:solidFill>
                  <a:effectLst/>
                  <a:uLnTx/>
                  <a:uFillTx/>
                  <a:latin typeface="+mj-lt"/>
                  <a:ea typeface="+mn-ea"/>
                  <a:cs typeface="+mn-cs"/>
                </a:rPr>
                <a:t> </a:t>
              </a:r>
              <a:r>
                <a:rPr kumimoji="0" lang="en-US" sz="2400" b="1" i="0" u="none" strike="noStrike" kern="1200" cap="none" spc="0" normalizeH="0" baseline="0" noProof="0" dirty="0" err="1">
                  <a:ln>
                    <a:noFill/>
                  </a:ln>
                  <a:solidFill>
                    <a:srgbClr val="172144">
                      <a:lumMod val="90000"/>
                      <a:lumOff val="10000"/>
                    </a:srgbClr>
                  </a:solidFill>
                  <a:effectLst/>
                  <a:uLnTx/>
                  <a:uFillTx/>
                  <a:latin typeface="+mj-lt"/>
                  <a:ea typeface="+mn-ea"/>
                  <a:cs typeface="+mn-cs"/>
                </a:rPr>
                <a:t>trong</a:t>
              </a:r>
              <a:r>
                <a:rPr kumimoji="0" lang="en-US" sz="2400" b="1" i="0" u="none" strike="noStrike" kern="1200" cap="none" spc="0" normalizeH="0" baseline="0" noProof="0" dirty="0">
                  <a:ln>
                    <a:noFill/>
                  </a:ln>
                  <a:solidFill>
                    <a:srgbClr val="172144">
                      <a:lumMod val="90000"/>
                      <a:lumOff val="10000"/>
                    </a:srgbClr>
                  </a:solidFill>
                  <a:effectLst/>
                  <a:uLnTx/>
                  <a:uFillTx/>
                  <a:latin typeface="+mj-lt"/>
                  <a:ea typeface="+mn-ea"/>
                  <a:cs typeface="+mn-cs"/>
                </a:rPr>
                <a:t> </a:t>
              </a:r>
              <a:r>
                <a:rPr kumimoji="0" lang="en-US" sz="2400" b="1" i="0" u="none" strike="noStrike" kern="1200" cap="none" spc="0" normalizeH="0" baseline="0" noProof="0" dirty="0" err="1">
                  <a:ln>
                    <a:noFill/>
                  </a:ln>
                  <a:solidFill>
                    <a:srgbClr val="172144">
                      <a:lumMod val="90000"/>
                      <a:lumOff val="10000"/>
                    </a:srgbClr>
                  </a:solidFill>
                  <a:effectLst/>
                  <a:uLnTx/>
                  <a:uFillTx/>
                  <a:latin typeface="+mj-lt"/>
                  <a:ea typeface="+mn-ea"/>
                  <a:cs typeface="+mn-cs"/>
                </a:rPr>
                <a:t>phòng</a:t>
              </a:r>
              <a:r>
                <a:rPr kumimoji="0" lang="en-US" sz="2400" b="1" i="0" u="none" strike="noStrike" kern="1200" cap="none" spc="0" normalizeH="0" baseline="0" noProof="0" dirty="0">
                  <a:ln>
                    <a:noFill/>
                  </a:ln>
                  <a:solidFill>
                    <a:srgbClr val="172144">
                      <a:lumMod val="90000"/>
                      <a:lumOff val="10000"/>
                    </a:srgbClr>
                  </a:solidFill>
                  <a:effectLst/>
                  <a:uLnTx/>
                  <a:uFillTx/>
                  <a:latin typeface="+mj-lt"/>
                  <a:ea typeface="+mn-ea"/>
                  <a:cs typeface="+mn-cs"/>
                </a:rPr>
                <a:t> </a:t>
              </a:r>
              <a:r>
                <a:rPr kumimoji="0" lang="en-US" sz="2400" b="1" i="0" u="none" strike="noStrike" kern="1200" cap="none" spc="0" normalizeH="0" baseline="0" noProof="0" dirty="0" err="1">
                  <a:ln>
                    <a:noFill/>
                  </a:ln>
                  <a:solidFill>
                    <a:srgbClr val="172144">
                      <a:lumMod val="90000"/>
                      <a:lumOff val="10000"/>
                    </a:srgbClr>
                  </a:solidFill>
                  <a:effectLst/>
                  <a:uLnTx/>
                  <a:uFillTx/>
                  <a:latin typeface="+mj-lt"/>
                  <a:ea typeface="+mn-ea"/>
                  <a:cs typeface="+mn-cs"/>
                </a:rPr>
                <a:t>thí</a:t>
              </a:r>
              <a:r>
                <a:rPr kumimoji="0" lang="en-US" sz="2400" b="1" i="0" u="none" strike="noStrike" kern="1200" cap="none" spc="0" normalizeH="0" baseline="0" noProof="0" dirty="0">
                  <a:ln>
                    <a:noFill/>
                  </a:ln>
                  <a:solidFill>
                    <a:srgbClr val="172144">
                      <a:lumMod val="90000"/>
                      <a:lumOff val="10000"/>
                    </a:srgbClr>
                  </a:solidFill>
                  <a:effectLst/>
                  <a:uLnTx/>
                  <a:uFillTx/>
                  <a:latin typeface="+mj-lt"/>
                  <a:ea typeface="+mn-ea"/>
                  <a:cs typeface="+mn-cs"/>
                </a:rPr>
                <a:t> </a:t>
              </a:r>
              <a:r>
                <a:rPr kumimoji="0" lang="en-US" sz="2400" b="1" i="0" u="none" strike="noStrike" kern="1200" cap="none" spc="0" normalizeH="0" baseline="0" noProof="0" dirty="0" err="1">
                  <a:ln>
                    <a:noFill/>
                  </a:ln>
                  <a:solidFill>
                    <a:srgbClr val="172144">
                      <a:lumMod val="90000"/>
                      <a:lumOff val="10000"/>
                    </a:srgbClr>
                  </a:solidFill>
                  <a:effectLst/>
                  <a:uLnTx/>
                  <a:uFillTx/>
                  <a:latin typeface="+mj-lt"/>
                  <a:ea typeface="+mn-ea"/>
                  <a:cs typeface="+mn-cs"/>
                </a:rPr>
                <a:t>nghiệm</a:t>
              </a:r>
              <a:endParaRPr kumimoji="0" lang="vi-VN" sz="2400" b="1" i="0" u="none" strike="noStrike" kern="1200" cap="none" spc="0" normalizeH="0" baseline="0" noProof="0" dirty="0">
                <a:ln>
                  <a:noFill/>
                </a:ln>
                <a:solidFill>
                  <a:srgbClr val="172144">
                    <a:lumMod val="90000"/>
                    <a:lumOff val="10000"/>
                  </a:srgbClr>
                </a:solidFill>
                <a:effectLst/>
                <a:uLnTx/>
                <a:uFillTx/>
                <a:latin typeface="+mj-lt"/>
                <a:ea typeface="+mn-ea"/>
                <a:cs typeface="+mn-cs"/>
              </a:endParaRPr>
            </a:p>
          </p:txBody>
        </p:sp>
      </p:grpSp>
      <p:pic>
        <p:nvPicPr>
          <p:cNvPr id="10" name="Picture 9">
            <a:extLst>
              <a:ext uri="{FF2B5EF4-FFF2-40B4-BE49-F238E27FC236}">
                <a16:creationId xmlns:a16="http://schemas.microsoft.com/office/drawing/2014/main" id="{92D37D79-6CB9-46BD-9DB3-C64224A706C0}"/>
              </a:ext>
            </a:extLst>
          </p:cNvPr>
          <p:cNvPicPr>
            <a:picLocks noChangeAspect="1"/>
          </p:cNvPicPr>
          <p:nvPr/>
        </p:nvPicPr>
        <p:blipFill>
          <a:blip r:embed="rId2"/>
          <a:stretch>
            <a:fillRect/>
          </a:stretch>
        </p:blipFill>
        <p:spPr>
          <a:xfrm>
            <a:off x="3746228" y="1432560"/>
            <a:ext cx="1828800" cy="1828800"/>
          </a:xfrm>
          <a:prstGeom prst="rect">
            <a:avLst/>
          </a:prstGeom>
        </p:spPr>
      </p:pic>
      <p:pic>
        <p:nvPicPr>
          <p:cNvPr id="11" name="Picture 10">
            <a:extLst>
              <a:ext uri="{FF2B5EF4-FFF2-40B4-BE49-F238E27FC236}">
                <a16:creationId xmlns:a16="http://schemas.microsoft.com/office/drawing/2014/main" id="{2DB0B1FB-2F28-42B0-B369-5E12D6EA4B8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43" b="96388" l="10000" r="90000">
                        <a14:foregroundMark x1="48778" y1="8745" x2="49556" y2="4943"/>
                        <a14:foregroundMark x1="27444" y1="93156" x2="38333" y2="96388"/>
                      </a14:backgroundRemoval>
                    </a14:imgEffect>
                  </a14:imgLayer>
                </a14:imgProps>
              </a:ext>
            </a:extLst>
          </a:blip>
          <a:stretch>
            <a:fillRect/>
          </a:stretch>
        </p:blipFill>
        <p:spPr>
          <a:xfrm>
            <a:off x="6160841" y="1669452"/>
            <a:ext cx="2650490" cy="1549064"/>
          </a:xfrm>
          <a:prstGeom prst="rect">
            <a:avLst/>
          </a:prstGeom>
        </p:spPr>
      </p:pic>
      <p:pic>
        <p:nvPicPr>
          <p:cNvPr id="12" name="Picture 11">
            <a:extLst>
              <a:ext uri="{FF2B5EF4-FFF2-40B4-BE49-F238E27FC236}">
                <a16:creationId xmlns:a16="http://schemas.microsoft.com/office/drawing/2014/main" id="{4F5FAB8D-C94F-4C85-8153-CD607330D2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3778" l="5000" r="96889">
                        <a14:foregroundMark x1="9556" y1="7667" x2="15444" y2="13444"/>
                        <a14:foregroundMark x1="13111" y1="19444" x2="14556" y2="39667"/>
                        <a14:foregroundMark x1="14778" y1="39667" x2="19556" y2="18778"/>
                        <a14:foregroundMark x1="19556" y1="18778" x2="13556" y2="16000"/>
                        <a14:foregroundMark x1="13111" y1="17333" x2="11000" y2="33222"/>
                        <a14:foregroundMark x1="11667" y1="13667" x2="8111" y2="28222"/>
                        <a14:foregroundMark x1="8111" y1="28222" x2="8222" y2="29000"/>
                        <a14:foregroundMark x1="6444" y1="9889" x2="9667" y2="24556"/>
                        <a14:foregroundMark x1="6889" y1="8333" x2="52111" y2="7889"/>
                        <a14:foregroundMark x1="44333" y1="12000" x2="48111" y2="43444"/>
                        <a14:foregroundMark x1="56111" y1="40000" x2="50111" y2="49667"/>
                        <a14:foregroundMark x1="50111" y1="49667" x2="65667" y2="61333"/>
                        <a14:foregroundMark x1="65667" y1="61333" x2="66889" y2="55444"/>
                        <a14:foregroundMark x1="63333" y1="41000" x2="63556" y2="54667"/>
                        <a14:foregroundMark x1="63556" y1="54667" x2="68333" y2="59889"/>
                        <a14:foregroundMark x1="66111" y1="35222" x2="70000" y2="48444"/>
                        <a14:foregroundMark x1="15889" y1="40778" x2="14000" y2="67778"/>
                        <a14:foregroundMark x1="14000" y1="67778" x2="20889" y2="74111"/>
                        <a14:foregroundMark x1="20889" y1="74111" x2="21000" y2="73444"/>
                        <a14:foregroundMark x1="10889" y1="62667" x2="13444" y2="82889"/>
                        <a14:foregroundMark x1="13444" y1="82889" x2="26000" y2="90667"/>
                        <a14:foregroundMark x1="8333" y1="69333" x2="18000" y2="75111"/>
                        <a14:foregroundMark x1="8667" y1="45222" x2="8333" y2="61889"/>
                        <a14:foregroundMark x1="5000" y1="69444" x2="6889" y2="84778"/>
                        <a14:foregroundMark x1="8778" y1="91000" x2="27778" y2="92889"/>
                        <a14:foregroundMark x1="37667" y1="93778" x2="48556" y2="93667"/>
                        <a14:foregroundMark x1="42000" y1="60778" x2="45444" y2="71000"/>
                        <a14:foregroundMark x1="59222" y1="65889" x2="64556" y2="71000"/>
                        <a14:foregroundMark x1="64556" y1="71000" x2="84222" y2="73667"/>
                        <a14:foregroundMark x1="84222" y1="73667" x2="89333" y2="80667"/>
                        <a14:foregroundMark x1="89333" y1="80667" x2="88333" y2="85000"/>
                        <a14:foregroundMark x1="89000" y1="34222" x2="87333" y2="63444"/>
                        <a14:foregroundMark x1="47333" y1="10333" x2="87889" y2="10333"/>
                        <a14:foregroundMark x1="87000" y1="11222" x2="85667" y2="19111"/>
                        <a14:foregroundMark x1="85667" y1="19111" x2="88222" y2="48889"/>
                        <a14:foregroundMark x1="88222" y1="48889" x2="96889" y2="31000"/>
                        <a14:foregroundMark x1="96889" y1="31000" x2="92778" y2="17222"/>
                        <a14:foregroundMark x1="46444" y1="39000" x2="53778" y2="53000"/>
                        <a14:foregroundMark x1="53778" y1="53000" x2="43444" y2="55667"/>
                        <a14:foregroundMark x1="43444" y1="55667" x2="43444" y2="55667"/>
                        <a14:foregroundMark x1="40778" y1="19889" x2="42556" y2="59000"/>
                        <a14:foregroundMark x1="38000" y1="40111" x2="25556" y2="51222"/>
                        <a14:foregroundMark x1="34889" y1="77778" x2="47000" y2="79444"/>
                        <a14:foregroundMark x1="47000" y1="79444" x2="47889" y2="77333"/>
                        <a14:foregroundMark x1="35444" y1="79111" x2="36556" y2="84889"/>
                        <a14:foregroundMark x1="6111" y1="5778" x2="22444" y2="5778"/>
                        <a14:foregroundMark x1="82111" y1="25889" x2="86444" y2="58333"/>
                        <a14:foregroundMark x1="81111" y1="50111" x2="83222" y2="70222"/>
                        <a14:foregroundMark x1="90000" y1="57000" x2="90889" y2="75444"/>
                        <a14:foregroundMark x1="90889" y1="75444" x2="90889" y2="75444"/>
                        <a14:foregroundMark x1="92778" y1="76778" x2="92778" y2="91000"/>
                        <a14:foregroundMark x1="82889" y1="88889" x2="93333" y2="93000"/>
                        <a14:foregroundMark x1="93333" y1="93000" x2="93444" y2="93000"/>
                      </a14:backgroundRemoval>
                    </a14:imgEffect>
                  </a14:imgLayer>
                </a14:imgProps>
              </a:ext>
            </a:extLst>
          </a:blip>
          <a:stretch>
            <a:fillRect/>
          </a:stretch>
        </p:blipFill>
        <p:spPr>
          <a:xfrm>
            <a:off x="9448671" y="1618316"/>
            <a:ext cx="1600200" cy="1600200"/>
          </a:xfrm>
          <a:prstGeom prst="rect">
            <a:avLst/>
          </a:prstGeom>
        </p:spPr>
      </p:pic>
      <p:pic>
        <p:nvPicPr>
          <p:cNvPr id="13" name="Picture 12">
            <a:extLst>
              <a:ext uri="{FF2B5EF4-FFF2-40B4-BE49-F238E27FC236}">
                <a16:creationId xmlns:a16="http://schemas.microsoft.com/office/drawing/2014/main" id="{5CC98B4A-E996-44A0-80B9-6F572A39E751}"/>
              </a:ext>
            </a:extLst>
          </p:cNvPr>
          <p:cNvPicPr>
            <a:picLocks noChangeAspect="1"/>
          </p:cNvPicPr>
          <p:nvPr/>
        </p:nvPicPr>
        <p:blipFill>
          <a:blip r:embed="rId7"/>
          <a:stretch>
            <a:fillRect/>
          </a:stretch>
        </p:blipFill>
        <p:spPr>
          <a:xfrm>
            <a:off x="922277" y="4377153"/>
            <a:ext cx="1889760" cy="1889760"/>
          </a:xfrm>
          <a:prstGeom prst="rect">
            <a:avLst/>
          </a:prstGeom>
        </p:spPr>
      </p:pic>
      <p:pic>
        <p:nvPicPr>
          <p:cNvPr id="14" name="Picture 13">
            <a:extLst>
              <a:ext uri="{FF2B5EF4-FFF2-40B4-BE49-F238E27FC236}">
                <a16:creationId xmlns:a16="http://schemas.microsoft.com/office/drawing/2014/main" id="{D961583F-2B33-464F-9ED3-4207D2CE52DA}"/>
              </a:ext>
            </a:extLst>
          </p:cNvPr>
          <p:cNvPicPr>
            <a:picLocks noChangeAspect="1"/>
          </p:cNvPicPr>
          <p:nvPr/>
        </p:nvPicPr>
        <p:blipFill>
          <a:blip r:embed="rId8"/>
          <a:stretch>
            <a:fillRect/>
          </a:stretch>
        </p:blipFill>
        <p:spPr>
          <a:xfrm>
            <a:off x="3746228" y="4377153"/>
            <a:ext cx="1889760" cy="1889760"/>
          </a:xfrm>
          <a:prstGeom prst="rect">
            <a:avLst/>
          </a:prstGeom>
        </p:spPr>
      </p:pic>
      <p:pic>
        <p:nvPicPr>
          <p:cNvPr id="15" name="Picture 14">
            <a:extLst>
              <a:ext uri="{FF2B5EF4-FFF2-40B4-BE49-F238E27FC236}">
                <a16:creationId xmlns:a16="http://schemas.microsoft.com/office/drawing/2014/main" id="{225A7BAF-BD62-4437-B61D-37A6492A45AA}"/>
              </a:ext>
            </a:extLst>
          </p:cNvPr>
          <p:cNvPicPr>
            <a:picLocks noChangeAspect="1"/>
          </p:cNvPicPr>
          <p:nvPr/>
        </p:nvPicPr>
        <p:blipFill>
          <a:blip r:embed="rId9"/>
          <a:stretch>
            <a:fillRect/>
          </a:stretch>
        </p:blipFill>
        <p:spPr>
          <a:xfrm>
            <a:off x="922277" y="1371600"/>
            <a:ext cx="1889760" cy="1889760"/>
          </a:xfrm>
          <a:prstGeom prst="rect">
            <a:avLst/>
          </a:prstGeom>
        </p:spPr>
      </p:pic>
      <p:pic>
        <p:nvPicPr>
          <p:cNvPr id="16" name="Picture 15">
            <a:extLst>
              <a:ext uri="{FF2B5EF4-FFF2-40B4-BE49-F238E27FC236}">
                <a16:creationId xmlns:a16="http://schemas.microsoft.com/office/drawing/2014/main" id="{027CABD2-0370-4A39-8759-BB45AA338060}"/>
              </a:ext>
            </a:extLst>
          </p:cNvPr>
          <p:cNvPicPr>
            <a:picLocks noChangeAspect="1"/>
          </p:cNvPicPr>
          <p:nvPr/>
        </p:nvPicPr>
        <p:blipFill rotWithShape="1">
          <a:blip r:embed="rId10"/>
          <a:srcRect l="848" t="12600" r="3747" b="14303"/>
          <a:stretch/>
        </p:blipFill>
        <p:spPr>
          <a:xfrm>
            <a:off x="6252845" y="4377152"/>
            <a:ext cx="2466482" cy="1889761"/>
          </a:xfrm>
          <a:prstGeom prst="rect">
            <a:avLst/>
          </a:prstGeom>
        </p:spPr>
      </p:pic>
      <p:pic>
        <p:nvPicPr>
          <p:cNvPr id="17" name="Picture 16">
            <a:extLst>
              <a:ext uri="{FF2B5EF4-FFF2-40B4-BE49-F238E27FC236}">
                <a16:creationId xmlns:a16="http://schemas.microsoft.com/office/drawing/2014/main" id="{B244D8AE-2F6F-47CE-9044-24CBDC86615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875" b="97375" l="889" r="97444">
                        <a14:foregroundMark x1="48556" y1="11375" x2="52000" y2="5500"/>
                        <a14:foregroundMark x1="50556" y1="1875" x2="50556" y2="1875"/>
                        <a14:foregroundMark x1="27111" y1="63375" x2="28778" y2="87375"/>
                        <a14:foregroundMark x1="9444" y1="91500" x2="5111" y2="96500"/>
                        <a14:foregroundMark x1="889" y1="97375" x2="889" y2="97375"/>
                        <a14:foregroundMark x1="94000" y1="94500" x2="97444" y2="94875"/>
                      </a14:backgroundRemoval>
                    </a14:imgEffect>
                  </a14:imgLayer>
                </a14:imgProps>
              </a:ext>
            </a:extLst>
          </a:blip>
          <a:stretch>
            <a:fillRect/>
          </a:stretch>
        </p:blipFill>
        <p:spPr>
          <a:xfrm>
            <a:off x="9227820" y="4377152"/>
            <a:ext cx="2041903" cy="1815025"/>
          </a:xfrm>
          <a:prstGeom prst="rect">
            <a:avLst/>
          </a:prstGeom>
        </p:spPr>
      </p:pic>
      <p:sp>
        <p:nvSpPr>
          <p:cNvPr id="20" name="TextBox 19">
            <a:extLst>
              <a:ext uri="{FF2B5EF4-FFF2-40B4-BE49-F238E27FC236}">
                <a16:creationId xmlns:a16="http://schemas.microsoft.com/office/drawing/2014/main" id="{5C620194-F27A-4464-AB9D-F91189B689A8}"/>
              </a:ext>
            </a:extLst>
          </p:cNvPr>
          <p:cNvSpPr txBox="1"/>
          <p:nvPr/>
        </p:nvSpPr>
        <p:spPr>
          <a:xfrm>
            <a:off x="662681" y="3284133"/>
            <a:ext cx="3779520" cy="400110"/>
          </a:xfrm>
          <a:prstGeom prst="rect">
            <a:avLst/>
          </a:prstGeom>
          <a:noFill/>
        </p:spPr>
        <p:txBody>
          <a:bodyPr wrap="square" rtlCol="0">
            <a:spAutoFit/>
          </a:bodyPr>
          <a:lstStyle/>
          <a:p>
            <a:r>
              <a:rPr lang="en-US" sz="2000" b="1" dirty="0" err="1"/>
              <a:t>Chất</a:t>
            </a:r>
            <a:r>
              <a:rPr lang="en-US" sz="2000" b="1" dirty="0"/>
              <a:t> </a:t>
            </a:r>
            <a:r>
              <a:rPr lang="en-US" sz="2000" b="1" dirty="0" err="1"/>
              <a:t>độc</a:t>
            </a:r>
            <a:r>
              <a:rPr lang="en-US" sz="2000" b="1" dirty="0"/>
              <a:t> </a:t>
            </a:r>
            <a:r>
              <a:rPr lang="en-US" sz="2000" b="1" dirty="0" err="1"/>
              <a:t>sức</a:t>
            </a:r>
            <a:r>
              <a:rPr lang="en-US" sz="2000" b="1" dirty="0"/>
              <a:t> </a:t>
            </a:r>
            <a:r>
              <a:rPr lang="en-US" sz="2000" b="1" dirty="0" err="1"/>
              <a:t>khỏe</a:t>
            </a:r>
            <a:endParaRPr lang="en-US" sz="2000" b="1" dirty="0"/>
          </a:p>
        </p:txBody>
      </p:sp>
      <p:sp>
        <p:nvSpPr>
          <p:cNvPr id="21" name="TextBox 20">
            <a:extLst>
              <a:ext uri="{FF2B5EF4-FFF2-40B4-BE49-F238E27FC236}">
                <a16:creationId xmlns:a16="http://schemas.microsoft.com/office/drawing/2014/main" id="{8182C5CF-1C97-4DA2-9F45-B38334BB1506}"/>
              </a:ext>
            </a:extLst>
          </p:cNvPr>
          <p:cNvSpPr txBox="1"/>
          <p:nvPr/>
        </p:nvSpPr>
        <p:spPr>
          <a:xfrm>
            <a:off x="3389149" y="3284133"/>
            <a:ext cx="3779520" cy="400110"/>
          </a:xfrm>
          <a:prstGeom prst="rect">
            <a:avLst/>
          </a:prstGeom>
          <a:noFill/>
        </p:spPr>
        <p:txBody>
          <a:bodyPr wrap="square" rtlCol="0">
            <a:spAutoFit/>
          </a:bodyPr>
          <a:lstStyle/>
          <a:p>
            <a:r>
              <a:rPr lang="en-US" sz="2000" b="1" dirty="0" err="1"/>
              <a:t>Chất</a:t>
            </a:r>
            <a:r>
              <a:rPr lang="en-US" sz="2000" b="1" dirty="0"/>
              <a:t> </a:t>
            </a:r>
            <a:r>
              <a:rPr lang="en-US" sz="2000" b="1" dirty="0" err="1"/>
              <a:t>độc</a:t>
            </a:r>
            <a:r>
              <a:rPr lang="en-US" sz="2000" b="1" dirty="0"/>
              <a:t> </a:t>
            </a:r>
            <a:r>
              <a:rPr lang="en-US" sz="2000" b="1" dirty="0" err="1"/>
              <a:t>môi</a:t>
            </a:r>
            <a:r>
              <a:rPr lang="en-US" sz="2000" b="1" dirty="0"/>
              <a:t> </a:t>
            </a:r>
            <a:r>
              <a:rPr lang="en-US" sz="2000" b="1" dirty="0" err="1"/>
              <a:t>trường</a:t>
            </a:r>
            <a:endParaRPr lang="en-US" sz="2000" b="1" dirty="0"/>
          </a:p>
        </p:txBody>
      </p:sp>
      <p:sp>
        <p:nvSpPr>
          <p:cNvPr id="22" name="TextBox 21">
            <a:extLst>
              <a:ext uri="{FF2B5EF4-FFF2-40B4-BE49-F238E27FC236}">
                <a16:creationId xmlns:a16="http://schemas.microsoft.com/office/drawing/2014/main" id="{5197B888-97E5-4E39-A92D-9D4D0424C2B4}"/>
              </a:ext>
            </a:extLst>
          </p:cNvPr>
          <p:cNvSpPr txBox="1"/>
          <p:nvPr/>
        </p:nvSpPr>
        <p:spPr>
          <a:xfrm>
            <a:off x="6096000" y="3299853"/>
            <a:ext cx="3779520" cy="400110"/>
          </a:xfrm>
          <a:prstGeom prst="rect">
            <a:avLst/>
          </a:prstGeom>
          <a:noFill/>
        </p:spPr>
        <p:txBody>
          <a:bodyPr wrap="square" rtlCol="0">
            <a:spAutoFit/>
          </a:bodyPr>
          <a:lstStyle/>
          <a:p>
            <a:r>
              <a:rPr lang="en-US" sz="2000" b="1" dirty="0" err="1"/>
              <a:t>Nơi</a:t>
            </a:r>
            <a:r>
              <a:rPr lang="en-US" sz="2000" b="1" dirty="0"/>
              <a:t> </a:t>
            </a:r>
            <a:r>
              <a:rPr lang="en-US" sz="2000" b="1" dirty="0" err="1"/>
              <a:t>nguy</a:t>
            </a:r>
            <a:r>
              <a:rPr lang="en-US" sz="2000" b="1" dirty="0"/>
              <a:t> </a:t>
            </a:r>
            <a:r>
              <a:rPr lang="en-US" sz="2000" b="1" dirty="0" err="1"/>
              <a:t>hiểm</a:t>
            </a:r>
            <a:r>
              <a:rPr lang="en-US" sz="2000" b="1" dirty="0"/>
              <a:t> </a:t>
            </a:r>
            <a:r>
              <a:rPr lang="en-US" sz="2000" b="1" dirty="0" err="1"/>
              <a:t>về</a:t>
            </a:r>
            <a:r>
              <a:rPr lang="en-US" sz="2000" b="1" dirty="0"/>
              <a:t> </a:t>
            </a:r>
            <a:r>
              <a:rPr lang="en-US" sz="2000" b="1" dirty="0" err="1"/>
              <a:t>điện</a:t>
            </a:r>
            <a:endParaRPr lang="en-US" sz="2000" b="1" dirty="0"/>
          </a:p>
        </p:txBody>
      </p:sp>
      <p:sp>
        <p:nvSpPr>
          <p:cNvPr id="23" name="TextBox 22">
            <a:extLst>
              <a:ext uri="{FF2B5EF4-FFF2-40B4-BE49-F238E27FC236}">
                <a16:creationId xmlns:a16="http://schemas.microsoft.com/office/drawing/2014/main" id="{CDA074E5-B132-48F3-968C-B8567475E341}"/>
              </a:ext>
            </a:extLst>
          </p:cNvPr>
          <p:cNvSpPr txBox="1"/>
          <p:nvPr/>
        </p:nvSpPr>
        <p:spPr>
          <a:xfrm>
            <a:off x="9339853" y="3272763"/>
            <a:ext cx="3779520" cy="400110"/>
          </a:xfrm>
          <a:prstGeom prst="rect">
            <a:avLst/>
          </a:prstGeom>
          <a:noFill/>
        </p:spPr>
        <p:txBody>
          <a:bodyPr wrap="square" rtlCol="0">
            <a:spAutoFit/>
          </a:bodyPr>
          <a:lstStyle/>
          <a:p>
            <a:r>
              <a:rPr lang="en-US" sz="2000" b="1" dirty="0" err="1"/>
              <a:t>Lối</a:t>
            </a:r>
            <a:r>
              <a:rPr lang="en-US" sz="2000" b="1" dirty="0"/>
              <a:t> </a:t>
            </a:r>
            <a:r>
              <a:rPr lang="en-US" sz="2000" b="1" dirty="0" err="1"/>
              <a:t>thoát</a:t>
            </a:r>
            <a:r>
              <a:rPr lang="en-US" sz="2000" b="1" dirty="0"/>
              <a:t> </a:t>
            </a:r>
            <a:r>
              <a:rPr lang="en-US" sz="2000" b="1" dirty="0" err="1"/>
              <a:t>hiểm</a:t>
            </a:r>
            <a:endParaRPr lang="en-US" sz="2000" b="1" dirty="0"/>
          </a:p>
        </p:txBody>
      </p:sp>
      <p:sp>
        <p:nvSpPr>
          <p:cNvPr id="24" name="TextBox 23">
            <a:extLst>
              <a:ext uri="{FF2B5EF4-FFF2-40B4-BE49-F238E27FC236}">
                <a16:creationId xmlns:a16="http://schemas.microsoft.com/office/drawing/2014/main" id="{9994B0CE-CCCB-4CF0-A470-1987C5B03D0F}"/>
              </a:ext>
            </a:extLst>
          </p:cNvPr>
          <p:cNvSpPr txBox="1"/>
          <p:nvPr/>
        </p:nvSpPr>
        <p:spPr>
          <a:xfrm>
            <a:off x="1013201" y="6203591"/>
            <a:ext cx="3779520" cy="400110"/>
          </a:xfrm>
          <a:prstGeom prst="rect">
            <a:avLst/>
          </a:prstGeom>
          <a:noFill/>
        </p:spPr>
        <p:txBody>
          <a:bodyPr wrap="square" rtlCol="0">
            <a:spAutoFit/>
          </a:bodyPr>
          <a:lstStyle/>
          <a:p>
            <a:r>
              <a:rPr lang="en-US" sz="2000" b="1" dirty="0" err="1"/>
              <a:t>Chất</a:t>
            </a:r>
            <a:r>
              <a:rPr lang="en-US" sz="2000" b="1" dirty="0"/>
              <a:t> </a:t>
            </a:r>
            <a:r>
              <a:rPr lang="en-US" sz="2000" b="1" dirty="0" err="1"/>
              <a:t>dễ</a:t>
            </a:r>
            <a:r>
              <a:rPr lang="en-US" sz="2000" b="1" dirty="0"/>
              <a:t> </a:t>
            </a:r>
            <a:r>
              <a:rPr lang="en-US" sz="2000" b="1" dirty="0" err="1"/>
              <a:t>cháy</a:t>
            </a:r>
            <a:endParaRPr lang="en-US" sz="2000" b="1" dirty="0"/>
          </a:p>
        </p:txBody>
      </p:sp>
      <p:sp>
        <p:nvSpPr>
          <p:cNvPr id="25" name="TextBox 24">
            <a:extLst>
              <a:ext uri="{FF2B5EF4-FFF2-40B4-BE49-F238E27FC236}">
                <a16:creationId xmlns:a16="http://schemas.microsoft.com/office/drawing/2014/main" id="{ECC4DDD2-B018-4902-90A5-F3CDE5CBB0A0}"/>
              </a:ext>
            </a:extLst>
          </p:cNvPr>
          <p:cNvSpPr txBox="1"/>
          <p:nvPr/>
        </p:nvSpPr>
        <p:spPr>
          <a:xfrm>
            <a:off x="3899011" y="6235252"/>
            <a:ext cx="3779520" cy="400110"/>
          </a:xfrm>
          <a:prstGeom prst="rect">
            <a:avLst/>
          </a:prstGeom>
          <a:noFill/>
        </p:spPr>
        <p:txBody>
          <a:bodyPr wrap="square" rtlCol="0">
            <a:spAutoFit/>
          </a:bodyPr>
          <a:lstStyle/>
          <a:p>
            <a:r>
              <a:rPr lang="en-US" sz="2000" b="1" dirty="0" err="1"/>
              <a:t>Chất</a:t>
            </a:r>
            <a:r>
              <a:rPr lang="en-US" sz="2000" b="1" dirty="0"/>
              <a:t> </a:t>
            </a:r>
            <a:r>
              <a:rPr lang="en-US" sz="2000" b="1" dirty="0" err="1"/>
              <a:t>ăn</a:t>
            </a:r>
            <a:r>
              <a:rPr lang="en-US" sz="2000" b="1" dirty="0"/>
              <a:t> </a:t>
            </a:r>
            <a:r>
              <a:rPr lang="en-US" sz="2000" b="1" dirty="0" err="1"/>
              <a:t>mòn</a:t>
            </a:r>
            <a:endParaRPr lang="en-US" sz="2000" b="1" dirty="0"/>
          </a:p>
        </p:txBody>
      </p:sp>
      <p:sp>
        <p:nvSpPr>
          <p:cNvPr id="26" name="TextBox 25">
            <a:extLst>
              <a:ext uri="{FF2B5EF4-FFF2-40B4-BE49-F238E27FC236}">
                <a16:creationId xmlns:a16="http://schemas.microsoft.com/office/drawing/2014/main" id="{5BEED047-69A2-4855-BBE3-7D241E654B51}"/>
              </a:ext>
            </a:extLst>
          </p:cNvPr>
          <p:cNvSpPr txBox="1"/>
          <p:nvPr/>
        </p:nvSpPr>
        <p:spPr>
          <a:xfrm>
            <a:off x="6655060" y="6280685"/>
            <a:ext cx="3779520" cy="400110"/>
          </a:xfrm>
          <a:prstGeom prst="rect">
            <a:avLst/>
          </a:prstGeom>
          <a:noFill/>
        </p:spPr>
        <p:txBody>
          <a:bodyPr wrap="square" rtlCol="0">
            <a:spAutoFit/>
          </a:bodyPr>
          <a:lstStyle/>
          <a:p>
            <a:r>
              <a:rPr lang="en-US" sz="2000" b="1" dirty="0" err="1"/>
              <a:t>Nơi</a:t>
            </a:r>
            <a:r>
              <a:rPr lang="en-US" sz="2000" b="1" dirty="0"/>
              <a:t> </a:t>
            </a:r>
            <a:r>
              <a:rPr lang="en-US" sz="2000" b="1" dirty="0" err="1"/>
              <a:t>cấm</a:t>
            </a:r>
            <a:r>
              <a:rPr lang="en-US" sz="2000" b="1" dirty="0"/>
              <a:t> </a:t>
            </a:r>
            <a:r>
              <a:rPr lang="en-US" sz="2000" b="1" dirty="0" err="1"/>
              <a:t>lửa</a:t>
            </a:r>
            <a:endParaRPr lang="en-US" sz="2000" b="1" dirty="0"/>
          </a:p>
        </p:txBody>
      </p:sp>
      <p:sp>
        <p:nvSpPr>
          <p:cNvPr id="27" name="TextBox 26">
            <a:extLst>
              <a:ext uri="{FF2B5EF4-FFF2-40B4-BE49-F238E27FC236}">
                <a16:creationId xmlns:a16="http://schemas.microsoft.com/office/drawing/2014/main" id="{1EC1A5E2-15BD-4ED5-81BE-B7DF47111DF8}"/>
              </a:ext>
            </a:extLst>
          </p:cNvPr>
          <p:cNvSpPr txBox="1"/>
          <p:nvPr/>
        </p:nvSpPr>
        <p:spPr>
          <a:xfrm>
            <a:off x="8906480" y="6280685"/>
            <a:ext cx="3779520" cy="400110"/>
          </a:xfrm>
          <a:prstGeom prst="rect">
            <a:avLst/>
          </a:prstGeom>
          <a:noFill/>
        </p:spPr>
        <p:txBody>
          <a:bodyPr wrap="square" rtlCol="0">
            <a:spAutoFit/>
          </a:bodyPr>
          <a:lstStyle/>
          <a:p>
            <a:r>
              <a:rPr lang="en-US" sz="2000" b="1" dirty="0" err="1"/>
              <a:t>Nơi</a:t>
            </a:r>
            <a:r>
              <a:rPr lang="en-US" sz="2000" b="1" dirty="0"/>
              <a:t> </a:t>
            </a:r>
            <a:r>
              <a:rPr lang="en-US" sz="2000" b="1" dirty="0" err="1"/>
              <a:t>có</a:t>
            </a:r>
            <a:r>
              <a:rPr lang="en-US" sz="2000" b="1" dirty="0"/>
              <a:t> </a:t>
            </a:r>
            <a:r>
              <a:rPr lang="en-US" sz="2000" b="1" dirty="0" err="1"/>
              <a:t>chất</a:t>
            </a:r>
            <a:r>
              <a:rPr lang="en-US" sz="2000" b="1" dirty="0"/>
              <a:t> </a:t>
            </a:r>
            <a:r>
              <a:rPr lang="en-US" sz="2000" b="1" dirty="0" err="1"/>
              <a:t>phóng</a:t>
            </a:r>
            <a:r>
              <a:rPr lang="en-US" sz="2000" b="1" dirty="0"/>
              <a:t> </a:t>
            </a:r>
            <a:r>
              <a:rPr lang="en-US" sz="2000" b="1" dirty="0" err="1"/>
              <a:t>xạ</a:t>
            </a:r>
            <a:endParaRPr lang="en-US" sz="2000" b="1" dirty="0"/>
          </a:p>
        </p:txBody>
      </p:sp>
      <p:sp>
        <p:nvSpPr>
          <p:cNvPr id="28" name="Title 1">
            <a:extLst>
              <a:ext uri="{FF2B5EF4-FFF2-40B4-BE49-F238E27FC236}">
                <a16:creationId xmlns:a16="http://schemas.microsoft.com/office/drawing/2014/main" id="{0CF3CDEE-6556-4DDC-9305-F5DC704C346C}"/>
              </a:ext>
            </a:extLst>
          </p:cNvPr>
          <p:cNvSpPr txBox="1">
            <a:spLocks/>
          </p:cNvSpPr>
          <p:nvPr/>
        </p:nvSpPr>
        <p:spPr>
          <a:xfrm>
            <a:off x="291799" y="93144"/>
            <a:ext cx="9583721" cy="515647"/>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7000"/>
              </a:lnSpc>
              <a:spcAft>
                <a:spcPts val="800"/>
              </a:spcAft>
            </a:pPr>
            <a:r>
              <a:rPr lang="en-US" sz="2400" b="1">
                <a:solidFill>
                  <a:srgbClr val="C00000"/>
                </a:solidFill>
                <a:latin typeface="Times New Roman" panose="02020603050405020304" pitchFamily="18" charset="0"/>
                <a:ea typeface="Arial" panose="020B0604020202020204" pitchFamily="34" charset="0"/>
                <a:cs typeface="Times New Roman" panose="02020603050405020304" pitchFamily="18" charset="0"/>
              </a:rPr>
              <a:t>BÀI 2: CÁC QUI TẮC AN TOÀN TRONG PHÒNG THÍ NGHIỆM</a:t>
            </a:r>
            <a:endParaRPr lang="en-A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92390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1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000" fill="hold"/>
                                        <p:tgtEl>
                                          <p:spTgt spid="20"/>
                                        </p:tgtEl>
                                        <p:attrNameLst>
                                          <p:attrName>ppt_w</p:attrName>
                                        </p:attrNameLst>
                                      </p:cBhvr>
                                      <p:tavLst>
                                        <p:tav tm="0">
                                          <p:val>
                                            <p:fltVal val="0"/>
                                          </p:val>
                                        </p:tav>
                                        <p:tav tm="100000">
                                          <p:val>
                                            <p:strVal val="#ppt_w"/>
                                          </p:val>
                                        </p:tav>
                                      </p:tavLst>
                                    </p:anim>
                                    <p:anim calcmode="lin" valueType="num">
                                      <p:cBhvr>
                                        <p:cTn id="21" dur="1000" fill="hold"/>
                                        <p:tgtEl>
                                          <p:spTgt spid="20"/>
                                        </p:tgtEl>
                                        <p:attrNameLst>
                                          <p:attrName>ppt_h</p:attrName>
                                        </p:attrNameLst>
                                      </p:cBhvr>
                                      <p:tavLst>
                                        <p:tav tm="0">
                                          <p:val>
                                            <p:fltVal val="0"/>
                                          </p:val>
                                        </p:tav>
                                        <p:tav tm="100000">
                                          <p:val>
                                            <p:strVal val="#ppt_h"/>
                                          </p:val>
                                        </p:tav>
                                      </p:tavLst>
                                    </p:anim>
                                    <p:anim calcmode="lin" valueType="num">
                                      <p:cBhvr>
                                        <p:cTn id="22" dur="1000" fill="hold"/>
                                        <p:tgtEl>
                                          <p:spTgt spid="20"/>
                                        </p:tgtEl>
                                        <p:attrNameLst>
                                          <p:attrName>style.rotation</p:attrName>
                                        </p:attrNameLst>
                                      </p:cBhvr>
                                      <p:tavLst>
                                        <p:tav tm="0">
                                          <p:val>
                                            <p:fltVal val="90"/>
                                          </p:val>
                                        </p:tav>
                                        <p:tav tm="100000">
                                          <p:val>
                                            <p:fltVal val="0"/>
                                          </p:val>
                                        </p:tav>
                                      </p:tavLst>
                                    </p:anim>
                                    <p:animEffect transition="in" filter="fade">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2000"/>
                                        <p:tgtEl>
                                          <p:spTgt spid="21"/>
                                        </p:tgtEl>
                                      </p:cBhvr>
                                    </p:animEffect>
                                    <p:anim calcmode="lin" valueType="num">
                                      <p:cBhvr>
                                        <p:cTn id="36" dur="2000" fill="hold"/>
                                        <p:tgtEl>
                                          <p:spTgt spid="21"/>
                                        </p:tgtEl>
                                        <p:attrNameLst>
                                          <p:attrName>ppt_w</p:attrName>
                                        </p:attrNameLst>
                                      </p:cBhvr>
                                      <p:tavLst>
                                        <p:tav tm="0" fmla="#ppt_w*sin(2.5*pi*$)">
                                          <p:val>
                                            <p:fltVal val="0"/>
                                          </p:val>
                                        </p:tav>
                                        <p:tav tm="100000">
                                          <p:val>
                                            <p:fltVal val="1"/>
                                          </p:val>
                                        </p:tav>
                                      </p:tavLst>
                                    </p:anim>
                                    <p:anim calcmode="lin" valueType="num">
                                      <p:cBhvr>
                                        <p:cTn id="37"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randombar(horizont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heel(1)">
                                      <p:cBhvr>
                                        <p:cTn id="61" dur="20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Effect transition="in" filter="fade">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down)">
                                      <p:cBhvr>
                                        <p:cTn id="73" dur="580">
                                          <p:stCondLst>
                                            <p:cond delay="0"/>
                                          </p:stCondLst>
                                        </p:cTn>
                                        <p:tgtEl>
                                          <p:spTgt spid="24"/>
                                        </p:tgtEl>
                                      </p:cBhvr>
                                    </p:animEffect>
                                    <p:anim calcmode="lin" valueType="num">
                                      <p:cBhvr>
                                        <p:cTn id="7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79" dur="26">
                                          <p:stCondLst>
                                            <p:cond delay="650"/>
                                          </p:stCondLst>
                                        </p:cTn>
                                        <p:tgtEl>
                                          <p:spTgt spid="24"/>
                                        </p:tgtEl>
                                      </p:cBhvr>
                                      <p:to x="100000" y="60000"/>
                                    </p:animScale>
                                    <p:animScale>
                                      <p:cBhvr>
                                        <p:cTn id="80" dur="166" decel="50000">
                                          <p:stCondLst>
                                            <p:cond delay="676"/>
                                          </p:stCondLst>
                                        </p:cTn>
                                        <p:tgtEl>
                                          <p:spTgt spid="24"/>
                                        </p:tgtEl>
                                      </p:cBhvr>
                                      <p:to x="100000" y="100000"/>
                                    </p:animScale>
                                    <p:animScale>
                                      <p:cBhvr>
                                        <p:cTn id="81" dur="26">
                                          <p:stCondLst>
                                            <p:cond delay="1312"/>
                                          </p:stCondLst>
                                        </p:cTn>
                                        <p:tgtEl>
                                          <p:spTgt spid="24"/>
                                        </p:tgtEl>
                                      </p:cBhvr>
                                      <p:to x="100000" y="80000"/>
                                    </p:animScale>
                                    <p:animScale>
                                      <p:cBhvr>
                                        <p:cTn id="82" dur="166" decel="50000">
                                          <p:stCondLst>
                                            <p:cond delay="1338"/>
                                          </p:stCondLst>
                                        </p:cTn>
                                        <p:tgtEl>
                                          <p:spTgt spid="24"/>
                                        </p:tgtEl>
                                      </p:cBhvr>
                                      <p:to x="100000" y="100000"/>
                                    </p:animScale>
                                    <p:animScale>
                                      <p:cBhvr>
                                        <p:cTn id="83" dur="26">
                                          <p:stCondLst>
                                            <p:cond delay="1642"/>
                                          </p:stCondLst>
                                        </p:cTn>
                                        <p:tgtEl>
                                          <p:spTgt spid="24"/>
                                        </p:tgtEl>
                                      </p:cBhvr>
                                      <p:to x="100000" y="90000"/>
                                    </p:animScale>
                                    <p:animScale>
                                      <p:cBhvr>
                                        <p:cTn id="84" dur="166" decel="50000">
                                          <p:stCondLst>
                                            <p:cond delay="1668"/>
                                          </p:stCondLst>
                                        </p:cTn>
                                        <p:tgtEl>
                                          <p:spTgt spid="24"/>
                                        </p:tgtEl>
                                      </p:cBhvr>
                                      <p:to x="100000" y="100000"/>
                                    </p:animScale>
                                    <p:animScale>
                                      <p:cBhvr>
                                        <p:cTn id="85" dur="26">
                                          <p:stCondLst>
                                            <p:cond delay="1808"/>
                                          </p:stCondLst>
                                        </p:cTn>
                                        <p:tgtEl>
                                          <p:spTgt spid="24"/>
                                        </p:tgtEl>
                                      </p:cBhvr>
                                      <p:to x="100000" y="95000"/>
                                    </p:animScale>
                                    <p:animScale>
                                      <p:cBhvr>
                                        <p:cTn id="86" dur="166" decel="50000">
                                          <p:stCondLst>
                                            <p:cond delay="1834"/>
                                          </p:stCondLst>
                                        </p:cTn>
                                        <p:tgtEl>
                                          <p:spTgt spid="24"/>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ppt_w</p:attrName>
                                        </p:attrNameLst>
                                      </p:cBhvr>
                                      <p:tavLst>
                                        <p:tav tm="0">
                                          <p:val>
                                            <p:fltVal val="0"/>
                                          </p:val>
                                        </p:tav>
                                        <p:tav tm="100000">
                                          <p:val>
                                            <p:strVal val="#ppt_w"/>
                                          </p:val>
                                        </p:tav>
                                      </p:tavLst>
                                    </p:anim>
                                    <p:anim calcmode="lin" valueType="num">
                                      <p:cBhvr>
                                        <p:cTn id="92" dur="500" fill="hold"/>
                                        <p:tgtEl>
                                          <p:spTgt spid="14"/>
                                        </p:tgtEl>
                                        <p:attrNameLst>
                                          <p:attrName>ppt_h</p:attrName>
                                        </p:attrNameLst>
                                      </p:cBhvr>
                                      <p:tavLst>
                                        <p:tav tm="0">
                                          <p:val>
                                            <p:fltVal val="0"/>
                                          </p:val>
                                        </p:tav>
                                        <p:tav tm="100000">
                                          <p:val>
                                            <p:strVal val="#ppt_h"/>
                                          </p:val>
                                        </p:tav>
                                      </p:tavLst>
                                    </p:anim>
                                    <p:animEffect transition="in" filter="fade">
                                      <p:cBhvr>
                                        <p:cTn id="93" dur="500"/>
                                        <p:tgtEl>
                                          <p:spTgt spid="14"/>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randombar(horizontal)">
                                      <p:cBhvr>
                                        <p:cTn id="98" dur="500"/>
                                        <p:tgtEl>
                                          <p:spTgt spid="25"/>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500" fill="hold"/>
                                        <p:tgtEl>
                                          <p:spTgt spid="16"/>
                                        </p:tgtEl>
                                        <p:attrNameLst>
                                          <p:attrName>ppt_w</p:attrName>
                                        </p:attrNameLst>
                                      </p:cBhvr>
                                      <p:tavLst>
                                        <p:tav tm="0">
                                          <p:val>
                                            <p:fltVal val="0"/>
                                          </p:val>
                                        </p:tav>
                                        <p:tav tm="100000">
                                          <p:val>
                                            <p:strVal val="#ppt_w"/>
                                          </p:val>
                                        </p:tav>
                                      </p:tavLst>
                                    </p:anim>
                                    <p:anim calcmode="lin" valueType="num">
                                      <p:cBhvr>
                                        <p:cTn id="104" dur="500" fill="hold"/>
                                        <p:tgtEl>
                                          <p:spTgt spid="16"/>
                                        </p:tgtEl>
                                        <p:attrNameLst>
                                          <p:attrName>ppt_h</p:attrName>
                                        </p:attrNameLst>
                                      </p:cBhvr>
                                      <p:tavLst>
                                        <p:tav tm="0">
                                          <p:val>
                                            <p:fltVal val="0"/>
                                          </p:val>
                                        </p:tav>
                                        <p:tav tm="100000">
                                          <p:val>
                                            <p:strVal val="#ppt_h"/>
                                          </p:val>
                                        </p:tav>
                                      </p:tavLst>
                                    </p:anim>
                                    <p:animEffect transition="in" filter="fade">
                                      <p:cBhvr>
                                        <p:cTn id="105" dur="500"/>
                                        <p:tgtEl>
                                          <p:spTgt spid="16"/>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randombar(horizontal)">
                                      <p:cBhvr>
                                        <p:cTn id="110" dur="500"/>
                                        <p:tgtEl>
                                          <p:spTgt spid="26"/>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17"/>
                                        </p:tgtEl>
                                        <p:attrNameLst>
                                          <p:attrName>style.visibility</p:attrName>
                                        </p:attrNameLst>
                                      </p:cBhvr>
                                      <p:to>
                                        <p:strVal val="visible"/>
                                      </p:to>
                                    </p:set>
                                    <p:anim calcmode="lin" valueType="num">
                                      <p:cBhvr>
                                        <p:cTn id="115" dur="500" fill="hold"/>
                                        <p:tgtEl>
                                          <p:spTgt spid="17"/>
                                        </p:tgtEl>
                                        <p:attrNameLst>
                                          <p:attrName>ppt_w</p:attrName>
                                        </p:attrNameLst>
                                      </p:cBhvr>
                                      <p:tavLst>
                                        <p:tav tm="0">
                                          <p:val>
                                            <p:fltVal val="0"/>
                                          </p:val>
                                        </p:tav>
                                        <p:tav tm="100000">
                                          <p:val>
                                            <p:strVal val="#ppt_w"/>
                                          </p:val>
                                        </p:tav>
                                      </p:tavLst>
                                    </p:anim>
                                    <p:anim calcmode="lin" valueType="num">
                                      <p:cBhvr>
                                        <p:cTn id="116" dur="500" fill="hold"/>
                                        <p:tgtEl>
                                          <p:spTgt spid="17"/>
                                        </p:tgtEl>
                                        <p:attrNameLst>
                                          <p:attrName>ppt_h</p:attrName>
                                        </p:attrNameLst>
                                      </p:cBhvr>
                                      <p:tavLst>
                                        <p:tav tm="0">
                                          <p:val>
                                            <p:fltVal val="0"/>
                                          </p:val>
                                        </p:tav>
                                        <p:tav tm="100000">
                                          <p:val>
                                            <p:strVal val="#ppt_h"/>
                                          </p:val>
                                        </p:tav>
                                      </p:tavLst>
                                    </p:anim>
                                    <p:animEffect transition="in" filter="fade">
                                      <p:cBhvr>
                                        <p:cTn id="117" dur="500"/>
                                        <p:tgtEl>
                                          <p:spTgt spid="17"/>
                                        </p:tgtEl>
                                      </p:cBhvr>
                                    </p:animEffec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randombar(horizontal)">
                                      <p:cBhvr>
                                        <p:cTn id="1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91112"/>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A961113-87E5-42A6-9878-D506FEAAF205}"/>
              </a:ext>
            </a:extLst>
          </p:cNvPr>
          <p:cNvSpPr txBox="1"/>
          <p:nvPr/>
        </p:nvSpPr>
        <p:spPr>
          <a:xfrm>
            <a:off x="250083" y="898444"/>
            <a:ext cx="8074103" cy="461665"/>
          </a:xfrm>
          <a:prstGeom prst="rect">
            <a:avLst/>
          </a:prstGeom>
          <a:noFill/>
        </p:spPr>
        <p:txBody>
          <a:bodyPr wrap="square" rtlCol="0">
            <a:spAutoFit/>
          </a:bodyPr>
          <a:lstStyle/>
          <a:p>
            <a:r>
              <a:rPr lang="de-DE"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quy tắc an toàn trong phòng thí nghiệm.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17E2C92-8A1E-4371-8A46-AAD47A10CB4D}"/>
              </a:ext>
            </a:extLst>
          </p:cNvPr>
          <p:cNvSpPr txBox="1"/>
          <p:nvPr/>
        </p:nvSpPr>
        <p:spPr>
          <a:xfrm>
            <a:off x="250083" y="1364558"/>
            <a:ext cx="9719416" cy="461665"/>
          </a:xfrm>
          <a:prstGeom prst="rect">
            <a:avLst/>
          </a:prstGeom>
          <a:noFill/>
        </p:spPr>
        <p:txBody>
          <a:bodyPr wrap="square" rtlCol="0">
            <a:spAutoFit/>
          </a:bodyPr>
          <a:lstStyle/>
          <a:p>
            <a:pPr algn="l"/>
            <a:r>
              <a:rPr lang="de-DE" sz="2400" b="1" dirty="0">
                <a:solidFill>
                  <a:srgbClr val="000000"/>
                </a:solidFill>
                <a:effectLst/>
                <a:latin typeface="Times New Roman" panose="02020603050405020304" pitchFamily="18" charset="0"/>
                <a:ea typeface="Calibri" panose="020F0502020204030204" pitchFamily="34" charset="0"/>
              </a:rPr>
              <a:t>II. Nguy cơ mất an toàn trong sử dụng sử dụng thiết bị thí nghiệm vật lí. </a:t>
            </a:r>
            <a:endParaRPr lang="en-AS" sz="2400" dirty="0">
              <a:latin typeface="Times New Roman" panose="02020603050405020304" pitchFamily="18" charset="0"/>
            </a:endParaRPr>
          </a:p>
        </p:txBody>
      </p:sp>
      <p:sp>
        <p:nvSpPr>
          <p:cNvPr id="8" name="TextBox 7">
            <a:extLst>
              <a:ext uri="{FF2B5EF4-FFF2-40B4-BE49-F238E27FC236}">
                <a16:creationId xmlns:a16="http://schemas.microsoft.com/office/drawing/2014/main" id="{705C714E-9169-4A84-8D6D-FD4C352433C0}"/>
              </a:ext>
            </a:extLst>
          </p:cNvPr>
          <p:cNvSpPr txBox="1"/>
          <p:nvPr/>
        </p:nvSpPr>
        <p:spPr>
          <a:xfrm>
            <a:off x="250083" y="1826223"/>
            <a:ext cx="9436100" cy="461665"/>
          </a:xfrm>
          <a:prstGeom prst="rect">
            <a:avLst/>
          </a:prstGeom>
          <a:noFill/>
        </p:spPr>
        <p:txBody>
          <a:bodyPr wrap="square" rtlCol="0">
            <a:spAutoFit/>
          </a:bodyPr>
          <a:lstStyle/>
          <a:p>
            <a:pPr algn="l"/>
            <a:r>
              <a:rPr lang="en-US" sz="2400" b="1" dirty="0">
                <a:latin typeface="Times New Roman" panose="02020603050405020304" pitchFamily="18" charset="0"/>
              </a:rPr>
              <a:t>III.</a:t>
            </a:r>
            <a:r>
              <a:rPr lang="en-US" sz="2400" dirty="0">
                <a:latin typeface="Times New Roman" panose="02020603050405020304" pitchFamily="18" charset="0"/>
              </a:rPr>
              <a:t> </a:t>
            </a:r>
            <a:r>
              <a:rPr lang="de-DE" sz="2400" b="1" dirty="0">
                <a:solidFill>
                  <a:srgbClr val="000000"/>
                </a:solidFill>
                <a:effectLst/>
                <a:latin typeface="Times New Roman" panose="02020603050405020304" pitchFamily="18" charset="0"/>
                <a:ea typeface="Calibri" panose="020F0502020204030204" pitchFamily="34" charset="0"/>
              </a:rPr>
              <a:t>Qui tắc an toàn trong phòng thực hành</a:t>
            </a:r>
            <a:endParaRPr lang="en-AS" sz="2400" dirty="0">
              <a:latin typeface="Times New Roman" panose="02020603050405020304" pitchFamily="18" charset="0"/>
            </a:endParaRPr>
          </a:p>
        </p:txBody>
      </p:sp>
      <p:graphicFrame>
        <p:nvGraphicFramePr>
          <p:cNvPr id="7" name="Table 8">
            <a:extLst>
              <a:ext uri="{FF2B5EF4-FFF2-40B4-BE49-F238E27FC236}">
                <a16:creationId xmlns:a16="http://schemas.microsoft.com/office/drawing/2014/main" id="{68D72533-7418-4568-AD0A-ADDCB7258083}"/>
              </a:ext>
            </a:extLst>
          </p:cNvPr>
          <p:cNvGraphicFramePr>
            <a:graphicFrameLocks noGrp="1"/>
          </p:cNvGraphicFramePr>
          <p:nvPr>
            <p:extLst>
              <p:ext uri="{D42A27DB-BD31-4B8C-83A1-F6EECF244321}">
                <p14:modId xmlns:p14="http://schemas.microsoft.com/office/powerpoint/2010/main" val="317994947"/>
              </p:ext>
            </p:extLst>
          </p:nvPr>
        </p:nvGraphicFramePr>
        <p:xfrm>
          <a:off x="787400" y="2480829"/>
          <a:ext cx="4916714" cy="4211320"/>
        </p:xfrm>
        <a:graphic>
          <a:graphicData uri="http://schemas.openxmlformats.org/drawingml/2006/table">
            <a:tbl>
              <a:tblPr firstRow="1" bandRow="1">
                <a:tableStyleId>{5C22544A-7EE6-4342-B048-85BDC9FD1C3A}</a:tableStyleId>
              </a:tblPr>
              <a:tblGrid>
                <a:gridCol w="1054100">
                  <a:extLst>
                    <a:ext uri="{9D8B030D-6E8A-4147-A177-3AD203B41FA5}">
                      <a16:colId xmlns:a16="http://schemas.microsoft.com/office/drawing/2014/main" val="3121982851"/>
                    </a:ext>
                  </a:extLst>
                </a:gridCol>
                <a:gridCol w="3862614">
                  <a:extLst>
                    <a:ext uri="{9D8B030D-6E8A-4147-A177-3AD203B41FA5}">
                      <a16:colId xmlns:a16="http://schemas.microsoft.com/office/drawing/2014/main" val="3086267249"/>
                    </a:ext>
                  </a:extLst>
                </a:gridCol>
              </a:tblGrid>
              <a:tr h="370840">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extLst>
                  <a:ext uri="{0D108BD9-81ED-4DB2-BD59-A6C34878D82A}">
                    <a16:rowId xmlns:a16="http://schemas.microsoft.com/office/drawing/2014/main" val="1890295072"/>
                  </a:ext>
                </a:extLst>
              </a:tr>
              <a:tr h="370840">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extLst>
                  <a:ext uri="{0D108BD9-81ED-4DB2-BD59-A6C34878D82A}">
                    <a16:rowId xmlns:a16="http://schemas.microsoft.com/office/drawing/2014/main" val="2950179363"/>
                  </a:ext>
                </a:extLst>
              </a:tr>
              <a:tr h="370840">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extLst>
                  <a:ext uri="{0D108BD9-81ED-4DB2-BD59-A6C34878D82A}">
                    <a16:rowId xmlns:a16="http://schemas.microsoft.com/office/drawing/2014/main" val="1792605423"/>
                  </a:ext>
                </a:extLst>
              </a:tr>
              <a:tr h="370840">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tcPr>
                </a:tc>
                <a:extLst>
                  <a:ext uri="{0D108BD9-81ED-4DB2-BD59-A6C34878D82A}">
                    <a16:rowId xmlns:a16="http://schemas.microsoft.com/office/drawing/2014/main" val="4193658357"/>
                  </a:ext>
                </a:extLst>
              </a:tr>
              <a:tr h="370840">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tcPr>
                </a:tc>
                <a:extLst>
                  <a:ext uri="{0D108BD9-81ED-4DB2-BD59-A6C34878D82A}">
                    <a16:rowId xmlns:a16="http://schemas.microsoft.com/office/drawing/2014/main" val="301991731"/>
                  </a:ext>
                </a:extLst>
              </a:tr>
              <a:tr h="370840">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tcPr>
                </a:tc>
                <a:extLst>
                  <a:ext uri="{0D108BD9-81ED-4DB2-BD59-A6C34878D82A}">
                    <a16:rowId xmlns:a16="http://schemas.microsoft.com/office/drawing/2014/main" val="1978683050"/>
                  </a:ext>
                </a:extLst>
              </a:tr>
              <a:tr h="370840">
                <a:tc>
                  <a:txBody>
                    <a:bodyPr/>
                    <a:lstStyle/>
                    <a:p>
                      <a:endParaRPr lang="en-A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tcPr>
                </a:tc>
                <a:extLst>
                  <a:ext uri="{0D108BD9-81ED-4DB2-BD59-A6C34878D82A}">
                    <a16:rowId xmlns:a16="http://schemas.microsoft.com/office/drawing/2014/main" val="1453839945"/>
                  </a:ext>
                </a:extLst>
              </a:tr>
            </a:tbl>
          </a:graphicData>
        </a:graphic>
      </p:graphicFrame>
      <p:pic>
        <p:nvPicPr>
          <p:cNvPr id="18" name="Picture 17" descr="A picture containing text, clipart&#10;&#10;Description automatically generated">
            <a:extLst>
              <a:ext uri="{FF2B5EF4-FFF2-40B4-BE49-F238E27FC236}">
                <a16:creationId xmlns:a16="http://schemas.microsoft.com/office/drawing/2014/main" id="{0F379C4E-B4FD-42E7-9542-3355FEDA34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772" y="2509271"/>
            <a:ext cx="553403" cy="480563"/>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23D69E73-ACDA-456E-8D7D-4A57077F7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771" y="3166124"/>
            <a:ext cx="553403" cy="572625"/>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C3A25CD0-E46F-4782-8884-FC320ACAA5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33074" y="3804657"/>
            <a:ext cx="612080" cy="572624"/>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ED8F631C-85EE-4658-97E8-73EF60E9E5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694" y="4454650"/>
            <a:ext cx="612080" cy="543771"/>
          </a:xfrm>
          <a:prstGeom prst="rect">
            <a:avLst/>
          </a:prstGeom>
        </p:spPr>
      </p:pic>
      <p:pic>
        <p:nvPicPr>
          <p:cNvPr id="22" name="Picture 21" descr="An orange square with black text&#10;&#10;Description automatically generated with low confidence">
            <a:extLst>
              <a:ext uri="{FF2B5EF4-FFF2-40B4-BE49-F238E27FC236}">
                <a16:creationId xmlns:a16="http://schemas.microsoft.com/office/drawing/2014/main" id="{29140EDC-4841-47DC-BDD3-0A7D3E3825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074" y="5075790"/>
            <a:ext cx="620842" cy="577006"/>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0E19F8A6-6BAA-4D55-A18F-60E17DA120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66" y="5696930"/>
            <a:ext cx="560695" cy="577006"/>
          </a:xfrm>
          <a:prstGeom prst="rect">
            <a:avLst/>
          </a:prstGeom>
        </p:spPr>
      </p:pic>
      <p:pic>
        <p:nvPicPr>
          <p:cNvPr id="24" name="Picture 23" descr="Icon&#10;&#10;Description automatically generated">
            <a:extLst>
              <a:ext uri="{FF2B5EF4-FFF2-40B4-BE49-F238E27FC236}">
                <a16:creationId xmlns:a16="http://schemas.microsoft.com/office/drawing/2014/main" id="{20537DF7-BCE2-4341-9BC7-2EEE835E6E99}"/>
              </a:ext>
            </a:extLst>
          </p:cNvPr>
          <p:cNvPicPr>
            <a:picLocks noChangeAspect="1"/>
          </p:cNvPicPr>
          <p:nvPr/>
        </p:nvPicPr>
        <p:blipFill rotWithShape="1">
          <a:blip r:embed="rId8">
            <a:extLst>
              <a:ext uri="{28A0092B-C50C-407E-A947-70E740481C1C}">
                <a14:useLocalDpi xmlns:a14="http://schemas.microsoft.com/office/drawing/2010/main" val="0"/>
              </a:ext>
            </a:extLst>
          </a:blip>
          <a:srcRect t="1" b="24501"/>
          <a:stretch/>
        </p:blipFill>
        <p:spPr bwMode="auto">
          <a:xfrm>
            <a:off x="958824" y="6332739"/>
            <a:ext cx="514350" cy="359410"/>
          </a:xfrm>
          <a:prstGeom prst="rect">
            <a:avLst/>
          </a:prstGeom>
          <a:ln>
            <a:noFill/>
          </a:ln>
          <a:extLst>
            <a:ext uri="{53640926-AAD7-44D8-BBD7-CCE9431645EC}">
              <a14:shadowObscured xmlns:a14="http://schemas.microsoft.com/office/drawing/2010/main"/>
            </a:ext>
          </a:extLst>
        </p:spPr>
      </p:pic>
      <p:graphicFrame>
        <p:nvGraphicFramePr>
          <p:cNvPr id="14" name="Table 8">
            <a:extLst>
              <a:ext uri="{FF2B5EF4-FFF2-40B4-BE49-F238E27FC236}">
                <a16:creationId xmlns:a16="http://schemas.microsoft.com/office/drawing/2014/main" id="{3858EE75-21CB-4409-9C6F-608D6247C5A3}"/>
              </a:ext>
            </a:extLst>
          </p:cNvPr>
          <p:cNvGraphicFramePr>
            <a:graphicFrameLocks noGrp="1"/>
          </p:cNvGraphicFramePr>
          <p:nvPr>
            <p:extLst>
              <p:ext uri="{D42A27DB-BD31-4B8C-83A1-F6EECF244321}">
                <p14:modId xmlns:p14="http://schemas.microsoft.com/office/powerpoint/2010/main" val="2208964395"/>
              </p:ext>
            </p:extLst>
          </p:nvPr>
        </p:nvGraphicFramePr>
        <p:xfrm>
          <a:off x="6099146" y="2749552"/>
          <a:ext cx="4916714" cy="2025138"/>
        </p:xfrm>
        <a:graphic>
          <a:graphicData uri="http://schemas.openxmlformats.org/drawingml/2006/table">
            <a:tbl>
              <a:tblPr firstRow="1" bandRow="1">
                <a:tableStyleId>{5C22544A-7EE6-4342-B048-85BDC9FD1C3A}</a:tableStyleId>
              </a:tblPr>
              <a:tblGrid>
                <a:gridCol w="1054100">
                  <a:extLst>
                    <a:ext uri="{9D8B030D-6E8A-4147-A177-3AD203B41FA5}">
                      <a16:colId xmlns:a16="http://schemas.microsoft.com/office/drawing/2014/main" val="3121982851"/>
                    </a:ext>
                  </a:extLst>
                </a:gridCol>
                <a:gridCol w="3862614">
                  <a:extLst>
                    <a:ext uri="{9D8B030D-6E8A-4147-A177-3AD203B41FA5}">
                      <a16:colId xmlns:a16="http://schemas.microsoft.com/office/drawing/2014/main" val="3086267249"/>
                    </a:ext>
                  </a:extLst>
                </a:gridCol>
              </a:tblGrid>
              <a:tr h="675046">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extLst>
                  <a:ext uri="{0D108BD9-81ED-4DB2-BD59-A6C34878D82A}">
                    <a16:rowId xmlns:a16="http://schemas.microsoft.com/office/drawing/2014/main" val="1890295072"/>
                  </a:ext>
                </a:extLst>
              </a:tr>
              <a:tr h="675046">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extLst>
                  <a:ext uri="{0D108BD9-81ED-4DB2-BD59-A6C34878D82A}">
                    <a16:rowId xmlns:a16="http://schemas.microsoft.com/office/drawing/2014/main" val="2950179363"/>
                  </a:ext>
                </a:extLst>
              </a:tr>
              <a:tr h="675046">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extLst>
                  <a:ext uri="{0D108BD9-81ED-4DB2-BD59-A6C34878D82A}">
                    <a16:rowId xmlns:a16="http://schemas.microsoft.com/office/drawing/2014/main" val="1792605423"/>
                  </a:ext>
                </a:extLst>
              </a:tr>
            </a:tbl>
          </a:graphicData>
        </a:graphic>
      </p:graphicFrame>
      <p:pic>
        <p:nvPicPr>
          <p:cNvPr id="15" name="Picture 14" descr="A close-up of a glass&#10;&#10;Description automatically generated with low confidence">
            <a:extLst>
              <a:ext uri="{FF2B5EF4-FFF2-40B4-BE49-F238E27FC236}">
                <a16:creationId xmlns:a16="http://schemas.microsoft.com/office/drawing/2014/main" id="{7FFFE8CA-D12C-4E74-A7CD-DE1F4F7705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684" y="2989834"/>
            <a:ext cx="581660" cy="439166"/>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9C3A5CF-2F4B-4E59-A0B1-08C3E2444C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684" y="3564384"/>
            <a:ext cx="581660" cy="548153"/>
          </a:xfrm>
          <a:prstGeom prst="rect">
            <a:avLst/>
          </a:prstGeom>
        </p:spPr>
      </p:pic>
      <p:pic>
        <p:nvPicPr>
          <p:cNvPr id="17" name="Picture 16" descr="A close-up of a hand&#10;&#10;Description automatically generated with medium confidence">
            <a:extLst>
              <a:ext uri="{FF2B5EF4-FFF2-40B4-BE49-F238E27FC236}">
                <a16:creationId xmlns:a16="http://schemas.microsoft.com/office/drawing/2014/main" id="{42A9AC2E-607F-4A6F-A79C-99F66782E5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27684" y="4247921"/>
            <a:ext cx="581660" cy="430615"/>
          </a:xfrm>
          <a:prstGeom prst="rect">
            <a:avLst/>
          </a:prstGeom>
        </p:spPr>
      </p:pic>
      <p:sp>
        <p:nvSpPr>
          <p:cNvPr id="3" name="Flowchart: Sequential Access Storage 2">
            <a:extLst>
              <a:ext uri="{FF2B5EF4-FFF2-40B4-BE49-F238E27FC236}">
                <a16:creationId xmlns:a16="http://schemas.microsoft.com/office/drawing/2014/main" id="{455724A7-A5F8-48F9-BFE8-6EC5B2BC2C4D}"/>
              </a:ext>
            </a:extLst>
          </p:cNvPr>
          <p:cNvSpPr/>
          <p:nvPr/>
        </p:nvSpPr>
        <p:spPr>
          <a:xfrm>
            <a:off x="6096000" y="4910075"/>
            <a:ext cx="4315097" cy="1947926"/>
          </a:xfrm>
          <a:prstGeom prst="flowChartMagneticTap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7030A0"/>
                </a:solidFill>
                <a:latin typeface="Times New Roman" panose="02020603050405020304" pitchFamily="18" charset="0"/>
                <a:cs typeface="Times New Roman" panose="02020603050405020304" pitchFamily="18" charset="0"/>
              </a:rPr>
              <a:t>Thảo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luận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cho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biết</a:t>
            </a:r>
            <a:r>
              <a:rPr lang="en-US" dirty="0">
                <a:solidFill>
                  <a:srgbClr val="7030A0"/>
                </a:solidFill>
                <a:latin typeface="Times New Roman" panose="02020603050405020304" pitchFamily="18" charset="0"/>
                <a:cs typeface="Times New Roman" panose="02020603050405020304" pitchFamily="18" charset="0"/>
              </a:rPr>
              <a:t> ý </a:t>
            </a:r>
            <a:r>
              <a:rPr lang="en-US" dirty="0" err="1">
                <a:solidFill>
                  <a:srgbClr val="7030A0"/>
                </a:solidFill>
                <a:latin typeface="Times New Roman" panose="02020603050405020304" pitchFamily="18" charset="0"/>
                <a:cs typeface="Times New Roman" panose="02020603050405020304" pitchFamily="18" charset="0"/>
              </a:rPr>
              <a:t>nghĩa</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của</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các</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biển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cảnh</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báo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và</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công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dụng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của</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các</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dụng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cụ</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trong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hai</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bảng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trên</a:t>
            </a:r>
            <a:endParaRPr lang="en-AS"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260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91112"/>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A961113-87E5-42A6-9878-D506FEAAF205}"/>
              </a:ext>
            </a:extLst>
          </p:cNvPr>
          <p:cNvSpPr txBox="1"/>
          <p:nvPr/>
        </p:nvSpPr>
        <p:spPr>
          <a:xfrm>
            <a:off x="250083" y="898444"/>
            <a:ext cx="8074103" cy="461665"/>
          </a:xfrm>
          <a:prstGeom prst="rect">
            <a:avLst/>
          </a:prstGeom>
          <a:noFill/>
        </p:spPr>
        <p:txBody>
          <a:bodyPr wrap="square" rtlCol="0">
            <a:spAutoFit/>
          </a:bodyPr>
          <a:lstStyle/>
          <a:p>
            <a:r>
              <a:rPr lang="de-DE"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quy tắc an toàn trong phòng thí nghiệm.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17E2C92-8A1E-4371-8A46-AAD47A10CB4D}"/>
              </a:ext>
            </a:extLst>
          </p:cNvPr>
          <p:cNvSpPr txBox="1"/>
          <p:nvPr/>
        </p:nvSpPr>
        <p:spPr>
          <a:xfrm>
            <a:off x="250083" y="1364558"/>
            <a:ext cx="9719416" cy="461665"/>
          </a:xfrm>
          <a:prstGeom prst="rect">
            <a:avLst/>
          </a:prstGeom>
          <a:noFill/>
        </p:spPr>
        <p:txBody>
          <a:bodyPr wrap="square" rtlCol="0">
            <a:spAutoFit/>
          </a:bodyPr>
          <a:lstStyle/>
          <a:p>
            <a:pPr algn="l"/>
            <a:r>
              <a:rPr lang="de-DE" sz="2400" b="1" dirty="0">
                <a:solidFill>
                  <a:srgbClr val="000000"/>
                </a:solidFill>
                <a:effectLst/>
                <a:latin typeface="Times New Roman" panose="02020603050405020304" pitchFamily="18" charset="0"/>
                <a:ea typeface="Calibri" panose="020F0502020204030204" pitchFamily="34" charset="0"/>
              </a:rPr>
              <a:t>II. Nguy cơ mất an toàn trong sử dụng sử dụng thiết bị thí nghiệm vật lí. </a:t>
            </a:r>
            <a:endParaRPr lang="en-AS" sz="2400" dirty="0">
              <a:latin typeface="Times New Roman" panose="02020603050405020304" pitchFamily="18" charset="0"/>
            </a:endParaRPr>
          </a:p>
        </p:txBody>
      </p:sp>
      <p:sp>
        <p:nvSpPr>
          <p:cNvPr id="8" name="TextBox 7">
            <a:extLst>
              <a:ext uri="{FF2B5EF4-FFF2-40B4-BE49-F238E27FC236}">
                <a16:creationId xmlns:a16="http://schemas.microsoft.com/office/drawing/2014/main" id="{705C714E-9169-4A84-8D6D-FD4C352433C0}"/>
              </a:ext>
            </a:extLst>
          </p:cNvPr>
          <p:cNvSpPr txBox="1"/>
          <p:nvPr/>
        </p:nvSpPr>
        <p:spPr>
          <a:xfrm>
            <a:off x="250083" y="1826223"/>
            <a:ext cx="9436100" cy="461665"/>
          </a:xfrm>
          <a:prstGeom prst="rect">
            <a:avLst/>
          </a:prstGeom>
          <a:noFill/>
        </p:spPr>
        <p:txBody>
          <a:bodyPr wrap="square" rtlCol="0">
            <a:spAutoFit/>
          </a:bodyPr>
          <a:lstStyle/>
          <a:p>
            <a:pPr algn="l"/>
            <a:r>
              <a:rPr lang="en-US" sz="2400" b="1" dirty="0">
                <a:latin typeface="Times New Roman" panose="02020603050405020304" pitchFamily="18" charset="0"/>
              </a:rPr>
              <a:t>III.</a:t>
            </a:r>
            <a:r>
              <a:rPr lang="en-US" sz="2400" dirty="0">
                <a:latin typeface="Times New Roman" panose="02020603050405020304" pitchFamily="18" charset="0"/>
              </a:rPr>
              <a:t> </a:t>
            </a:r>
            <a:r>
              <a:rPr lang="de-DE" sz="2400" b="1" dirty="0">
                <a:solidFill>
                  <a:srgbClr val="000000"/>
                </a:solidFill>
                <a:effectLst/>
                <a:latin typeface="Times New Roman" panose="02020603050405020304" pitchFamily="18" charset="0"/>
                <a:ea typeface="Calibri" panose="020F0502020204030204" pitchFamily="34" charset="0"/>
              </a:rPr>
              <a:t>Qui tắc an toàn trong phòng thực hành</a:t>
            </a:r>
            <a:endParaRPr lang="en-AS" sz="2400" dirty="0">
              <a:latin typeface="Times New Roman" panose="02020603050405020304" pitchFamily="18" charset="0"/>
            </a:endParaRPr>
          </a:p>
        </p:txBody>
      </p:sp>
      <p:graphicFrame>
        <p:nvGraphicFramePr>
          <p:cNvPr id="7" name="Table 8">
            <a:extLst>
              <a:ext uri="{FF2B5EF4-FFF2-40B4-BE49-F238E27FC236}">
                <a16:creationId xmlns:a16="http://schemas.microsoft.com/office/drawing/2014/main" id="{68D72533-7418-4568-AD0A-ADDCB7258083}"/>
              </a:ext>
            </a:extLst>
          </p:cNvPr>
          <p:cNvGraphicFramePr>
            <a:graphicFrameLocks noGrp="1"/>
          </p:cNvGraphicFramePr>
          <p:nvPr>
            <p:extLst>
              <p:ext uri="{D42A27DB-BD31-4B8C-83A1-F6EECF244321}">
                <p14:modId xmlns:p14="http://schemas.microsoft.com/office/powerpoint/2010/main" val="3868444534"/>
              </p:ext>
            </p:extLst>
          </p:nvPr>
        </p:nvGraphicFramePr>
        <p:xfrm>
          <a:off x="1905000" y="2464452"/>
          <a:ext cx="7935686" cy="4393549"/>
        </p:xfrm>
        <a:graphic>
          <a:graphicData uri="http://schemas.openxmlformats.org/drawingml/2006/table">
            <a:tbl>
              <a:tblPr firstRow="1" bandRow="1">
                <a:tableStyleId>{5C22544A-7EE6-4342-B048-85BDC9FD1C3A}</a:tableStyleId>
              </a:tblPr>
              <a:tblGrid>
                <a:gridCol w="1242758">
                  <a:extLst>
                    <a:ext uri="{9D8B030D-6E8A-4147-A177-3AD203B41FA5}">
                      <a16:colId xmlns:a16="http://schemas.microsoft.com/office/drawing/2014/main" val="3121982851"/>
                    </a:ext>
                  </a:extLst>
                </a:gridCol>
                <a:gridCol w="6692928">
                  <a:extLst>
                    <a:ext uri="{9D8B030D-6E8A-4147-A177-3AD203B41FA5}">
                      <a16:colId xmlns:a16="http://schemas.microsoft.com/office/drawing/2014/main" val="3086267249"/>
                    </a:ext>
                  </a:extLst>
                </a:gridCol>
              </a:tblGrid>
              <a:tr h="667777">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1" kern="1200" dirty="0" err="1">
                          <a:solidFill>
                            <a:schemeClr val="lt1"/>
                          </a:solidFill>
                          <a:effectLst/>
                          <a:latin typeface="+mn-lt"/>
                          <a:ea typeface="+mn-ea"/>
                          <a:cs typeface="+mn-cs"/>
                        </a:rPr>
                        <a:t>Cảnh</a:t>
                      </a:r>
                      <a:r>
                        <a:rPr lang="en-US" sz="1800" b="1" kern="1200" dirty="0">
                          <a:solidFill>
                            <a:schemeClr val="lt1"/>
                          </a:solidFill>
                          <a:effectLst/>
                          <a:latin typeface="+mn-lt"/>
                          <a:ea typeface="+mn-ea"/>
                          <a:cs typeface="+mn-cs"/>
                        </a:rPr>
                        <a:t> </a:t>
                      </a:r>
                      <a:r>
                        <a:rPr lang="en-US" sz="1800" b="1" kern="1200" dirty="0" err="1">
                          <a:solidFill>
                            <a:schemeClr val="lt1"/>
                          </a:solidFill>
                          <a:effectLst/>
                          <a:latin typeface="+mn-lt"/>
                          <a:ea typeface="+mn-ea"/>
                          <a:cs typeface="+mn-cs"/>
                        </a:rPr>
                        <a:t>báo</a:t>
                      </a:r>
                      <a:r>
                        <a:rPr lang="en-US" sz="1800" b="1" kern="1200" dirty="0">
                          <a:solidFill>
                            <a:schemeClr val="lt1"/>
                          </a:solidFill>
                          <a:effectLst/>
                          <a:latin typeface="+mn-lt"/>
                          <a:ea typeface="+mn-ea"/>
                          <a:cs typeface="+mn-cs"/>
                        </a:rPr>
                        <a:t> </a:t>
                      </a:r>
                      <a:r>
                        <a:rPr lang="en-US" sz="1800" b="1" kern="1200" dirty="0" err="1">
                          <a:solidFill>
                            <a:schemeClr val="lt1"/>
                          </a:solidFill>
                          <a:effectLst/>
                          <a:latin typeface="+mn-lt"/>
                          <a:ea typeface="+mn-ea"/>
                          <a:cs typeface="+mn-cs"/>
                        </a:rPr>
                        <a:t>chất</a:t>
                      </a:r>
                      <a:r>
                        <a:rPr lang="en-US" sz="1800" b="1" kern="1200" dirty="0">
                          <a:solidFill>
                            <a:schemeClr val="lt1"/>
                          </a:solidFill>
                          <a:effectLst/>
                          <a:latin typeface="+mn-lt"/>
                          <a:ea typeface="+mn-ea"/>
                          <a:cs typeface="+mn-cs"/>
                        </a:rPr>
                        <a:t> </a:t>
                      </a:r>
                      <a:r>
                        <a:rPr lang="en-US" sz="1800" b="1" kern="1200" dirty="0" err="1">
                          <a:solidFill>
                            <a:schemeClr val="lt1"/>
                          </a:solidFill>
                          <a:effectLst/>
                          <a:latin typeface="+mn-lt"/>
                          <a:ea typeface="+mn-ea"/>
                          <a:cs typeface="+mn-cs"/>
                        </a:rPr>
                        <a:t>phóng</a:t>
                      </a:r>
                      <a:r>
                        <a:rPr lang="en-US" sz="1800" b="1" kern="1200" dirty="0">
                          <a:solidFill>
                            <a:schemeClr val="lt1"/>
                          </a:solidFill>
                          <a:effectLst/>
                          <a:latin typeface="+mn-lt"/>
                          <a:ea typeface="+mn-ea"/>
                          <a:cs typeface="+mn-cs"/>
                        </a:rPr>
                        <a:t> </a:t>
                      </a:r>
                      <a:r>
                        <a:rPr lang="en-US" sz="1800" b="1" kern="1200" dirty="0" err="1">
                          <a:solidFill>
                            <a:schemeClr val="lt1"/>
                          </a:solidFill>
                          <a:effectLst/>
                          <a:latin typeface="+mn-lt"/>
                          <a:ea typeface="+mn-ea"/>
                          <a:cs typeface="+mn-cs"/>
                        </a:rPr>
                        <a:t>xạ</a:t>
                      </a:r>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extLst>
                  <a:ext uri="{0D108BD9-81ED-4DB2-BD59-A6C34878D82A}">
                    <a16:rowId xmlns:a16="http://schemas.microsoft.com/office/drawing/2014/main" val="1890295072"/>
                  </a:ext>
                </a:extLst>
              </a:tr>
              <a:tr h="667777">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kern="1200" dirty="0" err="1">
                          <a:solidFill>
                            <a:schemeClr val="dk1"/>
                          </a:solidFill>
                          <a:effectLst/>
                          <a:latin typeface="+mn-lt"/>
                          <a:ea typeface="+mn-ea"/>
                          <a:cs typeface="+mn-cs"/>
                        </a:rPr>
                        <a:t>Chất</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dễ</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cháy</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chất</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tự</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phản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ứng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chất</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tự</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cháy</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chất</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tự</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phát</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nhiệt</a:t>
                      </a:r>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extLst>
                  <a:ext uri="{0D108BD9-81ED-4DB2-BD59-A6C34878D82A}">
                    <a16:rowId xmlns:a16="http://schemas.microsoft.com/office/drawing/2014/main" val="2950179363"/>
                  </a:ext>
                </a:extLst>
              </a:tr>
              <a:tr h="667777">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kern="1200" dirty="0" err="1">
                          <a:solidFill>
                            <a:schemeClr val="dk1"/>
                          </a:solidFill>
                          <a:effectLst/>
                          <a:latin typeface="+mn-lt"/>
                          <a:ea typeface="+mn-ea"/>
                          <a:cs typeface="+mn-cs"/>
                        </a:rPr>
                        <a:t>Điện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áp</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cao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nguy</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hiểm</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chết</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người</a:t>
                      </a:r>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extLst>
                  <a:ext uri="{0D108BD9-81ED-4DB2-BD59-A6C34878D82A}">
                    <a16:rowId xmlns:a16="http://schemas.microsoft.com/office/drawing/2014/main" val="1792605423"/>
                  </a:ext>
                </a:extLst>
              </a:tr>
              <a:tr h="667777">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kern="1200" dirty="0" err="1">
                          <a:solidFill>
                            <a:schemeClr val="dk1"/>
                          </a:solidFill>
                          <a:effectLst/>
                          <a:latin typeface="+mn-lt"/>
                          <a:ea typeface="+mn-ea"/>
                          <a:cs typeface="+mn-cs"/>
                        </a:rPr>
                        <a:t>Cảnh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báo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nguy</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cơ</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chất</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độc</a:t>
                      </a:r>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tcPr>
                </a:tc>
                <a:extLst>
                  <a:ext uri="{0D108BD9-81ED-4DB2-BD59-A6C34878D82A}">
                    <a16:rowId xmlns:a16="http://schemas.microsoft.com/office/drawing/2014/main" val="4193658357"/>
                  </a:ext>
                </a:extLst>
              </a:tr>
              <a:tr h="667777">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kern="1200" dirty="0" err="1">
                          <a:solidFill>
                            <a:schemeClr val="dk1"/>
                          </a:solidFill>
                          <a:effectLst/>
                          <a:latin typeface="+mn-lt"/>
                          <a:ea typeface="+mn-ea"/>
                          <a:cs typeface="+mn-cs"/>
                        </a:rPr>
                        <a:t>Chất</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ăn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mòn</a:t>
                      </a:r>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tcPr>
                </a:tc>
                <a:extLst>
                  <a:ext uri="{0D108BD9-81ED-4DB2-BD59-A6C34878D82A}">
                    <a16:rowId xmlns:a16="http://schemas.microsoft.com/office/drawing/2014/main" val="301991731"/>
                  </a:ext>
                </a:extLst>
              </a:tr>
              <a:tr h="667777">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kern="1200" dirty="0" err="1">
                          <a:solidFill>
                            <a:schemeClr val="dk1"/>
                          </a:solidFill>
                          <a:effectLst/>
                          <a:latin typeface="+mn-lt"/>
                          <a:ea typeface="+mn-ea"/>
                          <a:cs typeface="+mn-cs"/>
                        </a:rPr>
                        <a:t>Chất</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độc</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môi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trường</a:t>
                      </a:r>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tcPr>
                </a:tc>
                <a:extLst>
                  <a:ext uri="{0D108BD9-81ED-4DB2-BD59-A6C34878D82A}">
                    <a16:rowId xmlns:a16="http://schemas.microsoft.com/office/drawing/2014/main" val="1978683050"/>
                  </a:ext>
                </a:extLst>
              </a:tr>
              <a:tr h="386887">
                <a:tc>
                  <a:txBody>
                    <a:bodyPr/>
                    <a:lstStyle/>
                    <a:p>
                      <a:endParaRPr lang="en-A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kern="1200" dirty="0" err="1">
                          <a:solidFill>
                            <a:schemeClr val="dk1"/>
                          </a:solidFill>
                          <a:effectLst/>
                          <a:latin typeface="+mn-lt"/>
                          <a:ea typeface="+mn-ea"/>
                          <a:cs typeface="+mn-cs"/>
                        </a:rPr>
                        <a:t>Lối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thoái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hiểm</a:t>
                      </a:r>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tcPr>
                </a:tc>
                <a:extLst>
                  <a:ext uri="{0D108BD9-81ED-4DB2-BD59-A6C34878D82A}">
                    <a16:rowId xmlns:a16="http://schemas.microsoft.com/office/drawing/2014/main" val="1453839945"/>
                  </a:ext>
                </a:extLst>
              </a:tr>
            </a:tbl>
          </a:graphicData>
        </a:graphic>
      </p:graphicFrame>
      <p:pic>
        <p:nvPicPr>
          <p:cNvPr id="18" name="Picture 17" descr="A picture containing text, clipart&#10;&#10;Description automatically generated">
            <a:extLst>
              <a:ext uri="{FF2B5EF4-FFF2-40B4-BE49-F238E27FC236}">
                <a16:creationId xmlns:a16="http://schemas.microsoft.com/office/drawing/2014/main" id="{0F379C4E-B4FD-42E7-9542-3355FEDA34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6621" y="2488563"/>
            <a:ext cx="553403" cy="480563"/>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23D69E73-ACDA-456E-8D7D-4A57077F7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7095" y="3222898"/>
            <a:ext cx="553403" cy="572625"/>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C3A25CD0-E46F-4782-8884-FC320ACAA5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50674" y="3800053"/>
            <a:ext cx="612080" cy="572624"/>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ED8F631C-85EE-4658-97E8-73EF60E9E5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5857" y="4456719"/>
            <a:ext cx="612080" cy="543771"/>
          </a:xfrm>
          <a:prstGeom prst="rect">
            <a:avLst/>
          </a:prstGeom>
        </p:spPr>
      </p:pic>
      <p:pic>
        <p:nvPicPr>
          <p:cNvPr id="22" name="Picture 21" descr="An orange square with black text&#10;&#10;Description automatically generated with low confidence">
            <a:extLst>
              <a:ext uri="{FF2B5EF4-FFF2-40B4-BE49-F238E27FC236}">
                <a16:creationId xmlns:a16="http://schemas.microsoft.com/office/drawing/2014/main" id="{29140EDC-4841-47DC-BDD3-0A7D3E3825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7095" y="5064205"/>
            <a:ext cx="620842" cy="577006"/>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0E19F8A6-6BAA-4D55-A18F-60E17DA120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2059" y="5725738"/>
            <a:ext cx="560695" cy="577006"/>
          </a:xfrm>
          <a:prstGeom prst="rect">
            <a:avLst/>
          </a:prstGeom>
        </p:spPr>
      </p:pic>
      <p:pic>
        <p:nvPicPr>
          <p:cNvPr id="24" name="Picture 23" descr="Icon&#10;&#10;Description automatically generated">
            <a:extLst>
              <a:ext uri="{FF2B5EF4-FFF2-40B4-BE49-F238E27FC236}">
                <a16:creationId xmlns:a16="http://schemas.microsoft.com/office/drawing/2014/main" id="{20537DF7-BCE2-4341-9BC7-2EEE835E6E99}"/>
              </a:ext>
            </a:extLst>
          </p:cNvPr>
          <p:cNvPicPr>
            <a:picLocks noChangeAspect="1"/>
          </p:cNvPicPr>
          <p:nvPr/>
        </p:nvPicPr>
        <p:blipFill rotWithShape="1">
          <a:blip r:embed="rId8">
            <a:extLst>
              <a:ext uri="{28A0092B-C50C-407E-A947-70E740481C1C}">
                <a14:useLocalDpi xmlns:a14="http://schemas.microsoft.com/office/drawing/2010/main" val="0"/>
              </a:ext>
            </a:extLst>
          </a:blip>
          <a:srcRect t="1" b="24501"/>
          <a:stretch/>
        </p:blipFill>
        <p:spPr bwMode="auto">
          <a:xfrm>
            <a:off x="2206148" y="6445772"/>
            <a:ext cx="514350" cy="3594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3606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91112"/>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A961113-87E5-42A6-9878-D506FEAAF205}"/>
              </a:ext>
            </a:extLst>
          </p:cNvPr>
          <p:cNvSpPr txBox="1"/>
          <p:nvPr/>
        </p:nvSpPr>
        <p:spPr>
          <a:xfrm>
            <a:off x="250084" y="962099"/>
            <a:ext cx="8074103" cy="461665"/>
          </a:xfrm>
          <a:prstGeom prst="rect">
            <a:avLst/>
          </a:prstGeom>
          <a:noFill/>
        </p:spPr>
        <p:txBody>
          <a:bodyPr wrap="square" rtlCol="0">
            <a:spAutoFit/>
          </a:bodyPr>
          <a:lstStyle/>
          <a:p>
            <a:r>
              <a:rPr lang="de-DE"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quy tắc an toàn trong phòng thí nghiệm.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17E2C92-8A1E-4371-8A46-AAD47A10CB4D}"/>
              </a:ext>
            </a:extLst>
          </p:cNvPr>
          <p:cNvSpPr txBox="1"/>
          <p:nvPr/>
        </p:nvSpPr>
        <p:spPr>
          <a:xfrm>
            <a:off x="250084" y="1501434"/>
            <a:ext cx="9719416" cy="461665"/>
          </a:xfrm>
          <a:prstGeom prst="rect">
            <a:avLst/>
          </a:prstGeom>
          <a:noFill/>
        </p:spPr>
        <p:txBody>
          <a:bodyPr wrap="square" rtlCol="0">
            <a:spAutoFit/>
          </a:bodyPr>
          <a:lstStyle/>
          <a:p>
            <a:pPr algn="l"/>
            <a:r>
              <a:rPr lang="de-DE" sz="2400" b="1" dirty="0">
                <a:solidFill>
                  <a:srgbClr val="000000"/>
                </a:solidFill>
                <a:effectLst/>
                <a:latin typeface="Times New Roman" panose="02020603050405020304" pitchFamily="18" charset="0"/>
                <a:ea typeface="Calibri" panose="020F0502020204030204" pitchFamily="34" charset="0"/>
              </a:rPr>
              <a:t>II. Nguy cơ mất an toàn trong sử dụng sử dụng thiết bị thí nghiệm vật lí. </a:t>
            </a:r>
            <a:endParaRPr lang="en-AS" sz="2400" dirty="0">
              <a:latin typeface="Times New Roman" panose="02020603050405020304" pitchFamily="18" charset="0"/>
            </a:endParaRPr>
          </a:p>
        </p:txBody>
      </p:sp>
      <p:graphicFrame>
        <p:nvGraphicFramePr>
          <p:cNvPr id="6" name="Table 8">
            <a:extLst>
              <a:ext uri="{FF2B5EF4-FFF2-40B4-BE49-F238E27FC236}">
                <a16:creationId xmlns:a16="http://schemas.microsoft.com/office/drawing/2014/main" id="{60A0AD7C-F42B-448E-AE88-3313803A834A}"/>
              </a:ext>
            </a:extLst>
          </p:cNvPr>
          <p:cNvGraphicFramePr>
            <a:graphicFrameLocks noGrp="1"/>
          </p:cNvGraphicFramePr>
          <p:nvPr>
            <p:extLst>
              <p:ext uri="{D42A27DB-BD31-4B8C-83A1-F6EECF244321}">
                <p14:modId xmlns:p14="http://schemas.microsoft.com/office/powerpoint/2010/main" val="3820464499"/>
              </p:ext>
            </p:extLst>
          </p:nvPr>
        </p:nvGraphicFramePr>
        <p:xfrm>
          <a:off x="2049660" y="2791858"/>
          <a:ext cx="7120466" cy="3109158"/>
        </p:xfrm>
        <a:graphic>
          <a:graphicData uri="http://schemas.openxmlformats.org/drawingml/2006/table">
            <a:tbl>
              <a:tblPr firstRow="1" bandRow="1">
                <a:tableStyleId>{5C22544A-7EE6-4342-B048-85BDC9FD1C3A}</a:tableStyleId>
              </a:tblPr>
              <a:tblGrid>
                <a:gridCol w="1526565">
                  <a:extLst>
                    <a:ext uri="{9D8B030D-6E8A-4147-A177-3AD203B41FA5}">
                      <a16:colId xmlns:a16="http://schemas.microsoft.com/office/drawing/2014/main" val="3121982851"/>
                    </a:ext>
                  </a:extLst>
                </a:gridCol>
                <a:gridCol w="5593901">
                  <a:extLst>
                    <a:ext uri="{9D8B030D-6E8A-4147-A177-3AD203B41FA5}">
                      <a16:colId xmlns:a16="http://schemas.microsoft.com/office/drawing/2014/main" val="3086267249"/>
                    </a:ext>
                  </a:extLst>
                </a:gridCol>
              </a:tblGrid>
              <a:tr h="1036386">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Bảo</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vệ</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mắt</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khỏi</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những</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hóa</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chất</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độc</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hại</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và</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đảm</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bảo</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thị</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lực</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của</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người</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trong</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phòng</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thí</a:t>
                      </a:r>
                      <a:r>
                        <a:rPr lang="en-US" sz="20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lt1"/>
                          </a:solidFill>
                          <a:effectLst/>
                          <a:latin typeface="Times New Roman" panose="02020603050405020304" pitchFamily="18" charset="0"/>
                          <a:ea typeface="+mn-ea"/>
                          <a:cs typeface="Times New Roman" panose="02020603050405020304" pitchFamily="18" charset="0"/>
                        </a:rPr>
                        <a:t>nghiệm</a:t>
                      </a:r>
                      <a:endParaRPr lang="en-A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extLst>
                  <a:ext uri="{0D108BD9-81ED-4DB2-BD59-A6C34878D82A}">
                    <a16:rowId xmlns:a16="http://schemas.microsoft.com/office/drawing/2014/main" val="1890295072"/>
                  </a:ext>
                </a:extLst>
              </a:tr>
              <a:tr h="1036386">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Bảo</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hộ</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cơ</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thể</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chống</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hóa</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chất</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chống</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nước</a:t>
                      </a:r>
                      <a:endParaRPr lang="en-A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extLst>
                  <a:ext uri="{0D108BD9-81ED-4DB2-BD59-A6C34878D82A}">
                    <a16:rowId xmlns:a16="http://schemas.microsoft.com/office/drawing/2014/main" val="2950179363"/>
                  </a:ext>
                </a:extLst>
              </a:tr>
              <a:tr h="1036386">
                <a:tc>
                  <a:txBody>
                    <a:bodyPr/>
                    <a:lstStyle/>
                    <a:p>
                      <a:endParaRPr lang="en-US" dirty="0"/>
                    </a:p>
                    <a:p>
                      <a:endParaRPr lang="en-A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kern="1200" dirty="0" err="1">
                          <a:solidFill>
                            <a:schemeClr val="dk1"/>
                          </a:solidFill>
                          <a:effectLst/>
                          <a:latin typeface="Times New Roman" panose="02020603050405020304" pitchFamily="18" charset="0"/>
                          <a:ea typeface="+mn-ea"/>
                          <a:cs typeface="Times New Roman" panose="02020603050405020304" pitchFamily="18" charset="0"/>
                        </a:rPr>
                        <a:t>Chống</a:t>
                      </a:r>
                      <a:r>
                        <a:rPr lang="en-US" sz="1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dk1"/>
                          </a:solidFill>
                          <a:effectLst/>
                          <a:latin typeface="Times New Roman" panose="02020603050405020304" pitchFamily="18" charset="0"/>
                          <a:ea typeface="+mn-ea"/>
                          <a:cs typeface="Times New Roman" panose="02020603050405020304" pitchFamily="18" charset="0"/>
                        </a:rPr>
                        <a:t>hóa</a:t>
                      </a:r>
                      <a:r>
                        <a:rPr lang="en-US" sz="1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dk1"/>
                          </a:solidFill>
                          <a:effectLst/>
                          <a:latin typeface="Times New Roman" panose="02020603050405020304" pitchFamily="18" charset="0"/>
                          <a:ea typeface="+mn-ea"/>
                          <a:cs typeface="Times New Roman" panose="02020603050405020304" pitchFamily="18" charset="0"/>
                        </a:rPr>
                        <a:t>chất</a:t>
                      </a:r>
                      <a:r>
                        <a:rPr lang="en-US" sz="1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dk1"/>
                          </a:solidFill>
                          <a:effectLst/>
                          <a:latin typeface="Times New Roman" panose="02020603050405020304" pitchFamily="18" charset="0"/>
                          <a:ea typeface="+mn-ea"/>
                          <a:cs typeface="Times New Roman" panose="02020603050405020304" pitchFamily="18" charset="0"/>
                        </a:rPr>
                        <a:t>chống</a:t>
                      </a:r>
                      <a:r>
                        <a:rPr lang="en-US" sz="1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dk1"/>
                          </a:solidFill>
                          <a:effectLst/>
                          <a:latin typeface="Times New Roman" panose="02020603050405020304" pitchFamily="18" charset="0"/>
                          <a:ea typeface="+mn-ea"/>
                          <a:cs typeface="Times New Roman" panose="02020603050405020304" pitchFamily="18" charset="0"/>
                        </a:rPr>
                        <a:t>khuẩn</a:t>
                      </a:r>
                      <a:endParaRPr lang="en-A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extLst>
                  <a:ext uri="{0D108BD9-81ED-4DB2-BD59-A6C34878D82A}">
                    <a16:rowId xmlns:a16="http://schemas.microsoft.com/office/drawing/2014/main" val="1792605423"/>
                  </a:ext>
                </a:extLst>
              </a:tr>
            </a:tbl>
          </a:graphicData>
        </a:graphic>
      </p:graphicFrame>
      <p:pic>
        <p:nvPicPr>
          <p:cNvPr id="7" name="Picture 6" descr="A close-up of a glass&#10;&#10;Description automatically generated with low confidence">
            <a:extLst>
              <a:ext uri="{FF2B5EF4-FFF2-40B4-BE49-F238E27FC236}">
                <a16:creationId xmlns:a16="http://schemas.microsoft.com/office/drawing/2014/main" id="{4941BB23-AA29-443B-B20E-EC60C2421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993" y="2988189"/>
            <a:ext cx="1047297" cy="64712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0BC31961-6635-4C7B-81A7-0C838477B0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3573" y="3831649"/>
            <a:ext cx="753881" cy="800191"/>
          </a:xfrm>
          <a:prstGeom prst="rect">
            <a:avLst/>
          </a:prstGeom>
        </p:spPr>
      </p:pic>
      <p:pic>
        <p:nvPicPr>
          <p:cNvPr id="9" name="Picture 8" descr="A close-up of a hand&#10;&#10;Description automatically generated with medium confidence">
            <a:extLst>
              <a:ext uri="{FF2B5EF4-FFF2-40B4-BE49-F238E27FC236}">
                <a16:creationId xmlns:a16="http://schemas.microsoft.com/office/drawing/2014/main" id="{FBE70580-95D1-4BCA-92BE-E41FA5773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5390" y="4956471"/>
            <a:ext cx="753881" cy="800190"/>
          </a:xfrm>
          <a:prstGeom prst="rect">
            <a:avLst/>
          </a:prstGeom>
        </p:spPr>
      </p:pic>
      <p:sp>
        <p:nvSpPr>
          <p:cNvPr id="13" name="TextBox 12">
            <a:extLst>
              <a:ext uri="{FF2B5EF4-FFF2-40B4-BE49-F238E27FC236}">
                <a16:creationId xmlns:a16="http://schemas.microsoft.com/office/drawing/2014/main" id="{76054E75-D1A5-4483-ADCD-715EF1F47B63}"/>
              </a:ext>
            </a:extLst>
          </p:cNvPr>
          <p:cNvSpPr txBox="1"/>
          <p:nvPr/>
        </p:nvSpPr>
        <p:spPr>
          <a:xfrm>
            <a:off x="250084" y="1915813"/>
            <a:ext cx="9436100" cy="461665"/>
          </a:xfrm>
          <a:prstGeom prst="rect">
            <a:avLst/>
          </a:prstGeom>
          <a:noFill/>
        </p:spPr>
        <p:txBody>
          <a:bodyPr wrap="square" rtlCol="0">
            <a:spAutoFit/>
          </a:bodyPr>
          <a:lstStyle/>
          <a:p>
            <a:pPr algn="l"/>
            <a:r>
              <a:rPr lang="en-US" sz="2400" b="1" dirty="0">
                <a:latin typeface="Times New Roman" panose="02020603050405020304" pitchFamily="18" charset="0"/>
              </a:rPr>
              <a:t>III.</a:t>
            </a:r>
            <a:r>
              <a:rPr lang="en-US" sz="2400" dirty="0">
                <a:latin typeface="Times New Roman" panose="02020603050405020304" pitchFamily="18" charset="0"/>
              </a:rPr>
              <a:t> </a:t>
            </a:r>
            <a:r>
              <a:rPr lang="de-DE" sz="2400" b="1" dirty="0">
                <a:solidFill>
                  <a:srgbClr val="000000"/>
                </a:solidFill>
                <a:effectLst/>
                <a:latin typeface="Times New Roman" panose="02020603050405020304" pitchFamily="18" charset="0"/>
                <a:ea typeface="Calibri" panose="020F0502020204030204" pitchFamily="34" charset="0"/>
              </a:rPr>
              <a:t>Qui tắc an toàn trong phòng thực hành</a:t>
            </a:r>
            <a:endParaRPr lang="en-AS" sz="2400" dirty="0">
              <a:latin typeface="Times New Roman" panose="02020603050405020304" pitchFamily="18" charset="0"/>
            </a:endParaRPr>
          </a:p>
        </p:txBody>
      </p:sp>
    </p:spTree>
    <p:extLst>
      <p:ext uri="{BB962C8B-B14F-4D97-AF65-F5344CB8AC3E}">
        <p14:creationId xmlns:p14="http://schemas.microsoft.com/office/powerpoint/2010/main" val="10832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91112"/>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CE026C4-FA06-4B3C-96D0-DBB589B34D4E}"/>
              </a:ext>
            </a:extLst>
          </p:cNvPr>
          <p:cNvSpPr txBox="1"/>
          <p:nvPr/>
        </p:nvSpPr>
        <p:spPr>
          <a:xfrm>
            <a:off x="1151784" y="1119116"/>
            <a:ext cx="8074103" cy="738664"/>
          </a:xfrm>
          <a:prstGeom prst="rect">
            <a:avLst/>
          </a:prstGeom>
          <a:noFill/>
        </p:spPr>
        <p:txBody>
          <a:bodyPr wrap="square" rtlCol="0">
            <a:spAutoFit/>
          </a:bodyPr>
          <a:lstStyle/>
          <a:p>
            <a:r>
              <a:rPr lang="de-DE"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quy tắc an toàn trong phòng thí nghiệm.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AS" dirty="0"/>
          </a:p>
        </p:txBody>
      </p:sp>
      <p:sp>
        <p:nvSpPr>
          <p:cNvPr id="9" name="TextBox 8">
            <a:extLst>
              <a:ext uri="{FF2B5EF4-FFF2-40B4-BE49-F238E27FC236}">
                <a16:creationId xmlns:a16="http://schemas.microsoft.com/office/drawing/2014/main" id="{76218650-2C03-4D32-9255-4C0E7D92C546}"/>
              </a:ext>
            </a:extLst>
          </p:cNvPr>
          <p:cNvSpPr txBox="1"/>
          <p:nvPr/>
        </p:nvSpPr>
        <p:spPr>
          <a:xfrm>
            <a:off x="1151784" y="1857780"/>
            <a:ext cx="4842616" cy="461665"/>
          </a:xfrm>
          <a:prstGeom prst="rect">
            <a:avLst/>
          </a:prstGeom>
          <a:noFill/>
        </p:spPr>
        <p:txBody>
          <a:bodyPr wrap="square" rtlCol="0">
            <a:spAutoFit/>
          </a:bodyPr>
          <a:lstStyle/>
          <a:p>
            <a:pPr algn="l"/>
            <a:r>
              <a:rPr lang="en-US" sz="2400" b="1" dirty="0">
                <a:latin typeface="Times New Roman" panose="02020603050405020304" pitchFamily="18" charset="0"/>
              </a:rPr>
              <a:t>1. </a:t>
            </a:r>
            <a:r>
              <a:rPr lang="en-US" sz="2400" b="1" dirty="0" err="1">
                <a:latin typeface="Times New Roman" panose="02020603050405020304" pitchFamily="18" charset="0"/>
              </a:rPr>
              <a:t>Sử</a:t>
            </a:r>
            <a:r>
              <a:rPr lang="en-US" sz="2400" b="1" dirty="0">
                <a:latin typeface="Times New Roman" panose="02020603050405020304" pitchFamily="18" charset="0"/>
              </a:rPr>
              <a:t> </a:t>
            </a:r>
            <a:r>
              <a:rPr lang="en-US" sz="2400" b="1" dirty="0" err="1">
                <a:latin typeface="Times New Roman" panose="02020603050405020304" pitchFamily="18" charset="0"/>
              </a:rPr>
              <a:t>dụng</a:t>
            </a:r>
            <a:r>
              <a:rPr lang="en-US" sz="2400" b="1" dirty="0">
                <a:latin typeface="Times New Roman" panose="02020603050405020304" pitchFamily="18" charset="0"/>
              </a:rPr>
              <a:t> </a:t>
            </a:r>
            <a:r>
              <a:rPr lang="en-US" sz="2400" b="1" dirty="0" err="1">
                <a:latin typeface="Times New Roman" panose="02020603050405020304" pitchFamily="18" charset="0"/>
              </a:rPr>
              <a:t>các</a:t>
            </a:r>
            <a:r>
              <a:rPr lang="en-US" sz="2400" b="1" dirty="0">
                <a:latin typeface="Times New Roman" panose="02020603050405020304" pitchFamily="18" charset="0"/>
              </a:rPr>
              <a:t> </a:t>
            </a:r>
            <a:r>
              <a:rPr lang="en-US" sz="2400" b="1" dirty="0" err="1">
                <a:latin typeface="Times New Roman" panose="02020603050405020304" pitchFamily="18" charset="0"/>
              </a:rPr>
              <a:t>thiết</a:t>
            </a:r>
            <a:r>
              <a:rPr lang="en-US" sz="2400" b="1" dirty="0">
                <a:latin typeface="Times New Roman" panose="02020603050405020304" pitchFamily="18" charset="0"/>
              </a:rPr>
              <a:t> </a:t>
            </a:r>
            <a:r>
              <a:rPr lang="en-US" sz="2400" b="1" dirty="0" err="1">
                <a:latin typeface="Times New Roman" panose="02020603050405020304" pitchFamily="18" charset="0"/>
              </a:rPr>
              <a:t>bị</a:t>
            </a:r>
            <a:r>
              <a:rPr lang="en-US" sz="2400" b="1" dirty="0">
                <a:latin typeface="Times New Roman" panose="02020603050405020304" pitchFamily="18" charset="0"/>
              </a:rPr>
              <a:t> </a:t>
            </a:r>
            <a:r>
              <a:rPr lang="en-US" sz="2400" b="1" dirty="0" err="1">
                <a:latin typeface="Times New Roman" panose="02020603050405020304" pitchFamily="18" charset="0"/>
              </a:rPr>
              <a:t>điện</a:t>
            </a:r>
            <a:r>
              <a:rPr lang="en-US" sz="2400" b="1" dirty="0">
                <a:latin typeface="Times New Roman" panose="02020603050405020304" pitchFamily="18" charset="0"/>
              </a:rPr>
              <a:t> </a:t>
            </a:r>
            <a:endParaRPr lang="en-AS" sz="2400" b="1" dirty="0">
              <a:latin typeface="Times New Roman" panose="02020603050405020304" pitchFamily="18" charset="0"/>
            </a:endParaRPr>
          </a:p>
        </p:txBody>
      </p:sp>
      <p:sp>
        <p:nvSpPr>
          <p:cNvPr id="13" name="Sun 12">
            <a:extLst>
              <a:ext uri="{FF2B5EF4-FFF2-40B4-BE49-F238E27FC236}">
                <a16:creationId xmlns:a16="http://schemas.microsoft.com/office/drawing/2014/main" id="{E0BB8DC0-C1C9-494C-8774-219C44E741F4}"/>
              </a:ext>
            </a:extLst>
          </p:cNvPr>
          <p:cNvSpPr/>
          <p:nvPr/>
        </p:nvSpPr>
        <p:spPr>
          <a:xfrm>
            <a:off x="6649601" y="-220980"/>
            <a:ext cx="5355772" cy="4975859"/>
          </a:xfrm>
          <a:prstGeom prst="su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solidFill>
                  <a:srgbClr val="FF0000"/>
                </a:solidFill>
                <a:latin typeface="Times New Roman" panose="02020603050405020304" pitchFamily="18" charset="0"/>
              </a:rPr>
              <a:t>Sử</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dụng</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các</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thiết</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bị</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điện</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trong</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phòng</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thí</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nghiệm</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như</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thể</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nào</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để</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đảm</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bảo</a:t>
            </a:r>
            <a:r>
              <a:rPr lang="en-US" sz="2400" dirty="0">
                <a:solidFill>
                  <a:srgbClr val="FF0000"/>
                </a:solidFill>
                <a:latin typeface="Times New Roman" panose="02020603050405020304" pitchFamily="18" charset="0"/>
              </a:rPr>
              <a:t> an </a:t>
            </a:r>
            <a:r>
              <a:rPr lang="en-US" sz="2400" dirty="0" err="1">
                <a:solidFill>
                  <a:srgbClr val="FF0000"/>
                </a:solidFill>
                <a:latin typeface="Times New Roman" panose="02020603050405020304" pitchFamily="18" charset="0"/>
              </a:rPr>
              <a:t>toàn</a:t>
            </a:r>
            <a:endParaRPr lang="en-AS" sz="2400" dirty="0"/>
          </a:p>
        </p:txBody>
      </p:sp>
      <p:grpSp>
        <p:nvGrpSpPr>
          <p:cNvPr id="3" name="Group 2">
            <a:extLst>
              <a:ext uri="{FF2B5EF4-FFF2-40B4-BE49-F238E27FC236}">
                <a16:creationId xmlns:a16="http://schemas.microsoft.com/office/drawing/2014/main" id="{C0118477-29DD-407C-8E6F-9C39FEE0C3EA}"/>
              </a:ext>
            </a:extLst>
          </p:cNvPr>
          <p:cNvGrpSpPr/>
          <p:nvPr/>
        </p:nvGrpSpPr>
        <p:grpSpPr>
          <a:xfrm>
            <a:off x="2801257" y="2596444"/>
            <a:ext cx="3459685" cy="3235507"/>
            <a:chOff x="2801257" y="2596444"/>
            <a:chExt cx="3459685" cy="3235507"/>
          </a:xfrm>
        </p:grpSpPr>
        <p:pic>
          <p:nvPicPr>
            <p:cNvPr id="17" name="Picture 16" descr="A picture containing text, electronics, battery, adapter&#10;&#10;Description automatically generated">
              <a:extLst>
                <a:ext uri="{FF2B5EF4-FFF2-40B4-BE49-F238E27FC236}">
                  <a16:creationId xmlns:a16="http://schemas.microsoft.com/office/drawing/2014/main" id="{1EBF5D4B-E3C8-4C77-9A40-DD697673D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479" y="2596444"/>
              <a:ext cx="2557463" cy="2557463"/>
            </a:xfrm>
            <a:prstGeom prst="rect">
              <a:avLst/>
            </a:prstGeom>
          </p:spPr>
        </p:pic>
        <p:sp>
          <p:nvSpPr>
            <p:cNvPr id="18" name="TextBox 17">
              <a:extLst>
                <a:ext uri="{FF2B5EF4-FFF2-40B4-BE49-F238E27FC236}">
                  <a16:creationId xmlns:a16="http://schemas.microsoft.com/office/drawing/2014/main" id="{EEC37B9A-FAFB-4DE4-BB79-B0EDAC1AD309}"/>
                </a:ext>
              </a:extLst>
            </p:cNvPr>
            <p:cNvSpPr txBox="1"/>
            <p:nvPr/>
          </p:nvSpPr>
          <p:spPr>
            <a:xfrm>
              <a:off x="2801257" y="5370286"/>
              <a:ext cx="3091543" cy="461665"/>
            </a:xfrm>
            <a:prstGeom prst="rect">
              <a:avLst/>
            </a:prstGeom>
            <a:noFill/>
          </p:spPr>
          <p:txBody>
            <a:bodyPr wrap="square" rtlCol="0">
              <a:spAutoFit/>
            </a:bodyPr>
            <a:lstStyle/>
            <a:p>
              <a:pPr algn="l"/>
              <a:r>
                <a:rPr lang="en-US" sz="2400" dirty="0" err="1">
                  <a:latin typeface="Times New Roman" panose="02020603050405020304" pitchFamily="18" charset="0"/>
                </a:rPr>
                <a:t>Bộ</a:t>
              </a:r>
              <a:r>
                <a:rPr lang="en-US" sz="2400" dirty="0">
                  <a:latin typeface="Times New Roman" panose="02020603050405020304" pitchFamily="18" charset="0"/>
                </a:rPr>
                <a:t> </a:t>
              </a:r>
              <a:r>
                <a:rPr lang="en-US" sz="2400" dirty="0" err="1">
                  <a:latin typeface="Times New Roman" panose="02020603050405020304" pitchFamily="18" charset="0"/>
                </a:rPr>
                <a:t>chuyển</a:t>
              </a:r>
              <a:r>
                <a:rPr lang="en-US" sz="2400" dirty="0">
                  <a:latin typeface="Times New Roman" panose="02020603050405020304" pitchFamily="18" charset="0"/>
                </a:rPr>
                <a:t> </a:t>
              </a:r>
              <a:r>
                <a:rPr lang="en-US" sz="2400" dirty="0" err="1">
                  <a:latin typeface="Times New Roman" panose="02020603050405020304" pitchFamily="18" charset="0"/>
                </a:rPr>
                <a:t>đổi</a:t>
              </a:r>
              <a:r>
                <a:rPr lang="en-US" sz="2400" dirty="0">
                  <a:latin typeface="Times New Roman" panose="02020603050405020304" pitchFamily="18" charset="0"/>
                </a:rPr>
                <a:t> </a:t>
              </a:r>
              <a:r>
                <a:rPr lang="en-US" sz="2400" dirty="0" err="1">
                  <a:latin typeface="Times New Roman" panose="02020603050405020304" pitchFamily="18" charset="0"/>
                </a:rPr>
                <a:t>điện</a:t>
              </a:r>
              <a:r>
                <a:rPr lang="en-US" sz="2400" dirty="0">
                  <a:latin typeface="Times New Roman" panose="02020603050405020304" pitchFamily="18" charset="0"/>
                </a:rPr>
                <a:t> </a:t>
              </a:r>
              <a:r>
                <a:rPr lang="en-US" sz="2400" dirty="0" err="1">
                  <a:latin typeface="Times New Roman" panose="02020603050405020304" pitchFamily="18" charset="0"/>
                </a:rPr>
                <a:t>áp</a:t>
              </a:r>
              <a:endParaRPr lang="en-AS" sz="2400" dirty="0">
                <a:latin typeface="Times New Roman" panose="02020603050405020304" pitchFamily="18" charset="0"/>
              </a:endParaRPr>
            </a:p>
          </p:txBody>
        </p:sp>
      </p:grpSp>
      <p:grpSp>
        <p:nvGrpSpPr>
          <p:cNvPr id="4" name="Group 3">
            <a:extLst>
              <a:ext uri="{FF2B5EF4-FFF2-40B4-BE49-F238E27FC236}">
                <a16:creationId xmlns:a16="http://schemas.microsoft.com/office/drawing/2014/main" id="{059BF0A6-5E65-4FFE-A889-74CC0C9BF3E8}"/>
              </a:ext>
            </a:extLst>
          </p:cNvPr>
          <p:cNvGrpSpPr/>
          <p:nvPr/>
        </p:nvGrpSpPr>
        <p:grpSpPr>
          <a:xfrm>
            <a:off x="7426918" y="3722268"/>
            <a:ext cx="3691025" cy="2428997"/>
            <a:chOff x="7426918" y="3722268"/>
            <a:chExt cx="3691025" cy="2428997"/>
          </a:xfrm>
        </p:grpSpPr>
        <p:pic>
          <p:nvPicPr>
            <p:cNvPr id="15" name="Picture 14" descr="A picture containing text&#10;&#10;Description automatically generated">
              <a:extLst>
                <a:ext uri="{FF2B5EF4-FFF2-40B4-BE49-F238E27FC236}">
                  <a16:creationId xmlns:a16="http://schemas.microsoft.com/office/drawing/2014/main" id="{7A270FCD-E5C7-4867-A621-C92DA754ED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918" y="3722268"/>
              <a:ext cx="3076575" cy="1485900"/>
            </a:xfrm>
            <a:prstGeom prst="rect">
              <a:avLst/>
            </a:prstGeom>
          </p:spPr>
        </p:pic>
        <p:sp>
          <p:nvSpPr>
            <p:cNvPr id="19" name="TextBox 18">
              <a:extLst>
                <a:ext uri="{FF2B5EF4-FFF2-40B4-BE49-F238E27FC236}">
                  <a16:creationId xmlns:a16="http://schemas.microsoft.com/office/drawing/2014/main" id="{944DC46F-DF04-4376-B938-793A7A54A8FC}"/>
                </a:ext>
              </a:extLst>
            </p:cNvPr>
            <p:cNvSpPr txBox="1"/>
            <p:nvPr/>
          </p:nvSpPr>
          <p:spPr>
            <a:xfrm>
              <a:off x="7620000" y="5689600"/>
              <a:ext cx="3497943" cy="461665"/>
            </a:xfrm>
            <a:prstGeom prst="rect">
              <a:avLst/>
            </a:prstGeom>
            <a:noFill/>
          </p:spPr>
          <p:txBody>
            <a:bodyPr wrap="square" rtlCol="0">
              <a:spAutoFit/>
            </a:bodyPr>
            <a:lstStyle/>
            <a:p>
              <a:pPr algn="l"/>
              <a:r>
                <a:rPr lang="en-US" sz="2400" dirty="0" err="1">
                  <a:latin typeface="Times New Roman" panose="02020603050405020304" pitchFamily="18" charset="0"/>
                </a:rPr>
                <a:t>Máy</a:t>
              </a:r>
              <a:r>
                <a:rPr lang="en-US" sz="2400" dirty="0">
                  <a:latin typeface="Times New Roman" panose="02020603050405020304" pitchFamily="18" charset="0"/>
                </a:rPr>
                <a:t> </a:t>
              </a:r>
              <a:r>
                <a:rPr lang="en-US" sz="2400" dirty="0" err="1">
                  <a:latin typeface="Times New Roman" panose="02020603050405020304" pitchFamily="18" charset="0"/>
                </a:rPr>
                <a:t>biến</a:t>
              </a:r>
              <a:r>
                <a:rPr lang="en-US" sz="2400" dirty="0">
                  <a:latin typeface="Times New Roman" panose="02020603050405020304" pitchFamily="18" charset="0"/>
                </a:rPr>
                <a:t> </a:t>
              </a:r>
              <a:r>
                <a:rPr lang="en-US" sz="2400" dirty="0" err="1">
                  <a:latin typeface="Times New Roman" panose="02020603050405020304" pitchFamily="18" charset="0"/>
                </a:rPr>
                <a:t>áp</a:t>
              </a:r>
              <a:endParaRPr lang="en-AS" sz="2400" dirty="0">
                <a:latin typeface="Times New Roman" panose="02020603050405020304" pitchFamily="18" charset="0"/>
              </a:endParaRPr>
            </a:p>
          </p:txBody>
        </p:sp>
      </p:grpSp>
    </p:spTree>
    <p:extLst>
      <p:ext uri="{BB962C8B-B14F-4D97-AF65-F5344CB8AC3E}">
        <p14:creationId xmlns:p14="http://schemas.microsoft.com/office/powerpoint/2010/main" val="10833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61848"/>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Flowchart: Terminator 2">
            <a:extLst>
              <a:ext uri="{FF2B5EF4-FFF2-40B4-BE49-F238E27FC236}">
                <a16:creationId xmlns:a16="http://schemas.microsoft.com/office/drawing/2014/main" id="{5662DCBD-AC0A-4719-B1A8-FCC35808708E}"/>
              </a:ext>
            </a:extLst>
          </p:cNvPr>
          <p:cNvSpPr/>
          <p:nvPr/>
        </p:nvSpPr>
        <p:spPr>
          <a:xfrm>
            <a:off x="809897" y="1326215"/>
            <a:ext cx="3226526" cy="809897"/>
          </a:xfrm>
          <a:prstGeom prst="flowChartTerminator">
            <a:avLst/>
          </a:prstGeom>
          <a:solidFill>
            <a:srgbClr val="0070C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EM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endParaRPr lang="en-AS" dirty="0">
              <a:latin typeface="Times New Roman" panose="02020603050405020304" pitchFamily="18" charset="0"/>
              <a:cs typeface="Times New Roman" panose="02020603050405020304" pitchFamily="18" charset="0"/>
            </a:endParaRPr>
          </a:p>
        </p:txBody>
      </p:sp>
      <p:sp>
        <p:nvSpPr>
          <p:cNvPr id="5" name="Flowchart: Alternate Process 4">
            <a:extLst>
              <a:ext uri="{FF2B5EF4-FFF2-40B4-BE49-F238E27FC236}">
                <a16:creationId xmlns:a16="http://schemas.microsoft.com/office/drawing/2014/main" id="{059DB6B9-E7E0-47A9-A860-B1E5F5D68E36}"/>
              </a:ext>
            </a:extLst>
          </p:cNvPr>
          <p:cNvSpPr/>
          <p:nvPr/>
        </p:nvSpPr>
        <p:spPr>
          <a:xfrm>
            <a:off x="1691640" y="2605707"/>
            <a:ext cx="7243354" cy="3063574"/>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S" dirty="0"/>
          </a:p>
        </p:txBody>
      </p:sp>
      <p:sp>
        <p:nvSpPr>
          <p:cNvPr id="6" name="TextBox 5">
            <a:extLst>
              <a:ext uri="{FF2B5EF4-FFF2-40B4-BE49-F238E27FC236}">
                <a16:creationId xmlns:a16="http://schemas.microsoft.com/office/drawing/2014/main" id="{CA41A631-15F4-412C-9F42-8D3B92F78DDA}"/>
              </a:ext>
            </a:extLst>
          </p:cNvPr>
          <p:cNvSpPr txBox="1"/>
          <p:nvPr/>
        </p:nvSpPr>
        <p:spPr>
          <a:xfrm>
            <a:off x="1985554" y="2873829"/>
            <a:ext cx="6361612" cy="1569660"/>
          </a:xfrm>
          <a:prstGeom prst="rect">
            <a:avLst/>
          </a:prstGeom>
          <a:noFill/>
        </p:spPr>
        <p:txBody>
          <a:bodyPr wrap="square" rtlCol="0">
            <a:spAutoFit/>
          </a:bodyPr>
          <a:lstStyle/>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đảm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bảo</a:t>
            </a:r>
            <a:r>
              <a:rPr lang="en-US" sz="2400" dirty="0">
                <a:solidFill>
                  <a:schemeClr val="tx1"/>
                </a:solidFill>
                <a:latin typeface="Times New Roman" panose="02020603050405020304" pitchFamily="18" charset="0"/>
                <a:cs typeface="Times New Roman" panose="02020603050405020304" pitchFamily="18" charset="0"/>
              </a:rPr>
              <a:t> an </a:t>
            </a:r>
            <a:r>
              <a:rPr lang="en-US" sz="2400" dirty="0" err="1">
                <a:solidFill>
                  <a:schemeClr val="tx1"/>
                </a:solidFill>
                <a:latin typeface="Times New Roman" panose="02020603050405020304" pitchFamily="18" charset="0"/>
                <a:cs typeface="Times New Roman" panose="02020603050405020304" pitchFamily="18" charset="0"/>
              </a:rPr>
              <a:t>toàn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phòng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hướng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dẫn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bị</a:t>
            </a:r>
            <a:endParaRPr lang="en-US" sz="2400" dirty="0">
              <a:solidFill>
                <a:schemeClr val="tx1"/>
              </a:solidFill>
              <a:latin typeface="Times New Roman" panose="02020603050405020304" pitchFamily="18" charset="0"/>
              <a:cs typeface="Times New Roman" panose="02020603050405020304" pitchFamily="18" charset="0"/>
            </a:endParaRPr>
          </a:p>
          <a:p>
            <a:pPr algn="l"/>
            <a:endParaRPr lang="en-AS" sz="2400" dirty="0">
              <a:latin typeface="Times New Roman" panose="02020603050405020304" pitchFamily="18" charset="0"/>
            </a:endParaRPr>
          </a:p>
        </p:txBody>
      </p:sp>
      <p:sp>
        <p:nvSpPr>
          <p:cNvPr id="7" name="TextBox 6">
            <a:extLst>
              <a:ext uri="{FF2B5EF4-FFF2-40B4-BE49-F238E27FC236}">
                <a16:creationId xmlns:a16="http://schemas.microsoft.com/office/drawing/2014/main" id="{37E538FB-4B28-4844-8C45-55C76869E0BA}"/>
              </a:ext>
            </a:extLst>
          </p:cNvPr>
          <p:cNvSpPr txBox="1"/>
          <p:nvPr/>
        </p:nvSpPr>
        <p:spPr>
          <a:xfrm>
            <a:off x="1985554" y="4390179"/>
            <a:ext cx="6361612" cy="830997"/>
          </a:xfrm>
          <a:prstGeom prst="rect">
            <a:avLst/>
          </a:prstGeom>
          <a:noFill/>
        </p:spPr>
        <p:txBody>
          <a:bodyPr wrap="square" rtlCol="0">
            <a:spAutoFit/>
          </a:bodyPr>
          <a:lstStyle/>
          <a:p>
            <a:r>
              <a:rPr lang="en-US" sz="2400" dirty="0">
                <a:latin typeface="Times New Roman" panose="02020603050405020304" pitchFamily="18" charset="0"/>
              </a:rPr>
              <a:t>*</a:t>
            </a:r>
            <a:r>
              <a:rPr lang="en-US" sz="2400" dirty="0" err="1">
                <a:solidFill>
                  <a:schemeClr val="tx1"/>
                </a:solidFill>
              </a:rPr>
              <a:t>Thực</a:t>
            </a:r>
            <a:r>
              <a:rPr lang="en-US" sz="2400" dirty="0">
                <a:solidFill>
                  <a:schemeClr val="tx1"/>
                </a:solidFill>
              </a:rPr>
              <a:t> </a:t>
            </a:r>
            <a:r>
              <a:rPr lang="en-US" sz="2400" dirty="0" err="1">
                <a:solidFill>
                  <a:schemeClr val="tx1"/>
                </a:solidFill>
              </a:rPr>
              <a:t>hiện</a:t>
            </a:r>
            <a:r>
              <a:rPr lang="en-US" sz="2400" dirty="0">
                <a:solidFill>
                  <a:schemeClr val="tx1"/>
                </a:solidFill>
              </a:rPr>
              <a:t> </a:t>
            </a:r>
            <a:r>
              <a:rPr lang="en-US" sz="2400" dirty="0" err="1">
                <a:solidFill>
                  <a:schemeClr val="tx1"/>
                </a:solidFill>
              </a:rPr>
              <a:t>nghiêm</a:t>
            </a:r>
            <a:r>
              <a:rPr lang="en-US" sz="2400" dirty="0">
                <a:solidFill>
                  <a:schemeClr val="tx1"/>
                </a:solidFill>
              </a:rPr>
              <a:t> </a:t>
            </a:r>
            <a:r>
              <a:rPr lang="en-US" sz="2400" dirty="0" err="1">
                <a:solidFill>
                  <a:schemeClr val="tx1"/>
                </a:solidFill>
              </a:rPr>
              <a:t>túc</a:t>
            </a:r>
            <a:r>
              <a:rPr lang="en-US" sz="2400" dirty="0">
                <a:solidFill>
                  <a:schemeClr val="tx1"/>
                </a:solidFill>
              </a:rPr>
              <a:t> </a:t>
            </a:r>
            <a:r>
              <a:rPr lang="en-US" sz="2400" dirty="0" err="1">
                <a:solidFill>
                  <a:schemeClr val="tx1"/>
                </a:solidFill>
              </a:rPr>
              <a:t>các</a:t>
            </a:r>
            <a:r>
              <a:rPr lang="en-US" sz="2400" dirty="0">
                <a:solidFill>
                  <a:schemeClr val="tx1"/>
                </a:solidFill>
              </a:rPr>
              <a:t> </a:t>
            </a:r>
            <a:r>
              <a:rPr lang="en-US" sz="2400" dirty="0" err="1">
                <a:solidFill>
                  <a:schemeClr val="tx1"/>
                </a:solidFill>
              </a:rPr>
              <a:t>quy</a:t>
            </a:r>
            <a:r>
              <a:rPr lang="en-US" sz="2400" dirty="0">
                <a:solidFill>
                  <a:schemeClr val="tx1"/>
                </a:solidFill>
              </a:rPr>
              <a:t> </a:t>
            </a:r>
            <a:r>
              <a:rPr lang="en-US" sz="2400" dirty="0" err="1">
                <a:solidFill>
                  <a:schemeClr val="tx1"/>
                </a:solidFill>
              </a:rPr>
              <a:t>định</a:t>
            </a:r>
            <a:r>
              <a:rPr lang="en-US" sz="2400" dirty="0">
                <a:solidFill>
                  <a:schemeClr val="tx1"/>
                </a:solidFill>
              </a:rPr>
              <a:t> </a:t>
            </a:r>
            <a:r>
              <a:rPr lang="en-US" sz="2400" dirty="0" err="1">
                <a:solidFill>
                  <a:schemeClr val="tx1"/>
                </a:solidFill>
              </a:rPr>
              <a:t>về</a:t>
            </a:r>
            <a:r>
              <a:rPr lang="en-US" sz="2400" dirty="0">
                <a:solidFill>
                  <a:schemeClr val="tx1"/>
                </a:solidFill>
              </a:rPr>
              <a:t> an </a:t>
            </a:r>
            <a:r>
              <a:rPr lang="en-US" sz="2400" dirty="0" err="1">
                <a:solidFill>
                  <a:schemeClr val="tx1"/>
                </a:solidFill>
              </a:rPr>
              <a:t>toàn</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phòng</a:t>
            </a:r>
            <a:r>
              <a:rPr lang="en-US" sz="2400" dirty="0">
                <a:solidFill>
                  <a:schemeClr val="tx1"/>
                </a:solidFill>
              </a:rPr>
              <a:t> </a:t>
            </a:r>
            <a:r>
              <a:rPr lang="en-US" sz="2400" dirty="0" err="1">
                <a:solidFill>
                  <a:schemeClr val="tx1"/>
                </a:solidFill>
              </a:rPr>
              <a:t>thực</a:t>
            </a:r>
            <a:r>
              <a:rPr lang="en-US" sz="2400" dirty="0">
                <a:solidFill>
                  <a:schemeClr val="tx1"/>
                </a:solidFill>
              </a:rPr>
              <a:t> </a:t>
            </a:r>
            <a:r>
              <a:rPr lang="en-US" sz="2400" dirty="0" err="1">
                <a:solidFill>
                  <a:schemeClr val="tx1"/>
                </a:solidFill>
              </a:rPr>
              <a:t>hành</a:t>
            </a:r>
            <a:endParaRPr lang="en-US" sz="2400" dirty="0">
              <a:solidFill>
                <a:schemeClr val="tx1"/>
              </a:solidFill>
            </a:endParaRPr>
          </a:p>
        </p:txBody>
      </p:sp>
    </p:spTree>
    <p:extLst>
      <p:ext uri="{BB962C8B-B14F-4D97-AF65-F5344CB8AC3E}">
        <p14:creationId xmlns:p14="http://schemas.microsoft.com/office/powerpoint/2010/main" val="145376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5" presetClass="emph" presetSubtype="0" fill="hold" grpId="0" nodeType="clickEffect">
                                  <p:stCondLst>
                                    <p:cond delay="0"/>
                                  </p:stCondLst>
                                  <p:childTnLst>
                                    <p:animClr clrSpc="hsl" dir="cw">
                                      <p:cBhvr override="childStyle">
                                        <p:cTn id="18" dur="500" fill="hold"/>
                                        <p:tgtEl>
                                          <p:spTgt spid="5"/>
                                        </p:tgtEl>
                                        <p:attrNameLst>
                                          <p:attrName>style.color</p:attrName>
                                        </p:attrNameLst>
                                      </p:cBhvr>
                                      <p:by>
                                        <p:hsl h="0" s="-70588" l="0"/>
                                      </p:by>
                                    </p:animClr>
                                    <p:animClr clrSpc="hsl" dir="cw">
                                      <p:cBhvr>
                                        <p:cTn id="19" dur="500" fill="hold"/>
                                        <p:tgtEl>
                                          <p:spTgt spid="5"/>
                                        </p:tgtEl>
                                        <p:attrNameLst>
                                          <p:attrName>fillcolor</p:attrName>
                                        </p:attrNameLst>
                                      </p:cBhvr>
                                      <p:by>
                                        <p:hsl h="0" s="-70588" l="0"/>
                                      </p:by>
                                    </p:animClr>
                                    <p:animClr clrSpc="hsl" dir="cw">
                                      <p:cBhvr>
                                        <p:cTn id="20" dur="500" fill="hold"/>
                                        <p:tgtEl>
                                          <p:spTgt spid="5"/>
                                        </p:tgtEl>
                                        <p:attrNameLst>
                                          <p:attrName>stroke.color</p:attrName>
                                        </p:attrNameLst>
                                      </p:cBhvr>
                                      <p:by>
                                        <p:hsl h="0" s="-70588" l="0"/>
                                      </p:by>
                                    </p:animClr>
                                    <p:set>
                                      <p:cBhvr>
                                        <p:cTn id="21"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61848"/>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Flowchart: Terminator 2">
            <a:extLst>
              <a:ext uri="{FF2B5EF4-FFF2-40B4-BE49-F238E27FC236}">
                <a16:creationId xmlns:a16="http://schemas.microsoft.com/office/drawing/2014/main" id="{5662DCBD-AC0A-4719-B1A8-FCC35808708E}"/>
              </a:ext>
            </a:extLst>
          </p:cNvPr>
          <p:cNvSpPr/>
          <p:nvPr/>
        </p:nvSpPr>
        <p:spPr>
          <a:xfrm>
            <a:off x="770707" y="947394"/>
            <a:ext cx="3226526" cy="607838"/>
          </a:xfrm>
          <a:prstGeom prst="flowChartTerminator">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EM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endParaRPr lang="en-AS" dirty="0">
              <a:latin typeface="Times New Roman" panose="02020603050405020304" pitchFamily="18" charset="0"/>
              <a:cs typeface="Times New Roman" panose="02020603050405020304" pitchFamily="18" charset="0"/>
            </a:endParaRPr>
          </a:p>
        </p:txBody>
      </p:sp>
      <p:sp>
        <p:nvSpPr>
          <p:cNvPr id="4" name="Callout: Down Arrow 3">
            <a:extLst>
              <a:ext uri="{FF2B5EF4-FFF2-40B4-BE49-F238E27FC236}">
                <a16:creationId xmlns:a16="http://schemas.microsoft.com/office/drawing/2014/main" id="{EB15131C-BCF8-4F8D-8F57-7E0D73A7C7DB}"/>
              </a:ext>
            </a:extLst>
          </p:cNvPr>
          <p:cNvSpPr/>
          <p:nvPr/>
        </p:nvSpPr>
        <p:spPr>
          <a:xfrm>
            <a:off x="583981" y="1927187"/>
            <a:ext cx="3599977" cy="197860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1. Khi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đặt</a:t>
            </a:r>
            <a:r>
              <a:rPr lang="en-US" sz="2000" dirty="0">
                <a:latin typeface="Times New Roman" panose="02020603050405020304" pitchFamily="18" charset="0"/>
                <a:cs typeface="Times New Roman" panose="02020603050405020304" pitchFamily="18" charset="0"/>
              </a:rPr>
              <a:t> ở thang </a:t>
            </a:r>
            <a:r>
              <a:rPr lang="en-US" sz="2000" dirty="0" err="1">
                <a:latin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a:t>
            </a:r>
          </a:p>
        </p:txBody>
      </p:sp>
      <p:sp>
        <p:nvSpPr>
          <p:cNvPr id="8" name="Callout: Down Arrow 7">
            <a:extLst>
              <a:ext uri="{FF2B5EF4-FFF2-40B4-BE49-F238E27FC236}">
                <a16:creationId xmlns:a16="http://schemas.microsoft.com/office/drawing/2014/main" id="{AB5BA050-46C6-4714-89EF-CDCBAA79AD31}"/>
              </a:ext>
            </a:extLst>
          </p:cNvPr>
          <p:cNvSpPr/>
          <p:nvPr/>
        </p:nvSpPr>
        <p:spPr>
          <a:xfrm>
            <a:off x="6096000" y="1757290"/>
            <a:ext cx="3409405" cy="2152529"/>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Times New Roman" panose="02020603050405020304" pitchFamily="18" charset="0"/>
                <a:cs typeface="Times New Roman" panose="02020603050405020304" pitchFamily="18" charset="0"/>
              </a:rPr>
              <a:t>2. Khi </a:t>
            </a:r>
            <a:r>
              <a:rPr lang="en-US" sz="1800" dirty="0" err="1">
                <a:latin typeface="Times New Roman" panose="02020603050405020304" pitchFamily="18" charset="0"/>
                <a:cs typeface="Times New Roman" panose="02020603050405020304" pitchFamily="18" charset="0"/>
              </a:rPr>
              <a:t>sử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dụng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máy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biến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áp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đặt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nút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điều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chỉnh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điện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áp</a:t>
            </a:r>
            <a:r>
              <a:rPr lang="en-US" sz="1800" dirty="0">
                <a:latin typeface="Times New Roman" panose="02020603050405020304" pitchFamily="18" charset="0"/>
                <a:cs typeface="Times New Roman" panose="02020603050405020304" pitchFamily="18" charset="0"/>
              </a:rPr>
              <a:t> ở </a:t>
            </a:r>
            <a:r>
              <a:rPr lang="en-US" sz="1800" dirty="0" err="1">
                <a:latin typeface="Times New Roman" panose="02020603050405020304" pitchFamily="18" charset="0"/>
                <a:cs typeface="Times New Roman" panose="02020603050405020304" pitchFamily="18" charset="0"/>
              </a:rPr>
              <a:t>mức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thấp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rồi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tăng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dần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lên</a:t>
            </a:r>
            <a:r>
              <a:rPr lang="en-US" sz="1800" dirty="0">
                <a:latin typeface="Times New Roman" panose="02020603050405020304" pitchFamily="18" charset="0"/>
                <a:cs typeface="Times New Roman" panose="02020603050405020304" pitchFamily="18" charset="0"/>
              </a:rPr>
              <a:t>?</a:t>
            </a:r>
          </a:p>
        </p:txBody>
      </p:sp>
      <p:sp>
        <p:nvSpPr>
          <p:cNvPr id="9" name="Rectangle: Diagonal Corners Snipped 8">
            <a:extLst>
              <a:ext uri="{FF2B5EF4-FFF2-40B4-BE49-F238E27FC236}">
                <a16:creationId xmlns:a16="http://schemas.microsoft.com/office/drawing/2014/main" id="{500A269A-2A3C-40AA-BAC0-968C07E76B96}"/>
              </a:ext>
            </a:extLst>
          </p:cNvPr>
          <p:cNvSpPr/>
          <p:nvPr/>
        </p:nvSpPr>
        <p:spPr>
          <a:xfrm>
            <a:off x="263940" y="4277749"/>
            <a:ext cx="4240058" cy="215253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b="0" i="0">
                <a:effectLst/>
                <a:latin typeface="Arial" panose="020B0604020202020204" pitchFamily="34" charset="0"/>
              </a:rPr>
              <a:t>Khi sử dụng đồng hồ đo điện đa năng, bạn cần chú ý đến vấn đề là việc chỉnh sai thang đo sẽ khiến cho đồng hồ dễ bị hư hoặc không thể tiến hành đo được giá trị cần đo</a:t>
            </a:r>
            <a:endParaRPr lang="vi-VN" sz="1800" b="0" i="0" dirty="0">
              <a:effectLst/>
              <a:latin typeface="Arial" panose="020B0604020202020204" pitchFamily="34" charset="0"/>
            </a:endParaRPr>
          </a:p>
        </p:txBody>
      </p:sp>
      <p:sp>
        <p:nvSpPr>
          <p:cNvPr id="12" name="Rectangle: Diagonal Corners Snipped 11">
            <a:extLst>
              <a:ext uri="{FF2B5EF4-FFF2-40B4-BE49-F238E27FC236}">
                <a16:creationId xmlns:a16="http://schemas.microsoft.com/office/drawing/2014/main" id="{A81F0870-605D-44F2-B664-691F76752FC2}"/>
              </a:ext>
            </a:extLst>
          </p:cNvPr>
          <p:cNvSpPr/>
          <p:nvPr/>
        </p:nvSpPr>
        <p:spPr>
          <a:xfrm>
            <a:off x="5946285" y="4277749"/>
            <a:ext cx="4240058" cy="215253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b="0" i="0" dirty="0">
                <a:effectLst/>
                <a:latin typeface="Arial" panose="020B0604020202020204" pitchFamily="34" charset="0"/>
              </a:rPr>
              <a:t>Khi sử dụng máy biến áp phải đặt nút điều chỉnh điện áp ở mức thấp nhất rồi tăng lên để không sử dụng quá công suất của thiết bị </a:t>
            </a:r>
          </a:p>
          <a:p>
            <a:pPr algn="just"/>
            <a:r>
              <a:rPr lang="vi-VN" sz="1800" b="0" i="0" dirty="0">
                <a:solidFill>
                  <a:srgbClr val="000000"/>
                </a:solidFill>
                <a:effectLst/>
                <a:latin typeface="+mj-lt"/>
              </a:rPr>
              <a:t>→ Tránh làm tổn hao điện năng, giảm tuổi thọ của thiết bị</a:t>
            </a:r>
            <a:endParaRPr lang="vi-VN" sz="1800" b="0" i="0" dirty="0">
              <a:effectLst/>
              <a:latin typeface="Arial" panose="020B0604020202020204" pitchFamily="34" charset="0"/>
            </a:endParaRPr>
          </a:p>
        </p:txBody>
      </p:sp>
      <p:pic>
        <p:nvPicPr>
          <p:cNvPr id="15" name="Picture 14" descr="Graphical user interface&#10;&#10;Description automatically generated">
            <a:extLst>
              <a:ext uri="{FF2B5EF4-FFF2-40B4-BE49-F238E27FC236}">
                <a16:creationId xmlns:a16="http://schemas.microsoft.com/office/drawing/2014/main" id="{D31BBB4C-DEEC-4D52-BA94-CA716127E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2875" y="1757290"/>
            <a:ext cx="2143125" cy="21431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42070301-73AB-403B-90E3-76684BE72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3610" y="1266950"/>
            <a:ext cx="2516470" cy="2294856"/>
          </a:xfrm>
          <a:prstGeom prst="rect">
            <a:avLst/>
          </a:prstGeom>
        </p:spPr>
      </p:pic>
    </p:spTree>
    <p:extLst>
      <p:ext uri="{BB962C8B-B14F-4D97-AF65-F5344CB8AC3E}">
        <p14:creationId xmlns:p14="http://schemas.microsoft.com/office/powerpoint/2010/main" val="123786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6E3B9320-AAEE-4E64-8962-27B969C22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704" y="191728"/>
            <a:ext cx="7853908" cy="6666272"/>
          </a:xfrm>
          <a:prstGeom prst="rect">
            <a:avLst/>
          </a:prstGeom>
        </p:spPr>
      </p:pic>
      <p:sp>
        <p:nvSpPr>
          <p:cNvPr id="10" name="TextBox 9">
            <a:extLst>
              <a:ext uri="{FF2B5EF4-FFF2-40B4-BE49-F238E27FC236}">
                <a16:creationId xmlns:a16="http://schemas.microsoft.com/office/drawing/2014/main" id="{679B702B-D4D6-4BEC-8416-3A36F7236A7E}"/>
              </a:ext>
            </a:extLst>
          </p:cNvPr>
          <p:cNvSpPr txBox="1"/>
          <p:nvPr/>
        </p:nvSpPr>
        <p:spPr>
          <a:xfrm>
            <a:off x="8961120" y="1763486"/>
            <a:ext cx="2677886" cy="1200329"/>
          </a:xfrm>
          <a:prstGeom prst="rect">
            <a:avLst/>
          </a:prstGeom>
          <a:noFill/>
        </p:spPr>
        <p:txBody>
          <a:bodyPr wrap="square" rtlCol="0">
            <a:spAutoFit/>
          </a:bodyPr>
          <a:lstStyle/>
          <a:p>
            <a:pPr algn="l"/>
            <a:r>
              <a:rPr lang="en-US" sz="2400" dirty="0" err="1">
                <a:latin typeface="Times New Roman" panose="02020603050405020304" pitchFamily="18" charset="0"/>
              </a:rPr>
              <a:t>HỌC</a:t>
            </a:r>
            <a:r>
              <a:rPr lang="en-US" sz="2400" dirty="0">
                <a:latin typeface="Times New Roman" panose="02020603050405020304" pitchFamily="18" charset="0"/>
              </a:rPr>
              <a:t> </a:t>
            </a:r>
            <a:r>
              <a:rPr lang="en-US" sz="2400" dirty="0" err="1">
                <a:latin typeface="Times New Roman" panose="02020603050405020304" pitchFamily="18" charset="0"/>
              </a:rPr>
              <a:t>TẬP</a:t>
            </a:r>
            <a:r>
              <a:rPr lang="en-US" sz="2400" dirty="0">
                <a:latin typeface="Times New Roman" panose="02020603050405020304" pitchFamily="18" charset="0"/>
              </a:rPr>
              <a:t> </a:t>
            </a:r>
            <a:r>
              <a:rPr lang="en-US" sz="2400" dirty="0" err="1">
                <a:latin typeface="Times New Roman" panose="02020603050405020304" pitchFamily="18" charset="0"/>
              </a:rPr>
              <a:t>VÀ</a:t>
            </a:r>
            <a:r>
              <a:rPr lang="en-US" sz="2400" dirty="0">
                <a:latin typeface="Times New Roman" panose="02020603050405020304" pitchFamily="18" charset="0"/>
              </a:rPr>
              <a:t> </a:t>
            </a:r>
            <a:r>
              <a:rPr lang="en-US" sz="2400" dirty="0" err="1">
                <a:latin typeface="Times New Roman" panose="02020603050405020304" pitchFamily="18" charset="0"/>
              </a:rPr>
              <a:t>LÀM</a:t>
            </a:r>
            <a:r>
              <a:rPr lang="en-US" sz="2400" dirty="0">
                <a:latin typeface="Times New Roman" panose="02020603050405020304" pitchFamily="18" charset="0"/>
              </a:rPr>
              <a:t> </a:t>
            </a:r>
            <a:r>
              <a:rPr lang="en-US" sz="2400" dirty="0" err="1">
                <a:latin typeface="Times New Roman" panose="02020603050405020304" pitchFamily="18" charset="0"/>
              </a:rPr>
              <a:t>VIỆC</a:t>
            </a:r>
            <a:r>
              <a:rPr lang="en-US" sz="2400" dirty="0">
                <a:latin typeface="Times New Roman" panose="02020603050405020304" pitchFamily="18" charset="0"/>
              </a:rPr>
              <a:t> AN </a:t>
            </a:r>
            <a:r>
              <a:rPr lang="en-US" sz="2400" dirty="0" err="1">
                <a:latin typeface="Times New Roman" panose="02020603050405020304" pitchFamily="18" charset="0"/>
              </a:rPr>
              <a:t>TOÀN</a:t>
            </a:r>
            <a:r>
              <a:rPr lang="en-US" sz="2400" dirty="0">
                <a:latin typeface="Times New Roman" panose="02020603050405020304" pitchFamily="18" charset="0"/>
              </a:rPr>
              <a:t>. </a:t>
            </a:r>
            <a:endParaRPr lang="en-AS" sz="2400" dirty="0">
              <a:latin typeface="Times New Roman" panose="02020603050405020304" pitchFamily="18" charset="0"/>
            </a:endParaRPr>
          </a:p>
        </p:txBody>
      </p:sp>
    </p:spTree>
    <p:extLst>
      <p:ext uri="{BB962C8B-B14F-4D97-AF65-F5344CB8AC3E}">
        <p14:creationId xmlns:p14="http://schemas.microsoft.com/office/powerpoint/2010/main" val="1285204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FBDB4-015E-4CD6-857C-35810253DC16}"/>
              </a:ext>
            </a:extLst>
          </p:cNvPr>
          <p:cNvSpPr>
            <a:spLocks noGrp="1"/>
          </p:cNvSpPr>
          <p:nvPr>
            <p:ph type="ctrTitle"/>
          </p:nvPr>
        </p:nvSpPr>
        <p:spPr/>
        <p:txBody>
          <a:bodyPr/>
          <a:lstStyle/>
          <a:p>
            <a:endParaRPr lang="en-AS"/>
          </a:p>
        </p:txBody>
      </p:sp>
      <p:sp>
        <p:nvSpPr>
          <p:cNvPr id="3" name="Subtitle 2">
            <a:extLst>
              <a:ext uri="{FF2B5EF4-FFF2-40B4-BE49-F238E27FC236}">
                <a16:creationId xmlns:a16="http://schemas.microsoft.com/office/drawing/2014/main" id="{3FA0D60C-4FF4-4AF6-B362-EDDEA6D476F7}"/>
              </a:ext>
            </a:extLst>
          </p:cNvPr>
          <p:cNvSpPr>
            <a:spLocks noGrp="1"/>
          </p:cNvSpPr>
          <p:nvPr>
            <p:ph type="subTitle" idx="1"/>
          </p:nvPr>
        </p:nvSpPr>
        <p:spPr/>
        <p:txBody>
          <a:bodyPr/>
          <a:lstStyle/>
          <a:p>
            <a:endParaRPr lang="en-AS" dirty="0"/>
          </a:p>
        </p:txBody>
      </p:sp>
    </p:spTree>
    <p:extLst>
      <p:ext uri="{BB962C8B-B14F-4D97-AF65-F5344CB8AC3E}">
        <p14:creationId xmlns:p14="http://schemas.microsoft.com/office/powerpoint/2010/main" val="1350832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91112"/>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CE026C4-FA06-4B3C-96D0-DBB589B34D4E}"/>
              </a:ext>
            </a:extLst>
          </p:cNvPr>
          <p:cNvSpPr txBox="1"/>
          <p:nvPr/>
        </p:nvSpPr>
        <p:spPr>
          <a:xfrm>
            <a:off x="1151784" y="1119116"/>
            <a:ext cx="8074103" cy="738664"/>
          </a:xfrm>
          <a:prstGeom prst="rect">
            <a:avLst/>
          </a:prstGeom>
          <a:noFill/>
        </p:spPr>
        <p:txBody>
          <a:bodyPr wrap="square" rtlCol="0">
            <a:spAutoFit/>
          </a:bodyPr>
          <a:lstStyle/>
          <a:p>
            <a:r>
              <a:rPr lang="de-DE"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quy tắc an toàn trong phòng thí nghiệm.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AS" dirty="0"/>
          </a:p>
        </p:txBody>
      </p:sp>
      <p:sp>
        <p:nvSpPr>
          <p:cNvPr id="9" name="TextBox 8">
            <a:extLst>
              <a:ext uri="{FF2B5EF4-FFF2-40B4-BE49-F238E27FC236}">
                <a16:creationId xmlns:a16="http://schemas.microsoft.com/office/drawing/2014/main" id="{76218650-2C03-4D32-9255-4C0E7D92C546}"/>
              </a:ext>
            </a:extLst>
          </p:cNvPr>
          <p:cNvSpPr txBox="1"/>
          <p:nvPr/>
        </p:nvSpPr>
        <p:spPr>
          <a:xfrm>
            <a:off x="1151784" y="1857780"/>
            <a:ext cx="4842616" cy="461665"/>
          </a:xfrm>
          <a:prstGeom prst="rect">
            <a:avLst/>
          </a:prstGeom>
          <a:noFill/>
        </p:spPr>
        <p:txBody>
          <a:bodyPr wrap="square" rtlCol="0">
            <a:spAutoFit/>
          </a:bodyPr>
          <a:lstStyle/>
          <a:p>
            <a:pPr algn="l"/>
            <a:r>
              <a:rPr lang="en-US" sz="2400" b="1" dirty="0">
                <a:latin typeface="Times New Roman" panose="02020603050405020304" pitchFamily="18" charset="0"/>
              </a:rPr>
              <a:t>1. </a:t>
            </a:r>
            <a:r>
              <a:rPr lang="en-US" sz="2400" b="1" dirty="0" err="1">
                <a:latin typeface="Times New Roman" panose="02020603050405020304" pitchFamily="18" charset="0"/>
              </a:rPr>
              <a:t>Sử</a:t>
            </a:r>
            <a:r>
              <a:rPr lang="en-US" sz="2400" b="1" dirty="0">
                <a:latin typeface="Times New Roman" panose="02020603050405020304" pitchFamily="18" charset="0"/>
              </a:rPr>
              <a:t> </a:t>
            </a:r>
            <a:r>
              <a:rPr lang="en-US" sz="2400" b="1" dirty="0" err="1">
                <a:latin typeface="Times New Roman" panose="02020603050405020304" pitchFamily="18" charset="0"/>
              </a:rPr>
              <a:t>dụng</a:t>
            </a:r>
            <a:r>
              <a:rPr lang="en-US" sz="2400" b="1" dirty="0">
                <a:latin typeface="Times New Roman" panose="02020603050405020304" pitchFamily="18" charset="0"/>
              </a:rPr>
              <a:t> </a:t>
            </a:r>
            <a:r>
              <a:rPr lang="en-US" sz="2400" b="1" dirty="0" err="1">
                <a:latin typeface="Times New Roman" panose="02020603050405020304" pitchFamily="18" charset="0"/>
              </a:rPr>
              <a:t>các</a:t>
            </a:r>
            <a:r>
              <a:rPr lang="en-US" sz="2400" b="1" dirty="0">
                <a:latin typeface="Times New Roman" panose="02020603050405020304" pitchFamily="18" charset="0"/>
              </a:rPr>
              <a:t> </a:t>
            </a:r>
            <a:r>
              <a:rPr lang="en-US" sz="2400" b="1" dirty="0" err="1">
                <a:latin typeface="Times New Roman" panose="02020603050405020304" pitchFamily="18" charset="0"/>
              </a:rPr>
              <a:t>thiết</a:t>
            </a:r>
            <a:r>
              <a:rPr lang="en-US" sz="2400" b="1" dirty="0">
                <a:latin typeface="Times New Roman" panose="02020603050405020304" pitchFamily="18" charset="0"/>
              </a:rPr>
              <a:t> </a:t>
            </a:r>
            <a:r>
              <a:rPr lang="en-US" sz="2400" b="1" dirty="0" err="1">
                <a:latin typeface="Times New Roman" panose="02020603050405020304" pitchFamily="18" charset="0"/>
              </a:rPr>
              <a:t>bị</a:t>
            </a:r>
            <a:r>
              <a:rPr lang="en-US" sz="2400" b="1" dirty="0">
                <a:latin typeface="Times New Roman" panose="02020603050405020304" pitchFamily="18" charset="0"/>
              </a:rPr>
              <a:t> </a:t>
            </a:r>
            <a:r>
              <a:rPr lang="en-US" sz="2400" b="1" dirty="0" err="1">
                <a:latin typeface="Times New Roman" panose="02020603050405020304" pitchFamily="18" charset="0"/>
              </a:rPr>
              <a:t>điện</a:t>
            </a:r>
            <a:r>
              <a:rPr lang="en-US" sz="2400" b="1" dirty="0">
                <a:latin typeface="Times New Roman" panose="02020603050405020304" pitchFamily="18" charset="0"/>
              </a:rPr>
              <a:t> </a:t>
            </a:r>
            <a:endParaRPr lang="en-AS" sz="2400" b="1" dirty="0">
              <a:latin typeface="Times New Roman" panose="02020603050405020304" pitchFamily="18" charset="0"/>
            </a:endParaRPr>
          </a:p>
        </p:txBody>
      </p:sp>
      <p:pic>
        <p:nvPicPr>
          <p:cNvPr id="15" name="Picture 14" descr="A picture containing text&#10;&#10;Description automatically generated">
            <a:extLst>
              <a:ext uri="{FF2B5EF4-FFF2-40B4-BE49-F238E27FC236}">
                <a16:creationId xmlns:a16="http://schemas.microsoft.com/office/drawing/2014/main" id="{7A270FCD-E5C7-4867-A621-C92DA754E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7712" y="3035301"/>
            <a:ext cx="3076575" cy="1485900"/>
          </a:xfrm>
          <a:prstGeom prst="rect">
            <a:avLst/>
          </a:prstGeom>
        </p:spPr>
      </p:pic>
      <p:pic>
        <p:nvPicPr>
          <p:cNvPr id="17" name="Picture 16" descr="A picture containing text, electronics, battery, adapter&#10;&#10;Description automatically generated">
            <a:extLst>
              <a:ext uri="{FF2B5EF4-FFF2-40B4-BE49-F238E27FC236}">
                <a16:creationId xmlns:a16="http://schemas.microsoft.com/office/drawing/2014/main" id="{1EBF5D4B-E3C8-4C77-9A40-DD697673D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808" y="2291722"/>
            <a:ext cx="2557463" cy="2557463"/>
          </a:xfrm>
          <a:prstGeom prst="rect">
            <a:avLst/>
          </a:prstGeom>
        </p:spPr>
      </p:pic>
      <p:sp>
        <p:nvSpPr>
          <p:cNvPr id="3" name="TextBox 2">
            <a:extLst>
              <a:ext uri="{FF2B5EF4-FFF2-40B4-BE49-F238E27FC236}">
                <a16:creationId xmlns:a16="http://schemas.microsoft.com/office/drawing/2014/main" id="{FB982189-19C0-43FB-9177-0E8CB2DE7670}"/>
              </a:ext>
            </a:extLst>
          </p:cNvPr>
          <p:cNvSpPr txBox="1"/>
          <p:nvPr/>
        </p:nvSpPr>
        <p:spPr>
          <a:xfrm>
            <a:off x="869015" y="5310850"/>
            <a:ext cx="6994825" cy="856068"/>
          </a:xfrm>
          <a:prstGeom prst="rect">
            <a:avLst/>
          </a:prstGeom>
          <a:noFill/>
        </p:spPr>
        <p:txBody>
          <a:bodyPr wrap="square" rtlCol="0">
            <a:spAutoFit/>
          </a:bodyPr>
          <a:lstStyle/>
          <a:p>
            <a:pPr indent="450215" algn="just">
              <a:lnSpc>
                <a:spcPct val="107000"/>
              </a:lnSpc>
              <a:spcBef>
                <a:spcPts val="600"/>
              </a:spcBef>
              <a:spcAft>
                <a:spcPts val="600"/>
              </a:spcAft>
            </a:pPr>
            <a:r>
              <a:rPr lang="de-DE" sz="2400" b="1" dirty="0">
                <a:effectLst/>
                <a:latin typeface="Times New Roman" panose="02020603050405020304" pitchFamily="18" charset="0"/>
                <a:ea typeface="Calibri" panose="020F0502020204030204" pitchFamily="34" charset="0"/>
                <a:cs typeface="Times New Roman" panose="02020603050405020304" pitchFamily="18" charset="0"/>
              </a:rPr>
              <a:t>Quan sát hình ảnh 2.1trả lời câu C1</a:t>
            </a:r>
            <a:r>
              <a:rPr lang="de-DE" sz="2400" b="1" dirty="0">
                <a:latin typeface="Times New Roman" panose="02020603050405020304" pitchFamily="18" charset="0"/>
                <a:ea typeface="Calibri" panose="020F0502020204030204" pitchFamily="34" charset="0"/>
                <a:cs typeface="Times New Roman" panose="02020603050405020304" pitchFamily="18" charset="0"/>
              </a:rPr>
              <a:t> trong phiếu học tập? </a:t>
            </a:r>
            <a:endParaRPr lang="en-AS" sz="2400" dirty="0">
              <a:latin typeface="Times New Roman" panose="02020603050405020304" pitchFamily="18" charset="0"/>
            </a:endParaRPr>
          </a:p>
        </p:txBody>
      </p:sp>
    </p:spTree>
    <p:extLst>
      <p:ext uri="{BB962C8B-B14F-4D97-AF65-F5344CB8AC3E}">
        <p14:creationId xmlns:p14="http://schemas.microsoft.com/office/powerpoint/2010/main" val="183991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91112"/>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F849742-68F7-4E7B-9FCA-F20AC8C2DE01}"/>
              </a:ext>
            </a:extLst>
          </p:cNvPr>
          <p:cNvSpPr txBox="1"/>
          <p:nvPr/>
        </p:nvSpPr>
        <p:spPr>
          <a:xfrm>
            <a:off x="3768579" y="1612863"/>
            <a:ext cx="4182216" cy="830997"/>
          </a:xfrm>
          <a:prstGeom prst="rect">
            <a:avLst/>
          </a:prstGeom>
          <a:noFill/>
        </p:spPr>
        <p:txBody>
          <a:bodyPr wrap="square" rtlCol="0">
            <a:spAutoFit/>
          </a:bodyPr>
          <a:lstStyle/>
          <a:p>
            <a:r>
              <a:rPr lang="de-DE"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Sử dụng các thiết bị nhiệt và thủy tinh.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A961113-87E5-42A6-9878-D506FEAAF205}"/>
              </a:ext>
            </a:extLst>
          </p:cNvPr>
          <p:cNvSpPr txBox="1"/>
          <p:nvPr/>
        </p:nvSpPr>
        <p:spPr>
          <a:xfrm>
            <a:off x="250084" y="996351"/>
            <a:ext cx="8074103" cy="738664"/>
          </a:xfrm>
          <a:prstGeom prst="rect">
            <a:avLst/>
          </a:prstGeom>
          <a:noFill/>
        </p:spPr>
        <p:txBody>
          <a:bodyPr wrap="square" rtlCol="0">
            <a:spAutoFit/>
          </a:bodyPr>
          <a:lstStyle/>
          <a:p>
            <a:r>
              <a:rPr lang="de-DE"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quy tắc an toàn trong phòng thí nghiệm.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AS" dirty="0"/>
          </a:p>
        </p:txBody>
      </p:sp>
      <p:sp>
        <p:nvSpPr>
          <p:cNvPr id="6" name="TextBox 5">
            <a:extLst>
              <a:ext uri="{FF2B5EF4-FFF2-40B4-BE49-F238E27FC236}">
                <a16:creationId xmlns:a16="http://schemas.microsoft.com/office/drawing/2014/main" id="{CEF22E59-0CA8-48B7-AF1F-D633A448D998}"/>
              </a:ext>
            </a:extLst>
          </p:cNvPr>
          <p:cNvSpPr txBox="1"/>
          <p:nvPr/>
        </p:nvSpPr>
        <p:spPr>
          <a:xfrm>
            <a:off x="250084" y="1565449"/>
            <a:ext cx="3394816" cy="830997"/>
          </a:xfrm>
          <a:prstGeom prst="rect">
            <a:avLst/>
          </a:prstGeom>
          <a:noFill/>
        </p:spPr>
        <p:txBody>
          <a:bodyPr wrap="square" rtlCol="0">
            <a:spAutoFit/>
          </a:bodyPr>
          <a:lstStyle/>
          <a:p>
            <a:pPr algn="l"/>
            <a:r>
              <a:rPr lang="en-US" sz="2400" b="1" dirty="0">
                <a:latin typeface="Times New Roman" panose="02020603050405020304" pitchFamily="18" charset="0"/>
              </a:rPr>
              <a:t>1. </a:t>
            </a:r>
            <a:r>
              <a:rPr lang="en-US" sz="2400" b="1" dirty="0" err="1">
                <a:latin typeface="Times New Roman" panose="02020603050405020304" pitchFamily="18" charset="0"/>
              </a:rPr>
              <a:t>Sử</a:t>
            </a:r>
            <a:r>
              <a:rPr lang="en-US" sz="2400" b="1" dirty="0">
                <a:latin typeface="Times New Roman" panose="02020603050405020304" pitchFamily="18" charset="0"/>
              </a:rPr>
              <a:t> </a:t>
            </a:r>
            <a:r>
              <a:rPr lang="en-US" sz="2400" b="1" dirty="0" err="1">
                <a:latin typeface="Times New Roman" panose="02020603050405020304" pitchFamily="18" charset="0"/>
              </a:rPr>
              <a:t>dụng</a:t>
            </a:r>
            <a:r>
              <a:rPr lang="en-US" sz="2400" b="1" dirty="0">
                <a:latin typeface="Times New Roman" panose="02020603050405020304" pitchFamily="18" charset="0"/>
              </a:rPr>
              <a:t> </a:t>
            </a:r>
            <a:r>
              <a:rPr lang="en-US" sz="2400" b="1" dirty="0" err="1">
                <a:latin typeface="Times New Roman" panose="02020603050405020304" pitchFamily="18" charset="0"/>
              </a:rPr>
              <a:t>các</a:t>
            </a:r>
            <a:r>
              <a:rPr lang="en-US" sz="2400" b="1" dirty="0">
                <a:latin typeface="Times New Roman" panose="02020603050405020304" pitchFamily="18" charset="0"/>
              </a:rPr>
              <a:t> </a:t>
            </a:r>
            <a:r>
              <a:rPr lang="en-US" sz="2400" b="1" dirty="0" err="1">
                <a:latin typeface="Times New Roman" panose="02020603050405020304" pitchFamily="18" charset="0"/>
              </a:rPr>
              <a:t>thiết</a:t>
            </a:r>
            <a:r>
              <a:rPr lang="en-US" sz="2400" b="1" dirty="0">
                <a:latin typeface="Times New Roman" panose="02020603050405020304" pitchFamily="18" charset="0"/>
              </a:rPr>
              <a:t> </a:t>
            </a:r>
            <a:r>
              <a:rPr lang="en-US" sz="2400" b="1" dirty="0" err="1">
                <a:latin typeface="Times New Roman" panose="02020603050405020304" pitchFamily="18" charset="0"/>
              </a:rPr>
              <a:t>bị</a:t>
            </a:r>
            <a:r>
              <a:rPr lang="en-US" sz="2400" b="1" dirty="0">
                <a:latin typeface="Times New Roman" panose="02020603050405020304" pitchFamily="18" charset="0"/>
              </a:rPr>
              <a:t> </a:t>
            </a:r>
            <a:r>
              <a:rPr lang="en-US" sz="2400" b="1" dirty="0" err="1">
                <a:latin typeface="Times New Roman" panose="02020603050405020304" pitchFamily="18" charset="0"/>
              </a:rPr>
              <a:t>điện</a:t>
            </a:r>
            <a:r>
              <a:rPr lang="en-US" sz="2400" b="1" dirty="0">
                <a:latin typeface="Times New Roman" panose="02020603050405020304" pitchFamily="18" charset="0"/>
              </a:rPr>
              <a:t> </a:t>
            </a:r>
            <a:endParaRPr lang="en-AS" sz="2400" b="1" dirty="0">
              <a:latin typeface="Times New Roman" panose="02020603050405020304" pitchFamily="18" charset="0"/>
            </a:endParaRPr>
          </a:p>
        </p:txBody>
      </p:sp>
      <p:sp>
        <p:nvSpPr>
          <p:cNvPr id="7" name="TextBox 6">
            <a:extLst>
              <a:ext uri="{FF2B5EF4-FFF2-40B4-BE49-F238E27FC236}">
                <a16:creationId xmlns:a16="http://schemas.microsoft.com/office/drawing/2014/main" id="{E283E3D6-016A-40A2-B168-2418653B11B6}"/>
              </a:ext>
            </a:extLst>
          </p:cNvPr>
          <p:cNvSpPr txBox="1"/>
          <p:nvPr/>
        </p:nvSpPr>
        <p:spPr>
          <a:xfrm>
            <a:off x="94482" y="3429000"/>
            <a:ext cx="4241206" cy="856068"/>
          </a:xfrm>
          <a:prstGeom prst="rect">
            <a:avLst/>
          </a:prstGeom>
          <a:noFill/>
        </p:spPr>
        <p:txBody>
          <a:bodyPr wrap="square" rtlCol="0">
            <a:spAutoFit/>
          </a:bodyPr>
          <a:lstStyle/>
          <a:p>
            <a:pPr indent="450215" algn="just">
              <a:lnSpc>
                <a:spcPct val="107000"/>
              </a:lnSpc>
              <a:spcBef>
                <a:spcPts val="600"/>
              </a:spcBef>
              <a:spcAft>
                <a:spcPts val="600"/>
              </a:spcAft>
            </a:pPr>
            <a:r>
              <a:rPr lang="de-DE" sz="2400" b="1" dirty="0">
                <a:effectLst/>
                <a:latin typeface="Times New Roman" panose="02020603050405020304" pitchFamily="18" charset="0"/>
                <a:ea typeface="Calibri" panose="020F0502020204030204" pitchFamily="34" charset="0"/>
                <a:cs typeface="Times New Roman" panose="02020603050405020304" pitchFamily="18" charset="0"/>
              </a:rPr>
              <a:t>Quan sát hình ảnh trả lời câu </a:t>
            </a:r>
            <a:r>
              <a:rPr lang="de-DE" sz="2400" b="1" dirty="0">
                <a:latin typeface="Times New Roman" panose="02020603050405020304" pitchFamily="18" charset="0"/>
                <a:ea typeface="Calibri" panose="020F0502020204030204" pitchFamily="34" charset="0"/>
                <a:cs typeface="Times New Roman" panose="02020603050405020304" pitchFamily="18" charset="0"/>
              </a:rPr>
              <a:t>C2 trong phiếu học tập? </a:t>
            </a:r>
            <a:endParaRPr lang="en-AS" sz="2400" dirty="0">
              <a:latin typeface="Times New Roman" panose="02020603050405020304" pitchFamily="18" charset="0"/>
            </a:endParaRPr>
          </a:p>
        </p:txBody>
      </p:sp>
      <p:grpSp>
        <p:nvGrpSpPr>
          <p:cNvPr id="4" name="Group 3">
            <a:extLst>
              <a:ext uri="{FF2B5EF4-FFF2-40B4-BE49-F238E27FC236}">
                <a16:creationId xmlns:a16="http://schemas.microsoft.com/office/drawing/2014/main" id="{F537A2EE-D36E-4D26-957D-45B72B264CD9}"/>
              </a:ext>
            </a:extLst>
          </p:cNvPr>
          <p:cNvGrpSpPr/>
          <p:nvPr/>
        </p:nvGrpSpPr>
        <p:grpSpPr>
          <a:xfrm>
            <a:off x="4902797" y="2396446"/>
            <a:ext cx="4775198" cy="3997048"/>
            <a:chOff x="4902797" y="2396446"/>
            <a:chExt cx="4775198" cy="3997048"/>
          </a:xfrm>
        </p:grpSpPr>
        <p:pic>
          <p:nvPicPr>
            <p:cNvPr id="8" name="Picture 7">
              <a:extLst>
                <a:ext uri="{FF2B5EF4-FFF2-40B4-BE49-F238E27FC236}">
                  <a16:creationId xmlns:a16="http://schemas.microsoft.com/office/drawing/2014/main" id="{7A277FC2-6D3C-49DF-9076-46EED07E0C95}"/>
                </a:ext>
              </a:extLst>
            </p:cNvPr>
            <p:cNvPicPr>
              <a:picLocks noChangeAspect="1"/>
            </p:cNvPicPr>
            <p:nvPr/>
          </p:nvPicPr>
          <p:blipFill>
            <a:blip r:embed="rId2"/>
            <a:stretch>
              <a:fillRect/>
            </a:stretch>
          </p:blipFill>
          <p:spPr>
            <a:xfrm>
              <a:off x="4902797" y="2396446"/>
              <a:ext cx="3047998" cy="3166051"/>
            </a:xfrm>
            <a:prstGeom prst="rect">
              <a:avLst/>
            </a:prstGeom>
          </p:spPr>
        </p:pic>
        <p:sp>
          <p:nvSpPr>
            <p:cNvPr id="9" name="TextBox 8">
              <a:extLst>
                <a:ext uri="{FF2B5EF4-FFF2-40B4-BE49-F238E27FC236}">
                  <a16:creationId xmlns:a16="http://schemas.microsoft.com/office/drawing/2014/main" id="{EECE8492-EC80-4C12-8F55-F9F25D14D087}"/>
                </a:ext>
              </a:extLst>
            </p:cNvPr>
            <p:cNvSpPr txBox="1"/>
            <p:nvPr/>
          </p:nvSpPr>
          <p:spPr>
            <a:xfrm>
              <a:off x="5347295" y="5562497"/>
              <a:ext cx="4330700" cy="830997"/>
            </a:xfrm>
            <a:prstGeom prst="rect">
              <a:avLst/>
            </a:prstGeom>
            <a:noFill/>
          </p:spPr>
          <p:txBody>
            <a:bodyPr wrap="square" rtlCol="0">
              <a:spAutoFit/>
            </a:bodyPr>
            <a:lstStyle/>
            <a:p>
              <a:pPr algn="l"/>
              <a:r>
                <a:rPr lang="en-US" sz="2400" dirty="0" err="1">
                  <a:solidFill>
                    <a:srgbClr val="002060"/>
                  </a:solidFill>
                  <a:latin typeface="Times New Roman" panose="02020603050405020304" pitchFamily="18" charset="0"/>
                </a:rPr>
                <a:t>Thí</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nghiệm</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Đo</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nhiệt</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độ</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sôi</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của</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nước</a:t>
              </a:r>
              <a:endParaRPr lang="en-AS" sz="2400" dirty="0">
                <a:solidFill>
                  <a:srgbClr val="002060"/>
                </a:solidFill>
                <a:latin typeface="Times New Roman" panose="02020603050405020304" pitchFamily="18" charset="0"/>
              </a:endParaRPr>
            </a:p>
          </p:txBody>
        </p:sp>
      </p:grpSp>
    </p:spTree>
    <p:extLst>
      <p:ext uri="{BB962C8B-B14F-4D97-AF65-F5344CB8AC3E}">
        <p14:creationId xmlns:p14="http://schemas.microsoft.com/office/powerpoint/2010/main" val="5883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91112"/>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F849742-68F7-4E7B-9FCA-F20AC8C2DE01}"/>
              </a:ext>
            </a:extLst>
          </p:cNvPr>
          <p:cNvSpPr txBox="1"/>
          <p:nvPr/>
        </p:nvSpPr>
        <p:spPr>
          <a:xfrm>
            <a:off x="3346450" y="1622610"/>
            <a:ext cx="4171950" cy="830997"/>
          </a:xfrm>
          <a:prstGeom prst="rect">
            <a:avLst/>
          </a:prstGeom>
          <a:noFill/>
        </p:spPr>
        <p:txBody>
          <a:bodyPr wrap="square" rtlCol="0">
            <a:spAutoFit/>
          </a:bodyPr>
          <a:lstStyle/>
          <a:p>
            <a:r>
              <a:rPr lang="de-DE"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Sử dụng các thiết bị nhiệt và thủy tinh.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A961113-87E5-42A6-9878-D506FEAAF205}"/>
              </a:ext>
            </a:extLst>
          </p:cNvPr>
          <p:cNvSpPr txBox="1"/>
          <p:nvPr/>
        </p:nvSpPr>
        <p:spPr>
          <a:xfrm>
            <a:off x="250084" y="996351"/>
            <a:ext cx="8074103" cy="738664"/>
          </a:xfrm>
          <a:prstGeom prst="rect">
            <a:avLst/>
          </a:prstGeom>
          <a:noFill/>
        </p:spPr>
        <p:txBody>
          <a:bodyPr wrap="square" rtlCol="0">
            <a:spAutoFit/>
          </a:bodyPr>
          <a:lstStyle/>
          <a:p>
            <a:r>
              <a:rPr lang="de-DE"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quy tắc an toàn trong phòng thí nghiệm.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AS" dirty="0"/>
          </a:p>
        </p:txBody>
      </p:sp>
      <p:sp>
        <p:nvSpPr>
          <p:cNvPr id="6" name="TextBox 5">
            <a:extLst>
              <a:ext uri="{FF2B5EF4-FFF2-40B4-BE49-F238E27FC236}">
                <a16:creationId xmlns:a16="http://schemas.microsoft.com/office/drawing/2014/main" id="{CEF22E59-0CA8-48B7-AF1F-D633A448D998}"/>
              </a:ext>
            </a:extLst>
          </p:cNvPr>
          <p:cNvSpPr txBox="1"/>
          <p:nvPr/>
        </p:nvSpPr>
        <p:spPr>
          <a:xfrm>
            <a:off x="123084" y="1622610"/>
            <a:ext cx="3610716" cy="830997"/>
          </a:xfrm>
          <a:prstGeom prst="rect">
            <a:avLst/>
          </a:prstGeom>
          <a:noFill/>
        </p:spPr>
        <p:txBody>
          <a:bodyPr wrap="square" rtlCol="0">
            <a:spAutoFit/>
          </a:bodyPr>
          <a:lstStyle/>
          <a:p>
            <a:pPr algn="l"/>
            <a:r>
              <a:rPr lang="en-US" sz="2400" b="1" dirty="0">
                <a:latin typeface="Times New Roman" panose="02020603050405020304" pitchFamily="18" charset="0"/>
              </a:rPr>
              <a:t>1. </a:t>
            </a:r>
            <a:r>
              <a:rPr lang="en-US" sz="2400" b="1" dirty="0" err="1">
                <a:latin typeface="Times New Roman" panose="02020603050405020304" pitchFamily="18" charset="0"/>
              </a:rPr>
              <a:t>Sử</a:t>
            </a:r>
            <a:r>
              <a:rPr lang="en-US" sz="2400" b="1" dirty="0">
                <a:latin typeface="Times New Roman" panose="02020603050405020304" pitchFamily="18" charset="0"/>
              </a:rPr>
              <a:t> </a:t>
            </a:r>
            <a:r>
              <a:rPr lang="en-US" sz="2400" b="1" dirty="0" err="1">
                <a:latin typeface="Times New Roman" panose="02020603050405020304" pitchFamily="18" charset="0"/>
              </a:rPr>
              <a:t>dụng</a:t>
            </a:r>
            <a:r>
              <a:rPr lang="en-US" sz="2400" b="1" dirty="0">
                <a:latin typeface="Times New Roman" panose="02020603050405020304" pitchFamily="18" charset="0"/>
              </a:rPr>
              <a:t> </a:t>
            </a:r>
            <a:r>
              <a:rPr lang="en-US" sz="2400" b="1" dirty="0" err="1">
                <a:latin typeface="Times New Roman" panose="02020603050405020304" pitchFamily="18" charset="0"/>
              </a:rPr>
              <a:t>các</a:t>
            </a:r>
            <a:r>
              <a:rPr lang="en-US" sz="2400" b="1" dirty="0">
                <a:latin typeface="Times New Roman" panose="02020603050405020304" pitchFamily="18" charset="0"/>
              </a:rPr>
              <a:t> </a:t>
            </a:r>
            <a:r>
              <a:rPr lang="en-US" sz="2400" b="1" dirty="0" err="1">
                <a:latin typeface="Times New Roman" panose="02020603050405020304" pitchFamily="18" charset="0"/>
              </a:rPr>
              <a:t>thiết</a:t>
            </a:r>
            <a:r>
              <a:rPr lang="en-US" sz="2400" b="1" dirty="0">
                <a:latin typeface="Times New Roman" panose="02020603050405020304" pitchFamily="18" charset="0"/>
              </a:rPr>
              <a:t> </a:t>
            </a:r>
            <a:r>
              <a:rPr lang="en-US" sz="2400" b="1" dirty="0" err="1">
                <a:latin typeface="Times New Roman" panose="02020603050405020304" pitchFamily="18" charset="0"/>
              </a:rPr>
              <a:t>bị</a:t>
            </a:r>
            <a:r>
              <a:rPr lang="en-US" sz="2400" b="1" dirty="0">
                <a:latin typeface="Times New Roman" panose="02020603050405020304" pitchFamily="18" charset="0"/>
              </a:rPr>
              <a:t> </a:t>
            </a:r>
            <a:r>
              <a:rPr lang="en-US" sz="2400" b="1" dirty="0" err="1">
                <a:latin typeface="Times New Roman" panose="02020603050405020304" pitchFamily="18" charset="0"/>
              </a:rPr>
              <a:t>điện</a:t>
            </a:r>
            <a:r>
              <a:rPr lang="en-US" sz="2400" b="1" dirty="0">
                <a:latin typeface="Times New Roman" panose="02020603050405020304" pitchFamily="18" charset="0"/>
              </a:rPr>
              <a:t> </a:t>
            </a:r>
            <a:endParaRPr lang="en-AS" sz="2400" b="1" dirty="0">
              <a:latin typeface="Times New Roman" panose="02020603050405020304" pitchFamily="18" charset="0"/>
            </a:endParaRPr>
          </a:p>
        </p:txBody>
      </p:sp>
      <p:sp>
        <p:nvSpPr>
          <p:cNvPr id="7" name="TextBox 6">
            <a:extLst>
              <a:ext uri="{FF2B5EF4-FFF2-40B4-BE49-F238E27FC236}">
                <a16:creationId xmlns:a16="http://schemas.microsoft.com/office/drawing/2014/main" id="{E283E3D6-016A-40A2-B168-2418653B11B6}"/>
              </a:ext>
            </a:extLst>
          </p:cNvPr>
          <p:cNvSpPr txBox="1"/>
          <p:nvPr/>
        </p:nvSpPr>
        <p:spPr>
          <a:xfrm>
            <a:off x="0" y="4474123"/>
            <a:ext cx="7281017" cy="856068"/>
          </a:xfrm>
          <a:prstGeom prst="rect">
            <a:avLst/>
          </a:prstGeom>
          <a:noFill/>
        </p:spPr>
        <p:txBody>
          <a:bodyPr wrap="square" rtlCol="0">
            <a:spAutoFit/>
          </a:bodyPr>
          <a:lstStyle/>
          <a:p>
            <a:pPr indent="450215" algn="just">
              <a:lnSpc>
                <a:spcPct val="107000"/>
              </a:lnSpc>
              <a:spcBef>
                <a:spcPts val="600"/>
              </a:spcBef>
              <a:spcAft>
                <a:spcPts val="600"/>
              </a:spcAft>
            </a:pPr>
            <a:r>
              <a:rPr lang="de-DE" sz="2400" b="1" dirty="0">
                <a:effectLst/>
                <a:latin typeface="Times New Roman" panose="02020603050405020304" pitchFamily="18" charset="0"/>
                <a:ea typeface="Calibri" panose="020F0502020204030204" pitchFamily="34" charset="0"/>
                <a:cs typeface="Times New Roman" panose="02020603050405020304" pitchFamily="18" charset="0"/>
              </a:rPr>
              <a:t>Quan sát hình ảnh 2.3 trả lời câu </a:t>
            </a:r>
            <a:r>
              <a:rPr lang="de-DE" sz="2400" b="1" dirty="0">
                <a:latin typeface="Times New Roman" panose="02020603050405020304" pitchFamily="18" charset="0"/>
                <a:ea typeface="Calibri" panose="020F0502020204030204" pitchFamily="34" charset="0"/>
                <a:cs typeface="Times New Roman" panose="02020603050405020304" pitchFamily="18" charset="0"/>
              </a:rPr>
              <a:t>C3 trong phiếu học tập? </a:t>
            </a:r>
            <a:endParaRPr lang="en-AS" sz="2400" dirty="0">
              <a:latin typeface="Times New Roman" panose="02020603050405020304" pitchFamily="18" charset="0"/>
            </a:endParaRPr>
          </a:p>
        </p:txBody>
      </p:sp>
      <p:sp>
        <p:nvSpPr>
          <p:cNvPr id="9" name="TextBox 8">
            <a:extLst>
              <a:ext uri="{FF2B5EF4-FFF2-40B4-BE49-F238E27FC236}">
                <a16:creationId xmlns:a16="http://schemas.microsoft.com/office/drawing/2014/main" id="{76697F6B-4D18-4AAE-AB30-48D63774B883}"/>
              </a:ext>
            </a:extLst>
          </p:cNvPr>
          <p:cNvSpPr txBox="1"/>
          <p:nvPr/>
        </p:nvSpPr>
        <p:spPr>
          <a:xfrm>
            <a:off x="7734300" y="1714943"/>
            <a:ext cx="3314700" cy="856068"/>
          </a:xfrm>
          <a:prstGeom prst="rect">
            <a:avLst/>
          </a:prstGeom>
          <a:noFill/>
        </p:spPr>
        <p:txBody>
          <a:bodyPr wrap="square" rtlCol="0">
            <a:spAutoFit/>
          </a:bodyPr>
          <a:lstStyle/>
          <a:p>
            <a:pPr>
              <a:lnSpc>
                <a:spcPct val="107000"/>
              </a:lnSpc>
              <a:spcBef>
                <a:spcPts val="600"/>
              </a:spcBef>
              <a:spcAft>
                <a:spcPts val="600"/>
              </a:spcAft>
            </a:pPr>
            <a:r>
              <a:rPr lang="de-DE"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Sử dụng các thiết bị quang học.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C3D805BE-CA99-4A96-9198-EF744FF5974D}"/>
              </a:ext>
            </a:extLst>
          </p:cNvPr>
          <p:cNvGrpSpPr/>
          <p:nvPr/>
        </p:nvGrpSpPr>
        <p:grpSpPr>
          <a:xfrm>
            <a:off x="7835900" y="2643199"/>
            <a:ext cx="4114801" cy="3894480"/>
            <a:chOff x="7835900" y="2643199"/>
            <a:chExt cx="4114801" cy="3894480"/>
          </a:xfrm>
        </p:grpSpPr>
        <p:sp>
          <p:nvSpPr>
            <p:cNvPr id="8" name="TextBox 7">
              <a:extLst>
                <a:ext uri="{FF2B5EF4-FFF2-40B4-BE49-F238E27FC236}">
                  <a16:creationId xmlns:a16="http://schemas.microsoft.com/office/drawing/2014/main" id="{0DCAE66D-67F1-40DA-B931-1D05B3BB57E2}"/>
                </a:ext>
              </a:extLst>
            </p:cNvPr>
            <p:cNvSpPr txBox="1"/>
            <p:nvPr/>
          </p:nvSpPr>
          <p:spPr>
            <a:xfrm>
              <a:off x="8045451" y="5706682"/>
              <a:ext cx="3905250" cy="830997"/>
            </a:xfrm>
            <a:prstGeom prst="rect">
              <a:avLst/>
            </a:prstGeom>
            <a:noFill/>
          </p:spPr>
          <p:txBody>
            <a:bodyPr wrap="square" rtlCol="0">
              <a:spAutoFit/>
            </a:bodyPr>
            <a:lstStyle/>
            <a:p>
              <a:pPr algn="l"/>
              <a:r>
                <a:rPr lang="en-US" sz="2400" dirty="0" err="1">
                  <a:latin typeface="Times New Roman" panose="02020603050405020304" pitchFamily="18" charset="0"/>
                </a:rPr>
                <a:t>Hình</a:t>
              </a:r>
              <a:r>
                <a:rPr lang="en-US" sz="2400" dirty="0">
                  <a:latin typeface="Times New Roman" panose="02020603050405020304" pitchFamily="18" charset="0"/>
                </a:rPr>
                <a:t> 2.3. </a:t>
              </a:r>
              <a:r>
                <a:rPr lang="en-US" sz="2400" dirty="0" err="1">
                  <a:latin typeface="Times New Roman" panose="02020603050405020304" pitchFamily="18" charset="0"/>
                </a:rPr>
                <a:t>Bộ</a:t>
              </a:r>
              <a:r>
                <a:rPr lang="en-US" sz="2400" dirty="0">
                  <a:latin typeface="Times New Roman" panose="02020603050405020304" pitchFamily="18" charset="0"/>
                </a:rPr>
                <a:t> </a:t>
              </a:r>
              <a:r>
                <a:rPr lang="en-US" sz="2400" dirty="0" err="1">
                  <a:latin typeface="Times New Roman" panose="02020603050405020304" pitchFamily="18" charset="0"/>
                </a:rPr>
                <a:t>thí</a:t>
              </a:r>
              <a:r>
                <a:rPr lang="en-US" sz="2400" dirty="0">
                  <a:latin typeface="Times New Roman" panose="02020603050405020304" pitchFamily="18" charset="0"/>
                </a:rPr>
                <a:t> </a:t>
              </a:r>
              <a:r>
                <a:rPr lang="en-US" sz="2400" dirty="0" err="1">
                  <a:latin typeface="Times New Roman" panose="02020603050405020304" pitchFamily="18" charset="0"/>
                </a:rPr>
                <a:t>nghiệm</a:t>
              </a:r>
              <a:r>
                <a:rPr lang="en-US" sz="2400" dirty="0">
                  <a:latin typeface="Times New Roman" panose="02020603050405020304" pitchFamily="18" charset="0"/>
                </a:rPr>
                <a:t> </a:t>
              </a:r>
              <a:r>
                <a:rPr lang="en-US" sz="2400" dirty="0" err="1">
                  <a:latin typeface="Times New Roman" panose="02020603050405020304" pitchFamily="18" charset="0"/>
                </a:rPr>
                <a:t>quang</a:t>
              </a:r>
              <a:r>
                <a:rPr lang="en-US" sz="2400" dirty="0">
                  <a:latin typeface="Times New Roman" panose="02020603050405020304" pitchFamily="18" charset="0"/>
                </a:rPr>
                <a:t> </a:t>
              </a:r>
              <a:r>
                <a:rPr lang="en-US" sz="2400" dirty="0" err="1">
                  <a:latin typeface="Times New Roman" panose="02020603050405020304" pitchFamily="18" charset="0"/>
                </a:rPr>
                <a:t>hình</a:t>
              </a:r>
              <a:r>
                <a:rPr lang="en-US" sz="2400" dirty="0">
                  <a:latin typeface="Times New Roman" panose="02020603050405020304" pitchFamily="18" charset="0"/>
                </a:rPr>
                <a:t>. </a:t>
              </a:r>
              <a:endParaRPr lang="en-AS" sz="2400" dirty="0">
                <a:latin typeface="Times New Roman" panose="02020603050405020304" pitchFamily="18" charset="0"/>
              </a:endParaRPr>
            </a:p>
          </p:txBody>
        </p:sp>
        <p:pic>
          <p:nvPicPr>
            <p:cNvPr id="4" name="Picture 3">
              <a:extLst>
                <a:ext uri="{FF2B5EF4-FFF2-40B4-BE49-F238E27FC236}">
                  <a16:creationId xmlns:a16="http://schemas.microsoft.com/office/drawing/2014/main" id="{58D16A2C-2E80-496D-9DBA-DF231A202B0D}"/>
                </a:ext>
              </a:extLst>
            </p:cNvPr>
            <p:cNvPicPr>
              <a:picLocks noChangeAspect="1"/>
            </p:cNvPicPr>
            <p:nvPr/>
          </p:nvPicPr>
          <p:blipFill>
            <a:blip r:embed="rId2"/>
            <a:stretch>
              <a:fillRect/>
            </a:stretch>
          </p:blipFill>
          <p:spPr>
            <a:xfrm>
              <a:off x="7835900" y="2643199"/>
              <a:ext cx="3905250" cy="2830501"/>
            </a:xfrm>
            <a:prstGeom prst="rect">
              <a:avLst/>
            </a:prstGeom>
          </p:spPr>
        </p:pic>
      </p:grpSp>
    </p:spTree>
    <p:extLst>
      <p:ext uri="{BB962C8B-B14F-4D97-AF65-F5344CB8AC3E}">
        <p14:creationId xmlns:p14="http://schemas.microsoft.com/office/powerpoint/2010/main" val="419759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91112"/>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F849742-68F7-4E7B-9FCA-F20AC8C2DE01}"/>
              </a:ext>
            </a:extLst>
          </p:cNvPr>
          <p:cNvSpPr txBox="1"/>
          <p:nvPr/>
        </p:nvSpPr>
        <p:spPr>
          <a:xfrm>
            <a:off x="3860800" y="1509108"/>
            <a:ext cx="4171950" cy="830997"/>
          </a:xfrm>
          <a:prstGeom prst="rect">
            <a:avLst/>
          </a:prstGeom>
          <a:noFill/>
        </p:spPr>
        <p:txBody>
          <a:bodyPr wrap="square" rtlCol="0">
            <a:spAutoFit/>
          </a:bodyPr>
          <a:lstStyle/>
          <a:p>
            <a:r>
              <a:rPr lang="de-DE"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Sử dụng các thiết bị nhiệt và thủy tinh.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A961113-87E5-42A6-9878-D506FEAAF205}"/>
              </a:ext>
            </a:extLst>
          </p:cNvPr>
          <p:cNvSpPr txBox="1"/>
          <p:nvPr/>
        </p:nvSpPr>
        <p:spPr>
          <a:xfrm>
            <a:off x="250084" y="996351"/>
            <a:ext cx="8074103" cy="738664"/>
          </a:xfrm>
          <a:prstGeom prst="rect">
            <a:avLst/>
          </a:prstGeom>
          <a:noFill/>
        </p:spPr>
        <p:txBody>
          <a:bodyPr wrap="square" rtlCol="0">
            <a:spAutoFit/>
          </a:bodyPr>
          <a:lstStyle/>
          <a:p>
            <a:r>
              <a:rPr lang="de-DE"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quy tắc an toàn trong phòng thí nghiệm.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AS" dirty="0"/>
          </a:p>
        </p:txBody>
      </p:sp>
      <p:sp>
        <p:nvSpPr>
          <p:cNvPr id="6" name="TextBox 5">
            <a:extLst>
              <a:ext uri="{FF2B5EF4-FFF2-40B4-BE49-F238E27FC236}">
                <a16:creationId xmlns:a16="http://schemas.microsoft.com/office/drawing/2014/main" id="{CEF22E59-0CA8-48B7-AF1F-D633A448D998}"/>
              </a:ext>
            </a:extLst>
          </p:cNvPr>
          <p:cNvSpPr txBox="1"/>
          <p:nvPr/>
        </p:nvSpPr>
        <p:spPr>
          <a:xfrm>
            <a:off x="123084" y="1509108"/>
            <a:ext cx="3610716" cy="830997"/>
          </a:xfrm>
          <a:prstGeom prst="rect">
            <a:avLst/>
          </a:prstGeom>
          <a:noFill/>
        </p:spPr>
        <p:txBody>
          <a:bodyPr wrap="square" rtlCol="0">
            <a:spAutoFit/>
          </a:bodyPr>
          <a:lstStyle/>
          <a:p>
            <a:pPr algn="l"/>
            <a:r>
              <a:rPr lang="en-US" sz="2400" b="1" dirty="0">
                <a:latin typeface="Times New Roman" panose="02020603050405020304" pitchFamily="18" charset="0"/>
              </a:rPr>
              <a:t>1. </a:t>
            </a:r>
            <a:r>
              <a:rPr lang="en-US" sz="2400" b="1" dirty="0" err="1">
                <a:latin typeface="Times New Roman" panose="02020603050405020304" pitchFamily="18" charset="0"/>
              </a:rPr>
              <a:t>Sử</a:t>
            </a:r>
            <a:r>
              <a:rPr lang="en-US" sz="2400" b="1" dirty="0">
                <a:latin typeface="Times New Roman" panose="02020603050405020304" pitchFamily="18" charset="0"/>
              </a:rPr>
              <a:t> </a:t>
            </a:r>
            <a:r>
              <a:rPr lang="en-US" sz="2400" b="1" dirty="0" err="1">
                <a:latin typeface="Times New Roman" panose="02020603050405020304" pitchFamily="18" charset="0"/>
              </a:rPr>
              <a:t>dụng</a:t>
            </a:r>
            <a:r>
              <a:rPr lang="en-US" sz="2400" b="1" dirty="0">
                <a:latin typeface="Times New Roman" panose="02020603050405020304" pitchFamily="18" charset="0"/>
              </a:rPr>
              <a:t> </a:t>
            </a:r>
            <a:r>
              <a:rPr lang="en-US" sz="2400" b="1" dirty="0" err="1">
                <a:latin typeface="Times New Roman" panose="02020603050405020304" pitchFamily="18" charset="0"/>
              </a:rPr>
              <a:t>các</a:t>
            </a:r>
            <a:r>
              <a:rPr lang="en-US" sz="2400" b="1" dirty="0">
                <a:latin typeface="Times New Roman" panose="02020603050405020304" pitchFamily="18" charset="0"/>
              </a:rPr>
              <a:t> </a:t>
            </a:r>
            <a:r>
              <a:rPr lang="en-US" sz="2400" b="1" dirty="0" err="1">
                <a:latin typeface="Times New Roman" panose="02020603050405020304" pitchFamily="18" charset="0"/>
              </a:rPr>
              <a:t>thiết</a:t>
            </a:r>
            <a:r>
              <a:rPr lang="en-US" sz="2400" b="1" dirty="0">
                <a:latin typeface="Times New Roman" panose="02020603050405020304" pitchFamily="18" charset="0"/>
              </a:rPr>
              <a:t> </a:t>
            </a:r>
            <a:r>
              <a:rPr lang="en-US" sz="2400" b="1" dirty="0" err="1">
                <a:latin typeface="Times New Roman" panose="02020603050405020304" pitchFamily="18" charset="0"/>
              </a:rPr>
              <a:t>bị</a:t>
            </a:r>
            <a:r>
              <a:rPr lang="en-US" sz="2400" b="1" dirty="0">
                <a:latin typeface="Times New Roman" panose="02020603050405020304" pitchFamily="18" charset="0"/>
              </a:rPr>
              <a:t> </a:t>
            </a:r>
            <a:r>
              <a:rPr lang="en-US" sz="2400" b="1" dirty="0" err="1">
                <a:latin typeface="Times New Roman" panose="02020603050405020304" pitchFamily="18" charset="0"/>
              </a:rPr>
              <a:t>điện</a:t>
            </a:r>
            <a:r>
              <a:rPr lang="en-US" sz="2400" b="1" dirty="0">
                <a:latin typeface="Times New Roman" panose="02020603050405020304" pitchFamily="18" charset="0"/>
              </a:rPr>
              <a:t> </a:t>
            </a:r>
            <a:endParaRPr lang="en-AS" sz="2400" b="1" dirty="0">
              <a:latin typeface="Times New Roman" panose="02020603050405020304" pitchFamily="18" charset="0"/>
            </a:endParaRPr>
          </a:p>
        </p:txBody>
      </p:sp>
      <p:sp>
        <p:nvSpPr>
          <p:cNvPr id="9" name="TextBox 8">
            <a:extLst>
              <a:ext uri="{FF2B5EF4-FFF2-40B4-BE49-F238E27FC236}">
                <a16:creationId xmlns:a16="http://schemas.microsoft.com/office/drawing/2014/main" id="{76697F6B-4D18-4AAE-AB30-48D63774B883}"/>
              </a:ext>
            </a:extLst>
          </p:cNvPr>
          <p:cNvSpPr txBox="1"/>
          <p:nvPr/>
        </p:nvSpPr>
        <p:spPr>
          <a:xfrm>
            <a:off x="8451187" y="1484037"/>
            <a:ext cx="3314700" cy="856068"/>
          </a:xfrm>
          <a:prstGeom prst="rect">
            <a:avLst/>
          </a:prstGeom>
          <a:noFill/>
        </p:spPr>
        <p:txBody>
          <a:bodyPr wrap="square" rtlCol="0">
            <a:spAutoFit/>
          </a:bodyPr>
          <a:lstStyle/>
          <a:p>
            <a:pPr>
              <a:lnSpc>
                <a:spcPct val="107000"/>
              </a:lnSpc>
              <a:spcBef>
                <a:spcPts val="600"/>
              </a:spcBef>
              <a:spcAft>
                <a:spcPts val="600"/>
              </a:spcAft>
            </a:pPr>
            <a:r>
              <a:rPr lang="de-DE"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Sử dụng các thiết bị quang học.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F7995F56-2C64-4487-B89B-71265BB44283}"/>
              </a:ext>
            </a:extLst>
          </p:cNvPr>
          <p:cNvCxnSpPr/>
          <p:nvPr/>
        </p:nvCxnSpPr>
        <p:spPr>
          <a:xfrm>
            <a:off x="3733800" y="2398720"/>
            <a:ext cx="0" cy="4344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C8B279-0AE5-4E90-BDCB-479720826CDE}"/>
              </a:ext>
            </a:extLst>
          </p:cNvPr>
          <p:cNvCxnSpPr/>
          <p:nvPr/>
        </p:nvCxnSpPr>
        <p:spPr>
          <a:xfrm>
            <a:off x="8045450" y="2398720"/>
            <a:ext cx="0" cy="4344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9DBCDAA-4113-43A4-A90D-68954DDF4CCD}"/>
              </a:ext>
            </a:extLst>
          </p:cNvPr>
          <p:cNvSpPr txBox="1"/>
          <p:nvPr/>
        </p:nvSpPr>
        <p:spPr>
          <a:xfrm>
            <a:off x="235095" y="2390777"/>
            <a:ext cx="3140815" cy="4367671"/>
          </a:xfrm>
          <a:prstGeom prst="rect">
            <a:avLst/>
          </a:prstGeom>
          <a:noFill/>
        </p:spPr>
        <p:txBody>
          <a:bodyPr wrap="square" rtlCol="0">
            <a:spAutoFit/>
          </a:bodyPr>
          <a:lstStyle/>
          <a:p>
            <a:pPr algn="just">
              <a:lnSpc>
                <a:spcPct val="115000"/>
              </a:lnSpc>
              <a:spcAft>
                <a:spcPts val="80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Chức năng của hai thiết bị trên là biến đổi điện áp trong nguồn điện.</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Giống nhau: Cả hai đều dùng để biến đổi điện áp.</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Khác nhau:</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 chuyển đổi điện áp (Hình 2.1b) sử dụng điện áp vào là: 220 – 240V AC.</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điện áp đầu ra là 12V AC.</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296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91112"/>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F849742-68F7-4E7B-9FCA-F20AC8C2DE01}"/>
              </a:ext>
            </a:extLst>
          </p:cNvPr>
          <p:cNvSpPr txBox="1"/>
          <p:nvPr/>
        </p:nvSpPr>
        <p:spPr>
          <a:xfrm>
            <a:off x="3860800" y="1509108"/>
            <a:ext cx="4171950" cy="830997"/>
          </a:xfrm>
          <a:prstGeom prst="rect">
            <a:avLst/>
          </a:prstGeom>
          <a:noFill/>
        </p:spPr>
        <p:txBody>
          <a:bodyPr wrap="square" rtlCol="0">
            <a:spAutoFit/>
          </a:bodyPr>
          <a:lstStyle/>
          <a:p>
            <a:r>
              <a:rPr lang="de-DE"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Sử dụng các thiết bị nhiệt và thủy tinh.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A961113-87E5-42A6-9878-D506FEAAF205}"/>
              </a:ext>
            </a:extLst>
          </p:cNvPr>
          <p:cNvSpPr txBox="1"/>
          <p:nvPr/>
        </p:nvSpPr>
        <p:spPr>
          <a:xfrm>
            <a:off x="250084" y="996351"/>
            <a:ext cx="8074103" cy="738664"/>
          </a:xfrm>
          <a:prstGeom prst="rect">
            <a:avLst/>
          </a:prstGeom>
          <a:noFill/>
        </p:spPr>
        <p:txBody>
          <a:bodyPr wrap="square" rtlCol="0">
            <a:spAutoFit/>
          </a:bodyPr>
          <a:lstStyle/>
          <a:p>
            <a:r>
              <a:rPr lang="de-DE"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quy tắc an toàn trong phòng thí nghiệm.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AS" dirty="0"/>
          </a:p>
        </p:txBody>
      </p:sp>
      <p:sp>
        <p:nvSpPr>
          <p:cNvPr id="6" name="TextBox 5">
            <a:extLst>
              <a:ext uri="{FF2B5EF4-FFF2-40B4-BE49-F238E27FC236}">
                <a16:creationId xmlns:a16="http://schemas.microsoft.com/office/drawing/2014/main" id="{CEF22E59-0CA8-48B7-AF1F-D633A448D998}"/>
              </a:ext>
            </a:extLst>
          </p:cNvPr>
          <p:cNvSpPr txBox="1"/>
          <p:nvPr/>
        </p:nvSpPr>
        <p:spPr>
          <a:xfrm>
            <a:off x="123084" y="1509108"/>
            <a:ext cx="3610716" cy="830997"/>
          </a:xfrm>
          <a:prstGeom prst="rect">
            <a:avLst/>
          </a:prstGeom>
          <a:noFill/>
        </p:spPr>
        <p:txBody>
          <a:bodyPr wrap="square" rtlCol="0">
            <a:spAutoFit/>
          </a:bodyPr>
          <a:lstStyle/>
          <a:p>
            <a:pPr algn="l"/>
            <a:r>
              <a:rPr lang="en-US" sz="2400" b="1" dirty="0">
                <a:latin typeface="Times New Roman" panose="02020603050405020304" pitchFamily="18" charset="0"/>
              </a:rPr>
              <a:t>1. </a:t>
            </a:r>
            <a:r>
              <a:rPr lang="en-US" sz="2400" b="1" dirty="0" err="1">
                <a:latin typeface="Times New Roman" panose="02020603050405020304" pitchFamily="18" charset="0"/>
              </a:rPr>
              <a:t>Sử</a:t>
            </a:r>
            <a:r>
              <a:rPr lang="en-US" sz="2400" b="1" dirty="0">
                <a:latin typeface="Times New Roman" panose="02020603050405020304" pitchFamily="18" charset="0"/>
              </a:rPr>
              <a:t> </a:t>
            </a:r>
            <a:r>
              <a:rPr lang="en-US" sz="2400" b="1" dirty="0" err="1">
                <a:latin typeface="Times New Roman" panose="02020603050405020304" pitchFamily="18" charset="0"/>
              </a:rPr>
              <a:t>dụng</a:t>
            </a:r>
            <a:r>
              <a:rPr lang="en-US" sz="2400" b="1" dirty="0">
                <a:latin typeface="Times New Roman" panose="02020603050405020304" pitchFamily="18" charset="0"/>
              </a:rPr>
              <a:t> </a:t>
            </a:r>
            <a:r>
              <a:rPr lang="en-US" sz="2400" b="1" dirty="0" err="1">
                <a:latin typeface="Times New Roman" panose="02020603050405020304" pitchFamily="18" charset="0"/>
              </a:rPr>
              <a:t>các</a:t>
            </a:r>
            <a:r>
              <a:rPr lang="en-US" sz="2400" b="1" dirty="0">
                <a:latin typeface="Times New Roman" panose="02020603050405020304" pitchFamily="18" charset="0"/>
              </a:rPr>
              <a:t> </a:t>
            </a:r>
            <a:r>
              <a:rPr lang="en-US" sz="2400" b="1" dirty="0" err="1">
                <a:latin typeface="Times New Roman" panose="02020603050405020304" pitchFamily="18" charset="0"/>
              </a:rPr>
              <a:t>thiết</a:t>
            </a:r>
            <a:r>
              <a:rPr lang="en-US" sz="2400" b="1" dirty="0">
                <a:latin typeface="Times New Roman" panose="02020603050405020304" pitchFamily="18" charset="0"/>
              </a:rPr>
              <a:t> </a:t>
            </a:r>
            <a:r>
              <a:rPr lang="en-US" sz="2400" b="1" dirty="0" err="1">
                <a:latin typeface="Times New Roman" panose="02020603050405020304" pitchFamily="18" charset="0"/>
              </a:rPr>
              <a:t>bị</a:t>
            </a:r>
            <a:r>
              <a:rPr lang="en-US" sz="2400" b="1" dirty="0">
                <a:latin typeface="Times New Roman" panose="02020603050405020304" pitchFamily="18" charset="0"/>
              </a:rPr>
              <a:t> </a:t>
            </a:r>
            <a:r>
              <a:rPr lang="en-US" sz="2400" b="1" dirty="0" err="1">
                <a:latin typeface="Times New Roman" panose="02020603050405020304" pitchFamily="18" charset="0"/>
              </a:rPr>
              <a:t>điện</a:t>
            </a:r>
            <a:r>
              <a:rPr lang="en-US" sz="2400" b="1" dirty="0">
                <a:latin typeface="Times New Roman" panose="02020603050405020304" pitchFamily="18" charset="0"/>
              </a:rPr>
              <a:t> </a:t>
            </a:r>
            <a:endParaRPr lang="en-AS" sz="2400" b="1" dirty="0">
              <a:latin typeface="Times New Roman" panose="02020603050405020304" pitchFamily="18" charset="0"/>
            </a:endParaRPr>
          </a:p>
        </p:txBody>
      </p:sp>
      <p:sp>
        <p:nvSpPr>
          <p:cNvPr id="9" name="TextBox 8">
            <a:extLst>
              <a:ext uri="{FF2B5EF4-FFF2-40B4-BE49-F238E27FC236}">
                <a16:creationId xmlns:a16="http://schemas.microsoft.com/office/drawing/2014/main" id="{76697F6B-4D18-4AAE-AB30-48D63774B883}"/>
              </a:ext>
            </a:extLst>
          </p:cNvPr>
          <p:cNvSpPr txBox="1"/>
          <p:nvPr/>
        </p:nvSpPr>
        <p:spPr>
          <a:xfrm>
            <a:off x="8451187" y="1484037"/>
            <a:ext cx="3314700" cy="856068"/>
          </a:xfrm>
          <a:prstGeom prst="rect">
            <a:avLst/>
          </a:prstGeom>
          <a:noFill/>
        </p:spPr>
        <p:txBody>
          <a:bodyPr wrap="square" rtlCol="0">
            <a:spAutoFit/>
          </a:bodyPr>
          <a:lstStyle/>
          <a:p>
            <a:pPr>
              <a:lnSpc>
                <a:spcPct val="107000"/>
              </a:lnSpc>
              <a:spcBef>
                <a:spcPts val="600"/>
              </a:spcBef>
              <a:spcAft>
                <a:spcPts val="600"/>
              </a:spcAft>
            </a:pPr>
            <a:r>
              <a:rPr lang="de-DE"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Sử dụng các thiết bị quang học.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F7995F56-2C64-4487-B89B-71265BB44283}"/>
              </a:ext>
            </a:extLst>
          </p:cNvPr>
          <p:cNvCxnSpPr/>
          <p:nvPr/>
        </p:nvCxnSpPr>
        <p:spPr>
          <a:xfrm>
            <a:off x="3733800" y="2398720"/>
            <a:ext cx="0" cy="4344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C8B279-0AE5-4E90-BDCB-479720826CDE}"/>
              </a:ext>
            </a:extLst>
          </p:cNvPr>
          <p:cNvCxnSpPr/>
          <p:nvPr/>
        </p:nvCxnSpPr>
        <p:spPr>
          <a:xfrm>
            <a:off x="8045450" y="2398720"/>
            <a:ext cx="0" cy="4344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EFA4938-66FD-4827-B394-65F596878209}"/>
              </a:ext>
            </a:extLst>
          </p:cNvPr>
          <p:cNvSpPr txBox="1"/>
          <p:nvPr/>
        </p:nvSpPr>
        <p:spPr>
          <a:xfrm>
            <a:off x="123084" y="2354271"/>
            <a:ext cx="3356716" cy="4516429"/>
          </a:xfrm>
          <a:prstGeom prst="rect">
            <a:avLst/>
          </a:prstGeom>
          <a:noFill/>
        </p:spPr>
        <p:txBody>
          <a:bodyPr wrap="square" rtlCol="0">
            <a:spAutoFit/>
          </a:bodyPr>
          <a:lstStyle/>
          <a:p>
            <a:pPr algn="just">
              <a:lnSpc>
                <a:spcPct val="115000"/>
              </a:lnSpc>
              <a:spcAft>
                <a:spcPts val="80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nguy cơ có thể gây mất an toàn hoặc hỏng các thiết bị khi sử dụng thiết bị chuyển đổi điện áp này là:</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Sử dụng quá công suất của thiết bị =&gt; làm tổn hao điện năng, giảm tuổi thọ của thiết bị.</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Khi sử dụng máy biến áp phải đặt nút điều chỉnh điện áp ở mức thấp nhất rồi tăng dần lên.</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33547B9-F63C-485A-B04E-401F61A5E7F6}"/>
              </a:ext>
            </a:extLst>
          </p:cNvPr>
          <p:cNvSpPr txBox="1"/>
          <p:nvPr/>
        </p:nvSpPr>
        <p:spPr>
          <a:xfrm>
            <a:off x="3860798" y="2396594"/>
            <a:ext cx="4025901" cy="2031325"/>
          </a:xfrm>
          <a:prstGeom prst="rect">
            <a:avLst/>
          </a:prstGeom>
          <a:noFill/>
        </p:spPr>
        <p:txBody>
          <a:bodyPr wrap="square" rtlCol="0">
            <a:spAutoFit/>
          </a:bodyPr>
          <a:lstStyle/>
          <a:p>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 kế:</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dùng để đo nhiệt độ của nước, hoạt động dựa trên cơ sở dãn nở vì nhiệt của các chất như: thủy ngân, rượu, ... được làm bằng thủy tinh dễ vỡ =&gt; Khi tiến hành thí nghiệm cần cẩn thận, không để làm rơi, vỡ do thủy ngân trong nhiệt kế là một chất rất độc hại.</a:t>
            </a:r>
            <a:endParaRPr lang="en-A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4DE5FAB4-E1F1-4950-9184-0A27DCE8986A}"/>
              </a:ext>
            </a:extLst>
          </p:cNvPr>
          <p:cNvSpPr txBox="1"/>
          <p:nvPr/>
        </p:nvSpPr>
        <p:spPr>
          <a:xfrm>
            <a:off x="3892552" y="4359835"/>
            <a:ext cx="3914771" cy="923330"/>
          </a:xfrm>
          <a:prstGeom prst="rect">
            <a:avLst/>
          </a:prstGeom>
          <a:noFill/>
        </p:spPr>
        <p:txBody>
          <a:bodyPr wrap="square" rtlCol="0">
            <a:spAutoFit/>
          </a:bodyPr>
          <a:lstStyle/>
          <a:p>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 thủy tinh</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chịu nhiệt: có thể chịu được nhiệt độ rất cao =&gt; không dùng tay cầm trực tiếp vào bình.</a:t>
            </a:r>
            <a:endParaRPr lang="en-A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A39476B-9808-43EA-9526-C8CC200776C8}"/>
              </a:ext>
            </a:extLst>
          </p:cNvPr>
          <p:cNvSpPr txBox="1"/>
          <p:nvPr/>
        </p:nvSpPr>
        <p:spPr>
          <a:xfrm>
            <a:off x="3805240" y="5198443"/>
            <a:ext cx="4168770" cy="1659557"/>
          </a:xfrm>
          <a:prstGeom prst="rect">
            <a:avLst/>
          </a:prstGeom>
          <a:noFill/>
        </p:spPr>
        <p:txBody>
          <a:bodyPr wrap="square" rtlCol="0">
            <a:spAutoFit/>
          </a:bodyPr>
          <a:lstStyle/>
          <a:p>
            <a:pPr algn="just">
              <a:lnSpc>
                <a:spcPct val="115000"/>
              </a:lnSpc>
              <a:spcAft>
                <a:spcPts val="80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Đèn cồn:</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dùng để đun sôi nước. Được thiết kế gồm:</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bầu đựng cồn bằng thủy tinh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sợi bấc thường được dệt bằng sợi bông+ 1 chiếc chụp đèn bằng thủy tinh hoặc kim loại.</a:t>
            </a:r>
            <a:endParaRPr lang="en-A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320091E0-A613-4993-9718-13BDB2E05C31}"/>
              </a:ext>
            </a:extLst>
          </p:cNvPr>
          <p:cNvSpPr txBox="1"/>
          <p:nvPr/>
        </p:nvSpPr>
        <p:spPr>
          <a:xfrm>
            <a:off x="8324187" y="2396594"/>
            <a:ext cx="3441691" cy="4278094"/>
          </a:xfrm>
          <a:prstGeom prst="rect">
            <a:avLst/>
          </a:prstGeom>
          <a:noFill/>
        </p:spPr>
        <p:txBody>
          <a:bodyPr wrap="square" rtlCol="0">
            <a:spAutoFit/>
          </a:bodyPr>
          <a:lstStyle/>
          <a:p>
            <a:pPr>
              <a:spcAft>
                <a:spcPts val="80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Đèn chiếu sáng</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=&gt; Tránh rơi, vỡ; để nơi khô thoáng, tránh nơi ẩm thấp, gần chất gây cháy nổ.</a:t>
            </a:r>
            <a:endParaRPr lang="en-A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Thấu kính:</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bằng thủy tinh, được lắp trong khung nhựa, gắn trên trụ nhôm =&gt; Mỏng, dễ vỡ cần để trên cao, cất gọn gàng khi sử dụng xong.</a:t>
            </a:r>
            <a:endParaRPr lang="en-A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Màn ảnh:</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có màu trắng mờ, gắn trên trụ nhôm =&gt; Để nơi khô thoáng, tránh bụi bẩn.</a:t>
            </a:r>
            <a:endParaRPr lang="en-A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4862830" algn="l"/>
              </a:tabLs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Gương phẳng</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bằng thủy tinh, dễ vỡ, sắc, nhọn =&gt; Khi sử dụng cần cẩn thẩn, tránh để rơi, vỡ.</a:t>
            </a:r>
            <a:endParaRPr lang="en-A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800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91112"/>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A961113-87E5-42A6-9878-D506FEAAF205}"/>
              </a:ext>
            </a:extLst>
          </p:cNvPr>
          <p:cNvSpPr txBox="1"/>
          <p:nvPr/>
        </p:nvSpPr>
        <p:spPr>
          <a:xfrm>
            <a:off x="250084" y="962099"/>
            <a:ext cx="8074103" cy="461665"/>
          </a:xfrm>
          <a:prstGeom prst="rect">
            <a:avLst/>
          </a:prstGeom>
          <a:noFill/>
        </p:spPr>
        <p:txBody>
          <a:bodyPr wrap="square" rtlCol="0">
            <a:spAutoFit/>
          </a:bodyPr>
          <a:lstStyle/>
          <a:p>
            <a:r>
              <a:rPr lang="de-DE"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quy tắc an toàn trong phòng thí nghiệm.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17E2C92-8A1E-4371-8A46-AAD47A10CB4D}"/>
              </a:ext>
            </a:extLst>
          </p:cNvPr>
          <p:cNvSpPr txBox="1"/>
          <p:nvPr/>
        </p:nvSpPr>
        <p:spPr>
          <a:xfrm>
            <a:off x="250084" y="1501434"/>
            <a:ext cx="9719416" cy="461665"/>
          </a:xfrm>
          <a:prstGeom prst="rect">
            <a:avLst/>
          </a:prstGeom>
          <a:noFill/>
        </p:spPr>
        <p:txBody>
          <a:bodyPr wrap="square" rtlCol="0">
            <a:spAutoFit/>
          </a:bodyPr>
          <a:lstStyle/>
          <a:p>
            <a:pPr algn="l"/>
            <a:r>
              <a:rPr lang="de-DE" sz="2400" b="1" dirty="0">
                <a:solidFill>
                  <a:srgbClr val="000000"/>
                </a:solidFill>
                <a:effectLst/>
                <a:latin typeface="Times New Roman" panose="02020603050405020304" pitchFamily="18" charset="0"/>
                <a:ea typeface="Calibri" panose="020F0502020204030204" pitchFamily="34" charset="0"/>
              </a:rPr>
              <a:t>II. Nguy cơ mất an toàn trong sử dụng sử dụng thiết bị thí nghiệm vật lí. </a:t>
            </a:r>
            <a:endParaRPr lang="en-AS" sz="2400" dirty="0">
              <a:latin typeface="Times New Roman" panose="02020603050405020304" pitchFamily="18" charset="0"/>
            </a:endParaRPr>
          </a:p>
        </p:txBody>
      </p:sp>
      <p:grpSp>
        <p:nvGrpSpPr>
          <p:cNvPr id="4" name="Group 3">
            <a:extLst>
              <a:ext uri="{FF2B5EF4-FFF2-40B4-BE49-F238E27FC236}">
                <a16:creationId xmlns:a16="http://schemas.microsoft.com/office/drawing/2014/main" id="{BE778865-F0CC-499C-AE91-C57AA490CC50}"/>
              </a:ext>
            </a:extLst>
          </p:cNvPr>
          <p:cNvGrpSpPr/>
          <p:nvPr/>
        </p:nvGrpSpPr>
        <p:grpSpPr>
          <a:xfrm>
            <a:off x="437781" y="2870799"/>
            <a:ext cx="6734175" cy="3875748"/>
            <a:chOff x="437781" y="2870799"/>
            <a:chExt cx="6734175" cy="3875748"/>
          </a:xfrm>
        </p:grpSpPr>
        <p:pic>
          <p:nvPicPr>
            <p:cNvPr id="13" name="Picture 12">
              <a:extLst>
                <a:ext uri="{FF2B5EF4-FFF2-40B4-BE49-F238E27FC236}">
                  <a16:creationId xmlns:a16="http://schemas.microsoft.com/office/drawing/2014/main" id="{54A6821F-707F-4A38-9CFD-92ACC9DA5401}"/>
                </a:ext>
              </a:extLst>
            </p:cNvPr>
            <p:cNvPicPr>
              <a:picLocks noChangeAspect="1"/>
            </p:cNvPicPr>
            <p:nvPr/>
          </p:nvPicPr>
          <p:blipFill>
            <a:blip r:embed="rId2"/>
            <a:stretch>
              <a:fillRect/>
            </a:stretch>
          </p:blipFill>
          <p:spPr>
            <a:xfrm>
              <a:off x="437781" y="2870799"/>
              <a:ext cx="6734175" cy="2990850"/>
            </a:xfrm>
            <a:prstGeom prst="rect">
              <a:avLst/>
            </a:prstGeom>
          </p:spPr>
        </p:pic>
        <p:sp>
          <p:nvSpPr>
            <p:cNvPr id="14" name="TextBox 13">
              <a:extLst>
                <a:ext uri="{FF2B5EF4-FFF2-40B4-BE49-F238E27FC236}">
                  <a16:creationId xmlns:a16="http://schemas.microsoft.com/office/drawing/2014/main" id="{06666A2D-9C4F-45AA-A0B0-527E0FADD2B0}"/>
                </a:ext>
              </a:extLst>
            </p:cNvPr>
            <p:cNvSpPr txBox="1"/>
            <p:nvPr/>
          </p:nvSpPr>
          <p:spPr>
            <a:xfrm>
              <a:off x="437781" y="5915550"/>
              <a:ext cx="6311900" cy="830997"/>
            </a:xfrm>
            <a:prstGeom prst="rect">
              <a:avLst/>
            </a:prstGeom>
            <a:noFill/>
          </p:spPr>
          <p:txBody>
            <a:bodyPr wrap="square" rtlCol="0">
              <a:spAutoFit/>
            </a:bodyPr>
            <a:lstStyle/>
            <a:p>
              <a:pPr algn="l"/>
              <a:r>
                <a:rPr lang="en-US" sz="2400" dirty="0" err="1">
                  <a:latin typeface="Times New Roman" panose="02020603050405020304" pitchFamily="18" charset="0"/>
                </a:rPr>
                <a:t>Hình</a:t>
              </a:r>
              <a:r>
                <a:rPr lang="en-US" sz="2400" dirty="0">
                  <a:latin typeface="Times New Roman" panose="02020603050405020304" pitchFamily="18" charset="0"/>
                </a:rPr>
                <a:t> 2.4. </a:t>
              </a:r>
              <a:r>
                <a:rPr lang="en-US" sz="2400" dirty="0" err="1">
                  <a:latin typeface="Times New Roman" panose="02020603050405020304" pitchFamily="18" charset="0"/>
                </a:rPr>
                <a:t>Một</a:t>
              </a:r>
              <a:r>
                <a:rPr lang="en-US" sz="2400" dirty="0">
                  <a:latin typeface="Times New Roman" panose="02020603050405020304" pitchFamily="18" charset="0"/>
                </a:rPr>
                <a:t> </a:t>
              </a:r>
              <a:r>
                <a:rPr lang="en-US" sz="2400" dirty="0" err="1">
                  <a:latin typeface="Times New Roman" panose="02020603050405020304" pitchFamily="18" charset="0"/>
                </a:rPr>
                <a:t>số</a:t>
              </a:r>
              <a:r>
                <a:rPr lang="en-US" sz="2400" dirty="0">
                  <a:latin typeface="Times New Roman" panose="02020603050405020304" pitchFamily="18" charset="0"/>
                </a:rPr>
                <a:t> </a:t>
              </a:r>
              <a:r>
                <a:rPr lang="en-US" sz="2400" dirty="0" err="1">
                  <a:latin typeface="Times New Roman" panose="02020603050405020304" pitchFamily="18" charset="0"/>
                </a:rPr>
                <a:t>thao</a:t>
              </a:r>
              <a:r>
                <a:rPr lang="en-US" sz="2400" dirty="0">
                  <a:latin typeface="Times New Roman" panose="02020603050405020304" pitchFamily="18" charset="0"/>
                </a:rPr>
                <a:t> </a:t>
              </a:r>
              <a:r>
                <a:rPr lang="en-US" sz="2400" dirty="0" err="1">
                  <a:latin typeface="Times New Roman" panose="02020603050405020304" pitchFamily="18" charset="0"/>
                </a:rPr>
                <a:t>tác</a:t>
              </a:r>
              <a:r>
                <a:rPr lang="en-US" sz="2400" dirty="0">
                  <a:latin typeface="Times New Roman" panose="02020603050405020304" pitchFamily="18" charset="0"/>
                </a:rPr>
                <a:t> </a:t>
              </a:r>
              <a:r>
                <a:rPr lang="en-US" sz="2400" dirty="0" err="1">
                  <a:latin typeface="Times New Roman" panose="02020603050405020304" pitchFamily="18" charset="0"/>
                </a:rPr>
                <a:t>có</a:t>
              </a:r>
              <a:r>
                <a:rPr lang="en-US" sz="2400" dirty="0">
                  <a:latin typeface="Times New Roman" panose="02020603050405020304" pitchFamily="18" charset="0"/>
                </a:rPr>
                <a:t> </a:t>
              </a:r>
              <a:r>
                <a:rPr lang="en-US" sz="2400" dirty="0" err="1">
                  <a:latin typeface="Times New Roman" panose="02020603050405020304" pitchFamily="18" charset="0"/>
                </a:rPr>
                <a:t>thể</a:t>
              </a:r>
              <a:r>
                <a:rPr lang="en-US" sz="2400" dirty="0">
                  <a:latin typeface="Times New Roman" panose="02020603050405020304" pitchFamily="18" charset="0"/>
                </a:rPr>
                <a:t> </a:t>
              </a:r>
              <a:r>
                <a:rPr lang="en-US" sz="2400" dirty="0" err="1">
                  <a:latin typeface="Times New Roman" panose="02020603050405020304" pitchFamily="18" charset="0"/>
                </a:rPr>
                <a:t>gây</a:t>
              </a:r>
              <a:r>
                <a:rPr lang="en-US" sz="2400" dirty="0">
                  <a:latin typeface="Times New Roman" panose="02020603050405020304" pitchFamily="18" charset="0"/>
                </a:rPr>
                <a:t> </a:t>
              </a:r>
              <a:r>
                <a:rPr lang="en-US" sz="2400" dirty="0" err="1">
                  <a:latin typeface="Times New Roman" panose="02020603050405020304" pitchFamily="18" charset="0"/>
                </a:rPr>
                <a:t>mất</a:t>
              </a:r>
              <a:r>
                <a:rPr lang="en-US" sz="2400" dirty="0">
                  <a:latin typeface="Times New Roman" panose="02020603050405020304" pitchFamily="18" charset="0"/>
                </a:rPr>
                <a:t> an </a:t>
              </a:r>
              <a:r>
                <a:rPr lang="en-US" sz="2400" dirty="0" err="1">
                  <a:latin typeface="Times New Roman" panose="02020603050405020304" pitchFamily="18" charset="0"/>
                </a:rPr>
                <a:t>toàn</a:t>
              </a:r>
              <a:r>
                <a:rPr lang="en-US" sz="2400" dirty="0">
                  <a:latin typeface="Times New Roman" panose="02020603050405020304" pitchFamily="18" charset="0"/>
                </a:rPr>
                <a:t> </a:t>
              </a:r>
              <a:r>
                <a:rPr lang="en-US" sz="2400" dirty="0" err="1">
                  <a:latin typeface="Times New Roman" panose="02020603050405020304" pitchFamily="18" charset="0"/>
                </a:rPr>
                <a:t>khi</a:t>
              </a:r>
              <a:r>
                <a:rPr lang="en-US" sz="2400" dirty="0">
                  <a:latin typeface="Times New Roman" panose="02020603050405020304" pitchFamily="18" charset="0"/>
                </a:rPr>
                <a:t> </a:t>
              </a:r>
              <a:r>
                <a:rPr lang="en-US" sz="2400" dirty="0" err="1">
                  <a:latin typeface="Times New Roman" panose="02020603050405020304" pitchFamily="18" charset="0"/>
                </a:rPr>
                <a:t>sử</a:t>
              </a:r>
              <a:r>
                <a:rPr lang="en-US" sz="2400" dirty="0">
                  <a:latin typeface="Times New Roman" panose="02020603050405020304" pitchFamily="18" charset="0"/>
                </a:rPr>
                <a:t> </a:t>
              </a:r>
              <a:r>
                <a:rPr lang="en-US" sz="2400" dirty="0" err="1">
                  <a:latin typeface="Times New Roman" panose="02020603050405020304" pitchFamily="18" charset="0"/>
                </a:rPr>
                <a:t>dụng</a:t>
              </a:r>
              <a:r>
                <a:rPr lang="en-US" sz="2400" dirty="0">
                  <a:latin typeface="Times New Roman" panose="02020603050405020304" pitchFamily="18" charset="0"/>
                </a:rPr>
                <a:t> </a:t>
              </a:r>
              <a:r>
                <a:rPr lang="en-US" sz="2400" dirty="0" err="1">
                  <a:latin typeface="Times New Roman" panose="02020603050405020304" pitchFamily="18" charset="0"/>
                </a:rPr>
                <a:t>thiết</a:t>
              </a:r>
              <a:r>
                <a:rPr lang="en-US" sz="2400" dirty="0">
                  <a:latin typeface="Times New Roman" panose="02020603050405020304" pitchFamily="18" charset="0"/>
                </a:rPr>
                <a:t> </a:t>
              </a:r>
              <a:r>
                <a:rPr lang="en-US" sz="2400" dirty="0" err="1">
                  <a:latin typeface="Times New Roman" panose="02020603050405020304" pitchFamily="18" charset="0"/>
                </a:rPr>
                <a:t>bị</a:t>
              </a:r>
              <a:r>
                <a:rPr lang="en-US" sz="2400" dirty="0">
                  <a:latin typeface="Times New Roman" panose="02020603050405020304" pitchFamily="18" charset="0"/>
                </a:rPr>
                <a:t> </a:t>
              </a:r>
              <a:r>
                <a:rPr lang="en-US" sz="2400" dirty="0" err="1">
                  <a:latin typeface="Times New Roman" panose="02020603050405020304" pitchFamily="18" charset="0"/>
                </a:rPr>
                <a:t>thí</a:t>
              </a:r>
              <a:r>
                <a:rPr lang="en-US" sz="2400" dirty="0">
                  <a:latin typeface="Times New Roman" panose="02020603050405020304" pitchFamily="18" charset="0"/>
                </a:rPr>
                <a:t> </a:t>
              </a:r>
              <a:r>
                <a:rPr lang="en-US" sz="2400" dirty="0" err="1">
                  <a:latin typeface="Times New Roman" panose="02020603050405020304" pitchFamily="18" charset="0"/>
                </a:rPr>
                <a:t>nghiệm</a:t>
              </a:r>
              <a:r>
                <a:rPr lang="en-US" sz="2400" dirty="0">
                  <a:latin typeface="Times New Roman" panose="02020603050405020304" pitchFamily="18" charset="0"/>
                </a:rPr>
                <a:t>. </a:t>
              </a:r>
              <a:endParaRPr lang="en-AS" sz="2400" dirty="0">
                <a:latin typeface="Times New Roman" panose="02020603050405020304" pitchFamily="18" charset="0"/>
              </a:endParaRPr>
            </a:p>
          </p:txBody>
        </p:sp>
      </p:grpSp>
      <p:sp>
        <p:nvSpPr>
          <p:cNvPr id="15" name="TextBox 14">
            <a:extLst>
              <a:ext uri="{FF2B5EF4-FFF2-40B4-BE49-F238E27FC236}">
                <a16:creationId xmlns:a16="http://schemas.microsoft.com/office/drawing/2014/main" id="{D3181BD8-6750-464B-B8BD-EDC1597E742E}"/>
              </a:ext>
            </a:extLst>
          </p:cNvPr>
          <p:cNvSpPr txBox="1"/>
          <p:nvPr/>
        </p:nvSpPr>
        <p:spPr>
          <a:xfrm>
            <a:off x="7498372" y="3543835"/>
            <a:ext cx="3860800" cy="1251240"/>
          </a:xfrm>
          <a:prstGeom prst="rect">
            <a:avLst/>
          </a:prstGeom>
          <a:noFill/>
        </p:spPr>
        <p:txBody>
          <a:bodyPr wrap="square" rtlCol="0">
            <a:spAutoFit/>
          </a:bodyPr>
          <a:lstStyle/>
          <a:p>
            <a:pPr indent="450215" algn="just">
              <a:lnSpc>
                <a:spcPct val="107000"/>
              </a:lnSpc>
              <a:spcBef>
                <a:spcPts val="600"/>
              </a:spcBef>
              <a:spcAft>
                <a:spcPts val="600"/>
              </a:spcAft>
            </a:pPr>
            <a:r>
              <a:rPr lang="de-DE" sz="2400" b="1" dirty="0">
                <a:effectLst/>
                <a:latin typeface="Times New Roman" panose="02020603050405020304" pitchFamily="18" charset="0"/>
                <a:ea typeface="Calibri" panose="020F0502020204030204" pitchFamily="34" charset="0"/>
                <a:cs typeface="Times New Roman" panose="02020603050405020304" pitchFamily="18" charset="0"/>
              </a:rPr>
              <a:t>Quan sát hình ảnh 2.4 trả lời câu </a:t>
            </a:r>
            <a:r>
              <a:rPr lang="de-DE" sz="2400" b="1" dirty="0">
                <a:latin typeface="Times New Roman" panose="02020603050405020304" pitchFamily="18" charset="0"/>
                <a:ea typeface="Calibri" panose="020F0502020204030204" pitchFamily="34" charset="0"/>
                <a:cs typeface="Times New Roman" panose="02020603050405020304" pitchFamily="18" charset="0"/>
              </a:rPr>
              <a:t>C4 trong phiếu học tập? </a:t>
            </a:r>
            <a:endParaRPr lang="en-AS" sz="2400" dirty="0">
              <a:latin typeface="Times New Roman" panose="02020603050405020304" pitchFamily="18" charset="0"/>
            </a:endParaRPr>
          </a:p>
        </p:txBody>
      </p:sp>
      <p:sp>
        <p:nvSpPr>
          <p:cNvPr id="3" name="TextBox 2">
            <a:extLst>
              <a:ext uri="{FF2B5EF4-FFF2-40B4-BE49-F238E27FC236}">
                <a16:creationId xmlns:a16="http://schemas.microsoft.com/office/drawing/2014/main" id="{BCBA7F14-FCEF-4D7F-8813-E0E48DBEB604}"/>
              </a:ext>
            </a:extLst>
          </p:cNvPr>
          <p:cNvSpPr txBox="1"/>
          <p:nvPr/>
        </p:nvSpPr>
        <p:spPr>
          <a:xfrm>
            <a:off x="250084" y="2022193"/>
            <a:ext cx="4474316" cy="707886"/>
          </a:xfrm>
          <a:prstGeom prst="rect">
            <a:avLst/>
          </a:prstGeom>
          <a:noFill/>
        </p:spPr>
        <p:txBody>
          <a:bodyPr wrap="square" rtlCol="0">
            <a:spAutoFit/>
          </a:bodyPr>
          <a:lstStyle/>
          <a:p>
            <a:r>
              <a:rPr lang="de-DE"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Nguy cơ gây nguy hiểm cho người sử dụng. </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686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BA27-F66C-4E26-93A6-B03A63D63D7E}"/>
              </a:ext>
            </a:extLst>
          </p:cNvPr>
          <p:cNvSpPr>
            <a:spLocks noGrp="1"/>
          </p:cNvSpPr>
          <p:nvPr>
            <p:ph type="ctrTitle"/>
          </p:nvPr>
        </p:nvSpPr>
        <p:spPr>
          <a:xfrm>
            <a:off x="919772" y="291112"/>
            <a:ext cx="9583721" cy="515647"/>
          </a:xfrm>
        </p:spPr>
        <p:txBody>
          <a:bodyPr/>
          <a:lstStyle/>
          <a:p>
            <a:pPr>
              <a:lnSpc>
                <a:spcPct val="107000"/>
              </a:lnSpc>
              <a:spcAft>
                <a:spcPts val="800"/>
              </a:spcAft>
            </a:pP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QUI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AN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4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NGHIỆM</a:t>
            </a:r>
            <a:endParaRPr lang="en-A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A961113-87E5-42A6-9878-D506FEAAF205}"/>
              </a:ext>
            </a:extLst>
          </p:cNvPr>
          <p:cNvSpPr txBox="1"/>
          <p:nvPr/>
        </p:nvSpPr>
        <p:spPr>
          <a:xfrm>
            <a:off x="250084" y="962099"/>
            <a:ext cx="8074103" cy="461665"/>
          </a:xfrm>
          <a:prstGeom prst="rect">
            <a:avLst/>
          </a:prstGeom>
          <a:noFill/>
        </p:spPr>
        <p:txBody>
          <a:bodyPr wrap="square" rtlCol="0">
            <a:spAutoFit/>
          </a:bodyPr>
          <a:lstStyle/>
          <a:p>
            <a:r>
              <a:rPr lang="de-DE"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quy tắc an toàn trong phòng thí nghiệm. </a:t>
            </a:r>
            <a:endParaRPr lang="en-A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17E2C92-8A1E-4371-8A46-AAD47A10CB4D}"/>
              </a:ext>
            </a:extLst>
          </p:cNvPr>
          <p:cNvSpPr txBox="1"/>
          <p:nvPr/>
        </p:nvSpPr>
        <p:spPr>
          <a:xfrm>
            <a:off x="250084" y="1501434"/>
            <a:ext cx="9719416" cy="461665"/>
          </a:xfrm>
          <a:prstGeom prst="rect">
            <a:avLst/>
          </a:prstGeom>
          <a:noFill/>
        </p:spPr>
        <p:txBody>
          <a:bodyPr wrap="square" rtlCol="0">
            <a:spAutoFit/>
          </a:bodyPr>
          <a:lstStyle/>
          <a:p>
            <a:pPr algn="l"/>
            <a:r>
              <a:rPr lang="de-DE" sz="2400" b="1" dirty="0">
                <a:solidFill>
                  <a:srgbClr val="000000"/>
                </a:solidFill>
                <a:effectLst/>
                <a:latin typeface="Times New Roman" panose="02020603050405020304" pitchFamily="18" charset="0"/>
                <a:ea typeface="Calibri" panose="020F0502020204030204" pitchFamily="34" charset="0"/>
              </a:rPr>
              <a:t>II. Nguy cơ mất an toàn trong sử dụng sử dụng thiết bị thí nghiệm vật lí. </a:t>
            </a:r>
            <a:endParaRPr lang="en-AS" sz="2400" dirty="0">
              <a:latin typeface="Times New Roman" panose="02020603050405020304" pitchFamily="18" charset="0"/>
            </a:endParaRPr>
          </a:p>
        </p:txBody>
      </p:sp>
      <p:sp>
        <p:nvSpPr>
          <p:cNvPr id="3" name="TextBox 2">
            <a:extLst>
              <a:ext uri="{FF2B5EF4-FFF2-40B4-BE49-F238E27FC236}">
                <a16:creationId xmlns:a16="http://schemas.microsoft.com/office/drawing/2014/main" id="{BCBA7F14-FCEF-4D7F-8813-E0E48DBEB604}"/>
              </a:ext>
            </a:extLst>
          </p:cNvPr>
          <p:cNvSpPr txBox="1"/>
          <p:nvPr/>
        </p:nvSpPr>
        <p:spPr>
          <a:xfrm>
            <a:off x="250084" y="2022193"/>
            <a:ext cx="4474316" cy="707886"/>
          </a:xfrm>
          <a:prstGeom prst="rect">
            <a:avLst/>
          </a:prstGeom>
          <a:noFill/>
        </p:spPr>
        <p:txBody>
          <a:bodyPr wrap="square" rtlCol="0">
            <a:spAutoFit/>
          </a:bodyPr>
          <a:lstStyle/>
          <a:p>
            <a:r>
              <a:rPr lang="de-DE"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Nguy cơ gây nguy hiểm cho người sử dụng. </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2A712F5-BC8C-48A0-A97D-819FF76C9DE4}"/>
              </a:ext>
            </a:extLst>
          </p:cNvPr>
          <p:cNvSpPr txBox="1"/>
          <p:nvPr/>
        </p:nvSpPr>
        <p:spPr>
          <a:xfrm>
            <a:off x="4724400" y="2053469"/>
            <a:ext cx="4356100" cy="399405"/>
          </a:xfrm>
          <a:prstGeom prst="rect">
            <a:avLst/>
          </a:prstGeom>
          <a:noFill/>
        </p:spPr>
        <p:txBody>
          <a:bodyPr wrap="square" rtlCol="0">
            <a:spAutoFit/>
          </a:bodyPr>
          <a:lstStyle/>
          <a:p>
            <a:pPr>
              <a:lnSpc>
                <a:spcPct val="107000"/>
              </a:lnSpc>
              <a:spcBef>
                <a:spcPts val="600"/>
              </a:spcBef>
              <a:spcAft>
                <a:spcPts val="600"/>
              </a:spcAft>
            </a:pPr>
            <a:r>
              <a:rPr lang="de-DE"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Nguy cơ hỏng thiết bị đo điện</a:t>
            </a:r>
            <a:endParaRPr lang="en-A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210742F0-72FD-41E9-B314-B2EDA4F695D3}"/>
              </a:ext>
            </a:extLst>
          </p:cNvPr>
          <p:cNvSpPr txBox="1"/>
          <p:nvPr/>
        </p:nvSpPr>
        <p:spPr>
          <a:xfrm>
            <a:off x="1449981" y="3305013"/>
            <a:ext cx="3860800" cy="1251240"/>
          </a:xfrm>
          <a:prstGeom prst="rect">
            <a:avLst/>
          </a:prstGeom>
          <a:noFill/>
        </p:spPr>
        <p:txBody>
          <a:bodyPr wrap="square" rtlCol="0">
            <a:spAutoFit/>
          </a:bodyPr>
          <a:lstStyle/>
          <a:p>
            <a:pPr indent="450215" algn="just">
              <a:lnSpc>
                <a:spcPct val="107000"/>
              </a:lnSpc>
              <a:spcBef>
                <a:spcPts val="600"/>
              </a:spcBef>
              <a:spcAft>
                <a:spcPts val="600"/>
              </a:spcAft>
            </a:pPr>
            <a:r>
              <a:rPr lang="de-DE" sz="2400" b="1" dirty="0">
                <a:effectLst/>
                <a:latin typeface="Times New Roman" panose="02020603050405020304" pitchFamily="18" charset="0"/>
                <a:ea typeface="Calibri" panose="020F0502020204030204" pitchFamily="34" charset="0"/>
                <a:cs typeface="Times New Roman" panose="02020603050405020304" pitchFamily="18" charset="0"/>
              </a:rPr>
              <a:t>Quan sát hình ảnh 2.5 trả lời câu </a:t>
            </a:r>
            <a:r>
              <a:rPr lang="de-DE" sz="2400" b="1" dirty="0">
                <a:latin typeface="Times New Roman" panose="02020603050405020304" pitchFamily="18" charset="0"/>
                <a:ea typeface="Calibri" panose="020F0502020204030204" pitchFamily="34" charset="0"/>
                <a:cs typeface="Times New Roman" panose="02020603050405020304" pitchFamily="18" charset="0"/>
              </a:rPr>
              <a:t>C trong phiếu học tập? </a:t>
            </a:r>
            <a:endParaRPr lang="en-AS" sz="2400" dirty="0">
              <a:latin typeface="Times New Roman" panose="02020603050405020304" pitchFamily="18" charset="0"/>
            </a:endParaRPr>
          </a:p>
        </p:txBody>
      </p:sp>
      <p:grpSp>
        <p:nvGrpSpPr>
          <p:cNvPr id="7" name="Group 6">
            <a:extLst>
              <a:ext uri="{FF2B5EF4-FFF2-40B4-BE49-F238E27FC236}">
                <a16:creationId xmlns:a16="http://schemas.microsoft.com/office/drawing/2014/main" id="{86572873-BCBF-46FA-9EC1-30B71A1787E0}"/>
              </a:ext>
            </a:extLst>
          </p:cNvPr>
          <p:cNvGrpSpPr/>
          <p:nvPr/>
        </p:nvGrpSpPr>
        <p:grpSpPr>
          <a:xfrm>
            <a:off x="7194550" y="2484150"/>
            <a:ext cx="3771900" cy="4082738"/>
            <a:chOff x="7194550" y="2484150"/>
            <a:chExt cx="3771900" cy="4082738"/>
          </a:xfrm>
        </p:grpSpPr>
        <p:sp>
          <p:nvSpPr>
            <p:cNvPr id="16" name="TextBox 15">
              <a:extLst>
                <a:ext uri="{FF2B5EF4-FFF2-40B4-BE49-F238E27FC236}">
                  <a16:creationId xmlns:a16="http://schemas.microsoft.com/office/drawing/2014/main" id="{FD7FB55B-E0C7-4578-A146-273DDAC80F06}"/>
                </a:ext>
              </a:extLst>
            </p:cNvPr>
            <p:cNvSpPr txBox="1"/>
            <p:nvPr/>
          </p:nvSpPr>
          <p:spPr>
            <a:xfrm>
              <a:off x="7194550" y="6105223"/>
              <a:ext cx="3771900" cy="461665"/>
            </a:xfrm>
            <a:prstGeom prst="rect">
              <a:avLst/>
            </a:prstGeom>
            <a:noFill/>
          </p:spPr>
          <p:txBody>
            <a:bodyPr wrap="square" rtlCol="0">
              <a:spAutoFit/>
            </a:bodyPr>
            <a:lstStyle/>
            <a:p>
              <a:pPr algn="l"/>
              <a:r>
                <a:rPr lang="en-US" sz="2400" dirty="0" err="1">
                  <a:latin typeface="Times New Roman" panose="02020603050405020304" pitchFamily="18" charset="0"/>
                </a:rPr>
                <a:t>Hình</a:t>
              </a:r>
              <a:r>
                <a:rPr lang="en-US" sz="2400" dirty="0">
                  <a:latin typeface="Times New Roman" panose="02020603050405020304" pitchFamily="18" charset="0"/>
                </a:rPr>
                <a:t> 2.5. </a:t>
              </a:r>
              <a:r>
                <a:rPr lang="en-US" sz="2400" dirty="0" err="1">
                  <a:latin typeface="Times New Roman" panose="02020603050405020304" pitchFamily="18" charset="0"/>
                </a:rPr>
                <a:t>Ampeke</a:t>
              </a:r>
              <a:r>
                <a:rPr lang="en-US" sz="2400" dirty="0">
                  <a:latin typeface="Times New Roman" panose="02020603050405020304" pitchFamily="18" charset="0"/>
                </a:rPr>
                <a:t> </a:t>
              </a:r>
              <a:endParaRPr lang="en-AS" sz="2400" dirty="0">
                <a:latin typeface="Times New Roman" panose="02020603050405020304" pitchFamily="18" charset="0"/>
              </a:endParaRPr>
            </a:p>
          </p:txBody>
        </p:sp>
        <p:pic>
          <p:nvPicPr>
            <p:cNvPr id="4" name="Picture 3">
              <a:extLst>
                <a:ext uri="{FF2B5EF4-FFF2-40B4-BE49-F238E27FC236}">
                  <a16:creationId xmlns:a16="http://schemas.microsoft.com/office/drawing/2014/main" id="{5BCBCCC1-5FCF-4539-9053-171A6D54D3F5}"/>
                </a:ext>
              </a:extLst>
            </p:cNvPr>
            <p:cNvPicPr>
              <a:picLocks noChangeAspect="1"/>
            </p:cNvPicPr>
            <p:nvPr/>
          </p:nvPicPr>
          <p:blipFill>
            <a:blip r:embed="rId2"/>
            <a:stretch>
              <a:fillRect/>
            </a:stretch>
          </p:blipFill>
          <p:spPr>
            <a:xfrm>
              <a:off x="7484068" y="2484150"/>
              <a:ext cx="3019425" cy="3629025"/>
            </a:xfrm>
            <a:prstGeom prst="rect">
              <a:avLst/>
            </a:prstGeom>
          </p:spPr>
        </p:pic>
      </p:grpSp>
    </p:spTree>
    <p:extLst>
      <p:ext uri="{BB962C8B-B14F-4D97-AF65-F5344CB8AC3E}">
        <p14:creationId xmlns:p14="http://schemas.microsoft.com/office/powerpoint/2010/main" val="236839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txDef>
      <a:spPr>
        <a:noFill/>
      </a:spPr>
      <a:bodyPr wrap="square" rtlCol="0">
        <a:spAutoFit/>
      </a:bodyPr>
      <a:lstStyle>
        <a:defPPr algn="l">
          <a:defRPr sz="2400" dirty="0">
            <a:latin typeface="Times New Roman" panose="02020603050405020304" pitchFamily="18" charset="0"/>
          </a:defRPr>
        </a:defPPr>
      </a:lstStyle>
    </a:txDef>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252</TotalTime>
  <Words>2254</Words>
  <Application>Microsoft Office PowerPoint</Application>
  <PresentationFormat>Widescreen</PresentationFormat>
  <Paragraphs>157</Paragraphs>
  <Slides>23</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Tahoma</vt:lpstr>
      <vt:lpstr>Times New Roman</vt:lpstr>
      <vt:lpstr>Trebuchet MS</vt:lpstr>
      <vt:lpstr>Wingdings 3</vt:lpstr>
      <vt:lpstr>Facet</vt:lpstr>
      <vt:lpstr>VIDEO TÍNH HUỐNG</vt:lpstr>
      <vt:lpstr>BÀI 2: CÁC QUI TẮC AN TOÀN TRONG PHÒNG THÍ NGHIỆM</vt:lpstr>
      <vt:lpstr>BÀI 2: CÁC QUI TẮC AN TOÀN TRONG PHÒNG THÍ NGHIỆM</vt:lpstr>
      <vt:lpstr>BÀI 2: CÁC QUI TẮC AN TOÀN TRONG PHÒNG THÍ NGHIỆM</vt:lpstr>
      <vt:lpstr>BÀI 2: CÁC QUI TẮC AN TOÀN TRONG PHÒNG THÍ NGHIỆM</vt:lpstr>
      <vt:lpstr>BÀI 2: CÁC QUI TẮC AN TOÀN TRONG PHÒNG THÍ NGHIỆM</vt:lpstr>
      <vt:lpstr>BÀI 2: CÁC QUI TẮC AN TOÀN TRONG PHÒNG THÍ NGHIỆM</vt:lpstr>
      <vt:lpstr>BÀI 2: CÁC QUI TẮC AN TOÀN TRONG PHÒNG THÍ NGHIỆM</vt:lpstr>
      <vt:lpstr>BÀI 2: CÁC QUI TẮC AN TOÀN TRONG PHÒNG THÍ NGHIỆM</vt:lpstr>
      <vt:lpstr>BÀI 2: CÁC QUI TẮC AN TOÀN TRONG PHÒNG THÍ NGHIỆM</vt:lpstr>
      <vt:lpstr>BÀI 2: CÁC QUI TẮC AN TOÀN TRONG PHÒNG THÍ NGHIỆM</vt:lpstr>
      <vt:lpstr>BÀI 2: CÁC QUI TẮC AN TOÀN TRONG PHÒNG THÍ NGHIỆM</vt:lpstr>
      <vt:lpstr>BÀI 2: CÁC QUI TẮC AN TOÀN TRONG PHÒNG THÍ NGHIỆM</vt:lpstr>
      <vt:lpstr>BÀI 2: CÁC QUI TẮC AN TOÀN TRONG PHÒNG THÍ NGHIỆM</vt:lpstr>
      <vt:lpstr>BÀI 2: CÁC QUI TẮC AN TOÀN TRONG PHÒNG THÍ NGHIỆM</vt:lpstr>
      <vt:lpstr>PowerPoint Presentation</vt:lpstr>
      <vt:lpstr>BÀI 2: CÁC QUI TẮC AN TOÀN TRONG PHÒNG THÍ NGHIỆM</vt:lpstr>
      <vt:lpstr>BÀI 2: CÁC QUI TẮC AN TOÀN TRONG PHÒNG THÍ NGHIỆM</vt:lpstr>
      <vt:lpstr>BÀI 2: CÁC QUI TẮC AN TOÀN TRONG PHÒNG THÍ NGHIỆM</vt:lpstr>
      <vt:lpstr>BÀI 2: CÁC QUI TẮC AN TOÀN TRONG PHÒNG THÍ NGHIỆM</vt:lpstr>
      <vt:lpstr>BÀI 2: CÁC QUI TẮC AN TOÀN TRONG PHÒNG THÍ NGHIỆM</vt:lpstr>
      <vt:lpstr>PowerPoint Presentation</vt:lpstr>
      <vt:lpstr>PowerPoint Presentation</vt:lpstr>
    </vt:vector>
  </TitlesOfParts>
  <Manager>TV_STEM</Manager>
  <Company>TV_STEM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TV_STEM</dc:title>
  <dc:subject>TV_STEM</dc:subject>
  <dc:creator>TV_STEM</dc:creator>
  <cp:keywords>TV_STEM</cp:keywords>
  <dc:description>TV_STEM</dc:description>
  <cp:lastModifiedBy>Nghiêm Xuân</cp:lastModifiedBy>
  <cp:revision>15</cp:revision>
  <dcterms:created xsi:type="dcterms:W3CDTF">2022-08-28T10:04:54Z</dcterms:created>
  <dcterms:modified xsi:type="dcterms:W3CDTF">2022-08-31T09:56:11Z</dcterms:modified>
  <cp:category>TV_STEM</cp:category>
</cp:coreProperties>
</file>