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A502-9BCE-45AD-A36C-31742D238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5E4EB-5DA8-49D9-9C28-B0E9A89165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DDD70-3A12-48AB-BD86-F149EA8C0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AD11D-66CB-4E6D-AC19-661A5EA54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65794-0913-4F30-94B4-B1695654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9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DD111-3F25-4BC3-B94F-0CEE70BC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2626A-B0B8-4FDE-992C-CBACFAA4A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5DD09-F8E1-433C-AEB6-F23B4B139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BB501-C417-489F-8E5F-A2E75116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C0BBE-0E72-4A35-B38F-4F6901845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0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D321E8-A90E-4C92-922B-0C0FD65023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97223-B06A-448B-833B-0C2C077E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920B6-0434-4D2C-BCC1-07D7616E9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6121C-DE69-4753-85A4-9DD3DD549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CBCEB-14A9-4F0F-B820-03C393CC4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2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47632-2005-4EC3-81AD-912C73E61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34CFC-5804-4FF9-A1BC-6E0E20B49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F74B7-2742-4F3A-99FB-EA212B71E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55472-143C-426F-AFD9-B2A3B63E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C68BD-474D-4458-A606-2DD9F8003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1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8C83E-54B6-4A4A-AC6F-0DC4E4DD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289BB-594C-4ADD-87EB-F66B60842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719C9-9ABA-461D-B80B-D75871848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3EAD2-0240-443D-A681-830F53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6D443-FBC1-45E4-99E5-CE1FD507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1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3CA3C-FB50-43E5-99A2-09E2ED78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D00B2-EE6A-4269-8C09-4CCF9D6FB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24C68-49BB-46C1-9CDF-1EEFFDA2B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0D6D4-B354-41C3-A9EA-5BC1DBB6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07C6C-D4ED-469B-BB8C-6CDE59BD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C1798-D95D-4F47-8898-57789486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1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BA493-5487-414C-930B-8A49A665E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7B834-4B72-4483-BE14-A2A0F5624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8F4E0-3984-4B89-8E3D-F95B00E02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564F66-7AE4-4C72-9A15-6E888DA9DB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59EBB3-6367-46CB-9398-B9ABD769D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AA0A5F-E9E9-46AB-9A82-9FE2E7B3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3321DB-CDA0-43F2-9B07-DA5F21FBE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D1A02A-9592-41DB-83E8-61F7FC73B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4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8C267-EF56-4CA0-BF26-E6400A560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32F13-AF85-4947-9BD8-A684DE09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3C527-EA7E-4C0F-B0DB-5EB6D2579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34AD65-7708-4929-9C72-7E85E616C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60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0FD67-0CB5-4891-97ED-83B432D8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59338-C55D-4729-B9BF-A51CAC37F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8D549-D9DF-49E9-8270-418A30C77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3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25A3-354D-4B2E-A2D5-57B9C9DB7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A83EC-5C14-4BBB-9E51-1ED5E1483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C9431-90E4-41FA-9D03-4BC39D06E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7EC12-FF57-470F-AEC2-0EA6638D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2F87C-E6FE-40A1-A96D-571E531FD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185B9-BF22-404E-8784-BEA8E77F5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4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5E642-F960-463C-BDE2-5917C3FA7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E9C20-123B-4091-B93A-AE7489E80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ECC64-B624-4801-A6F9-9F46AF476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65BE2-9C05-4274-BBAE-A0B989E89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83D8E-11D2-4C29-91F0-5BCD6118C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0B735-8FC5-4DC1-B90E-BBEEE846C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9856B6-DB2D-4321-BB3F-C499C6457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A7888-042D-44B7-9C5B-25A5AB924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D434D-627B-449E-AC0A-DB9414EF1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40FA1-A155-42CE-9CF3-C0C2D8ED4AD4}" type="datetimeFigureOut">
              <a:rPr lang="en-US" smtClean="0"/>
              <a:t>27/8/2023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6E14C-5A22-4BE0-B1F7-B5E95D3B7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F1745-6507-4617-ADA4-1E96B6DE0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D3420-B022-4A76-92B6-54A57650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7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89319-C92F-48BC-9F18-082006866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1629"/>
            <a:ext cx="9144000" cy="289737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CC"/>
                </a:solidFill>
              </a:rPr>
              <a:t>CHƯƠNG VII: ĐẠO HÀM</a:t>
            </a:r>
            <a:br>
              <a:rPr lang="en-US" sz="3600" b="1" dirty="0">
                <a:solidFill>
                  <a:srgbClr val="0000CC"/>
                </a:solidFill>
              </a:rPr>
            </a:br>
            <a:r>
              <a:rPr lang="en-US" sz="3600" b="1" dirty="0">
                <a:solidFill>
                  <a:srgbClr val="0000CC"/>
                </a:solidFill>
              </a:rPr>
              <a:t>BÀI 1: ĐỊNH NGHĨA ĐẠO HÀM.  Ý NGHĨA HÌNH HỌC CỦA ĐẠO HÀM</a:t>
            </a:r>
            <a:br>
              <a:rPr lang="en-US" sz="3600" b="1" dirty="0">
                <a:solidFill>
                  <a:srgbClr val="0000CC"/>
                </a:solidFill>
              </a:rPr>
            </a:br>
            <a:r>
              <a:rPr lang="en-US" sz="3600" b="1" dirty="0">
                <a:solidFill>
                  <a:srgbClr val="0000CC"/>
                </a:solidFill>
              </a:rPr>
              <a:t>(3 </a:t>
            </a:r>
            <a:r>
              <a:rPr lang="en-US" sz="3600" b="1" dirty="0" err="1">
                <a:solidFill>
                  <a:srgbClr val="0000CC"/>
                </a:solidFill>
              </a:rPr>
              <a:t>Tiết</a:t>
            </a:r>
            <a:r>
              <a:rPr lang="en-US" sz="3600" b="1" dirty="0">
                <a:solidFill>
                  <a:srgbClr val="0000CC"/>
                </a:solidFill>
              </a:rPr>
              <a:t>: 91-92-93)</a:t>
            </a:r>
            <a:br>
              <a:rPr lang="en-US" b="1" dirty="0">
                <a:solidFill>
                  <a:srgbClr val="0000CC"/>
                </a:solidFill>
              </a:rPr>
            </a:b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5A0E0-C8F1-403E-B0E9-69AE19DF2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95850" y="2998381"/>
            <a:ext cx="2590800" cy="430619"/>
          </a:xfrm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rgbClr val="0000CC"/>
                </a:solidFill>
              </a:rPr>
              <a:t>Tiết</a:t>
            </a:r>
            <a:r>
              <a:rPr lang="en-US" sz="4400" b="1" dirty="0">
                <a:solidFill>
                  <a:srgbClr val="0000CC"/>
                </a:solidFill>
              </a:rPr>
              <a:t> 91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7836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12DA6-386B-444A-A592-939E613E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1</a:t>
            </a:r>
            <a:r>
              <a:rPr lang="vi-VN" b="1" dirty="0">
                <a:solidFill>
                  <a:srgbClr val="0000CC"/>
                </a:solidFill>
              </a:rPr>
              <a:t>. Hoạt động 1: Khởi động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23BF7-0AA2-4FBA-9203-DDBB03D99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8127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lửa</a:t>
            </a:r>
            <a:r>
              <a:rPr lang="en-US" dirty="0"/>
              <a:t> </a:t>
            </a:r>
            <a:r>
              <a:rPr lang="en-US" dirty="0" err="1"/>
              <a:t>vũ</a:t>
            </a:r>
            <a:r>
              <a:rPr lang="en-US" dirty="0"/>
              <a:t> </a:t>
            </a:r>
            <a:r>
              <a:rPr lang="en-US" dirty="0" err="1"/>
              <a:t>trụ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tiện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con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sứ</a:t>
            </a:r>
            <a:r>
              <a:rPr lang="en-US" dirty="0"/>
              <a:t> </a:t>
            </a:r>
            <a:r>
              <a:rPr lang="en-US" dirty="0" err="1"/>
              <a:t>mệnh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: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cận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tinh</a:t>
            </a:r>
            <a:r>
              <a:rPr lang="en-US" dirty="0"/>
              <a:t> </a:t>
            </a:r>
            <a:r>
              <a:rPr lang="en-US" dirty="0" err="1"/>
              <a:t>ngoài</a:t>
            </a:r>
            <a:r>
              <a:rPr lang="en-US" dirty="0"/>
              <a:t> </a:t>
            </a:r>
            <a:r>
              <a:rPr lang="en-US" dirty="0" err="1"/>
              <a:t>Trái</a:t>
            </a:r>
            <a:r>
              <a:rPr lang="en-US" dirty="0"/>
              <a:t> </a:t>
            </a:r>
            <a:r>
              <a:rPr lang="en-US" dirty="0" err="1"/>
              <a:t>Đất</a:t>
            </a:r>
            <a:r>
              <a:rPr lang="en-US" dirty="0"/>
              <a:t>,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con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vũ</a:t>
            </a:r>
            <a:r>
              <a:rPr lang="en-US" dirty="0"/>
              <a:t> </a:t>
            </a:r>
            <a:r>
              <a:rPr lang="en-US" dirty="0" err="1"/>
              <a:t>trụ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D7B93F-4929-4B58-80DE-C21E04AF472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134" y="1275907"/>
            <a:ext cx="4423145" cy="25761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054322-F5A1-4854-8686-AFA597C88A92}"/>
              </a:ext>
            </a:extLst>
          </p:cNvPr>
          <p:cNvSpPr txBox="1"/>
          <p:nvPr/>
        </p:nvSpPr>
        <p:spPr>
          <a:xfrm>
            <a:off x="6531935" y="1428307"/>
            <a:ext cx="4880344" cy="404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FAE4B023-66B5-4E6A-9E2E-C3C7514D0CAD}"/>
              </a:ext>
            </a:extLst>
          </p:cNvPr>
          <p:cNvSpPr/>
          <p:nvPr/>
        </p:nvSpPr>
        <p:spPr>
          <a:xfrm>
            <a:off x="478465" y="4227734"/>
            <a:ext cx="7006856" cy="1975071"/>
          </a:xfrm>
          <a:prstGeom prst="cloudCallout">
            <a:avLst>
              <a:gd name="adj1" fmla="val 40241"/>
              <a:gd name="adj2" fmla="val -891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/>
              <a:t>Nếu</a:t>
            </a:r>
            <a:r>
              <a:rPr lang="en-US" sz="2000" i="1" dirty="0"/>
              <a:t> </a:t>
            </a:r>
            <a:r>
              <a:rPr lang="en-US" sz="2000" i="1" dirty="0" err="1"/>
              <a:t>quỹ</a:t>
            </a:r>
            <a:r>
              <a:rPr lang="en-US" sz="2000" i="1" dirty="0"/>
              <a:t> </a:t>
            </a:r>
            <a:r>
              <a:rPr lang="en-US" sz="2000" i="1" dirty="0" err="1"/>
              <a:t>đạo</a:t>
            </a:r>
            <a:r>
              <a:rPr lang="en-US" sz="2000" i="1" dirty="0"/>
              <a:t> </a:t>
            </a:r>
            <a:r>
              <a:rPr lang="en-US" sz="2000" i="1" dirty="0" err="1"/>
              <a:t>chuyển</a:t>
            </a:r>
            <a:r>
              <a:rPr lang="en-US" sz="2000" i="1" dirty="0"/>
              <a:t> </a:t>
            </a:r>
            <a:r>
              <a:rPr lang="en-US" sz="2000" i="1" dirty="0" err="1"/>
              <a:t>động</a:t>
            </a:r>
            <a:r>
              <a:rPr lang="en-US" sz="2000" i="1" dirty="0"/>
              <a:t> </a:t>
            </a:r>
            <a:r>
              <a:rPr lang="en-US" sz="2000" i="1" dirty="0" err="1"/>
              <a:t>của</a:t>
            </a:r>
            <a:r>
              <a:rPr lang="en-US" sz="2000" i="1" dirty="0"/>
              <a:t> </a:t>
            </a:r>
            <a:r>
              <a:rPr lang="en-US" sz="2000" i="1" dirty="0" err="1"/>
              <a:t>tên</a:t>
            </a:r>
            <a:r>
              <a:rPr lang="en-US" sz="2000" i="1" dirty="0"/>
              <a:t> </a:t>
            </a:r>
            <a:r>
              <a:rPr lang="en-US" sz="2000" i="1" dirty="0" err="1"/>
              <a:t>lửa</a:t>
            </a:r>
            <a:r>
              <a:rPr lang="en-US" sz="2000" i="1" dirty="0"/>
              <a:t> </a:t>
            </a:r>
            <a:r>
              <a:rPr lang="en-US" sz="2000" i="1" dirty="0" err="1"/>
              <a:t>được</a:t>
            </a:r>
            <a:r>
              <a:rPr lang="en-US" sz="2000" i="1" dirty="0"/>
              <a:t> </a:t>
            </a:r>
            <a:r>
              <a:rPr lang="en-US" sz="2000" i="1" dirty="0" err="1"/>
              <a:t>miêu</a:t>
            </a:r>
            <a:r>
              <a:rPr lang="en-US" sz="2000" i="1" dirty="0"/>
              <a:t> </a:t>
            </a:r>
            <a:r>
              <a:rPr lang="en-US" sz="2000" i="1" dirty="0" err="1"/>
              <a:t>tả</a:t>
            </a:r>
            <a:r>
              <a:rPr lang="en-US" sz="2000" i="1" dirty="0"/>
              <a:t> </a:t>
            </a:r>
            <a:r>
              <a:rPr lang="en-US" sz="2000" i="1" dirty="0" err="1"/>
              <a:t>bằng</a:t>
            </a:r>
            <a:r>
              <a:rPr lang="en-US" sz="2000" i="1" dirty="0"/>
              <a:t> </a:t>
            </a:r>
            <a:r>
              <a:rPr lang="en-US" sz="2000" i="1" dirty="0" err="1"/>
              <a:t>hàm</a:t>
            </a:r>
            <a:r>
              <a:rPr lang="en-US" sz="2000" i="1" dirty="0"/>
              <a:t> </a:t>
            </a:r>
            <a:r>
              <a:rPr lang="en-US" sz="2000" i="1" dirty="0" err="1"/>
              <a:t>số</a:t>
            </a:r>
            <a:r>
              <a:rPr lang="en-US" sz="2000" i="1" dirty="0"/>
              <a:t> </a:t>
            </a:r>
            <a:r>
              <a:rPr lang="en-US" sz="2000" i="1" dirty="0" err="1"/>
              <a:t>theo</a:t>
            </a:r>
            <a:r>
              <a:rPr lang="en-US" sz="2000" i="1" dirty="0"/>
              <a:t> </a:t>
            </a:r>
            <a:r>
              <a:rPr lang="en-US" sz="2000" i="1" dirty="0" err="1"/>
              <a:t>thời</a:t>
            </a:r>
            <a:r>
              <a:rPr lang="en-US" sz="2000" i="1" dirty="0"/>
              <a:t> </a:t>
            </a:r>
            <a:r>
              <a:rPr lang="en-US" sz="2000" i="1" dirty="0" err="1"/>
              <a:t>gian</a:t>
            </a:r>
            <a:r>
              <a:rPr lang="en-US" sz="2000" i="1" dirty="0"/>
              <a:t> </a:t>
            </a:r>
            <a:r>
              <a:rPr lang="en-US" sz="2000" i="1" dirty="0" err="1"/>
              <a:t>thì</a:t>
            </a:r>
            <a:r>
              <a:rPr lang="en-US" sz="2000" i="1" dirty="0"/>
              <a:t> </a:t>
            </a:r>
            <a:r>
              <a:rPr lang="en-US" sz="2000" i="1" dirty="0" err="1"/>
              <a:t>đại</a:t>
            </a:r>
            <a:r>
              <a:rPr lang="en-US" sz="2000" i="1" dirty="0"/>
              <a:t> </a:t>
            </a:r>
            <a:r>
              <a:rPr lang="en-US" sz="2000" i="1" dirty="0" err="1"/>
              <a:t>lượng</a:t>
            </a:r>
            <a:r>
              <a:rPr lang="en-US" sz="2000" i="1" dirty="0"/>
              <a:t> </a:t>
            </a:r>
            <a:r>
              <a:rPr lang="en-US" sz="2000" i="1" dirty="0" err="1"/>
              <a:t>nào</a:t>
            </a:r>
            <a:r>
              <a:rPr lang="en-US" sz="2000" i="1" dirty="0"/>
              <a:t> </a:t>
            </a:r>
            <a:r>
              <a:rPr lang="en-US" sz="2000" i="1" dirty="0" err="1"/>
              <a:t>biểu</a:t>
            </a:r>
            <a:r>
              <a:rPr lang="en-US" sz="2000" i="1" dirty="0"/>
              <a:t> </a:t>
            </a:r>
            <a:r>
              <a:rPr lang="en-US" sz="2000" i="1" dirty="0" err="1"/>
              <a:t>thị</a:t>
            </a:r>
            <a:r>
              <a:rPr lang="en-US" sz="2000" i="1" dirty="0"/>
              <a:t> </a:t>
            </a:r>
            <a:r>
              <a:rPr lang="en-US" sz="2000" i="1" dirty="0" err="1"/>
              <a:t>độ</a:t>
            </a:r>
            <a:r>
              <a:rPr lang="en-US" sz="2000" i="1" dirty="0"/>
              <a:t> </a:t>
            </a:r>
            <a:r>
              <a:rPr lang="en-US" sz="2000" i="1" dirty="0" err="1"/>
              <a:t>nhanh</a:t>
            </a:r>
            <a:r>
              <a:rPr lang="en-US" sz="2000" i="1" dirty="0"/>
              <a:t> </a:t>
            </a:r>
            <a:r>
              <a:rPr lang="en-US" sz="2000" i="1" dirty="0" err="1"/>
              <a:t>chậm</a:t>
            </a:r>
            <a:r>
              <a:rPr lang="en-US" sz="2000" i="1" dirty="0"/>
              <a:t> </a:t>
            </a:r>
            <a:r>
              <a:rPr lang="en-US" sz="2000" i="1" dirty="0" err="1"/>
              <a:t>của</a:t>
            </a:r>
            <a:r>
              <a:rPr lang="en-US" sz="2000" i="1" dirty="0"/>
              <a:t> </a:t>
            </a:r>
            <a:r>
              <a:rPr lang="en-US" sz="2000" i="1" dirty="0" err="1"/>
              <a:t>chuyển</a:t>
            </a:r>
            <a:r>
              <a:rPr lang="en-US" sz="2000" i="1" dirty="0"/>
              <a:t> </a:t>
            </a:r>
            <a:r>
              <a:rPr lang="en-US" sz="2000" i="1" dirty="0" err="1"/>
              <a:t>động</a:t>
            </a:r>
            <a:r>
              <a:rPr lang="en-US" sz="2000" i="1" dirty="0"/>
              <a:t> </a:t>
            </a:r>
            <a:r>
              <a:rPr lang="en-US" sz="2000" i="1" dirty="0" err="1"/>
              <a:t>tại</a:t>
            </a:r>
            <a:r>
              <a:rPr lang="en-US" sz="2000" i="1" dirty="0"/>
              <a:t> </a:t>
            </a:r>
            <a:r>
              <a:rPr lang="en-US" sz="2000" i="1" dirty="0" err="1"/>
              <a:t>một</a:t>
            </a:r>
            <a:r>
              <a:rPr lang="en-US" sz="2000" i="1" dirty="0"/>
              <a:t> </a:t>
            </a:r>
            <a:r>
              <a:rPr lang="en-US" sz="2000" i="1" dirty="0" err="1"/>
              <a:t>thời</a:t>
            </a:r>
            <a:r>
              <a:rPr lang="en-US" sz="2000" i="1" dirty="0"/>
              <a:t> </a:t>
            </a:r>
            <a:r>
              <a:rPr lang="en-US" sz="2000" i="1" dirty="0" err="1"/>
              <a:t>điểm</a:t>
            </a:r>
            <a:r>
              <a:rPr lang="en-US" sz="2000" i="1" dirty="0"/>
              <a:t>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557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90793-A509-4CA9-B295-464EA8AE4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38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vi-VN" b="1" dirty="0">
                <a:solidFill>
                  <a:srgbClr val="0000CC"/>
                </a:solidFill>
              </a:rPr>
              <a:t>I. </a:t>
            </a:r>
            <a:r>
              <a:rPr lang="en-US" b="1" dirty="0" err="1">
                <a:solidFill>
                  <a:srgbClr val="0000CC"/>
                </a:solidFill>
              </a:rPr>
              <a:t>Đạo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hàm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tại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một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điểm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002D50-0116-4C58-8218-5CD0E7F18F1F}"/>
              </a:ext>
            </a:extLst>
          </p:cNvPr>
          <p:cNvSpPr txBox="1">
            <a:spLocks/>
          </p:cNvSpPr>
          <p:nvPr/>
        </p:nvSpPr>
        <p:spPr>
          <a:xfrm>
            <a:off x="838200" y="478302"/>
            <a:ext cx="6203378" cy="526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00CC"/>
                </a:solidFill>
              </a:rPr>
              <a:t>1. </a:t>
            </a:r>
            <a:r>
              <a:rPr lang="en-US" sz="2800" b="1" i="1" dirty="0" err="1">
                <a:solidFill>
                  <a:srgbClr val="0000CC"/>
                </a:solidFill>
              </a:rPr>
              <a:t>Các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bài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toán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dẫn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đến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khái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niệm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đạo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hàm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6ACBAF01-7C86-4343-99DC-ED8085D70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8EB6BCF4-CBCF-4EC9-956B-8E2792BDE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333" y="1179192"/>
            <a:ext cx="6203378" cy="3728816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7C6112F3-E24E-47D8-807B-DF86C6314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9845" y="4885430"/>
            <a:ext cx="4806378" cy="668436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CE261994-2C49-4787-AE5B-ADC743CFF395}"/>
              </a:ext>
            </a:extLst>
          </p:cNvPr>
          <p:cNvSpPr/>
          <p:nvPr/>
        </p:nvSpPr>
        <p:spPr>
          <a:xfrm>
            <a:off x="7238445" y="5584073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Gần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29,4</a:t>
            </a:r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186D76D-60B6-4725-8052-3AE41A2B22FD}"/>
              </a:ext>
            </a:extLst>
          </p:cNvPr>
          <p:cNvSpPr/>
          <p:nvPr/>
        </p:nvSpPr>
        <p:spPr>
          <a:xfrm>
            <a:off x="7238445" y="6134081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29,4</a:t>
            </a:r>
            <a:endParaRPr lang="en-US" dirty="0"/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57D6954C-22A9-45D3-BCB0-7D44EF666216}"/>
              </a:ext>
            </a:extLst>
          </p:cNvPr>
          <p:cNvSpPr txBox="1">
            <a:spLocks/>
          </p:cNvSpPr>
          <p:nvPr/>
        </p:nvSpPr>
        <p:spPr>
          <a:xfrm>
            <a:off x="886044" y="797263"/>
            <a:ext cx="4803556" cy="526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0000CC"/>
                </a:solidFill>
              </a:rPr>
              <a:t>a. </a:t>
            </a:r>
            <a:r>
              <a:rPr lang="en-US" sz="2000" b="1" dirty="0" err="1">
                <a:solidFill>
                  <a:srgbClr val="0000CC"/>
                </a:solidFill>
              </a:rPr>
              <a:t>Bài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toán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tìm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vận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tốc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tức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thời</a:t>
            </a:r>
            <a:r>
              <a:rPr lang="en-US" sz="2000" b="1" dirty="0">
                <a:solidFill>
                  <a:srgbClr val="0000CC"/>
                </a:solidFill>
              </a:rPr>
              <a:t>.</a:t>
            </a:r>
            <a:endParaRPr lang="en-US" sz="2000" dirty="0">
              <a:solidFill>
                <a:srgbClr val="0000CC"/>
              </a:solidFill>
            </a:endParaRP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7B0C216A-758A-4C6E-BC54-7EAA05F6D4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2226" y="292624"/>
            <a:ext cx="2748679" cy="43453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3" name="Callout: Bent Line 72">
            <a:extLst>
              <a:ext uri="{FF2B5EF4-FFF2-40B4-BE49-F238E27FC236}">
                <a16:creationId xmlns:a16="http://schemas.microsoft.com/office/drawing/2014/main" id="{5E657F7C-6C4F-4262-BD3D-336056755EC6}"/>
              </a:ext>
            </a:extLst>
          </p:cNvPr>
          <p:cNvSpPr/>
          <p:nvPr/>
        </p:nvSpPr>
        <p:spPr>
          <a:xfrm>
            <a:off x="448539" y="5694514"/>
            <a:ext cx="6420525" cy="399731"/>
          </a:xfrm>
          <a:prstGeom prst="borderCallout2">
            <a:avLst>
              <a:gd name="adj1" fmla="val -3843"/>
              <a:gd name="adj2" fmla="val 99800"/>
              <a:gd name="adj3" fmla="val -289079"/>
              <a:gd name="adj4" fmla="val 102367"/>
              <a:gd name="adj5" fmla="val -211640"/>
              <a:gd name="adj6" fmla="val 137243"/>
            </a:avLst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tốc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x </a:t>
            </a:r>
            <a:r>
              <a:rPr lang="en-US" dirty="0" err="1"/>
              <a:t>càng</a:t>
            </a:r>
            <a:r>
              <a:rPr lang="en-US" dirty="0"/>
              <a:t> </a:t>
            </a:r>
            <a:r>
              <a:rPr lang="en-US" dirty="0" err="1"/>
              <a:t>gần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x</a:t>
            </a:r>
            <a:r>
              <a:rPr lang="en-US" baseline="-25000" dirty="0"/>
              <a:t>0 ?</a:t>
            </a:r>
            <a:endParaRPr lang="en-US" dirty="0"/>
          </a:p>
        </p:txBody>
      </p:sp>
      <p:sp>
        <p:nvSpPr>
          <p:cNvPr id="70" name="Callout: Double Bent Line 69">
            <a:extLst>
              <a:ext uri="{FF2B5EF4-FFF2-40B4-BE49-F238E27FC236}">
                <a16:creationId xmlns:a16="http://schemas.microsoft.com/office/drawing/2014/main" id="{4FAB9DE8-A8E0-49EB-8EE4-201E0FB8E470}"/>
              </a:ext>
            </a:extLst>
          </p:cNvPr>
          <p:cNvSpPr/>
          <p:nvPr/>
        </p:nvSpPr>
        <p:spPr>
          <a:xfrm>
            <a:off x="448539" y="6190526"/>
            <a:ext cx="6652172" cy="477476"/>
          </a:xfrm>
          <a:prstGeom prst="borderCallout3">
            <a:avLst>
              <a:gd name="adj1" fmla="val 3775"/>
              <a:gd name="adj2" fmla="val 100168"/>
              <a:gd name="adj3" fmla="val -272547"/>
              <a:gd name="adj4" fmla="val 99876"/>
              <a:gd name="adj5" fmla="val -309523"/>
              <a:gd name="adj6" fmla="val 104532"/>
              <a:gd name="adj7" fmla="val -176598"/>
              <a:gd name="adj8" fmla="val 105351"/>
            </a:avLst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trị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trị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bảng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phản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ánh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đúng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nhất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vận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tốc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trung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của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viên</a:t>
            </a:r>
            <a:r>
              <a:rPr lang="en-US" dirty="0">
                <a:solidFill>
                  <a:srgbClr val="FF0000"/>
                </a:solidFill>
              </a:rPr>
              <a:t> bi </a:t>
            </a:r>
            <a:r>
              <a:rPr lang="en-US" dirty="0" err="1">
                <a:solidFill>
                  <a:srgbClr val="FF0000"/>
                </a:solidFill>
              </a:rPr>
              <a:t>tại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thời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điểm</a:t>
            </a:r>
            <a:r>
              <a:rPr lang="en-US" dirty="0">
                <a:solidFill>
                  <a:srgbClr val="FF0000"/>
                </a:solidFill>
              </a:rPr>
              <a:t> x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Callout: Bent Line 71">
                <a:extLst>
                  <a:ext uri="{FF2B5EF4-FFF2-40B4-BE49-F238E27FC236}">
                    <a16:creationId xmlns:a16="http://schemas.microsoft.com/office/drawing/2014/main" id="{EEC56706-B962-48F6-99E6-96EE3EBDFBA1}"/>
                  </a:ext>
                </a:extLst>
              </p:cNvPr>
              <p:cNvSpPr/>
              <p:nvPr/>
            </p:nvSpPr>
            <p:spPr>
              <a:xfrm>
                <a:off x="448539" y="4930586"/>
                <a:ext cx="6203378" cy="667648"/>
              </a:xfrm>
              <a:prstGeom prst="borderCallout2">
                <a:avLst>
                  <a:gd name="adj1" fmla="val -409604"/>
                  <a:gd name="adj2" fmla="val 151445"/>
                  <a:gd name="adj3" fmla="val -128353"/>
                  <a:gd name="adj4" fmla="val 107807"/>
                  <a:gd name="adj5" fmla="val -2477"/>
                  <a:gd name="adj6" fmla="val 99645"/>
                </a:avLst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Tính </a:t>
                </a:r>
                <a:r>
                  <a:rPr lang="en-US" dirty="0" err="1"/>
                  <a:t>vận</a:t>
                </a:r>
                <a:r>
                  <a:rPr lang="en-US" dirty="0"/>
                  <a:t> </a:t>
                </a:r>
                <a:r>
                  <a:rPr lang="en-US" dirty="0" err="1"/>
                  <a:t>tốc</a:t>
                </a:r>
                <a:r>
                  <a:rPr lang="en-US" dirty="0"/>
                  <a:t> </a:t>
                </a:r>
                <a:r>
                  <a:rPr lang="en-US" dirty="0" err="1"/>
                  <a:t>trung</a:t>
                </a:r>
                <a:r>
                  <a:rPr lang="en-US" dirty="0"/>
                  <a:t> </a:t>
                </a:r>
                <a:r>
                  <a:rPr lang="en-US" dirty="0" err="1"/>
                  <a:t>bình</a:t>
                </a:r>
                <a:r>
                  <a:rPr lang="en-US" dirty="0"/>
                  <a:t> </a:t>
                </a:r>
                <a:r>
                  <a:rPr lang="en-US" dirty="0" err="1"/>
                  <a:t>của</a:t>
                </a:r>
                <a:r>
                  <a:rPr lang="en-US" dirty="0"/>
                  <a:t> </a:t>
                </a:r>
                <a:r>
                  <a:rPr lang="en-US" dirty="0" err="1"/>
                  <a:t>chuyển</a:t>
                </a:r>
                <a:r>
                  <a:rPr lang="en-US" dirty="0"/>
                  <a:t> </a:t>
                </a:r>
                <a:r>
                  <a:rPr lang="en-US" dirty="0" err="1"/>
                  <a:t>động</a:t>
                </a:r>
                <a:r>
                  <a:rPr lang="en-US" dirty="0"/>
                  <a:t> </a:t>
                </a:r>
                <a:r>
                  <a:rPr lang="en-US" dirty="0" err="1"/>
                  <a:t>trong</a:t>
                </a:r>
                <a:r>
                  <a:rPr lang="en-US" dirty="0"/>
                  <a:t> </a:t>
                </a:r>
                <a:r>
                  <a:rPr lang="en-US" dirty="0" err="1"/>
                  <a:t>khoảng</a:t>
                </a:r>
                <a:r>
                  <a:rPr lang="en-US" dirty="0"/>
                  <a:t> [x</a:t>
                </a:r>
                <a:r>
                  <a:rPr lang="en-US" baseline="-25000" dirty="0"/>
                  <a:t>o</a:t>
                </a:r>
                <a:r>
                  <a:rPr lang="en-US" dirty="0"/>
                  <a:t> , x] </a:t>
                </a:r>
                <a:r>
                  <a:rPr lang="en-US" dirty="0" err="1"/>
                  <a:t>với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=3,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=2,5,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=2,9,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=2,99,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=2,999</m:t>
                    </m:r>
                  </m:oMath>
                </a14:m>
                <a:r>
                  <a:rPr lang="en-US" dirty="0"/>
                  <a:t> ?</a:t>
                </a:r>
              </a:p>
            </p:txBody>
          </p:sp>
        </mc:Choice>
        <mc:Fallback>
          <p:sp>
            <p:nvSpPr>
              <p:cNvPr id="72" name="Callout: Bent Line 71">
                <a:extLst>
                  <a:ext uri="{FF2B5EF4-FFF2-40B4-BE49-F238E27FC236}">
                    <a16:creationId xmlns:a16="http://schemas.microsoft.com/office/drawing/2014/main" id="{EEC56706-B962-48F6-99E6-96EE3EBDFB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39" y="4930586"/>
                <a:ext cx="6203378" cy="667648"/>
              </a:xfrm>
              <a:prstGeom prst="borderCallout2">
                <a:avLst>
                  <a:gd name="adj1" fmla="val -409604"/>
                  <a:gd name="adj2" fmla="val 151445"/>
                  <a:gd name="adj3" fmla="val -128353"/>
                  <a:gd name="adj4" fmla="val 107807"/>
                  <a:gd name="adj5" fmla="val -2477"/>
                  <a:gd name="adj6" fmla="val 99645"/>
                </a:avLst>
              </a:prstGeom>
              <a:blipFill>
                <a:blip r:embed="rId5"/>
                <a:stretch>
                  <a:fillRect b="-1961"/>
                </a:stretch>
              </a:blipFill>
              <a:ln w="381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403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1" grpId="0"/>
      <p:bldP spid="73" grpId="0" animBg="1"/>
      <p:bldP spid="70" grpId="0" animBg="1"/>
      <p:bldP spid="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90793-A509-4CA9-B295-464EA8AE4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38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vi-VN" b="1" dirty="0">
                <a:solidFill>
                  <a:srgbClr val="0000CC"/>
                </a:solidFill>
              </a:rPr>
              <a:t>I. </a:t>
            </a:r>
            <a:r>
              <a:rPr lang="en-US" b="1" dirty="0" err="1">
                <a:solidFill>
                  <a:srgbClr val="0000CC"/>
                </a:solidFill>
              </a:rPr>
              <a:t>Đạo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hàm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tại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một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điểm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002D50-0116-4C58-8218-5CD0E7F18F1F}"/>
              </a:ext>
            </a:extLst>
          </p:cNvPr>
          <p:cNvSpPr txBox="1">
            <a:spLocks/>
          </p:cNvSpPr>
          <p:nvPr/>
        </p:nvSpPr>
        <p:spPr>
          <a:xfrm>
            <a:off x="838200" y="478302"/>
            <a:ext cx="6203378" cy="526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00CC"/>
                </a:solidFill>
              </a:rPr>
              <a:t>1. </a:t>
            </a:r>
            <a:r>
              <a:rPr lang="en-US" sz="2800" b="1" i="1" dirty="0" err="1">
                <a:solidFill>
                  <a:srgbClr val="0000CC"/>
                </a:solidFill>
              </a:rPr>
              <a:t>Các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bài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toán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dẫn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đến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khái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niệm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đạo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hàm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6ACBAF01-7C86-4343-99DC-ED8085D70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57D6954C-22A9-45D3-BCB0-7D44EF666216}"/>
              </a:ext>
            </a:extLst>
          </p:cNvPr>
          <p:cNvSpPr txBox="1">
            <a:spLocks/>
          </p:cNvSpPr>
          <p:nvPr/>
        </p:nvSpPr>
        <p:spPr>
          <a:xfrm>
            <a:off x="886044" y="797263"/>
            <a:ext cx="4803556" cy="526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0000CC"/>
                </a:solidFill>
              </a:rPr>
              <a:t>a. </a:t>
            </a:r>
            <a:r>
              <a:rPr lang="en-US" sz="2000" b="1" dirty="0" err="1">
                <a:solidFill>
                  <a:srgbClr val="0000CC"/>
                </a:solidFill>
              </a:rPr>
              <a:t>Bài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toán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tìm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vận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tốc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tức</a:t>
            </a:r>
            <a:r>
              <a:rPr lang="en-US" sz="2000" b="1" dirty="0">
                <a:solidFill>
                  <a:srgbClr val="0000CC"/>
                </a:solidFill>
              </a:rPr>
              <a:t> </a:t>
            </a:r>
            <a:r>
              <a:rPr lang="en-US" sz="2000" b="1" dirty="0" err="1">
                <a:solidFill>
                  <a:srgbClr val="0000CC"/>
                </a:solidFill>
              </a:rPr>
              <a:t>thời</a:t>
            </a:r>
            <a:r>
              <a:rPr lang="en-US" sz="2000" b="1" dirty="0">
                <a:solidFill>
                  <a:srgbClr val="0000CC"/>
                </a:solidFill>
              </a:rPr>
              <a:t>.</a:t>
            </a:r>
            <a:endParaRPr lang="en-US" sz="2000" dirty="0">
              <a:solidFill>
                <a:srgbClr val="0000CC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8DBC1B-EBD7-41C7-A280-0F0C4CBA3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763" y="1244823"/>
            <a:ext cx="10864993" cy="237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71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90793-A509-4CA9-B295-464EA8AE4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38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vi-VN" b="1" dirty="0">
                <a:solidFill>
                  <a:srgbClr val="0000CC"/>
                </a:solidFill>
              </a:rPr>
              <a:t>I. </a:t>
            </a:r>
            <a:r>
              <a:rPr lang="en-US" b="1" dirty="0" err="1">
                <a:solidFill>
                  <a:srgbClr val="0000CC"/>
                </a:solidFill>
              </a:rPr>
              <a:t>Đạo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hàm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tại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một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điểm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002D50-0116-4C58-8218-5CD0E7F18F1F}"/>
              </a:ext>
            </a:extLst>
          </p:cNvPr>
          <p:cNvSpPr txBox="1">
            <a:spLocks/>
          </p:cNvSpPr>
          <p:nvPr/>
        </p:nvSpPr>
        <p:spPr>
          <a:xfrm>
            <a:off x="838200" y="478302"/>
            <a:ext cx="6203378" cy="526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i="1" dirty="0">
                <a:solidFill>
                  <a:srgbClr val="0000CC"/>
                </a:solidFill>
              </a:rPr>
              <a:t>2. </a:t>
            </a:r>
            <a:r>
              <a:rPr lang="en-US" sz="2800" b="1" i="1" dirty="0" err="1">
                <a:solidFill>
                  <a:srgbClr val="0000CC"/>
                </a:solidFill>
              </a:rPr>
              <a:t>Định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nghĩa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đạo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hàm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tại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một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</a:rPr>
              <a:t>điểm</a:t>
            </a:r>
            <a:r>
              <a:rPr lang="en-US" sz="2800" b="1" i="1" dirty="0">
                <a:solidFill>
                  <a:srgbClr val="0000CC"/>
                </a:solidFill>
              </a:rPr>
              <a:t> </a:t>
            </a:r>
            <a:endParaRPr lang="en-US" sz="2800" i="1" dirty="0">
              <a:solidFill>
                <a:srgbClr val="0000CC"/>
              </a:solidFill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6ACBAF01-7C86-4343-99DC-ED8085D70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16B685-C425-4A7A-BA94-79929023E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04398"/>
            <a:ext cx="8843010" cy="15080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05B10F-E1A1-494A-872F-83F4EC588A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520" y="2512409"/>
            <a:ext cx="8682990" cy="14555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67B2B5F-B443-46F1-849E-C139CF575885}"/>
              </a:ext>
            </a:extLst>
          </p:cNvPr>
          <p:cNvSpPr/>
          <p:nvPr/>
        </p:nvSpPr>
        <p:spPr>
          <a:xfrm>
            <a:off x="904442" y="3864817"/>
            <a:ext cx="6070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i="1" dirty="0">
                <a:solidFill>
                  <a:srgbClr val="0000CC"/>
                </a:solidFill>
              </a:rPr>
              <a:t>3. Các bước tính đạo hàm bằng định nghĩa</a:t>
            </a:r>
            <a:endParaRPr lang="en-US" sz="2400" i="1" dirty="0">
              <a:solidFill>
                <a:srgbClr val="0000CC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DDE745-39E3-4443-8CBC-A0AF5761C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768" y="4326482"/>
            <a:ext cx="9433211" cy="231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7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90793-A509-4CA9-B295-464EA8AE4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38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vi-VN" b="1" dirty="0">
                <a:solidFill>
                  <a:srgbClr val="0000CC"/>
                </a:solidFill>
              </a:rPr>
              <a:t>I. </a:t>
            </a:r>
            <a:r>
              <a:rPr lang="en-US" b="1" dirty="0" err="1">
                <a:solidFill>
                  <a:srgbClr val="0000CC"/>
                </a:solidFill>
              </a:rPr>
              <a:t>Đạo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hàm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tại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một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điểm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6ACBAF01-7C86-4343-99DC-ED8085D70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7B2B5F-B443-46F1-849E-C139CF575885}"/>
              </a:ext>
            </a:extLst>
          </p:cNvPr>
          <p:cNvSpPr/>
          <p:nvPr/>
        </p:nvSpPr>
        <p:spPr>
          <a:xfrm>
            <a:off x="838200" y="572977"/>
            <a:ext cx="6070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i="1" dirty="0">
                <a:solidFill>
                  <a:srgbClr val="0000CC"/>
                </a:solidFill>
              </a:rPr>
              <a:t>3. Các bước tính đạo hàm bằng định nghĩa</a:t>
            </a:r>
            <a:endParaRPr lang="en-US" sz="2400" i="1" dirty="0">
              <a:solidFill>
                <a:srgbClr val="0000CC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DDE745-39E3-4443-8CBC-A0AF5761C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609" y="1034643"/>
            <a:ext cx="8324501" cy="20361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754D0C-2FEA-4DFB-80ED-46E857479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20" y="3173616"/>
            <a:ext cx="8429466" cy="2036103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136FDDC4-73C7-4442-8C78-458A59C0964E}"/>
              </a:ext>
            </a:extLst>
          </p:cNvPr>
          <p:cNvSpPr/>
          <p:nvPr/>
        </p:nvSpPr>
        <p:spPr>
          <a:xfrm>
            <a:off x="7635240" y="572977"/>
            <a:ext cx="4263389" cy="1553003"/>
          </a:xfrm>
          <a:prstGeom prst="wedgeRoundRectCallout">
            <a:avLst>
              <a:gd name="adj1" fmla="val -109901"/>
              <a:gd name="adj2" fmla="val 1163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Nhóm</a:t>
            </a:r>
            <a:r>
              <a:rPr lang="en-US" dirty="0"/>
              <a:t> 1+2: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1a</a:t>
            </a:r>
          </a:p>
          <a:p>
            <a:r>
              <a:rPr lang="en-US" dirty="0" err="1"/>
              <a:t>Nhóm</a:t>
            </a:r>
            <a:r>
              <a:rPr lang="en-US" dirty="0"/>
              <a:t> 3+4: </a:t>
            </a:r>
            <a:r>
              <a:rPr lang="en-US" dirty="0" err="1"/>
              <a:t>Bài</a:t>
            </a:r>
            <a:r>
              <a:rPr lang="en-US" dirty="0"/>
              <a:t> 2.</a:t>
            </a:r>
          </a:p>
          <a:p>
            <a:r>
              <a:rPr lang="en-US" dirty="0" err="1"/>
              <a:t>Nhóm</a:t>
            </a:r>
            <a:r>
              <a:rPr lang="en-US" dirty="0"/>
              <a:t> 5+6 (</a:t>
            </a:r>
            <a:r>
              <a:rPr lang="en-US" dirty="0" err="1"/>
              <a:t>Khá</a:t>
            </a:r>
            <a:r>
              <a:rPr lang="en-US" dirty="0"/>
              <a:t>):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1b, BT2 – Sgk63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4118CDF-8D2B-4614-A036-A35C2DA0A4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5240" y="2896723"/>
            <a:ext cx="2455705" cy="178106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AE3ED06-C673-41FA-A81B-EF3C1B097D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5240" y="4732021"/>
            <a:ext cx="3371850" cy="170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2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90793-A509-4CA9-B295-464EA8AE4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38"/>
            <a:ext cx="10515600" cy="687498"/>
          </a:xfrm>
        </p:spPr>
        <p:txBody>
          <a:bodyPr>
            <a:normAutofit fontScale="90000"/>
          </a:bodyPr>
          <a:lstStyle/>
          <a:p>
            <a:r>
              <a:rPr lang="vi-VN" b="1" dirty="0">
                <a:solidFill>
                  <a:srgbClr val="0000CC"/>
                </a:solidFill>
              </a:rPr>
              <a:t>I. </a:t>
            </a:r>
            <a:r>
              <a:rPr lang="en-US" b="1" dirty="0" err="1">
                <a:solidFill>
                  <a:srgbClr val="0000CC"/>
                </a:solidFill>
              </a:rPr>
              <a:t>Đạo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hàm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tại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một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 err="1">
                <a:solidFill>
                  <a:srgbClr val="0000CC"/>
                </a:solidFill>
              </a:rPr>
              <a:t>điểm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6ACBAF01-7C86-4343-99DC-ED8085D70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7B2B5F-B443-46F1-849E-C139CF575885}"/>
              </a:ext>
            </a:extLst>
          </p:cNvPr>
          <p:cNvSpPr/>
          <p:nvPr/>
        </p:nvSpPr>
        <p:spPr>
          <a:xfrm>
            <a:off x="838200" y="572977"/>
            <a:ext cx="6070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i="1" dirty="0">
                <a:solidFill>
                  <a:srgbClr val="0000CC"/>
                </a:solidFill>
              </a:rPr>
              <a:t>3. Các bước tính đạo hàm bằng định nghĩa</a:t>
            </a:r>
            <a:endParaRPr lang="en-US" sz="2400" i="1" dirty="0">
              <a:solidFill>
                <a:srgbClr val="0000CC"/>
              </a:solidFill>
            </a:endParaRP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136FDDC4-73C7-4442-8C78-458A59C0964E}"/>
              </a:ext>
            </a:extLst>
          </p:cNvPr>
          <p:cNvSpPr/>
          <p:nvPr/>
        </p:nvSpPr>
        <p:spPr>
          <a:xfrm>
            <a:off x="7635240" y="572977"/>
            <a:ext cx="4263389" cy="1553003"/>
          </a:xfrm>
          <a:prstGeom prst="wedgeRoundRectCallout">
            <a:avLst>
              <a:gd name="adj1" fmla="val -109901"/>
              <a:gd name="adj2" fmla="val 1163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Nhóm</a:t>
            </a:r>
            <a:r>
              <a:rPr lang="en-US" dirty="0"/>
              <a:t> 1+2: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1a</a:t>
            </a:r>
          </a:p>
          <a:p>
            <a:r>
              <a:rPr lang="en-US" dirty="0" err="1"/>
              <a:t>Nhóm</a:t>
            </a:r>
            <a:r>
              <a:rPr lang="en-US" dirty="0"/>
              <a:t> 3+4: </a:t>
            </a:r>
            <a:r>
              <a:rPr lang="en-US" dirty="0" err="1"/>
              <a:t>Bài</a:t>
            </a:r>
            <a:r>
              <a:rPr lang="en-US" dirty="0"/>
              <a:t> 2.</a:t>
            </a:r>
          </a:p>
          <a:p>
            <a:r>
              <a:rPr lang="en-US" dirty="0" err="1"/>
              <a:t>Nhóm</a:t>
            </a:r>
            <a:r>
              <a:rPr lang="en-US" dirty="0"/>
              <a:t> 5+6 (</a:t>
            </a:r>
            <a:r>
              <a:rPr lang="en-US" dirty="0" err="1"/>
              <a:t>Khá</a:t>
            </a:r>
            <a:r>
              <a:rPr lang="en-US" dirty="0"/>
              <a:t>):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1b, BT2 – Sgk63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FAFBE0-BDAF-4AE2-B91B-1A3D6D73F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80465"/>
            <a:ext cx="6558133" cy="54207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Flowchart: Process 3">
                <a:extLst>
                  <a:ext uri="{FF2B5EF4-FFF2-40B4-BE49-F238E27FC236}">
                    <a16:creationId xmlns:a16="http://schemas.microsoft.com/office/drawing/2014/main" id="{8F630926-1356-48C7-8E7E-95152EE757CC}"/>
                  </a:ext>
                </a:extLst>
              </p:cNvPr>
              <p:cNvSpPr/>
              <p:nvPr/>
            </p:nvSpPr>
            <p:spPr>
              <a:xfrm>
                <a:off x="7453483" y="3868642"/>
                <a:ext cx="4366258" cy="2006378"/>
              </a:xfrm>
              <a:prstGeom prst="flowChart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pt-BR" sz="2400" b="1" dirty="0">
                    <a:solidFill>
                      <a:srgbClr val="FF0000"/>
                    </a:solidFill>
                  </a:rPr>
                  <a:t>Chú ý</a:t>
                </a:r>
                <a:r>
                  <a:rPr lang="pt-BR" sz="2400" dirty="0"/>
                  <a:t>: (Đạo hàm trên một khoảng)</a:t>
                </a:r>
              </a:p>
              <a:p>
                <a:r>
                  <a:rPr lang="pt-BR" sz="2400" dirty="0"/>
                  <a:t> Hàm số </a:t>
                </a:r>
                <a14:m>
                  <m:oMath xmlns:m="http://schemas.openxmlformats.org/officeDocument/2006/math">
                    <m:r>
                      <a:rPr lang="pt-BR" sz="2400" i="1"/>
                      <m:t>𝑦</m:t>
                    </m:r>
                    <m:r>
                      <a:rPr lang="pt-BR" sz="2400" i="1"/>
                      <m:t>=</m:t>
                    </m:r>
                    <m:r>
                      <a:rPr lang="pt-BR" sz="2400" i="1"/>
                      <m:t>𝑓</m:t>
                    </m:r>
                    <m:d>
                      <m:dPr>
                        <m:ctrlPr>
                          <a:rPr lang="en-US" sz="2400" i="1"/>
                        </m:ctrlPr>
                      </m:dPr>
                      <m:e>
                        <m:r>
                          <a:rPr lang="pt-BR" sz="2400" i="1"/>
                          <m:t>𝑥</m:t>
                        </m:r>
                      </m:e>
                    </m:d>
                  </m:oMath>
                </a14:m>
                <a:r>
                  <a:rPr lang="pt-BR" sz="2400" dirty="0"/>
                  <a:t> có đạo hàm trên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/>
                        </m:ctrlPr>
                      </m:dPr>
                      <m:e>
                        <m:r>
                          <a:rPr lang="en-US" sz="2400" i="1"/>
                          <m:t>𝑎</m:t>
                        </m:r>
                        <m:func>
                          <m:funcPr>
                            <m:ctrlPr>
                              <a:rPr lang="en-US" sz="2400" i="1"/>
                            </m:ctrlPr>
                          </m:funcPr>
                          <m:fName>
                            <m:r>
                              <a:rPr lang="en-US" sz="2400" i="1"/>
                              <m:t>;</m:t>
                            </m:r>
                          </m:fName>
                          <m:e>
                            <m:r>
                              <a:rPr lang="en-US" sz="2400" i="1"/>
                              <m:t>𝑏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nếu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có</a:t>
                </a:r>
                <a:r>
                  <a:rPr lang="en-US" sz="2400" dirty="0"/>
                  <a:t> </a:t>
                </a:r>
                <a:r>
                  <a:rPr lang="en-US" sz="2400" dirty="0" err="1"/>
                  <a:t>đạo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hàm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tại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mọi</a:t>
                </a:r>
                <a:r>
                  <a:rPr lang="en-US" sz="2400" dirty="0"/>
                  <a:t> x </a:t>
                </a:r>
                <a:r>
                  <a:rPr lang="en-US" sz="2400" dirty="0" err="1"/>
                  <a:t>trên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khoảng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đó</a:t>
                </a:r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4" name="Flowchart: Process 3">
                <a:extLst>
                  <a:ext uri="{FF2B5EF4-FFF2-40B4-BE49-F238E27FC236}">
                    <a16:creationId xmlns:a16="http://schemas.microsoft.com/office/drawing/2014/main" id="{8F630926-1356-48C7-8E7E-95152EE757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483" y="3868642"/>
                <a:ext cx="4366258" cy="2006378"/>
              </a:xfrm>
              <a:prstGeom prst="flowChartProcess">
                <a:avLst/>
              </a:prstGeom>
              <a:blipFill>
                <a:blip r:embed="rId3"/>
                <a:stretch>
                  <a:fillRect l="-2089" b="-4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05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402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MathType 6.0 Equation</vt:lpstr>
      <vt:lpstr>CHƯƠNG VII: ĐẠO HÀM BÀI 1: ĐỊNH NGHĨA ĐẠO HÀM.  Ý NGHĨA HÌNH HỌC CỦA ĐẠO HÀM (3 Tiết: 91-92-93) </vt:lpstr>
      <vt:lpstr>1. Hoạt động 1: Khởi động</vt:lpstr>
      <vt:lpstr>I. Đạo hàm tại một điểm</vt:lpstr>
      <vt:lpstr>I. Đạo hàm tại một điểm</vt:lpstr>
      <vt:lpstr>I. Đạo hàm tại một điểm</vt:lpstr>
      <vt:lpstr>I. Đạo hàm tại một điểm</vt:lpstr>
      <vt:lpstr>I. Đạo hàm tại một điểm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VII: ĐẠO HÀM BÀI 1: ĐỊNH NGHĨA ĐẠO HÀM.  Ý NGHĨA HÌNH HỌC CỦA ĐẠO HÀM (3 Tiết: 91-92-93) </dc:title>
  <dc:creator>Admin</dc:creator>
  <cp:lastModifiedBy>Admin</cp:lastModifiedBy>
  <cp:revision>32</cp:revision>
  <dcterms:created xsi:type="dcterms:W3CDTF">2023-08-27T13:23:34Z</dcterms:created>
  <dcterms:modified xsi:type="dcterms:W3CDTF">2023-08-27T15:07:23Z</dcterms:modified>
</cp:coreProperties>
</file>