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7" r:id="rId2"/>
  </p:sldMasterIdLst>
  <p:sldIdLst>
    <p:sldId id="289" r:id="rId3"/>
    <p:sldId id="269" r:id="rId4"/>
    <p:sldId id="270" r:id="rId5"/>
    <p:sldId id="284" r:id="rId6"/>
    <p:sldId id="285" r:id="rId7"/>
    <p:sldId id="286" r:id="rId8"/>
    <p:sldId id="281" r:id="rId9"/>
    <p:sldId id="257" r:id="rId10"/>
    <p:sldId id="263" r:id="rId11"/>
    <p:sldId id="283" r:id="rId12"/>
    <p:sldId id="287" r:id="rId13"/>
    <p:sldId id="259" r:id="rId14"/>
    <p:sldId id="264" r:id="rId15"/>
    <p:sldId id="29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7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9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52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8E7FB-F6F9-4F98-B23A-94A638857A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44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1F2-3384-48E4-ABF4-2383C5307E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05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FD826-9BDE-493C-A69A-7308D4EB57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42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C93B-155E-4427-AC51-1DBF1EA4FE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18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829A3-8AC7-4A2E-AC5A-25C0DF8BF8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19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153B6-24AE-4593-9224-7633ABA5F6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33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3F6D-02CB-4DDE-ABCB-37A0D116CF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647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8A654-DC0F-41A6-A83A-09CBF0F5B4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0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6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B36CB-45A1-4EE4-9523-D372BF8409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6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3356-3644-4EC3-A0BB-494CE14BB2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91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66605-A0E1-478F-92C3-072326358A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02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C679A1-D73D-4694-8DE1-806E93CF1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10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6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2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0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5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2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63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DF6BF8-6072-43C9-B38E-FDC26F14926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8/21/2023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F7D909-25BB-4DE0-9338-C38A8B10D7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1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21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4.e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4.wav"/><Relationship Id="rId7" Type="http://schemas.openxmlformats.org/officeDocument/2006/relationships/image" Target="../media/image2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8839200" cy="3276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99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en-US" sz="4000" i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i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89: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KHOẢNG CÁCH</a:t>
            </a:r>
            <a:br>
              <a:rPr lang="en-US" alt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5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endParaRPr lang="en-US" altLang="en-US" sz="5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1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334929"/>
            <a:ext cx="79248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 ⊥ (ABC),  AI ⊥ BC (I∈BC), AH ⊥ SI (H∈SI).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(SBC)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" name="Line 103"/>
          <p:cNvSpPr>
            <a:spLocks noChangeShapeType="1"/>
          </p:cNvSpPr>
          <p:nvPr/>
        </p:nvSpPr>
        <p:spPr bwMode="auto">
          <a:xfrm>
            <a:off x="0" y="533400"/>
            <a:ext cx="8610600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479323"/>
            <a:ext cx="8534399" cy="3406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" y="4343401"/>
            <a:ext cx="87630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zgợi</a:t>
            </a:r>
            <a:r>
              <a:rPr lang="en-US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m.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m?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9144000" cy="457200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en-US" sz="32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62" name="Line 74"/>
          <p:cNvSpPr>
            <a:spLocks noChangeShapeType="1"/>
          </p:cNvSpPr>
          <p:nvPr/>
        </p:nvSpPr>
        <p:spPr bwMode="auto">
          <a:xfrm>
            <a:off x="0" y="1066800"/>
            <a:ext cx="8610600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" name="Picture 58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162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4815" y="1497165"/>
            <a:ext cx="575680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2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  ,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d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M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MM’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800" dirty="0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0" y="990600"/>
            <a:ext cx="8610600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8534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altLang="en-US" sz="3200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61588"/>
              </p:ext>
            </p:extLst>
          </p:nvPr>
        </p:nvGraphicFramePr>
        <p:xfrm>
          <a:off x="4397264" y="2117802"/>
          <a:ext cx="5794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8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264" y="2117802"/>
                        <a:ext cx="57943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69837888"/>
              </p:ext>
            </p:extLst>
          </p:nvPr>
        </p:nvGraphicFramePr>
        <p:xfrm>
          <a:off x="2686276" y="3032063"/>
          <a:ext cx="685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9" name="Equation" r:id="rId5" imgW="253800" imgH="203040" progId="Equation.DSMT4">
                  <p:embed/>
                </p:oleObj>
              </mc:Choice>
              <mc:Fallback>
                <p:oleObj name="Equation" r:id="rId5" imgW="2538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276" y="3032063"/>
                        <a:ext cx="6858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4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896361"/>
              </p:ext>
            </p:extLst>
          </p:nvPr>
        </p:nvGraphicFramePr>
        <p:xfrm>
          <a:off x="5203791" y="1664881"/>
          <a:ext cx="578773" cy="463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0" name="Equation" r:id="rId7" imgW="253800" imgH="203040" progId="Equation.DSMT4">
                  <p:embed/>
                </p:oleObj>
              </mc:Choice>
              <mc:Fallback>
                <p:oleObj name="Equation" r:id="rId7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03791" y="1664881"/>
                        <a:ext cx="578773" cy="463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566619"/>
              </p:ext>
            </p:extLst>
          </p:nvPr>
        </p:nvGraphicFramePr>
        <p:xfrm>
          <a:off x="5440118" y="2603794"/>
          <a:ext cx="57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1" name="Equation" r:id="rId9" imgW="571327" imgH="457068" progId="Equation.DSMT4">
                  <p:embed/>
                </p:oleObj>
              </mc:Choice>
              <mc:Fallback>
                <p:oleObj name="Equation" r:id="rId9" imgW="571327" imgH="4570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40118" y="2603794"/>
                        <a:ext cx="571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108149"/>
              </p:ext>
            </p:extLst>
          </p:nvPr>
        </p:nvGraphicFramePr>
        <p:xfrm>
          <a:off x="4019550" y="3552253"/>
          <a:ext cx="571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2" name="Equation" r:id="rId11" imgW="571327" imgH="457068" progId="Equation.DSMT4">
                  <p:embed/>
                </p:oleObj>
              </mc:Choice>
              <mc:Fallback>
                <p:oleObj name="Equation" r:id="rId11" imgW="571327" imgH="4570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9550" y="3552253"/>
                        <a:ext cx="571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937575"/>
              </p:ext>
            </p:extLst>
          </p:nvPr>
        </p:nvGraphicFramePr>
        <p:xfrm>
          <a:off x="1304319" y="4049638"/>
          <a:ext cx="6794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3" name="Equation" r:id="rId13" imgW="679438" imgH="546262" progId="Equation.DSMT4">
                  <p:embed/>
                </p:oleObj>
              </mc:Choice>
              <mc:Fallback>
                <p:oleObj name="Equation" r:id="rId13" imgW="679438" imgH="5462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04319" y="4049638"/>
                        <a:ext cx="67945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29551"/>
              </p:ext>
            </p:extLst>
          </p:nvPr>
        </p:nvGraphicFramePr>
        <p:xfrm>
          <a:off x="2443600" y="4794536"/>
          <a:ext cx="673100" cy="445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4" name="Equation" r:id="rId15" imgW="673125" imgH="539919" progId="Equation.DSMT4">
                  <p:embed/>
                </p:oleObj>
              </mc:Choice>
              <mc:Fallback>
                <p:oleObj name="Equation" r:id="rId15" imgW="673125" imgH="5399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43600" y="4794536"/>
                        <a:ext cx="673100" cy="445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140727"/>
              </p:ext>
            </p:extLst>
          </p:nvPr>
        </p:nvGraphicFramePr>
        <p:xfrm>
          <a:off x="2031201" y="4810127"/>
          <a:ext cx="296654" cy="350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5" name="Equation" r:id="rId17" imgW="139680" imgH="164880" progId="Equation.DSMT4">
                  <p:embed/>
                </p:oleObj>
              </mc:Choice>
              <mc:Fallback>
                <p:oleObj name="Equation" r:id="rId17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31201" y="4810127"/>
                        <a:ext cx="296654" cy="350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207100"/>
              </p:ext>
            </p:extLst>
          </p:nvPr>
        </p:nvGraphicFramePr>
        <p:xfrm>
          <a:off x="4400894" y="4774651"/>
          <a:ext cx="666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6" name="Equation" r:id="rId19" imgW="666812" imgH="444383" progId="Equation.DSMT4">
                  <p:embed/>
                </p:oleObj>
              </mc:Choice>
              <mc:Fallback>
                <p:oleObj name="Equation" r:id="rId19" imgW="666812" imgH="4443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00894" y="4774651"/>
                        <a:ext cx="6667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" name="Picture 57"/>
          <p:cNvPicPr/>
          <p:nvPr/>
        </p:nvPicPr>
        <p:blipFill>
          <a:blip r:embed="rId21"/>
          <a:stretch>
            <a:fillRect/>
          </a:stretch>
        </p:blipFill>
        <p:spPr>
          <a:xfrm>
            <a:off x="6126218" y="1235216"/>
            <a:ext cx="3133527" cy="3925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36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6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057400"/>
            <a:ext cx="8382000" cy="125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tabLst>
                <a:tab pos="7381240" algn="l"/>
              </a:tabLst>
            </a:pP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 : 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 = a,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mp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(ABC)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M, N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SB.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MN // (ABC)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d(MN, (ABC))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Line 74"/>
          <p:cNvSpPr>
            <a:spLocks noChangeShapeType="1"/>
          </p:cNvSpPr>
          <p:nvPr/>
        </p:nvSpPr>
        <p:spPr bwMode="auto">
          <a:xfrm>
            <a:off x="132735" y="1548581"/>
            <a:ext cx="8610600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6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>
            <a:spLocks noChangeArrowheads="1"/>
          </p:cNvSpPr>
          <p:nvPr/>
        </p:nvSpPr>
        <p:spPr bwMode="gray">
          <a:xfrm rot="5400000">
            <a:off x="1330525" y="3134322"/>
            <a:ext cx="696515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3" name="Rectangle 63"/>
          <p:cNvSpPr>
            <a:spLocks noChangeArrowheads="1"/>
          </p:cNvSpPr>
          <p:nvPr/>
        </p:nvSpPr>
        <p:spPr bwMode="gray">
          <a:xfrm rot="5400000">
            <a:off x="1330525" y="2277072"/>
            <a:ext cx="696515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4" name="Rectangle 63"/>
          <p:cNvSpPr>
            <a:spLocks noChangeArrowheads="1"/>
          </p:cNvSpPr>
          <p:nvPr/>
        </p:nvSpPr>
        <p:spPr bwMode="gray">
          <a:xfrm rot="5400000">
            <a:off x="1330524" y="4045150"/>
            <a:ext cx="696516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5" name="Rectangle 63"/>
          <p:cNvSpPr>
            <a:spLocks noChangeArrowheads="1"/>
          </p:cNvSpPr>
          <p:nvPr/>
        </p:nvSpPr>
        <p:spPr bwMode="gray">
          <a:xfrm rot="5400000">
            <a:off x="1330525" y="4955978"/>
            <a:ext cx="696515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1514360" y="2479350"/>
            <a:ext cx="334566" cy="519371"/>
            <a:chOff x="1872" y="1024"/>
            <a:chExt cx="2014" cy="3216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6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66" name="Oval 81"/>
            <p:cNvSpPr>
              <a:spLocks noChangeArrowheads="1"/>
            </p:cNvSpPr>
            <p:nvPr/>
          </p:nvSpPr>
          <p:spPr bwMode="gray">
            <a:xfrm>
              <a:off x="2104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68" name="Oval 83"/>
            <p:cNvSpPr>
              <a:spLocks noChangeArrowheads="1"/>
            </p:cNvSpPr>
            <p:nvPr/>
          </p:nvSpPr>
          <p:spPr bwMode="gray">
            <a:xfrm>
              <a:off x="2337" y="1024"/>
              <a:ext cx="1096" cy="321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939528" y="2511028"/>
            <a:ext cx="5637212" cy="962083"/>
            <a:chOff x="384" y="1344"/>
            <a:chExt cx="3134" cy="614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56" name="AutoShape 7"/>
            <p:cNvSpPr>
              <a:spLocks noChangeArrowheads="1"/>
            </p:cNvSpPr>
            <p:nvPr/>
          </p:nvSpPr>
          <p:spPr bwMode="gray"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2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A</a:t>
              </a:r>
            </a:p>
          </p:txBody>
        </p:sp>
        <p:sp>
          <p:nvSpPr>
            <p:cNvPr id="2159" name="Text Box 10"/>
            <p:cNvSpPr txBox="1">
              <a:spLocks noChangeArrowheads="1"/>
            </p:cNvSpPr>
            <p:nvPr/>
          </p:nvSpPr>
          <p:spPr bwMode="gray">
            <a:xfrm>
              <a:off x="709" y="1369"/>
              <a:ext cx="2809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>
                  <a:solidFill>
                    <a:prstClr val="black"/>
                  </a:solidFill>
                </a:rPr>
                <a:t>Khoảng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cách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giữa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đường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thẳng</a:t>
              </a:r>
              <a:r>
                <a:rPr lang="en-US" b="1" dirty="0">
                  <a:solidFill>
                    <a:prstClr val="black"/>
                  </a:solidFill>
                </a:rPr>
                <a:t> a </a:t>
              </a:r>
              <a:r>
                <a:rPr lang="en-US" b="1" dirty="0" err="1">
                  <a:solidFill>
                    <a:prstClr val="black"/>
                  </a:solidFill>
                </a:rPr>
                <a:t>và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mp</a:t>
              </a:r>
              <a:r>
                <a:rPr lang="en-US" b="1" dirty="0">
                  <a:solidFill>
                    <a:prstClr val="black"/>
                  </a:solidFill>
                </a:rPr>
                <a:t>(Q) song </a:t>
              </a:r>
              <a:r>
                <a:rPr lang="en-US" b="1" dirty="0" err="1">
                  <a:solidFill>
                    <a:prstClr val="black"/>
                  </a:solidFill>
                </a:rPr>
                <a:t>song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với</a:t>
              </a:r>
              <a:r>
                <a:rPr lang="en-US" b="1" dirty="0">
                  <a:solidFill>
                    <a:prstClr val="black"/>
                  </a:solidFill>
                </a:rPr>
                <a:t> a </a:t>
              </a:r>
              <a:r>
                <a:rPr lang="en-US" b="1" dirty="0" err="1">
                  <a:solidFill>
                    <a:prstClr val="black"/>
                  </a:solidFill>
                </a:rPr>
                <a:t>là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khoảng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cách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từ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một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điểm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bất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kỳ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thuộc</a:t>
              </a:r>
              <a:r>
                <a:rPr lang="en-US" b="1" dirty="0">
                  <a:solidFill>
                    <a:prstClr val="black"/>
                  </a:solidFill>
                </a:rPr>
                <a:t> (Q) </a:t>
              </a:r>
              <a:r>
                <a:rPr lang="en-US" b="1" dirty="0" err="1">
                  <a:solidFill>
                    <a:prstClr val="black"/>
                  </a:solidFill>
                </a:rPr>
                <a:t>đến</a:t>
              </a:r>
              <a:r>
                <a:rPr lang="en-US" b="1" dirty="0">
                  <a:solidFill>
                    <a:prstClr val="black"/>
                  </a:solidFill>
                </a:rPr>
                <a:t> a. </a:t>
              </a:r>
              <a:endParaRPr lang="en-US" alt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1485900" y="1018004"/>
            <a:ext cx="6140075" cy="128586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cap="rnd" algn="ctr">
            <a:solidFill>
              <a:srgbClr val="FFC000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27000" tIns="27000" rIns="27000" bIns="27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985964" y="2458642"/>
            <a:ext cx="5532835" cy="761129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985964" y="3321844"/>
            <a:ext cx="5532835" cy="72543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 rot="5400000">
            <a:off x="1255514" y="2380656"/>
            <a:ext cx="744141" cy="697706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4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52" name="Oval 34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54" name="Oval 36"/>
            <p:cNvSpPr>
              <a:spLocks noChangeArrowheads="1"/>
            </p:cNvSpPr>
            <p:nvPr/>
          </p:nvSpPr>
          <p:spPr bwMode="gray">
            <a:xfrm>
              <a:off x="2337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 rot="5400000">
            <a:off x="1514361" y="3390178"/>
            <a:ext cx="334565" cy="519371"/>
            <a:chOff x="1872" y="1024"/>
            <a:chExt cx="2014" cy="3216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40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41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43" name="Oval 81"/>
            <p:cNvSpPr>
              <a:spLocks noChangeArrowheads="1"/>
            </p:cNvSpPr>
            <p:nvPr/>
          </p:nvSpPr>
          <p:spPr bwMode="gray">
            <a:xfrm>
              <a:off x="2104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45" name="Oval 83"/>
            <p:cNvSpPr>
              <a:spLocks noChangeArrowheads="1"/>
            </p:cNvSpPr>
            <p:nvPr/>
          </p:nvSpPr>
          <p:spPr bwMode="gray">
            <a:xfrm>
              <a:off x="2337" y="1024"/>
              <a:ext cx="1096" cy="321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 rot="5400000">
            <a:off x="1514361" y="4287909"/>
            <a:ext cx="334565" cy="519371"/>
            <a:chOff x="1872" y="1024"/>
            <a:chExt cx="2014" cy="3216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31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32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34" name="Oval 81"/>
            <p:cNvSpPr>
              <a:spLocks noChangeArrowheads="1"/>
            </p:cNvSpPr>
            <p:nvPr/>
          </p:nvSpPr>
          <p:spPr bwMode="gray">
            <a:xfrm>
              <a:off x="2104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36" name="Oval 83"/>
            <p:cNvSpPr>
              <a:spLocks noChangeArrowheads="1"/>
            </p:cNvSpPr>
            <p:nvPr/>
          </p:nvSpPr>
          <p:spPr bwMode="gray">
            <a:xfrm>
              <a:off x="2337" y="1024"/>
              <a:ext cx="1096" cy="321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74"/>
          <p:cNvGrpSpPr>
            <a:grpSpLocks/>
          </p:cNvGrpSpPr>
          <p:nvPr/>
        </p:nvGrpSpPr>
        <p:grpSpPr bwMode="auto">
          <a:xfrm rot="5400000">
            <a:off x="1514361" y="5145159"/>
            <a:ext cx="334565" cy="519371"/>
            <a:chOff x="1872" y="1024"/>
            <a:chExt cx="2014" cy="3216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5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2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6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2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25" name="Oval 81"/>
            <p:cNvSpPr>
              <a:spLocks noChangeArrowheads="1"/>
            </p:cNvSpPr>
            <p:nvPr/>
          </p:nvSpPr>
          <p:spPr bwMode="gray">
            <a:xfrm>
              <a:off x="2104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27" name="Oval 83"/>
            <p:cNvSpPr>
              <a:spLocks noChangeArrowheads="1"/>
            </p:cNvSpPr>
            <p:nvPr/>
          </p:nvSpPr>
          <p:spPr bwMode="gray">
            <a:xfrm>
              <a:off x="2337" y="1024"/>
              <a:ext cx="1096" cy="321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045494" y="3381378"/>
            <a:ext cx="5531537" cy="996191"/>
            <a:chOff x="508" y="2112"/>
            <a:chExt cx="3134" cy="666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64" y="2139"/>
              <a:ext cx="190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B</a:t>
              </a:r>
            </a:p>
          </p:txBody>
        </p:sp>
        <p:sp>
          <p:nvSpPr>
            <p:cNvPr id="2118" name="Text Box 16"/>
            <p:cNvSpPr txBox="1">
              <a:spLocks noChangeArrowheads="1"/>
            </p:cNvSpPr>
            <p:nvPr/>
          </p:nvSpPr>
          <p:spPr bwMode="gray">
            <a:xfrm>
              <a:off x="769" y="2161"/>
              <a:ext cx="2873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>
                  <a:solidFill>
                    <a:prstClr val="black"/>
                  </a:solidFill>
                </a:rPr>
                <a:t>Khoảng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cách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giữa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đường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thẳng</a:t>
              </a:r>
              <a:r>
                <a:rPr lang="en-US" b="1" dirty="0">
                  <a:solidFill>
                    <a:prstClr val="black"/>
                  </a:solidFill>
                </a:rPr>
                <a:t> a </a:t>
              </a:r>
              <a:r>
                <a:rPr lang="en-US" b="1" dirty="0" err="1">
                  <a:solidFill>
                    <a:prstClr val="black"/>
                  </a:solidFill>
                </a:rPr>
                <a:t>và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mặt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phẳng</a:t>
              </a:r>
              <a:r>
                <a:rPr lang="en-US" b="1" dirty="0">
                  <a:solidFill>
                    <a:prstClr val="black"/>
                  </a:solidFill>
                </a:rPr>
                <a:t> (P) song </a:t>
              </a:r>
              <a:r>
                <a:rPr lang="en-US" b="1" dirty="0" err="1">
                  <a:solidFill>
                    <a:prstClr val="black"/>
                  </a:solidFill>
                </a:rPr>
                <a:t>song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với</a:t>
              </a:r>
              <a:r>
                <a:rPr lang="en-US" b="1" dirty="0">
                  <a:solidFill>
                    <a:prstClr val="black"/>
                  </a:solidFill>
                </a:rPr>
                <a:t> a </a:t>
              </a:r>
              <a:r>
                <a:rPr lang="en-US" b="1" dirty="0" err="1">
                  <a:solidFill>
                    <a:prstClr val="black"/>
                  </a:solidFill>
                </a:rPr>
                <a:t>là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khoảng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cách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từ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điểm</a:t>
              </a:r>
              <a:r>
                <a:rPr lang="en-US" b="1" dirty="0">
                  <a:solidFill>
                    <a:prstClr val="black"/>
                  </a:solidFill>
                </a:rPr>
                <a:t> A </a:t>
              </a:r>
              <a:r>
                <a:rPr lang="en-US" b="1" dirty="0" err="1">
                  <a:solidFill>
                    <a:prstClr val="black"/>
                  </a:solidFill>
                </a:rPr>
                <a:t>bất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kỳ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thuộc</a:t>
              </a:r>
              <a:r>
                <a:rPr lang="en-US" b="1" dirty="0">
                  <a:solidFill>
                    <a:prstClr val="black"/>
                  </a:solidFill>
                </a:rPr>
                <a:t> a </a:t>
              </a:r>
              <a:r>
                <a:rPr lang="en-US" b="1" dirty="0" err="1">
                  <a:solidFill>
                    <a:prstClr val="black"/>
                  </a:solidFill>
                </a:rPr>
                <a:t>đến</a:t>
              </a:r>
              <a:r>
                <a:rPr lang="en-US" b="1" dirty="0">
                  <a:solidFill>
                    <a:prstClr val="black"/>
                  </a:solidFill>
                </a:rPr>
                <a:t> (P).</a:t>
              </a:r>
              <a:endParaRPr lang="en-US" alt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 rot="5400000">
            <a:off x="1279328" y="3291484"/>
            <a:ext cx="744140" cy="697706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08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09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11" name="Oval 44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13" name="Oval 46"/>
            <p:cNvSpPr>
              <a:spLocks noChangeArrowheads="1"/>
            </p:cNvSpPr>
            <p:nvPr/>
          </p:nvSpPr>
          <p:spPr bwMode="gray">
            <a:xfrm>
              <a:off x="2337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 rot="5400000">
            <a:off x="1255516" y="4208266"/>
            <a:ext cx="744140" cy="697706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09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0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02" name="Oval 34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104" name="Oval 36"/>
            <p:cNvSpPr>
              <a:spLocks noChangeArrowheads="1"/>
            </p:cNvSpPr>
            <p:nvPr/>
          </p:nvSpPr>
          <p:spPr bwMode="gray">
            <a:xfrm>
              <a:off x="2337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043112" y="5164934"/>
            <a:ext cx="5457407" cy="923266"/>
            <a:chOff x="508" y="2107"/>
            <a:chExt cx="3092" cy="673"/>
          </a:xfrm>
        </p:grpSpPr>
        <p:sp>
          <p:nvSpPr>
            <p:cNvPr id="143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4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5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64" y="2139"/>
              <a:ext cx="201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D</a:t>
              </a:r>
            </a:p>
          </p:txBody>
        </p:sp>
        <p:sp>
          <p:nvSpPr>
            <p:cNvPr id="2095" name="Text Box 16"/>
            <p:cNvSpPr txBox="1">
              <a:spLocks noChangeArrowheads="1"/>
            </p:cNvSpPr>
            <p:nvPr/>
          </p:nvSpPr>
          <p:spPr bwMode="gray">
            <a:xfrm>
              <a:off x="777" y="2107"/>
              <a:ext cx="2823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>
                  <a:solidFill>
                    <a:prstClr val="black"/>
                  </a:solidFill>
                </a:rPr>
                <a:t>Khoảng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cách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giữa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hai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mặt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phẳng</a:t>
              </a:r>
              <a:r>
                <a:rPr lang="en-US" b="1" dirty="0">
                  <a:solidFill>
                    <a:prstClr val="black"/>
                  </a:solidFill>
                </a:rPr>
                <a:t> song </a:t>
              </a:r>
              <a:r>
                <a:rPr lang="en-US" b="1" dirty="0" err="1">
                  <a:solidFill>
                    <a:prstClr val="black"/>
                  </a:solidFill>
                </a:rPr>
                <a:t>song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là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khoảng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cách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từ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một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điểm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bất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kỳ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trên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mp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này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đến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mp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kia</a:t>
              </a:r>
              <a:r>
                <a:rPr lang="en-US" b="1" dirty="0">
                  <a:solidFill>
                    <a:prstClr val="black"/>
                  </a:solidFill>
                </a:rPr>
                <a:t>. </a:t>
              </a:r>
              <a:endParaRPr lang="en-US" altLang="en-US" sz="15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 rot="5400000">
            <a:off x="1279328" y="5065516"/>
            <a:ext cx="744140" cy="697706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58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4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085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6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088" name="Oval 44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090" name="Oval 46"/>
            <p:cNvSpPr>
              <a:spLocks noChangeArrowheads="1"/>
            </p:cNvSpPr>
            <p:nvPr/>
          </p:nvSpPr>
          <p:spPr bwMode="gray">
            <a:xfrm>
              <a:off x="2337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90" name="Rectangle 20"/>
          <p:cNvSpPr>
            <a:spLocks noChangeArrowheads="1"/>
          </p:cNvSpPr>
          <p:nvPr/>
        </p:nvSpPr>
        <p:spPr bwMode="auto">
          <a:xfrm>
            <a:off x="1985964" y="4232672"/>
            <a:ext cx="5532835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047875" y="4274344"/>
            <a:ext cx="5453877" cy="923924"/>
            <a:chOff x="508" y="2111"/>
            <a:chExt cx="3090" cy="776"/>
          </a:xfrm>
        </p:grpSpPr>
        <p:sp>
          <p:nvSpPr>
            <p:cNvPr id="19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9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9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52" y="2139"/>
              <a:ext cx="185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C</a:t>
              </a:r>
            </a:p>
          </p:txBody>
        </p:sp>
        <p:sp>
          <p:nvSpPr>
            <p:cNvPr id="2081" name="Text Box 16"/>
            <p:cNvSpPr txBox="1">
              <a:spLocks noChangeArrowheads="1"/>
            </p:cNvSpPr>
            <p:nvPr/>
          </p:nvSpPr>
          <p:spPr bwMode="gray">
            <a:xfrm>
              <a:off x="772" y="2111"/>
              <a:ext cx="2826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>
                  <a:solidFill>
                    <a:prstClr val="black"/>
                  </a:solidFill>
                </a:rPr>
                <a:t>Khoảng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cách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giữa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hai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mặt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phẳng</a:t>
              </a:r>
              <a:r>
                <a:rPr lang="en-US" b="1" dirty="0">
                  <a:solidFill>
                    <a:prstClr val="black"/>
                  </a:solidFill>
                </a:rPr>
                <a:t> song </a:t>
              </a:r>
              <a:r>
                <a:rPr lang="en-US" b="1" dirty="0" err="1">
                  <a:solidFill>
                    <a:prstClr val="black"/>
                  </a:solidFill>
                </a:rPr>
                <a:t>song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là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khoảng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cách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từ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một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đường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thẳng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bất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kỳ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trên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mp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này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đến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mp</a:t>
              </a: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err="1">
                  <a:solidFill>
                    <a:prstClr val="black"/>
                  </a:solidFill>
                </a:rPr>
                <a:t>kia</a:t>
              </a:r>
              <a:r>
                <a:rPr lang="en-US" b="1" dirty="0">
                  <a:solidFill>
                    <a:prstClr val="black"/>
                  </a:solidFill>
                </a:rPr>
                <a:t>.</a:t>
              </a:r>
              <a:endParaRPr lang="en-US" altLang="en-US" sz="15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97" name="Rectangle 20"/>
          <p:cNvSpPr>
            <a:spLocks noChangeArrowheads="1"/>
          </p:cNvSpPr>
          <p:nvPr/>
        </p:nvSpPr>
        <p:spPr bwMode="auto">
          <a:xfrm>
            <a:off x="2000251" y="5143500"/>
            <a:ext cx="5532835" cy="642938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16" name="10-Point Star 115"/>
          <p:cNvSpPr/>
          <p:nvPr/>
        </p:nvSpPr>
        <p:spPr>
          <a:xfrm>
            <a:off x="7586036" y="5546812"/>
            <a:ext cx="375047" cy="375047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076" name="Text Box 26"/>
          <p:cNvSpPr txBox="1">
            <a:spLocks noChangeArrowheads="1"/>
          </p:cNvSpPr>
          <p:nvPr/>
        </p:nvSpPr>
        <p:spPr bwMode="gray">
          <a:xfrm>
            <a:off x="1908621" y="1282796"/>
            <a:ext cx="57328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altLang="en-US" sz="2100" b="1" u="sng" dirty="0" err="1">
                <a:solidFill>
                  <a:srgbClr val="FFFF00"/>
                </a:solidFill>
              </a:rPr>
              <a:t>Câu</a:t>
            </a:r>
            <a:r>
              <a:rPr lang="fr-FR" altLang="en-US" sz="2100" b="1" u="sng" dirty="0">
                <a:solidFill>
                  <a:srgbClr val="FFFF00"/>
                </a:solidFill>
              </a:rPr>
              <a:t> 1.</a:t>
            </a:r>
            <a:r>
              <a:rPr lang="fr-FR" alt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Trong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các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mệnh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đề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sau</a:t>
            </a:r>
            <a:r>
              <a:rPr lang="en-US" sz="2100" b="1" dirty="0">
                <a:solidFill>
                  <a:srgbClr val="FFC000"/>
                </a:solidFill>
              </a:rPr>
              <a:t>, </a:t>
            </a:r>
            <a:r>
              <a:rPr lang="en-US" sz="2100" b="1" dirty="0" err="1">
                <a:solidFill>
                  <a:srgbClr val="FFC000"/>
                </a:solidFill>
              </a:rPr>
              <a:t>mệnh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đề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nào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là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mệnh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đề</a:t>
            </a:r>
            <a:r>
              <a:rPr lang="en-US" sz="2100" b="1" dirty="0">
                <a:solidFill>
                  <a:srgbClr val="FFC000"/>
                </a:solidFill>
              </a:rPr>
              <a:t> </a:t>
            </a:r>
            <a:r>
              <a:rPr lang="en-US" sz="2100" b="1" dirty="0" err="1">
                <a:solidFill>
                  <a:srgbClr val="FFC000"/>
                </a:solidFill>
              </a:rPr>
              <a:t>sai</a:t>
            </a:r>
            <a:r>
              <a:rPr lang="en-US" sz="2100" b="1" dirty="0">
                <a:solidFill>
                  <a:srgbClr val="FFC000"/>
                </a:solidFill>
              </a:rPr>
              <a:t>.</a:t>
            </a:r>
            <a:endParaRPr lang="en-US" altLang="en-US" sz="21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9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8210" grpId="0" animBg="1"/>
      <p:bldP spid="8212" grpId="0" animBg="1"/>
      <p:bldP spid="190" grpId="0" animBg="1"/>
      <p:bldP spid="1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3"/>
          <p:cNvSpPr>
            <a:spLocks noChangeArrowheads="1"/>
          </p:cNvSpPr>
          <p:nvPr/>
        </p:nvSpPr>
        <p:spPr bwMode="gray">
          <a:xfrm rot="5400000">
            <a:off x="4330899" y="3266481"/>
            <a:ext cx="696516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gray">
          <a:xfrm rot="5400000">
            <a:off x="4330900" y="2384228"/>
            <a:ext cx="696515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gray">
          <a:xfrm rot="5400000">
            <a:off x="4330900" y="4177309"/>
            <a:ext cx="696515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gray">
          <a:xfrm rot="5400000">
            <a:off x="4330899" y="5088137"/>
            <a:ext cx="696516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4514736" y="2611509"/>
            <a:ext cx="334565" cy="519371"/>
            <a:chOff x="1872" y="1024"/>
            <a:chExt cx="2014" cy="3216"/>
          </a:xfrm>
        </p:grpSpPr>
        <p:sp>
          <p:nvSpPr>
            <p:cNvPr id="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9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91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350170" y="857250"/>
            <a:ext cx="6479381" cy="13144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>
                <a:solidFill>
                  <a:srgbClr val="FFFF66"/>
                </a:solidFill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86337" y="2611041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986337" y="3521869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743293" y="2664617"/>
            <a:ext cx="3012198" cy="461963"/>
            <a:chOff x="608122" y="2185986"/>
            <a:chExt cx="4035018" cy="615949"/>
          </a:xfrm>
        </p:grpSpPr>
        <p:grpSp>
          <p:nvGrpSpPr>
            <p:cNvPr id="3177" name="Group 5"/>
            <p:cNvGrpSpPr>
              <a:grpSpLocks/>
            </p:cNvGrpSpPr>
            <p:nvPr/>
          </p:nvGrpSpPr>
          <p:grpSpPr bwMode="auto">
            <a:xfrm>
              <a:off x="881063" y="2185986"/>
              <a:ext cx="3762077" cy="615949"/>
              <a:chOff x="384" y="1344"/>
              <a:chExt cx="1584" cy="388"/>
            </a:xfrm>
          </p:grpSpPr>
          <p:sp>
            <p:nvSpPr>
              <p:cNvPr id="24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1584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180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None/>
                </a:pPr>
                <a:endParaRPr lang="en-US" altLang="en-US" sz="135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gray">
              <a:xfrm>
                <a:off x="478" y="1383"/>
                <a:ext cx="211" cy="3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/>
                    <a:cs typeface="+mn-cs"/>
                  </a:rPr>
                  <a:t>A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8" name="Text Box 26"/>
                <p:cNvSpPr txBox="1">
                  <a:spLocks noChangeArrowheads="1"/>
                </p:cNvSpPr>
                <p:nvPr/>
              </p:nvSpPr>
              <p:spPr bwMode="gray">
                <a:xfrm>
                  <a:off x="608122" y="2195353"/>
                  <a:ext cx="2937755" cy="535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altLang="en-US" sz="1800" dirty="0">
                    <a:solidFill>
                      <a:srgbClr val="0000CC"/>
                    </a:solidFill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78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608122" y="2195353"/>
                  <a:ext cx="2937755" cy="535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27"/>
          <p:cNvGrpSpPr>
            <a:grpSpLocks/>
          </p:cNvGrpSpPr>
          <p:nvPr/>
        </p:nvGrpSpPr>
        <p:grpSpPr bwMode="auto">
          <a:xfrm rot="5400000">
            <a:off x="4255891" y="2512816"/>
            <a:ext cx="744140" cy="697706"/>
            <a:chOff x="1872" y="1824"/>
            <a:chExt cx="2014" cy="1821"/>
          </a:xfrm>
        </p:grpSpPr>
        <p:sp>
          <p:nvSpPr>
            <p:cNvPr id="29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4" name="Oval 3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6" name="Oval 3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 rot="5400000">
            <a:off x="4514735" y="3522337"/>
            <a:ext cx="334566" cy="519371"/>
            <a:chOff x="1872" y="1024"/>
            <a:chExt cx="2014" cy="3216"/>
          </a:xfrm>
        </p:grpSpPr>
        <p:sp>
          <p:nvSpPr>
            <p:cNvPr id="3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5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7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 rot="5400000">
            <a:off x="4514735" y="4420068"/>
            <a:ext cx="334566" cy="519371"/>
            <a:chOff x="1872" y="1024"/>
            <a:chExt cx="2014" cy="3216"/>
          </a:xfrm>
        </p:grpSpPr>
        <p:sp>
          <p:nvSpPr>
            <p:cNvPr id="4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6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8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4514735" y="5277318"/>
            <a:ext cx="334566" cy="519371"/>
            <a:chOff x="1872" y="1024"/>
            <a:chExt cx="2014" cy="3216"/>
          </a:xfrm>
        </p:grpSpPr>
        <p:sp>
          <p:nvSpPr>
            <p:cNvPr id="5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7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9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4632801" y="3429002"/>
            <a:ext cx="3129796" cy="569118"/>
            <a:chOff x="274" y="2041"/>
            <a:chExt cx="1773" cy="478"/>
          </a:xfrm>
        </p:grpSpPr>
        <p:sp>
          <p:nvSpPr>
            <p:cNvPr id="69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9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0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564" y="2139"/>
              <a:ext cx="190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0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74" y="2041"/>
                  <a:ext cx="1256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num>
                          <m:den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altLang="en-US" sz="1800" dirty="0">
                    <a:solidFill>
                      <a:srgbClr val="0000CC"/>
                    </a:solidFill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4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74" y="2041"/>
                  <a:ext cx="1256" cy="4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37"/>
          <p:cNvGrpSpPr>
            <a:grpSpLocks/>
          </p:cNvGrpSpPr>
          <p:nvPr/>
        </p:nvGrpSpPr>
        <p:grpSpPr bwMode="auto">
          <a:xfrm rot="5400000">
            <a:off x="4279702" y="3423643"/>
            <a:ext cx="744141" cy="697706"/>
            <a:chOff x="1872" y="1824"/>
            <a:chExt cx="2014" cy="1821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7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0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1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0" name="Oval 4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3" name="Oval 4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" name="Oval 4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5" name="Oval 4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23" name="Group 27"/>
          <p:cNvGrpSpPr>
            <a:grpSpLocks/>
          </p:cNvGrpSpPr>
          <p:nvPr/>
        </p:nvGrpSpPr>
        <p:grpSpPr bwMode="auto">
          <a:xfrm rot="5400000">
            <a:off x="4255889" y="4340425"/>
            <a:ext cx="744141" cy="697706"/>
            <a:chOff x="1872" y="1824"/>
            <a:chExt cx="2014" cy="1821"/>
          </a:xfrm>
        </p:grpSpPr>
        <p:sp>
          <p:nvSpPr>
            <p:cNvPr id="85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6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4" name="Oval 3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6" name="Oval 3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25" name="Group 93"/>
          <p:cNvGrpSpPr>
            <a:grpSpLocks/>
          </p:cNvGrpSpPr>
          <p:nvPr/>
        </p:nvGrpSpPr>
        <p:grpSpPr bwMode="auto">
          <a:xfrm>
            <a:off x="4686907" y="5232798"/>
            <a:ext cx="3075068" cy="622697"/>
            <a:chOff x="306" y="2053"/>
            <a:chExt cx="1742" cy="523"/>
          </a:xfrm>
        </p:grpSpPr>
        <p:sp>
          <p:nvSpPr>
            <p:cNvPr id="9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40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6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8" name="Text Box 15"/>
            <p:cNvSpPr txBox="1">
              <a:spLocks noChangeArrowheads="1"/>
            </p:cNvSpPr>
            <p:nvPr/>
          </p:nvSpPr>
          <p:spPr bwMode="gray">
            <a:xfrm>
              <a:off x="564" y="2139"/>
              <a:ext cx="201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7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306" y="2053"/>
                  <a:ext cx="1255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en-US" sz="18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sz="18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altLang="en-US" sz="1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17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306" y="2053"/>
                  <a:ext cx="1255" cy="52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7"/>
          <p:cNvGrpSpPr>
            <a:grpSpLocks/>
          </p:cNvGrpSpPr>
          <p:nvPr/>
        </p:nvGrpSpPr>
        <p:grpSpPr bwMode="auto">
          <a:xfrm rot="5400000">
            <a:off x="4279702" y="5197675"/>
            <a:ext cx="744141" cy="697706"/>
            <a:chOff x="1872" y="1824"/>
            <a:chExt cx="2014" cy="1821"/>
          </a:xfrm>
        </p:grpSpPr>
        <p:sp>
          <p:nvSpPr>
            <p:cNvPr id="101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2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3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07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08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10" name="Oval 4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8" name="Oval 4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12" name="Oval 4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10" name="Rectangle 20"/>
          <p:cNvSpPr>
            <a:spLocks noChangeArrowheads="1"/>
          </p:cNvSpPr>
          <p:nvPr/>
        </p:nvSpPr>
        <p:spPr bwMode="auto">
          <a:xfrm>
            <a:off x="4986337" y="4432697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grpSp>
        <p:nvGrpSpPr>
          <p:cNvPr id="3136" name="Group 11"/>
          <p:cNvGrpSpPr>
            <a:grpSpLocks/>
          </p:cNvGrpSpPr>
          <p:nvPr/>
        </p:nvGrpSpPr>
        <p:grpSpPr bwMode="auto">
          <a:xfrm>
            <a:off x="4644096" y="4430314"/>
            <a:ext cx="3116751" cy="534590"/>
            <a:chOff x="279" y="2094"/>
            <a:chExt cx="1766" cy="449"/>
          </a:xfrm>
        </p:grpSpPr>
        <p:sp>
          <p:nvSpPr>
            <p:cNvPr id="11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7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5" name="Text Box 15"/>
            <p:cNvSpPr txBox="1">
              <a:spLocks noChangeArrowheads="1"/>
            </p:cNvSpPr>
            <p:nvPr/>
          </p:nvSpPr>
          <p:spPr bwMode="gray">
            <a:xfrm>
              <a:off x="552" y="2139"/>
              <a:ext cx="185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3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79" y="2094"/>
                  <a:ext cx="1275" cy="4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15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en-US" sz="15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en-US" sz="15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sz="15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altLang="en-US" sz="1500" b="1" dirty="0">
                    <a:solidFill>
                      <a:srgbClr val="0000CC"/>
                    </a:solidFill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0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79" y="2094"/>
                  <a:ext cx="1275" cy="44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1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5000625" y="5275660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sp>
        <p:nvSpPr>
          <p:cNvPr id="118" name="12-Point Star 117"/>
          <p:cNvSpPr/>
          <p:nvPr/>
        </p:nvSpPr>
        <p:spPr bwMode="auto">
          <a:xfrm>
            <a:off x="3929058" y="5539978"/>
            <a:ext cx="482207" cy="460772"/>
          </a:xfrm>
          <a:prstGeom prst="star1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b="1">
              <a:solidFill>
                <a:prstClr val="white"/>
              </a:solidFill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gray">
          <a:xfrm>
            <a:off x="1613297" y="1165623"/>
            <a:ext cx="614719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fr-FR" altLang="en-US" sz="2100" b="1" u="sng">
                <a:solidFill>
                  <a:srgbClr val="FFFF00"/>
                </a:solidFill>
                <a:cs typeface="+mn-cs"/>
              </a:rPr>
              <a:t>Câu 2.</a:t>
            </a:r>
            <a:r>
              <a:rPr lang="fr-FR" altLang="en-US" sz="2100" b="1">
                <a:solidFill>
                  <a:srgbClr val="FFFF00"/>
                </a:solidFill>
                <a:cs typeface="+mn-cs"/>
              </a:rPr>
              <a:t> </a:t>
            </a:r>
            <a:r>
              <a:rPr lang="fr-FR" altLang="en-US" sz="2100" b="1">
                <a:solidFill>
                  <a:srgbClr val="FFC000"/>
                </a:solidFill>
                <a:cs typeface="+mn-cs"/>
              </a:rPr>
              <a:t>Cho hình chóp tứ giác đều S.ABCD có tất cả các cạnh bằng a. Tính d(S, (ABD)).</a:t>
            </a:r>
            <a:endParaRPr lang="en-US" altLang="en-US" sz="2100" b="1">
              <a:solidFill>
                <a:srgbClr val="FFC000"/>
              </a:solidFill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910" y="2292523"/>
            <a:ext cx="3690284" cy="35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7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9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 build="allAtOnce" animBg="1"/>
      <p:bldP spid="19" grpId="0" animBg="1"/>
      <p:bldP spid="20" grpId="0" animBg="1"/>
      <p:bldP spid="110" grpId="0" animBg="1"/>
      <p:bldP spid="1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3"/>
          <p:cNvSpPr>
            <a:spLocks noChangeArrowheads="1"/>
          </p:cNvSpPr>
          <p:nvPr/>
        </p:nvSpPr>
        <p:spPr bwMode="gray">
          <a:xfrm rot="5400000">
            <a:off x="4330899" y="3266481"/>
            <a:ext cx="696516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gray">
          <a:xfrm rot="5400000">
            <a:off x="4330900" y="2384228"/>
            <a:ext cx="696515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gray">
          <a:xfrm rot="5400000">
            <a:off x="4330900" y="4177309"/>
            <a:ext cx="696515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gray">
          <a:xfrm rot="5400000">
            <a:off x="4330899" y="5088137"/>
            <a:ext cx="696516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4514736" y="2611509"/>
            <a:ext cx="334565" cy="519371"/>
            <a:chOff x="1872" y="1024"/>
            <a:chExt cx="2014" cy="3216"/>
          </a:xfrm>
        </p:grpSpPr>
        <p:sp>
          <p:nvSpPr>
            <p:cNvPr id="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9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91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350170" y="857250"/>
            <a:ext cx="6479381" cy="13144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>
                <a:solidFill>
                  <a:srgbClr val="FFFF66"/>
                </a:solidFill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86337" y="2611041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006785" y="4411352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762347" y="2573178"/>
            <a:ext cx="2982029" cy="675057"/>
            <a:chOff x="648536" y="2099616"/>
            <a:chExt cx="3994604" cy="782713"/>
          </a:xfrm>
        </p:grpSpPr>
        <p:grpSp>
          <p:nvGrpSpPr>
            <p:cNvPr id="3177" name="Group 5"/>
            <p:cNvGrpSpPr>
              <a:grpSpLocks/>
            </p:cNvGrpSpPr>
            <p:nvPr/>
          </p:nvGrpSpPr>
          <p:grpSpPr bwMode="auto">
            <a:xfrm>
              <a:off x="881063" y="2185988"/>
              <a:ext cx="3762077" cy="604837"/>
              <a:chOff x="384" y="1344"/>
              <a:chExt cx="1584" cy="381"/>
            </a:xfrm>
          </p:grpSpPr>
          <p:sp>
            <p:nvSpPr>
              <p:cNvPr id="24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1584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180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None/>
                </a:pPr>
                <a:endParaRPr lang="en-US" altLang="en-US" sz="135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gray">
              <a:xfrm>
                <a:off x="478" y="1383"/>
                <a:ext cx="211" cy="30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/>
                    <a:cs typeface="+mn-cs"/>
                  </a:rPr>
                  <a:t>A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8" name="Text Box 26"/>
                <p:cNvSpPr txBox="1">
                  <a:spLocks noChangeArrowheads="1"/>
                </p:cNvSpPr>
                <p:nvPr/>
              </p:nvSpPr>
              <p:spPr bwMode="gray">
                <a:xfrm>
                  <a:off x="648536" y="2099616"/>
                  <a:ext cx="2937755" cy="7827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US" sz="18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sz="18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altLang="en-US" sz="1800" dirty="0">
                    <a:solidFill>
                      <a:srgbClr val="0000CC"/>
                    </a:solidFill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78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648536" y="2099616"/>
                  <a:ext cx="2937755" cy="78271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27"/>
          <p:cNvGrpSpPr>
            <a:grpSpLocks/>
          </p:cNvGrpSpPr>
          <p:nvPr/>
        </p:nvGrpSpPr>
        <p:grpSpPr bwMode="auto">
          <a:xfrm rot="5400000">
            <a:off x="4255891" y="2512816"/>
            <a:ext cx="744140" cy="697706"/>
            <a:chOff x="1872" y="1824"/>
            <a:chExt cx="2014" cy="1821"/>
          </a:xfrm>
        </p:grpSpPr>
        <p:sp>
          <p:nvSpPr>
            <p:cNvPr id="29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4" name="Oval 3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6" name="Oval 3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 rot="5400000">
            <a:off x="4514735" y="3522337"/>
            <a:ext cx="334566" cy="519371"/>
            <a:chOff x="1872" y="1024"/>
            <a:chExt cx="2014" cy="3216"/>
          </a:xfrm>
        </p:grpSpPr>
        <p:sp>
          <p:nvSpPr>
            <p:cNvPr id="3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5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7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 rot="5400000">
            <a:off x="4514735" y="4420068"/>
            <a:ext cx="334566" cy="519371"/>
            <a:chOff x="1872" y="1024"/>
            <a:chExt cx="2014" cy="3216"/>
          </a:xfrm>
        </p:grpSpPr>
        <p:sp>
          <p:nvSpPr>
            <p:cNvPr id="4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6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8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4514735" y="5277318"/>
            <a:ext cx="334566" cy="519371"/>
            <a:chOff x="1872" y="1024"/>
            <a:chExt cx="2014" cy="3216"/>
          </a:xfrm>
        </p:grpSpPr>
        <p:sp>
          <p:nvSpPr>
            <p:cNvPr id="5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7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9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4638286" y="4427159"/>
            <a:ext cx="3119204" cy="610792"/>
            <a:chOff x="280" y="2102"/>
            <a:chExt cx="1767" cy="513"/>
          </a:xfrm>
        </p:grpSpPr>
        <p:sp>
          <p:nvSpPr>
            <p:cNvPr id="69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9" cy="45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0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566" y="2139"/>
              <a:ext cx="185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0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80" y="2102"/>
                  <a:ext cx="1256" cy="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num>
                          <m:den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altLang="en-US" sz="1800" dirty="0">
                    <a:solidFill>
                      <a:srgbClr val="0000CC"/>
                    </a:solidFill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4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80" y="2102"/>
                  <a:ext cx="1256" cy="5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37"/>
          <p:cNvGrpSpPr>
            <a:grpSpLocks/>
          </p:cNvGrpSpPr>
          <p:nvPr/>
        </p:nvGrpSpPr>
        <p:grpSpPr bwMode="auto">
          <a:xfrm rot="5400000">
            <a:off x="4279702" y="3423643"/>
            <a:ext cx="744141" cy="697706"/>
            <a:chOff x="1872" y="1824"/>
            <a:chExt cx="2014" cy="1821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7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0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1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0" name="Oval 4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3" name="Oval 4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" name="Oval 4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5" name="Oval 4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23" name="Group 27"/>
          <p:cNvGrpSpPr>
            <a:grpSpLocks/>
          </p:cNvGrpSpPr>
          <p:nvPr/>
        </p:nvGrpSpPr>
        <p:grpSpPr bwMode="auto">
          <a:xfrm rot="5400000">
            <a:off x="4255889" y="4340425"/>
            <a:ext cx="744141" cy="697706"/>
            <a:chOff x="1872" y="1824"/>
            <a:chExt cx="2014" cy="1821"/>
          </a:xfrm>
        </p:grpSpPr>
        <p:sp>
          <p:nvSpPr>
            <p:cNvPr id="85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6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4" name="Oval 3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6" name="Oval 3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25" name="Group 93"/>
          <p:cNvGrpSpPr>
            <a:grpSpLocks/>
          </p:cNvGrpSpPr>
          <p:nvPr/>
        </p:nvGrpSpPr>
        <p:grpSpPr bwMode="auto">
          <a:xfrm>
            <a:off x="4744403" y="5229159"/>
            <a:ext cx="3006223" cy="675085"/>
            <a:chOff x="345" y="2067"/>
            <a:chExt cx="1703" cy="567"/>
          </a:xfrm>
        </p:grpSpPr>
        <p:sp>
          <p:nvSpPr>
            <p:cNvPr id="9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40" cy="49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6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8" name="Text Box 15"/>
            <p:cNvSpPr txBox="1">
              <a:spLocks noChangeArrowheads="1"/>
            </p:cNvSpPr>
            <p:nvPr/>
          </p:nvSpPr>
          <p:spPr bwMode="gray">
            <a:xfrm>
              <a:off x="564" y="2139"/>
              <a:ext cx="201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7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345" y="2067"/>
                  <a:ext cx="1255" cy="5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US" sz="18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sz="18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altLang="en-US" sz="1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17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345" y="2067"/>
                  <a:ext cx="1255" cy="56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7"/>
          <p:cNvGrpSpPr>
            <a:grpSpLocks/>
          </p:cNvGrpSpPr>
          <p:nvPr/>
        </p:nvGrpSpPr>
        <p:grpSpPr bwMode="auto">
          <a:xfrm rot="5400000">
            <a:off x="4279702" y="5197675"/>
            <a:ext cx="744141" cy="697706"/>
            <a:chOff x="1872" y="1824"/>
            <a:chExt cx="2014" cy="1821"/>
          </a:xfrm>
        </p:grpSpPr>
        <p:sp>
          <p:nvSpPr>
            <p:cNvPr id="101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2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3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07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08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10" name="Oval 4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8" name="Oval 4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12" name="Oval 4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10" name="Rectangle 20"/>
          <p:cNvSpPr>
            <a:spLocks noChangeArrowheads="1"/>
          </p:cNvSpPr>
          <p:nvPr/>
        </p:nvSpPr>
        <p:spPr bwMode="auto">
          <a:xfrm>
            <a:off x="4984475" y="3486357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grpSp>
        <p:nvGrpSpPr>
          <p:cNvPr id="3136" name="Group 11"/>
          <p:cNvGrpSpPr>
            <a:grpSpLocks/>
          </p:cNvGrpSpPr>
          <p:nvPr/>
        </p:nvGrpSpPr>
        <p:grpSpPr bwMode="auto">
          <a:xfrm>
            <a:off x="4662922" y="3474442"/>
            <a:ext cx="3081454" cy="578189"/>
            <a:chOff x="299" y="2087"/>
            <a:chExt cx="1746" cy="438"/>
          </a:xfrm>
        </p:grpSpPr>
        <p:sp>
          <p:nvSpPr>
            <p:cNvPr id="11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7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5" name="Text Box 15"/>
            <p:cNvSpPr txBox="1">
              <a:spLocks noChangeArrowheads="1"/>
            </p:cNvSpPr>
            <p:nvPr/>
          </p:nvSpPr>
          <p:spPr bwMode="gray">
            <a:xfrm>
              <a:off x="549" y="2139"/>
              <a:ext cx="190" cy="3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3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99" y="2087"/>
                  <a:ext cx="1275" cy="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15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en-US" sz="15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US" sz="15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sz="15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𝟔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en-US" sz="15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altLang="en-US" sz="1500" b="1" dirty="0">
                    <a:solidFill>
                      <a:srgbClr val="0000CC"/>
                    </a:solidFill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0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99" y="2087"/>
                  <a:ext cx="1275" cy="43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5000625" y="5275660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sp>
        <p:nvSpPr>
          <p:cNvPr id="118" name="12-Point Star 117"/>
          <p:cNvSpPr/>
          <p:nvPr/>
        </p:nvSpPr>
        <p:spPr bwMode="auto">
          <a:xfrm>
            <a:off x="3929058" y="5539978"/>
            <a:ext cx="482207" cy="460772"/>
          </a:xfrm>
          <a:prstGeom prst="star1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b="1">
              <a:solidFill>
                <a:prstClr val="white"/>
              </a:solidFill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gray">
          <a:xfrm>
            <a:off x="1735932" y="1002279"/>
            <a:ext cx="61471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fr-FR" altLang="en-US" sz="2100" b="1" u="sng" dirty="0" err="1">
                <a:solidFill>
                  <a:srgbClr val="FFFF00"/>
                </a:solidFill>
                <a:cs typeface="+mn-cs"/>
              </a:rPr>
              <a:t>Câu</a:t>
            </a:r>
            <a:r>
              <a:rPr lang="fr-FR" altLang="en-US" sz="2100" b="1" u="sng" dirty="0">
                <a:solidFill>
                  <a:srgbClr val="FFFF00"/>
                </a:solidFill>
                <a:cs typeface="+mn-cs"/>
              </a:rPr>
              <a:t> 3.</a:t>
            </a:r>
            <a:r>
              <a:rPr lang="fr-FR" altLang="en-US" sz="2100" b="1" dirty="0">
                <a:solidFill>
                  <a:srgbClr val="FFFF00"/>
                </a:solidFill>
                <a:cs typeface="+mn-cs"/>
              </a:rPr>
              <a:t> 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Cho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hình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chóp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tứ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giác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đều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S.ABCD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có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tất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cả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các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cạnh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bằng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a.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Khoảng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cách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giữa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AD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và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(SBC)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bằng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bao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nhiêu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?</a:t>
            </a:r>
            <a:endParaRPr lang="en-US" altLang="en-US" sz="21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728" y="2268041"/>
            <a:ext cx="3756440" cy="3676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758" y="2316729"/>
            <a:ext cx="3566530" cy="33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 build="allAtOnce" animBg="1"/>
      <p:bldP spid="19" grpId="0" animBg="1"/>
      <p:bldP spid="20" grpId="0" animBg="1"/>
      <p:bldP spid="110" grpId="0" animBg="1"/>
      <p:bldP spid="1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3"/>
          <p:cNvSpPr>
            <a:spLocks noChangeArrowheads="1"/>
          </p:cNvSpPr>
          <p:nvPr/>
        </p:nvSpPr>
        <p:spPr bwMode="gray">
          <a:xfrm rot="5400000">
            <a:off x="4330899" y="3266481"/>
            <a:ext cx="696516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Rectangle 63"/>
          <p:cNvSpPr>
            <a:spLocks noChangeArrowheads="1"/>
          </p:cNvSpPr>
          <p:nvPr/>
        </p:nvSpPr>
        <p:spPr bwMode="gray">
          <a:xfrm rot="5400000">
            <a:off x="4330900" y="2384228"/>
            <a:ext cx="696515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Rectangle 63"/>
          <p:cNvSpPr>
            <a:spLocks noChangeArrowheads="1"/>
          </p:cNvSpPr>
          <p:nvPr/>
        </p:nvSpPr>
        <p:spPr bwMode="gray">
          <a:xfrm rot="5400000">
            <a:off x="4330900" y="4177309"/>
            <a:ext cx="696515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Rectangle 63"/>
          <p:cNvSpPr>
            <a:spLocks noChangeArrowheads="1"/>
          </p:cNvSpPr>
          <p:nvPr/>
        </p:nvSpPr>
        <p:spPr bwMode="gray">
          <a:xfrm rot="5400000">
            <a:off x="4330899" y="5088137"/>
            <a:ext cx="696516" cy="107156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prstClr val="black"/>
              </a:solidFill>
              <a:cs typeface="+mn-cs"/>
            </a:endParaRP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 rot="5400000">
            <a:off x="4514736" y="2611509"/>
            <a:ext cx="334565" cy="519371"/>
            <a:chOff x="1872" y="1024"/>
            <a:chExt cx="2014" cy="3216"/>
          </a:xfrm>
        </p:grpSpPr>
        <p:sp>
          <p:nvSpPr>
            <p:cNvPr id="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6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7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9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91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1350170" y="857250"/>
            <a:ext cx="6479381" cy="13144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>
                <a:solidFill>
                  <a:srgbClr val="FFFF66"/>
                </a:solidFill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86337" y="2611041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006785" y="4411352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687133" y="2632617"/>
            <a:ext cx="3057243" cy="461963"/>
            <a:chOff x="547782" y="2185986"/>
            <a:chExt cx="4095358" cy="615949"/>
          </a:xfrm>
        </p:grpSpPr>
        <p:grpSp>
          <p:nvGrpSpPr>
            <p:cNvPr id="3177" name="Group 5"/>
            <p:cNvGrpSpPr>
              <a:grpSpLocks/>
            </p:cNvGrpSpPr>
            <p:nvPr/>
          </p:nvGrpSpPr>
          <p:grpSpPr bwMode="auto">
            <a:xfrm>
              <a:off x="881063" y="2185986"/>
              <a:ext cx="3762077" cy="615949"/>
              <a:chOff x="384" y="1344"/>
              <a:chExt cx="1584" cy="388"/>
            </a:xfrm>
          </p:grpSpPr>
          <p:sp>
            <p:nvSpPr>
              <p:cNvPr id="24" name="AutoShape 6"/>
              <p:cNvSpPr>
                <a:spLocks noChangeArrowheads="1"/>
              </p:cNvSpPr>
              <p:nvPr/>
            </p:nvSpPr>
            <p:spPr bwMode="gray">
              <a:xfrm>
                <a:off x="384" y="1344"/>
                <a:ext cx="1584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3180" name="AutoShape 7"/>
              <p:cNvSpPr>
                <a:spLocks noChangeArrowheads="1"/>
              </p:cNvSpPr>
              <p:nvPr/>
            </p:nvSpPr>
            <p:spPr bwMode="gray">
              <a:xfrm>
                <a:off x="448" y="1379"/>
                <a:ext cx="271" cy="331"/>
              </a:xfrm>
              <a:prstGeom prst="roundRect">
                <a:avLst>
                  <a:gd name="adj" fmla="val 11921"/>
                </a:avLst>
              </a:prstGeom>
              <a:solidFill>
                <a:srgbClr val="0000CC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None/>
                </a:pPr>
                <a:endParaRPr lang="en-US" altLang="en-US" sz="1350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gray">
              <a:xfrm>
                <a:off x="488" y="1399"/>
                <a:ext cx="295" cy="156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cs typeface="+mn-cs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gray">
              <a:xfrm>
                <a:off x="478" y="1383"/>
                <a:ext cx="211" cy="34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1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/>
                    <a:cs typeface="+mn-cs"/>
                  </a:rPr>
                  <a:t>A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8" name="Text Box 26"/>
                <p:cNvSpPr txBox="1">
                  <a:spLocks noChangeArrowheads="1"/>
                </p:cNvSpPr>
                <p:nvPr/>
              </p:nvSpPr>
              <p:spPr bwMode="gray">
                <a:xfrm>
                  <a:off x="547782" y="2211507"/>
                  <a:ext cx="2937755" cy="5359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e>
                        </m:rad>
                      </m:oMath>
                    </m:oMathPara>
                  </a14:m>
                  <a:endParaRPr lang="en-US" altLang="en-US" sz="1800" dirty="0">
                    <a:solidFill>
                      <a:srgbClr val="0000CC"/>
                    </a:solidFill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78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547782" y="2211507"/>
                  <a:ext cx="2937755" cy="5359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27"/>
          <p:cNvGrpSpPr>
            <a:grpSpLocks/>
          </p:cNvGrpSpPr>
          <p:nvPr/>
        </p:nvGrpSpPr>
        <p:grpSpPr bwMode="auto">
          <a:xfrm rot="5400000">
            <a:off x="4255891" y="2512816"/>
            <a:ext cx="744140" cy="697706"/>
            <a:chOff x="1872" y="1824"/>
            <a:chExt cx="2014" cy="1821"/>
          </a:xfrm>
        </p:grpSpPr>
        <p:sp>
          <p:nvSpPr>
            <p:cNvPr id="29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0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4" name="Oval 3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76" name="Oval 3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 rot="5400000">
            <a:off x="4514735" y="3522337"/>
            <a:ext cx="334566" cy="519371"/>
            <a:chOff x="1872" y="1024"/>
            <a:chExt cx="2014" cy="3216"/>
          </a:xfrm>
        </p:grpSpPr>
        <p:sp>
          <p:nvSpPr>
            <p:cNvPr id="3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2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3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5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4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67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 rot="5400000">
            <a:off x="4514735" y="4420068"/>
            <a:ext cx="334566" cy="519371"/>
            <a:chOff x="1872" y="1024"/>
            <a:chExt cx="2014" cy="3216"/>
          </a:xfrm>
        </p:grpSpPr>
        <p:sp>
          <p:nvSpPr>
            <p:cNvPr id="4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3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4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6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5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8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 rot="5400000">
            <a:off x="4514735" y="5277318"/>
            <a:ext cx="334566" cy="519371"/>
            <a:chOff x="1872" y="1024"/>
            <a:chExt cx="2014" cy="3216"/>
          </a:xfrm>
        </p:grpSpPr>
        <p:sp>
          <p:nvSpPr>
            <p:cNvPr id="59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44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0" name="AutoShape 76"/>
            <p:cNvSpPr>
              <a:spLocks noChangeArrowheads="1"/>
            </p:cNvSpPr>
            <p:nvPr/>
          </p:nvSpPr>
          <p:spPr bwMode="gray">
            <a:xfrm rot="5400000" flipH="1">
              <a:off x="3627" y="2413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1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35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4" name="Oval 78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5" name="Oval 79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4" name="Oval 80"/>
            <p:cNvSpPr>
              <a:spLocks noChangeArrowheads="1"/>
            </p:cNvSpPr>
            <p:nvPr/>
          </p:nvSpPr>
          <p:spPr bwMode="gray">
            <a:xfrm>
              <a:off x="2101" y="1024"/>
              <a:ext cx="1564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7" name="Oval 81"/>
            <p:cNvSpPr>
              <a:spLocks noChangeArrowheads="1"/>
            </p:cNvSpPr>
            <p:nvPr/>
          </p:nvSpPr>
          <p:spPr bwMode="gray">
            <a:xfrm>
              <a:off x="2104" y="1326"/>
              <a:ext cx="1564" cy="261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6" name="Oval 82"/>
            <p:cNvSpPr>
              <a:spLocks noChangeArrowheads="1"/>
            </p:cNvSpPr>
            <p:nvPr/>
          </p:nvSpPr>
          <p:spPr bwMode="gray">
            <a:xfrm>
              <a:off x="2338" y="1024"/>
              <a:ext cx="1097" cy="32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49" name="Oval 83"/>
            <p:cNvSpPr>
              <a:spLocks noChangeArrowheads="1"/>
            </p:cNvSpPr>
            <p:nvPr/>
          </p:nvSpPr>
          <p:spPr bwMode="gray">
            <a:xfrm>
              <a:off x="2337" y="1326"/>
              <a:ext cx="1096" cy="261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4648171" y="4428022"/>
            <a:ext cx="3142152" cy="460772"/>
            <a:chOff x="267" y="2112"/>
            <a:chExt cx="1780" cy="387"/>
          </a:xfrm>
        </p:grpSpPr>
        <p:sp>
          <p:nvSpPr>
            <p:cNvPr id="69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9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0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566" y="2139"/>
              <a:ext cx="185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0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67" y="2177"/>
                  <a:ext cx="1256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</m:oMath>
                    </m:oMathPara>
                  </a14:m>
                  <a:endParaRPr lang="en-US" altLang="en-US" sz="1800" dirty="0">
                    <a:solidFill>
                      <a:srgbClr val="0000CC"/>
                    </a:solidFill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40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67" y="2177"/>
                  <a:ext cx="1256" cy="3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37"/>
          <p:cNvGrpSpPr>
            <a:grpSpLocks/>
          </p:cNvGrpSpPr>
          <p:nvPr/>
        </p:nvGrpSpPr>
        <p:grpSpPr bwMode="auto">
          <a:xfrm rot="5400000">
            <a:off x="4279702" y="3423643"/>
            <a:ext cx="744141" cy="697706"/>
            <a:chOff x="1872" y="1824"/>
            <a:chExt cx="2014" cy="1821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6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7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0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1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0" name="Oval 4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3" name="Oval 4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2" name="Oval 4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5" name="Oval 4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23" name="Group 27"/>
          <p:cNvGrpSpPr>
            <a:grpSpLocks/>
          </p:cNvGrpSpPr>
          <p:nvPr/>
        </p:nvGrpSpPr>
        <p:grpSpPr bwMode="auto">
          <a:xfrm rot="5400000">
            <a:off x="4255889" y="4340425"/>
            <a:ext cx="744141" cy="697706"/>
            <a:chOff x="1872" y="1824"/>
            <a:chExt cx="2014" cy="1821"/>
          </a:xfrm>
        </p:grpSpPr>
        <p:sp>
          <p:nvSpPr>
            <p:cNvPr id="85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6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7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1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2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4" name="Oval 3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26" name="Oval 3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grpSp>
        <p:nvGrpSpPr>
          <p:cNvPr id="25" name="Group 93"/>
          <p:cNvGrpSpPr>
            <a:grpSpLocks/>
          </p:cNvGrpSpPr>
          <p:nvPr/>
        </p:nvGrpSpPr>
        <p:grpSpPr bwMode="auto">
          <a:xfrm>
            <a:off x="4687915" y="5233917"/>
            <a:ext cx="3062711" cy="569119"/>
            <a:chOff x="313" y="2071"/>
            <a:chExt cx="1735" cy="478"/>
          </a:xfrm>
        </p:grpSpPr>
        <p:sp>
          <p:nvSpPr>
            <p:cNvPr id="95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40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6" name="AutoShape 13"/>
            <p:cNvSpPr>
              <a:spLocks noChangeArrowheads="1"/>
            </p:cNvSpPr>
            <p:nvPr/>
          </p:nvSpPr>
          <p:spPr bwMode="gray"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7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98" name="Text Box 15"/>
            <p:cNvSpPr txBox="1">
              <a:spLocks noChangeArrowheads="1"/>
            </p:cNvSpPr>
            <p:nvPr/>
          </p:nvSpPr>
          <p:spPr bwMode="gray">
            <a:xfrm>
              <a:off x="564" y="2139"/>
              <a:ext cx="201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17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313" y="2071"/>
                  <a:ext cx="1255" cy="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</m:num>
                          <m:den>
                            <m:r>
                              <a:rPr lang="en-US" altLang="en-US" sz="1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altLang="en-US" sz="18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17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313" y="2071"/>
                  <a:ext cx="1255" cy="4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37"/>
          <p:cNvGrpSpPr>
            <a:grpSpLocks/>
          </p:cNvGrpSpPr>
          <p:nvPr/>
        </p:nvGrpSpPr>
        <p:grpSpPr bwMode="auto">
          <a:xfrm rot="5400000">
            <a:off x="4279702" y="5197675"/>
            <a:ext cx="744141" cy="697706"/>
            <a:chOff x="1872" y="1824"/>
            <a:chExt cx="2014" cy="1821"/>
          </a:xfrm>
        </p:grpSpPr>
        <p:sp>
          <p:nvSpPr>
            <p:cNvPr id="101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56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2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27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3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07" name="Oval 4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08" name="Oval 4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gray">
            <a:xfrm>
              <a:off x="2533" y="1955"/>
              <a:ext cx="703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10" name="Oval 44"/>
            <p:cNvSpPr>
              <a:spLocks noChangeArrowheads="1"/>
            </p:cNvSpPr>
            <p:nvPr/>
          </p:nvSpPr>
          <p:spPr bwMode="gray">
            <a:xfrm>
              <a:off x="2533" y="2081"/>
              <a:ext cx="703" cy="110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08" name="Oval 45"/>
            <p:cNvSpPr>
              <a:spLocks noChangeArrowheads="1"/>
            </p:cNvSpPr>
            <p:nvPr/>
          </p:nvSpPr>
          <p:spPr bwMode="gray">
            <a:xfrm>
              <a:off x="2336" y="1955"/>
              <a:ext cx="1096" cy="135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12" name="Oval 46"/>
            <p:cNvSpPr>
              <a:spLocks noChangeArrowheads="1"/>
            </p:cNvSpPr>
            <p:nvPr/>
          </p:nvSpPr>
          <p:spPr bwMode="gray">
            <a:xfrm>
              <a:off x="2337" y="2081"/>
              <a:ext cx="1096" cy="11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135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110" name="Rectangle 20"/>
          <p:cNvSpPr>
            <a:spLocks noChangeArrowheads="1"/>
          </p:cNvSpPr>
          <p:nvPr/>
        </p:nvSpPr>
        <p:spPr bwMode="auto">
          <a:xfrm>
            <a:off x="4984475" y="3486357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grpSp>
        <p:nvGrpSpPr>
          <p:cNvPr id="3136" name="Group 11"/>
          <p:cNvGrpSpPr>
            <a:grpSpLocks/>
          </p:cNvGrpSpPr>
          <p:nvPr/>
        </p:nvGrpSpPr>
        <p:grpSpPr bwMode="auto">
          <a:xfrm>
            <a:off x="4648803" y="3454637"/>
            <a:ext cx="3095573" cy="577452"/>
            <a:chOff x="291" y="2072"/>
            <a:chExt cx="1754" cy="485"/>
          </a:xfrm>
        </p:grpSpPr>
        <p:sp>
          <p:nvSpPr>
            <p:cNvPr id="112" name="AutoShape 12"/>
            <p:cNvSpPr>
              <a:spLocks noChangeArrowheads="1"/>
            </p:cNvSpPr>
            <p:nvPr/>
          </p:nvSpPr>
          <p:spPr bwMode="gray">
            <a:xfrm>
              <a:off x="508" y="2112"/>
              <a:ext cx="1537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3" name="AutoShape 13"/>
            <p:cNvSpPr>
              <a:spLocks noChangeArrowheads="1"/>
            </p:cNvSpPr>
            <p:nvPr/>
          </p:nvSpPr>
          <p:spPr bwMode="gray"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00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4" name="Freeform 14"/>
            <p:cNvSpPr>
              <a:spLocks/>
            </p:cNvSpPr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115" name="Text Box 15"/>
            <p:cNvSpPr txBox="1">
              <a:spLocks noChangeArrowheads="1"/>
            </p:cNvSpPr>
            <p:nvPr/>
          </p:nvSpPr>
          <p:spPr bwMode="gray">
            <a:xfrm>
              <a:off x="549" y="2139"/>
              <a:ext cx="190" cy="3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/>
                  <a:cs typeface="+mn-cs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3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291" y="2072"/>
                  <a:ext cx="1275" cy="4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fontAlgn="auto">
                    <a:spcBef>
                      <a:spcPct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15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altLang="en-US" sz="15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𝒂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en-US" sz="15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en-US" sz="1500" b="1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en-US" sz="15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altLang="en-US" sz="1500" b="1" dirty="0">
                    <a:solidFill>
                      <a:srgbClr val="0000CC"/>
                    </a:solidFill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03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291" y="2072"/>
                  <a:ext cx="1275" cy="4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7" name="Rectangle 20"/>
          <p:cNvSpPr>
            <a:spLocks noChangeArrowheads="1"/>
          </p:cNvSpPr>
          <p:nvPr/>
        </p:nvSpPr>
        <p:spPr bwMode="auto">
          <a:xfrm>
            <a:off x="5000625" y="5275660"/>
            <a:ext cx="2882504" cy="595313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350">
              <a:solidFill>
                <a:srgbClr val="0000FF"/>
              </a:solidFill>
              <a:cs typeface="+mn-cs"/>
            </a:endParaRPr>
          </a:p>
        </p:txBody>
      </p:sp>
      <p:sp>
        <p:nvSpPr>
          <p:cNvPr id="118" name="12-Point Star 117"/>
          <p:cNvSpPr/>
          <p:nvPr/>
        </p:nvSpPr>
        <p:spPr bwMode="auto">
          <a:xfrm>
            <a:off x="3929058" y="5539978"/>
            <a:ext cx="482207" cy="460772"/>
          </a:xfrm>
          <a:prstGeom prst="star12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 b="1">
              <a:solidFill>
                <a:prstClr val="white"/>
              </a:solidFill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gray">
          <a:xfrm>
            <a:off x="1735932" y="1002279"/>
            <a:ext cx="614719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fr-FR" altLang="en-US" sz="2100" b="1" u="sng" dirty="0" err="1">
                <a:solidFill>
                  <a:srgbClr val="FFFF00"/>
                </a:solidFill>
                <a:cs typeface="+mn-cs"/>
              </a:rPr>
              <a:t>Câu</a:t>
            </a:r>
            <a:r>
              <a:rPr lang="fr-FR" altLang="en-US" sz="2100" b="1" u="sng" dirty="0">
                <a:solidFill>
                  <a:srgbClr val="FFFF00"/>
                </a:solidFill>
                <a:cs typeface="+mn-cs"/>
              </a:rPr>
              <a:t> 4.</a:t>
            </a:r>
            <a:r>
              <a:rPr lang="fr-FR" altLang="en-US" sz="2100" b="1" dirty="0">
                <a:solidFill>
                  <a:srgbClr val="FFFF00"/>
                </a:solidFill>
                <a:cs typeface="+mn-cs"/>
              </a:rPr>
              <a:t> 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Cho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hình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chóp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S.ABCD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có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đáy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ABCD là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hình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vuông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cạnh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a, SA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vuông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với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đáy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, SA = a.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Khoảng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cách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từ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A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đến</a:t>
            </a:r>
            <a:r>
              <a:rPr lang="fr-FR" altLang="en-US" sz="2100" b="1" dirty="0">
                <a:solidFill>
                  <a:srgbClr val="FFC000"/>
                </a:solidFill>
                <a:cs typeface="+mn-cs"/>
              </a:rPr>
              <a:t> SB </a:t>
            </a:r>
            <a:r>
              <a:rPr lang="fr-FR" altLang="en-US" sz="2100" b="1" dirty="0" err="1">
                <a:solidFill>
                  <a:srgbClr val="FFC000"/>
                </a:solidFill>
                <a:cs typeface="+mn-cs"/>
              </a:rPr>
              <a:t>bằng</a:t>
            </a:r>
            <a:endParaRPr lang="en-US" altLang="en-US" sz="2100" b="1" dirty="0">
              <a:solidFill>
                <a:srgbClr val="FFC000"/>
              </a:solidFill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107" y="2301517"/>
            <a:ext cx="3530951" cy="347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0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2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3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 build="allAtOnce" animBg="1"/>
      <p:bldP spid="19" grpId="0" animBg="1"/>
      <p:bldP spid="20" grpId="0" animBg="1"/>
      <p:bldP spid="110" grpId="0" animBg="1"/>
      <p:bldP spid="1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73923" y="932673"/>
            <a:ext cx="4378569" cy="4984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KHOẢNG CÁCH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3923" y="1403091"/>
            <a:ext cx="437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TỰ LUẬN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93" y="2976064"/>
            <a:ext cx="2934274" cy="30246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07" y="3901753"/>
            <a:ext cx="513604" cy="36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05" y="1691120"/>
            <a:ext cx="7412405" cy="12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65088"/>
            <a:ext cx="8991600" cy="1020762"/>
          </a:xfrm>
        </p:spPr>
        <p:txBody>
          <a:bodyPr/>
          <a:lstStyle/>
          <a:p>
            <a:pPr eaLnBrk="1" hangingPunct="1"/>
            <a:r>
              <a:rPr lang="vi-VN" sz="3200" b="1" dirty="0" smtClean="0">
                <a:solidFill>
                  <a:srgbClr val="0070C0"/>
                </a:solidFill>
                <a:cs typeface="Arial" charset="0"/>
              </a:rPr>
              <a:t>Trong thực tế ta thường gặp những hình ảnh sau:</a:t>
            </a:r>
            <a:endParaRPr lang="en-US" sz="3200" b="1" dirty="0" smtClean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962400" cy="3446890"/>
          </a:xfrm>
        </p:spPr>
      </p:pic>
      <p:sp>
        <p:nvSpPr>
          <p:cNvPr id="2" name="Rectangle 1"/>
          <p:cNvSpPr/>
          <p:nvPr/>
        </p:nvSpPr>
        <p:spPr>
          <a:xfrm>
            <a:off x="304800" y="5105400"/>
            <a:ext cx="38862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tx1"/>
                </a:solidFill>
              </a:rPr>
              <a:t>Một biển báo trên đường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43400" y="762000"/>
            <a:ext cx="4267200" cy="1447800"/>
          </a:xfrm>
          <a:prstGeom prst="cloudCallout">
            <a:avLst>
              <a:gd name="adj1" fmla="val -42811"/>
              <a:gd name="adj2" fmla="val 8598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này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419600" y="2971800"/>
            <a:ext cx="4343400" cy="174704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Khoảng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hai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xe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tối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thiểu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là</a:t>
            </a:r>
            <a:r>
              <a:rPr lang="en-US" sz="2400" b="1" dirty="0" smtClean="0">
                <a:solidFill>
                  <a:srgbClr val="FFFF00"/>
                </a:solidFill>
              </a:rPr>
              <a:t> 8m</a:t>
            </a:r>
            <a:endParaRPr lang="vi-VN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73923" y="932673"/>
            <a:ext cx="4378569" cy="49841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KHOẢNG CÁCH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587" y="3050908"/>
            <a:ext cx="2891723" cy="28837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800" y="2976065"/>
            <a:ext cx="2926376" cy="29586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86" y="3789786"/>
            <a:ext cx="513604" cy="361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998" y="3901753"/>
            <a:ext cx="513604" cy="361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71" y="1546481"/>
            <a:ext cx="7997728" cy="14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7239000" y="685800"/>
            <a:ext cx="0" cy="510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038600" y="304800"/>
            <a:ext cx="3048000" cy="1905000"/>
          </a:xfrm>
          <a:prstGeom prst="cloudCallout">
            <a:avLst>
              <a:gd name="adj1" fmla="val 53870"/>
              <a:gd name="adj2" fmla="val 6600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2000" dirty="0">
                <a:solidFill>
                  <a:srgbClr val="FFFFFF"/>
                </a:solidFill>
                <a:latin typeface="+mj-lt"/>
              </a:rPr>
              <a:t>đến trần nhà là bao nhiêu?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276600" y="2133600"/>
            <a:ext cx="0" cy="2133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0" y="152400"/>
            <a:ext cx="2514600" cy="2209800"/>
          </a:xfrm>
          <a:prstGeom prst="cloudCallout">
            <a:avLst>
              <a:gd name="adj1" fmla="val 79556"/>
              <a:gd name="adj2" fmla="val 51894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vi-VN" sz="2000" dirty="0">
                <a:solidFill>
                  <a:srgbClr val="FFFFFF"/>
                </a:solidFill>
                <a:latin typeface="+mj-lt"/>
              </a:rPr>
              <a:t>Khoảng cách từ bóng đèn</a:t>
            </a:r>
            <a:r>
              <a:rPr lang="en-US" sz="2000" dirty="0">
                <a:solidFill>
                  <a:srgbClr val="FFFFFF"/>
                </a:solidFill>
                <a:latin typeface="+mj-lt"/>
              </a:rPr>
              <a:t> </a:t>
            </a:r>
            <a:r>
              <a:rPr lang="vi-VN" sz="2000" dirty="0">
                <a:solidFill>
                  <a:srgbClr val="FFFFFF"/>
                </a:solidFill>
                <a:latin typeface="+mj-lt"/>
              </a:rPr>
              <a:t>đến mặt bàn là bao nhiêu?</a:t>
            </a:r>
          </a:p>
        </p:txBody>
      </p:sp>
    </p:spTree>
    <p:extLst>
      <p:ext uri="{BB962C8B-B14F-4D97-AF65-F5344CB8AC3E}">
        <p14:creationId xmlns:p14="http://schemas.microsoft.com/office/powerpoint/2010/main" val="157739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-152400" y="208936"/>
            <a:ext cx="9601200" cy="457200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altLang="en-US" sz="32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2057400" y="5105400"/>
            <a:ext cx="5729288" cy="461963"/>
            <a:chOff x="1254" y="3236"/>
            <a:chExt cx="3609" cy="291"/>
          </a:xfrm>
        </p:grpSpPr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1254" y="3527"/>
              <a:ext cx="3609" cy="0"/>
            </a:xfrm>
            <a:prstGeom prst="line">
              <a:avLst/>
            </a:prstGeom>
            <a:noFill/>
            <a:ln w="42926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1460" y="3236"/>
              <a:ext cx="1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>
                  <a:solidFill>
                    <a:srgbClr val="000000"/>
                  </a:solidFill>
                  <a:latin typeface="Tahoma" panose="020B0604030504040204" pitchFamily="34" charset="0"/>
                </a:rPr>
                <a:t>a</a:t>
              </a:r>
              <a:endParaRPr lang="en-US" altLang="en-US"/>
            </a:p>
          </p:txBody>
        </p:sp>
      </p:grp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5486400" y="1371600"/>
            <a:ext cx="0" cy="52578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5486400" y="5105400"/>
            <a:ext cx="381000" cy="434975"/>
            <a:chOff x="4224" y="3024"/>
            <a:chExt cx="240" cy="274"/>
          </a:xfrm>
        </p:grpSpPr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4224" y="3024"/>
              <a:ext cx="224" cy="0"/>
            </a:xfrm>
            <a:prstGeom prst="line">
              <a:avLst/>
            </a:prstGeom>
            <a:noFill/>
            <a:ln w="269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4464" y="3024"/>
              <a:ext cx="0" cy="274"/>
            </a:xfrm>
            <a:prstGeom prst="line">
              <a:avLst/>
            </a:prstGeom>
            <a:noFill/>
            <a:ln w="269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5486400" y="1905000"/>
            <a:ext cx="0" cy="3657600"/>
          </a:xfrm>
          <a:prstGeom prst="line">
            <a:avLst/>
          </a:prstGeom>
          <a:noFill/>
          <a:ln w="49276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5181600" y="5105400"/>
            <a:ext cx="355600" cy="515938"/>
            <a:chOff x="3213" y="3236"/>
            <a:chExt cx="224" cy="325"/>
          </a:xfrm>
        </p:grpSpPr>
        <p:sp>
          <p:nvSpPr>
            <p:cNvPr id="4119" name="Oval 23"/>
            <p:cNvSpPr>
              <a:spLocks noChangeArrowheads="1"/>
            </p:cNvSpPr>
            <p:nvPr/>
          </p:nvSpPr>
          <p:spPr bwMode="auto">
            <a:xfrm>
              <a:off x="3368" y="3493"/>
              <a:ext cx="69" cy="6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3213" y="3236"/>
              <a:ext cx="1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>
                  <a:solidFill>
                    <a:srgbClr val="000000"/>
                  </a:solidFill>
                  <a:latin typeface="Tahoma" panose="020B0604030504040204" pitchFamily="34" charset="0"/>
                </a:rPr>
                <a:t>H</a:t>
              </a:r>
              <a:endParaRPr lang="en-US" altLang="en-US"/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5181600" y="1524000"/>
            <a:ext cx="382588" cy="406400"/>
            <a:chOff x="3196" y="996"/>
            <a:chExt cx="241" cy="256"/>
          </a:xfrm>
        </p:grpSpPr>
        <p:sp>
          <p:nvSpPr>
            <p:cNvPr id="4116" name="Oval 20"/>
            <p:cNvSpPr>
              <a:spLocks noChangeArrowheads="1"/>
            </p:cNvSpPr>
            <p:nvPr/>
          </p:nvSpPr>
          <p:spPr bwMode="auto">
            <a:xfrm>
              <a:off x="3368" y="1184"/>
              <a:ext cx="69" cy="6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3196" y="996"/>
              <a:ext cx="1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  <a:latin typeface="Tahoma" panose="020B0604030504040204" pitchFamily="34" charset="0"/>
                </a:rPr>
                <a:t>M</a:t>
              </a:r>
              <a:endParaRPr lang="en-US" altLang="en-US" dirty="0"/>
            </a:p>
          </p:txBody>
        </p:sp>
      </p:grpSp>
      <p:sp>
        <p:nvSpPr>
          <p:cNvPr id="4130" name="Line 34"/>
          <p:cNvSpPr>
            <a:spLocks noChangeShapeType="1"/>
          </p:cNvSpPr>
          <p:nvPr/>
        </p:nvSpPr>
        <p:spPr bwMode="auto">
          <a:xfrm flipH="1">
            <a:off x="3429000" y="1905000"/>
            <a:ext cx="2057400" cy="3657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3124200" y="5181600"/>
            <a:ext cx="382588" cy="406400"/>
            <a:chOff x="3196" y="996"/>
            <a:chExt cx="241" cy="256"/>
          </a:xfrm>
        </p:grpSpPr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3368" y="1184"/>
              <a:ext cx="69" cy="6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3196" y="996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>
                  <a:solidFill>
                    <a:srgbClr val="000000"/>
                  </a:solidFill>
                  <a:latin typeface="Tahoma" panose="020B0604030504040204" pitchFamily="34" charset="0"/>
                </a:rPr>
                <a:t>O</a:t>
              </a:r>
              <a:endParaRPr lang="en-US" altLang="en-US" dirty="0"/>
            </a:p>
          </p:txBody>
        </p:sp>
      </p:grp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0" y="762000"/>
            <a:ext cx="8610600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animBg="1"/>
      <p:bldP spid="4122" grpId="1" animBg="1"/>
      <p:bldP spid="4113" grpId="0" animBg="1"/>
      <p:bldP spid="4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45720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</a:t>
            </a:r>
            <a:r>
              <a:rPr lang="en-US" alt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=MH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</p:txBody>
      </p:sp>
      <p:grpSp>
        <p:nvGrpSpPr>
          <p:cNvPr id="15363" name="Group 3"/>
          <p:cNvGrpSpPr>
            <a:grpSpLocks noChangeAspect="1"/>
          </p:cNvGrpSpPr>
          <p:nvPr/>
        </p:nvGrpSpPr>
        <p:grpSpPr bwMode="auto">
          <a:xfrm>
            <a:off x="5638800" y="1981200"/>
            <a:ext cx="3200400" cy="2695575"/>
            <a:chOff x="3022" y="2208"/>
            <a:chExt cx="2738" cy="1536"/>
          </a:xfrm>
        </p:grpSpPr>
        <p:sp>
          <p:nvSpPr>
            <p:cNvPr id="1536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022" y="2208"/>
              <a:ext cx="273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3156" y="3437"/>
              <a:ext cx="2451" cy="151"/>
              <a:chOff x="3156" y="3437"/>
              <a:chExt cx="2451" cy="151"/>
            </a:xfrm>
          </p:grpSpPr>
          <p:sp>
            <p:nvSpPr>
              <p:cNvPr id="15366" name="Line 6"/>
              <p:cNvSpPr>
                <a:spLocks noChangeShapeType="1"/>
              </p:cNvSpPr>
              <p:nvPr/>
            </p:nvSpPr>
            <p:spPr bwMode="auto">
              <a:xfrm>
                <a:off x="3156" y="3588"/>
                <a:ext cx="2451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3296" y="3437"/>
                <a:ext cx="75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a</a:t>
                </a:r>
                <a:endParaRPr lang="en-US" altLang="en-US"/>
              </a:p>
            </p:txBody>
          </p:sp>
        </p:grp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4615" y="2392"/>
              <a:ext cx="0" cy="1196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15" y="3446"/>
              <a:ext cx="15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4767" y="3446"/>
              <a:ext cx="0" cy="142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1" name="Group 11"/>
            <p:cNvGrpSpPr>
              <a:grpSpLocks/>
            </p:cNvGrpSpPr>
            <p:nvPr/>
          </p:nvGrpSpPr>
          <p:grpSpPr bwMode="auto">
            <a:xfrm>
              <a:off x="4475" y="2276"/>
              <a:ext cx="164" cy="133"/>
              <a:chOff x="4475" y="2276"/>
              <a:chExt cx="164" cy="133"/>
            </a:xfrm>
          </p:grpSpPr>
          <p:sp>
            <p:nvSpPr>
              <p:cNvPr id="15372" name="Oval 12"/>
              <p:cNvSpPr>
                <a:spLocks noChangeArrowheads="1"/>
              </p:cNvSpPr>
              <p:nvPr/>
            </p:nvSpPr>
            <p:spPr bwMode="auto">
              <a:xfrm>
                <a:off x="4592" y="2374"/>
                <a:ext cx="47" cy="3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4475" y="2276"/>
                <a:ext cx="110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 dirty="0">
                    <a:solidFill>
                      <a:srgbClr val="000000"/>
                    </a:solidFill>
                    <a:latin typeface="Tahoma" panose="020B0604030504040204" pitchFamily="34" charset="0"/>
                  </a:rPr>
                  <a:t>M</a:t>
                </a:r>
                <a:endParaRPr lang="en-US" altLang="en-US" dirty="0"/>
              </a:p>
            </p:txBody>
          </p:sp>
        </p:grpSp>
        <p:grpSp>
          <p:nvGrpSpPr>
            <p:cNvPr id="15374" name="Group 14"/>
            <p:cNvGrpSpPr>
              <a:grpSpLocks/>
            </p:cNvGrpSpPr>
            <p:nvPr/>
          </p:nvGrpSpPr>
          <p:grpSpPr bwMode="auto">
            <a:xfrm>
              <a:off x="4487" y="3437"/>
              <a:ext cx="152" cy="169"/>
              <a:chOff x="4487" y="3437"/>
              <a:chExt cx="152" cy="169"/>
            </a:xfrm>
          </p:grpSpPr>
          <p:sp>
            <p:nvSpPr>
              <p:cNvPr id="15375" name="Oval 15"/>
              <p:cNvSpPr>
                <a:spLocks noChangeArrowheads="1"/>
              </p:cNvSpPr>
              <p:nvPr/>
            </p:nvSpPr>
            <p:spPr bwMode="auto">
              <a:xfrm>
                <a:off x="4592" y="3570"/>
                <a:ext cx="47" cy="36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Rectangle 16"/>
              <p:cNvSpPr>
                <a:spLocks noChangeArrowheads="1"/>
              </p:cNvSpPr>
              <p:nvPr/>
            </p:nvSpPr>
            <p:spPr bwMode="auto">
              <a:xfrm>
                <a:off x="4487" y="3437"/>
                <a:ext cx="95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H</a:t>
                </a:r>
                <a:endParaRPr lang="en-US" altLang="en-US"/>
              </a:p>
            </p:txBody>
          </p:sp>
        </p:grpSp>
      </p:grp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0" y="762000"/>
            <a:ext cx="8610600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altLang="en-US" sz="32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05750" cy="3825874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MH =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cm.Quan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Content Placeholder 3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48200"/>
            <a:ext cx="51816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7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65532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5" name="Group 99"/>
          <p:cNvGrpSpPr>
            <a:grpSpLocks/>
          </p:cNvGrpSpPr>
          <p:nvPr/>
        </p:nvGrpSpPr>
        <p:grpSpPr bwMode="auto">
          <a:xfrm>
            <a:off x="5638800" y="762000"/>
            <a:ext cx="0" cy="5334000"/>
            <a:chOff x="4992" y="624"/>
            <a:chExt cx="0" cy="3360"/>
          </a:xfrm>
        </p:grpSpPr>
        <p:sp>
          <p:nvSpPr>
            <p:cNvPr id="9313" name="Line 97"/>
            <p:cNvSpPr>
              <a:spLocks noChangeShapeType="1"/>
            </p:cNvSpPr>
            <p:nvPr/>
          </p:nvSpPr>
          <p:spPr bwMode="auto">
            <a:xfrm>
              <a:off x="4992" y="624"/>
              <a:ext cx="0" cy="2544"/>
            </a:xfrm>
            <a:prstGeom prst="line">
              <a:avLst/>
            </a:prstGeom>
            <a:noFill/>
            <a:ln w="4762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Line 98"/>
            <p:cNvSpPr>
              <a:spLocks noChangeShapeType="1"/>
            </p:cNvSpPr>
            <p:nvPr/>
          </p:nvSpPr>
          <p:spPr bwMode="auto">
            <a:xfrm>
              <a:off x="4992" y="3168"/>
              <a:ext cx="0" cy="816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5638800" y="1447800"/>
            <a:ext cx="0" cy="3232150"/>
          </a:xfrm>
          <a:prstGeom prst="line">
            <a:avLst/>
          </a:prstGeom>
          <a:noFill/>
          <a:ln w="49276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H="1">
            <a:off x="3810000" y="1447800"/>
            <a:ext cx="1852613" cy="3763963"/>
          </a:xfrm>
          <a:prstGeom prst="line">
            <a:avLst/>
          </a:prstGeom>
          <a:noFill/>
          <a:ln w="492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 flipH="1">
            <a:off x="3810000" y="4648200"/>
            <a:ext cx="1852613" cy="531813"/>
          </a:xfrm>
          <a:prstGeom prst="line">
            <a:avLst/>
          </a:prstGeom>
          <a:noFill/>
          <a:ln w="492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Oval 51"/>
          <p:cNvSpPr>
            <a:spLocks noChangeArrowheads="1"/>
          </p:cNvSpPr>
          <p:nvPr/>
        </p:nvSpPr>
        <p:spPr bwMode="auto">
          <a:xfrm>
            <a:off x="5638800" y="1371600"/>
            <a:ext cx="80963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5273675" y="1135063"/>
            <a:ext cx="2660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700" dirty="0" smtClean="0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  <a:endParaRPr lang="en-US" altLang="en-US" dirty="0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>
            <a:off x="5634038" y="4651375"/>
            <a:ext cx="80962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0" name="Rectangle 54"/>
          <p:cNvSpPr>
            <a:spLocks noChangeArrowheads="1"/>
          </p:cNvSpPr>
          <p:nvPr/>
        </p:nvSpPr>
        <p:spPr bwMode="auto">
          <a:xfrm>
            <a:off x="5486400" y="4800600"/>
            <a:ext cx="231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700">
                <a:solidFill>
                  <a:srgbClr val="000000"/>
                </a:solidFill>
                <a:latin typeface="Tahoma" panose="020B0604030504040204" pitchFamily="34" charset="0"/>
              </a:rPr>
              <a:t>H</a:t>
            </a:r>
            <a:endParaRPr lang="en-US" altLang="en-US"/>
          </a:p>
        </p:txBody>
      </p:sp>
      <p:grpSp>
        <p:nvGrpSpPr>
          <p:cNvPr id="9307" name="Group 91"/>
          <p:cNvGrpSpPr>
            <a:grpSpLocks/>
          </p:cNvGrpSpPr>
          <p:nvPr/>
        </p:nvGrpSpPr>
        <p:grpSpPr bwMode="auto">
          <a:xfrm>
            <a:off x="1371600" y="4038600"/>
            <a:ext cx="6170613" cy="1670050"/>
            <a:chOff x="847" y="2600"/>
            <a:chExt cx="3887" cy="1052"/>
          </a:xfrm>
        </p:grpSpPr>
        <p:sp>
          <p:nvSpPr>
            <p:cNvPr id="9301" name="Line 85"/>
            <p:cNvSpPr>
              <a:spLocks noChangeShapeType="1"/>
            </p:cNvSpPr>
            <p:nvPr/>
          </p:nvSpPr>
          <p:spPr bwMode="auto">
            <a:xfrm>
              <a:off x="847" y="3652"/>
              <a:ext cx="2704" cy="0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86"/>
            <p:cNvSpPr>
              <a:spLocks noChangeShapeType="1"/>
            </p:cNvSpPr>
            <p:nvPr/>
          </p:nvSpPr>
          <p:spPr bwMode="auto">
            <a:xfrm flipH="1">
              <a:off x="3556" y="2615"/>
              <a:ext cx="1178" cy="1032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87"/>
            <p:cNvSpPr>
              <a:spLocks noChangeShapeType="1"/>
            </p:cNvSpPr>
            <p:nvPr/>
          </p:nvSpPr>
          <p:spPr bwMode="auto">
            <a:xfrm>
              <a:off x="3561" y="2610"/>
              <a:ext cx="1168" cy="0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Line 88"/>
            <p:cNvSpPr>
              <a:spLocks noChangeShapeType="1"/>
            </p:cNvSpPr>
            <p:nvPr/>
          </p:nvSpPr>
          <p:spPr bwMode="auto">
            <a:xfrm>
              <a:off x="2740" y="2605"/>
              <a:ext cx="840" cy="0"/>
            </a:xfrm>
            <a:prstGeom prst="line">
              <a:avLst/>
            </a:prstGeom>
            <a:noFill/>
            <a:ln w="50800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Line 89"/>
            <p:cNvSpPr>
              <a:spLocks noChangeShapeType="1"/>
            </p:cNvSpPr>
            <p:nvPr/>
          </p:nvSpPr>
          <p:spPr bwMode="auto">
            <a:xfrm flipH="1">
              <a:off x="887" y="2600"/>
              <a:ext cx="1178" cy="1032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Line 90"/>
            <p:cNvSpPr>
              <a:spLocks noChangeShapeType="1"/>
            </p:cNvSpPr>
            <p:nvPr/>
          </p:nvSpPr>
          <p:spPr bwMode="auto">
            <a:xfrm>
              <a:off x="2039" y="2600"/>
              <a:ext cx="696" cy="0"/>
            </a:xfrm>
            <a:prstGeom prst="line">
              <a:avLst/>
            </a:prstGeom>
            <a:noFill/>
            <a:ln w="492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10" name="Group 94"/>
          <p:cNvGrpSpPr>
            <a:grpSpLocks/>
          </p:cNvGrpSpPr>
          <p:nvPr/>
        </p:nvGrpSpPr>
        <p:grpSpPr bwMode="auto">
          <a:xfrm>
            <a:off x="5638800" y="4343400"/>
            <a:ext cx="220663" cy="244475"/>
            <a:chOff x="4613" y="2928"/>
            <a:chExt cx="139" cy="154"/>
          </a:xfrm>
        </p:grpSpPr>
        <p:sp>
          <p:nvSpPr>
            <p:cNvPr id="9308" name="Line 92"/>
            <p:cNvSpPr>
              <a:spLocks noChangeShapeType="1"/>
            </p:cNvSpPr>
            <p:nvPr/>
          </p:nvSpPr>
          <p:spPr bwMode="auto">
            <a:xfrm flipH="1">
              <a:off x="4613" y="2931"/>
              <a:ext cx="134" cy="73"/>
            </a:xfrm>
            <a:prstGeom prst="line">
              <a:avLst/>
            </a:prstGeom>
            <a:noFill/>
            <a:ln w="49276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93"/>
            <p:cNvSpPr>
              <a:spLocks noChangeShapeType="1"/>
            </p:cNvSpPr>
            <p:nvPr/>
          </p:nvSpPr>
          <p:spPr bwMode="auto">
            <a:xfrm>
              <a:off x="4752" y="2928"/>
              <a:ext cx="0" cy="154"/>
            </a:xfrm>
            <a:prstGeom prst="line">
              <a:avLst/>
            </a:prstGeom>
            <a:noFill/>
            <a:ln w="49276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16" name="Group 100"/>
          <p:cNvGrpSpPr>
            <a:grpSpLocks/>
          </p:cNvGrpSpPr>
          <p:nvPr/>
        </p:nvGrpSpPr>
        <p:grpSpPr bwMode="auto">
          <a:xfrm>
            <a:off x="3505200" y="4800600"/>
            <a:ext cx="382588" cy="406400"/>
            <a:chOff x="3196" y="996"/>
            <a:chExt cx="241" cy="256"/>
          </a:xfrm>
        </p:grpSpPr>
        <p:sp>
          <p:nvSpPr>
            <p:cNvPr id="9317" name="Oval 101"/>
            <p:cNvSpPr>
              <a:spLocks noChangeArrowheads="1"/>
            </p:cNvSpPr>
            <p:nvPr/>
          </p:nvSpPr>
          <p:spPr bwMode="auto">
            <a:xfrm>
              <a:off x="3368" y="1184"/>
              <a:ext cx="69" cy="6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Rectangle 102"/>
            <p:cNvSpPr>
              <a:spLocks noChangeArrowheads="1"/>
            </p:cNvSpPr>
            <p:nvPr/>
          </p:nvSpPr>
          <p:spPr bwMode="auto">
            <a:xfrm>
              <a:off x="3196" y="996"/>
              <a:ext cx="1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dirty="0" smtClean="0">
                  <a:solidFill>
                    <a:srgbClr val="000000"/>
                  </a:solidFill>
                  <a:latin typeface="Tahoma" panose="020B0604030504040204" pitchFamily="34" charset="0"/>
                </a:rPr>
                <a:t>O</a:t>
              </a:r>
              <a:endParaRPr lang="en-US" altLang="en-US" dirty="0"/>
            </a:p>
          </p:txBody>
        </p:sp>
      </p:grpSp>
      <p:sp>
        <p:nvSpPr>
          <p:cNvPr id="9319" name="Line 103"/>
          <p:cNvSpPr>
            <a:spLocks noChangeShapeType="1"/>
          </p:cNvSpPr>
          <p:nvPr/>
        </p:nvSpPr>
        <p:spPr bwMode="auto">
          <a:xfrm>
            <a:off x="0" y="533400"/>
            <a:ext cx="8610600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1752600" y="5334000"/>
            <a:ext cx="304800" cy="374650"/>
          </a:xfrm>
          <a:prstGeom prst="arc">
            <a:avLst>
              <a:gd name="adj1" fmla="val 13624435"/>
              <a:gd name="adj2" fmla="val 34286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9312" y="5333999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9" grpId="0" animBg="1"/>
      <p:bldP spid="9260" grpId="0" animBg="1"/>
      <p:bldP spid="9263" grpId="0" animBg="1"/>
      <p:bldP spid="9267" grpId="0" animBg="1"/>
      <p:bldP spid="9268" grpId="0"/>
      <p:bldP spid="9269" grpId="0" animBg="1"/>
      <p:bldP spid="927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45720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 err="1"/>
              <a:t>Khoảng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từ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</a:rPr>
              <a:t>điểm</a:t>
            </a:r>
            <a:r>
              <a:rPr lang="en-US" altLang="en-US" sz="2800" dirty="0">
                <a:solidFill>
                  <a:srgbClr val="990000"/>
                </a:solidFill>
              </a:rPr>
              <a:t> </a:t>
            </a:r>
            <a:r>
              <a:rPr lang="en-US" altLang="en-US" sz="2800" dirty="0" smtClean="0">
                <a:solidFill>
                  <a:srgbClr val="990000"/>
                </a:solidFill>
              </a:rPr>
              <a:t>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</a:rPr>
              <a:t>mặt</a:t>
            </a:r>
            <a:r>
              <a:rPr lang="en-US" altLang="en-US" sz="2800" dirty="0">
                <a:solidFill>
                  <a:srgbClr val="990000"/>
                </a:solidFill>
              </a:rPr>
              <a:t> </a:t>
            </a:r>
            <a:r>
              <a:rPr lang="en-US" altLang="en-US" sz="2800" dirty="0" err="1">
                <a:solidFill>
                  <a:srgbClr val="990000"/>
                </a:solidFill>
              </a:rPr>
              <a:t>phẳng</a:t>
            </a:r>
            <a:r>
              <a:rPr lang="en-US" altLang="en-US" sz="2800" dirty="0">
                <a:solidFill>
                  <a:srgbClr val="990000"/>
                </a:solidFill>
              </a:rPr>
              <a:t> </a:t>
            </a:r>
            <a:endParaRPr lang="en-US" altLang="en-US" sz="2800" i="1" dirty="0">
              <a:solidFill>
                <a:srgbClr val="99000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2800" dirty="0" err="1"/>
              <a:t>Kí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hiệu</a:t>
            </a:r>
            <a:r>
              <a:rPr lang="en-US" altLang="en-US" sz="2800" dirty="0"/>
              <a:t>: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</a:rPr>
              <a:t>d(M,</a:t>
            </a:r>
            <a:r>
              <a:rPr lang="en-US" altLang="en-US" sz="2800" i="1" dirty="0" smtClean="0">
                <a:solidFill>
                  <a:srgbClr val="0000FF"/>
                </a:solidFill>
              </a:rPr>
              <a:t>      </a:t>
            </a:r>
            <a:r>
              <a:rPr lang="en-US" altLang="en-US" sz="2800" dirty="0">
                <a:solidFill>
                  <a:srgbClr val="0000FF"/>
                </a:solidFill>
              </a:rPr>
              <a:t>) = </a:t>
            </a:r>
            <a:r>
              <a:rPr lang="en-US" altLang="en-US" sz="2800" dirty="0" smtClean="0">
                <a:solidFill>
                  <a:srgbClr val="0000FF"/>
                </a:solidFill>
              </a:rPr>
              <a:t>MH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2800" dirty="0"/>
              <a:t>( H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i="1" dirty="0" err="1"/>
              <a:t>hình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chiếu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vuông</a:t>
            </a:r>
            <a:r>
              <a:rPr lang="en-US" altLang="en-US" sz="2800" i="1" dirty="0"/>
              <a:t> </a:t>
            </a:r>
            <a:r>
              <a:rPr lang="en-US" altLang="en-US" sz="2800" i="1" dirty="0" err="1"/>
              <a:t>góc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M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mp</a:t>
            </a:r>
            <a:r>
              <a:rPr lang="en-US" altLang="en-US" sz="2800" dirty="0"/>
              <a:t>         )</a:t>
            </a:r>
            <a:endParaRPr lang="en-US" altLang="en-US" sz="2800" dirty="0">
              <a:latin typeface=".VnHelvetInsH" pitchFamily="34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0" y="762000"/>
            <a:ext cx="8610600" cy="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altLang="en-US" sz="3200" b="1" i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40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730013"/>
              </p:ext>
            </p:extLst>
          </p:nvPr>
        </p:nvGraphicFramePr>
        <p:xfrm>
          <a:off x="3290888" y="2225675"/>
          <a:ext cx="5810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Equation" r:id="rId3" imgW="253800" imgH="203040" progId="Equation.DSMT4">
                  <p:embed/>
                </p:oleObj>
              </mc:Choice>
              <mc:Fallback>
                <p:oleObj name="Equation" r:id="rId3" imgW="2538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2225675"/>
                        <a:ext cx="58102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2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3677735"/>
              </p:ext>
            </p:extLst>
          </p:nvPr>
        </p:nvGraphicFramePr>
        <p:xfrm>
          <a:off x="3195484" y="3955838"/>
          <a:ext cx="623297" cy="4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Equation" r:id="rId5" imgW="253800" imgH="203040" progId="Equation.DSMT4">
                  <p:embed/>
                </p:oleObj>
              </mc:Choice>
              <mc:Fallback>
                <p:oleObj name="Equation" r:id="rId5" imgW="253800" imgH="203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484" y="3955838"/>
                        <a:ext cx="623297" cy="4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4" name="Object 5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74689020"/>
              </p:ext>
            </p:extLst>
          </p:nvPr>
        </p:nvGraphicFramePr>
        <p:xfrm>
          <a:off x="5638800" y="3963988"/>
          <a:ext cx="5334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Equation" r:id="rId7" imgW="253800" imgH="203040" progId="Equation.DSMT4">
                  <p:embed/>
                </p:oleObj>
              </mc:Choice>
              <mc:Fallback>
                <p:oleObj name="Equation" r:id="rId7" imgW="253800" imgH="20304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963988"/>
                        <a:ext cx="5334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1" name="Object 2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4620540"/>
              </p:ext>
            </p:extLst>
          </p:nvPr>
        </p:nvGraphicFramePr>
        <p:xfrm>
          <a:off x="2895600" y="2822575"/>
          <a:ext cx="685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quation" r:id="rId9" imgW="253800" imgH="203040" progId="Equation.DSMT4">
                  <p:embed/>
                </p:oleObj>
              </mc:Choice>
              <mc:Fallback>
                <p:oleObj name="Equation" r:id="rId9" imgW="25380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22575"/>
                        <a:ext cx="6858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17" name="Group 33"/>
          <p:cNvGrpSpPr>
            <a:grpSpLocks noChangeAspect="1"/>
          </p:cNvGrpSpPr>
          <p:nvPr/>
        </p:nvGrpSpPr>
        <p:grpSpPr bwMode="auto">
          <a:xfrm>
            <a:off x="5334000" y="1981200"/>
            <a:ext cx="3581400" cy="2498725"/>
            <a:chOff x="3312" y="1200"/>
            <a:chExt cx="2256" cy="1574"/>
          </a:xfrm>
        </p:grpSpPr>
        <p:sp>
          <p:nvSpPr>
            <p:cNvPr id="16416" name="AutoShape 32"/>
            <p:cNvSpPr>
              <a:spLocks noChangeAspect="1" noChangeArrowheads="1" noTextEdit="1"/>
            </p:cNvSpPr>
            <p:nvPr/>
          </p:nvSpPr>
          <p:spPr bwMode="auto">
            <a:xfrm>
              <a:off x="3312" y="1200"/>
              <a:ext cx="2256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H="1">
              <a:off x="3407" y="2088"/>
              <a:ext cx="605" cy="58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3407" y="2675"/>
              <a:ext cx="1469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 flipH="1">
              <a:off x="4876" y="2088"/>
              <a:ext cx="597" cy="587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3847" y="2252"/>
              <a:ext cx="942" cy="212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4789" y="1306"/>
              <a:ext cx="0" cy="946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 flipH="1">
              <a:off x="3847" y="1306"/>
              <a:ext cx="942" cy="1158"/>
            </a:xfrm>
            <a:prstGeom prst="line">
              <a:avLst/>
            </a:prstGeom>
            <a:noFill/>
            <a:ln w="31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 flipH="1">
              <a:off x="4711" y="2143"/>
              <a:ext cx="78" cy="31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>
              <a:off x="4711" y="2174"/>
              <a:ext cx="0" cy="94"/>
            </a:xfrm>
            <a:prstGeom prst="line">
              <a:avLst/>
            </a:prstGeom>
            <a:noFill/>
            <a:ln w="11113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>
              <a:off x="4012" y="2088"/>
              <a:ext cx="141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4153" y="2088"/>
              <a:ext cx="63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>
              <a:off x="4789" y="2088"/>
              <a:ext cx="684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Oval 45"/>
            <p:cNvSpPr>
              <a:spLocks noChangeArrowheads="1"/>
            </p:cNvSpPr>
            <p:nvPr/>
          </p:nvSpPr>
          <p:spPr bwMode="auto">
            <a:xfrm>
              <a:off x="3831" y="2448"/>
              <a:ext cx="32" cy="3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Oval 46"/>
            <p:cNvSpPr>
              <a:spLocks noChangeArrowheads="1"/>
            </p:cNvSpPr>
            <p:nvPr/>
          </p:nvSpPr>
          <p:spPr bwMode="auto">
            <a:xfrm>
              <a:off x="4774" y="2237"/>
              <a:ext cx="31" cy="3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Oval 47"/>
            <p:cNvSpPr>
              <a:spLocks noChangeArrowheads="1"/>
            </p:cNvSpPr>
            <p:nvPr/>
          </p:nvSpPr>
          <p:spPr bwMode="auto">
            <a:xfrm>
              <a:off x="4774" y="1290"/>
              <a:ext cx="31" cy="3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391400" y="1524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/>
              <a:t>M</a:t>
            </a:r>
            <a:endParaRPr lang="en-US" altLang="en-US" sz="3200" dirty="0"/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7620000" y="3505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/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611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.VnHelvetInsH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2_Office Theme</vt:lpstr>
      <vt:lpstr>Equation</vt:lpstr>
      <vt:lpstr>Tiết 89: KHOẢNG CÁCH                    </vt:lpstr>
      <vt:lpstr>Trong thực tế ta thường gặp những hình ảnh sau:</vt:lpstr>
      <vt:lpstr>PowerPoint Presentation</vt:lpstr>
      <vt:lpstr>      I. Khoảng cách từ một điểm đến một đường thẳng</vt:lpstr>
      <vt:lpstr>PowerPoint Presentation</vt:lpstr>
      <vt:lpstr>Khi nắp thiết bị cho nhà bạn Nam, bác thợ khoan tường tại vị trí M,có độ cao so với nền nhà là MH =80cm.Quan sát hình vẽ, nền nhà gợi cho ta hình ảnh mp(P), độ dài đoạn MH gợi lên khái niệm hình học gì liên quan đến điểm M và mp(P)</vt:lpstr>
      <vt:lpstr>II. Khoảng cách từ một điểm đến một mặt phẳng</vt:lpstr>
      <vt:lpstr>II. Khoảng cách từ một điểm đến một mặt phẳng</vt:lpstr>
      <vt:lpstr>PowerPoint Presentation</vt:lpstr>
      <vt:lpstr>II. Khoảng cách từ một điểm đến một mặt phẳng</vt:lpstr>
      <vt:lpstr>III. Khoảng cách giữa hai đường thẳng song song</vt:lpstr>
      <vt:lpstr>IV. Khoảng cách giữa đường thẳng và mặt phẳng song song</vt:lpstr>
      <vt:lpstr>PowerPoint Presentation</vt:lpstr>
      <vt:lpstr>IV. Khoảng cách giữa đường thẳng và mặt phẳng song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14R</dc:creator>
  <cp:lastModifiedBy>admin</cp:lastModifiedBy>
  <cp:revision>44</cp:revision>
  <cp:lastPrinted>1601-01-01T00:00:00Z</cp:lastPrinted>
  <dcterms:created xsi:type="dcterms:W3CDTF">2014-03-28T09:41:22Z</dcterms:created>
  <dcterms:modified xsi:type="dcterms:W3CDTF">2023-08-21T01:08:57Z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