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8A122-AEC3-48C0-A40A-23C5D0CE471E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1F9A9-C6B6-4C6B-B81D-1DFAF8547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35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155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051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484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851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896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960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107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879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012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907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18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CB30A-BD38-4248-B409-3FC86A890AF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CE9E7-F5C1-430E-9E12-2DE02DB3A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345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67990" y="2086932"/>
            <a:ext cx="8503920" cy="213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 76 : GÓC GIỮA ĐƯỜNG THẲNG VÀ MẶT PHẲNG. GÓC NHỊ DIỆN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614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1417" y="587829"/>
            <a:ext cx="1630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41417" y="1338496"/>
            <a:ext cx="6634545" cy="2280021"/>
            <a:chOff x="1541417" y="1338496"/>
            <a:chExt cx="6634545" cy="2280021"/>
          </a:xfrm>
        </p:grpSpPr>
        <p:sp>
          <p:nvSpPr>
            <p:cNvPr id="5" name="TextBox 4"/>
            <p:cNvSpPr txBox="1"/>
            <p:nvPr/>
          </p:nvSpPr>
          <p:spPr>
            <a:xfrm>
              <a:off x="1541417" y="1384663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 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56194" y="1338496"/>
              <a:ext cx="59057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mặt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phẳng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(P).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079962" y="1800161"/>
              <a:ext cx="6096000" cy="539846"/>
              <a:chOff x="3040374" y="3892928"/>
              <a:chExt cx="6096000" cy="539846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3040374" y="3971109"/>
                <a:ext cx="25138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 (P) =&gt;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xmlns="" Requires="a14">
              <p:sp>
                <p:nvSpPr>
                  <p:cNvPr id="9" name="Rectangle 8"/>
                  <p:cNvSpPr/>
                  <p:nvPr/>
                </p:nvSpPr>
                <p:spPr>
                  <a:xfrm>
                    <a:off x="5068722" y="3892928"/>
                    <a:ext cx="406765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indent="342265" algn="just">
                      <a:spcBef>
                        <a:spcPts val="600"/>
                      </a:spcBef>
                      <a:spcAft>
                        <a:spcPts val="0"/>
                      </a:spcAft>
                    </a:pPr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góc giữa </a:t>
                    </a:r>
                    <a14:m>
                      <m:oMath xmlns:m="http://schemas.openxmlformats.org/officeDocument/2006/math"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𝑑</m:t>
                        </m:r>
                      </m:oMath>
                    </a14:m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 và </a:t>
                    </a:r>
                    <a14:m>
                      <m:oMath xmlns:m="http://schemas.openxmlformats.org/officeDocument/2006/math"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(</m:t>
                        </m:r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𝑃</m:t>
                        </m:r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)</m:t>
                        </m:r>
                      </m:oMath>
                    </a14:m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 bằng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</m:ctrlPr>
                          </m:sSupPr>
                          <m:e>
                            <m:r>
                              <a:rPr lang="pt-BR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90</m:t>
                            </m:r>
                          </m:e>
                          <m:sup>
                            <m:r>
                              <a:rPr lang="pt-BR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0</m:t>
                            </m:r>
                          </m:sup>
                        </m:sSup>
                      </m:oMath>
                    </a14:m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.</a:t>
                    </a:r>
                    <a:endParaRPr lang="en-US" sz="2400" dirty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68722" y="3892928"/>
                    <a:ext cx="4067652" cy="461665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t="-10526" r="-1199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" name="Group 9"/>
            <p:cNvGrpSpPr/>
            <p:nvPr/>
          </p:nvGrpSpPr>
          <p:grpSpPr>
            <a:xfrm>
              <a:off x="2079962" y="2418188"/>
              <a:ext cx="6096000" cy="1200329"/>
              <a:chOff x="3096316" y="4538004"/>
              <a:chExt cx="6096000" cy="1200329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3096316" y="4676504"/>
                <a:ext cx="5373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xmlns="" Requires="a14">
              <p:sp>
                <p:nvSpPr>
                  <p:cNvPr id="12" name="Rectangle 11"/>
                  <p:cNvSpPr/>
                  <p:nvPr/>
                </p:nvSpPr>
                <p:spPr>
                  <a:xfrm>
                    <a:off x="3096316" y="4538004"/>
                    <a:ext cx="6096000" cy="1200329"/>
                  </a:xfrm>
                  <a:prstGeom prst="rect">
                    <a:avLst/>
                  </a:prstGeom>
                </p:spPr>
                <p:txBody>
                  <a:bodyPr>
                    <a:spAutoFit/>
                  </a:bodyPr>
                  <a:lstStyle/>
                  <a:p>
                    <a:pPr indent="342265" algn="just">
                      <a:spcBef>
                        <a:spcPts val="600"/>
                      </a:spcBef>
                      <a:spcAft>
                        <a:spcPts val="0"/>
                      </a:spcAft>
                    </a:pPr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Nếu đường thẳng </a:t>
                    </a:r>
                    <a14:m>
                      <m:oMath xmlns:m="http://schemas.openxmlformats.org/officeDocument/2006/math"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𝑑</m:t>
                        </m:r>
                      </m:oMath>
                    </a14:m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 không vuông góc với </a:t>
                    </a:r>
                    <a14:m>
                      <m:oMath xmlns:m="http://schemas.openxmlformats.org/officeDocument/2006/math"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(</m:t>
                        </m:r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𝑃</m:t>
                        </m:r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)</m:t>
                        </m:r>
                      </m:oMath>
                    </a14:m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 thì góc giữa </a:t>
                    </a:r>
                    <a14:m>
                      <m:oMath xmlns:m="http://schemas.openxmlformats.org/officeDocument/2006/math"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𝑑</m:t>
                        </m:r>
                      </m:oMath>
                    </a14:m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 và </a:t>
                    </a:r>
                    <a14:m>
                      <m:oMath xmlns:m="http://schemas.openxmlformats.org/officeDocument/2006/math"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(</m:t>
                        </m:r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𝑃</m:t>
                        </m:r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)</m:t>
                        </m:r>
                      </m:oMath>
                    </a14:m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 là góc giữa </a:t>
                    </a:r>
                    <a14:m>
                      <m:oMath xmlns:m="http://schemas.openxmlformats.org/officeDocument/2006/math"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𝑑</m:t>
                        </m:r>
                      </m:oMath>
                    </a14:m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 và hình chiếu </a:t>
                    </a:r>
                    <a14:m>
                      <m:oMath xmlns:m="http://schemas.openxmlformats.org/officeDocument/2006/math"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𝑑</m:t>
                        </m:r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′</m:t>
                        </m:r>
                      </m:oMath>
                    </a14:m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 của </a:t>
                    </a:r>
                    <a14:m>
                      <m:oMath xmlns:m="http://schemas.openxmlformats.org/officeDocument/2006/math"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𝑑</m:t>
                        </m:r>
                      </m:oMath>
                    </a14:m>
                    <a:r>
                      <a:rPr lang="pt-BR" sz="2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ngXian"/>
                        <a:cs typeface="Times New Roman" panose="02020603050405020304" pitchFamily="18" charset="0"/>
                      </a:rPr>
                      <a:t> trên </a:t>
                    </a:r>
                    <a14:m>
                      <m:oMath xmlns:m="http://schemas.openxmlformats.org/officeDocument/2006/math">
                        <m:d>
                          <m:d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</m:ctrlPr>
                          </m:dPr>
                          <m:e>
                            <m:r>
                              <a:rPr lang="pt-BR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𝑃</m:t>
                            </m:r>
                          </m:e>
                        </m:d>
                        <m:r>
                          <a:rPr lang="pt-B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.</m:t>
                        </m:r>
                      </m:oMath>
                    </a14:m>
                    <a:endParaRPr lang="en-US" sz="2400" dirty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>
              <p:sp>
                <p:nvSpPr>
                  <p:cNvPr id="12" name="Rectangle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96316" y="4538004"/>
                    <a:ext cx="6096000" cy="120032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1500" t="-4061" r="-1600" b="-1066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8" name="Rectangle 17"/>
          <p:cNvSpPr/>
          <p:nvPr/>
        </p:nvSpPr>
        <p:spPr>
          <a:xfrm>
            <a:off x="1171110" y="3687766"/>
            <a:ext cx="7913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265"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nhị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bờ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7563" y="4644347"/>
            <a:ext cx="4628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NHÀ: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3,5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/94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742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0309" y="1448722"/>
            <a:ext cx="8430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Câu1: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0309" y="656187"/>
            <a:ext cx="3340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28392" y="2105368"/>
            <a:ext cx="1073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316" y="2588897"/>
            <a:ext cx="5999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(P).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001185" y="3074558"/>
            <a:ext cx="6096001" cy="491976"/>
            <a:chOff x="3040373" y="3627153"/>
            <a:chExt cx="6096001" cy="491976"/>
          </a:xfrm>
        </p:grpSpPr>
        <p:sp>
          <p:nvSpPr>
            <p:cNvPr id="8" name="TextBox 7"/>
            <p:cNvSpPr txBox="1"/>
            <p:nvPr/>
          </p:nvSpPr>
          <p:spPr>
            <a:xfrm>
              <a:off x="3040373" y="3657464"/>
              <a:ext cx="25138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+)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 (P) =&gt;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0" name="Rectangle 9"/>
                <p:cNvSpPr/>
                <p:nvPr/>
              </p:nvSpPr>
              <p:spPr>
                <a:xfrm>
                  <a:off x="5068722" y="3627153"/>
                  <a:ext cx="406765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indent="342265" algn="just">
                    <a:spcBef>
                      <a:spcPts val="600"/>
                    </a:spcBef>
                    <a:spcAft>
                      <a:spcPts val="0"/>
                    </a:spcAft>
                  </a:pPr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góc giữa </a:t>
                  </a:r>
                  <a14:m>
                    <m:oMath xmlns:m="http://schemas.openxmlformats.org/officeDocument/2006/math"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𝑑</m:t>
                      </m:r>
                    </m:oMath>
                  </a14:m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 và </a:t>
                  </a:r>
                  <a14:m>
                    <m:oMath xmlns:m="http://schemas.openxmlformats.org/officeDocument/2006/math"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(</m:t>
                      </m:r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𝑃</m:t>
                      </m:r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)</m:t>
                      </m:r>
                    </m:oMath>
                  </a14:m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 bằng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</m:ctrlPr>
                        </m:sSupPr>
                        <m:e>
                          <m:r>
                            <a:rPr lang="pt-B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90</m:t>
                          </m:r>
                        </m:e>
                        <m:sup>
                          <m:r>
                            <a:rPr lang="pt-B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0</m:t>
                          </m:r>
                        </m:sup>
                      </m:sSup>
                    </m:oMath>
                  </a14:m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.</a:t>
                  </a:r>
                  <a:endPara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68722" y="3627153"/>
                  <a:ext cx="4067652" cy="461665"/>
                </a:xfrm>
                <a:prstGeom prst="rect">
                  <a:avLst/>
                </a:prstGeom>
                <a:blipFill>
                  <a:blip r:embed="rId2"/>
                  <a:stretch>
                    <a:fillRect t="-10526" r="-1349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/>
          <p:cNvGrpSpPr/>
          <p:nvPr/>
        </p:nvGrpSpPr>
        <p:grpSpPr>
          <a:xfrm>
            <a:off x="3001185" y="3497815"/>
            <a:ext cx="6096000" cy="1200329"/>
            <a:chOff x="3096316" y="4538004"/>
            <a:chExt cx="6096000" cy="1200329"/>
          </a:xfrm>
        </p:grpSpPr>
        <p:sp>
          <p:nvSpPr>
            <p:cNvPr id="12" name="TextBox 11"/>
            <p:cNvSpPr txBox="1"/>
            <p:nvPr/>
          </p:nvSpPr>
          <p:spPr>
            <a:xfrm>
              <a:off x="3096316" y="4676504"/>
              <a:ext cx="5373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+)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4" name="Rectangle 13"/>
                <p:cNvSpPr/>
                <p:nvPr/>
              </p:nvSpPr>
              <p:spPr>
                <a:xfrm>
                  <a:off x="3096316" y="4538004"/>
                  <a:ext cx="6096000" cy="1200329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indent="342265" algn="just">
                    <a:spcBef>
                      <a:spcPts val="600"/>
                    </a:spcBef>
                    <a:spcAft>
                      <a:spcPts val="0"/>
                    </a:spcAft>
                  </a:pPr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Nếu đường thẳng </a:t>
                  </a:r>
                  <a14:m>
                    <m:oMath xmlns:m="http://schemas.openxmlformats.org/officeDocument/2006/math"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𝑑</m:t>
                      </m:r>
                    </m:oMath>
                  </a14:m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 không vuông góc với </a:t>
                  </a:r>
                  <a14:m>
                    <m:oMath xmlns:m="http://schemas.openxmlformats.org/officeDocument/2006/math"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(</m:t>
                      </m:r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𝑃</m:t>
                      </m:r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)</m:t>
                      </m:r>
                    </m:oMath>
                  </a14:m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 thì góc giữa </a:t>
                  </a:r>
                  <a14:m>
                    <m:oMath xmlns:m="http://schemas.openxmlformats.org/officeDocument/2006/math"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𝑑</m:t>
                      </m:r>
                    </m:oMath>
                  </a14:m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 và </a:t>
                  </a:r>
                  <a14:m>
                    <m:oMath xmlns:m="http://schemas.openxmlformats.org/officeDocument/2006/math"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(</m:t>
                      </m:r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𝑃</m:t>
                      </m:r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)</m:t>
                      </m:r>
                    </m:oMath>
                  </a14:m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 là góc giữa </a:t>
                  </a:r>
                  <a14:m>
                    <m:oMath xmlns:m="http://schemas.openxmlformats.org/officeDocument/2006/math"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𝑑</m:t>
                      </m:r>
                    </m:oMath>
                  </a14:m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 và hình chiếu </a:t>
                  </a:r>
                  <a14:m>
                    <m:oMath xmlns:m="http://schemas.openxmlformats.org/officeDocument/2006/math"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𝑑</m:t>
                      </m:r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′</m:t>
                      </m:r>
                    </m:oMath>
                  </a14:m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 của </a:t>
                  </a:r>
                  <a14:m>
                    <m:oMath xmlns:m="http://schemas.openxmlformats.org/officeDocument/2006/math"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𝑑</m:t>
                      </m:r>
                    </m:oMath>
                  </a14:m>
                  <a:r>
                    <a:rPr lang="pt-BR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DengXian"/>
                      <a:cs typeface="Times New Roman" panose="02020603050405020304" pitchFamily="18" charset="0"/>
                    </a:rPr>
                    <a:t> trên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</m:ctrlPr>
                        </m:dPr>
                        <m:e>
                          <m:r>
                            <a:rPr lang="pt-B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𝑃</m:t>
                          </m:r>
                        </m:e>
                      </m:d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.</m:t>
                      </m:r>
                    </m:oMath>
                  </a14:m>
                  <a:endPara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6316" y="4538004"/>
                  <a:ext cx="6096000" cy="1200329"/>
                </a:xfrm>
                <a:prstGeom prst="rect">
                  <a:avLst/>
                </a:prstGeom>
                <a:blipFill>
                  <a:blip r:embed="rId3"/>
                  <a:stretch>
                    <a:fillRect l="-1500" t="-4061" r="-1600" b="-1066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7" name="Picture 16"/>
          <p:cNvPicPr/>
          <p:nvPr/>
        </p:nvPicPr>
        <p:blipFill>
          <a:blip r:embed="rId4"/>
          <a:stretch>
            <a:fillRect/>
          </a:stretch>
        </p:blipFill>
        <p:spPr>
          <a:xfrm>
            <a:off x="3568850" y="4583641"/>
            <a:ext cx="4637405" cy="190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90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63931" y="979714"/>
            <a:ext cx="3049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6605" y="1478029"/>
            <a:ext cx="1010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72662" y="2140670"/>
            <a:ext cx="7682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265"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nhị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bờ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1826206" y="2516796"/>
                <a:ext cx="715773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Kí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hiệu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góc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nhị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diện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còn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được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kí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hiệu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𝑀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lần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lượt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điểm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thuộc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nửa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mặt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phẳng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d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  <a:cs typeface="Times New Roman" panose="02020603050405020304" pitchFamily="18" charset="0"/>
                      </a:rPr>
                      <m:t>, (</m:t>
                    </m:r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nhưng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không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thuộc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 d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6206" y="2516796"/>
                <a:ext cx="7157738" cy="1200329"/>
              </a:xfrm>
              <a:prstGeom prst="rect">
                <a:avLst/>
              </a:prstGeom>
              <a:blipFill>
                <a:blip r:embed="rId2"/>
                <a:stretch>
                  <a:fillRect l="-1363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Rectangle 16"/>
              <p:cNvSpPr/>
              <p:nvPr/>
            </p:nvSpPr>
            <p:spPr>
              <a:xfrm>
                <a:off x="1771639" y="3756496"/>
                <a:ext cx="36338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indent="342265" algn="just">
                  <a:spcBef>
                    <a:spcPts val="6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𝑑</m:t>
                    </m:r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: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cạnh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góc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nhị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diện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639" y="3756496"/>
                <a:ext cx="3633815" cy="461665"/>
              </a:xfrm>
              <a:prstGeom prst="rect">
                <a:avLst/>
              </a:prstGeom>
              <a:blipFill>
                <a:blip r:embed="rId3"/>
                <a:stretch>
                  <a:fillRect t="-10526" r="-117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1643229" y="4218161"/>
                <a:ext cx="48440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indent="342265" algn="just">
                  <a:spcBef>
                    <a:spcPts val="6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𝑃</m:t>
                        </m:r>
                      </m:e>
                    </m:d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 </m:t>
                    </m:r>
                    <m:d>
                      <m:d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𝑄</m:t>
                        </m:r>
                      </m:e>
                    </m:d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: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một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mặt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góc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nhị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diện</a:t>
                </a:r>
                <a:endParaRPr lang="en-US" sz="2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229" y="4218161"/>
                <a:ext cx="4844018" cy="461665"/>
              </a:xfrm>
              <a:prstGeom prst="rect">
                <a:avLst/>
              </a:prstGeom>
              <a:blipFill>
                <a:blip r:embed="rId4"/>
                <a:stretch>
                  <a:fillRect t="-10526" r="-63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5256" y="2548035"/>
            <a:ext cx="2220686" cy="204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3405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4" grpId="0" animBg="1"/>
      <p:bldP spid="17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9086" y="600892"/>
            <a:ext cx="1778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BÀI TẬP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9270" y="2068397"/>
            <a:ext cx="111216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S.ABCD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BD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tại O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(ABCD),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SAC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đều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(ABCD).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minh rằng AC  (SBD).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(SBD)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Gọi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AB.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[M,SO,D]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878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6811" y="378823"/>
            <a:ext cx="1073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66770" y="0"/>
            <a:ext cx="4272235" cy="36258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Rectangle 8"/>
              <p:cNvSpPr/>
              <p:nvPr/>
            </p:nvSpPr>
            <p:spPr>
              <a:xfrm>
                <a:off x="418012" y="875212"/>
                <a:ext cx="6096000" cy="180523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a) </a:t>
                </a:r>
                <a:r>
                  <a:rPr lang="en-US" sz="20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Góc</a:t>
                </a:r>
                <a:r>
                  <a:rPr lang="en-US" sz="2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giữa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đường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thẳng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𝑆𝐴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và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mặt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phẳng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𝐴𝐵𝐶𝐷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bằng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𝑆𝐴𝐶</m:t>
                        </m:r>
                      </m:e>
                    </m:acc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Do tam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𝑆𝐴𝐶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đều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,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suy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ra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𝑆𝐴𝐶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60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giữa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đường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thẳng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𝑆𝐴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và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mặt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phẳng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𝐴𝐵𝐶𝐷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bằng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60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875212"/>
                <a:ext cx="6096000" cy="1805238"/>
              </a:xfrm>
              <a:prstGeom prst="rect">
                <a:avLst/>
              </a:prstGeom>
              <a:blipFill>
                <a:blip r:embed="rId3"/>
                <a:stretch>
                  <a:fillRect l="-1100" t="-2027" b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Rectangle 11"/>
              <p:cNvSpPr/>
              <p:nvPr/>
            </p:nvSpPr>
            <p:spPr>
              <a:xfrm>
                <a:off x="493040" y="2807507"/>
                <a:ext cx="7305486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b) Do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𝑆𝑂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⊥</m:t>
                    </m:r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𝐴𝐵𝐶𝐷</m:t>
                        </m:r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⇒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𝐴𝑂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𝐴𝐶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𝐴𝐶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𝐵𝐷</m:t>
                    </m:r>
                  </m:oMath>
                </a14:m>
                <a:r>
                  <a:rPr lang="en-US" sz="2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,</a:t>
                </a: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   =&gt;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𝐴𝐶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⊥</m:t>
                    </m:r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𝐴𝐵𝐷</m:t>
                        </m:r>
                      </m:e>
                    </m:d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giữa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đường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thẳng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𝐴𝐶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và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mặt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phẳng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𝑆𝐵𝐷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bằng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90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40" y="2807507"/>
                <a:ext cx="7305486" cy="1169551"/>
              </a:xfrm>
              <a:prstGeom prst="rect">
                <a:avLst/>
              </a:prstGeom>
              <a:blipFill>
                <a:blip r:embed="rId4"/>
                <a:stretch>
                  <a:fillRect t="-3141" b="-8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14"/>
              <p:cNvSpPr/>
              <p:nvPr/>
            </p:nvSpPr>
            <p:spPr>
              <a:xfrm>
                <a:off x="984069" y="4104115"/>
                <a:ext cx="10184674" cy="1903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c) Ta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𝑂𝑀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𝑆𝑂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;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𝑂𝐷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𝑆𝑂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⇒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𝑀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𝑆𝑂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𝐷</m:t>
                        </m:r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𝑀𝑂𝐷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𝑀𝑂𝐴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𝐴𝑂𝐷</m:t>
                        </m:r>
                      </m:e>
                    </m:acc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𝐴𝑂𝐷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90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Tam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𝑂𝐴𝐵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vuông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cân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 tại O; OM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là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đường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trung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tuyến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trong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 tam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 OAB,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suy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ra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 OM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là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đường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phân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của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𝐴𝑂𝐵</m:t>
                        </m:r>
                      </m:e>
                    </m:acc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⇒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𝑀𝑂𝐴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45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⇒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𝑀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𝑆𝑂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𝐷</m:t>
                        </m:r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𝑀𝑂𝐷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𝑀𝑂𝐴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𝐴𝑂𝐷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90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45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135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069" y="4104115"/>
                <a:ext cx="10184674" cy="1903342"/>
              </a:xfrm>
              <a:prstGeom prst="rect">
                <a:avLst/>
              </a:prstGeom>
              <a:blipFill>
                <a:blip r:embed="rId5"/>
                <a:stretch>
                  <a:fillRect l="-598" t="-1603" r="-658"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14535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2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9349" y="1528354"/>
            <a:ext cx="10267875" cy="3673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chóp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S. ABCD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(ABCD),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ABCD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thoi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 </a:t>
            </a:r>
          </a:p>
          <a:p>
            <a:pPr>
              <a:lnSpc>
                <a:spcPct val="20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AC = a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[B,SA,C].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[B,SA,D].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SA = a,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ABCD.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352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1314" y="653143"/>
            <a:ext cx="92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Rectangle 6"/>
              <p:cNvSpPr/>
              <p:nvPr/>
            </p:nvSpPr>
            <p:spPr>
              <a:xfrm>
                <a:off x="809897" y="1621580"/>
                <a:ext cx="6096000" cy="111325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a) Ta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𝑆𝐴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𝐵𝐴𝐶</m:t>
                        </m:r>
                      </m:e>
                    </m:acc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Ta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tam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ABC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là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tam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đều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cạnh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a,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𝑆𝐴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𝐵𝐴𝐶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60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97" y="1621580"/>
                <a:ext cx="6096000" cy="1113253"/>
              </a:xfrm>
              <a:prstGeom prst="rect">
                <a:avLst/>
              </a:prstGeom>
              <a:blipFill>
                <a:blip r:embed="rId2"/>
                <a:stretch>
                  <a:fillRect l="-1100" t="-2732" r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Rectangle 9"/>
              <p:cNvSpPr/>
              <p:nvPr/>
            </p:nvSpPr>
            <p:spPr>
              <a:xfrm>
                <a:off x="809897" y="2813363"/>
                <a:ext cx="6096000" cy="150829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b) Ta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𝑆𝐴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𝐷</m:t>
                        </m:r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𝐵𝐴𝐷</m:t>
                        </m:r>
                      </m:e>
                    </m:acc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Tam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ACD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là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tam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đều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cạnh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a,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nên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ta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𝐶𝐴𝐷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60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. 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𝑆𝐴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𝐷</m:t>
                        </m:r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𝐵𝐴𝐷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𝐵𝐴𝐶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𝐶𝐴𝐷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120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97" y="2813363"/>
                <a:ext cx="6096000" cy="1508298"/>
              </a:xfrm>
              <a:prstGeom prst="rect">
                <a:avLst/>
              </a:prstGeom>
              <a:blipFill>
                <a:blip r:embed="rId3"/>
                <a:stretch>
                  <a:fillRect l="-1100" t="-2024" r="-1000" b="-6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Rectangle 12"/>
              <p:cNvSpPr/>
              <p:nvPr/>
            </p:nvSpPr>
            <p:spPr>
              <a:xfrm>
                <a:off x="809897" y="4344557"/>
                <a:ext cx="6096000" cy="211301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c) Do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𝑆𝐴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⊥(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𝐴𝐵𝐶𝐷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nên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AC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là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hình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chiếu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của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SC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trên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mặt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phẳng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(ABCD)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Suy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ra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giữa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đường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thẳng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SC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và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mặt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phẳng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(ABCD)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bằng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𝑆𝐶𝐴</m:t>
                        </m:r>
                      </m:e>
                    </m:acc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indent="457200" algn="just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Ta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tam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SAC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vuông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cân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tại 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nên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𝑆𝐶𝐴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45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97" y="4344557"/>
                <a:ext cx="6096000" cy="2113014"/>
              </a:xfrm>
              <a:prstGeom prst="rect">
                <a:avLst/>
              </a:prstGeom>
              <a:blipFill>
                <a:blip r:embed="rId4"/>
                <a:stretch>
                  <a:fillRect l="-1100" t="-1734" r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7849" y="1789611"/>
            <a:ext cx="4534037" cy="325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4586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707" y="816429"/>
            <a:ext cx="111819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chop S.ABC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(ABC).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Gọi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[A,BC,S]. 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minh rằng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ABC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SBC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cos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47119" y="1817005"/>
            <a:ext cx="92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Rectangle 7"/>
              <p:cNvSpPr/>
              <p:nvPr/>
            </p:nvSpPr>
            <p:spPr>
              <a:xfrm>
                <a:off x="842681" y="2474259"/>
                <a:ext cx="6835589" cy="3402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Kẻ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đường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cao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AH, Ta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𝐴𝐻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𝐵𝐶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;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𝐵𝐶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𝑆𝐴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⇒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𝐵𝐶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⊥</m:t>
                    </m:r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𝑆𝐴𝐻</m:t>
                        </m:r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⇒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𝐵𝐶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𝑆𝐻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Vậy</a:t>
                </a:r>
                <a:r>
                  <a:rPr lang="en-US" sz="2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so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đo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nhị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diện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 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𝐵𝐶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, 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bằng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sô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đo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𝐴𝐻𝑆</m:t>
                        </m:r>
                      </m:e>
                    </m:ac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𝛼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	Tam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𝑆𝐴𝐻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 </m:t>
                    </m:r>
                  </m:oMath>
                </a14:m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vuông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tại 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nên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ta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𝛼</m:t>
                        </m:r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𝐴𝐻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𝑆𝐻</m:t>
                        </m:r>
                      </m:den>
                    </m:f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Mặt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khác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𝐴𝐵𝐶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𝑆𝐵𝐶</m:t>
                            </m:r>
                          </m:sub>
                        </m:sSub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2</m:t>
                            </m:r>
                          </m:den>
                        </m:f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𝐴𝐻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𝐵𝐶</m:t>
                        </m:r>
                      </m:num>
                      <m:den>
                        <m:f>
                          <m:f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2</m:t>
                            </m:r>
                          </m:den>
                        </m:f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𝑆𝐻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𝐵𝐶</m:t>
                        </m:r>
                      </m:den>
                    </m:f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𝐴𝐻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𝑆𝐻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;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𝛼</m:t>
                        </m:r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DengXian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𝐴𝐵𝐶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DengXian"/>
                              </a:rPr>
                              <m:t>𝑆𝐵𝐶</m:t>
                            </m:r>
                          </m:sub>
                        </m:sSub>
                      </m:den>
                    </m:f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681" y="2474259"/>
                <a:ext cx="6835589" cy="3402342"/>
              </a:xfrm>
              <a:prstGeom prst="rect">
                <a:avLst/>
              </a:prstGeom>
              <a:blipFill>
                <a:blip r:embed="rId2"/>
                <a:stretch>
                  <a:fillRect l="-891" r="-40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27894" y="2017060"/>
            <a:ext cx="3872753" cy="352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512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95942" y="561702"/>
            <a:ext cx="10658623" cy="1421992"/>
            <a:chOff x="195942" y="561702"/>
            <a:chExt cx="10658623" cy="1421992"/>
          </a:xfrm>
        </p:grpSpPr>
        <p:sp>
          <p:nvSpPr>
            <p:cNvPr id="4" name="TextBox 3"/>
            <p:cNvSpPr txBox="1"/>
            <p:nvPr/>
          </p:nvSpPr>
          <p:spPr>
            <a:xfrm>
              <a:off x="195942" y="561702"/>
              <a:ext cx="10658623" cy="1421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4.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42,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máy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tay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đang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gợi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ảnh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nhị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diện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nhị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diện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ộ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màn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máy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màn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máy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tam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ABC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dài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cạnh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AB =AC = 30cm </a:t>
              </a:r>
              <a:r>
                <a:rPr lang="en-US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189245615"/>
                </p:ext>
              </p:extLst>
            </p:nvPr>
          </p:nvGraphicFramePr>
          <p:xfrm>
            <a:off x="6585558" y="1563006"/>
            <a:ext cx="1841500" cy="420688"/>
          </p:xfrm>
          <a:graphic>
            <a:graphicData uri="http://schemas.openxmlformats.org/presentationml/2006/ole">
              <p:oleObj spid="_x0000_s3079" name="Equation" r:id="rId3" imgW="736560" imgH="228600" progId="Equation.DSMT4">
                <p:embed/>
              </p:oleObj>
            </a:graphicData>
          </a:graphic>
        </p:graphicFrame>
      </p:grpSp>
      <p:sp>
        <p:nvSpPr>
          <p:cNvPr id="7" name="TextBox 6"/>
          <p:cNvSpPr txBox="1"/>
          <p:nvPr/>
        </p:nvSpPr>
        <p:spPr>
          <a:xfrm>
            <a:off x="1573306" y="2151529"/>
            <a:ext cx="92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Rectangle 8"/>
              <p:cNvSpPr/>
              <p:nvPr/>
            </p:nvSpPr>
            <p:spPr>
              <a:xfrm>
                <a:off x="694765" y="2719474"/>
                <a:ext cx="6096000" cy="352025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45720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Độ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mở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của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màn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hình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máy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tính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bằng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số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đo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góc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𝐶𝐴𝐵</m:t>
                        </m:r>
                      </m:e>
                    </m:acc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indent="45720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Áp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dụng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định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lý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cosin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vào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tam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giác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 ABC ta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cos</m:t>
                          </m:r>
                        </m:fName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𝐴</m:t>
                              </m:r>
                            </m:e>
                          </m:acc>
                        </m:e>
                      </m:func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𝐴𝐵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𝐴𝐶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𝐵𝐶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2.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𝐴𝐵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.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𝐴𝐶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30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30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DengXian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DengXian"/>
                                    </a:rPr>
                                    <m:t>30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DengXian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DengXian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DengXian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2.30.30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=−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 ⇒</m:t>
                      </m:r>
                      <m:acc>
                        <m:accPr>
                          <m:chr m:val="̂"/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</m:ctrlPr>
                        </m:acc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𝐴</m:t>
                          </m:r>
                        </m:e>
                      </m:acc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DengXian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120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DengXian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Vậy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độ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mở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của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máy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tính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>bằng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120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DengXian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DengXian"/>
                  </a:rPr>
                  <a:t/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765" y="2719474"/>
                <a:ext cx="6096000" cy="3520259"/>
              </a:xfrm>
              <a:prstGeom prst="rect">
                <a:avLst/>
              </a:prstGeom>
              <a:blipFill>
                <a:blip r:embed="rId4"/>
                <a:stretch>
                  <a:fillRect r="-18900" b="-20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7567927" y="2351584"/>
            <a:ext cx="3905263" cy="3185012"/>
            <a:chOff x="7567927" y="2351584"/>
            <a:chExt cx="3905263" cy="3185012"/>
          </a:xfrm>
        </p:grpSpPr>
        <p:pic>
          <p:nvPicPr>
            <p:cNvPr id="10" name="Picture 9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567927" y="2351584"/>
              <a:ext cx="3905263" cy="280029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235321" y="5167264"/>
              <a:ext cx="912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Hình</a:t>
              </a:r>
              <a:r>
                <a:rPr lang="en-US" dirty="0" smtClean="0"/>
                <a:t> 42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14899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417</Words>
  <Application>Microsoft Office PowerPoint</Application>
  <PresentationFormat>Custom</PresentationFormat>
  <Paragraphs>54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</cp:revision>
  <dcterms:created xsi:type="dcterms:W3CDTF">2023-08-10T02:00:24Z</dcterms:created>
  <dcterms:modified xsi:type="dcterms:W3CDTF">2023-08-31T01:46:17Z</dcterms:modified>
</cp:coreProperties>
</file>