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00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477" autoAdjust="0"/>
  </p:normalViewPr>
  <p:slideViewPr>
    <p:cSldViewPr>
      <p:cViewPr>
        <p:scale>
          <a:sx n="100" d="100"/>
          <a:sy n="100" d="100"/>
        </p:scale>
        <p:origin x="-1152" y="1140"/>
      </p:cViewPr>
      <p:guideLst>
        <p:guide orient="horz" pos="2160"/>
        <p:guide pos="2880"/>
      </p:guideLst>
    </p:cSldViewPr>
  </p:slideViewPr>
  <p:outlineViewPr>
    <p:cViewPr>
      <p:scale>
        <a:sx n="33" d="100"/>
        <a:sy n="33" d="100"/>
      </p:scale>
      <p:origin x="24" y="45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15F00E-B7EA-4152-817A-D48903037D08}"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B7C94-797C-4B88-A175-5B62584F08C0}" type="slidenum">
              <a:rPr lang="en-US" smtClean="0"/>
              <a:t>‹#›</a:t>
            </a:fld>
            <a:endParaRPr lang="en-US"/>
          </a:p>
        </p:txBody>
      </p:sp>
    </p:spTree>
    <p:extLst>
      <p:ext uri="{BB962C8B-B14F-4D97-AF65-F5344CB8AC3E}">
        <p14:creationId xmlns:p14="http://schemas.microsoft.com/office/powerpoint/2010/main" val="497370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15F00E-B7EA-4152-817A-D48903037D08}"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B7C94-797C-4B88-A175-5B62584F08C0}" type="slidenum">
              <a:rPr lang="en-US" smtClean="0"/>
              <a:t>‹#›</a:t>
            </a:fld>
            <a:endParaRPr lang="en-US"/>
          </a:p>
        </p:txBody>
      </p:sp>
    </p:spTree>
    <p:extLst>
      <p:ext uri="{BB962C8B-B14F-4D97-AF65-F5344CB8AC3E}">
        <p14:creationId xmlns:p14="http://schemas.microsoft.com/office/powerpoint/2010/main" val="733856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15F00E-B7EA-4152-817A-D48903037D08}"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B7C94-797C-4B88-A175-5B62584F08C0}" type="slidenum">
              <a:rPr lang="en-US" smtClean="0"/>
              <a:t>‹#›</a:t>
            </a:fld>
            <a:endParaRPr lang="en-US"/>
          </a:p>
        </p:txBody>
      </p:sp>
    </p:spTree>
    <p:extLst>
      <p:ext uri="{BB962C8B-B14F-4D97-AF65-F5344CB8AC3E}">
        <p14:creationId xmlns:p14="http://schemas.microsoft.com/office/powerpoint/2010/main" val="4287924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15F00E-B7EA-4152-817A-D48903037D08}"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B7C94-797C-4B88-A175-5B62584F08C0}" type="slidenum">
              <a:rPr lang="en-US" smtClean="0"/>
              <a:t>‹#›</a:t>
            </a:fld>
            <a:endParaRPr lang="en-US"/>
          </a:p>
        </p:txBody>
      </p:sp>
    </p:spTree>
    <p:extLst>
      <p:ext uri="{BB962C8B-B14F-4D97-AF65-F5344CB8AC3E}">
        <p14:creationId xmlns:p14="http://schemas.microsoft.com/office/powerpoint/2010/main" val="1579087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15F00E-B7EA-4152-817A-D48903037D08}"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B7C94-797C-4B88-A175-5B62584F08C0}" type="slidenum">
              <a:rPr lang="en-US" smtClean="0"/>
              <a:t>‹#›</a:t>
            </a:fld>
            <a:endParaRPr lang="en-US"/>
          </a:p>
        </p:txBody>
      </p:sp>
    </p:spTree>
    <p:extLst>
      <p:ext uri="{BB962C8B-B14F-4D97-AF65-F5344CB8AC3E}">
        <p14:creationId xmlns:p14="http://schemas.microsoft.com/office/powerpoint/2010/main" val="823830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15F00E-B7EA-4152-817A-D48903037D08}"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1B7C94-797C-4B88-A175-5B62584F08C0}" type="slidenum">
              <a:rPr lang="en-US" smtClean="0"/>
              <a:t>‹#›</a:t>
            </a:fld>
            <a:endParaRPr lang="en-US"/>
          </a:p>
        </p:txBody>
      </p:sp>
    </p:spTree>
    <p:extLst>
      <p:ext uri="{BB962C8B-B14F-4D97-AF65-F5344CB8AC3E}">
        <p14:creationId xmlns:p14="http://schemas.microsoft.com/office/powerpoint/2010/main" val="3456098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15F00E-B7EA-4152-817A-D48903037D08}" type="datetimeFigureOut">
              <a:rPr lang="en-US" smtClean="0"/>
              <a:t>11/8/2023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1B7C94-797C-4B88-A175-5B62584F08C0}" type="slidenum">
              <a:rPr lang="en-US" smtClean="0"/>
              <a:t>‹#›</a:t>
            </a:fld>
            <a:endParaRPr lang="en-US"/>
          </a:p>
        </p:txBody>
      </p:sp>
    </p:spTree>
    <p:extLst>
      <p:ext uri="{BB962C8B-B14F-4D97-AF65-F5344CB8AC3E}">
        <p14:creationId xmlns:p14="http://schemas.microsoft.com/office/powerpoint/2010/main" val="1012145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15F00E-B7EA-4152-817A-D48903037D08}" type="datetimeFigureOut">
              <a:rPr lang="en-US" smtClean="0"/>
              <a:t>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1B7C94-797C-4B88-A175-5B62584F08C0}" type="slidenum">
              <a:rPr lang="en-US" smtClean="0"/>
              <a:t>‹#›</a:t>
            </a:fld>
            <a:endParaRPr lang="en-US"/>
          </a:p>
        </p:txBody>
      </p:sp>
    </p:spTree>
    <p:extLst>
      <p:ext uri="{BB962C8B-B14F-4D97-AF65-F5344CB8AC3E}">
        <p14:creationId xmlns:p14="http://schemas.microsoft.com/office/powerpoint/2010/main" val="1343594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15F00E-B7EA-4152-817A-D48903037D08}" type="datetimeFigureOut">
              <a:rPr lang="en-US" smtClean="0"/>
              <a:t>11/8/2023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1B7C94-797C-4B88-A175-5B62584F08C0}" type="slidenum">
              <a:rPr lang="en-US" smtClean="0"/>
              <a:t>‹#›</a:t>
            </a:fld>
            <a:endParaRPr lang="en-US"/>
          </a:p>
        </p:txBody>
      </p:sp>
    </p:spTree>
    <p:extLst>
      <p:ext uri="{BB962C8B-B14F-4D97-AF65-F5344CB8AC3E}">
        <p14:creationId xmlns:p14="http://schemas.microsoft.com/office/powerpoint/2010/main" val="3368227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5F00E-B7EA-4152-817A-D48903037D08}"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1B7C94-797C-4B88-A175-5B62584F08C0}" type="slidenum">
              <a:rPr lang="en-US" smtClean="0"/>
              <a:t>‹#›</a:t>
            </a:fld>
            <a:endParaRPr lang="en-US"/>
          </a:p>
        </p:txBody>
      </p:sp>
    </p:spTree>
    <p:extLst>
      <p:ext uri="{BB962C8B-B14F-4D97-AF65-F5344CB8AC3E}">
        <p14:creationId xmlns:p14="http://schemas.microsoft.com/office/powerpoint/2010/main" val="4030792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5F00E-B7EA-4152-817A-D48903037D08}"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1B7C94-797C-4B88-A175-5B62584F08C0}" type="slidenum">
              <a:rPr lang="en-US" smtClean="0"/>
              <a:t>‹#›</a:t>
            </a:fld>
            <a:endParaRPr lang="en-US"/>
          </a:p>
        </p:txBody>
      </p:sp>
    </p:spTree>
    <p:extLst>
      <p:ext uri="{BB962C8B-B14F-4D97-AF65-F5344CB8AC3E}">
        <p14:creationId xmlns:p14="http://schemas.microsoft.com/office/powerpoint/2010/main" val="268149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15F00E-B7EA-4152-817A-D48903037D08}" type="datetimeFigureOut">
              <a:rPr lang="en-US" smtClean="0"/>
              <a:t>11/8/2023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B7C94-797C-4B88-A175-5B62584F08C0}" type="slidenum">
              <a:rPr lang="en-US" smtClean="0"/>
              <a:t>‹#›</a:t>
            </a:fld>
            <a:endParaRPr lang="en-US"/>
          </a:p>
        </p:txBody>
      </p:sp>
    </p:spTree>
    <p:extLst>
      <p:ext uri="{BB962C8B-B14F-4D97-AF65-F5344CB8AC3E}">
        <p14:creationId xmlns:p14="http://schemas.microsoft.com/office/powerpoint/2010/main" val="3575696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8077200" cy="2308225"/>
          </a:xfrm>
        </p:spPr>
        <p:txBody>
          <a:bodyPr>
            <a:noAutofit/>
          </a:bodyPr>
          <a:lstStyle/>
          <a:p>
            <a:r>
              <a:rPr lang="en-US" sz="3200" dirty="0" err="1">
                <a:solidFill>
                  <a:srgbClr val="0000FF"/>
                </a:solidFill>
                <a:latin typeface="Times New Roman" pitchFamily="18" charset="0"/>
                <a:cs typeface="Times New Roman" pitchFamily="18" charset="0"/>
              </a:rPr>
              <a:t>Quan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sát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hình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ảnh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một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quyển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sổ</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được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mở</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ra</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mỗi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trang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sổ</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gợi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nên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hình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ảnh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của</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một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nửa</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mặt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phẳng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Nêu</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đặc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điểm</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của</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hai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nửa</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mặt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phẳng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đó</a:t>
            </a:r>
            <a:r>
              <a:rPr lang="en-US" sz="3200" dirty="0">
                <a:solidFill>
                  <a:srgbClr val="0000FF"/>
                </a:solidFill>
                <a:latin typeface="Times New Roman" pitchFamily="18" charset="0"/>
                <a:cs typeface="Times New Roman" pitchFamily="18" charset="0"/>
              </a:rPr>
              <a:t>.</a:t>
            </a:r>
            <a:br>
              <a:rPr lang="en-US" sz="3200" dirty="0">
                <a:solidFill>
                  <a:srgbClr val="0000FF"/>
                </a:solidFill>
                <a:latin typeface="Times New Roman" pitchFamily="18" charset="0"/>
                <a:cs typeface="Times New Roman" pitchFamily="18" charset="0"/>
              </a:rPr>
            </a:br>
            <a:endParaRPr lang="en-US" sz="3200" dirty="0">
              <a:solidFill>
                <a:srgbClr val="0000FF"/>
              </a:solidFill>
              <a:latin typeface="Times New Roman" pitchFamily="18" charset="0"/>
              <a:cs typeface="Times New Roman" pitchFamily="18" charset="0"/>
            </a:endParaRPr>
          </a:p>
        </p:txBody>
      </p:sp>
      <p:pic>
        <p:nvPicPr>
          <p:cNvPr id="4" name="Picture 3"/>
          <p:cNvPicPr/>
          <p:nvPr/>
        </p:nvPicPr>
        <p:blipFill>
          <a:blip r:embed="rId2"/>
          <a:stretch>
            <a:fillRect/>
          </a:stretch>
        </p:blipFill>
        <p:spPr>
          <a:xfrm>
            <a:off x="3886200" y="3276600"/>
            <a:ext cx="3581400" cy="2362200"/>
          </a:xfrm>
          <a:prstGeom prst="rect">
            <a:avLst/>
          </a:prstGeom>
        </p:spPr>
      </p:pic>
      <p:sp>
        <p:nvSpPr>
          <p:cNvPr id="5" name="TextBox 4"/>
          <p:cNvSpPr txBox="1"/>
          <p:nvPr/>
        </p:nvSpPr>
        <p:spPr>
          <a:xfrm>
            <a:off x="914400" y="611408"/>
            <a:ext cx="4191000" cy="584775"/>
          </a:xfrm>
          <a:prstGeom prst="rect">
            <a:avLst/>
          </a:prstGeom>
          <a:noFill/>
        </p:spPr>
        <p:txBody>
          <a:bodyPr wrap="square" rtlCol="0">
            <a:spAutoFit/>
          </a:bodyPr>
          <a:lstStyle/>
          <a:p>
            <a:r>
              <a:rPr lang="en-US" sz="3200" b="1" dirty="0" smtClean="0">
                <a:solidFill>
                  <a:srgbClr val="FF0000"/>
                </a:solidFill>
                <a:latin typeface="Times New Roman" pitchFamily="18" charset="0"/>
                <a:cs typeface="Times New Roman" pitchFamily="18" charset="0"/>
              </a:rPr>
              <a:t>II. GÓC NHỊ DIỆN</a:t>
            </a:r>
            <a:endParaRPr lang="en-US" sz="3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202245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304800" y="76200"/>
                <a:ext cx="8763000" cy="4038600"/>
              </a:xfrm>
            </p:spPr>
            <p:txBody>
              <a:bodyPr>
                <a:normAutofit fontScale="90000"/>
              </a:bodyPr>
              <a:lstStyle/>
              <a:p>
                <a:pPr algn="l"/>
                <a:r>
                  <a:rPr lang="en-US" sz="3600" b="1" dirty="0"/>
                  <a:t/>
                </a:r>
                <a:br>
                  <a:rPr lang="en-US" sz="3600" b="1" dirty="0"/>
                </a:br>
                <a:r>
                  <a:rPr lang="en-US" sz="3600" b="1" dirty="0" smtClean="0">
                    <a:solidFill>
                      <a:srgbClr val="FF0000"/>
                    </a:solidFill>
                  </a:rPr>
                  <a:t>1</a:t>
                </a:r>
                <a:r>
                  <a:rPr lang="en-US" sz="3600" b="1" dirty="0">
                    <a:solidFill>
                      <a:srgbClr val="FF0000"/>
                    </a:solidFill>
                  </a:rPr>
                  <a:t>. </a:t>
                </a:r>
                <a:r>
                  <a:rPr lang="en-US" sz="3600" b="1" dirty="0" err="1">
                    <a:solidFill>
                      <a:srgbClr val="FF0000"/>
                    </a:solidFill>
                  </a:rPr>
                  <a:t>Khái</a:t>
                </a:r>
                <a:r>
                  <a:rPr lang="en-US" sz="3600" b="1" dirty="0">
                    <a:solidFill>
                      <a:srgbClr val="FF0000"/>
                    </a:solidFill>
                  </a:rPr>
                  <a:t> </a:t>
                </a:r>
                <a:r>
                  <a:rPr lang="en-US" sz="3600" b="1" dirty="0" err="1">
                    <a:solidFill>
                      <a:srgbClr val="FF0000"/>
                    </a:solidFill>
                  </a:rPr>
                  <a:t>niệm</a:t>
                </a:r>
                <a:r>
                  <a:rPr lang="en-US" sz="3600" dirty="0">
                    <a:solidFill>
                      <a:srgbClr val="0000FF"/>
                    </a:solidFill>
                  </a:rPr>
                  <a:t/>
                </a:r>
                <a:br>
                  <a:rPr lang="en-US" sz="3600" dirty="0">
                    <a:solidFill>
                      <a:srgbClr val="0000FF"/>
                    </a:solidFill>
                  </a:rPr>
                </a:br>
                <a:r>
                  <a:rPr lang="en-US" sz="3600" dirty="0" err="1">
                    <a:solidFill>
                      <a:srgbClr val="0000FF"/>
                    </a:solidFill>
                  </a:rPr>
                  <a:t>Góc</a:t>
                </a:r>
                <a:r>
                  <a:rPr lang="en-US" sz="3600" dirty="0">
                    <a:solidFill>
                      <a:srgbClr val="0000FF"/>
                    </a:solidFill>
                  </a:rPr>
                  <a:t> </a:t>
                </a:r>
                <a:r>
                  <a:rPr lang="en-US" sz="3600" dirty="0" err="1">
                    <a:solidFill>
                      <a:srgbClr val="0000FF"/>
                    </a:solidFill>
                  </a:rPr>
                  <a:t>nhị</a:t>
                </a:r>
                <a:r>
                  <a:rPr lang="en-US" sz="3600" dirty="0">
                    <a:solidFill>
                      <a:srgbClr val="0000FF"/>
                    </a:solidFill>
                  </a:rPr>
                  <a:t> </a:t>
                </a:r>
                <a:r>
                  <a:rPr lang="en-US" sz="3600" dirty="0" err="1">
                    <a:solidFill>
                      <a:srgbClr val="0000FF"/>
                    </a:solidFill>
                  </a:rPr>
                  <a:t>diện</a:t>
                </a:r>
                <a:r>
                  <a:rPr lang="en-US" sz="3600" dirty="0">
                    <a:solidFill>
                      <a:srgbClr val="0000FF"/>
                    </a:solidFill>
                  </a:rPr>
                  <a:t> </a:t>
                </a:r>
                <a:r>
                  <a:rPr lang="en-US" sz="3600" dirty="0" err="1">
                    <a:solidFill>
                      <a:srgbClr val="0000FF"/>
                    </a:solidFill>
                  </a:rPr>
                  <a:t>là</a:t>
                </a:r>
                <a:r>
                  <a:rPr lang="en-US" sz="3600" dirty="0">
                    <a:solidFill>
                      <a:srgbClr val="0000FF"/>
                    </a:solidFill>
                  </a:rPr>
                  <a:t> </a:t>
                </a:r>
                <a:r>
                  <a:rPr lang="en-US" sz="3600" dirty="0" err="1">
                    <a:solidFill>
                      <a:srgbClr val="0000FF"/>
                    </a:solidFill>
                  </a:rPr>
                  <a:t>hình</a:t>
                </a:r>
                <a:r>
                  <a:rPr lang="en-US" sz="3600" dirty="0">
                    <a:solidFill>
                      <a:srgbClr val="0000FF"/>
                    </a:solidFill>
                  </a:rPr>
                  <a:t> </a:t>
                </a:r>
                <a:r>
                  <a:rPr lang="en-US" sz="3600" dirty="0" err="1">
                    <a:solidFill>
                      <a:srgbClr val="0000FF"/>
                    </a:solidFill>
                  </a:rPr>
                  <a:t>gồm</a:t>
                </a:r>
                <a:r>
                  <a:rPr lang="en-US" sz="3600" dirty="0">
                    <a:solidFill>
                      <a:srgbClr val="0000FF"/>
                    </a:solidFill>
                  </a:rPr>
                  <a:t> </a:t>
                </a:r>
                <a:r>
                  <a:rPr lang="en-US" sz="3600" dirty="0" err="1">
                    <a:solidFill>
                      <a:srgbClr val="0000FF"/>
                    </a:solidFill>
                  </a:rPr>
                  <a:t>hai</a:t>
                </a:r>
                <a:r>
                  <a:rPr lang="en-US" sz="3600" dirty="0">
                    <a:solidFill>
                      <a:srgbClr val="0000FF"/>
                    </a:solidFill>
                  </a:rPr>
                  <a:t> </a:t>
                </a:r>
                <a:r>
                  <a:rPr lang="en-US" sz="3600" dirty="0" err="1">
                    <a:solidFill>
                      <a:srgbClr val="0000FF"/>
                    </a:solidFill>
                  </a:rPr>
                  <a:t>nửa</a:t>
                </a:r>
                <a:r>
                  <a:rPr lang="en-US" sz="3600" dirty="0">
                    <a:solidFill>
                      <a:srgbClr val="0000FF"/>
                    </a:solidFill>
                  </a:rPr>
                  <a:t> </a:t>
                </a:r>
                <a:r>
                  <a:rPr lang="en-US" sz="3600" dirty="0" err="1">
                    <a:solidFill>
                      <a:srgbClr val="0000FF"/>
                    </a:solidFill>
                  </a:rPr>
                  <a:t>mặt</a:t>
                </a:r>
                <a:r>
                  <a:rPr lang="en-US" sz="3600" dirty="0">
                    <a:solidFill>
                      <a:srgbClr val="0000FF"/>
                    </a:solidFill>
                  </a:rPr>
                  <a:t> </a:t>
                </a:r>
                <a:r>
                  <a:rPr lang="en-US" sz="3600" dirty="0" err="1">
                    <a:solidFill>
                      <a:srgbClr val="0000FF"/>
                    </a:solidFill>
                  </a:rPr>
                  <a:t>phẳng</a:t>
                </a:r>
                <a:r>
                  <a:rPr lang="en-US" sz="3600" dirty="0">
                    <a:solidFill>
                      <a:srgbClr val="0000FF"/>
                    </a:solidFill>
                  </a:rPr>
                  <a:t> </a:t>
                </a:r>
                <a:r>
                  <a:rPr lang="en-US" sz="3600" dirty="0" err="1" smtClean="0">
                    <a:solidFill>
                      <a:srgbClr val="0000FF"/>
                    </a:solidFill>
                  </a:rPr>
                  <a:t>có</a:t>
                </a:r>
                <a:r>
                  <a:rPr lang="en-US" sz="3600" dirty="0" smtClean="0">
                    <a:solidFill>
                      <a:srgbClr val="0000FF"/>
                    </a:solidFill>
                  </a:rPr>
                  <a:t>   </a:t>
                </a:r>
                <a:r>
                  <a:rPr lang="en-US" sz="3600" dirty="0" err="1" smtClean="0">
                    <a:solidFill>
                      <a:srgbClr val="0000FF"/>
                    </a:solidFill>
                  </a:rPr>
                  <a:t>chung</a:t>
                </a:r>
                <a:r>
                  <a:rPr lang="en-US" sz="3600" dirty="0" smtClean="0">
                    <a:solidFill>
                      <a:srgbClr val="0000FF"/>
                    </a:solidFill>
                  </a:rPr>
                  <a:t> </a:t>
                </a:r>
                <a:r>
                  <a:rPr lang="en-US" sz="3600" dirty="0" err="1">
                    <a:solidFill>
                      <a:srgbClr val="0000FF"/>
                    </a:solidFill>
                  </a:rPr>
                  <a:t>bờ</a:t>
                </a:r>
                <a:r>
                  <a:rPr lang="en-US" sz="3600" dirty="0">
                    <a:solidFill>
                      <a:srgbClr val="0000FF"/>
                    </a:solidFill>
                  </a:rPr>
                  <a:t>.</a:t>
                </a:r>
                <a:br>
                  <a:rPr lang="en-US" sz="3600" dirty="0">
                    <a:solidFill>
                      <a:srgbClr val="0000FF"/>
                    </a:solidFill>
                  </a:rPr>
                </a:br>
                <a:r>
                  <a:rPr lang="en-US" sz="3600" dirty="0" err="1">
                    <a:solidFill>
                      <a:srgbClr val="0000FF"/>
                    </a:solidFill>
                  </a:rPr>
                  <a:t>Kí</a:t>
                </a:r>
                <a:r>
                  <a:rPr lang="en-US" sz="3600" dirty="0">
                    <a:solidFill>
                      <a:srgbClr val="0000FF"/>
                    </a:solidFill>
                  </a:rPr>
                  <a:t> </a:t>
                </a:r>
                <a:r>
                  <a:rPr lang="en-US" sz="3600" dirty="0" err="1">
                    <a:solidFill>
                      <a:srgbClr val="0000FF"/>
                    </a:solidFill>
                  </a:rPr>
                  <a:t>hiệu</a:t>
                </a:r>
                <a:r>
                  <a:rPr lang="en-US" sz="3600" dirty="0">
                    <a:solidFill>
                      <a:srgbClr val="0000FF"/>
                    </a:solidFill>
                  </a:rPr>
                  <a:t>: </a:t>
                </a:r>
                <a14:m>
                  <m:oMath xmlns:m="http://schemas.openxmlformats.org/officeDocument/2006/math">
                    <m:d>
                      <m:dPr>
                        <m:begChr m:val="["/>
                        <m:endChr m:val="]"/>
                        <m:ctrlPr>
                          <a:rPr lang="en-US" sz="3600" i="1">
                            <a:solidFill>
                              <a:srgbClr val="0000FF"/>
                            </a:solidFill>
                            <a:latin typeface="Cambria Math"/>
                          </a:rPr>
                        </m:ctrlPr>
                      </m:dPr>
                      <m:e>
                        <m:r>
                          <a:rPr lang="en-US" sz="3600" i="1">
                            <a:solidFill>
                              <a:srgbClr val="0000FF"/>
                            </a:solidFill>
                            <a:latin typeface="Cambria Math"/>
                          </a:rPr>
                          <m:t>𝑃</m:t>
                        </m:r>
                        <m:r>
                          <a:rPr lang="en-US" sz="3600" i="1">
                            <a:solidFill>
                              <a:srgbClr val="0000FF"/>
                            </a:solidFill>
                            <a:latin typeface="Cambria Math"/>
                          </a:rPr>
                          <m:t>, </m:t>
                        </m:r>
                        <m:r>
                          <a:rPr lang="en-US" sz="3600" i="1">
                            <a:solidFill>
                              <a:srgbClr val="0000FF"/>
                            </a:solidFill>
                            <a:latin typeface="Cambria Math"/>
                          </a:rPr>
                          <m:t>𝑑</m:t>
                        </m:r>
                        <m:r>
                          <a:rPr lang="en-US" sz="3600" i="1">
                            <a:solidFill>
                              <a:srgbClr val="0000FF"/>
                            </a:solidFill>
                            <a:latin typeface="Cambria Math"/>
                          </a:rPr>
                          <m:t>, </m:t>
                        </m:r>
                        <m:r>
                          <a:rPr lang="en-US" sz="3600" i="1">
                            <a:solidFill>
                              <a:srgbClr val="0000FF"/>
                            </a:solidFill>
                            <a:latin typeface="Cambria Math"/>
                          </a:rPr>
                          <m:t>𝑄</m:t>
                        </m:r>
                      </m:e>
                    </m:d>
                  </m:oMath>
                </a14:m>
                <a:r>
                  <a:rPr lang="en-US" sz="3600" dirty="0">
                    <a:solidFill>
                      <a:srgbClr val="0000FF"/>
                    </a:solidFill>
                  </a:rPr>
                  <a:t>, </a:t>
                </a:r>
                <a:r>
                  <a:rPr lang="en-US" sz="3600" dirty="0" err="1">
                    <a:solidFill>
                      <a:srgbClr val="0000FF"/>
                    </a:solidFill>
                  </a:rPr>
                  <a:t>góc</a:t>
                </a:r>
                <a:r>
                  <a:rPr lang="en-US" sz="3600" dirty="0">
                    <a:solidFill>
                      <a:srgbClr val="0000FF"/>
                    </a:solidFill>
                  </a:rPr>
                  <a:t> </a:t>
                </a:r>
                <a:r>
                  <a:rPr lang="en-US" sz="3600" dirty="0" err="1">
                    <a:solidFill>
                      <a:srgbClr val="0000FF"/>
                    </a:solidFill>
                  </a:rPr>
                  <a:t>nhị</a:t>
                </a:r>
                <a:r>
                  <a:rPr lang="en-US" sz="3600" dirty="0">
                    <a:solidFill>
                      <a:srgbClr val="0000FF"/>
                    </a:solidFill>
                  </a:rPr>
                  <a:t> </a:t>
                </a:r>
                <a:r>
                  <a:rPr lang="en-US" sz="3600" dirty="0" err="1">
                    <a:solidFill>
                      <a:srgbClr val="0000FF"/>
                    </a:solidFill>
                  </a:rPr>
                  <a:t>diện</a:t>
                </a:r>
                <a:r>
                  <a:rPr lang="en-US" sz="3600" dirty="0">
                    <a:solidFill>
                      <a:srgbClr val="0000FF"/>
                    </a:solidFill>
                  </a:rPr>
                  <a:t> </a:t>
                </a:r>
                <a:r>
                  <a:rPr lang="en-US" sz="3600" dirty="0" err="1">
                    <a:solidFill>
                      <a:srgbClr val="0000FF"/>
                    </a:solidFill>
                  </a:rPr>
                  <a:t>còn</a:t>
                </a:r>
                <a:r>
                  <a:rPr lang="en-US" sz="3600" dirty="0">
                    <a:solidFill>
                      <a:srgbClr val="0000FF"/>
                    </a:solidFill>
                  </a:rPr>
                  <a:t> </a:t>
                </a:r>
                <a:r>
                  <a:rPr lang="en-US" sz="3600" dirty="0" err="1">
                    <a:solidFill>
                      <a:srgbClr val="0000FF"/>
                    </a:solidFill>
                  </a:rPr>
                  <a:t>được</a:t>
                </a:r>
                <a:r>
                  <a:rPr lang="en-US" sz="3600" dirty="0">
                    <a:solidFill>
                      <a:srgbClr val="0000FF"/>
                    </a:solidFill>
                  </a:rPr>
                  <a:t> </a:t>
                </a:r>
                <a:r>
                  <a:rPr lang="en-US" sz="3600" dirty="0" err="1">
                    <a:solidFill>
                      <a:srgbClr val="0000FF"/>
                    </a:solidFill>
                  </a:rPr>
                  <a:t>kí</a:t>
                </a:r>
                <a:r>
                  <a:rPr lang="en-US" sz="3600" dirty="0">
                    <a:solidFill>
                      <a:srgbClr val="0000FF"/>
                    </a:solidFill>
                  </a:rPr>
                  <a:t> </a:t>
                </a:r>
                <a:r>
                  <a:rPr lang="en-US" sz="3600" dirty="0" err="1">
                    <a:solidFill>
                      <a:srgbClr val="0000FF"/>
                    </a:solidFill>
                  </a:rPr>
                  <a:t>hiệu</a:t>
                </a:r>
                <a:r>
                  <a:rPr lang="en-US" sz="3600" dirty="0">
                    <a:solidFill>
                      <a:srgbClr val="0000FF"/>
                    </a:solidFill>
                  </a:rPr>
                  <a:t> </a:t>
                </a:r>
                <a:r>
                  <a:rPr lang="en-US" sz="3600" dirty="0" err="1">
                    <a:solidFill>
                      <a:srgbClr val="0000FF"/>
                    </a:solidFill>
                  </a:rPr>
                  <a:t>là</a:t>
                </a:r>
                <a:r>
                  <a:rPr lang="en-US" sz="3600" dirty="0">
                    <a:solidFill>
                      <a:srgbClr val="0000FF"/>
                    </a:solidFill>
                  </a:rPr>
                  <a:t> </a:t>
                </a:r>
                <a14:m>
                  <m:oMath xmlns:m="http://schemas.openxmlformats.org/officeDocument/2006/math">
                    <m:d>
                      <m:dPr>
                        <m:begChr m:val="["/>
                        <m:endChr m:val="]"/>
                        <m:ctrlPr>
                          <a:rPr lang="en-US" sz="3600" i="1">
                            <a:solidFill>
                              <a:srgbClr val="0000FF"/>
                            </a:solidFill>
                            <a:latin typeface="Cambria Math"/>
                          </a:rPr>
                        </m:ctrlPr>
                      </m:dPr>
                      <m:e>
                        <m:r>
                          <a:rPr lang="en-US" sz="3600" i="1">
                            <a:solidFill>
                              <a:srgbClr val="0000FF"/>
                            </a:solidFill>
                            <a:latin typeface="Cambria Math"/>
                          </a:rPr>
                          <m:t>𝑀</m:t>
                        </m:r>
                        <m:r>
                          <a:rPr lang="en-US" sz="3600" i="1">
                            <a:solidFill>
                              <a:srgbClr val="0000FF"/>
                            </a:solidFill>
                            <a:latin typeface="Cambria Math"/>
                          </a:rPr>
                          <m:t>,</m:t>
                        </m:r>
                        <m:r>
                          <a:rPr lang="en-US" sz="3600" i="1">
                            <a:solidFill>
                              <a:srgbClr val="0000FF"/>
                            </a:solidFill>
                            <a:latin typeface="Cambria Math"/>
                          </a:rPr>
                          <m:t>𝑑</m:t>
                        </m:r>
                        <m:r>
                          <a:rPr lang="en-US" sz="3600" i="1">
                            <a:solidFill>
                              <a:srgbClr val="0000FF"/>
                            </a:solidFill>
                            <a:latin typeface="Cambria Math"/>
                          </a:rPr>
                          <m:t>,</m:t>
                        </m:r>
                        <m:r>
                          <a:rPr lang="en-US" sz="3600" i="1">
                            <a:solidFill>
                              <a:srgbClr val="0000FF"/>
                            </a:solidFill>
                            <a:latin typeface="Cambria Math"/>
                          </a:rPr>
                          <m:t>𝑁</m:t>
                        </m:r>
                      </m:e>
                    </m:d>
                  </m:oMath>
                </a14:m>
                <a:r>
                  <a:rPr lang="en-US" sz="3600" dirty="0">
                    <a:solidFill>
                      <a:srgbClr val="0000FF"/>
                    </a:solidFill>
                  </a:rPr>
                  <a:t> </a:t>
                </a:r>
                <a:r>
                  <a:rPr lang="en-US" sz="3600" dirty="0" err="1">
                    <a:solidFill>
                      <a:srgbClr val="0000FF"/>
                    </a:solidFill>
                  </a:rPr>
                  <a:t>với</a:t>
                </a:r>
                <a:r>
                  <a:rPr lang="en-US" sz="3600" dirty="0">
                    <a:solidFill>
                      <a:srgbClr val="0000FF"/>
                    </a:solidFill>
                  </a:rPr>
                  <a:t> </a:t>
                </a:r>
                <a14:m>
                  <m:oMath xmlns:m="http://schemas.openxmlformats.org/officeDocument/2006/math">
                    <m:r>
                      <a:rPr lang="en-US" sz="3600" i="1">
                        <a:solidFill>
                          <a:srgbClr val="0000FF"/>
                        </a:solidFill>
                        <a:latin typeface="Cambria Math"/>
                      </a:rPr>
                      <m:t>𝑀</m:t>
                    </m:r>
                    <m:r>
                      <a:rPr lang="en-US" sz="3600" i="1">
                        <a:solidFill>
                          <a:srgbClr val="0000FF"/>
                        </a:solidFill>
                        <a:latin typeface="Cambria Math"/>
                      </a:rPr>
                      <m:t>, </m:t>
                    </m:r>
                    <m:r>
                      <a:rPr lang="en-US" sz="3600" i="1">
                        <a:solidFill>
                          <a:srgbClr val="0000FF"/>
                        </a:solidFill>
                        <a:latin typeface="Cambria Math"/>
                      </a:rPr>
                      <m:t>𝑁</m:t>
                    </m:r>
                  </m:oMath>
                </a14:m>
                <a:r>
                  <a:rPr lang="en-US" sz="3600" dirty="0">
                    <a:solidFill>
                      <a:srgbClr val="0000FF"/>
                    </a:solidFill>
                  </a:rPr>
                  <a:t> </a:t>
                </a:r>
                <a:r>
                  <a:rPr lang="en-US" sz="3600" dirty="0" err="1">
                    <a:solidFill>
                      <a:srgbClr val="0000FF"/>
                    </a:solidFill>
                  </a:rPr>
                  <a:t>lần</a:t>
                </a:r>
                <a:r>
                  <a:rPr lang="en-US" sz="3600" dirty="0">
                    <a:solidFill>
                      <a:srgbClr val="0000FF"/>
                    </a:solidFill>
                  </a:rPr>
                  <a:t> </a:t>
                </a:r>
                <a:r>
                  <a:rPr lang="en-US" sz="3600" dirty="0" err="1">
                    <a:solidFill>
                      <a:srgbClr val="0000FF"/>
                    </a:solidFill>
                  </a:rPr>
                  <a:t>lượt</a:t>
                </a:r>
                <a:r>
                  <a:rPr lang="en-US" sz="3600" dirty="0">
                    <a:solidFill>
                      <a:srgbClr val="0000FF"/>
                    </a:solidFill>
                  </a:rPr>
                  <a:t> </a:t>
                </a:r>
                <a:r>
                  <a:rPr lang="en-US" sz="3600" dirty="0" err="1">
                    <a:solidFill>
                      <a:srgbClr val="0000FF"/>
                    </a:solidFill>
                  </a:rPr>
                  <a:t>là</a:t>
                </a:r>
                <a:r>
                  <a:rPr lang="en-US" sz="3600" dirty="0">
                    <a:solidFill>
                      <a:srgbClr val="0000FF"/>
                    </a:solidFill>
                  </a:rPr>
                  <a:t> </a:t>
                </a:r>
                <a:r>
                  <a:rPr lang="en-US" sz="3600" dirty="0" err="1">
                    <a:solidFill>
                      <a:srgbClr val="0000FF"/>
                    </a:solidFill>
                  </a:rPr>
                  <a:t>các</a:t>
                </a:r>
                <a:r>
                  <a:rPr lang="en-US" sz="3600" dirty="0">
                    <a:solidFill>
                      <a:srgbClr val="0000FF"/>
                    </a:solidFill>
                  </a:rPr>
                  <a:t> </a:t>
                </a:r>
                <a:r>
                  <a:rPr lang="en-US" sz="3600" dirty="0" err="1">
                    <a:solidFill>
                      <a:srgbClr val="0000FF"/>
                    </a:solidFill>
                  </a:rPr>
                  <a:t>điểm</a:t>
                </a:r>
                <a:r>
                  <a:rPr lang="en-US" sz="3600" dirty="0">
                    <a:solidFill>
                      <a:srgbClr val="0000FF"/>
                    </a:solidFill>
                  </a:rPr>
                  <a:t> </a:t>
                </a:r>
                <a:r>
                  <a:rPr lang="en-US" sz="3600" dirty="0" err="1">
                    <a:solidFill>
                      <a:srgbClr val="0000FF"/>
                    </a:solidFill>
                  </a:rPr>
                  <a:t>thuộc</a:t>
                </a:r>
                <a:r>
                  <a:rPr lang="en-US" sz="3600" dirty="0">
                    <a:solidFill>
                      <a:srgbClr val="0000FF"/>
                    </a:solidFill>
                  </a:rPr>
                  <a:t> </a:t>
                </a:r>
                <a:r>
                  <a:rPr lang="en-US" sz="3600" dirty="0" err="1">
                    <a:solidFill>
                      <a:srgbClr val="0000FF"/>
                    </a:solidFill>
                  </a:rPr>
                  <a:t>các</a:t>
                </a:r>
                <a:r>
                  <a:rPr lang="en-US" sz="3600" dirty="0">
                    <a:solidFill>
                      <a:srgbClr val="0000FF"/>
                    </a:solidFill>
                  </a:rPr>
                  <a:t> </a:t>
                </a:r>
                <a:r>
                  <a:rPr lang="en-US" sz="3600" dirty="0" err="1">
                    <a:solidFill>
                      <a:srgbClr val="0000FF"/>
                    </a:solidFill>
                  </a:rPr>
                  <a:t>nửa</a:t>
                </a:r>
                <a:r>
                  <a:rPr lang="en-US" sz="3600" dirty="0">
                    <a:solidFill>
                      <a:srgbClr val="0000FF"/>
                    </a:solidFill>
                  </a:rPr>
                  <a:t> </a:t>
                </a:r>
                <a:r>
                  <a:rPr lang="en-US" sz="3600" dirty="0" err="1">
                    <a:solidFill>
                      <a:srgbClr val="0000FF"/>
                    </a:solidFill>
                  </a:rPr>
                  <a:t>mặt</a:t>
                </a:r>
                <a:r>
                  <a:rPr lang="en-US" sz="3600" dirty="0">
                    <a:solidFill>
                      <a:srgbClr val="0000FF"/>
                    </a:solidFill>
                  </a:rPr>
                  <a:t> </a:t>
                </a:r>
                <a:r>
                  <a:rPr lang="en-US" sz="3600" dirty="0" err="1">
                    <a:solidFill>
                      <a:srgbClr val="0000FF"/>
                    </a:solidFill>
                  </a:rPr>
                  <a:t>phẳng</a:t>
                </a:r>
                <a:r>
                  <a:rPr lang="en-US" sz="3600" dirty="0">
                    <a:solidFill>
                      <a:srgbClr val="0000FF"/>
                    </a:solidFill>
                  </a:rPr>
                  <a:t> </a:t>
                </a:r>
                <a14:m>
                  <m:oMath xmlns:m="http://schemas.openxmlformats.org/officeDocument/2006/math">
                    <m:d>
                      <m:dPr>
                        <m:ctrlPr>
                          <a:rPr lang="en-US" sz="3600" i="1">
                            <a:solidFill>
                              <a:srgbClr val="0000FF"/>
                            </a:solidFill>
                            <a:latin typeface="Cambria Math"/>
                          </a:rPr>
                        </m:ctrlPr>
                      </m:dPr>
                      <m:e>
                        <m:r>
                          <a:rPr lang="en-US" sz="3600" i="1">
                            <a:solidFill>
                              <a:srgbClr val="0000FF"/>
                            </a:solidFill>
                            <a:latin typeface="Cambria Math"/>
                          </a:rPr>
                          <m:t>𝑃</m:t>
                        </m:r>
                      </m:e>
                    </m:d>
                    <m:r>
                      <a:rPr lang="en-US" sz="3600" i="1">
                        <a:solidFill>
                          <a:srgbClr val="0000FF"/>
                        </a:solidFill>
                        <a:latin typeface="Cambria Math"/>
                      </a:rPr>
                      <m:t>, (</m:t>
                    </m:r>
                    <m:r>
                      <a:rPr lang="en-US" sz="3600" i="1">
                        <a:solidFill>
                          <a:srgbClr val="0000FF"/>
                        </a:solidFill>
                        <a:latin typeface="Cambria Math"/>
                      </a:rPr>
                      <m:t>𝑄</m:t>
                    </m:r>
                    <m:r>
                      <a:rPr lang="en-US" sz="3600" i="1">
                        <a:solidFill>
                          <a:srgbClr val="0000FF"/>
                        </a:solidFill>
                        <a:latin typeface="Cambria Math"/>
                      </a:rPr>
                      <m:t>)</m:t>
                    </m:r>
                  </m:oMath>
                </a14:m>
                <a:r>
                  <a:rPr lang="en-US" sz="3600" dirty="0">
                    <a:solidFill>
                      <a:srgbClr val="0000FF"/>
                    </a:solidFill>
                  </a:rPr>
                  <a:t> </a:t>
                </a:r>
                <a:r>
                  <a:rPr lang="en-US" sz="3600" dirty="0" err="1">
                    <a:solidFill>
                      <a:srgbClr val="0000FF"/>
                    </a:solidFill>
                  </a:rPr>
                  <a:t>nhưng</a:t>
                </a:r>
                <a:r>
                  <a:rPr lang="en-US" sz="3600" dirty="0">
                    <a:solidFill>
                      <a:srgbClr val="0000FF"/>
                    </a:solidFill>
                  </a:rPr>
                  <a:t> </a:t>
                </a:r>
                <a:r>
                  <a:rPr lang="en-US" sz="3600" dirty="0" err="1">
                    <a:solidFill>
                      <a:srgbClr val="0000FF"/>
                    </a:solidFill>
                  </a:rPr>
                  <a:t>không</a:t>
                </a:r>
                <a:r>
                  <a:rPr lang="en-US" sz="3600" dirty="0">
                    <a:solidFill>
                      <a:srgbClr val="0000FF"/>
                    </a:solidFill>
                  </a:rPr>
                  <a:t> </a:t>
                </a:r>
                <a:r>
                  <a:rPr lang="en-US" sz="3600" dirty="0" err="1">
                    <a:solidFill>
                      <a:srgbClr val="0000FF"/>
                    </a:solidFill>
                  </a:rPr>
                  <a:t>thuộc</a:t>
                </a:r>
                <a:r>
                  <a:rPr lang="en-US" sz="3600" dirty="0">
                    <a:solidFill>
                      <a:srgbClr val="0000FF"/>
                    </a:solidFill>
                  </a:rPr>
                  <a:t> d</a:t>
                </a:r>
                <a:r>
                  <a:rPr lang="en-US" dirty="0">
                    <a:solidFill>
                      <a:srgbClr val="0000FF"/>
                    </a:solidFill>
                  </a:rPr>
                  <a:t>.</a:t>
                </a:r>
                <a:r>
                  <a:rPr lang="en-US" dirty="0" smtClean="0">
                    <a:solidFill>
                      <a:srgbClr val="0000FF"/>
                    </a:solidFill>
                  </a:rPr>
                  <a:t/>
                </a:r>
                <a:br>
                  <a:rPr lang="en-US" dirty="0" smtClean="0">
                    <a:solidFill>
                      <a:srgbClr val="0000FF"/>
                    </a:solidFill>
                  </a:rPr>
                </a:br>
                <a14:m>
                  <m:oMath xmlns:m="http://schemas.openxmlformats.org/officeDocument/2006/math">
                    <m:r>
                      <a:rPr lang="en-US" sz="3600" i="1">
                        <a:solidFill>
                          <a:srgbClr val="0000FF"/>
                        </a:solidFill>
                        <a:latin typeface="Cambria Math"/>
                      </a:rPr>
                      <m:t>𝑑</m:t>
                    </m:r>
                    <m:r>
                      <a:rPr lang="en-US" sz="3600" i="1">
                        <a:solidFill>
                          <a:srgbClr val="0000FF"/>
                        </a:solidFill>
                        <a:latin typeface="Cambria Math"/>
                      </a:rPr>
                      <m:t>:</m:t>
                    </m:r>
                  </m:oMath>
                </a14:m>
                <a:r>
                  <a:rPr lang="en-US" sz="3600" dirty="0">
                    <a:solidFill>
                      <a:srgbClr val="0000FF"/>
                    </a:solidFill>
                  </a:rPr>
                  <a:t> </a:t>
                </a:r>
                <a:r>
                  <a:rPr lang="en-US" sz="3600" dirty="0" err="1">
                    <a:solidFill>
                      <a:srgbClr val="0000FF"/>
                    </a:solidFill>
                  </a:rPr>
                  <a:t>cạnh</a:t>
                </a:r>
                <a:r>
                  <a:rPr lang="en-US" sz="3600" dirty="0">
                    <a:solidFill>
                      <a:srgbClr val="0000FF"/>
                    </a:solidFill>
                  </a:rPr>
                  <a:t> </a:t>
                </a:r>
                <a:r>
                  <a:rPr lang="en-US" sz="3600" dirty="0" err="1">
                    <a:solidFill>
                      <a:srgbClr val="0000FF"/>
                    </a:solidFill>
                  </a:rPr>
                  <a:t>của</a:t>
                </a:r>
                <a:r>
                  <a:rPr lang="en-US" sz="3600" dirty="0">
                    <a:solidFill>
                      <a:srgbClr val="0000FF"/>
                    </a:solidFill>
                  </a:rPr>
                  <a:t> </a:t>
                </a:r>
                <a:r>
                  <a:rPr lang="en-US" sz="3600" dirty="0" err="1">
                    <a:solidFill>
                      <a:srgbClr val="0000FF"/>
                    </a:solidFill>
                  </a:rPr>
                  <a:t>góc</a:t>
                </a:r>
                <a:r>
                  <a:rPr lang="en-US" sz="3600" dirty="0">
                    <a:solidFill>
                      <a:srgbClr val="0000FF"/>
                    </a:solidFill>
                  </a:rPr>
                  <a:t> </a:t>
                </a:r>
                <a:r>
                  <a:rPr lang="en-US" sz="3600" dirty="0" err="1">
                    <a:solidFill>
                      <a:srgbClr val="0000FF"/>
                    </a:solidFill>
                  </a:rPr>
                  <a:t>nhị</a:t>
                </a:r>
                <a:r>
                  <a:rPr lang="en-US" sz="3600" dirty="0">
                    <a:solidFill>
                      <a:srgbClr val="0000FF"/>
                    </a:solidFill>
                  </a:rPr>
                  <a:t> </a:t>
                </a:r>
                <a:r>
                  <a:rPr lang="en-US" sz="3600" dirty="0" err="1">
                    <a:solidFill>
                      <a:srgbClr val="0000FF"/>
                    </a:solidFill>
                  </a:rPr>
                  <a:t>diện</a:t>
                </a:r>
                <a:r>
                  <a:rPr lang="en-US" sz="3600" dirty="0">
                    <a:solidFill>
                      <a:srgbClr val="0000FF"/>
                    </a:solidFill>
                  </a:rPr>
                  <a:t>.</a:t>
                </a:r>
                <a:br>
                  <a:rPr lang="en-US" sz="3600" dirty="0">
                    <a:solidFill>
                      <a:srgbClr val="0000FF"/>
                    </a:solidFill>
                  </a:rPr>
                </a:br>
                <a14:m>
                  <m:oMath xmlns:m="http://schemas.openxmlformats.org/officeDocument/2006/math">
                    <m:d>
                      <m:dPr>
                        <m:ctrlPr>
                          <a:rPr lang="en-US" sz="3600" i="1">
                            <a:solidFill>
                              <a:srgbClr val="0000FF"/>
                            </a:solidFill>
                            <a:latin typeface="Cambria Math"/>
                          </a:rPr>
                        </m:ctrlPr>
                      </m:dPr>
                      <m:e>
                        <m:r>
                          <a:rPr lang="en-US" sz="3600" i="1">
                            <a:solidFill>
                              <a:srgbClr val="0000FF"/>
                            </a:solidFill>
                            <a:latin typeface="Cambria Math"/>
                          </a:rPr>
                          <m:t>𝑃</m:t>
                        </m:r>
                      </m:e>
                    </m:d>
                    <m:r>
                      <a:rPr lang="en-US" sz="3600" i="1">
                        <a:solidFill>
                          <a:srgbClr val="0000FF"/>
                        </a:solidFill>
                        <a:latin typeface="Cambria Math"/>
                      </a:rPr>
                      <m:t>, </m:t>
                    </m:r>
                    <m:d>
                      <m:dPr>
                        <m:ctrlPr>
                          <a:rPr lang="en-US" sz="3600" i="1">
                            <a:solidFill>
                              <a:srgbClr val="0000FF"/>
                            </a:solidFill>
                            <a:latin typeface="Cambria Math"/>
                          </a:rPr>
                        </m:ctrlPr>
                      </m:dPr>
                      <m:e>
                        <m:r>
                          <a:rPr lang="en-US" sz="3600" i="1">
                            <a:solidFill>
                              <a:srgbClr val="0000FF"/>
                            </a:solidFill>
                            <a:latin typeface="Cambria Math"/>
                          </a:rPr>
                          <m:t>𝑄</m:t>
                        </m:r>
                      </m:e>
                    </m:d>
                    <m:r>
                      <a:rPr lang="en-US" sz="3600" i="1">
                        <a:solidFill>
                          <a:srgbClr val="0000FF"/>
                        </a:solidFill>
                        <a:latin typeface="Cambria Math"/>
                      </a:rPr>
                      <m:t>:</m:t>
                    </m:r>
                  </m:oMath>
                </a14:m>
                <a:r>
                  <a:rPr lang="en-US" sz="3600" dirty="0">
                    <a:solidFill>
                      <a:srgbClr val="0000FF"/>
                    </a:solidFill>
                  </a:rPr>
                  <a:t> </a:t>
                </a:r>
                <a:r>
                  <a:rPr lang="en-US" sz="3600" dirty="0" err="1">
                    <a:solidFill>
                      <a:srgbClr val="0000FF"/>
                    </a:solidFill>
                  </a:rPr>
                  <a:t>một</a:t>
                </a:r>
                <a:r>
                  <a:rPr lang="en-US" sz="3600" dirty="0">
                    <a:solidFill>
                      <a:srgbClr val="0000FF"/>
                    </a:solidFill>
                  </a:rPr>
                  <a:t> </a:t>
                </a:r>
                <a:r>
                  <a:rPr lang="en-US" sz="3600" dirty="0" err="1">
                    <a:solidFill>
                      <a:srgbClr val="0000FF"/>
                    </a:solidFill>
                  </a:rPr>
                  <a:t>mặt</a:t>
                </a:r>
                <a:r>
                  <a:rPr lang="en-US" sz="3600" dirty="0">
                    <a:solidFill>
                      <a:srgbClr val="0000FF"/>
                    </a:solidFill>
                  </a:rPr>
                  <a:t> </a:t>
                </a:r>
                <a:r>
                  <a:rPr lang="en-US" sz="3600" dirty="0" err="1">
                    <a:solidFill>
                      <a:srgbClr val="0000FF"/>
                    </a:solidFill>
                  </a:rPr>
                  <a:t>của</a:t>
                </a:r>
                <a:r>
                  <a:rPr lang="en-US" sz="3600" dirty="0">
                    <a:solidFill>
                      <a:srgbClr val="0000FF"/>
                    </a:solidFill>
                  </a:rPr>
                  <a:t> </a:t>
                </a:r>
                <a:r>
                  <a:rPr lang="en-US" sz="3600" dirty="0" err="1">
                    <a:solidFill>
                      <a:srgbClr val="0000FF"/>
                    </a:solidFill>
                  </a:rPr>
                  <a:t>góc</a:t>
                </a:r>
                <a:r>
                  <a:rPr lang="en-US" sz="3600" dirty="0">
                    <a:solidFill>
                      <a:srgbClr val="0000FF"/>
                    </a:solidFill>
                  </a:rPr>
                  <a:t> </a:t>
                </a:r>
                <a:r>
                  <a:rPr lang="en-US" sz="3600" dirty="0" err="1">
                    <a:solidFill>
                      <a:srgbClr val="0000FF"/>
                    </a:solidFill>
                  </a:rPr>
                  <a:t>nhị</a:t>
                </a:r>
                <a:r>
                  <a:rPr lang="en-US" sz="3600" dirty="0">
                    <a:solidFill>
                      <a:srgbClr val="0000FF"/>
                    </a:solidFill>
                  </a:rPr>
                  <a:t> </a:t>
                </a:r>
                <a:r>
                  <a:rPr lang="en-US" sz="3600" dirty="0" err="1">
                    <a:solidFill>
                      <a:srgbClr val="0000FF"/>
                    </a:solidFill>
                  </a:rPr>
                  <a:t>diện</a:t>
                </a:r>
                <a:r>
                  <a:rPr lang="en-US" sz="3600" dirty="0"/>
                  <a:t/>
                </a:r>
                <a:br>
                  <a:rPr lang="en-US" sz="3600" dirty="0"/>
                </a:br>
                <a:endParaRPr lang="en-US" sz="3600"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304800" y="76200"/>
                <a:ext cx="8763000" cy="4038600"/>
              </a:xfrm>
              <a:blipFill rotWithShape="1">
                <a:blip r:embed="rId2"/>
                <a:stretch>
                  <a:fillRect l="-1739" t="-3021" b="-6042"/>
                </a:stretch>
              </a:blipFill>
            </p:spPr>
            <p:txBody>
              <a:bodyPr/>
              <a:lstStyle/>
              <a:p>
                <a:r>
                  <a:rPr lang="en-US">
                    <a:noFill/>
                  </a:rPr>
                  <a:t> </a:t>
                </a:r>
              </a:p>
            </p:txBody>
          </p:sp>
        </mc:Fallback>
      </mc:AlternateContent>
      <p:pic>
        <p:nvPicPr>
          <p:cNvPr id="4" name="Content Placeholder 3"/>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6709364" y="4038601"/>
            <a:ext cx="2129836" cy="2286000"/>
          </a:xfrm>
          <a:prstGeom prst="rect">
            <a:avLst/>
          </a:prstGeom>
        </p:spPr>
      </p:pic>
    </p:spTree>
    <p:extLst>
      <p:ext uri="{BB962C8B-B14F-4D97-AF65-F5344CB8AC3E}">
        <p14:creationId xmlns:p14="http://schemas.microsoft.com/office/powerpoint/2010/main" val="879433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smtClean="0"/>
              <a:t/>
            </a:r>
            <a:br>
              <a:rPr lang="en-US" sz="3200" b="1" dirty="0" smtClean="0"/>
            </a:br>
            <a:r>
              <a:rPr lang="en-US" sz="3200" b="1" dirty="0" err="1" smtClean="0">
                <a:solidFill>
                  <a:srgbClr val="FF0000"/>
                </a:solidFill>
              </a:rPr>
              <a:t>Câu</a:t>
            </a:r>
            <a:r>
              <a:rPr lang="en-US" sz="3200" b="1" dirty="0" smtClean="0">
                <a:solidFill>
                  <a:srgbClr val="FF0000"/>
                </a:solidFill>
              </a:rPr>
              <a:t> </a:t>
            </a:r>
            <a:r>
              <a:rPr lang="en-US" sz="3200" b="1" dirty="0" err="1">
                <a:solidFill>
                  <a:srgbClr val="FF0000"/>
                </a:solidFill>
              </a:rPr>
              <a:t>hỏi</a:t>
            </a:r>
            <a:r>
              <a:rPr lang="en-US" sz="3200" b="1" dirty="0">
                <a:solidFill>
                  <a:srgbClr val="FF0000"/>
                </a:solidFill>
              </a:rPr>
              <a:t>: </a:t>
            </a:r>
            <a:r>
              <a:rPr lang="en-US" sz="3200" dirty="0" err="1">
                <a:solidFill>
                  <a:srgbClr val="0000FF"/>
                </a:solidFill>
              </a:rPr>
              <a:t>Hãy</a:t>
            </a:r>
            <a:r>
              <a:rPr lang="en-US" sz="3200" dirty="0">
                <a:solidFill>
                  <a:srgbClr val="0000FF"/>
                </a:solidFill>
              </a:rPr>
              <a:t> </a:t>
            </a:r>
            <a:r>
              <a:rPr lang="en-US" sz="3200" dirty="0" err="1">
                <a:solidFill>
                  <a:srgbClr val="0000FF"/>
                </a:solidFill>
              </a:rPr>
              <a:t>lấy</a:t>
            </a:r>
            <a:r>
              <a:rPr lang="en-US" sz="3200" dirty="0">
                <a:solidFill>
                  <a:srgbClr val="0000FF"/>
                </a:solidFill>
              </a:rPr>
              <a:t> </a:t>
            </a:r>
            <a:r>
              <a:rPr lang="en-US" sz="3200" dirty="0" err="1">
                <a:solidFill>
                  <a:srgbClr val="0000FF"/>
                </a:solidFill>
              </a:rPr>
              <a:t>các</a:t>
            </a:r>
            <a:r>
              <a:rPr lang="en-US" sz="3200" dirty="0">
                <a:solidFill>
                  <a:srgbClr val="0000FF"/>
                </a:solidFill>
              </a:rPr>
              <a:t> </a:t>
            </a:r>
            <a:r>
              <a:rPr lang="en-US" sz="3200" dirty="0" err="1">
                <a:solidFill>
                  <a:srgbClr val="0000FF"/>
                </a:solidFill>
              </a:rPr>
              <a:t>ví</a:t>
            </a:r>
            <a:r>
              <a:rPr lang="en-US" sz="3200" dirty="0">
                <a:solidFill>
                  <a:srgbClr val="0000FF"/>
                </a:solidFill>
              </a:rPr>
              <a:t> </a:t>
            </a:r>
            <a:r>
              <a:rPr lang="en-US" sz="3200" dirty="0" err="1">
                <a:solidFill>
                  <a:srgbClr val="0000FF"/>
                </a:solidFill>
              </a:rPr>
              <a:t>dụ</a:t>
            </a:r>
            <a:r>
              <a:rPr lang="en-US" sz="3200" dirty="0">
                <a:solidFill>
                  <a:srgbClr val="0000FF"/>
                </a:solidFill>
              </a:rPr>
              <a:t> </a:t>
            </a:r>
            <a:r>
              <a:rPr lang="en-US" sz="3200" dirty="0" err="1">
                <a:solidFill>
                  <a:srgbClr val="0000FF"/>
                </a:solidFill>
              </a:rPr>
              <a:t>thực</a:t>
            </a:r>
            <a:r>
              <a:rPr lang="en-US" sz="3200" dirty="0">
                <a:solidFill>
                  <a:srgbClr val="0000FF"/>
                </a:solidFill>
              </a:rPr>
              <a:t> </a:t>
            </a:r>
            <a:r>
              <a:rPr lang="en-US" sz="3200" dirty="0" err="1">
                <a:solidFill>
                  <a:srgbClr val="0000FF"/>
                </a:solidFill>
              </a:rPr>
              <a:t>tế</a:t>
            </a:r>
            <a:r>
              <a:rPr lang="en-US" sz="3200" dirty="0">
                <a:solidFill>
                  <a:srgbClr val="0000FF"/>
                </a:solidFill>
              </a:rPr>
              <a:t> </a:t>
            </a:r>
            <a:r>
              <a:rPr lang="en-US" sz="3200" dirty="0" err="1">
                <a:solidFill>
                  <a:srgbClr val="0000FF"/>
                </a:solidFill>
              </a:rPr>
              <a:t>về</a:t>
            </a:r>
            <a:r>
              <a:rPr lang="en-US" sz="3200" dirty="0">
                <a:solidFill>
                  <a:srgbClr val="0000FF"/>
                </a:solidFill>
              </a:rPr>
              <a:t> </a:t>
            </a:r>
            <a:r>
              <a:rPr lang="en-US" sz="3200" dirty="0" err="1">
                <a:solidFill>
                  <a:srgbClr val="0000FF"/>
                </a:solidFill>
              </a:rPr>
              <a:t>góc</a:t>
            </a:r>
            <a:r>
              <a:rPr lang="en-US" sz="3200" dirty="0">
                <a:solidFill>
                  <a:srgbClr val="0000FF"/>
                </a:solidFill>
              </a:rPr>
              <a:t> </a:t>
            </a:r>
            <a:r>
              <a:rPr lang="en-US" sz="3200" dirty="0" err="1">
                <a:solidFill>
                  <a:srgbClr val="0000FF"/>
                </a:solidFill>
              </a:rPr>
              <a:t>nhị</a:t>
            </a:r>
            <a:r>
              <a:rPr lang="en-US" sz="3200" dirty="0">
                <a:solidFill>
                  <a:srgbClr val="0000FF"/>
                </a:solidFill>
              </a:rPr>
              <a:t> </a:t>
            </a:r>
            <a:r>
              <a:rPr lang="en-US" sz="3200" dirty="0" err="1">
                <a:solidFill>
                  <a:srgbClr val="0000FF"/>
                </a:solidFill>
              </a:rPr>
              <a:t>diện</a:t>
            </a:r>
            <a:r>
              <a:rPr lang="en-US" sz="3200" dirty="0">
                <a:solidFill>
                  <a:srgbClr val="0000FF"/>
                </a:solidFill>
              </a:rPr>
              <a:t> (</a:t>
            </a:r>
            <a:r>
              <a:rPr lang="en-US" sz="3200" dirty="0" err="1">
                <a:solidFill>
                  <a:srgbClr val="0000FF"/>
                </a:solidFill>
              </a:rPr>
              <a:t>Góc</a:t>
            </a:r>
            <a:r>
              <a:rPr lang="en-US" sz="3200" dirty="0">
                <a:solidFill>
                  <a:srgbClr val="0000FF"/>
                </a:solidFill>
              </a:rPr>
              <a:t> </a:t>
            </a:r>
            <a:r>
              <a:rPr lang="en-US" sz="3200" dirty="0" err="1">
                <a:solidFill>
                  <a:srgbClr val="0000FF"/>
                </a:solidFill>
              </a:rPr>
              <a:t>tạo</a:t>
            </a:r>
            <a:r>
              <a:rPr lang="en-US" sz="3200" dirty="0">
                <a:solidFill>
                  <a:srgbClr val="0000FF"/>
                </a:solidFill>
              </a:rPr>
              <a:t> </a:t>
            </a:r>
            <a:r>
              <a:rPr lang="en-US" sz="3200" dirty="0" err="1">
                <a:solidFill>
                  <a:srgbClr val="0000FF"/>
                </a:solidFill>
              </a:rPr>
              <a:t>bởi</a:t>
            </a:r>
            <a:r>
              <a:rPr lang="en-US" sz="3200" dirty="0">
                <a:solidFill>
                  <a:srgbClr val="0000FF"/>
                </a:solidFill>
              </a:rPr>
              <a:t> </a:t>
            </a:r>
            <a:r>
              <a:rPr lang="en-US" sz="3200" dirty="0" err="1">
                <a:solidFill>
                  <a:srgbClr val="0000FF"/>
                </a:solidFill>
              </a:rPr>
              <a:t>mái</a:t>
            </a:r>
            <a:r>
              <a:rPr lang="en-US" sz="3200" dirty="0">
                <a:solidFill>
                  <a:srgbClr val="0000FF"/>
                </a:solidFill>
              </a:rPr>
              <a:t> </a:t>
            </a:r>
            <a:r>
              <a:rPr lang="en-US" sz="3200" dirty="0" err="1">
                <a:solidFill>
                  <a:srgbClr val="0000FF"/>
                </a:solidFill>
              </a:rPr>
              <a:t>nhà</a:t>
            </a:r>
            <a:r>
              <a:rPr lang="en-US" sz="3200" dirty="0">
                <a:solidFill>
                  <a:srgbClr val="0000FF"/>
                </a:solidFill>
              </a:rPr>
              <a:t> </a:t>
            </a:r>
            <a:r>
              <a:rPr lang="en-US" sz="3200" dirty="0" err="1">
                <a:solidFill>
                  <a:srgbClr val="0000FF"/>
                </a:solidFill>
              </a:rPr>
              <a:t>và</a:t>
            </a:r>
            <a:r>
              <a:rPr lang="en-US" sz="3200" dirty="0">
                <a:solidFill>
                  <a:srgbClr val="0000FF"/>
                </a:solidFill>
              </a:rPr>
              <a:t> </a:t>
            </a:r>
            <a:r>
              <a:rPr lang="en-US" sz="3200" dirty="0" err="1">
                <a:solidFill>
                  <a:srgbClr val="0000FF"/>
                </a:solidFill>
              </a:rPr>
              <a:t>tường</a:t>
            </a:r>
            <a:r>
              <a:rPr lang="en-US" sz="3200" dirty="0">
                <a:solidFill>
                  <a:srgbClr val="0000FF"/>
                </a:solidFill>
              </a:rPr>
              <a:t> </a:t>
            </a:r>
            <a:r>
              <a:rPr lang="en-US" sz="3200" dirty="0" err="1">
                <a:solidFill>
                  <a:srgbClr val="0000FF"/>
                </a:solidFill>
              </a:rPr>
              <a:t>nhà</a:t>
            </a:r>
            <a:r>
              <a:rPr lang="en-US" sz="3200" dirty="0" smtClean="0">
                <a:solidFill>
                  <a:srgbClr val="0000FF"/>
                </a:solidFill>
              </a:rPr>
              <a:t>…)</a:t>
            </a:r>
            <a:br>
              <a:rPr lang="en-US" sz="3200" dirty="0" smtClean="0">
                <a:solidFill>
                  <a:srgbClr val="0000FF"/>
                </a:solidFill>
              </a:rPr>
            </a:br>
            <a:endParaRPr lang="en-US" sz="3200" dirty="0">
              <a:solidFill>
                <a:srgbClr val="0000FF"/>
              </a:solidFill>
            </a:endParaRPr>
          </a:p>
        </p:txBody>
      </p:sp>
      <p:pic>
        <p:nvPicPr>
          <p:cNvPr id="4" name="Content Placeholder 3"/>
          <p:cNvPicPr>
            <a:picLocks noGrp="1"/>
          </p:cNvPicPr>
          <p:nvPr>
            <p:ph idx="1"/>
          </p:nvPr>
        </p:nvPicPr>
        <p:blipFill>
          <a:blip r:embed="rId2"/>
          <a:stretch>
            <a:fillRect/>
          </a:stretch>
        </p:blipFill>
        <p:spPr>
          <a:xfrm>
            <a:off x="7086600" y="3810000"/>
            <a:ext cx="1904762" cy="2714286"/>
          </a:xfrm>
          <a:prstGeom prst="rect">
            <a:avLst/>
          </a:prstGeom>
        </p:spPr>
      </p:pic>
      <mc:AlternateContent xmlns:mc="http://schemas.openxmlformats.org/markup-compatibility/2006" xmlns:a14="http://schemas.microsoft.com/office/drawing/2010/main">
        <mc:Choice Requires="a14">
          <p:sp>
            <p:nvSpPr>
              <p:cNvPr id="5" name="TextBox 4"/>
              <p:cNvSpPr txBox="1"/>
              <p:nvPr/>
            </p:nvSpPr>
            <p:spPr>
              <a:xfrm>
                <a:off x="685800" y="1600200"/>
                <a:ext cx="7772400" cy="3108543"/>
              </a:xfrm>
              <a:prstGeom prst="rect">
                <a:avLst/>
              </a:prstGeom>
              <a:noFill/>
            </p:spPr>
            <p:txBody>
              <a:bodyPr wrap="square" rtlCol="0">
                <a:spAutoFit/>
              </a:bodyPr>
              <a:lstStyle/>
              <a:p>
                <a:r>
                  <a:rPr lang="pt-BR" sz="2800" b="1" dirty="0" smtClean="0">
                    <a:solidFill>
                      <a:srgbClr val="FF0000"/>
                    </a:solidFill>
                  </a:rPr>
                  <a:t>Ví dụ 3: </a:t>
                </a:r>
                <a:r>
                  <a:rPr lang="pt-BR" sz="2800" dirty="0">
                    <a:solidFill>
                      <a:srgbClr val="0000FF"/>
                    </a:solidFill>
                  </a:rPr>
                  <a:t>Trong không gian cho bốn nửa mặt phẳng </a:t>
                </a:r>
                <a14:m>
                  <m:oMath xmlns:m="http://schemas.openxmlformats.org/officeDocument/2006/math">
                    <m:d>
                      <m:dPr>
                        <m:ctrlPr>
                          <a:rPr lang="en-US" sz="2800" i="1">
                            <a:solidFill>
                              <a:srgbClr val="0000FF"/>
                            </a:solidFill>
                            <a:latin typeface="Cambria Math"/>
                          </a:rPr>
                        </m:ctrlPr>
                      </m:dPr>
                      <m:e>
                        <m:r>
                          <a:rPr lang="pt-BR" sz="2800" i="1">
                            <a:solidFill>
                              <a:srgbClr val="0000FF"/>
                            </a:solidFill>
                            <a:latin typeface="Cambria Math"/>
                          </a:rPr>
                          <m:t>𝑃</m:t>
                        </m:r>
                      </m:e>
                    </m:d>
                    <m:r>
                      <a:rPr lang="pt-BR" sz="2800" i="1">
                        <a:solidFill>
                          <a:srgbClr val="0000FF"/>
                        </a:solidFill>
                        <a:latin typeface="Cambria Math"/>
                      </a:rPr>
                      <m:t>, </m:t>
                    </m:r>
                    <m:d>
                      <m:dPr>
                        <m:ctrlPr>
                          <a:rPr lang="en-US" sz="2800" i="1">
                            <a:solidFill>
                              <a:srgbClr val="0000FF"/>
                            </a:solidFill>
                            <a:latin typeface="Cambria Math"/>
                          </a:rPr>
                        </m:ctrlPr>
                      </m:dPr>
                      <m:e>
                        <m:r>
                          <a:rPr lang="pt-BR" sz="2800" i="1">
                            <a:solidFill>
                              <a:srgbClr val="0000FF"/>
                            </a:solidFill>
                            <a:latin typeface="Cambria Math"/>
                          </a:rPr>
                          <m:t>𝑄</m:t>
                        </m:r>
                      </m:e>
                    </m:d>
                    <m:r>
                      <a:rPr lang="pt-BR" sz="2800" i="1">
                        <a:solidFill>
                          <a:srgbClr val="0000FF"/>
                        </a:solidFill>
                        <a:latin typeface="Cambria Math"/>
                      </a:rPr>
                      <m:t>, </m:t>
                    </m:r>
                    <m:d>
                      <m:dPr>
                        <m:ctrlPr>
                          <a:rPr lang="en-US" sz="2800" i="1">
                            <a:solidFill>
                              <a:srgbClr val="0000FF"/>
                            </a:solidFill>
                            <a:latin typeface="Cambria Math"/>
                          </a:rPr>
                        </m:ctrlPr>
                      </m:dPr>
                      <m:e>
                        <m:r>
                          <a:rPr lang="pt-BR" sz="2800" i="1">
                            <a:solidFill>
                              <a:srgbClr val="0000FF"/>
                            </a:solidFill>
                            <a:latin typeface="Cambria Math"/>
                          </a:rPr>
                          <m:t>𝑅</m:t>
                        </m:r>
                      </m:e>
                    </m:d>
                    <m:r>
                      <a:rPr lang="pt-BR" sz="2800" i="1">
                        <a:solidFill>
                          <a:srgbClr val="0000FF"/>
                        </a:solidFill>
                        <a:latin typeface="Cambria Math"/>
                      </a:rPr>
                      <m:t>, (</m:t>
                    </m:r>
                    <m:r>
                      <a:rPr lang="pt-BR" sz="2800" i="1">
                        <a:solidFill>
                          <a:srgbClr val="0000FF"/>
                        </a:solidFill>
                        <a:latin typeface="Cambria Math"/>
                      </a:rPr>
                      <m:t>𝑆</m:t>
                    </m:r>
                    <m:r>
                      <a:rPr lang="pt-BR" sz="2800" i="1">
                        <a:solidFill>
                          <a:srgbClr val="0000FF"/>
                        </a:solidFill>
                        <a:latin typeface="Cambria Math"/>
                      </a:rPr>
                      <m:t>)</m:t>
                    </m:r>
                  </m:oMath>
                </a14:m>
                <a:r>
                  <a:rPr lang="pt-BR" sz="2800" dirty="0">
                    <a:solidFill>
                      <a:srgbClr val="0000FF"/>
                    </a:solidFill>
                  </a:rPr>
                  <a:t> cắt nhau theo giao tuyến </a:t>
                </a:r>
                <a14:m>
                  <m:oMath xmlns:m="http://schemas.openxmlformats.org/officeDocument/2006/math">
                    <m:r>
                      <a:rPr lang="pt-BR" sz="2800" i="1">
                        <a:solidFill>
                          <a:srgbClr val="0000FF"/>
                        </a:solidFill>
                        <a:latin typeface="Cambria Math"/>
                      </a:rPr>
                      <m:t>𝑑</m:t>
                    </m:r>
                  </m:oMath>
                </a14:m>
                <a:r>
                  <a:rPr lang="pt-BR" sz="2800" dirty="0">
                    <a:solidFill>
                      <a:srgbClr val="0000FF"/>
                    </a:solidFill>
                  </a:rPr>
                  <a:t>. Hãy chỉ ra ba góc nhị diện có cạnh của góc nhị diện là đường thẳng </a:t>
                </a:r>
                <a14:m>
                  <m:oMath xmlns:m="http://schemas.openxmlformats.org/officeDocument/2006/math">
                    <m:r>
                      <a:rPr lang="pt-BR" sz="2800" i="1">
                        <a:solidFill>
                          <a:srgbClr val="0000FF"/>
                        </a:solidFill>
                        <a:latin typeface="Cambria Math"/>
                      </a:rPr>
                      <m:t>𝑑</m:t>
                    </m:r>
                    <m:r>
                      <a:rPr lang="pt-BR" sz="2800" i="1">
                        <a:latin typeface="Cambria Math"/>
                      </a:rPr>
                      <m:t>.</m:t>
                    </m:r>
                  </m:oMath>
                </a14:m>
                <a:endParaRPr lang="en-US" sz="2800" dirty="0" smtClean="0"/>
              </a:p>
              <a:p>
                <a:r>
                  <a:rPr lang="pt-BR" sz="2800" b="1" dirty="0">
                    <a:solidFill>
                      <a:srgbClr val="FF0000"/>
                    </a:solidFill>
                  </a:rPr>
                  <a:t>Câu hỏi 1</a:t>
                </a:r>
                <a:r>
                  <a:rPr lang="pt-BR" sz="2800" b="1" dirty="0">
                    <a:solidFill>
                      <a:srgbClr val="0000FF"/>
                    </a:solidFill>
                  </a:rPr>
                  <a:t>: </a:t>
                </a:r>
                <a:r>
                  <a:rPr lang="pt-BR" sz="2800" dirty="0">
                    <a:solidFill>
                      <a:srgbClr val="0000FF"/>
                    </a:solidFill>
                  </a:rPr>
                  <a:t>Hãy chi ra ba góc nhị diện theo yêu cầu.</a:t>
                </a:r>
                <a:endParaRPr lang="en-US" sz="2800" dirty="0">
                  <a:solidFill>
                    <a:srgbClr val="0000FF"/>
                  </a:solidFill>
                </a:endParaRPr>
              </a:p>
              <a:p>
                <a:r>
                  <a:rPr lang="pt-BR" sz="2800" b="1" dirty="0">
                    <a:solidFill>
                      <a:srgbClr val="FF0000"/>
                    </a:solidFill>
                  </a:rPr>
                  <a:t>Câu hỏi 2: </a:t>
                </a:r>
                <a:r>
                  <a:rPr lang="pt-BR" sz="2800" dirty="0">
                    <a:solidFill>
                      <a:srgbClr val="0000FF"/>
                    </a:solidFill>
                  </a:rPr>
                  <a:t>Có bao nhiêu góc nhị diện được tạo thành từ hình bên. </a:t>
                </a:r>
                <a:endParaRPr lang="en-US" sz="2800" dirty="0">
                  <a:solidFill>
                    <a:srgbClr val="0000FF"/>
                  </a:solidFill>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685800" y="1600200"/>
                <a:ext cx="7772400" cy="3108543"/>
              </a:xfrm>
              <a:prstGeom prst="rect">
                <a:avLst/>
              </a:prstGeom>
              <a:blipFill rotWithShape="1">
                <a:blip r:embed="rId3"/>
                <a:stretch>
                  <a:fillRect l="-1647" t="-1768" b="-4715"/>
                </a:stretch>
              </a:blipFill>
            </p:spPr>
            <p:txBody>
              <a:bodyPr/>
              <a:lstStyle/>
              <a:p>
                <a:r>
                  <a:rPr lang="en-US">
                    <a:noFill/>
                  </a:rPr>
                  <a:t> </a:t>
                </a:r>
              </a:p>
            </p:txBody>
          </p:sp>
        </mc:Fallback>
      </mc:AlternateContent>
    </p:spTree>
    <p:extLst>
      <p:ext uri="{BB962C8B-B14F-4D97-AF65-F5344CB8AC3E}">
        <p14:creationId xmlns:p14="http://schemas.microsoft.com/office/powerpoint/2010/main" val="490304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457200" y="304800"/>
                <a:ext cx="8839200" cy="3733800"/>
              </a:xfrm>
            </p:spPr>
            <p:txBody>
              <a:bodyPr>
                <a:noAutofit/>
              </a:bodyPr>
              <a:lstStyle/>
              <a:p>
                <a:pPr algn="l"/>
                <a:r>
                  <a:rPr lang="en-US" sz="3200" b="1" dirty="0" smtClean="0">
                    <a:solidFill>
                      <a:srgbClr val="FF0000"/>
                    </a:solidFill>
                  </a:rPr>
                  <a:t>2</a:t>
                </a:r>
                <a:r>
                  <a:rPr lang="en-US" sz="3200" b="1" dirty="0">
                    <a:solidFill>
                      <a:srgbClr val="FF0000"/>
                    </a:solidFill>
                  </a:rPr>
                  <a:t>. </a:t>
                </a:r>
                <a:r>
                  <a:rPr lang="en-US" sz="3200" b="1" dirty="0" err="1">
                    <a:solidFill>
                      <a:srgbClr val="FF0000"/>
                    </a:solidFill>
                  </a:rPr>
                  <a:t>Số</a:t>
                </a:r>
                <a:r>
                  <a:rPr lang="en-US" sz="3200" b="1" dirty="0">
                    <a:solidFill>
                      <a:srgbClr val="FF0000"/>
                    </a:solidFill>
                  </a:rPr>
                  <a:t> </a:t>
                </a:r>
                <a:r>
                  <a:rPr lang="en-US" sz="3200" b="1" dirty="0" err="1">
                    <a:solidFill>
                      <a:srgbClr val="FF0000"/>
                    </a:solidFill>
                  </a:rPr>
                  <a:t>đo</a:t>
                </a:r>
                <a:r>
                  <a:rPr lang="en-US" sz="3200" b="1" dirty="0">
                    <a:solidFill>
                      <a:srgbClr val="FF0000"/>
                    </a:solidFill>
                  </a:rPr>
                  <a:t> </a:t>
                </a:r>
                <a:r>
                  <a:rPr lang="en-US" sz="3200" b="1" dirty="0" err="1">
                    <a:solidFill>
                      <a:srgbClr val="FF0000"/>
                    </a:solidFill>
                  </a:rPr>
                  <a:t>góc</a:t>
                </a:r>
                <a:r>
                  <a:rPr lang="en-US" sz="3200" b="1" dirty="0">
                    <a:solidFill>
                      <a:srgbClr val="FF0000"/>
                    </a:solidFill>
                  </a:rPr>
                  <a:t> </a:t>
                </a:r>
                <a:r>
                  <a:rPr lang="en-US" sz="3200" b="1" dirty="0" err="1">
                    <a:solidFill>
                      <a:srgbClr val="FF0000"/>
                    </a:solidFill>
                  </a:rPr>
                  <a:t>nhị</a:t>
                </a:r>
                <a:r>
                  <a:rPr lang="en-US" sz="3200" b="1" dirty="0">
                    <a:solidFill>
                      <a:srgbClr val="FF0000"/>
                    </a:solidFill>
                  </a:rPr>
                  <a:t> </a:t>
                </a:r>
                <a:r>
                  <a:rPr lang="en-US" sz="3200" b="1" dirty="0" err="1">
                    <a:solidFill>
                      <a:srgbClr val="FF0000"/>
                    </a:solidFill>
                  </a:rPr>
                  <a:t>diện</a:t>
                </a:r>
                <a:r>
                  <a:rPr lang="en-US" sz="3200" dirty="0"/>
                  <a:t/>
                </a:r>
                <a:br>
                  <a:rPr lang="en-US" sz="3200" dirty="0"/>
                </a:br>
                <a:r>
                  <a:rPr lang="en-US" sz="3200" dirty="0" smtClean="0">
                    <a:solidFill>
                      <a:srgbClr val="0000FF"/>
                    </a:solidFill>
                  </a:rPr>
                  <a:t>Qua </a:t>
                </a:r>
                <a:r>
                  <a:rPr lang="en-US" sz="3200" dirty="0" err="1">
                    <a:solidFill>
                      <a:srgbClr val="0000FF"/>
                    </a:solidFill>
                  </a:rPr>
                  <a:t>một</a:t>
                </a:r>
                <a:r>
                  <a:rPr lang="en-US" sz="3200" dirty="0">
                    <a:solidFill>
                      <a:srgbClr val="0000FF"/>
                    </a:solidFill>
                  </a:rPr>
                  <a:t> </a:t>
                </a:r>
                <a:r>
                  <a:rPr lang="en-US" sz="3200" dirty="0" err="1">
                    <a:solidFill>
                      <a:srgbClr val="0000FF"/>
                    </a:solidFill>
                  </a:rPr>
                  <a:t>điểm</a:t>
                </a:r>
                <a:r>
                  <a:rPr lang="en-US" sz="3200" dirty="0">
                    <a:solidFill>
                      <a:srgbClr val="0000FF"/>
                    </a:solidFill>
                  </a:rPr>
                  <a:t> </a:t>
                </a:r>
                <a14:m>
                  <m:oMath xmlns:m="http://schemas.openxmlformats.org/officeDocument/2006/math">
                    <m:r>
                      <a:rPr lang="en-US" sz="3200" i="1">
                        <a:solidFill>
                          <a:srgbClr val="0000FF"/>
                        </a:solidFill>
                        <a:latin typeface="Cambria Math"/>
                      </a:rPr>
                      <m:t>𝑂</m:t>
                    </m:r>
                  </m:oMath>
                </a14:m>
                <a:r>
                  <a:rPr lang="en-US" sz="3200" dirty="0">
                    <a:solidFill>
                      <a:srgbClr val="0000FF"/>
                    </a:solidFill>
                  </a:rPr>
                  <a:t> </a:t>
                </a:r>
                <a:r>
                  <a:rPr lang="en-US" sz="3200" dirty="0" err="1">
                    <a:solidFill>
                      <a:srgbClr val="0000FF"/>
                    </a:solidFill>
                  </a:rPr>
                  <a:t>trên</a:t>
                </a:r>
                <a:r>
                  <a:rPr lang="en-US" sz="3200" dirty="0">
                    <a:solidFill>
                      <a:srgbClr val="0000FF"/>
                    </a:solidFill>
                  </a:rPr>
                  <a:t> </a:t>
                </a:r>
                <a:r>
                  <a:rPr lang="en-US" sz="3200" dirty="0" err="1">
                    <a:solidFill>
                      <a:srgbClr val="0000FF"/>
                    </a:solidFill>
                  </a:rPr>
                  <a:t>đường</a:t>
                </a:r>
                <a:r>
                  <a:rPr lang="en-US" sz="3200" dirty="0">
                    <a:solidFill>
                      <a:srgbClr val="0000FF"/>
                    </a:solidFill>
                  </a:rPr>
                  <a:t> </a:t>
                </a:r>
                <a:r>
                  <a:rPr lang="en-US" sz="3200" dirty="0" err="1">
                    <a:solidFill>
                      <a:srgbClr val="0000FF"/>
                    </a:solidFill>
                  </a:rPr>
                  <a:t>thẳng</a:t>
                </a:r>
                <a:r>
                  <a:rPr lang="en-US" sz="3200" dirty="0">
                    <a:solidFill>
                      <a:srgbClr val="0000FF"/>
                    </a:solidFill>
                  </a:rPr>
                  <a:t> </a:t>
                </a:r>
                <a14:m>
                  <m:oMath xmlns:m="http://schemas.openxmlformats.org/officeDocument/2006/math">
                    <m:r>
                      <a:rPr lang="en-US" sz="3200" i="1">
                        <a:solidFill>
                          <a:srgbClr val="0000FF"/>
                        </a:solidFill>
                        <a:latin typeface="Cambria Math"/>
                      </a:rPr>
                      <m:t>𝑑</m:t>
                    </m:r>
                  </m:oMath>
                </a14:m>
                <a:r>
                  <a:rPr lang="en-US" sz="3200" dirty="0">
                    <a:solidFill>
                      <a:srgbClr val="0000FF"/>
                    </a:solidFill>
                  </a:rPr>
                  <a:t>, ta </a:t>
                </a:r>
                <a:r>
                  <a:rPr lang="en-US" sz="3200" dirty="0" err="1">
                    <a:solidFill>
                      <a:srgbClr val="0000FF"/>
                    </a:solidFill>
                  </a:rPr>
                  <a:t>kẻ</a:t>
                </a:r>
                <a:r>
                  <a:rPr lang="en-US" sz="3200" dirty="0">
                    <a:solidFill>
                      <a:srgbClr val="0000FF"/>
                    </a:solidFill>
                  </a:rPr>
                  <a:t> </a:t>
                </a:r>
                <a:r>
                  <a:rPr lang="en-US" sz="3200" dirty="0" err="1">
                    <a:solidFill>
                      <a:srgbClr val="0000FF"/>
                    </a:solidFill>
                  </a:rPr>
                  <a:t>hai</a:t>
                </a:r>
                <a:r>
                  <a:rPr lang="en-US" sz="3200" dirty="0">
                    <a:solidFill>
                      <a:srgbClr val="0000FF"/>
                    </a:solidFill>
                  </a:rPr>
                  <a:t> </a:t>
                </a:r>
                <a:r>
                  <a:rPr lang="en-US" sz="3200" dirty="0" err="1">
                    <a:solidFill>
                      <a:srgbClr val="0000FF"/>
                    </a:solidFill>
                  </a:rPr>
                  <a:t>tia</a:t>
                </a:r>
                <a:r>
                  <a:rPr lang="en-US" sz="3200" dirty="0">
                    <a:solidFill>
                      <a:srgbClr val="0000FF"/>
                    </a:solidFill>
                  </a:rPr>
                  <a:t> </a:t>
                </a:r>
                <a14:m>
                  <m:oMath xmlns:m="http://schemas.openxmlformats.org/officeDocument/2006/math">
                    <m:r>
                      <a:rPr lang="en-US" sz="3200" i="1">
                        <a:solidFill>
                          <a:srgbClr val="0000FF"/>
                        </a:solidFill>
                        <a:latin typeface="Cambria Math"/>
                      </a:rPr>
                      <m:t>𝑂𝑥</m:t>
                    </m:r>
                    <m:r>
                      <a:rPr lang="en-US" sz="3200" i="1">
                        <a:solidFill>
                          <a:srgbClr val="0000FF"/>
                        </a:solidFill>
                        <a:latin typeface="Cambria Math"/>
                      </a:rPr>
                      <m:t>, </m:t>
                    </m:r>
                    <m:r>
                      <a:rPr lang="en-US" sz="3200" i="1">
                        <a:solidFill>
                          <a:srgbClr val="0000FF"/>
                        </a:solidFill>
                        <a:latin typeface="Cambria Math"/>
                      </a:rPr>
                      <m:t>𝑂𝑦</m:t>
                    </m:r>
                  </m:oMath>
                </a14:m>
                <a:r>
                  <a:rPr lang="en-US" sz="3200" dirty="0">
                    <a:solidFill>
                      <a:srgbClr val="0000FF"/>
                    </a:solidFill>
                  </a:rPr>
                  <a:t> </a:t>
                </a:r>
                <a:r>
                  <a:rPr lang="en-US" sz="3200" dirty="0" err="1">
                    <a:solidFill>
                      <a:srgbClr val="0000FF"/>
                    </a:solidFill>
                  </a:rPr>
                  <a:t>lần</a:t>
                </a:r>
                <a:r>
                  <a:rPr lang="en-US" sz="3200" dirty="0">
                    <a:solidFill>
                      <a:srgbClr val="0000FF"/>
                    </a:solidFill>
                  </a:rPr>
                  <a:t> </a:t>
                </a:r>
                <a:r>
                  <a:rPr lang="en-US" sz="3200" dirty="0" err="1">
                    <a:solidFill>
                      <a:srgbClr val="0000FF"/>
                    </a:solidFill>
                  </a:rPr>
                  <a:t>lượt</a:t>
                </a:r>
                <a:r>
                  <a:rPr lang="en-US" sz="3200" dirty="0">
                    <a:solidFill>
                      <a:srgbClr val="0000FF"/>
                    </a:solidFill>
                  </a:rPr>
                  <a:t> </a:t>
                </a:r>
                <a:r>
                  <a:rPr lang="en-US" sz="3200" dirty="0" err="1">
                    <a:solidFill>
                      <a:srgbClr val="0000FF"/>
                    </a:solidFill>
                  </a:rPr>
                  <a:t>thuộc</a:t>
                </a:r>
                <a:r>
                  <a:rPr lang="en-US" sz="3200" dirty="0">
                    <a:solidFill>
                      <a:srgbClr val="0000FF"/>
                    </a:solidFill>
                  </a:rPr>
                  <a:t> </a:t>
                </a:r>
                <a:r>
                  <a:rPr lang="en-US" sz="3200" dirty="0" err="1">
                    <a:solidFill>
                      <a:srgbClr val="0000FF"/>
                    </a:solidFill>
                  </a:rPr>
                  <a:t>hai</a:t>
                </a:r>
                <a:r>
                  <a:rPr lang="en-US" sz="3200" dirty="0">
                    <a:solidFill>
                      <a:srgbClr val="0000FF"/>
                    </a:solidFill>
                  </a:rPr>
                  <a:t> </a:t>
                </a:r>
                <a:r>
                  <a:rPr lang="en-US" sz="3200" dirty="0" err="1">
                    <a:solidFill>
                      <a:srgbClr val="0000FF"/>
                    </a:solidFill>
                  </a:rPr>
                  <a:t>nửa</a:t>
                </a:r>
                <a:r>
                  <a:rPr lang="en-US" sz="3200" dirty="0">
                    <a:solidFill>
                      <a:srgbClr val="0000FF"/>
                    </a:solidFill>
                  </a:rPr>
                  <a:t> </a:t>
                </a:r>
                <a:r>
                  <a:rPr lang="en-US" sz="3200" dirty="0" err="1">
                    <a:solidFill>
                      <a:srgbClr val="0000FF"/>
                    </a:solidFill>
                  </a:rPr>
                  <a:t>mặt</a:t>
                </a:r>
                <a:r>
                  <a:rPr lang="en-US" sz="3200" dirty="0">
                    <a:solidFill>
                      <a:srgbClr val="0000FF"/>
                    </a:solidFill>
                  </a:rPr>
                  <a:t> </a:t>
                </a:r>
                <a:r>
                  <a:rPr lang="en-US" sz="3200" dirty="0" err="1">
                    <a:solidFill>
                      <a:srgbClr val="0000FF"/>
                    </a:solidFill>
                  </a:rPr>
                  <a:t>phẳng</a:t>
                </a:r>
                <a:r>
                  <a:rPr lang="en-US" sz="3200" dirty="0">
                    <a:solidFill>
                      <a:srgbClr val="0000FF"/>
                    </a:solidFill>
                  </a:rPr>
                  <a:t> </a:t>
                </a:r>
                <a14:m>
                  <m:oMath xmlns:m="http://schemas.openxmlformats.org/officeDocument/2006/math">
                    <m:d>
                      <m:dPr>
                        <m:ctrlPr>
                          <a:rPr lang="en-US" sz="3200" i="1">
                            <a:solidFill>
                              <a:srgbClr val="0000FF"/>
                            </a:solidFill>
                            <a:latin typeface="Cambria Math"/>
                          </a:rPr>
                        </m:ctrlPr>
                      </m:dPr>
                      <m:e>
                        <m:r>
                          <a:rPr lang="en-US" sz="3200" i="1">
                            <a:solidFill>
                              <a:srgbClr val="0000FF"/>
                            </a:solidFill>
                            <a:latin typeface="Cambria Math"/>
                          </a:rPr>
                          <m:t>𝑃</m:t>
                        </m:r>
                      </m:e>
                    </m:d>
                    <m:r>
                      <a:rPr lang="en-US" sz="3200" i="1">
                        <a:solidFill>
                          <a:srgbClr val="0000FF"/>
                        </a:solidFill>
                        <a:latin typeface="Cambria Math"/>
                      </a:rPr>
                      <m:t>, (</m:t>
                    </m:r>
                    <m:r>
                      <a:rPr lang="en-US" sz="3200" i="1">
                        <a:solidFill>
                          <a:srgbClr val="0000FF"/>
                        </a:solidFill>
                        <a:latin typeface="Cambria Math"/>
                      </a:rPr>
                      <m:t>𝑄</m:t>
                    </m:r>
                    <m:r>
                      <a:rPr lang="en-US" sz="3200" i="1">
                        <a:solidFill>
                          <a:srgbClr val="0000FF"/>
                        </a:solidFill>
                        <a:latin typeface="Cambria Math"/>
                      </a:rPr>
                      <m:t>)</m:t>
                    </m:r>
                  </m:oMath>
                </a14:m>
                <a:r>
                  <a:rPr lang="en-US" sz="3200" dirty="0">
                    <a:solidFill>
                      <a:srgbClr val="0000FF"/>
                    </a:solidFill>
                  </a:rPr>
                  <a:t> </a:t>
                </a:r>
                <a:r>
                  <a:rPr lang="en-US" sz="3200" dirty="0" err="1">
                    <a:solidFill>
                      <a:srgbClr val="0000FF"/>
                    </a:solidFill>
                  </a:rPr>
                  <a:t>và</a:t>
                </a:r>
                <a:r>
                  <a:rPr lang="en-US" sz="3200" dirty="0">
                    <a:solidFill>
                      <a:srgbClr val="0000FF"/>
                    </a:solidFill>
                  </a:rPr>
                  <a:t> </a:t>
                </a:r>
                <a:r>
                  <a:rPr lang="en-US" sz="3200" dirty="0" err="1">
                    <a:solidFill>
                      <a:srgbClr val="0000FF"/>
                    </a:solidFill>
                  </a:rPr>
                  <a:t>cùng</a:t>
                </a:r>
                <a:r>
                  <a:rPr lang="en-US" sz="3200" dirty="0">
                    <a:solidFill>
                      <a:srgbClr val="0000FF"/>
                    </a:solidFill>
                  </a:rPr>
                  <a:t> </a:t>
                </a:r>
                <a:r>
                  <a:rPr lang="en-US" sz="3200" dirty="0" err="1">
                    <a:solidFill>
                      <a:srgbClr val="0000FF"/>
                    </a:solidFill>
                  </a:rPr>
                  <a:t>vuông</a:t>
                </a:r>
                <a:r>
                  <a:rPr lang="en-US" sz="3200" dirty="0">
                    <a:solidFill>
                      <a:srgbClr val="0000FF"/>
                    </a:solidFill>
                  </a:rPr>
                  <a:t> </a:t>
                </a:r>
                <a:r>
                  <a:rPr lang="en-US" sz="3200" dirty="0" err="1">
                    <a:solidFill>
                      <a:srgbClr val="0000FF"/>
                    </a:solidFill>
                  </a:rPr>
                  <a:t>góc</a:t>
                </a:r>
                <a:r>
                  <a:rPr lang="en-US" sz="3200" dirty="0">
                    <a:solidFill>
                      <a:srgbClr val="0000FF"/>
                    </a:solidFill>
                  </a:rPr>
                  <a:t> </a:t>
                </a:r>
                <a:r>
                  <a:rPr lang="en-US" sz="3200" dirty="0" err="1">
                    <a:solidFill>
                      <a:srgbClr val="0000FF"/>
                    </a:solidFill>
                  </a:rPr>
                  <a:t>với</a:t>
                </a:r>
                <a:r>
                  <a:rPr lang="en-US" sz="3200" dirty="0">
                    <a:solidFill>
                      <a:srgbClr val="0000FF"/>
                    </a:solidFill>
                  </a:rPr>
                  <a:t> </a:t>
                </a:r>
                <a:r>
                  <a:rPr lang="en-US" sz="3200" dirty="0" err="1">
                    <a:solidFill>
                      <a:srgbClr val="0000FF"/>
                    </a:solidFill>
                  </a:rPr>
                  <a:t>đường</a:t>
                </a:r>
                <a:r>
                  <a:rPr lang="en-US" sz="3200" dirty="0">
                    <a:solidFill>
                      <a:srgbClr val="0000FF"/>
                    </a:solidFill>
                  </a:rPr>
                  <a:t> </a:t>
                </a:r>
                <a:r>
                  <a:rPr lang="en-US" sz="3200" dirty="0" err="1">
                    <a:solidFill>
                      <a:srgbClr val="0000FF"/>
                    </a:solidFill>
                  </a:rPr>
                  <a:t>thẳng</a:t>
                </a:r>
                <a:r>
                  <a:rPr lang="en-US" sz="3200" dirty="0">
                    <a:solidFill>
                      <a:srgbClr val="0000FF"/>
                    </a:solidFill>
                  </a:rPr>
                  <a:t> </a:t>
                </a:r>
                <a14:m>
                  <m:oMath xmlns:m="http://schemas.openxmlformats.org/officeDocument/2006/math">
                    <m:r>
                      <a:rPr lang="en-US" sz="3200" i="1">
                        <a:solidFill>
                          <a:srgbClr val="0000FF"/>
                        </a:solidFill>
                        <a:latin typeface="Cambria Math"/>
                      </a:rPr>
                      <m:t>𝑑</m:t>
                    </m:r>
                  </m:oMath>
                </a14:m>
                <a:r>
                  <a:rPr lang="en-US" sz="3200" dirty="0">
                    <a:solidFill>
                      <a:srgbClr val="0000FF"/>
                    </a:solidFill>
                  </a:rPr>
                  <a:t>. </a:t>
                </a:r>
                <a:r>
                  <a:rPr lang="en-US" sz="3200" dirty="0" err="1">
                    <a:solidFill>
                      <a:srgbClr val="0000FF"/>
                    </a:solidFill>
                  </a:rPr>
                  <a:t>Góc</a:t>
                </a:r>
                <a:r>
                  <a:rPr lang="en-US" sz="3200" dirty="0">
                    <a:solidFill>
                      <a:srgbClr val="0000FF"/>
                    </a:solidFill>
                  </a:rPr>
                  <a:t> </a:t>
                </a:r>
                <a14:m>
                  <m:oMath xmlns:m="http://schemas.openxmlformats.org/officeDocument/2006/math">
                    <m:r>
                      <a:rPr lang="en-US" sz="3200" i="1">
                        <a:solidFill>
                          <a:srgbClr val="0000FF"/>
                        </a:solidFill>
                        <a:latin typeface="Cambria Math"/>
                      </a:rPr>
                      <m:t>𝑥𝑂𝑦</m:t>
                    </m:r>
                  </m:oMath>
                </a14:m>
                <a:r>
                  <a:rPr lang="en-US" sz="3200" dirty="0">
                    <a:solidFill>
                      <a:srgbClr val="0000FF"/>
                    </a:solidFill>
                  </a:rPr>
                  <a:t> </a:t>
                </a:r>
                <a:r>
                  <a:rPr lang="en-US" sz="3200" dirty="0" err="1">
                    <a:solidFill>
                      <a:srgbClr val="0000FF"/>
                    </a:solidFill>
                  </a:rPr>
                  <a:t>gọi</a:t>
                </a:r>
                <a:r>
                  <a:rPr lang="en-US" sz="3200" dirty="0">
                    <a:solidFill>
                      <a:srgbClr val="0000FF"/>
                    </a:solidFill>
                  </a:rPr>
                  <a:t> </a:t>
                </a:r>
                <a:r>
                  <a:rPr lang="en-US" sz="3200" dirty="0" err="1">
                    <a:solidFill>
                      <a:srgbClr val="0000FF"/>
                    </a:solidFill>
                  </a:rPr>
                  <a:t>là</a:t>
                </a:r>
                <a:r>
                  <a:rPr lang="en-US" sz="3200" dirty="0">
                    <a:solidFill>
                      <a:srgbClr val="0000FF"/>
                    </a:solidFill>
                  </a:rPr>
                  <a:t> </a:t>
                </a:r>
                <a:r>
                  <a:rPr lang="en-US" sz="3200" dirty="0" err="1">
                    <a:solidFill>
                      <a:srgbClr val="0000FF"/>
                    </a:solidFill>
                  </a:rPr>
                  <a:t>góc</a:t>
                </a:r>
                <a:r>
                  <a:rPr lang="en-US" sz="3200" dirty="0">
                    <a:solidFill>
                      <a:srgbClr val="0000FF"/>
                    </a:solidFill>
                  </a:rPr>
                  <a:t> </a:t>
                </a:r>
                <a:r>
                  <a:rPr lang="en-US" sz="3200" dirty="0" err="1">
                    <a:solidFill>
                      <a:srgbClr val="0000FF"/>
                    </a:solidFill>
                  </a:rPr>
                  <a:t>phẳng</a:t>
                </a:r>
                <a:r>
                  <a:rPr lang="en-US" sz="3200" dirty="0">
                    <a:solidFill>
                      <a:srgbClr val="0000FF"/>
                    </a:solidFill>
                  </a:rPr>
                  <a:t> </a:t>
                </a:r>
                <a:r>
                  <a:rPr lang="en-US" sz="3200" dirty="0" err="1">
                    <a:solidFill>
                      <a:srgbClr val="0000FF"/>
                    </a:solidFill>
                  </a:rPr>
                  <a:t>nhị</a:t>
                </a:r>
                <a:r>
                  <a:rPr lang="en-US" sz="3200" dirty="0">
                    <a:solidFill>
                      <a:srgbClr val="0000FF"/>
                    </a:solidFill>
                  </a:rPr>
                  <a:t> </a:t>
                </a:r>
                <a:r>
                  <a:rPr lang="en-US" sz="3200" dirty="0" err="1">
                    <a:solidFill>
                      <a:srgbClr val="0000FF"/>
                    </a:solidFill>
                  </a:rPr>
                  <a:t>diện</a:t>
                </a:r>
                <a:r>
                  <a:rPr lang="en-US" sz="3200" dirty="0">
                    <a:solidFill>
                      <a:srgbClr val="0000FF"/>
                    </a:solidFill>
                  </a:rPr>
                  <a:t> </a:t>
                </a:r>
                <a:r>
                  <a:rPr lang="en-US" sz="3200" dirty="0" err="1">
                    <a:solidFill>
                      <a:srgbClr val="0000FF"/>
                    </a:solidFill>
                  </a:rPr>
                  <a:t>của</a:t>
                </a:r>
                <a:r>
                  <a:rPr lang="en-US" sz="3200" dirty="0">
                    <a:solidFill>
                      <a:srgbClr val="0000FF"/>
                    </a:solidFill>
                  </a:rPr>
                  <a:t> </a:t>
                </a:r>
                <a:r>
                  <a:rPr lang="en-US" sz="3200" dirty="0" err="1">
                    <a:solidFill>
                      <a:srgbClr val="0000FF"/>
                    </a:solidFill>
                  </a:rPr>
                  <a:t>góc</a:t>
                </a:r>
                <a:r>
                  <a:rPr lang="en-US" sz="3200" dirty="0">
                    <a:solidFill>
                      <a:srgbClr val="0000FF"/>
                    </a:solidFill>
                  </a:rPr>
                  <a:t> </a:t>
                </a:r>
                <a:r>
                  <a:rPr lang="en-US" sz="3200" dirty="0" err="1">
                    <a:solidFill>
                      <a:srgbClr val="0000FF"/>
                    </a:solidFill>
                  </a:rPr>
                  <a:t>nhị</a:t>
                </a:r>
                <a:r>
                  <a:rPr lang="en-US" sz="3200" dirty="0">
                    <a:solidFill>
                      <a:srgbClr val="0000FF"/>
                    </a:solidFill>
                  </a:rPr>
                  <a:t> </a:t>
                </a:r>
                <a:r>
                  <a:rPr lang="en-US" sz="3200" dirty="0" err="1">
                    <a:solidFill>
                      <a:srgbClr val="0000FF"/>
                    </a:solidFill>
                  </a:rPr>
                  <a:t>diện</a:t>
                </a:r>
                <a:r>
                  <a:rPr lang="en-US" sz="3200" dirty="0">
                    <a:solidFill>
                      <a:srgbClr val="0000FF"/>
                    </a:solidFill>
                  </a:rPr>
                  <a:t> </a:t>
                </a:r>
                <a:r>
                  <a:rPr lang="en-US" sz="3200" dirty="0" err="1">
                    <a:solidFill>
                      <a:srgbClr val="0000FF"/>
                    </a:solidFill>
                  </a:rPr>
                  <a:t>đã</a:t>
                </a:r>
                <a:r>
                  <a:rPr lang="en-US" sz="3200" dirty="0">
                    <a:solidFill>
                      <a:srgbClr val="0000FF"/>
                    </a:solidFill>
                  </a:rPr>
                  <a:t> </a:t>
                </a:r>
                <a:r>
                  <a:rPr lang="en-US" sz="3200" dirty="0" err="1">
                    <a:solidFill>
                      <a:srgbClr val="0000FF"/>
                    </a:solidFill>
                  </a:rPr>
                  <a:t>cho</a:t>
                </a:r>
                <a:r>
                  <a:rPr lang="en-US" sz="3200" dirty="0">
                    <a:solidFill>
                      <a:srgbClr val="0000FF"/>
                    </a:solidFill>
                  </a:rPr>
                  <a:t>.</a:t>
                </a:r>
                <a:br>
                  <a:rPr lang="en-US" sz="3200" dirty="0">
                    <a:solidFill>
                      <a:srgbClr val="0000FF"/>
                    </a:solidFill>
                  </a:rPr>
                </a:br>
                <a:r>
                  <a:rPr lang="en-US" sz="3200" b="1" dirty="0" err="1">
                    <a:solidFill>
                      <a:srgbClr val="FF0000"/>
                    </a:solidFill>
                  </a:rPr>
                  <a:t>Câu</a:t>
                </a:r>
                <a:r>
                  <a:rPr lang="en-US" sz="3200" b="1" dirty="0">
                    <a:solidFill>
                      <a:srgbClr val="FF0000"/>
                    </a:solidFill>
                  </a:rPr>
                  <a:t> </a:t>
                </a:r>
                <a:r>
                  <a:rPr lang="en-US" sz="3200" b="1" dirty="0" err="1">
                    <a:solidFill>
                      <a:srgbClr val="FF0000"/>
                    </a:solidFill>
                  </a:rPr>
                  <a:t>hỏi</a:t>
                </a:r>
                <a:r>
                  <a:rPr lang="en-US" sz="3200" b="1" dirty="0">
                    <a:solidFill>
                      <a:srgbClr val="FF0000"/>
                    </a:solidFill>
                  </a:rPr>
                  <a:t>: </a:t>
                </a:r>
                <a:r>
                  <a:rPr lang="en-US" sz="3200" dirty="0" err="1"/>
                  <a:t>Hãy</a:t>
                </a:r>
                <a:r>
                  <a:rPr lang="en-US" sz="3200" dirty="0"/>
                  <a:t> so </a:t>
                </a:r>
                <a:r>
                  <a:rPr lang="en-US" sz="3200" dirty="0" err="1"/>
                  <a:t>sánh</a:t>
                </a:r>
                <a:r>
                  <a:rPr lang="en-US" sz="3200" dirty="0"/>
                  <a:t> </a:t>
                </a:r>
                <a:r>
                  <a:rPr lang="en-US" sz="3200" dirty="0" err="1"/>
                  <a:t>số</a:t>
                </a:r>
                <a:r>
                  <a:rPr lang="en-US" sz="3200" dirty="0"/>
                  <a:t> </a:t>
                </a:r>
                <a:r>
                  <a:rPr lang="en-US" sz="3200" dirty="0" err="1"/>
                  <a:t>đo</a:t>
                </a:r>
                <a:r>
                  <a:rPr lang="en-US" sz="3200" dirty="0"/>
                  <a:t> </a:t>
                </a:r>
                <a:r>
                  <a:rPr lang="en-US" sz="3200" dirty="0" err="1"/>
                  <a:t>hai</a:t>
                </a:r>
                <a:r>
                  <a:rPr lang="en-US" sz="3200" dirty="0"/>
                  <a:t> </a:t>
                </a:r>
                <a:r>
                  <a:rPr lang="en-US" sz="3200" dirty="0" err="1"/>
                  <a:t>góc</a:t>
                </a:r>
                <a:r>
                  <a:rPr lang="en-US" sz="3200" dirty="0"/>
                  <a:t> </a:t>
                </a:r>
                <a14:m>
                  <m:oMath xmlns:m="http://schemas.openxmlformats.org/officeDocument/2006/math">
                    <m:r>
                      <a:rPr lang="en-US" sz="3200" i="1">
                        <a:latin typeface="Cambria Math"/>
                      </a:rPr>
                      <m:t>𝑥𝑂𝑦</m:t>
                    </m:r>
                  </m:oMath>
                </a14:m>
                <a:r>
                  <a:rPr lang="en-US" sz="3200" dirty="0"/>
                  <a:t> </a:t>
                </a:r>
                <a:r>
                  <a:rPr lang="en-US" sz="3200" dirty="0" err="1"/>
                  <a:t>và</a:t>
                </a:r>
                <a:r>
                  <a:rPr lang="en-US" sz="3200" dirty="0"/>
                  <a:t> </a:t>
                </a:r>
                <a14:m>
                  <m:oMath xmlns:m="http://schemas.openxmlformats.org/officeDocument/2006/math">
                    <m:r>
                      <a:rPr lang="en-US" sz="3200" i="1">
                        <a:latin typeface="Cambria Math"/>
                      </a:rPr>
                      <m:t>𝑥</m:t>
                    </m:r>
                    <m:r>
                      <a:rPr lang="en-US" sz="3200" i="1">
                        <a:latin typeface="Cambria Math"/>
                      </a:rPr>
                      <m:t>′</m:t>
                    </m:r>
                    <m:r>
                      <a:rPr lang="en-US" sz="3200" i="1">
                        <a:latin typeface="Cambria Math"/>
                      </a:rPr>
                      <m:t>𝑂𝑦</m:t>
                    </m:r>
                  </m:oMath>
                </a14:m>
                <a:endParaRPr lang="en-US" sz="3200"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457200" y="304800"/>
                <a:ext cx="8839200" cy="3733800"/>
              </a:xfrm>
              <a:blipFill rotWithShape="1">
                <a:blip r:embed="rId2"/>
                <a:stretch>
                  <a:fillRect l="-1724"/>
                </a:stretch>
              </a:blipFill>
            </p:spPr>
            <p:txBody>
              <a:bodyPr/>
              <a:lstStyle/>
              <a:p>
                <a:r>
                  <a:rPr lang="en-US">
                    <a:noFill/>
                  </a:rPr>
                  <a:t> </a:t>
                </a:r>
              </a:p>
            </p:txBody>
          </p:sp>
        </mc:Fallback>
      </mc:AlternateContent>
      <p:pic>
        <p:nvPicPr>
          <p:cNvPr id="4" name="Content Placeholder 3"/>
          <p:cNvPicPr>
            <a:picLocks noGrp="1"/>
          </p:cNvPicPr>
          <p:nvPr>
            <p:ph idx="1"/>
          </p:nvPr>
        </p:nvPicPr>
        <p:blipFill>
          <a:blip r:embed="rId3"/>
          <a:stretch>
            <a:fillRect/>
          </a:stretch>
        </p:blipFill>
        <p:spPr>
          <a:xfrm>
            <a:off x="2057400" y="3886200"/>
            <a:ext cx="2057400" cy="1761886"/>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4724400" y="3810000"/>
            <a:ext cx="2057400" cy="1685290"/>
          </a:xfrm>
          <a:prstGeom prst="rect">
            <a:avLst/>
          </a:prstGeom>
        </p:spPr>
      </p:pic>
      <p:sp>
        <p:nvSpPr>
          <p:cNvPr id="6" name="TextBox 5"/>
          <p:cNvSpPr txBox="1"/>
          <p:nvPr/>
        </p:nvSpPr>
        <p:spPr>
          <a:xfrm>
            <a:off x="914400" y="5892922"/>
            <a:ext cx="8001000" cy="954107"/>
          </a:xfrm>
          <a:prstGeom prst="rect">
            <a:avLst/>
          </a:prstGeom>
          <a:noFill/>
        </p:spPr>
        <p:txBody>
          <a:bodyPr wrap="square" rtlCol="0">
            <a:spAutoFit/>
          </a:bodyPr>
          <a:lstStyle/>
          <a:p>
            <a:r>
              <a:rPr lang="en-US" sz="2800" b="1" dirty="0" err="1">
                <a:solidFill>
                  <a:srgbClr val="FF0000"/>
                </a:solidFill>
                <a:latin typeface="Times New Roman" pitchFamily="18" charset="0"/>
                <a:cs typeface="Times New Roman" pitchFamily="18" charset="0"/>
              </a:rPr>
              <a:t>Câu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hỏi</a:t>
            </a:r>
            <a:r>
              <a:rPr lang="en-US" sz="2800" b="1" dirty="0">
                <a:solidFill>
                  <a:srgbClr val="FF0000"/>
                </a:solidFill>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định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điểm</a:t>
            </a:r>
            <a:r>
              <a:rPr lang="en-US" sz="2800" dirty="0">
                <a:latin typeface="Times New Roman" pitchFamily="18" charset="0"/>
                <a:cs typeface="Times New Roman" pitchFamily="18" charset="0"/>
              </a:rPr>
              <a:t> O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thay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đổi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góc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diện</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a:latin typeface="Times New Roman" pitchFamily="18" charset="0"/>
                <a:cs typeface="Times New Roman" pitchFamily="18" charset="0"/>
              </a:rPr>
              <a:t>?</a:t>
            </a:r>
          </a:p>
        </p:txBody>
      </p:sp>
    </p:spTree>
    <p:extLst>
      <p:ext uri="{BB962C8B-B14F-4D97-AF65-F5344CB8AC3E}">
        <p14:creationId xmlns:p14="http://schemas.microsoft.com/office/powerpoint/2010/main" val="3909593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55"/>
            <a:ext cx="8686800" cy="3856038"/>
          </a:xfrm>
        </p:spPr>
        <p:txBody>
          <a:bodyPr>
            <a:noAutofit/>
          </a:bodyPr>
          <a:lstStyle/>
          <a:p>
            <a:pPr algn="l"/>
            <a:r>
              <a:rPr lang="pt-BR" sz="3200" b="1" dirty="0">
                <a:solidFill>
                  <a:srgbClr val="FF0000"/>
                </a:solidFill>
              </a:rPr>
              <a:t>Ví dụ 4: </a:t>
            </a:r>
            <a:r>
              <a:rPr lang="pt-BR" sz="3200" dirty="0">
                <a:solidFill>
                  <a:srgbClr val="0000FF"/>
                </a:solidFill>
                <a:latin typeface="Times New Roman" pitchFamily="18" charset="0"/>
                <a:cs typeface="Times New Roman" pitchFamily="18" charset="0"/>
              </a:rPr>
              <a:t>Trong các công trình xây dựng nhà ở, độ dốc mái được hiểu là độ nghiêng của mái khi hoàn thiện so với mặt phẳng nằm ngang. Khi thi công, mái nhà cần một độ nghiêng nhất định để đảm bảo thoát nước tốt tránh gây ra tình trạng đọng nước hay thấm dột. Quan sát hình bên và cho biết góc nhị diện nào phản ánh độ dốc của </a:t>
            </a:r>
            <a:r>
              <a:rPr lang="pt-BR" sz="3200" dirty="0" smtClean="0">
                <a:solidFill>
                  <a:srgbClr val="0000FF"/>
                </a:solidFill>
                <a:latin typeface="Times New Roman" pitchFamily="18" charset="0"/>
                <a:cs typeface="Times New Roman" pitchFamily="18" charset="0"/>
              </a:rPr>
              <a:t>mái ?</a:t>
            </a:r>
            <a:r>
              <a:rPr lang="en-US" sz="3200" dirty="0">
                <a:solidFill>
                  <a:srgbClr val="0000FF"/>
                </a:solidFill>
                <a:latin typeface="Times New Roman" pitchFamily="18" charset="0"/>
                <a:cs typeface="Times New Roman" pitchFamily="18" charset="0"/>
              </a:rPr>
              <a:t/>
            </a:r>
            <a:br>
              <a:rPr lang="en-US" sz="3200" dirty="0">
                <a:solidFill>
                  <a:srgbClr val="0000FF"/>
                </a:solidFill>
                <a:latin typeface="Times New Roman" pitchFamily="18" charset="0"/>
                <a:cs typeface="Times New Roman" pitchFamily="18" charset="0"/>
              </a:rPr>
            </a:br>
            <a:endParaRPr lang="en-US" sz="3200" dirty="0">
              <a:solidFill>
                <a:srgbClr val="0000FF"/>
              </a:solidFill>
              <a:latin typeface="Times New Roman" pitchFamily="18" charset="0"/>
              <a:cs typeface="Times New Roman" pitchFamily="18" charset="0"/>
            </a:endParaRPr>
          </a:p>
        </p:txBody>
      </p:sp>
      <p:pic>
        <p:nvPicPr>
          <p:cNvPr id="4" name="Content Placeholder 3"/>
          <p:cNvPicPr>
            <a:picLocks noGrp="1"/>
          </p:cNvPicPr>
          <p:nvPr>
            <p:ph idx="1"/>
          </p:nvPr>
        </p:nvPicPr>
        <p:blipFill>
          <a:blip r:embed="rId2"/>
          <a:stretch>
            <a:fillRect/>
          </a:stretch>
        </p:blipFill>
        <p:spPr>
          <a:xfrm>
            <a:off x="1905000" y="3733800"/>
            <a:ext cx="5562600" cy="2419162"/>
          </a:xfrm>
          <a:prstGeom prst="rect">
            <a:avLst/>
          </a:prstGeom>
        </p:spPr>
      </p:pic>
    </p:spTree>
    <p:extLst>
      <p:ext uri="{BB962C8B-B14F-4D97-AF65-F5344CB8AC3E}">
        <p14:creationId xmlns:p14="http://schemas.microsoft.com/office/powerpoint/2010/main" val="54635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228600" y="228600"/>
                <a:ext cx="8686800" cy="2713038"/>
              </a:xfrm>
            </p:spPr>
            <p:txBody>
              <a:bodyPr>
                <a:noAutofit/>
              </a:bodyPr>
              <a:lstStyle/>
              <a:p>
                <a:pPr algn="l"/>
                <a:r>
                  <a:rPr lang="pt-BR" sz="3200" b="1" dirty="0" smtClean="0">
                    <a:solidFill>
                      <a:srgbClr val="FF0000"/>
                    </a:solidFill>
                    <a:latin typeface="Times New Roman" pitchFamily="18" charset="0"/>
                    <a:cs typeface="Times New Roman" pitchFamily="18" charset="0"/>
                  </a:rPr>
                  <a:t>Luyện tập</a:t>
                </a:r>
                <a:r>
                  <a:rPr lang="pt-BR" sz="3200" b="1" dirty="0" smtClean="0">
                    <a:solidFill>
                      <a:srgbClr val="0000FF"/>
                    </a:solidFill>
                    <a:latin typeface="Times New Roman" pitchFamily="18" charset="0"/>
                    <a:cs typeface="Times New Roman" pitchFamily="18" charset="0"/>
                  </a:rPr>
                  <a:t>: </a:t>
                </a:r>
                <a:r>
                  <a:rPr lang="pt-BR" sz="3200" dirty="0" smtClean="0">
                    <a:solidFill>
                      <a:srgbClr val="0000FF"/>
                    </a:solidFill>
                    <a:latin typeface="Times New Roman" pitchFamily="18" charset="0"/>
                    <a:cs typeface="Times New Roman" pitchFamily="18" charset="0"/>
                  </a:rPr>
                  <a:t>Cho </a:t>
                </a:r>
                <a:r>
                  <a:rPr lang="pt-BR" sz="3200" dirty="0">
                    <a:solidFill>
                      <a:srgbClr val="0000FF"/>
                    </a:solidFill>
                    <a:latin typeface="Times New Roman" pitchFamily="18" charset="0"/>
                    <a:cs typeface="Times New Roman" pitchFamily="18" charset="0"/>
                  </a:rPr>
                  <a:t>hình chóp </a:t>
                </a:r>
                <a14:m>
                  <m:oMath xmlns:m="http://schemas.openxmlformats.org/officeDocument/2006/math">
                    <m:r>
                      <a:rPr lang="pt-BR" sz="3200" i="1">
                        <a:solidFill>
                          <a:srgbClr val="0000FF"/>
                        </a:solidFill>
                        <a:latin typeface="Cambria Math"/>
                      </a:rPr>
                      <m:t>𝑆</m:t>
                    </m:r>
                    <m:r>
                      <a:rPr lang="pt-BR" sz="3200" i="1">
                        <a:solidFill>
                          <a:srgbClr val="0000FF"/>
                        </a:solidFill>
                        <a:latin typeface="Cambria Math"/>
                      </a:rPr>
                      <m:t>.</m:t>
                    </m:r>
                    <m:r>
                      <a:rPr lang="pt-BR" sz="3200" i="1">
                        <a:solidFill>
                          <a:srgbClr val="0000FF"/>
                        </a:solidFill>
                        <a:latin typeface="Cambria Math"/>
                      </a:rPr>
                      <m:t>𝐴𝐵𝐶𝐷</m:t>
                    </m:r>
                  </m:oMath>
                </a14:m>
                <a:r>
                  <a:rPr lang="pt-BR" sz="3200" dirty="0">
                    <a:solidFill>
                      <a:srgbClr val="0000FF"/>
                    </a:solidFill>
                    <a:latin typeface="Times New Roman" pitchFamily="18" charset="0"/>
                    <a:cs typeface="Times New Roman" pitchFamily="18" charset="0"/>
                  </a:rPr>
                  <a:t> có đáy </a:t>
                </a:r>
                <a14:m>
                  <m:oMath xmlns:m="http://schemas.openxmlformats.org/officeDocument/2006/math">
                    <m:r>
                      <a:rPr lang="pt-BR" sz="3200" i="1">
                        <a:solidFill>
                          <a:srgbClr val="0000FF"/>
                        </a:solidFill>
                        <a:latin typeface="Cambria Math"/>
                      </a:rPr>
                      <m:t>𝐴𝐵𝐶𝐷</m:t>
                    </m:r>
                  </m:oMath>
                </a14:m>
                <a:r>
                  <a:rPr lang="pt-BR" sz="3200" dirty="0">
                    <a:solidFill>
                      <a:srgbClr val="0000FF"/>
                    </a:solidFill>
                    <a:latin typeface="Times New Roman" pitchFamily="18" charset="0"/>
                    <a:cs typeface="Times New Roman" pitchFamily="18" charset="0"/>
                  </a:rPr>
                  <a:t> là hình vuông và </a:t>
                </a:r>
                <a14:m>
                  <m:oMath xmlns:m="http://schemas.openxmlformats.org/officeDocument/2006/math">
                    <m:r>
                      <a:rPr lang="pt-BR" sz="3200" i="1">
                        <a:solidFill>
                          <a:srgbClr val="0000FF"/>
                        </a:solidFill>
                        <a:latin typeface="Cambria Math"/>
                      </a:rPr>
                      <m:t>𝑆𝐴</m:t>
                    </m:r>
                    <m:r>
                      <a:rPr lang="pt-BR" sz="3200" i="1">
                        <a:solidFill>
                          <a:srgbClr val="0000FF"/>
                        </a:solidFill>
                        <a:latin typeface="Cambria Math"/>
                      </a:rPr>
                      <m:t>⊥</m:t>
                    </m:r>
                    <m:d>
                      <m:dPr>
                        <m:ctrlPr>
                          <a:rPr lang="en-US" sz="3200" i="1">
                            <a:solidFill>
                              <a:srgbClr val="0000FF"/>
                            </a:solidFill>
                            <a:latin typeface="Cambria Math"/>
                          </a:rPr>
                        </m:ctrlPr>
                      </m:dPr>
                      <m:e>
                        <m:r>
                          <a:rPr lang="pt-BR" sz="3200" i="1">
                            <a:solidFill>
                              <a:srgbClr val="0000FF"/>
                            </a:solidFill>
                            <a:latin typeface="Cambria Math"/>
                          </a:rPr>
                          <m:t>𝐴𝐵𝐶𝐷</m:t>
                        </m:r>
                      </m:e>
                    </m:d>
                    <m:r>
                      <a:rPr lang="pt-BR" sz="3200" i="1">
                        <a:solidFill>
                          <a:srgbClr val="0000FF"/>
                        </a:solidFill>
                        <a:latin typeface="Cambria Math"/>
                      </a:rPr>
                      <m:t>.</m:t>
                    </m:r>
                  </m:oMath>
                </a14:m>
                <a:r>
                  <a:rPr lang="pt-BR" sz="3200" dirty="0">
                    <a:solidFill>
                      <a:srgbClr val="0000FF"/>
                    </a:solidFill>
                    <a:latin typeface="Times New Roman" pitchFamily="18" charset="0"/>
                    <a:cs typeface="Times New Roman" pitchFamily="18" charset="0"/>
                  </a:rPr>
                  <a:t> Tính số đo của mỗi góc nhị diện sau:</a:t>
                </a:r>
                <a:r>
                  <a:rPr lang="en-US" sz="3200" dirty="0">
                    <a:solidFill>
                      <a:srgbClr val="0000FF"/>
                    </a:solidFill>
                    <a:latin typeface="Times New Roman" pitchFamily="18" charset="0"/>
                    <a:cs typeface="Times New Roman" pitchFamily="18" charset="0"/>
                  </a:rPr>
                  <a:t/>
                </a:r>
                <a:br>
                  <a:rPr lang="en-US" sz="3200" dirty="0">
                    <a:solidFill>
                      <a:srgbClr val="0000FF"/>
                    </a:solidFill>
                    <a:latin typeface="Times New Roman" pitchFamily="18" charset="0"/>
                    <a:cs typeface="Times New Roman" pitchFamily="18" charset="0"/>
                  </a:rPr>
                </a:br>
                <a:r>
                  <a:rPr lang="pt-BR" sz="3200" dirty="0">
                    <a:solidFill>
                      <a:srgbClr val="0000FF"/>
                    </a:solidFill>
                    <a:latin typeface="Times New Roman" pitchFamily="18" charset="0"/>
                    <a:cs typeface="Times New Roman" pitchFamily="18" charset="0"/>
                  </a:rPr>
                  <a:t>a. </a:t>
                </a:r>
                <a14:m>
                  <m:oMath xmlns:m="http://schemas.openxmlformats.org/officeDocument/2006/math">
                    <m:d>
                      <m:dPr>
                        <m:begChr m:val="["/>
                        <m:endChr m:val="]"/>
                        <m:ctrlPr>
                          <a:rPr lang="en-US" sz="3200" i="1">
                            <a:solidFill>
                              <a:srgbClr val="0000FF"/>
                            </a:solidFill>
                            <a:latin typeface="Cambria Math"/>
                          </a:rPr>
                        </m:ctrlPr>
                      </m:dPr>
                      <m:e>
                        <m:r>
                          <a:rPr lang="pt-BR" sz="3200" i="1">
                            <a:solidFill>
                              <a:srgbClr val="0000FF"/>
                            </a:solidFill>
                            <a:latin typeface="Cambria Math"/>
                          </a:rPr>
                          <m:t>𝐵</m:t>
                        </m:r>
                        <m:r>
                          <a:rPr lang="pt-BR" sz="3200" i="1">
                            <a:solidFill>
                              <a:srgbClr val="0000FF"/>
                            </a:solidFill>
                            <a:latin typeface="Cambria Math"/>
                          </a:rPr>
                          <m:t>,</m:t>
                        </m:r>
                        <m:r>
                          <a:rPr lang="pt-BR" sz="3200" i="1">
                            <a:solidFill>
                              <a:srgbClr val="0000FF"/>
                            </a:solidFill>
                            <a:latin typeface="Cambria Math"/>
                          </a:rPr>
                          <m:t>𝑆𝐴</m:t>
                        </m:r>
                        <m:r>
                          <a:rPr lang="pt-BR" sz="3200" i="1">
                            <a:solidFill>
                              <a:srgbClr val="0000FF"/>
                            </a:solidFill>
                            <a:latin typeface="Cambria Math"/>
                          </a:rPr>
                          <m:t>,</m:t>
                        </m:r>
                        <m:r>
                          <a:rPr lang="pt-BR" sz="3200" i="1">
                            <a:solidFill>
                              <a:srgbClr val="0000FF"/>
                            </a:solidFill>
                            <a:latin typeface="Cambria Math"/>
                          </a:rPr>
                          <m:t>𝐷</m:t>
                        </m:r>
                      </m:e>
                    </m:d>
                  </m:oMath>
                </a14:m>
                <a:r>
                  <a:rPr lang="pt-BR" sz="3200" dirty="0">
                    <a:solidFill>
                      <a:srgbClr val="0000FF"/>
                    </a:solidFill>
                    <a:latin typeface="Times New Roman" pitchFamily="18" charset="0"/>
                    <a:cs typeface="Times New Roman" pitchFamily="18" charset="0"/>
                  </a:rPr>
                  <a:t>;</a:t>
                </a:r>
                <a:r>
                  <a:rPr lang="en-US" sz="3200" dirty="0">
                    <a:solidFill>
                      <a:srgbClr val="0000FF"/>
                    </a:solidFill>
                    <a:latin typeface="Times New Roman" pitchFamily="18" charset="0"/>
                    <a:cs typeface="Times New Roman" pitchFamily="18" charset="0"/>
                  </a:rPr>
                  <a:t/>
                </a:r>
                <a:br>
                  <a:rPr lang="en-US" sz="3200" dirty="0">
                    <a:solidFill>
                      <a:srgbClr val="0000FF"/>
                    </a:solidFill>
                    <a:latin typeface="Times New Roman" pitchFamily="18" charset="0"/>
                    <a:cs typeface="Times New Roman" pitchFamily="18" charset="0"/>
                  </a:rPr>
                </a:br>
                <a14:m>
                  <m:oMath xmlns:m="http://schemas.openxmlformats.org/officeDocument/2006/math">
                    <m:r>
                      <a:rPr lang="pt-BR" sz="3200" i="1">
                        <a:solidFill>
                          <a:srgbClr val="0000FF"/>
                        </a:solidFill>
                        <a:latin typeface="Cambria Math"/>
                      </a:rPr>
                      <m:t>𝑏</m:t>
                    </m:r>
                  </m:oMath>
                </a14:m>
                <a:r>
                  <a:rPr lang="pt-BR" sz="3200" dirty="0">
                    <a:solidFill>
                      <a:srgbClr val="0000FF"/>
                    </a:solidFill>
                    <a:latin typeface="Times New Roman" pitchFamily="18" charset="0"/>
                    <a:cs typeface="Times New Roman" pitchFamily="18" charset="0"/>
                  </a:rPr>
                  <a:t>. </a:t>
                </a:r>
                <a14:m>
                  <m:oMath xmlns:m="http://schemas.openxmlformats.org/officeDocument/2006/math">
                    <m:d>
                      <m:dPr>
                        <m:begChr m:val="["/>
                        <m:endChr m:val="]"/>
                        <m:ctrlPr>
                          <a:rPr lang="en-US" sz="3200" i="1">
                            <a:solidFill>
                              <a:srgbClr val="0000FF"/>
                            </a:solidFill>
                            <a:latin typeface="Cambria Math"/>
                          </a:rPr>
                        </m:ctrlPr>
                      </m:dPr>
                      <m:e>
                        <m:r>
                          <a:rPr lang="pt-BR" sz="3200" i="1">
                            <a:solidFill>
                              <a:srgbClr val="0000FF"/>
                            </a:solidFill>
                            <a:latin typeface="Cambria Math"/>
                          </a:rPr>
                          <m:t>𝐵</m:t>
                        </m:r>
                        <m:r>
                          <a:rPr lang="pt-BR" sz="3200" i="1">
                            <a:solidFill>
                              <a:srgbClr val="0000FF"/>
                            </a:solidFill>
                            <a:latin typeface="Cambria Math"/>
                          </a:rPr>
                          <m:t>,</m:t>
                        </m:r>
                        <m:r>
                          <a:rPr lang="pt-BR" sz="3200" i="1">
                            <a:solidFill>
                              <a:srgbClr val="0000FF"/>
                            </a:solidFill>
                            <a:latin typeface="Cambria Math"/>
                          </a:rPr>
                          <m:t>𝑆𝐴</m:t>
                        </m:r>
                        <m:r>
                          <a:rPr lang="pt-BR" sz="3200" i="1">
                            <a:solidFill>
                              <a:srgbClr val="0000FF"/>
                            </a:solidFill>
                            <a:latin typeface="Cambria Math"/>
                          </a:rPr>
                          <m:t>,</m:t>
                        </m:r>
                        <m:r>
                          <a:rPr lang="pt-BR" sz="3200" i="1">
                            <a:solidFill>
                              <a:srgbClr val="0000FF"/>
                            </a:solidFill>
                            <a:latin typeface="Cambria Math"/>
                          </a:rPr>
                          <m:t>𝐶</m:t>
                        </m:r>
                      </m:e>
                    </m:d>
                    <m:r>
                      <a:rPr lang="pt-BR" sz="3200" i="1">
                        <a:solidFill>
                          <a:srgbClr val="0000FF"/>
                        </a:solidFill>
                        <a:latin typeface="Cambria Math"/>
                      </a:rPr>
                      <m:t>.</m:t>
                    </m:r>
                  </m:oMath>
                </a14:m>
                <a:r>
                  <a:rPr lang="en-US" sz="3200" dirty="0">
                    <a:solidFill>
                      <a:srgbClr val="0000FF"/>
                    </a:solidFill>
                    <a:latin typeface="Times New Roman" pitchFamily="18" charset="0"/>
                    <a:cs typeface="Times New Roman" pitchFamily="18" charset="0"/>
                  </a:rPr>
                  <a:t/>
                </a:r>
                <a:br>
                  <a:rPr lang="en-US" sz="3200" dirty="0">
                    <a:solidFill>
                      <a:srgbClr val="0000FF"/>
                    </a:solidFill>
                    <a:latin typeface="Times New Roman" pitchFamily="18" charset="0"/>
                    <a:cs typeface="Times New Roman" pitchFamily="18" charset="0"/>
                  </a:rPr>
                </a:br>
                <a:endParaRPr lang="en-US" sz="3200" dirty="0">
                  <a:solidFill>
                    <a:srgbClr val="0000FF"/>
                  </a:solidFill>
                  <a:latin typeface="Times New Roman" pitchFamily="18" charset="0"/>
                  <a:cs typeface="Times New Roman" pitchFamily="18" charset="0"/>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228600" y="228600"/>
                <a:ext cx="8686800" cy="2713038"/>
              </a:xfrm>
              <a:blipFill rotWithShape="1">
                <a:blip r:embed="rId2"/>
                <a:stretch>
                  <a:fillRect l="-1825" t="-8764" r="-2807"/>
                </a:stretch>
              </a:blipFill>
            </p:spPr>
            <p:txBody>
              <a:bodyPr/>
              <a:lstStyle/>
              <a:p>
                <a:r>
                  <a:rPr lang="en-US">
                    <a:noFill/>
                  </a:rPr>
                  <a:t> </a:t>
                </a:r>
              </a:p>
            </p:txBody>
          </p:sp>
        </mc:Fallback>
      </mc:AlternateContent>
      <p:pic>
        <p:nvPicPr>
          <p:cNvPr id="4" name="Content Placeholder 3"/>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6172200" y="3352800"/>
            <a:ext cx="2971800" cy="2743200"/>
          </a:xfrm>
          <a:prstGeom prst="rect">
            <a:avLst/>
          </a:prstGeom>
        </p:spPr>
      </p:pic>
      <mc:AlternateContent xmlns:mc="http://schemas.openxmlformats.org/markup-compatibility/2006" xmlns:a14="http://schemas.microsoft.com/office/drawing/2010/main">
        <mc:Choice Requires="a14">
          <p:sp>
            <p:nvSpPr>
              <p:cNvPr id="5" name="TextBox 4"/>
              <p:cNvSpPr txBox="1"/>
              <p:nvPr/>
            </p:nvSpPr>
            <p:spPr>
              <a:xfrm>
                <a:off x="685800" y="3352800"/>
                <a:ext cx="5181600" cy="3568156"/>
              </a:xfrm>
              <a:prstGeom prst="rect">
                <a:avLst/>
              </a:prstGeom>
              <a:noFill/>
            </p:spPr>
            <p:txBody>
              <a:bodyPr wrap="square" rtlCol="0">
                <a:spAutoFit/>
              </a:bodyPr>
              <a:lstStyle/>
              <a:p>
                <a:r>
                  <a:rPr lang="pt-BR" sz="2800" dirty="0" smtClean="0">
                    <a:solidFill>
                      <a:srgbClr val="0033CC"/>
                    </a:solidFill>
                    <a:latin typeface="Times New Roman" pitchFamily="18" charset="0"/>
                    <a:cs typeface="Times New Roman" pitchFamily="18" charset="0"/>
                  </a:rPr>
                  <a:t>Hướng dẫn:</a:t>
                </a:r>
                <a:endParaRPr lang="en-US" sz="2800" dirty="0">
                  <a:solidFill>
                    <a:srgbClr val="0033CC"/>
                  </a:solidFill>
                  <a:latin typeface="Times New Roman" pitchFamily="18" charset="0"/>
                  <a:cs typeface="Times New Roman" pitchFamily="18" charset="0"/>
                </a:endParaRPr>
              </a:p>
              <a:p>
                <a:r>
                  <a:rPr lang="pt-BR" sz="2800" dirty="0">
                    <a:solidFill>
                      <a:srgbClr val="0033CC"/>
                    </a:solidFill>
                    <a:latin typeface="Times New Roman" pitchFamily="18" charset="0"/>
                    <a:cs typeface="Times New Roman" pitchFamily="18" charset="0"/>
                  </a:rPr>
                  <a:t>a. Vì </a:t>
                </a:r>
                <a14:m>
                  <m:oMath xmlns:m="http://schemas.openxmlformats.org/officeDocument/2006/math">
                    <m:r>
                      <a:rPr lang="pt-BR" sz="2800" i="1">
                        <a:solidFill>
                          <a:srgbClr val="0033CC"/>
                        </a:solidFill>
                        <a:latin typeface="Cambria Math"/>
                      </a:rPr>
                      <m:t>𝐴𝐵</m:t>
                    </m:r>
                    <m:r>
                      <a:rPr lang="pt-BR" sz="2800" i="1">
                        <a:solidFill>
                          <a:srgbClr val="0033CC"/>
                        </a:solidFill>
                        <a:latin typeface="Cambria Math"/>
                      </a:rPr>
                      <m:t>⊥</m:t>
                    </m:r>
                    <m:r>
                      <a:rPr lang="pt-BR" sz="2800" i="1">
                        <a:solidFill>
                          <a:srgbClr val="0033CC"/>
                        </a:solidFill>
                        <a:latin typeface="Cambria Math"/>
                      </a:rPr>
                      <m:t>𝑆𝐴</m:t>
                    </m:r>
                    <m:r>
                      <a:rPr lang="pt-BR" sz="2800" i="1">
                        <a:solidFill>
                          <a:srgbClr val="0033CC"/>
                        </a:solidFill>
                        <a:latin typeface="Cambria Math"/>
                      </a:rPr>
                      <m:t>, </m:t>
                    </m:r>
                    <m:r>
                      <a:rPr lang="pt-BR" sz="2800" i="1">
                        <a:solidFill>
                          <a:srgbClr val="0033CC"/>
                        </a:solidFill>
                        <a:latin typeface="Cambria Math"/>
                      </a:rPr>
                      <m:t>𝐴𝐷</m:t>
                    </m:r>
                    <m:r>
                      <a:rPr lang="pt-BR" sz="2800" i="1">
                        <a:solidFill>
                          <a:srgbClr val="0033CC"/>
                        </a:solidFill>
                        <a:latin typeface="Cambria Math"/>
                      </a:rPr>
                      <m:t>⊥</m:t>
                    </m:r>
                    <m:r>
                      <a:rPr lang="pt-BR" sz="2800" i="1">
                        <a:solidFill>
                          <a:srgbClr val="0033CC"/>
                        </a:solidFill>
                        <a:latin typeface="Cambria Math"/>
                      </a:rPr>
                      <m:t>𝑆𝐴</m:t>
                    </m:r>
                  </m:oMath>
                </a14:m>
                <a:r>
                  <a:rPr lang="pt-BR" sz="2800" dirty="0">
                    <a:solidFill>
                      <a:srgbClr val="0033CC"/>
                    </a:solidFill>
                    <a:latin typeface="Times New Roman" pitchFamily="18" charset="0"/>
                    <a:cs typeface="Times New Roman" pitchFamily="18" charset="0"/>
                  </a:rPr>
                  <a:t> nên góc nhị diện </a:t>
                </a:r>
                <a14:m>
                  <m:oMath xmlns:m="http://schemas.openxmlformats.org/officeDocument/2006/math">
                    <m:d>
                      <m:dPr>
                        <m:begChr m:val="["/>
                        <m:endChr m:val="]"/>
                        <m:ctrlPr>
                          <a:rPr lang="en-US" sz="2800" i="1">
                            <a:solidFill>
                              <a:srgbClr val="0033CC"/>
                            </a:solidFill>
                            <a:latin typeface="Cambria Math"/>
                          </a:rPr>
                        </m:ctrlPr>
                      </m:dPr>
                      <m:e>
                        <m:r>
                          <a:rPr lang="pt-BR" sz="2800" i="1">
                            <a:solidFill>
                              <a:srgbClr val="0033CC"/>
                            </a:solidFill>
                            <a:latin typeface="Cambria Math"/>
                          </a:rPr>
                          <m:t>𝐵</m:t>
                        </m:r>
                        <m:r>
                          <a:rPr lang="pt-BR" sz="2800" i="1">
                            <a:solidFill>
                              <a:srgbClr val="0033CC"/>
                            </a:solidFill>
                            <a:latin typeface="Cambria Math"/>
                          </a:rPr>
                          <m:t>,</m:t>
                        </m:r>
                        <m:r>
                          <a:rPr lang="pt-BR" sz="2800" i="1">
                            <a:solidFill>
                              <a:srgbClr val="0033CC"/>
                            </a:solidFill>
                            <a:latin typeface="Cambria Math"/>
                          </a:rPr>
                          <m:t>𝑆𝐴</m:t>
                        </m:r>
                        <m:r>
                          <a:rPr lang="pt-BR" sz="2800" i="1">
                            <a:solidFill>
                              <a:srgbClr val="0033CC"/>
                            </a:solidFill>
                            <a:latin typeface="Cambria Math"/>
                          </a:rPr>
                          <m:t>,</m:t>
                        </m:r>
                        <m:r>
                          <a:rPr lang="pt-BR" sz="2800" i="1">
                            <a:solidFill>
                              <a:srgbClr val="0033CC"/>
                            </a:solidFill>
                            <a:latin typeface="Cambria Math"/>
                          </a:rPr>
                          <m:t>𝐷</m:t>
                        </m:r>
                      </m:e>
                    </m:d>
                  </m:oMath>
                </a14:m>
                <a:r>
                  <a:rPr lang="pt-BR" sz="2800" dirty="0">
                    <a:solidFill>
                      <a:srgbClr val="0033CC"/>
                    </a:solidFill>
                    <a:latin typeface="Times New Roman" pitchFamily="18" charset="0"/>
                    <a:cs typeface="Times New Roman" pitchFamily="18" charset="0"/>
                  </a:rPr>
                  <a:t> là góc </a:t>
                </a:r>
                <a14:m>
                  <m:oMath xmlns:m="http://schemas.openxmlformats.org/officeDocument/2006/math">
                    <m:acc>
                      <m:accPr>
                        <m:chr m:val="̂"/>
                        <m:ctrlPr>
                          <a:rPr lang="en-US" sz="2800" i="1">
                            <a:solidFill>
                              <a:srgbClr val="0033CC"/>
                            </a:solidFill>
                            <a:latin typeface="Cambria Math"/>
                          </a:rPr>
                        </m:ctrlPr>
                      </m:accPr>
                      <m:e>
                        <m:r>
                          <a:rPr lang="pt-BR" sz="2800" i="1">
                            <a:solidFill>
                              <a:srgbClr val="0033CC"/>
                            </a:solidFill>
                            <a:latin typeface="Cambria Math"/>
                          </a:rPr>
                          <m:t>𝐵𝐴𝐷</m:t>
                        </m:r>
                      </m:e>
                    </m:acc>
                    <m:r>
                      <a:rPr lang="pt-BR" sz="2800" i="1">
                        <a:solidFill>
                          <a:srgbClr val="0033CC"/>
                        </a:solidFill>
                        <a:latin typeface="Cambria Math"/>
                      </a:rPr>
                      <m:t>=</m:t>
                    </m:r>
                    <m:sSup>
                      <m:sSupPr>
                        <m:ctrlPr>
                          <a:rPr lang="en-US" sz="2800" i="1">
                            <a:solidFill>
                              <a:srgbClr val="0033CC"/>
                            </a:solidFill>
                            <a:latin typeface="Cambria Math"/>
                          </a:rPr>
                        </m:ctrlPr>
                      </m:sSupPr>
                      <m:e>
                        <m:r>
                          <a:rPr lang="pt-BR" sz="2800" i="1">
                            <a:solidFill>
                              <a:srgbClr val="0033CC"/>
                            </a:solidFill>
                            <a:latin typeface="Cambria Math"/>
                          </a:rPr>
                          <m:t>90</m:t>
                        </m:r>
                      </m:e>
                      <m:sup>
                        <m:r>
                          <a:rPr lang="pt-BR" sz="2800" i="1">
                            <a:solidFill>
                              <a:srgbClr val="0033CC"/>
                            </a:solidFill>
                            <a:latin typeface="Cambria Math"/>
                          </a:rPr>
                          <m:t>0</m:t>
                        </m:r>
                      </m:sup>
                    </m:sSup>
                  </m:oMath>
                </a14:m>
                <a:r>
                  <a:rPr lang="pt-BR" sz="2800" dirty="0">
                    <a:solidFill>
                      <a:srgbClr val="0033CC"/>
                    </a:solidFill>
                    <a:latin typeface="Times New Roman" pitchFamily="18" charset="0"/>
                    <a:cs typeface="Times New Roman" pitchFamily="18" charset="0"/>
                  </a:rPr>
                  <a:t>.</a:t>
                </a:r>
                <a:endParaRPr lang="en-US" sz="2800" dirty="0">
                  <a:solidFill>
                    <a:srgbClr val="0033CC"/>
                  </a:solidFill>
                  <a:latin typeface="Times New Roman" pitchFamily="18" charset="0"/>
                  <a:cs typeface="Times New Roman" pitchFamily="18" charset="0"/>
                </a:endParaRPr>
              </a:p>
              <a:p>
                <a:r>
                  <a:rPr lang="pt-BR" sz="2800" dirty="0">
                    <a:solidFill>
                      <a:srgbClr val="0033CC"/>
                    </a:solidFill>
                    <a:latin typeface="Times New Roman" pitchFamily="18" charset="0"/>
                    <a:cs typeface="Times New Roman" pitchFamily="18" charset="0"/>
                  </a:rPr>
                  <a:t>b. Vì </a:t>
                </a:r>
                <a14:m>
                  <m:oMath xmlns:m="http://schemas.openxmlformats.org/officeDocument/2006/math">
                    <m:r>
                      <a:rPr lang="pt-BR" sz="2800" i="1">
                        <a:solidFill>
                          <a:srgbClr val="0033CC"/>
                        </a:solidFill>
                        <a:latin typeface="Cambria Math"/>
                      </a:rPr>
                      <m:t>𝐴𝐵</m:t>
                    </m:r>
                    <m:r>
                      <a:rPr lang="pt-BR" sz="2800" i="1">
                        <a:solidFill>
                          <a:srgbClr val="0033CC"/>
                        </a:solidFill>
                        <a:latin typeface="Cambria Math"/>
                      </a:rPr>
                      <m:t>⊥</m:t>
                    </m:r>
                    <m:r>
                      <a:rPr lang="pt-BR" sz="2800" i="1">
                        <a:solidFill>
                          <a:srgbClr val="0033CC"/>
                        </a:solidFill>
                        <a:latin typeface="Cambria Math"/>
                      </a:rPr>
                      <m:t>𝑆𝐴</m:t>
                    </m:r>
                    <m:r>
                      <a:rPr lang="pt-BR" sz="2800" i="1">
                        <a:solidFill>
                          <a:srgbClr val="0033CC"/>
                        </a:solidFill>
                        <a:latin typeface="Cambria Math"/>
                      </a:rPr>
                      <m:t>, </m:t>
                    </m:r>
                    <m:r>
                      <a:rPr lang="pt-BR" sz="2800" i="1">
                        <a:solidFill>
                          <a:srgbClr val="0033CC"/>
                        </a:solidFill>
                        <a:latin typeface="Cambria Math"/>
                      </a:rPr>
                      <m:t>𝐴𝐶</m:t>
                    </m:r>
                    <m:r>
                      <a:rPr lang="pt-BR" sz="2800" i="1">
                        <a:solidFill>
                          <a:srgbClr val="0033CC"/>
                        </a:solidFill>
                        <a:latin typeface="Cambria Math"/>
                      </a:rPr>
                      <m:t>⊥</m:t>
                    </m:r>
                    <m:r>
                      <a:rPr lang="pt-BR" sz="2800" i="1">
                        <a:solidFill>
                          <a:srgbClr val="0033CC"/>
                        </a:solidFill>
                        <a:latin typeface="Cambria Math"/>
                      </a:rPr>
                      <m:t>𝑆𝐴</m:t>
                    </m:r>
                  </m:oMath>
                </a14:m>
                <a:r>
                  <a:rPr lang="pt-BR" sz="2800" dirty="0">
                    <a:solidFill>
                      <a:srgbClr val="0033CC"/>
                    </a:solidFill>
                    <a:latin typeface="Times New Roman" pitchFamily="18" charset="0"/>
                    <a:cs typeface="Times New Roman" pitchFamily="18" charset="0"/>
                  </a:rPr>
                  <a:t> nên góc nhị diện </a:t>
                </a:r>
                <a14:m>
                  <m:oMath xmlns:m="http://schemas.openxmlformats.org/officeDocument/2006/math">
                    <m:d>
                      <m:dPr>
                        <m:begChr m:val="["/>
                        <m:endChr m:val="]"/>
                        <m:ctrlPr>
                          <a:rPr lang="en-US" sz="2800" i="1">
                            <a:solidFill>
                              <a:srgbClr val="0033CC"/>
                            </a:solidFill>
                            <a:latin typeface="Cambria Math"/>
                          </a:rPr>
                        </m:ctrlPr>
                      </m:dPr>
                      <m:e>
                        <m:r>
                          <a:rPr lang="pt-BR" sz="2800" i="1">
                            <a:solidFill>
                              <a:srgbClr val="0033CC"/>
                            </a:solidFill>
                            <a:latin typeface="Cambria Math"/>
                          </a:rPr>
                          <m:t>𝐵</m:t>
                        </m:r>
                        <m:r>
                          <a:rPr lang="pt-BR" sz="2800" i="1">
                            <a:solidFill>
                              <a:srgbClr val="0033CC"/>
                            </a:solidFill>
                            <a:latin typeface="Cambria Math"/>
                          </a:rPr>
                          <m:t>,</m:t>
                        </m:r>
                        <m:r>
                          <a:rPr lang="pt-BR" sz="2800" i="1">
                            <a:solidFill>
                              <a:srgbClr val="0033CC"/>
                            </a:solidFill>
                            <a:latin typeface="Cambria Math"/>
                          </a:rPr>
                          <m:t>𝑆𝐴</m:t>
                        </m:r>
                        <m:r>
                          <a:rPr lang="pt-BR" sz="2800" i="1">
                            <a:solidFill>
                              <a:srgbClr val="0033CC"/>
                            </a:solidFill>
                            <a:latin typeface="Cambria Math"/>
                          </a:rPr>
                          <m:t>,</m:t>
                        </m:r>
                        <m:r>
                          <a:rPr lang="pt-BR" sz="2800" i="1">
                            <a:solidFill>
                              <a:srgbClr val="0033CC"/>
                            </a:solidFill>
                            <a:latin typeface="Cambria Math"/>
                          </a:rPr>
                          <m:t>𝐶</m:t>
                        </m:r>
                      </m:e>
                    </m:d>
                  </m:oMath>
                </a14:m>
                <a:r>
                  <a:rPr lang="pt-BR" sz="2800" dirty="0">
                    <a:solidFill>
                      <a:srgbClr val="0033CC"/>
                    </a:solidFill>
                    <a:latin typeface="Times New Roman" pitchFamily="18" charset="0"/>
                    <a:cs typeface="Times New Roman" pitchFamily="18" charset="0"/>
                  </a:rPr>
                  <a:t> là góc </a:t>
                </a:r>
                <a14:m>
                  <m:oMath xmlns:m="http://schemas.openxmlformats.org/officeDocument/2006/math">
                    <m:acc>
                      <m:accPr>
                        <m:chr m:val="̂"/>
                        <m:ctrlPr>
                          <a:rPr lang="en-US" sz="2800" i="1">
                            <a:solidFill>
                              <a:srgbClr val="0033CC"/>
                            </a:solidFill>
                            <a:latin typeface="Cambria Math"/>
                          </a:rPr>
                        </m:ctrlPr>
                      </m:accPr>
                      <m:e>
                        <m:r>
                          <a:rPr lang="pt-BR" sz="2800" i="1">
                            <a:solidFill>
                              <a:srgbClr val="0033CC"/>
                            </a:solidFill>
                            <a:latin typeface="Cambria Math"/>
                          </a:rPr>
                          <m:t>𝐵𝐴𝐶</m:t>
                        </m:r>
                      </m:e>
                    </m:acc>
                    <m:r>
                      <a:rPr lang="pt-BR" sz="2800" i="1">
                        <a:solidFill>
                          <a:srgbClr val="0033CC"/>
                        </a:solidFill>
                        <a:latin typeface="Cambria Math"/>
                      </a:rPr>
                      <m:t>=</m:t>
                    </m:r>
                    <m:sSup>
                      <m:sSupPr>
                        <m:ctrlPr>
                          <a:rPr lang="en-US" sz="2800" i="1">
                            <a:solidFill>
                              <a:srgbClr val="0033CC"/>
                            </a:solidFill>
                            <a:latin typeface="Cambria Math"/>
                          </a:rPr>
                        </m:ctrlPr>
                      </m:sSupPr>
                      <m:e>
                        <m:r>
                          <a:rPr lang="pt-BR" sz="2800" i="1">
                            <a:solidFill>
                              <a:srgbClr val="0033CC"/>
                            </a:solidFill>
                            <a:latin typeface="Cambria Math"/>
                          </a:rPr>
                          <m:t>45</m:t>
                        </m:r>
                      </m:e>
                      <m:sup>
                        <m:r>
                          <a:rPr lang="pt-BR" sz="2800" i="1">
                            <a:solidFill>
                              <a:srgbClr val="0033CC"/>
                            </a:solidFill>
                            <a:latin typeface="Cambria Math"/>
                          </a:rPr>
                          <m:t>0</m:t>
                        </m:r>
                      </m:sup>
                    </m:sSup>
                  </m:oMath>
                </a14:m>
                <a:r>
                  <a:rPr lang="pt-BR" sz="2800" dirty="0">
                    <a:solidFill>
                      <a:srgbClr val="0033CC"/>
                    </a:solidFill>
                    <a:latin typeface="Times New Roman" pitchFamily="18" charset="0"/>
                    <a:cs typeface="Times New Roman" pitchFamily="18" charset="0"/>
                  </a:rPr>
                  <a:t>.</a:t>
                </a:r>
                <a:endParaRPr lang="en-US" sz="2800" dirty="0">
                  <a:solidFill>
                    <a:srgbClr val="0033CC"/>
                  </a:solidFill>
                  <a:latin typeface="Times New Roman" pitchFamily="18" charset="0"/>
                  <a:cs typeface="Times New Roman" pitchFamily="18" charset="0"/>
                </a:endParaRPr>
              </a:p>
              <a:p>
                <a:r>
                  <a:rPr lang="pt-BR" sz="2800" dirty="0">
                    <a:solidFill>
                      <a:srgbClr val="0033CC"/>
                    </a:solidFill>
                  </a:rPr>
                  <a:t> </a:t>
                </a:r>
                <a:endParaRPr lang="en-US" sz="2800" dirty="0">
                  <a:solidFill>
                    <a:srgbClr val="0033CC"/>
                  </a:solidFill>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685800" y="3352800"/>
                <a:ext cx="5181600" cy="3568156"/>
              </a:xfrm>
              <a:prstGeom prst="rect">
                <a:avLst/>
              </a:prstGeom>
              <a:blipFill rotWithShape="1">
                <a:blip r:embed="rId4"/>
                <a:stretch>
                  <a:fillRect l="-2471" t="-1709"/>
                </a:stretch>
              </a:blipFill>
            </p:spPr>
            <p:txBody>
              <a:bodyPr/>
              <a:lstStyle/>
              <a:p>
                <a:r>
                  <a:rPr lang="en-US">
                    <a:noFill/>
                  </a:rPr>
                  <a:t> </a:t>
                </a:r>
              </a:p>
            </p:txBody>
          </p:sp>
        </mc:Fallback>
      </mc:AlternateContent>
    </p:spTree>
    <p:extLst>
      <p:ext uri="{BB962C8B-B14F-4D97-AF65-F5344CB8AC3E}">
        <p14:creationId xmlns:p14="http://schemas.microsoft.com/office/powerpoint/2010/main" val="2228163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304800" y="-304800"/>
                <a:ext cx="8153400" cy="4191000"/>
              </a:xfrm>
            </p:spPr>
            <p:txBody>
              <a:bodyPr>
                <a:noAutofit/>
              </a:bodyPr>
              <a:lstStyle/>
              <a:p>
                <a:pPr algn="l"/>
                <a:r>
                  <a:rPr lang="pt-BR" sz="2800" b="1" dirty="0" smtClean="0">
                    <a:solidFill>
                      <a:srgbClr val="FF0000"/>
                    </a:solidFill>
                    <a:latin typeface="Times New Roman" pitchFamily="18" charset="0"/>
                    <a:cs typeface="Times New Roman" pitchFamily="18" charset="0"/>
                  </a:rPr>
                  <a:t/>
                </a:r>
                <a:br>
                  <a:rPr lang="pt-BR" sz="2800" b="1" dirty="0" smtClean="0">
                    <a:solidFill>
                      <a:srgbClr val="FF0000"/>
                    </a:solidFill>
                    <a:latin typeface="Times New Roman" pitchFamily="18" charset="0"/>
                    <a:cs typeface="Times New Roman" pitchFamily="18" charset="0"/>
                  </a:rPr>
                </a:br>
                <a:r>
                  <a:rPr lang="pt-BR" sz="2800" b="1" dirty="0">
                    <a:solidFill>
                      <a:srgbClr val="FF0000"/>
                    </a:solidFill>
                    <a:latin typeface="Times New Roman" pitchFamily="18" charset="0"/>
                    <a:cs typeface="Times New Roman" pitchFamily="18" charset="0"/>
                  </a:rPr>
                  <a:t/>
                </a:r>
                <a:br>
                  <a:rPr lang="pt-BR" sz="2800" b="1" dirty="0">
                    <a:solidFill>
                      <a:srgbClr val="FF0000"/>
                    </a:solidFill>
                    <a:latin typeface="Times New Roman" pitchFamily="18" charset="0"/>
                    <a:cs typeface="Times New Roman" pitchFamily="18" charset="0"/>
                  </a:rPr>
                </a:br>
                <a:r>
                  <a:rPr lang="pt-BR" sz="2800" b="1" dirty="0" smtClean="0">
                    <a:solidFill>
                      <a:srgbClr val="FF0000"/>
                    </a:solidFill>
                    <a:latin typeface="Times New Roman" pitchFamily="18" charset="0"/>
                    <a:cs typeface="Times New Roman" pitchFamily="18" charset="0"/>
                  </a:rPr>
                  <a:t/>
                </a:r>
                <a:br>
                  <a:rPr lang="pt-BR" sz="2800" b="1" dirty="0" smtClean="0">
                    <a:solidFill>
                      <a:srgbClr val="FF0000"/>
                    </a:solidFill>
                    <a:latin typeface="Times New Roman" pitchFamily="18" charset="0"/>
                    <a:cs typeface="Times New Roman" pitchFamily="18" charset="0"/>
                  </a:rPr>
                </a:br>
                <a:r>
                  <a:rPr lang="pt-BR" sz="2800" b="1" dirty="0" smtClean="0">
                    <a:solidFill>
                      <a:srgbClr val="FF0000"/>
                    </a:solidFill>
                    <a:latin typeface="Times New Roman" pitchFamily="18" charset="0"/>
                    <a:cs typeface="Times New Roman" pitchFamily="18" charset="0"/>
                  </a:rPr>
                  <a:t>Ví dụ 5: </a:t>
                </a:r>
                <a:r>
                  <a:rPr lang="pt-BR" sz="2800" dirty="0" smtClean="0">
                    <a:solidFill>
                      <a:srgbClr val="0000FF"/>
                    </a:solidFill>
                    <a:latin typeface="Times New Roman" pitchFamily="18" charset="0"/>
                    <a:cs typeface="Times New Roman" pitchFamily="18" charset="0"/>
                  </a:rPr>
                  <a:t>Cho </a:t>
                </a:r>
                <a:r>
                  <a:rPr lang="pt-BR" sz="2800" dirty="0">
                    <a:solidFill>
                      <a:srgbClr val="0000FF"/>
                    </a:solidFill>
                    <a:latin typeface="Times New Roman" pitchFamily="18" charset="0"/>
                    <a:cs typeface="Times New Roman" pitchFamily="18" charset="0"/>
                  </a:rPr>
                  <a:t>hình chóp </a:t>
                </a:r>
                <a14:m>
                  <m:oMath xmlns:m="http://schemas.openxmlformats.org/officeDocument/2006/math">
                    <m:r>
                      <a:rPr lang="pt-BR" sz="2800" i="1">
                        <a:solidFill>
                          <a:srgbClr val="0000FF"/>
                        </a:solidFill>
                        <a:latin typeface="Cambria Math"/>
                      </a:rPr>
                      <m:t>𝑆</m:t>
                    </m:r>
                    <m:r>
                      <a:rPr lang="pt-BR" sz="2800" i="1">
                        <a:solidFill>
                          <a:srgbClr val="0000FF"/>
                        </a:solidFill>
                        <a:latin typeface="Cambria Math"/>
                      </a:rPr>
                      <m:t>.</m:t>
                    </m:r>
                    <m:r>
                      <a:rPr lang="pt-BR" sz="2800" i="1">
                        <a:solidFill>
                          <a:srgbClr val="0000FF"/>
                        </a:solidFill>
                        <a:latin typeface="Cambria Math"/>
                      </a:rPr>
                      <m:t>𝐴𝐵𝐶𝐷</m:t>
                    </m:r>
                  </m:oMath>
                </a14:m>
                <a:r>
                  <a:rPr lang="pt-BR" sz="2800" dirty="0">
                    <a:solidFill>
                      <a:srgbClr val="0000FF"/>
                    </a:solidFill>
                    <a:latin typeface="Times New Roman" pitchFamily="18" charset="0"/>
                    <a:cs typeface="Times New Roman" pitchFamily="18" charset="0"/>
                  </a:rPr>
                  <a:t> có </a:t>
                </a:r>
                <a14:m>
                  <m:oMath xmlns:m="http://schemas.openxmlformats.org/officeDocument/2006/math">
                    <m:r>
                      <a:rPr lang="pt-BR" sz="2800" i="1">
                        <a:solidFill>
                          <a:srgbClr val="0000FF"/>
                        </a:solidFill>
                        <a:latin typeface="Cambria Math"/>
                      </a:rPr>
                      <m:t>𝑆𝐴</m:t>
                    </m:r>
                    <m:r>
                      <a:rPr lang="pt-BR" sz="2800" i="1">
                        <a:solidFill>
                          <a:srgbClr val="0000FF"/>
                        </a:solidFill>
                        <a:latin typeface="Cambria Math"/>
                      </a:rPr>
                      <m:t>⊥</m:t>
                    </m:r>
                    <m:d>
                      <m:dPr>
                        <m:ctrlPr>
                          <a:rPr lang="en-US" sz="2800" i="1">
                            <a:solidFill>
                              <a:srgbClr val="0000FF"/>
                            </a:solidFill>
                            <a:latin typeface="Cambria Math"/>
                          </a:rPr>
                        </m:ctrlPr>
                      </m:dPr>
                      <m:e>
                        <m:r>
                          <a:rPr lang="pt-BR" sz="2800" i="1">
                            <a:solidFill>
                              <a:srgbClr val="0000FF"/>
                            </a:solidFill>
                            <a:latin typeface="Cambria Math"/>
                          </a:rPr>
                          <m:t>𝐴𝐵𝐶𝐷</m:t>
                        </m:r>
                      </m:e>
                    </m:d>
                    <m:r>
                      <a:rPr lang="pt-BR" sz="2800" i="1">
                        <a:solidFill>
                          <a:srgbClr val="0000FF"/>
                        </a:solidFill>
                        <a:latin typeface="Cambria Math"/>
                      </a:rPr>
                      <m:t>,</m:t>
                    </m:r>
                  </m:oMath>
                </a14:m>
                <a:r>
                  <a:rPr lang="pt-BR" sz="2800" dirty="0">
                    <a:solidFill>
                      <a:srgbClr val="0000FF"/>
                    </a:solidFill>
                    <a:latin typeface="Times New Roman" pitchFamily="18" charset="0"/>
                    <a:cs typeface="Times New Roman" pitchFamily="18" charset="0"/>
                  </a:rPr>
                  <a:t> đáy </a:t>
                </a:r>
                <a14:m>
                  <m:oMath xmlns:m="http://schemas.openxmlformats.org/officeDocument/2006/math">
                    <m:r>
                      <a:rPr lang="pt-BR" sz="2800" i="1">
                        <a:solidFill>
                          <a:srgbClr val="0000FF"/>
                        </a:solidFill>
                        <a:latin typeface="Cambria Math"/>
                      </a:rPr>
                      <m:t>𝐴𝐵𝐶𝐷</m:t>
                    </m:r>
                  </m:oMath>
                </a14:m>
                <a:r>
                  <a:rPr lang="pt-BR" sz="2800" dirty="0">
                    <a:solidFill>
                      <a:srgbClr val="0000FF"/>
                    </a:solidFill>
                    <a:latin typeface="Times New Roman" pitchFamily="18" charset="0"/>
                    <a:cs typeface="Times New Roman" pitchFamily="18" charset="0"/>
                  </a:rPr>
                  <a:t> là hình thoi cạnh bằng </a:t>
                </a:r>
                <a14:m>
                  <m:oMath xmlns:m="http://schemas.openxmlformats.org/officeDocument/2006/math">
                    <m:r>
                      <a:rPr lang="pt-BR" sz="2800" i="1">
                        <a:solidFill>
                          <a:srgbClr val="0000FF"/>
                        </a:solidFill>
                        <a:latin typeface="Cambria Math"/>
                      </a:rPr>
                      <m:t>𝑎</m:t>
                    </m:r>
                    <m:r>
                      <a:rPr lang="pt-BR" sz="2800" i="1">
                        <a:solidFill>
                          <a:srgbClr val="0000FF"/>
                        </a:solidFill>
                        <a:latin typeface="Cambria Math"/>
                      </a:rPr>
                      <m:t>, </m:t>
                    </m:r>
                    <m:r>
                      <a:rPr lang="pt-BR" sz="2800" i="1">
                        <a:solidFill>
                          <a:srgbClr val="0000FF"/>
                        </a:solidFill>
                        <a:latin typeface="Cambria Math"/>
                      </a:rPr>
                      <m:t>𝐴𝐶</m:t>
                    </m:r>
                    <m:r>
                      <a:rPr lang="pt-BR" sz="2800" i="1">
                        <a:solidFill>
                          <a:srgbClr val="0000FF"/>
                        </a:solidFill>
                        <a:latin typeface="Cambria Math"/>
                      </a:rPr>
                      <m:t>=</m:t>
                    </m:r>
                    <m:r>
                      <a:rPr lang="pt-BR" sz="2800" i="1">
                        <a:solidFill>
                          <a:srgbClr val="0000FF"/>
                        </a:solidFill>
                        <a:latin typeface="Cambria Math"/>
                      </a:rPr>
                      <m:t>𝑎</m:t>
                    </m:r>
                    <m:r>
                      <a:rPr lang="pt-BR" sz="2800" i="1">
                        <a:solidFill>
                          <a:srgbClr val="0000FF"/>
                        </a:solidFill>
                        <a:latin typeface="Cambria Math"/>
                      </a:rPr>
                      <m:t>, </m:t>
                    </m:r>
                    <m:r>
                      <a:rPr lang="pt-BR" sz="2800" i="1">
                        <a:solidFill>
                          <a:srgbClr val="0000FF"/>
                        </a:solidFill>
                        <a:latin typeface="Cambria Math"/>
                      </a:rPr>
                      <m:t>𝑆𝐴</m:t>
                    </m:r>
                    <m:r>
                      <a:rPr lang="pt-BR" sz="2800" i="1">
                        <a:solidFill>
                          <a:srgbClr val="0000FF"/>
                        </a:solidFill>
                        <a:latin typeface="Cambria Math"/>
                      </a:rPr>
                      <m:t>=</m:t>
                    </m:r>
                    <m:f>
                      <m:fPr>
                        <m:ctrlPr>
                          <a:rPr lang="en-US" sz="2800" i="1">
                            <a:solidFill>
                              <a:srgbClr val="0000FF"/>
                            </a:solidFill>
                            <a:latin typeface="Cambria Math"/>
                          </a:rPr>
                        </m:ctrlPr>
                      </m:fPr>
                      <m:num>
                        <m:r>
                          <a:rPr lang="pt-BR" sz="2800" i="1">
                            <a:solidFill>
                              <a:srgbClr val="0000FF"/>
                            </a:solidFill>
                            <a:latin typeface="Cambria Math"/>
                          </a:rPr>
                          <m:t>1</m:t>
                        </m:r>
                      </m:num>
                      <m:den>
                        <m:r>
                          <a:rPr lang="pt-BR" sz="2800" i="1">
                            <a:solidFill>
                              <a:srgbClr val="0000FF"/>
                            </a:solidFill>
                            <a:latin typeface="Cambria Math"/>
                          </a:rPr>
                          <m:t>2</m:t>
                        </m:r>
                      </m:den>
                    </m:f>
                    <m:r>
                      <a:rPr lang="pt-BR" sz="2800" i="1">
                        <a:solidFill>
                          <a:srgbClr val="0000FF"/>
                        </a:solidFill>
                        <a:latin typeface="Cambria Math"/>
                      </a:rPr>
                      <m:t>𝑎</m:t>
                    </m:r>
                    <m:r>
                      <a:rPr lang="pt-BR" sz="2800" i="1">
                        <a:solidFill>
                          <a:srgbClr val="0000FF"/>
                        </a:solidFill>
                        <a:latin typeface="Cambria Math"/>
                      </a:rPr>
                      <m:t>.</m:t>
                    </m:r>
                  </m:oMath>
                </a14:m>
                <a:r>
                  <a:rPr lang="pt-BR" sz="2800" dirty="0">
                    <a:solidFill>
                      <a:srgbClr val="0000FF"/>
                    </a:solidFill>
                    <a:latin typeface="Times New Roman" pitchFamily="18" charset="0"/>
                    <a:cs typeface="Times New Roman" pitchFamily="18" charset="0"/>
                  </a:rPr>
                  <a:t> Gọi </a:t>
                </a:r>
                <a14:m>
                  <m:oMath xmlns:m="http://schemas.openxmlformats.org/officeDocument/2006/math">
                    <m:r>
                      <a:rPr lang="pt-BR" sz="2800" i="1">
                        <a:solidFill>
                          <a:srgbClr val="0000FF"/>
                        </a:solidFill>
                        <a:latin typeface="Cambria Math"/>
                      </a:rPr>
                      <m:t>𝑂</m:t>
                    </m:r>
                  </m:oMath>
                </a14:m>
                <a:r>
                  <a:rPr lang="pt-BR" sz="2800" dirty="0">
                    <a:solidFill>
                      <a:srgbClr val="0000FF"/>
                    </a:solidFill>
                    <a:latin typeface="Times New Roman" pitchFamily="18" charset="0"/>
                    <a:cs typeface="Times New Roman" pitchFamily="18" charset="0"/>
                  </a:rPr>
                  <a:t> là giao điểm của hai đường chéo hình thoi </a:t>
                </a:r>
                <a14:m>
                  <m:oMath xmlns:m="http://schemas.openxmlformats.org/officeDocument/2006/math">
                    <m:r>
                      <a:rPr lang="pt-BR" sz="2800" i="1">
                        <a:solidFill>
                          <a:srgbClr val="0000FF"/>
                        </a:solidFill>
                        <a:latin typeface="Cambria Math"/>
                      </a:rPr>
                      <m:t>𝐴𝐵𝐶𝐷</m:t>
                    </m:r>
                  </m:oMath>
                </a14:m>
                <a:r>
                  <a:rPr lang="pt-BR" sz="2800" dirty="0">
                    <a:solidFill>
                      <a:srgbClr val="0000FF"/>
                    </a:solidFill>
                    <a:latin typeface="Times New Roman" pitchFamily="18" charset="0"/>
                    <a:cs typeface="Times New Roman" pitchFamily="18" charset="0"/>
                  </a:rPr>
                  <a:t> và </a:t>
                </a:r>
                <a14:m>
                  <m:oMath xmlns:m="http://schemas.openxmlformats.org/officeDocument/2006/math">
                    <m:r>
                      <a:rPr lang="pt-BR" sz="2800" i="1">
                        <a:solidFill>
                          <a:srgbClr val="0000FF"/>
                        </a:solidFill>
                        <a:latin typeface="Cambria Math"/>
                      </a:rPr>
                      <m:t>𝐻</m:t>
                    </m:r>
                  </m:oMath>
                </a14:m>
                <a:r>
                  <a:rPr lang="pt-BR" sz="2800" dirty="0">
                    <a:solidFill>
                      <a:srgbClr val="0000FF"/>
                    </a:solidFill>
                    <a:latin typeface="Times New Roman" pitchFamily="18" charset="0"/>
                    <a:cs typeface="Times New Roman" pitchFamily="18" charset="0"/>
                  </a:rPr>
                  <a:t> là hình chiếu của </a:t>
                </a:r>
                <a14:m>
                  <m:oMath xmlns:m="http://schemas.openxmlformats.org/officeDocument/2006/math">
                    <m:r>
                      <a:rPr lang="pt-BR" sz="2800" i="1">
                        <a:solidFill>
                          <a:srgbClr val="0000FF"/>
                        </a:solidFill>
                        <a:latin typeface="Cambria Math"/>
                      </a:rPr>
                      <m:t>𝑂</m:t>
                    </m:r>
                  </m:oMath>
                </a14:m>
                <a:r>
                  <a:rPr lang="pt-BR" sz="2800" dirty="0">
                    <a:solidFill>
                      <a:srgbClr val="0000FF"/>
                    </a:solidFill>
                    <a:latin typeface="Times New Roman" pitchFamily="18" charset="0"/>
                    <a:cs typeface="Times New Roman" pitchFamily="18" charset="0"/>
                  </a:rPr>
                  <a:t> trên </a:t>
                </a:r>
                <a14:m>
                  <m:oMath xmlns:m="http://schemas.openxmlformats.org/officeDocument/2006/math">
                    <m:r>
                      <a:rPr lang="pt-BR" sz="2800" i="1">
                        <a:solidFill>
                          <a:srgbClr val="0000FF"/>
                        </a:solidFill>
                        <a:latin typeface="Cambria Math"/>
                      </a:rPr>
                      <m:t>𝑆𝐶</m:t>
                    </m:r>
                  </m:oMath>
                </a14:m>
                <a:r>
                  <a:rPr lang="pt-BR" sz="2800" dirty="0">
                    <a:solidFill>
                      <a:srgbClr val="0000FF"/>
                    </a:solidFill>
                    <a:latin typeface="Times New Roman" pitchFamily="18" charset="0"/>
                    <a:cs typeface="Times New Roman" pitchFamily="18" charset="0"/>
                  </a:rPr>
                  <a:t>. </a:t>
                </a:r>
                <a:r>
                  <a:rPr lang="pt-BR" sz="2800" dirty="0" smtClean="0">
                    <a:solidFill>
                      <a:srgbClr val="0000FF"/>
                    </a:solidFill>
                    <a:latin typeface="Times New Roman" pitchFamily="18" charset="0"/>
                    <a:cs typeface="Times New Roman" pitchFamily="18" charset="0"/>
                  </a:rPr>
                  <a:t/>
                </a:r>
                <a:br>
                  <a:rPr lang="pt-BR" sz="2800" dirty="0" smtClean="0">
                    <a:solidFill>
                      <a:srgbClr val="0000FF"/>
                    </a:solidFill>
                    <a:latin typeface="Times New Roman" pitchFamily="18" charset="0"/>
                    <a:cs typeface="Times New Roman" pitchFamily="18" charset="0"/>
                  </a:rPr>
                </a:br>
                <a:r>
                  <a:rPr lang="pt-BR" sz="2800" dirty="0">
                    <a:solidFill>
                      <a:srgbClr val="0000FF"/>
                    </a:solidFill>
                    <a:latin typeface="Times New Roman" pitchFamily="18" charset="0"/>
                    <a:cs typeface="Times New Roman" pitchFamily="18" charset="0"/>
                  </a:rPr>
                  <a:t>a. Tính số đo các góc nhị diện </a:t>
                </a:r>
                <a14:m>
                  <m:oMath xmlns:m="http://schemas.openxmlformats.org/officeDocument/2006/math">
                    <m:d>
                      <m:dPr>
                        <m:begChr m:val="["/>
                        <m:endChr m:val="]"/>
                        <m:ctrlPr>
                          <a:rPr lang="en-US" sz="2800" i="1">
                            <a:solidFill>
                              <a:srgbClr val="0000FF"/>
                            </a:solidFill>
                            <a:latin typeface="Cambria Math"/>
                          </a:rPr>
                        </m:ctrlPr>
                      </m:dPr>
                      <m:e>
                        <m:r>
                          <a:rPr lang="pt-BR" sz="2800" i="1">
                            <a:solidFill>
                              <a:srgbClr val="0000FF"/>
                            </a:solidFill>
                            <a:latin typeface="Cambria Math"/>
                          </a:rPr>
                          <m:t>𝐵</m:t>
                        </m:r>
                        <m:r>
                          <a:rPr lang="pt-BR" sz="2800" i="1">
                            <a:solidFill>
                              <a:srgbClr val="0000FF"/>
                            </a:solidFill>
                            <a:latin typeface="Cambria Math"/>
                          </a:rPr>
                          <m:t>,</m:t>
                        </m:r>
                        <m:r>
                          <a:rPr lang="pt-BR" sz="2800" i="1">
                            <a:solidFill>
                              <a:srgbClr val="0000FF"/>
                            </a:solidFill>
                            <a:latin typeface="Cambria Math"/>
                          </a:rPr>
                          <m:t>𝑆𝐴</m:t>
                        </m:r>
                        <m:r>
                          <a:rPr lang="pt-BR" sz="2800" i="1">
                            <a:solidFill>
                              <a:srgbClr val="0000FF"/>
                            </a:solidFill>
                            <a:latin typeface="Cambria Math"/>
                          </a:rPr>
                          <m:t>,</m:t>
                        </m:r>
                        <m:r>
                          <a:rPr lang="pt-BR" sz="2800" i="1">
                            <a:solidFill>
                              <a:srgbClr val="0000FF"/>
                            </a:solidFill>
                            <a:latin typeface="Cambria Math"/>
                          </a:rPr>
                          <m:t>𝐷</m:t>
                        </m:r>
                      </m:e>
                    </m:d>
                    <m:r>
                      <a:rPr lang="pt-BR" sz="2800" i="1">
                        <a:solidFill>
                          <a:srgbClr val="0000FF"/>
                        </a:solidFill>
                        <a:latin typeface="Cambria Math"/>
                      </a:rPr>
                      <m:t>; </m:t>
                    </m:r>
                    <m:d>
                      <m:dPr>
                        <m:begChr m:val="["/>
                        <m:endChr m:val="]"/>
                        <m:ctrlPr>
                          <a:rPr lang="en-US" sz="2800" i="1">
                            <a:solidFill>
                              <a:srgbClr val="0000FF"/>
                            </a:solidFill>
                            <a:latin typeface="Cambria Math"/>
                          </a:rPr>
                        </m:ctrlPr>
                      </m:dPr>
                      <m:e>
                        <m:r>
                          <a:rPr lang="pt-BR" sz="2800" i="1">
                            <a:solidFill>
                              <a:srgbClr val="0000FF"/>
                            </a:solidFill>
                            <a:latin typeface="Cambria Math"/>
                          </a:rPr>
                          <m:t>𝑆</m:t>
                        </m:r>
                        <m:r>
                          <a:rPr lang="pt-BR" sz="2800" i="1">
                            <a:solidFill>
                              <a:srgbClr val="0000FF"/>
                            </a:solidFill>
                            <a:latin typeface="Cambria Math"/>
                          </a:rPr>
                          <m:t>,</m:t>
                        </m:r>
                        <m:r>
                          <a:rPr lang="pt-BR" sz="2800" i="1">
                            <a:solidFill>
                              <a:srgbClr val="0000FF"/>
                            </a:solidFill>
                            <a:latin typeface="Cambria Math"/>
                          </a:rPr>
                          <m:t>𝐵𝐷</m:t>
                        </m:r>
                        <m:r>
                          <a:rPr lang="pt-BR" sz="2800" i="1">
                            <a:solidFill>
                              <a:srgbClr val="0000FF"/>
                            </a:solidFill>
                            <a:latin typeface="Cambria Math"/>
                          </a:rPr>
                          <m:t>,</m:t>
                        </m:r>
                        <m:r>
                          <a:rPr lang="pt-BR" sz="2800" i="1">
                            <a:solidFill>
                              <a:srgbClr val="0000FF"/>
                            </a:solidFill>
                            <a:latin typeface="Cambria Math"/>
                          </a:rPr>
                          <m:t>𝐴</m:t>
                        </m:r>
                      </m:e>
                    </m:d>
                    <m:r>
                      <a:rPr lang="pt-BR" sz="2800" i="1">
                        <a:solidFill>
                          <a:srgbClr val="0000FF"/>
                        </a:solidFill>
                        <a:latin typeface="Cambria Math"/>
                      </a:rPr>
                      <m:t>; </m:t>
                    </m:r>
                    <m:d>
                      <m:dPr>
                        <m:begChr m:val="["/>
                        <m:endChr m:val="]"/>
                        <m:ctrlPr>
                          <a:rPr lang="en-US" sz="2800" i="1">
                            <a:solidFill>
                              <a:srgbClr val="0000FF"/>
                            </a:solidFill>
                            <a:latin typeface="Cambria Math"/>
                          </a:rPr>
                        </m:ctrlPr>
                      </m:dPr>
                      <m:e>
                        <m:r>
                          <a:rPr lang="pt-BR" sz="2800" i="1">
                            <a:solidFill>
                              <a:srgbClr val="0000FF"/>
                            </a:solidFill>
                            <a:latin typeface="Cambria Math"/>
                          </a:rPr>
                          <m:t>𝑆</m:t>
                        </m:r>
                        <m:r>
                          <a:rPr lang="pt-BR" sz="2800" i="1">
                            <a:solidFill>
                              <a:srgbClr val="0000FF"/>
                            </a:solidFill>
                            <a:latin typeface="Cambria Math"/>
                          </a:rPr>
                          <m:t>,</m:t>
                        </m:r>
                        <m:r>
                          <a:rPr lang="pt-BR" sz="2800" i="1">
                            <a:solidFill>
                              <a:srgbClr val="0000FF"/>
                            </a:solidFill>
                            <a:latin typeface="Cambria Math"/>
                          </a:rPr>
                          <m:t>𝐵𝐷</m:t>
                        </m:r>
                        <m:r>
                          <a:rPr lang="pt-BR" sz="2800" i="1">
                            <a:solidFill>
                              <a:srgbClr val="0000FF"/>
                            </a:solidFill>
                            <a:latin typeface="Cambria Math"/>
                          </a:rPr>
                          <m:t>,</m:t>
                        </m:r>
                        <m:r>
                          <a:rPr lang="pt-BR" sz="2800" i="1">
                            <a:solidFill>
                              <a:srgbClr val="0000FF"/>
                            </a:solidFill>
                            <a:latin typeface="Cambria Math"/>
                          </a:rPr>
                          <m:t>𝐶</m:t>
                        </m:r>
                      </m:e>
                    </m:d>
                  </m:oMath>
                </a14:m>
                <a:r>
                  <a:rPr lang="en-US" sz="2800" dirty="0" smtClean="0">
                    <a:solidFill>
                      <a:srgbClr val="0000FF"/>
                    </a:solidFill>
                    <a:latin typeface="Times New Roman" pitchFamily="18" charset="0"/>
                    <a:cs typeface="Times New Roman" pitchFamily="18" charset="0"/>
                  </a:rPr>
                  <a:t/>
                </a:r>
                <a:br>
                  <a:rPr lang="en-US" sz="2800" dirty="0" smtClean="0">
                    <a:solidFill>
                      <a:srgbClr val="0000FF"/>
                    </a:solidFill>
                    <a:latin typeface="Times New Roman" pitchFamily="18" charset="0"/>
                    <a:cs typeface="Times New Roman" pitchFamily="18" charset="0"/>
                  </a:rPr>
                </a:br>
                <a:r>
                  <a:rPr lang="pt-BR" sz="2800" dirty="0">
                    <a:solidFill>
                      <a:srgbClr val="0000FF"/>
                    </a:solidFill>
                    <a:latin typeface="Times New Roman" pitchFamily="18" charset="0"/>
                    <a:cs typeface="Times New Roman" pitchFamily="18" charset="0"/>
                  </a:rPr>
                  <a:t>b. CMR </a:t>
                </a:r>
                <a14:m>
                  <m:oMath xmlns:m="http://schemas.openxmlformats.org/officeDocument/2006/math">
                    <m:acc>
                      <m:accPr>
                        <m:chr m:val="̂"/>
                        <m:ctrlPr>
                          <a:rPr lang="en-US" sz="2800" i="1">
                            <a:solidFill>
                              <a:srgbClr val="0000FF"/>
                            </a:solidFill>
                            <a:latin typeface="Cambria Math"/>
                          </a:rPr>
                        </m:ctrlPr>
                      </m:accPr>
                      <m:e>
                        <m:r>
                          <a:rPr lang="pt-BR" sz="2800" i="1">
                            <a:solidFill>
                              <a:srgbClr val="0000FF"/>
                            </a:solidFill>
                            <a:latin typeface="Cambria Math"/>
                          </a:rPr>
                          <m:t>𝐵𝐻𝐷</m:t>
                        </m:r>
                      </m:e>
                    </m:acc>
                    <m:r>
                      <a:rPr lang="pt-BR" sz="2800" i="1">
                        <a:solidFill>
                          <a:srgbClr val="0000FF"/>
                        </a:solidFill>
                        <a:latin typeface="Cambria Math"/>
                      </a:rPr>
                      <m:t> </m:t>
                    </m:r>
                  </m:oMath>
                </a14:m>
                <a:r>
                  <a:rPr lang="pt-BR" sz="2800" dirty="0">
                    <a:solidFill>
                      <a:srgbClr val="0000FF"/>
                    </a:solidFill>
                    <a:latin typeface="Times New Roman" pitchFamily="18" charset="0"/>
                    <a:cs typeface="Times New Roman" pitchFamily="18" charset="0"/>
                  </a:rPr>
                  <a:t>là một góc </a:t>
                </a:r>
                <a:r>
                  <a:rPr lang="pt-BR" sz="2800" dirty="0" smtClean="0">
                    <a:solidFill>
                      <a:srgbClr val="0000FF"/>
                    </a:solidFill>
                    <a:latin typeface="Times New Roman" pitchFamily="18" charset="0"/>
                    <a:cs typeface="Times New Roman" pitchFamily="18" charset="0"/>
                  </a:rPr>
                  <a:t>phẳng </a:t>
                </a:r>
                <a:r>
                  <a:rPr lang="pt-BR" sz="2800" dirty="0">
                    <a:solidFill>
                      <a:srgbClr val="0000FF"/>
                    </a:solidFill>
                    <a:latin typeface="Times New Roman" pitchFamily="18" charset="0"/>
                    <a:cs typeface="Times New Roman" pitchFamily="18" charset="0"/>
                  </a:rPr>
                  <a:t>của góc nhị diện </a:t>
                </a:r>
                <a14:m>
                  <m:oMath xmlns:m="http://schemas.openxmlformats.org/officeDocument/2006/math">
                    <m:d>
                      <m:dPr>
                        <m:begChr m:val="["/>
                        <m:endChr m:val="]"/>
                        <m:ctrlPr>
                          <a:rPr lang="en-US" sz="2800" i="1">
                            <a:solidFill>
                              <a:srgbClr val="0000FF"/>
                            </a:solidFill>
                            <a:latin typeface="Cambria Math"/>
                          </a:rPr>
                        </m:ctrlPr>
                      </m:dPr>
                      <m:e>
                        <m:r>
                          <a:rPr lang="pt-BR" sz="2800" i="1">
                            <a:solidFill>
                              <a:srgbClr val="0000FF"/>
                            </a:solidFill>
                            <a:latin typeface="Cambria Math"/>
                          </a:rPr>
                          <m:t>𝐵</m:t>
                        </m:r>
                        <m:r>
                          <a:rPr lang="pt-BR" sz="2800" i="1">
                            <a:solidFill>
                              <a:srgbClr val="0000FF"/>
                            </a:solidFill>
                            <a:latin typeface="Cambria Math"/>
                          </a:rPr>
                          <m:t>,</m:t>
                        </m:r>
                        <m:r>
                          <a:rPr lang="pt-BR" sz="2800" i="1">
                            <a:solidFill>
                              <a:srgbClr val="0000FF"/>
                            </a:solidFill>
                            <a:latin typeface="Cambria Math"/>
                          </a:rPr>
                          <m:t>𝑆𝐶</m:t>
                        </m:r>
                        <m:r>
                          <a:rPr lang="pt-BR" sz="2800" i="1">
                            <a:solidFill>
                              <a:srgbClr val="0000FF"/>
                            </a:solidFill>
                            <a:latin typeface="Cambria Math"/>
                          </a:rPr>
                          <m:t>,</m:t>
                        </m:r>
                        <m:r>
                          <a:rPr lang="pt-BR" sz="2800" i="1">
                            <a:solidFill>
                              <a:srgbClr val="0000FF"/>
                            </a:solidFill>
                            <a:latin typeface="Cambria Math"/>
                          </a:rPr>
                          <m:t>𝐷</m:t>
                        </m:r>
                      </m:e>
                    </m:d>
                  </m:oMath>
                </a14:m>
                <a:r>
                  <a:rPr lang="pt-BR" sz="2800" dirty="0">
                    <a:solidFill>
                      <a:srgbClr val="0000FF"/>
                    </a:solidFill>
                    <a:latin typeface="Times New Roman" pitchFamily="18" charset="0"/>
                    <a:cs typeface="Times New Roman" pitchFamily="18" charset="0"/>
                  </a:rPr>
                  <a:t>.</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304800" y="-304800"/>
                <a:ext cx="8153400" cy="4191000"/>
              </a:xfrm>
              <a:blipFill rotWithShape="1">
                <a:blip r:embed="rId2"/>
                <a:stretch>
                  <a:fillRect l="-1495" b="-1744"/>
                </a:stretch>
              </a:blipFill>
            </p:spPr>
            <p:txBody>
              <a:bodyPr/>
              <a:lstStyle/>
              <a:p>
                <a:r>
                  <a:rPr lang="en-US">
                    <a:noFill/>
                  </a:rPr>
                  <a:t> </a:t>
                </a:r>
              </a:p>
            </p:txBody>
          </p:sp>
        </mc:Fallback>
      </mc:AlternateContent>
      <p:pic>
        <p:nvPicPr>
          <p:cNvPr id="4" name="Content Placeholder 3"/>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6555258" y="4267200"/>
            <a:ext cx="2609524" cy="2476190"/>
          </a:xfrm>
          <a:prstGeom prst="rect">
            <a:avLst/>
          </a:prstGeom>
        </p:spPr>
      </p:pic>
      <mc:AlternateContent xmlns:mc="http://schemas.openxmlformats.org/markup-compatibility/2006" xmlns:a14="http://schemas.microsoft.com/office/drawing/2010/main">
        <mc:Choice Requires="a14">
          <p:sp>
            <p:nvSpPr>
              <p:cNvPr id="6" name="TextBox 5"/>
              <p:cNvSpPr txBox="1"/>
              <p:nvPr/>
            </p:nvSpPr>
            <p:spPr>
              <a:xfrm>
                <a:off x="533400" y="3733800"/>
                <a:ext cx="5867400" cy="3239861"/>
              </a:xfrm>
              <a:prstGeom prst="rect">
                <a:avLst/>
              </a:prstGeom>
              <a:noFill/>
            </p:spPr>
            <p:txBody>
              <a:bodyPr wrap="square" rtlCol="0">
                <a:spAutoFit/>
              </a:bodyPr>
              <a:lstStyle/>
              <a:p>
                <a:r>
                  <a:rPr lang="en-US" sz="2000" dirty="0" smtClean="0">
                    <a:solidFill>
                      <a:srgbClr val="0000FF"/>
                    </a:solidFill>
                    <a:latin typeface="Times New Roman" pitchFamily="18" charset="0"/>
                    <a:cs typeface="Times New Roman" pitchFamily="18" charset="0"/>
                  </a:rPr>
                  <a:t>Hướng</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dẫn</a:t>
                </a:r>
                <a:r>
                  <a:rPr lang="en-US" sz="2000" dirty="0">
                    <a:solidFill>
                      <a:srgbClr val="0000FF"/>
                    </a:solidFill>
                    <a:latin typeface="Times New Roman" pitchFamily="18" charset="0"/>
                    <a:cs typeface="Times New Roman" pitchFamily="18" charset="0"/>
                  </a:rPr>
                  <a:t>:</a:t>
                </a:r>
              </a:p>
              <a:p>
                <a:r>
                  <a:rPr lang="pt-BR" sz="2000" dirty="0">
                    <a:solidFill>
                      <a:srgbClr val="0000FF"/>
                    </a:solidFill>
                    <a:latin typeface="Times New Roman" pitchFamily="18" charset="0"/>
                    <a:cs typeface="Times New Roman" pitchFamily="18" charset="0"/>
                  </a:rPr>
                  <a:t>a. </a:t>
                </a:r>
                <a14:m>
                  <m:oMath xmlns:m="http://schemas.openxmlformats.org/officeDocument/2006/math">
                    <m:acc>
                      <m:accPr>
                        <m:chr m:val="̂"/>
                        <m:ctrlPr>
                          <a:rPr lang="en-US" sz="2000" i="1">
                            <a:solidFill>
                              <a:srgbClr val="0000FF"/>
                            </a:solidFill>
                            <a:latin typeface="Cambria Math"/>
                          </a:rPr>
                        </m:ctrlPr>
                      </m:accPr>
                      <m:e>
                        <m:r>
                          <a:rPr lang="pt-BR" sz="2000" i="1">
                            <a:solidFill>
                              <a:srgbClr val="0000FF"/>
                            </a:solidFill>
                            <a:latin typeface="Cambria Math"/>
                          </a:rPr>
                          <m:t>𝐵𝐴𝐷</m:t>
                        </m:r>
                      </m:e>
                    </m:acc>
                    <m:r>
                      <a:rPr lang="pt-BR" sz="2000" i="1">
                        <a:solidFill>
                          <a:srgbClr val="0000FF"/>
                        </a:solidFill>
                        <a:latin typeface="Cambria Math"/>
                      </a:rPr>
                      <m:t> </m:t>
                    </m:r>
                  </m:oMath>
                </a14:m>
                <a:r>
                  <a:rPr lang="pt-BR" sz="2000" dirty="0">
                    <a:solidFill>
                      <a:srgbClr val="0000FF"/>
                    </a:solidFill>
                    <a:latin typeface="Times New Roman" pitchFamily="18" charset="0"/>
                    <a:cs typeface="Times New Roman" pitchFamily="18" charset="0"/>
                  </a:rPr>
                  <a:t>là một góc phẳng của góc nhị diện </a:t>
                </a:r>
                <a14:m>
                  <m:oMath xmlns:m="http://schemas.openxmlformats.org/officeDocument/2006/math">
                    <m:d>
                      <m:dPr>
                        <m:begChr m:val="["/>
                        <m:endChr m:val="]"/>
                        <m:ctrlPr>
                          <a:rPr lang="en-US" sz="2000" i="1">
                            <a:solidFill>
                              <a:srgbClr val="0000FF"/>
                            </a:solidFill>
                            <a:latin typeface="Cambria Math"/>
                          </a:rPr>
                        </m:ctrlPr>
                      </m:dPr>
                      <m:e>
                        <m:r>
                          <a:rPr lang="pt-BR" sz="2000" i="1">
                            <a:solidFill>
                              <a:srgbClr val="0000FF"/>
                            </a:solidFill>
                            <a:latin typeface="Cambria Math"/>
                          </a:rPr>
                          <m:t>𝐵</m:t>
                        </m:r>
                        <m:r>
                          <a:rPr lang="pt-BR" sz="2000" i="1">
                            <a:solidFill>
                              <a:srgbClr val="0000FF"/>
                            </a:solidFill>
                            <a:latin typeface="Cambria Math"/>
                          </a:rPr>
                          <m:t>,</m:t>
                        </m:r>
                        <m:r>
                          <a:rPr lang="pt-BR" sz="2000" i="1">
                            <a:solidFill>
                              <a:srgbClr val="0000FF"/>
                            </a:solidFill>
                            <a:latin typeface="Cambria Math"/>
                          </a:rPr>
                          <m:t>𝑆𝐴</m:t>
                        </m:r>
                        <m:r>
                          <a:rPr lang="pt-BR" sz="2000" i="1">
                            <a:solidFill>
                              <a:srgbClr val="0000FF"/>
                            </a:solidFill>
                            <a:latin typeface="Cambria Math"/>
                          </a:rPr>
                          <m:t>,</m:t>
                        </m:r>
                        <m:r>
                          <a:rPr lang="pt-BR" sz="2000" i="1">
                            <a:solidFill>
                              <a:srgbClr val="0000FF"/>
                            </a:solidFill>
                            <a:latin typeface="Cambria Math"/>
                          </a:rPr>
                          <m:t>𝐷</m:t>
                        </m:r>
                      </m:e>
                    </m:d>
                    <m:r>
                      <a:rPr lang="pt-BR" sz="2000" i="1">
                        <a:solidFill>
                          <a:srgbClr val="0000FF"/>
                        </a:solidFill>
                        <a:latin typeface="Cambria Math"/>
                      </a:rPr>
                      <m:t>.</m:t>
                    </m:r>
                  </m:oMath>
                </a14:m>
                <a:r>
                  <a:rPr lang="pt-BR" sz="2000" dirty="0">
                    <a:solidFill>
                      <a:srgbClr val="0000FF"/>
                    </a:solidFill>
                    <a:latin typeface="Times New Roman" pitchFamily="18" charset="0"/>
                    <a:cs typeface="Times New Roman" pitchFamily="18" charset="0"/>
                  </a:rPr>
                  <a:t> </a:t>
                </a:r>
                <a14:m>
                  <m:oMath xmlns:m="http://schemas.openxmlformats.org/officeDocument/2006/math">
                    <m:acc>
                      <m:accPr>
                        <m:chr m:val="̂"/>
                        <m:ctrlPr>
                          <a:rPr lang="en-US" sz="2000" i="1">
                            <a:solidFill>
                              <a:srgbClr val="0000FF"/>
                            </a:solidFill>
                            <a:latin typeface="Cambria Math"/>
                          </a:rPr>
                        </m:ctrlPr>
                      </m:accPr>
                      <m:e>
                        <m:r>
                          <a:rPr lang="pt-BR" sz="2000" i="1">
                            <a:solidFill>
                              <a:srgbClr val="0000FF"/>
                            </a:solidFill>
                            <a:latin typeface="Cambria Math"/>
                          </a:rPr>
                          <m:t>𝐵𝐴𝐷</m:t>
                        </m:r>
                      </m:e>
                    </m:acc>
                    <m:r>
                      <a:rPr lang="pt-BR" sz="2000" i="1">
                        <a:solidFill>
                          <a:srgbClr val="0000FF"/>
                        </a:solidFill>
                        <a:latin typeface="Cambria Math"/>
                      </a:rPr>
                      <m:t>=</m:t>
                    </m:r>
                    <m:sSup>
                      <m:sSupPr>
                        <m:ctrlPr>
                          <a:rPr lang="en-US" sz="2000" i="1">
                            <a:solidFill>
                              <a:srgbClr val="0000FF"/>
                            </a:solidFill>
                            <a:latin typeface="Cambria Math"/>
                          </a:rPr>
                        </m:ctrlPr>
                      </m:sSupPr>
                      <m:e>
                        <m:r>
                          <a:rPr lang="pt-BR" sz="2000" i="1">
                            <a:solidFill>
                              <a:srgbClr val="0000FF"/>
                            </a:solidFill>
                            <a:latin typeface="Cambria Math"/>
                          </a:rPr>
                          <m:t>120</m:t>
                        </m:r>
                      </m:e>
                      <m:sup>
                        <m:r>
                          <a:rPr lang="pt-BR" sz="2000" i="1">
                            <a:solidFill>
                              <a:srgbClr val="0000FF"/>
                            </a:solidFill>
                            <a:latin typeface="Cambria Math"/>
                          </a:rPr>
                          <m:t>0</m:t>
                        </m:r>
                      </m:sup>
                    </m:sSup>
                    <m:r>
                      <a:rPr lang="pt-BR" sz="2000" i="1">
                        <a:solidFill>
                          <a:srgbClr val="0000FF"/>
                        </a:solidFill>
                        <a:latin typeface="Cambria Math"/>
                      </a:rPr>
                      <m:t>.</m:t>
                    </m:r>
                  </m:oMath>
                </a14:m>
                <a:endParaRPr lang="en-US" sz="2000" dirty="0">
                  <a:solidFill>
                    <a:srgbClr val="0000FF"/>
                  </a:solidFill>
                  <a:latin typeface="Times New Roman" pitchFamily="18" charset="0"/>
                  <a:cs typeface="Times New Roman" pitchFamily="18" charset="0"/>
                </a:endParaRPr>
              </a:p>
              <a:p>
                <a14:m>
                  <m:oMath xmlns:m="http://schemas.openxmlformats.org/officeDocument/2006/math">
                    <m:acc>
                      <m:accPr>
                        <m:chr m:val="̂"/>
                        <m:ctrlPr>
                          <a:rPr lang="en-US" sz="2000" i="1">
                            <a:solidFill>
                              <a:srgbClr val="0000FF"/>
                            </a:solidFill>
                            <a:latin typeface="Cambria Math"/>
                          </a:rPr>
                        </m:ctrlPr>
                      </m:accPr>
                      <m:e>
                        <m:r>
                          <a:rPr lang="pt-BR" sz="2000" i="1">
                            <a:solidFill>
                              <a:srgbClr val="0000FF"/>
                            </a:solidFill>
                            <a:latin typeface="Cambria Math"/>
                          </a:rPr>
                          <m:t>𝐴𝑂𝑆</m:t>
                        </m:r>
                      </m:e>
                    </m:acc>
                    <m:r>
                      <a:rPr lang="pt-BR" sz="2000" i="1">
                        <a:solidFill>
                          <a:srgbClr val="0000FF"/>
                        </a:solidFill>
                        <a:latin typeface="Cambria Math"/>
                      </a:rPr>
                      <m:t> </m:t>
                    </m:r>
                  </m:oMath>
                </a14:m>
                <a:r>
                  <a:rPr lang="pt-BR" sz="2000" dirty="0">
                    <a:solidFill>
                      <a:srgbClr val="0000FF"/>
                    </a:solidFill>
                    <a:latin typeface="Times New Roman" pitchFamily="18" charset="0"/>
                    <a:cs typeface="Times New Roman" pitchFamily="18" charset="0"/>
                  </a:rPr>
                  <a:t>là một góc phẳng của góc nhị diện </a:t>
                </a:r>
                <a14:m>
                  <m:oMath xmlns:m="http://schemas.openxmlformats.org/officeDocument/2006/math">
                    <m:d>
                      <m:dPr>
                        <m:begChr m:val="["/>
                        <m:endChr m:val="]"/>
                        <m:ctrlPr>
                          <a:rPr lang="en-US" sz="2000" i="1">
                            <a:solidFill>
                              <a:srgbClr val="0000FF"/>
                            </a:solidFill>
                            <a:latin typeface="Cambria Math"/>
                          </a:rPr>
                        </m:ctrlPr>
                      </m:dPr>
                      <m:e>
                        <m:r>
                          <a:rPr lang="pt-BR" sz="2000" i="1">
                            <a:solidFill>
                              <a:srgbClr val="0000FF"/>
                            </a:solidFill>
                            <a:latin typeface="Cambria Math"/>
                          </a:rPr>
                          <m:t>𝑆</m:t>
                        </m:r>
                        <m:r>
                          <a:rPr lang="pt-BR" sz="2000" i="1">
                            <a:solidFill>
                              <a:srgbClr val="0000FF"/>
                            </a:solidFill>
                            <a:latin typeface="Cambria Math"/>
                          </a:rPr>
                          <m:t>,</m:t>
                        </m:r>
                        <m:r>
                          <a:rPr lang="pt-BR" sz="2000" i="1">
                            <a:solidFill>
                              <a:srgbClr val="0000FF"/>
                            </a:solidFill>
                            <a:latin typeface="Cambria Math"/>
                          </a:rPr>
                          <m:t>𝐵𝐷</m:t>
                        </m:r>
                        <m:r>
                          <a:rPr lang="pt-BR" sz="2000" i="1">
                            <a:solidFill>
                              <a:srgbClr val="0000FF"/>
                            </a:solidFill>
                            <a:latin typeface="Cambria Math"/>
                          </a:rPr>
                          <m:t>,</m:t>
                        </m:r>
                        <m:r>
                          <a:rPr lang="pt-BR" sz="2000" i="1">
                            <a:solidFill>
                              <a:srgbClr val="0000FF"/>
                            </a:solidFill>
                            <a:latin typeface="Cambria Math"/>
                          </a:rPr>
                          <m:t>𝐴</m:t>
                        </m:r>
                      </m:e>
                    </m:d>
                    <m:r>
                      <a:rPr lang="pt-BR" sz="2000" i="1">
                        <a:solidFill>
                          <a:srgbClr val="0000FF"/>
                        </a:solidFill>
                        <a:latin typeface="Cambria Math"/>
                      </a:rPr>
                      <m:t>.</m:t>
                    </m:r>
                  </m:oMath>
                </a14:m>
                <a:r>
                  <a:rPr lang="pt-BR" sz="2000" dirty="0">
                    <a:solidFill>
                      <a:srgbClr val="0000FF"/>
                    </a:solidFill>
                    <a:latin typeface="Times New Roman" pitchFamily="18" charset="0"/>
                    <a:cs typeface="Times New Roman" pitchFamily="18" charset="0"/>
                  </a:rPr>
                  <a:t> </a:t>
                </a:r>
                <a14:m>
                  <m:oMath xmlns:m="http://schemas.openxmlformats.org/officeDocument/2006/math">
                    <m:acc>
                      <m:accPr>
                        <m:chr m:val="̂"/>
                        <m:ctrlPr>
                          <a:rPr lang="en-US" sz="2000" i="1">
                            <a:solidFill>
                              <a:srgbClr val="0000FF"/>
                            </a:solidFill>
                            <a:latin typeface="Cambria Math"/>
                          </a:rPr>
                        </m:ctrlPr>
                      </m:accPr>
                      <m:e>
                        <m:r>
                          <a:rPr lang="pt-BR" sz="2000" i="1">
                            <a:solidFill>
                              <a:srgbClr val="0000FF"/>
                            </a:solidFill>
                            <a:latin typeface="Cambria Math"/>
                          </a:rPr>
                          <m:t>𝐴𝑂𝑆</m:t>
                        </m:r>
                      </m:e>
                    </m:acc>
                    <m:r>
                      <a:rPr lang="pt-BR" sz="2000" i="1">
                        <a:solidFill>
                          <a:srgbClr val="0000FF"/>
                        </a:solidFill>
                        <a:latin typeface="Cambria Math"/>
                      </a:rPr>
                      <m:t>=</m:t>
                    </m:r>
                    <m:sSup>
                      <m:sSupPr>
                        <m:ctrlPr>
                          <a:rPr lang="en-US" sz="2000" i="1">
                            <a:solidFill>
                              <a:srgbClr val="0000FF"/>
                            </a:solidFill>
                            <a:latin typeface="Cambria Math"/>
                          </a:rPr>
                        </m:ctrlPr>
                      </m:sSupPr>
                      <m:e>
                        <m:r>
                          <a:rPr lang="pt-BR" sz="2000" i="1">
                            <a:solidFill>
                              <a:srgbClr val="0000FF"/>
                            </a:solidFill>
                            <a:latin typeface="Cambria Math"/>
                          </a:rPr>
                          <m:t>45</m:t>
                        </m:r>
                      </m:e>
                      <m:sup>
                        <m:r>
                          <a:rPr lang="pt-BR" sz="2000" i="1">
                            <a:solidFill>
                              <a:srgbClr val="0000FF"/>
                            </a:solidFill>
                            <a:latin typeface="Cambria Math"/>
                          </a:rPr>
                          <m:t>0</m:t>
                        </m:r>
                      </m:sup>
                    </m:sSup>
                    <m:r>
                      <a:rPr lang="pt-BR" sz="2000" i="1">
                        <a:solidFill>
                          <a:srgbClr val="0000FF"/>
                        </a:solidFill>
                        <a:latin typeface="Cambria Math"/>
                      </a:rPr>
                      <m:t>.</m:t>
                    </m:r>
                  </m:oMath>
                </a14:m>
                <a:endParaRPr lang="en-US" sz="2000" dirty="0">
                  <a:solidFill>
                    <a:srgbClr val="0000FF"/>
                  </a:solidFill>
                  <a:latin typeface="Times New Roman" pitchFamily="18" charset="0"/>
                  <a:cs typeface="Times New Roman" pitchFamily="18" charset="0"/>
                </a:endParaRPr>
              </a:p>
              <a:p>
                <a14:m>
                  <m:oMath xmlns:m="http://schemas.openxmlformats.org/officeDocument/2006/math">
                    <m:acc>
                      <m:accPr>
                        <m:chr m:val="̂"/>
                        <m:ctrlPr>
                          <a:rPr lang="en-US" sz="2000" i="1">
                            <a:solidFill>
                              <a:srgbClr val="0000FF"/>
                            </a:solidFill>
                            <a:latin typeface="Cambria Math"/>
                          </a:rPr>
                        </m:ctrlPr>
                      </m:accPr>
                      <m:e>
                        <m:r>
                          <a:rPr lang="pt-BR" sz="2000" i="1">
                            <a:solidFill>
                              <a:srgbClr val="0000FF"/>
                            </a:solidFill>
                            <a:latin typeface="Cambria Math"/>
                          </a:rPr>
                          <m:t>𝐶𝑂𝑆</m:t>
                        </m:r>
                      </m:e>
                    </m:acc>
                    <m:r>
                      <a:rPr lang="pt-BR" sz="2000" i="1">
                        <a:solidFill>
                          <a:srgbClr val="0000FF"/>
                        </a:solidFill>
                        <a:latin typeface="Cambria Math"/>
                      </a:rPr>
                      <m:t> </m:t>
                    </m:r>
                  </m:oMath>
                </a14:m>
                <a:r>
                  <a:rPr lang="pt-BR" sz="2000" dirty="0">
                    <a:solidFill>
                      <a:srgbClr val="0000FF"/>
                    </a:solidFill>
                    <a:latin typeface="Times New Roman" pitchFamily="18" charset="0"/>
                    <a:cs typeface="Times New Roman" pitchFamily="18" charset="0"/>
                  </a:rPr>
                  <a:t>là một góc phẳng của góc nhị diện </a:t>
                </a:r>
                <a14:m>
                  <m:oMath xmlns:m="http://schemas.openxmlformats.org/officeDocument/2006/math">
                    <m:d>
                      <m:dPr>
                        <m:begChr m:val="["/>
                        <m:endChr m:val="]"/>
                        <m:ctrlPr>
                          <a:rPr lang="en-US" sz="2000" i="1">
                            <a:solidFill>
                              <a:srgbClr val="0000FF"/>
                            </a:solidFill>
                            <a:latin typeface="Cambria Math"/>
                          </a:rPr>
                        </m:ctrlPr>
                      </m:dPr>
                      <m:e>
                        <m:r>
                          <a:rPr lang="pt-BR" sz="2000" i="1">
                            <a:solidFill>
                              <a:srgbClr val="0000FF"/>
                            </a:solidFill>
                            <a:latin typeface="Cambria Math"/>
                          </a:rPr>
                          <m:t>𝑆</m:t>
                        </m:r>
                        <m:r>
                          <a:rPr lang="pt-BR" sz="2000" i="1">
                            <a:solidFill>
                              <a:srgbClr val="0000FF"/>
                            </a:solidFill>
                            <a:latin typeface="Cambria Math"/>
                          </a:rPr>
                          <m:t>,</m:t>
                        </m:r>
                        <m:r>
                          <a:rPr lang="pt-BR" sz="2000" i="1">
                            <a:solidFill>
                              <a:srgbClr val="0000FF"/>
                            </a:solidFill>
                            <a:latin typeface="Cambria Math"/>
                          </a:rPr>
                          <m:t>𝐵𝐷</m:t>
                        </m:r>
                        <m:r>
                          <a:rPr lang="pt-BR" sz="2000" i="1">
                            <a:solidFill>
                              <a:srgbClr val="0000FF"/>
                            </a:solidFill>
                            <a:latin typeface="Cambria Math"/>
                          </a:rPr>
                          <m:t>,</m:t>
                        </m:r>
                        <m:r>
                          <a:rPr lang="pt-BR" sz="2000" i="1">
                            <a:solidFill>
                              <a:srgbClr val="0000FF"/>
                            </a:solidFill>
                            <a:latin typeface="Cambria Math"/>
                          </a:rPr>
                          <m:t>𝐶</m:t>
                        </m:r>
                      </m:e>
                    </m:d>
                    <m:r>
                      <a:rPr lang="pt-BR" sz="2000" i="1">
                        <a:solidFill>
                          <a:srgbClr val="0000FF"/>
                        </a:solidFill>
                        <a:latin typeface="Cambria Math"/>
                      </a:rPr>
                      <m:t>.</m:t>
                    </m:r>
                  </m:oMath>
                </a14:m>
                <a:r>
                  <a:rPr lang="pt-BR" sz="2000" dirty="0">
                    <a:solidFill>
                      <a:srgbClr val="0000FF"/>
                    </a:solidFill>
                    <a:latin typeface="Times New Roman" pitchFamily="18" charset="0"/>
                    <a:cs typeface="Times New Roman" pitchFamily="18" charset="0"/>
                  </a:rPr>
                  <a:t> </a:t>
                </a:r>
                <a14:m>
                  <m:oMath xmlns:m="http://schemas.openxmlformats.org/officeDocument/2006/math">
                    <m:acc>
                      <m:accPr>
                        <m:chr m:val="̂"/>
                        <m:ctrlPr>
                          <a:rPr lang="en-US" sz="2000" i="1">
                            <a:solidFill>
                              <a:srgbClr val="0000FF"/>
                            </a:solidFill>
                            <a:latin typeface="Cambria Math"/>
                          </a:rPr>
                        </m:ctrlPr>
                      </m:accPr>
                      <m:e>
                        <m:r>
                          <a:rPr lang="pt-BR" sz="2000" i="1">
                            <a:solidFill>
                              <a:srgbClr val="0000FF"/>
                            </a:solidFill>
                            <a:latin typeface="Cambria Math"/>
                          </a:rPr>
                          <m:t>𝐶𝑂𝑆</m:t>
                        </m:r>
                      </m:e>
                    </m:acc>
                    <m:r>
                      <a:rPr lang="pt-BR" sz="2000" i="1">
                        <a:solidFill>
                          <a:srgbClr val="0000FF"/>
                        </a:solidFill>
                        <a:latin typeface="Cambria Math"/>
                      </a:rPr>
                      <m:t>=</m:t>
                    </m:r>
                    <m:sSup>
                      <m:sSupPr>
                        <m:ctrlPr>
                          <a:rPr lang="en-US" sz="2000" i="1">
                            <a:solidFill>
                              <a:srgbClr val="0000FF"/>
                            </a:solidFill>
                            <a:latin typeface="Cambria Math"/>
                          </a:rPr>
                        </m:ctrlPr>
                      </m:sSupPr>
                      <m:e>
                        <m:r>
                          <a:rPr lang="pt-BR" sz="2000" i="1">
                            <a:solidFill>
                              <a:srgbClr val="0000FF"/>
                            </a:solidFill>
                            <a:latin typeface="Cambria Math"/>
                          </a:rPr>
                          <m:t>135</m:t>
                        </m:r>
                      </m:e>
                      <m:sup>
                        <m:r>
                          <a:rPr lang="pt-BR" sz="2000" i="1">
                            <a:solidFill>
                              <a:srgbClr val="0000FF"/>
                            </a:solidFill>
                            <a:latin typeface="Cambria Math"/>
                          </a:rPr>
                          <m:t>0</m:t>
                        </m:r>
                      </m:sup>
                    </m:sSup>
                    <m:r>
                      <a:rPr lang="pt-BR" sz="2000" i="1">
                        <a:solidFill>
                          <a:srgbClr val="0000FF"/>
                        </a:solidFill>
                        <a:latin typeface="Cambria Math"/>
                      </a:rPr>
                      <m:t>.</m:t>
                    </m:r>
                  </m:oMath>
                </a14:m>
                <a:endParaRPr lang="en-US" sz="2000" dirty="0">
                  <a:solidFill>
                    <a:srgbClr val="0000FF"/>
                  </a:solidFill>
                  <a:latin typeface="Times New Roman" pitchFamily="18" charset="0"/>
                  <a:cs typeface="Times New Roman" pitchFamily="18" charset="0"/>
                </a:endParaRPr>
              </a:p>
              <a:p>
                <a:r>
                  <a:rPr lang="pt-BR" sz="2000" dirty="0">
                    <a:solidFill>
                      <a:srgbClr val="0000FF"/>
                    </a:solidFill>
                    <a:latin typeface="Times New Roman" pitchFamily="18" charset="0"/>
                    <a:cs typeface="Times New Roman" pitchFamily="18" charset="0"/>
                  </a:rPr>
                  <a:t>b. </a:t>
                </a:r>
                <a14:m>
                  <m:oMath xmlns:m="http://schemas.openxmlformats.org/officeDocument/2006/math">
                    <m:r>
                      <a:rPr lang="pt-BR" sz="2000" i="1">
                        <a:solidFill>
                          <a:srgbClr val="0000FF"/>
                        </a:solidFill>
                        <a:latin typeface="Cambria Math"/>
                      </a:rPr>
                      <m:t>𝐵𝐷</m:t>
                    </m:r>
                    <m:r>
                      <a:rPr lang="pt-BR" sz="2000" i="1">
                        <a:solidFill>
                          <a:srgbClr val="0000FF"/>
                        </a:solidFill>
                        <a:latin typeface="Cambria Math"/>
                      </a:rPr>
                      <m:t>⊥(</m:t>
                    </m:r>
                    <m:r>
                      <a:rPr lang="pt-BR" sz="2000" i="1">
                        <a:solidFill>
                          <a:srgbClr val="0000FF"/>
                        </a:solidFill>
                        <a:latin typeface="Cambria Math"/>
                      </a:rPr>
                      <m:t>𝑆𝐴𝐶</m:t>
                    </m:r>
                    <m:r>
                      <a:rPr lang="pt-BR" sz="2000" i="1">
                        <a:solidFill>
                          <a:srgbClr val="0000FF"/>
                        </a:solidFill>
                        <a:latin typeface="Cambria Math"/>
                      </a:rPr>
                      <m:t>)</m:t>
                    </m:r>
                  </m:oMath>
                </a14:m>
                <a:r>
                  <a:rPr lang="pt-BR" sz="2000" dirty="0">
                    <a:solidFill>
                      <a:srgbClr val="0000FF"/>
                    </a:solidFill>
                    <a:latin typeface="Times New Roman" pitchFamily="18" charset="0"/>
                    <a:cs typeface="Times New Roman" pitchFamily="18" charset="0"/>
                  </a:rPr>
                  <a:t> nên </a:t>
                </a:r>
                <a14:m>
                  <m:oMath xmlns:m="http://schemas.openxmlformats.org/officeDocument/2006/math">
                    <m:r>
                      <a:rPr lang="pt-BR" sz="2000" i="1">
                        <a:solidFill>
                          <a:srgbClr val="0000FF"/>
                        </a:solidFill>
                        <a:latin typeface="Cambria Math"/>
                      </a:rPr>
                      <m:t>𝐵𝐷</m:t>
                    </m:r>
                    <m:r>
                      <a:rPr lang="pt-BR" sz="2000" i="1">
                        <a:solidFill>
                          <a:srgbClr val="0000FF"/>
                        </a:solidFill>
                        <a:latin typeface="Cambria Math"/>
                      </a:rPr>
                      <m:t>⊥</m:t>
                    </m:r>
                    <m:r>
                      <a:rPr lang="pt-BR" sz="2000" i="1">
                        <a:solidFill>
                          <a:srgbClr val="0000FF"/>
                        </a:solidFill>
                        <a:latin typeface="Cambria Math"/>
                      </a:rPr>
                      <m:t>𝑆𝐶</m:t>
                    </m:r>
                  </m:oMath>
                </a14:m>
                <a:r>
                  <a:rPr lang="pt-BR" sz="2000" dirty="0">
                    <a:solidFill>
                      <a:srgbClr val="0000FF"/>
                    </a:solidFill>
                    <a:latin typeface="Times New Roman" pitchFamily="18" charset="0"/>
                    <a:cs typeface="Times New Roman" pitchFamily="18" charset="0"/>
                  </a:rPr>
                  <a:t>. Mặt khác </a:t>
                </a:r>
                <a14:m>
                  <m:oMath xmlns:m="http://schemas.openxmlformats.org/officeDocument/2006/math">
                    <m:r>
                      <a:rPr lang="pt-BR" sz="2000" i="1">
                        <a:solidFill>
                          <a:srgbClr val="0000FF"/>
                        </a:solidFill>
                        <a:latin typeface="Cambria Math"/>
                      </a:rPr>
                      <m:t>𝑂𝐻</m:t>
                    </m:r>
                    <m:r>
                      <a:rPr lang="pt-BR" sz="2000" i="1">
                        <a:solidFill>
                          <a:srgbClr val="0000FF"/>
                        </a:solidFill>
                        <a:latin typeface="Cambria Math"/>
                      </a:rPr>
                      <m:t>⊥</m:t>
                    </m:r>
                    <m:r>
                      <a:rPr lang="pt-BR" sz="2000" i="1">
                        <a:solidFill>
                          <a:srgbClr val="0000FF"/>
                        </a:solidFill>
                        <a:latin typeface="Cambria Math"/>
                      </a:rPr>
                      <m:t>𝑆𝐶</m:t>
                    </m:r>
                  </m:oMath>
                </a14:m>
                <a:r>
                  <a:rPr lang="pt-BR" sz="2000" dirty="0">
                    <a:solidFill>
                      <a:srgbClr val="0000FF"/>
                    </a:solidFill>
                    <a:latin typeface="Times New Roman" pitchFamily="18" charset="0"/>
                    <a:cs typeface="Times New Roman" pitchFamily="18" charset="0"/>
                  </a:rPr>
                  <a:t> nên </a:t>
                </a:r>
                <a14:m>
                  <m:oMath xmlns:m="http://schemas.openxmlformats.org/officeDocument/2006/math">
                    <m:r>
                      <a:rPr lang="pt-BR" sz="2000" i="1">
                        <a:solidFill>
                          <a:srgbClr val="0000FF"/>
                        </a:solidFill>
                        <a:latin typeface="Cambria Math"/>
                      </a:rPr>
                      <m:t>𝑆𝐶</m:t>
                    </m:r>
                    <m:r>
                      <a:rPr lang="pt-BR" sz="2000" i="1">
                        <a:solidFill>
                          <a:srgbClr val="0000FF"/>
                        </a:solidFill>
                        <a:latin typeface="Cambria Math"/>
                      </a:rPr>
                      <m:t>⊥(</m:t>
                    </m:r>
                    <m:r>
                      <a:rPr lang="pt-BR" sz="2000" i="1">
                        <a:solidFill>
                          <a:srgbClr val="0000FF"/>
                        </a:solidFill>
                        <a:latin typeface="Cambria Math"/>
                      </a:rPr>
                      <m:t>𝐵𝑂𝐷</m:t>
                    </m:r>
                    <m:r>
                      <a:rPr lang="pt-BR" sz="2000" i="1">
                        <a:solidFill>
                          <a:srgbClr val="0000FF"/>
                        </a:solidFill>
                        <a:latin typeface="Cambria Math"/>
                      </a:rPr>
                      <m:t>)</m:t>
                    </m:r>
                  </m:oMath>
                </a14:m>
                <a:r>
                  <a:rPr lang="pt-BR" sz="2000" dirty="0">
                    <a:solidFill>
                      <a:srgbClr val="0000FF"/>
                    </a:solidFill>
                    <a:latin typeface="Times New Roman" pitchFamily="18" charset="0"/>
                    <a:cs typeface="Times New Roman" pitchFamily="18" charset="0"/>
                  </a:rPr>
                  <a:t>. Do đó, </a:t>
                </a:r>
                <a14:m>
                  <m:oMath xmlns:m="http://schemas.openxmlformats.org/officeDocument/2006/math">
                    <m:acc>
                      <m:accPr>
                        <m:chr m:val="̂"/>
                        <m:ctrlPr>
                          <a:rPr lang="en-US" sz="2000" i="1">
                            <a:solidFill>
                              <a:srgbClr val="0000FF"/>
                            </a:solidFill>
                            <a:latin typeface="Cambria Math"/>
                          </a:rPr>
                        </m:ctrlPr>
                      </m:accPr>
                      <m:e>
                        <m:r>
                          <a:rPr lang="pt-BR" sz="2000" i="1">
                            <a:solidFill>
                              <a:srgbClr val="0000FF"/>
                            </a:solidFill>
                            <a:latin typeface="Cambria Math"/>
                          </a:rPr>
                          <m:t>𝐵𝐻𝐷</m:t>
                        </m:r>
                      </m:e>
                    </m:acc>
                    <m:r>
                      <a:rPr lang="pt-BR" sz="2000" i="1">
                        <a:solidFill>
                          <a:srgbClr val="0000FF"/>
                        </a:solidFill>
                        <a:latin typeface="Cambria Math"/>
                      </a:rPr>
                      <m:t> </m:t>
                    </m:r>
                  </m:oMath>
                </a14:m>
                <a:r>
                  <a:rPr lang="pt-BR" sz="2000" dirty="0">
                    <a:solidFill>
                      <a:srgbClr val="0000FF"/>
                    </a:solidFill>
                    <a:latin typeface="Times New Roman" pitchFamily="18" charset="0"/>
                    <a:cs typeface="Times New Roman" pitchFamily="18" charset="0"/>
                  </a:rPr>
                  <a:t>là một góc phẳng của góc nhị diện </a:t>
                </a:r>
                <a14:m>
                  <m:oMath xmlns:m="http://schemas.openxmlformats.org/officeDocument/2006/math">
                    <m:d>
                      <m:dPr>
                        <m:begChr m:val="["/>
                        <m:endChr m:val="]"/>
                        <m:ctrlPr>
                          <a:rPr lang="en-US" sz="2000" i="1">
                            <a:solidFill>
                              <a:srgbClr val="0000FF"/>
                            </a:solidFill>
                            <a:latin typeface="Cambria Math"/>
                          </a:rPr>
                        </m:ctrlPr>
                      </m:dPr>
                      <m:e>
                        <m:r>
                          <a:rPr lang="pt-BR" sz="2000" i="1">
                            <a:solidFill>
                              <a:srgbClr val="0000FF"/>
                            </a:solidFill>
                            <a:latin typeface="Cambria Math"/>
                          </a:rPr>
                          <m:t>𝐵</m:t>
                        </m:r>
                        <m:r>
                          <a:rPr lang="pt-BR" sz="2000" i="1">
                            <a:solidFill>
                              <a:srgbClr val="0000FF"/>
                            </a:solidFill>
                            <a:latin typeface="Cambria Math"/>
                          </a:rPr>
                          <m:t>,</m:t>
                        </m:r>
                        <m:r>
                          <a:rPr lang="pt-BR" sz="2000" i="1">
                            <a:solidFill>
                              <a:srgbClr val="0000FF"/>
                            </a:solidFill>
                            <a:latin typeface="Cambria Math"/>
                          </a:rPr>
                          <m:t>𝑆𝐶</m:t>
                        </m:r>
                        <m:r>
                          <a:rPr lang="pt-BR" sz="2000" i="1">
                            <a:solidFill>
                              <a:srgbClr val="0000FF"/>
                            </a:solidFill>
                            <a:latin typeface="Cambria Math"/>
                          </a:rPr>
                          <m:t>,</m:t>
                        </m:r>
                        <m:r>
                          <a:rPr lang="pt-BR" sz="2000" i="1">
                            <a:solidFill>
                              <a:srgbClr val="0000FF"/>
                            </a:solidFill>
                            <a:latin typeface="Cambria Math"/>
                          </a:rPr>
                          <m:t>𝐷</m:t>
                        </m:r>
                      </m:e>
                    </m:d>
                    <m:r>
                      <a:rPr lang="pt-BR" sz="2000" i="1">
                        <a:solidFill>
                          <a:srgbClr val="0000FF"/>
                        </a:solidFill>
                        <a:latin typeface="Cambria Math"/>
                      </a:rPr>
                      <m:t>.</m:t>
                    </m:r>
                  </m:oMath>
                </a14:m>
                <a:endParaRPr lang="en-US" sz="2000" dirty="0">
                  <a:solidFill>
                    <a:srgbClr val="0000FF"/>
                  </a:solidFill>
                  <a:latin typeface="Times New Roman" pitchFamily="18" charset="0"/>
                  <a:cs typeface="Times New Roman" pitchFamily="18"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533400" y="3733800"/>
                <a:ext cx="5867400" cy="3239861"/>
              </a:xfrm>
              <a:prstGeom prst="rect">
                <a:avLst/>
              </a:prstGeom>
              <a:blipFill rotWithShape="1">
                <a:blip r:embed="rId4"/>
                <a:stretch>
                  <a:fillRect l="-1143" t="-942" b="-2448"/>
                </a:stretch>
              </a:blipFill>
            </p:spPr>
            <p:txBody>
              <a:bodyPr/>
              <a:lstStyle/>
              <a:p>
                <a:r>
                  <a:rPr lang="en-US">
                    <a:noFill/>
                  </a:rPr>
                  <a:t> </a:t>
                </a:r>
              </a:p>
            </p:txBody>
          </p:sp>
        </mc:Fallback>
      </mc:AlternateContent>
    </p:spTree>
    <p:extLst>
      <p:ext uri="{BB962C8B-B14F-4D97-AF65-F5344CB8AC3E}">
        <p14:creationId xmlns:p14="http://schemas.microsoft.com/office/powerpoint/2010/main" val="3488072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451</Words>
  <Application>Microsoft Office PowerPoint</Application>
  <PresentationFormat>On-screen Show (4:3)</PresentationFormat>
  <Paragraphs>21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Quan sát hình ảnh một quyển sổ được mở ra, mỗi trang sổ gợi nên hình ảnh của một nửa mặt phẳng. Nêu đặc điểm của hai nửa mặt phẳng đó. </vt:lpstr>
      <vt:lpstr> 1. Khái niệm Góc nhị diện là hình gồm hai nửa mặt phẳng có   chung bờ. Kí hiệu: [P, d, Q], góc nhị diện còn được kí hiệu là [M,d,N] với M, N lần lượt là các điểm thuộc các nửa mặt phẳng (P), (Q) nhưng không thuộc d. d: cạnh của góc nhị diện. (P), (Q): một mặt của góc nhị diện </vt:lpstr>
      <vt:lpstr> Câu hỏi: Hãy lấy các ví dụ thực tế về góc nhị diện (Góc tạo bởi mái nhà và tường nhà…) </vt:lpstr>
      <vt:lpstr>2. Số đo góc nhị diện Qua một điểm O trên đường thẳng d, ta kẻ hai tia Ox, Oy lần lượt thuộc hai nửa mặt phẳng (P), (Q) và cùng vuông góc với đường thẳng d. Góc xOy gọi là góc phẳng nhị diện của góc nhị diện đã cho. Câu hỏi: Hãy so sánh số đo hai góc xOy và x′Oy</vt:lpstr>
      <vt:lpstr>Ví dụ 4: Trong các công trình xây dựng nhà ở, độ dốc mái được hiểu là độ nghiêng của mái khi hoàn thiện so với mặt phẳng nằm ngang. Khi thi công, mái nhà cần một độ nghiêng nhất định để đảm bảo thoát nước tốt tránh gây ra tình trạng đọng nước hay thấm dột. Quan sát hình bên và cho biết góc nhị diện nào phản ánh độ dốc của mái ? </vt:lpstr>
      <vt:lpstr>Luyện tập: Cho hình chóp S.ABCD có đáy ABCD là hình vuông và SA⊥(ABCD). Tính số đo của mỗi góc nhị diện sau: a. [B,SA,D]; b. [B,SA,C]. </vt:lpstr>
      <vt:lpstr>   Ví dụ 5: Cho hình chóp S.ABCD có SA⊥(ABCD), đáy ABCD là hình thoi cạnh bằng a, AC=a, SA=1/2 a. Gọi O là giao điểm của hai đường chéo hình thoi ABCD và H là hình chiếu của O trên SC.  a. Tính số đo các góc nhị diện [B,SA,D]; [S,BD,A]; [S,BD,C] b. CMR (BHD) ̂  là một góc phẳng của góc nhị diện [B,SC,D].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7</cp:revision>
  <dcterms:created xsi:type="dcterms:W3CDTF">2023-08-11T09:41:50Z</dcterms:created>
  <dcterms:modified xsi:type="dcterms:W3CDTF">2023-08-11T12:43:55Z</dcterms:modified>
</cp:coreProperties>
</file>