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55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7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26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97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524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12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65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26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49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92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35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316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ounded Rectangle 53"/>
          <p:cNvSpPr/>
          <p:nvPr/>
        </p:nvSpPr>
        <p:spPr>
          <a:xfrm>
            <a:off x="408214" y="615055"/>
            <a:ext cx="11389678" cy="6242945"/>
          </a:xfrm>
          <a:prstGeom prst="roundRect">
            <a:avLst>
              <a:gd name="adj" fmla="val 534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D1748AF-D9D9-4539-AEB2-661B6979053A}"/>
              </a:ext>
            </a:extLst>
          </p:cNvPr>
          <p:cNvGrpSpPr/>
          <p:nvPr/>
        </p:nvGrpSpPr>
        <p:grpSpPr>
          <a:xfrm>
            <a:off x="408214" y="660698"/>
            <a:ext cx="1545430" cy="507116"/>
            <a:chOff x="858229" y="2883907"/>
            <a:chExt cx="3090860" cy="1014231"/>
          </a:xfrm>
        </p:grpSpPr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E3266C9A-4B0F-433F-9039-8F0C13C061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387321" y="2229840"/>
              <a:ext cx="793395" cy="2330141"/>
            </a:xfrm>
            <a:prstGeom prst="round2SameRect">
              <a:avLst>
                <a:gd name="adj1" fmla="val 6498"/>
                <a:gd name="adj2" fmla="val 0"/>
              </a:avLst>
            </a:prstGeom>
            <a:solidFill>
              <a:schemeClr val="accent6">
                <a:lumMod val="75000"/>
              </a:schemeClr>
            </a:solidFill>
            <a:ln w="57150">
              <a:solidFill>
                <a:schemeClr val="accent6">
                  <a:lumMod val="75000"/>
                </a:schemeClr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E744B82-EAD1-4CC9-88BA-06E403340630}"/>
                </a:ext>
              </a:extLst>
            </p:cNvPr>
            <p:cNvSpPr txBox="1"/>
            <p:nvPr/>
          </p:nvSpPr>
          <p:spPr>
            <a:xfrm>
              <a:off x="1796943" y="3005587"/>
              <a:ext cx="1853714" cy="892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300" b="1" dirty="0" err="1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</a:t>
              </a:r>
              <a:r>
                <a:rPr lang="en-US" sz="23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1</a:t>
              </a:r>
              <a:endParaRPr lang="en-US" sz="23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4" name="Group 70">
              <a:extLst>
                <a:ext uri="{FF2B5EF4-FFF2-40B4-BE49-F238E27FC236}">
                  <a16:creationId xmlns:a16="http://schemas.microsoft.com/office/drawing/2014/main" id="{F500A0C7-479C-404D-8F81-493FE2D47FE0}"/>
                </a:ext>
              </a:extLst>
            </p:cNvPr>
            <p:cNvGrpSpPr/>
            <p:nvPr/>
          </p:nvGrpSpPr>
          <p:grpSpPr>
            <a:xfrm>
              <a:off x="858229" y="2883907"/>
              <a:ext cx="950173" cy="940513"/>
              <a:chOff x="1311958" y="3405486"/>
              <a:chExt cx="950173" cy="940513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0B6D244-2FD7-42E6-B573-C7B78FFC2407}"/>
                  </a:ext>
                </a:extLst>
              </p:cNvPr>
              <p:cNvSpPr/>
              <p:nvPr/>
            </p:nvSpPr>
            <p:spPr>
              <a:xfrm>
                <a:off x="1406975" y="3672018"/>
                <a:ext cx="596676" cy="5403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6" name="Freeform 13">
                <a:extLst>
                  <a:ext uri="{FF2B5EF4-FFF2-40B4-BE49-F238E27FC236}">
                    <a16:creationId xmlns:a16="http://schemas.microsoft.com/office/drawing/2014/main" id="{7118C3C7-C047-4514-A4E0-10A4902D360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190035" cy="268948"/>
              </a:xfrm>
              <a:custGeom>
                <a:avLst/>
                <a:gdLst>
                  <a:gd name="T0" fmla="*/ 34 w 50"/>
                  <a:gd name="T1" fmla="*/ 16 h 71"/>
                  <a:gd name="T2" fmla="*/ 34 w 50"/>
                  <a:gd name="T3" fmla="*/ 55 h 71"/>
                  <a:gd name="T4" fmla="*/ 16 w 50"/>
                  <a:gd name="T5" fmla="*/ 55 h 71"/>
                  <a:gd name="T6" fmla="*/ 16 w 50"/>
                  <a:gd name="T7" fmla="*/ 16 h 71"/>
                  <a:gd name="T8" fmla="*/ 34 w 50"/>
                  <a:gd name="T9" fmla="*/ 16 h 71"/>
                  <a:gd name="T10" fmla="*/ 34 w 50"/>
                  <a:gd name="T11" fmla="*/ 0 h 71"/>
                  <a:gd name="T12" fmla="*/ 16 w 50"/>
                  <a:gd name="T13" fmla="*/ 0 h 71"/>
                  <a:gd name="T14" fmla="*/ 0 w 50"/>
                  <a:gd name="T15" fmla="*/ 16 h 71"/>
                  <a:gd name="T16" fmla="*/ 0 w 50"/>
                  <a:gd name="T17" fmla="*/ 55 h 71"/>
                  <a:gd name="T18" fmla="*/ 16 w 50"/>
                  <a:gd name="T19" fmla="*/ 71 h 71"/>
                  <a:gd name="T20" fmla="*/ 34 w 50"/>
                  <a:gd name="T21" fmla="*/ 71 h 71"/>
                  <a:gd name="T22" fmla="*/ 50 w 50"/>
                  <a:gd name="T23" fmla="*/ 55 h 71"/>
                  <a:gd name="T24" fmla="*/ 50 w 50"/>
                  <a:gd name="T25" fmla="*/ 16 h 71"/>
                  <a:gd name="T26" fmla="*/ 34 w 50"/>
                  <a:gd name="T2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1">
                    <a:moveTo>
                      <a:pt x="34" y="16"/>
                    </a:moveTo>
                    <a:cubicBezTo>
                      <a:pt x="34" y="55"/>
                      <a:pt x="34" y="55"/>
                      <a:pt x="34" y="55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64"/>
                      <a:pt x="7" y="71"/>
                      <a:pt x="16" y="71"/>
                    </a:cubicBezTo>
                    <a:cubicBezTo>
                      <a:pt x="34" y="71"/>
                      <a:pt x="34" y="71"/>
                      <a:pt x="34" y="71"/>
                    </a:cubicBezTo>
                    <a:cubicBezTo>
                      <a:pt x="43" y="71"/>
                      <a:pt x="50" y="64"/>
                      <a:pt x="50" y="55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17" name="Freeform 14">
                <a:extLst>
                  <a:ext uri="{FF2B5EF4-FFF2-40B4-BE49-F238E27FC236}">
                    <a16:creationId xmlns:a16="http://schemas.microsoft.com/office/drawing/2014/main" id="{1500F427-48CA-4259-B9C7-F1259C9B730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277000" cy="181983"/>
              </a:xfrm>
              <a:custGeom>
                <a:avLst/>
                <a:gdLst>
                  <a:gd name="T0" fmla="*/ 57 w 73"/>
                  <a:gd name="T1" fmla="*/ 16 h 48"/>
                  <a:gd name="T2" fmla="*/ 57 w 73"/>
                  <a:gd name="T3" fmla="*/ 32 h 48"/>
                  <a:gd name="T4" fmla="*/ 16 w 73"/>
                  <a:gd name="T5" fmla="*/ 32 h 48"/>
                  <a:gd name="T6" fmla="*/ 16 w 73"/>
                  <a:gd name="T7" fmla="*/ 16 h 48"/>
                  <a:gd name="T8" fmla="*/ 57 w 73"/>
                  <a:gd name="T9" fmla="*/ 16 h 48"/>
                  <a:gd name="T10" fmla="*/ 57 w 73"/>
                  <a:gd name="T11" fmla="*/ 0 h 48"/>
                  <a:gd name="T12" fmla="*/ 16 w 73"/>
                  <a:gd name="T13" fmla="*/ 0 h 48"/>
                  <a:gd name="T14" fmla="*/ 0 w 73"/>
                  <a:gd name="T15" fmla="*/ 16 h 48"/>
                  <a:gd name="T16" fmla="*/ 0 w 73"/>
                  <a:gd name="T17" fmla="*/ 32 h 48"/>
                  <a:gd name="T18" fmla="*/ 16 w 73"/>
                  <a:gd name="T19" fmla="*/ 48 h 48"/>
                  <a:gd name="T20" fmla="*/ 57 w 73"/>
                  <a:gd name="T21" fmla="*/ 48 h 48"/>
                  <a:gd name="T22" fmla="*/ 73 w 73"/>
                  <a:gd name="T23" fmla="*/ 32 h 48"/>
                  <a:gd name="T24" fmla="*/ 73 w 73"/>
                  <a:gd name="T25" fmla="*/ 16 h 48"/>
                  <a:gd name="T26" fmla="*/ 57 w 73"/>
                  <a:gd name="T2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48">
                    <a:moveTo>
                      <a:pt x="57" y="16"/>
                    </a:moveTo>
                    <a:cubicBezTo>
                      <a:pt x="57" y="32"/>
                      <a:pt x="57" y="32"/>
                      <a:pt x="57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7" y="48"/>
                      <a:pt x="16" y="48"/>
                    </a:cubicBezTo>
                    <a:cubicBezTo>
                      <a:pt x="57" y="48"/>
                      <a:pt x="57" y="48"/>
                      <a:pt x="57" y="48"/>
                    </a:cubicBezTo>
                    <a:cubicBezTo>
                      <a:pt x="66" y="48"/>
                      <a:pt x="73" y="41"/>
                      <a:pt x="73" y="32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18" name="Freeform 15">
                <a:extLst>
                  <a:ext uri="{FF2B5EF4-FFF2-40B4-BE49-F238E27FC236}">
                    <a16:creationId xmlns:a16="http://schemas.microsoft.com/office/drawing/2014/main" id="{68BE147B-69BF-4B7F-B43E-7691E536B5E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3581027"/>
                <a:ext cx="285052" cy="181983"/>
              </a:xfrm>
              <a:custGeom>
                <a:avLst/>
                <a:gdLst>
                  <a:gd name="T0" fmla="*/ 58 w 75"/>
                  <a:gd name="T1" fmla="*/ 16 h 48"/>
                  <a:gd name="T2" fmla="*/ 43 w 75"/>
                  <a:gd name="T3" fmla="*/ 32 h 48"/>
                  <a:gd name="T4" fmla="*/ 16 w 75"/>
                  <a:gd name="T5" fmla="*/ 32 h 48"/>
                  <a:gd name="T6" fmla="*/ 16 w 75"/>
                  <a:gd name="T7" fmla="*/ 16 h 48"/>
                  <a:gd name="T8" fmla="*/ 58 w 75"/>
                  <a:gd name="T9" fmla="*/ 16 h 48"/>
                  <a:gd name="T10" fmla="*/ 58 w 75"/>
                  <a:gd name="T11" fmla="*/ 0 h 48"/>
                  <a:gd name="T12" fmla="*/ 16 w 75"/>
                  <a:gd name="T13" fmla="*/ 0 h 48"/>
                  <a:gd name="T14" fmla="*/ 0 w 75"/>
                  <a:gd name="T15" fmla="*/ 16 h 48"/>
                  <a:gd name="T16" fmla="*/ 0 w 75"/>
                  <a:gd name="T17" fmla="*/ 32 h 48"/>
                  <a:gd name="T18" fmla="*/ 16 w 75"/>
                  <a:gd name="T19" fmla="*/ 48 h 48"/>
                  <a:gd name="T20" fmla="*/ 43 w 75"/>
                  <a:gd name="T21" fmla="*/ 48 h 48"/>
                  <a:gd name="T22" fmla="*/ 55 w 75"/>
                  <a:gd name="T23" fmla="*/ 43 h 48"/>
                  <a:gd name="T24" fmla="*/ 70 w 75"/>
                  <a:gd name="T25" fmla="*/ 26 h 48"/>
                  <a:gd name="T26" fmla="*/ 73 w 75"/>
                  <a:gd name="T27" fmla="*/ 9 h 48"/>
                  <a:gd name="T28" fmla="*/ 58 w 75"/>
                  <a:gd name="T2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5" h="48">
                    <a:moveTo>
                      <a:pt x="58" y="16"/>
                    </a:moveTo>
                    <a:cubicBezTo>
                      <a:pt x="43" y="32"/>
                      <a:pt x="43" y="32"/>
                      <a:pt x="43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8" y="48"/>
                      <a:pt x="16" y="48"/>
                    </a:cubicBezTo>
                    <a:cubicBezTo>
                      <a:pt x="43" y="48"/>
                      <a:pt x="43" y="48"/>
                      <a:pt x="43" y="48"/>
                    </a:cubicBezTo>
                    <a:cubicBezTo>
                      <a:pt x="48" y="48"/>
                      <a:pt x="52" y="46"/>
                      <a:pt x="55" y="43"/>
                    </a:cubicBezTo>
                    <a:cubicBezTo>
                      <a:pt x="70" y="26"/>
                      <a:pt x="70" y="26"/>
                      <a:pt x="70" y="26"/>
                    </a:cubicBezTo>
                    <a:cubicBezTo>
                      <a:pt x="74" y="22"/>
                      <a:pt x="75" y="15"/>
                      <a:pt x="73" y="9"/>
                    </a:cubicBezTo>
                    <a:cubicBezTo>
                      <a:pt x="70" y="3"/>
                      <a:pt x="64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19" name="Freeform 16">
                <a:extLst>
                  <a:ext uri="{FF2B5EF4-FFF2-40B4-BE49-F238E27FC236}">
                    <a16:creationId xmlns:a16="http://schemas.microsoft.com/office/drawing/2014/main" id="{C6C95158-CFE6-4EA8-821C-6F1A69CC5D9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4151132"/>
                <a:ext cx="280221" cy="194867"/>
              </a:xfrm>
              <a:custGeom>
                <a:avLst/>
                <a:gdLst>
                  <a:gd name="T0" fmla="*/ 58 w 74"/>
                  <a:gd name="T1" fmla="*/ 16 h 51"/>
                  <a:gd name="T2" fmla="*/ 58 w 74"/>
                  <a:gd name="T3" fmla="*/ 35 h 51"/>
                  <a:gd name="T4" fmla="*/ 16 w 74"/>
                  <a:gd name="T5" fmla="*/ 35 h 51"/>
                  <a:gd name="T6" fmla="*/ 16 w 74"/>
                  <a:gd name="T7" fmla="*/ 16 h 51"/>
                  <a:gd name="T8" fmla="*/ 58 w 74"/>
                  <a:gd name="T9" fmla="*/ 16 h 51"/>
                  <a:gd name="T10" fmla="*/ 58 w 74"/>
                  <a:gd name="T11" fmla="*/ 0 h 51"/>
                  <a:gd name="T12" fmla="*/ 16 w 74"/>
                  <a:gd name="T13" fmla="*/ 0 h 51"/>
                  <a:gd name="T14" fmla="*/ 0 w 74"/>
                  <a:gd name="T15" fmla="*/ 16 h 51"/>
                  <a:gd name="T16" fmla="*/ 0 w 74"/>
                  <a:gd name="T17" fmla="*/ 35 h 51"/>
                  <a:gd name="T18" fmla="*/ 16 w 74"/>
                  <a:gd name="T19" fmla="*/ 51 h 51"/>
                  <a:gd name="T20" fmla="*/ 58 w 74"/>
                  <a:gd name="T21" fmla="*/ 51 h 51"/>
                  <a:gd name="T22" fmla="*/ 74 w 74"/>
                  <a:gd name="T23" fmla="*/ 35 h 51"/>
                  <a:gd name="T24" fmla="*/ 74 w 74"/>
                  <a:gd name="T25" fmla="*/ 16 h 51"/>
                  <a:gd name="T26" fmla="*/ 58 w 74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" h="51">
                    <a:moveTo>
                      <a:pt x="58" y="16"/>
                    </a:moveTo>
                    <a:cubicBezTo>
                      <a:pt x="58" y="35"/>
                      <a:pt x="58" y="35"/>
                      <a:pt x="58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8" y="51"/>
                      <a:pt x="16" y="51"/>
                    </a:cubicBezTo>
                    <a:cubicBezTo>
                      <a:pt x="58" y="51"/>
                      <a:pt x="58" y="51"/>
                      <a:pt x="58" y="51"/>
                    </a:cubicBezTo>
                    <a:cubicBezTo>
                      <a:pt x="67" y="51"/>
                      <a:pt x="74" y="43"/>
                      <a:pt x="74" y="35"/>
                    </a:cubicBezTo>
                    <a:cubicBezTo>
                      <a:pt x="74" y="16"/>
                      <a:pt x="74" y="16"/>
                      <a:pt x="74" y="16"/>
                    </a:cubicBezTo>
                    <a:cubicBezTo>
                      <a:pt x="74" y="7"/>
                      <a:pt x="67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0" name="Freeform 17">
                <a:extLst>
                  <a:ext uri="{FF2B5EF4-FFF2-40B4-BE49-F238E27FC236}">
                    <a16:creationId xmlns:a16="http://schemas.microsoft.com/office/drawing/2014/main" id="{BA40432A-9039-4BC4-8125-02FCD75C3BB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064167"/>
                <a:ext cx="19003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1" name="Freeform 18">
                <a:extLst>
                  <a:ext uri="{FF2B5EF4-FFF2-40B4-BE49-F238E27FC236}">
                    <a16:creationId xmlns:a16="http://schemas.microsoft.com/office/drawing/2014/main" id="{CB0F5C44-6208-4235-AC09-26A449724C7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151132"/>
                <a:ext cx="27700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2" name="Freeform 19">
                <a:extLst>
                  <a:ext uri="{FF2B5EF4-FFF2-40B4-BE49-F238E27FC236}">
                    <a16:creationId xmlns:a16="http://schemas.microsoft.com/office/drawing/2014/main" id="{726F1B1A-E6C2-496B-A5FA-42D02F0837C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820986"/>
                <a:ext cx="19003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3" name="Freeform 20">
                <a:extLst>
                  <a:ext uri="{FF2B5EF4-FFF2-40B4-BE49-F238E27FC236}">
                    <a16:creationId xmlns:a16="http://schemas.microsoft.com/office/drawing/2014/main" id="{5739A77A-A6AD-4648-8F98-040171E475F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4064167"/>
                <a:ext cx="19164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4" name="Freeform 21">
                <a:extLst>
                  <a:ext uri="{FF2B5EF4-FFF2-40B4-BE49-F238E27FC236}">
                    <a16:creationId xmlns:a16="http://schemas.microsoft.com/office/drawing/2014/main" id="{4C2214E8-3FCE-4B4D-A74A-A76C68781BE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20865" y="4151132"/>
                <a:ext cx="27861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5" name="Freeform 22">
                <a:extLst>
                  <a:ext uri="{FF2B5EF4-FFF2-40B4-BE49-F238E27FC236}">
                    <a16:creationId xmlns:a16="http://schemas.microsoft.com/office/drawing/2014/main" id="{1598F479-2B18-41DD-8080-02A2D71AAE5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3820986"/>
                <a:ext cx="19164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6" name="Freeform 23">
                <a:extLst>
                  <a:ext uri="{FF2B5EF4-FFF2-40B4-BE49-F238E27FC236}">
                    <a16:creationId xmlns:a16="http://schemas.microsoft.com/office/drawing/2014/main" id="{125EDA36-E7DE-400C-B9B9-6ECDCF56FB2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61428" y="3405486"/>
                <a:ext cx="600703" cy="594262"/>
              </a:xfrm>
              <a:custGeom>
                <a:avLst/>
                <a:gdLst>
                  <a:gd name="T0" fmla="*/ 105 w 158"/>
                  <a:gd name="T1" fmla="*/ 16 h 156"/>
                  <a:gd name="T2" fmla="*/ 140 w 158"/>
                  <a:gd name="T3" fmla="*/ 56 h 156"/>
                  <a:gd name="T4" fmla="*/ 56 w 158"/>
                  <a:gd name="T5" fmla="*/ 140 h 156"/>
                  <a:gd name="T6" fmla="*/ 17 w 158"/>
                  <a:gd name="T7" fmla="*/ 99 h 156"/>
                  <a:gd name="T8" fmla="*/ 105 w 158"/>
                  <a:gd name="T9" fmla="*/ 16 h 156"/>
                  <a:gd name="T10" fmla="*/ 105 w 158"/>
                  <a:gd name="T11" fmla="*/ 0 h 156"/>
                  <a:gd name="T12" fmla="*/ 94 w 158"/>
                  <a:gd name="T13" fmla="*/ 5 h 156"/>
                  <a:gd name="T14" fmla="*/ 6 w 158"/>
                  <a:gd name="T15" fmla="*/ 87 h 156"/>
                  <a:gd name="T16" fmla="*/ 5 w 158"/>
                  <a:gd name="T17" fmla="*/ 109 h 156"/>
                  <a:gd name="T18" fmla="*/ 44 w 158"/>
                  <a:gd name="T19" fmla="*/ 151 h 156"/>
                  <a:gd name="T20" fmla="*/ 55 w 158"/>
                  <a:gd name="T21" fmla="*/ 156 h 156"/>
                  <a:gd name="T22" fmla="*/ 56 w 158"/>
                  <a:gd name="T23" fmla="*/ 156 h 156"/>
                  <a:gd name="T24" fmla="*/ 67 w 158"/>
                  <a:gd name="T25" fmla="*/ 152 h 156"/>
                  <a:gd name="T26" fmla="*/ 151 w 158"/>
                  <a:gd name="T27" fmla="*/ 67 h 156"/>
                  <a:gd name="T28" fmla="*/ 152 w 158"/>
                  <a:gd name="T29" fmla="*/ 45 h 156"/>
                  <a:gd name="T30" fmla="*/ 117 w 158"/>
                  <a:gd name="T31" fmla="*/ 6 h 156"/>
                  <a:gd name="T32" fmla="*/ 105 w 158"/>
                  <a:gd name="T33" fmla="*/ 0 h 156"/>
                  <a:gd name="T34" fmla="*/ 105 w 158"/>
                  <a:gd name="T3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58" h="156">
                    <a:moveTo>
                      <a:pt x="105" y="16"/>
                    </a:moveTo>
                    <a:cubicBezTo>
                      <a:pt x="140" y="56"/>
                      <a:pt x="140" y="56"/>
                      <a:pt x="140" y="56"/>
                    </a:cubicBezTo>
                    <a:cubicBezTo>
                      <a:pt x="56" y="140"/>
                      <a:pt x="56" y="140"/>
                      <a:pt x="56" y="140"/>
                    </a:cubicBezTo>
                    <a:cubicBezTo>
                      <a:pt x="17" y="99"/>
                      <a:pt x="17" y="99"/>
                      <a:pt x="17" y="99"/>
                    </a:cubicBezTo>
                    <a:cubicBezTo>
                      <a:pt x="105" y="16"/>
                      <a:pt x="105" y="16"/>
                      <a:pt x="105" y="16"/>
                    </a:cubicBezTo>
                    <a:moveTo>
                      <a:pt x="105" y="0"/>
                    </a:moveTo>
                    <a:cubicBezTo>
                      <a:pt x="101" y="0"/>
                      <a:pt x="97" y="2"/>
                      <a:pt x="94" y="5"/>
                    </a:cubicBezTo>
                    <a:cubicBezTo>
                      <a:pt x="6" y="87"/>
                      <a:pt x="6" y="87"/>
                      <a:pt x="6" y="87"/>
                    </a:cubicBezTo>
                    <a:cubicBezTo>
                      <a:pt x="0" y="93"/>
                      <a:pt x="0" y="103"/>
                      <a:pt x="5" y="109"/>
                    </a:cubicBezTo>
                    <a:cubicBezTo>
                      <a:pt x="44" y="151"/>
                      <a:pt x="44" y="151"/>
                      <a:pt x="44" y="151"/>
                    </a:cubicBezTo>
                    <a:cubicBezTo>
                      <a:pt x="47" y="154"/>
                      <a:pt x="51" y="156"/>
                      <a:pt x="55" y="156"/>
                    </a:cubicBezTo>
                    <a:cubicBezTo>
                      <a:pt x="55" y="156"/>
                      <a:pt x="56" y="156"/>
                      <a:pt x="56" y="156"/>
                    </a:cubicBezTo>
                    <a:cubicBezTo>
                      <a:pt x="60" y="156"/>
                      <a:pt x="64" y="155"/>
                      <a:pt x="67" y="152"/>
                    </a:cubicBezTo>
                    <a:cubicBezTo>
                      <a:pt x="151" y="67"/>
                      <a:pt x="151" y="67"/>
                      <a:pt x="151" y="67"/>
                    </a:cubicBezTo>
                    <a:cubicBezTo>
                      <a:pt x="157" y="61"/>
                      <a:pt x="158" y="52"/>
                      <a:pt x="152" y="45"/>
                    </a:cubicBezTo>
                    <a:cubicBezTo>
                      <a:pt x="117" y="6"/>
                      <a:pt x="117" y="6"/>
                      <a:pt x="117" y="6"/>
                    </a:cubicBezTo>
                    <a:cubicBezTo>
                      <a:pt x="114" y="3"/>
                      <a:pt x="110" y="1"/>
                      <a:pt x="105" y="0"/>
                    </a:cubicBezTo>
                    <a:cubicBezTo>
                      <a:pt x="105" y="0"/>
                      <a:pt x="105" y="0"/>
                      <a:pt x="105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7" name="Freeform 24">
                <a:extLst>
                  <a:ext uri="{FF2B5EF4-FFF2-40B4-BE49-F238E27FC236}">
                    <a16:creationId xmlns:a16="http://schemas.microsoft.com/office/drawing/2014/main" id="{DC3CFC08-515C-4396-8871-D7926A09B6E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55138" y="3790388"/>
                <a:ext cx="318872" cy="293105"/>
              </a:xfrm>
              <a:custGeom>
                <a:avLst/>
                <a:gdLst>
                  <a:gd name="T0" fmla="*/ 32 w 84"/>
                  <a:gd name="T1" fmla="*/ 16 h 77"/>
                  <a:gd name="T2" fmla="*/ 67 w 84"/>
                  <a:gd name="T3" fmla="*/ 50 h 77"/>
                  <a:gd name="T4" fmla="*/ 17 w 84"/>
                  <a:gd name="T5" fmla="*/ 61 h 77"/>
                  <a:gd name="T6" fmla="*/ 32 w 84"/>
                  <a:gd name="T7" fmla="*/ 16 h 77"/>
                  <a:gd name="T8" fmla="*/ 32 w 84"/>
                  <a:gd name="T9" fmla="*/ 0 h 77"/>
                  <a:gd name="T10" fmla="*/ 28 w 84"/>
                  <a:gd name="T11" fmla="*/ 1 h 77"/>
                  <a:gd name="T12" fmla="*/ 17 w 84"/>
                  <a:gd name="T13" fmla="*/ 11 h 77"/>
                  <a:gd name="T14" fmla="*/ 2 w 84"/>
                  <a:gd name="T15" fmla="*/ 56 h 77"/>
                  <a:gd name="T16" fmla="*/ 5 w 84"/>
                  <a:gd name="T17" fmla="*/ 72 h 77"/>
                  <a:gd name="T18" fmla="*/ 17 w 84"/>
                  <a:gd name="T19" fmla="*/ 77 h 77"/>
                  <a:gd name="T20" fmla="*/ 20 w 84"/>
                  <a:gd name="T21" fmla="*/ 76 h 77"/>
                  <a:gd name="T22" fmla="*/ 71 w 84"/>
                  <a:gd name="T23" fmla="*/ 65 h 77"/>
                  <a:gd name="T24" fmla="*/ 83 w 84"/>
                  <a:gd name="T25" fmla="*/ 54 h 77"/>
                  <a:gd name="T26" fmla="*/ 78 w 84"/>
                  <a:gd name="T27" fmla="*/ 38 h 77"/>
                  <a:gd name="T28" fmla="*/ 43 w 84"/>
                  <a:gd name="T29" fmla="*/ 5 h 77"/>
                  <a:gd name="T30" fmla="*/ 32 w 84"/>
                  <a:gd name="T3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4" h="77">
                    <a:moveTo>
                      <a:pt x="32" y="16"/>
                    </a:moveTo>
                    <a:cubicBezTo>
                      <a:pt x="67" y="50"/>
                      <a:pt x="67" y="50"/>
                      <a:pt x="67" y="50"/>
                    </a:cubicBezTo>
                    <a:cubicBezTo>
                      <a:pt x="17" y="61"/>
                      <a:pt x="17" y="61"/>
                      <a:pt x="17" y="61"/>
                    </a:cubicBezTo>
                    <a:cubicBezTo>
                      <a:pt x="32" y="16"/>
                      <a:pt x="32" y="16"/>
                      <a:pt x="32" y="16"/>
                    </a:cubicBezTo>
                    <a:moveTo>
                      <a:pt x="32" y="0"/>
                    </a:moveTo>
                    <a:cubicBezTo>
                      <a:pt x="31" y="0"/>
                      <a:pt x="29" y="0"/>
                      <a:pt x="28" y="1"/>
                    </a:cubicBezTo>
                    <a:cubicBezTo>
                      <a:pt x="23" y="2"/>
                      <a:pt x="18" y="6"/>
                      <a:pt x="17" y="11"/>
                    </a:cubicBezTo>
                    <a:cubicBezTo>
                      <a:pt x="2" y="56"/>
                      <a:pt x="2" y="56"/>
                      <a:pt x="2" y="56"/>
                    </a:cubicBezTo>
                    <a:cubicBezTo>
                      <a:pt x="0" y="61"/>
                      <a:pt x="1" y="67"/>
                      <a:pt x="5" y="72"/>
                    </a:cubicBezTo>
                    <a:cubicBezTo>
                      <a:pt x="8" y="75"/>
                      <a:pt x="12" y="77"/>
                      <a:pt x="17" y="77"/>
                    </a:cubicBezTo>
                    <a:cubicBezTo>
                      <a:pt x="18" y="77"/>
                      <a:pt x="19" y="77"/>
                      <a:pt x="20" y="76"/>
                    </a:cubicBezTo>
                    <a:cubicBezTo>
                      <a:pt x="71" y="65"/>
                      <a:pt x="71" y="65"/>
                      <a:pt x="71" y="65"/>
                    </a:cubicBezTo>
                    <a:cubicBezTo>
                      <a:pt x="77" y="64"/>
                      <a:pt x="81" y="59"/>
                      <a:pt x="83" y="54"/>
                    </a:cubicBezTo>
                    <a:cubicBezTo>
                      <a:pt x="84" y="48"/>
                      <a:pt x="83" y="42"/>
                      <a:pt x="78" y="38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0" y="2"/>
                      <a:pt x="36" y="0"/>
                      <a:pt x="32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8" name="Freeform 25">
                <a:extLst>
                  <a:ext uri="{FF2B5EF4-FFF2-40B4-BE49-F238E27FC236}">
                    <a16:creationId xmlns:a16="http://schemas.microsoft.com/office/drawing/2014/main" id="{FFDBB582-E9BB-413A-B81B-094322E50F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69249" cy="148163"/>
              </a:xfrm>
              <a:custGeom>
                <a:avLst/>
                <a:gdLst>
                  <a:gd name="T0" fmla="*/ 0 w 43"/>
                  <a:gd name="T1" fmla="*/ 0 h 92"/>
                  <a:gd name="T2" fmla="*/ 43 w 43"/>
                  <a:gd name="T3" fmla="*/ 0 h 92"/>
                  <a:gd name="T4" fmla="*/ 43 w 43"/>
                  <a:gd name="T5" fmla="*/ 92 h 92"/>
                  <a:gd name="T6" fmla="*/ 0 w 43"/>
                  <a:gd name="T7" fmla="*/ 92 h 92"/>
                  <a:gd name="T8" fmla="*/ 0 w 43"/>
                  <a:gd name="T9" fmla="*/ 0 h 92"/>
                  <a:gd name="T10" fmla="*/ 0 w 43"/>
                  <a:gd name="T11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2">
                    <a:moveTo>
                      <a:pt x="0" y="0"/>
                    </a:moveTo>
                    <a:lnTo>
                      <a:pt x="43" y="0"/>
                    </a:lnTo>
                    <a:lnTo>
                      <a:pt x="43" y="92"/>
                    </a:lnTo>
                    <a:lnTo>
                      <a:pt x="0" y="9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9" name="Freeform 26">
                <a:extLst>
                  <a:ext uri="{FF2B5EF4-FFF2-40B4-BE49-F238E27FC236}">
                    <a16:creationId xmlns:a16="http://schemas.microsoft.com/office/drawing/2014/main" id="{1893F185-BF4A-40D0-B362-F621F3EDE1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156215" cy="59588"/>
              </a:xfrm>
              <a:custGeom>
                <a:avLst/>
                <a:gdLst>
                  <a:gd name="T0" fmla="*/ 0 w 97"/>
                  <a:gd name="T1" fmla="*/ 0 h 37"/>
                  <a:gd name="T2" fmla="*/ 97 w 97"/>
                  <a:gd name="T3" fmla="*/ 0 h 37"/>
                  <a:gd name="T4" fmla="*/ 97 w 97"/>
                  <a:gd name="T5" fmla="*/ 37 h 37"/>
                  <a:gd name="T6" fmla="*/ 0 w 97"/>
                  <a:gd name="T7" fmla="*/ 37 h 37"/>
                  <a:gd name="T8" fmla="*/ 0 w 97"/>
                  <a:gd name="T9" fmla="*/ 0 h 37"/>
                  <a:gd name="T10" fmla="*/ 0 w 97"/>
                  <a:gd name="T11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37">
                    <a:moveTo>
                      <a:pt x="0" y="0"/>
                    </a:moveTo>
                    <a:lnTo>
                      <a:pt x="97" y="0"/>
                    </a:lnTo>
                    <a:lnTo>
                      <a:pt x="97" y="37"/>
                    </a:lnTo>
                    <a:lnTo>
                      <a:pt x="0" y="3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0" name="Freeform 27">
                <a:extLst>
                  <a:ext uri="{FF2B5EF4-FFF2-40B4-BE49-F238E27FC236}">
                    <a16:creationId xmlns:a16="http://schemas.microsoft.com/office/drawing/2014/main" id="{6CA61BF3-041E-4BB0-9661-F7E70FE225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3642225"/>
                <a:ext cx="161046" cy="59588"/>
              </a:xfrm>
              <a:custGeom>
                <a:avLst/>
                <a:gdLst>
                  <a:gd name="T0" fmla="*/ 0 w 100"/>
                  <a:gd name="T1" fmla="*/ 37 h 37"/>
                  <a:gd name="T2" fmla="*/ 0 w 100"/>
                  <a:gd name="T3" fmla="*/ 0 h 37"/>
                  <a:gd name="T4" fmla="*/ 100 w 100"/>
                  <a:gd name="T5" fmla="*/ 0 h 37"/>
                  <a:gd name="T6" fmla="*/ 64 w 100"/>
                  <a:gd name="T7" fmla="*/ 37 h 37"/>
                  <a:gd name="T8" fmla="*/ 0 w 100"/>
                  <a:gd name="T9" fmla="*/ 37 h 37"/>
                  <a:gd name="T10" fmla="*/ 0 w 100"/>
                  <a:gd name="T11" fmla="*/ 37 h 37"/>
                  <a:gd name="T12" fmla="*/ 0 w 100"/>
                  <a:gd name="T13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0" h="37">
                    <a:moveTo>
                      <a:pt x="0" y="37"/>
                    </a:moveTo>
                    <a:lnTo>
                      <a:pt x="0" y="0"/>
                    </a:lnTo>
                    <a:lnTo>
                      <a:pt x="100" y="0"/>
                    </a:lnTo>
                    <a:lnTo>
                      <a:pt x="64" y="37"/>
                    </a:lnTo>
                    <a:lnTo>
                      <a:pt x="0" y="37"/>
                    </a:lnTo>
                    <a:lnTo>
                      <a:pt x="0" y="37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1" name="Freeform 28">
                <a:extLst>
                  <a:ext uri="{FF2B5EF4-FFF2-40B4-BE49-F238E27FC236}">
                    <a16:creationId xmlns:a16="http://schemas.microsoft.com/office/drawing/2014/main" id="{7434A256-1DD3-470F-9149-7283055CC1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4212330"/>
                <a:ext cx="161046" cy="72471"/>
              </a:xfrm>
              <a:custGeom>
                <a:avLst/>
                <a:gdLst>
                  <a:gd name="T0" fmla="*/ 0 w 100"/>
                  <a:gd name="T1" fmla="*/ 0 h 45"/>
                  <a:gd name="T2" fmla="*/ 100 w 100"/>
                  <a:gd name="T3" fmla="*/ 0 h 45"/>
                  <a:gd name="T4" fmla="*/ 100 w 100"/>
                  <a:gd name="T5" fmla="*/ 45 h 45"/>
                  <a:gd name="T6" fmla="*/ 0 w 100"/>
                  <a:gd name="T7" fmla="*/ 45 h 45"/>
                  <a:gd name="T8" fmla="*/ 0 w 100"/>
                  <a:gd name="T9" fmla="*/ 0 h 45"/>
                  <a:gd name="T10" fmla="*/ 0 w 100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0" h="45">
                    <a:moveTo>
                      <a:pt x="0" y="0"/>
                    </a:moveTo>
                    <a:lnTo>
                      <a:pt x="100" y="0"/>
                    </a:lnTo>
                    <a:lnTo>
                      <a:pt x="100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2" name="Freeform 29">
                <a:extLst>
                  <a:ext uri="{FF2B5EF4-FFF2-40B4-BE49-F238E27FC236}">
                    <a16:creationId xmlns:a16="http://schemas.microsoft.com/office/drawing/2014/main" id="{E9E170AF-E9D1-4D6C-A693-C6A61C071C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3" name="Freeform 30">
                <a:extLst>
                  <a:ext uri="{FF2B5EF4-FFF2-40B4-BE49-F238E27FC236}">
                    <a16:creationId xmlns:a16="http://schemas.microsoft.com/office/drawing/2014/main" id="{6E012EBF-6EC0-4AFB-B521-A839E88D20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4" name="Freeform 31">
                <a:extLst>
                  <a:ext uri="{FF2B5EF4-FFF2-40B4-BE49-F238E27FC236}">
                    <a16:creationId xmlns:a16="http://schemas.microsoft.com/office/drawing/2014/main" id="{FFAC669B-E9A2-4B82-BCD2-8DF274BC6B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5" name="Freeform 32">
                <a:extLst>
                  <a:ext uri="{FF2B5EF4-FFF2-40B4-BE49-F238E27FC236}">
                    <a16:creationId xmlns:a16="http://schemas.microsoft.com/office/drawing/2014/main" id="{F00A7C28-7686-4AE5-B6CF-0DF51F1EE1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6" name="Freeform 33">
                <a:extLst>
                  <a:ext uri="{FF2B5EF4-FFF2-40B4-BE49-F238E27FC236}">
                    <a16:creationId xmlns:a16="http://schemas.microsoft.com/office/drawing/2014/main" id="{213EE5C3-CEC6-447C-BD65-573ECF98C6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2062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7" name="Freeform 34">
                <a:extLst>
                  <a:ext uri="{FF2B5EF4-FFF2-40B4-BE49-F238E27FC236}">
                    <a16:creationId xmlns:a16="http://schemas.microsoft.com/office/drawing/2014/main" id="{C92B1DED-8F54-46C1-ADD4-48C5CA09C6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8" name="Freeform 35">
                <a:extLst>
                  <a:ext uri="{FF2B5EF4-FFF2-40B4-BE49-F238E27FC236}">
                    <a16:creationId xmlns:a16="http://schemas.microsoft.com/office/drawing/2014/main" id="{C1F0310E-A21B-4424-838A-BE518A38D3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5847" y="3466684"/>
                <a:ext cx="468645" cy="471867"/>
              </a:xfrm>
              <a:custGeom>
                <a:avLst/>
                <a:gdLst>
                  <a:gd name="T0" fmla="*/ 208 w 291"/>
                  <a:gd name="T1" fmla="*/ 0 h 293"/>
                  <a:gd name="T2" fmla="*/ 0 w 291"/>
                  <a:gd name="T3" fmla="*/ 196 h 293"/>
                  <a:gd name="T4" fmla="*/ 92 w 291"/>
                  <a:gd name="T5" fmla="*/ 293 h 293"/>
                  <a:gd name="T6" fmla="*/ 291 w 291"/>
                  <a:gd name="T7" fmla="*/ 94 h 293"/>
                  <a:gd name="T8" fmla="*/ 208 w 291"/>
                  <a:gd name="T9" fmla="*/ 0 h 293"/>
                  <a:gd name="T10" fmla="*/ 208 w 291"/>
                  <a:gd name="T11" fmla="*/ 0 h 293"/>
                  <a:gd name="T12" fmla="*/ 208 w 291"/>
                  <a:gd name="T13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1" h="293">
                    <a:moveTo>
                      <a:pt x="208" y="0"/>
                    </a:moveTo>
                    <a:lnTo>
                      <a:pt x="0" y="196"/>
                    </a:lnTo>
                    <a:lnTo>
                      <a:pt x="92" y="293"/>
                    </a:lnTo>
                    <a:lnTo>
                      <a:pt x="291" y="94"/>
                    </a:lnTo>
                    <a:lnTo>
                      <a:pt x="208" y="0"/>
                    </a:lnTo>
                    <a:lnTo>
                      <a:pt x="208" y="0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9" name="Freeform 36">
                <a:extLst>
                  <a:ext uri="{FF2B5EF4-FFF2-40B4-BE49-F238E27FC236}">
                    <a16:creationId xmlns:a16="http://schemas.microsoft.com/office/drawing/2014/main" id="{522D8FBF-3D7A-4C7E-A9A2-B85334F8E4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9556" y="3849975"/>
                <a:ext cx="190035" cy="172320"/>
              </a:xfrm>
              <a:custGeom>
                <a:avLst/>
                <a:gdLst>
                  <a:gd name="T0" fmla="*/ 35 w 118"/>
                  <a:gd name="T1" fmla="*/ 0 h 107"/>
                  <a:gd name="T2" fmla="*/ 0 w 118"/>
                  <a:gd name="T3" fmla="*/ 107 h 107"/>
                  <a:gd name="T4" fmla="*/ 118 w 118"/>
                  <a:gd name="T5" fmla="*/ 81 h 107"/>
                  <a:gd name="T6" fmla="*/ 35 w 118"/>
                  <a:gd name="T7" fmla="*/ 0 h 107"/>
                  <a:gd name="T8" fmla="*/ 35 w 118"/>
                  <a:gd name="T9" fmla="*/ 0 h 107"/>
                  <a:gd name="T10" fmla="*/ 35 w 118"/>
                  <a:gd name="T11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8" h="107">
                    <a:moveTo>
                      <a:pt x="35" y="0"/>
                    </a:moveTo>
                    <a:lnTo>
                      <a:pt x="0" y="107"/>
                    </a:lnTo>
                    <a:lnTo>
                      <a:pt x="118" y="81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153249" y="91835"/>
            <a:ext cx="9899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VẬN DỤNG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65862" y="675776"/>
            <a:ext cx="906009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ty may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quần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phục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cỡ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chiều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4618" y="1549063"/>
            <a:ext cx="7596869" cy="142142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698171" y="2970489"/>
            <a:ext cx="990164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algn="just">
              <a:spcAft>
                <a:spcPts val="1200"/>
              </a:spcAft>
            </a:pP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ty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muốn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tỉ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lệ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cỡ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may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chiều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36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khối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centimét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): </a:t>
            </a: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44" name="Picture 43" descr="Vận dụng trang 61 Toán 11 Tập 1 - Kết nối tri thức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253" y="4308199"/>
            <a:ext cx="7596869" cy="1029802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Rectangle 41"/>
          <p:cNvSpPr/>
          <p:nvPr/>
        </p:nvSpPr>
        <p:spPr>
          <a:xfrm>
            <a:off x="1698171" y="5567716"/>
            <a:ext cx="978408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spcBef>
                <a:spcPts val="0"/>
              </a:spcBef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Lập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tần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ghép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mẫu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0480" marR="30480" algn="just">
              <a:spcBef>
                <a:spcPts val="0"/>
              </a:spcBef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ty may 500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phục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may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cỡ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chiếc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7037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0" grpId="0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>
            <a:extLst>
              <a:ext uri="{FF2B5EF4-FFF2-40B4-BE49-F238E27FC236}">
                <a16:creationId xmlns:a16="http://schemas.microsoft.com/office/drawing/2014/main" id="{4505247C-0320-45C1-8D72-5E596946556E}"/>
              </a:ext>
            </a:extLst>
          </p:cNvPr>
          <p:cNvGrpSpPr/>
          <p:nvPr/>
        </p:nvGrpSpPr>
        <p:grpSpPr>
          <a:xfrm>
            <a:off x="530267" y="169818"/>
            <a:ext cx="11455079" cy="6383384"/>
            <a:chOff x="1240796" y="5867400"/>
            <a:chExt cx="21590647" cy="11389860"/>
          </a:xfrm>
        </p:grpSpPr>
        <p:sp>
          <p:nvSpPr>
            <p:cNvPr id="7" name="Rounded Rectangle 63">
              <a:extLst>
                <a:ext uri="{FF2B5EF4-FFF2-40B4-BE49-F238E27FC236}">
                  <a16:creationId xmlns:a16="http://schemas.microsoft.com/office/drawing/2014/main" id="{80BEF918-82D8-4036-9425-7059598C6943}"/>
                </a:ext>
              </a:extLst>
            </p:cNvPr>
            <p:cNvSpPr/>
            <p:nvPr/>
          </p:nvSpPr>
          <p:spPr>
            <a:xfrm>
              <a:off x="1240796" y="6340347"/>
              <a:ext cx="21590647" cy="10916913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grpSp>
          <p:nvGrpSpPr>
            <p:cNvPr id="8" name="Group 60">
              <a:extLst>
                <a:ext uri="{FF2B5EF4-FFF2-40B4-BE49-F238E27FC236}">
                  <a16:creationId xmlns:a16="http://schemas.microsoft.com/office/drawing/2014/main" id="{370424D9-C95D-4372-814A-9BE9C7DDA59C}"/>
                </a:ext>
              </a:extLst>
            </p:cNvPr>
            <p:cNvGrpSpPr/>
            <p:nvPr/>
          </p:nvGrpSpPr>
          <p:grpSpPr>
            <a:xfrm>
              <a:off x="1270511" y="5867400"/>
              <a:ext cx="3568119" cy="887052"/>
              <a:chOff x="1224541" y="6305967"/>
              <a:chExt cx="3568119" cy="887052"/>
            </a:xfrm>
          </p:grpSpPr>
          <p:sp>
            <p:nvSpPr>
              <p:cNvPr id="9" name="Freeform 20">
                <a:extLst>
                  <a:ext uri="{FF2B5EF4-FFF2-40B4-BE49-F238E27FC236}">
                    <a16:creationId xmlns:a16="http://schemas.microsoft.com/office/drawing/2014/main" id="{7C6BE894-A737-4A5D-89BB-59D5A8BE44F9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A8BFAE5-69FD-4980-B329-42F57A972170}"/>
                  </a:ext>
                </a:extLst>
              </p:cNvPr>
              <p:cNvSpPr txBox="1"/>
              <p:nvPr/>
            </p:nvSpPr>
            <p:spPr>
              <a:xfrm>
                <a:off x="2296331" y="6305967"/>
                <a:ext cx="2112533" cy="887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3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Trả lời</a:t>
                </a:r>
                <a:endParaRPr lang="en-US" sz="23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1" name="Round Diagonal Corner Rectangle 67">
                <a:extLst>
                  <a:ext uri="{FF2B5EF4-FFF2-40B4-BE49-F238E27FC236}">
                    <a16:creationId xmlns:a16="http://schemas.microsoft.com/office/drawing/2014/main" id="{34F50CA0-9083-4483-BB2E-9FB6B5CBE6AD}"/>
                  </a:ext>
                </a:extLst>
              </p:cNvPr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2" name="Freeform 15">
                <a:extLst>
                  <a:ext uri="{FF2B5EF4-FFF2-40B4-BE49-F238E27FC236}">
                    <a16:creationId xmlns:a16="http://schemas.microsoft.com/office/drawing/2014/main" id="{46D6506C-8FC7-4FBC-8F5F-6E36E65F950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306286" y="862150"/>
            <a:ext cx="67012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86" y="1488226"/>
            <a:ext cx="10190104" cy="147704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06285" y="3160458"/>
                <a:ext cx="9757955" cy="30071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Không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may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áo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cỡ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cỡ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XXL;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áo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cỡ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may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22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500≈306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(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chiếc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);</a:t>
                </a:r>
              </a:p>
              <a:p>
                <a:pPr marL="342900" indent="-342900">
                  <a:lnSpc>
                    <a:spcPct val="150000"/>
                  </a:lnSpc>
                  <a:buFontTx/>
                  <a:buChar char="-"/>
                </a:pP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áo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cỡ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may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500≈111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(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chiếc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  <a:p>
                <a:pPr marL="342900" indent="-342900">
                  <a:lnSpc>
                    <a:spcPct val="150000"/>
                  </a:lnSpc>
                  <a:buFontTx/>
                  <a:buChar char="-"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áo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cỡ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XL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may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500≈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83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(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chiếc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285" y="3160458"/>
                <a:ext cx="9757955" cy="3007170"/>
              </a:xfrm>
              <a:prstGeom prst="rect">
                <a:avLst/>
              </a:prstGeom>
              <a:blipFill>
                <a:blip r:embed="rId3"/>
                <a:stretch>
                  <a:fillRect l="-9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11289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ctangle: Rounded Corners 13">
            <a:extLst>
              <a:ext uri="{FF2B5EF4-FFF2-40B4-BE49-F238E27FC236}">
                <a16:creationId xmlns:a16="http://schemas.microsoft.com/office/drawing/2014/main" id="{005001A8-F1AC-4436-829D-76F3665AC754}"/>
              </a:ext>
            </a:extLst>
          </p:cNvPr>
          <p:cNvSpPr/>
          <p:nvPr/>
        </p:nvSpPr>
        <p:spPr>
          <a:xfrm>
            <a:off x="5933181" y="128530"/>
            <a:ext cx="5705974" cy="683804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0" name="Group 67"/>
          <p:cNvGrpSpPr/>
          <p:nvPr/>
        </p:nvGrpSpPr>
        <p:grpSpPr>
          <a:xfrm>
            <a:off x="5703471" y="131928"/>
            <a:ext cx="1825096" cy="622123"/>
            <a:chOff x="1311958" y="3405486"/>
            <a:chExt cx="3749068" cy="1111211"/>
          </a:xfrm>
        </p:grpSpPr>
        <p:sp>
          <p:nvSpPr>
            <p:cNvPr id="131" name="Freeform 20"/>
            <p:cNvSpPr>
              <a:spLocks/>
            </p:cNvSpPr>
            <p:nvPr/>
          </p:nvSpPr>
          <p:spPr bwMode="auto">
            <a:xfrm rot="5400000">
              <a:off x="2967389" y="2625080"/>
              <a:ext cx="793395" cy="2582819"/>
            </a:xfrm>
            <a:prstGeom prst="round2SameRect">
              <a:avLst>
                <a:gd name="adj1" fmla="val 6498"/>
                <a:gd name="adj2" fmla="val 0"/>
              </a:avLst>
            </a:prstGeom>
            <a:solidFill>
              <a:schemeClr val="accent6">
                <a:lumMod val="75000"/>
              </a:schemeClr>
            </a:solidFill>
            <a:ln w="57150">
              <a:solidFill>
                <a:schemeClr val="accent6">
                  <a:lumMod val="75000"/>
                </a:schemeClr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en-US" sz="9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1912737" y="3527168"/>
              <a:ext cx="3148289" cy="9895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Lời</a:t>
              </a:r>
              <a:r>
                <a:rPr lang="en-US" sz="30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giải</a:t>
              </a:r>
              <a:r>
                <a:rPr lang="vi-VN" sz="30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endPara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3" name="Group 70"/>
            <p:cNvGrpSpPr/>
            <p:nvPr/>
          </p:nvGrpSpPr>
          <p:grpSpPr>
            <a:xfrm>
              <a:off x="1311958" y="3405486"/>
              <a:ext cx="950173" cy="940513"/>
              <a:chOff x="1311958" y="3405486"/>
              <a:chExt cx="950173" cy="940513"/>
            </a:xfrm>
          </p:grpSpPr>
          <p:sp>
            <p:nvSpPr>
              <p:cNvPr id="134" name="Rectangle 133"/>
              <p:cNvSpPr/>
              <p:nvPr/>
            </p:nvSpPr>
            <p:spPr>
              <a:xfrm>
                <a:off x="1406975" y="3672018"/>
                <a:ext cx="596676" cy="5403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5" name="Freeform 13"/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190035" cy="268948"/>
              </a:xfrm>
              <a:custGeom>
                <a:avLst/>
                <a:gdLst>
                  <a:gd name="T0" fmla="*/ 34 w 50"/>
                  <a:gd name="T1" fmla="*/ 16 h 71"/>
                  <a:gd name="T2" fmla="*/ 34 w 50"/>
                  <a:gd name="T3" fmla="*/ 55 h 71"/>
                  <a:gd name="T4" fmla="*/ 16 w 50"/>
                  <a:gd name="T5" fmla="*/ 55 h 71"/>
                  <a:gd name="T6" fmla="*/ 16 w 50"/>
                  <a:gd name="T7" fmla="*/ 16 h 71"/>
                  <a:gd name="T8" fmla="*/ 34 w 50"/>
                  <a:gd name="T9" fmla="*/ 16 h 71"/>
                  <a:gd name="T10" fmla="*/ 34 w 50"/>
                  <a:gd name="T11" fmla="*/ 0 h 71"/>
                  <a:gd name="T12" fmla="*/ 16 w 50"/>
                  <a:gd name="T13" fmla="*/ 0 h 71"/>
                  <a:gd name="T14" fmla="*/ 0 w 50"/>
                  <a:gd name="T15" fmla="*/ 16 h 71"/>
                  <a:gd name="T16" fmla="*/ 0 w 50"/>
                  <a:gd name="T17" fmla="*/ 55 h 71"/>
                  <a:gd name="T18" fmla="*/ 16 w 50"/>
                  <a:gd name="T19" fmla="*/ 71 h 71"/>
                  <a:gd name="T20" fmla="*/ 34 w 50"/>
                  <a:gd name="T21" fmla="*/ 71 h 71"/>
                  <a:gd name="T22" fmla="*/ 50 w 50"/>
                  <a:gd name="T23" fmla="*/ 55 h 71"/>
                  <a:gd name="T24" fmla="*/ 50 w 50"/>
                  <a:gd name="T25" fmla="*/ 16 h 71"/>
                  <a:gd name="T26" fmla="*/ 34 w 50"/>
                  <a:gd name="T2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1">
                    <a:moveTo>
                      <a:pt x="34" y="16"/>
                    </a:moveTo>
                    <a:cubicBezTo>
                      <a:pt x="34" y="55"/>
                      <a:pt x="34" y="55"/>
                      <a:pt x="34" y="55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64"/>
                      <a:pt x="7" y="71"/>
                      <a:pt x="16" y="71"/>
                    </a:cubicBezTo>
                    <a:cubicBezTo>
                      <a:pt x="34" y="71"/>
                      <a:pt x="34" y="71"/>
                      <a:pt x="34" y="71"/>
                    </a:cubicBezTo>
                    <a:cubicBezTo>
                      <a:pt x="43" y="71"/>
                      <a:pt x="50" y="64"/>
                      <a:pt x="50" y="55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6" name="Freeform 14"/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277000" cy="181983"/>
              </a:xfrm>
              <a:custGeom>
                <a:avLst/>
                <a:gdLst>
                  <a:gd name="T0" fmla="*/ 57 w 73"/>
                  <a:gd name="T1" fmla="*/ 16 h 48"/>
                  <a:gd name="T2" fmla="*/ 57 w 73"/>
                  <a:gd name="T3" fmla="*/ 32 h 48"/>
                  <a:gd name="T4" fmla="*/ 16 w 73"/>
                  <a:gd name="T5" fmla="*/ 32 h 48"/>
                  <a:gd name="T6" fmla="*/ 16 w 73"/>
                  <a:gd name="T7" fmla="*/ 16 h 48"/>
                  <a:gd name="T8" fmla="*/ 57 w 73"/>
                  <a:gd name="T9" fmla="*/ 16 h 48"/>
                  <a:gd name="T10" fmla="*/ 57 w 73"/>
                  <a:gd name="T11" fmla="*/ 0 h 48"/>
                  <a:gd name="T12" fmla="*/ 16 w 73"/>
                  <a:gd name="T13" fmla="*/ 0 h 48"/>
                  <a:gd name="T14" fmla="*/ 0 w 73"/>
                  <a:gd name="T15" fmla="*/ 16 h 48"/>
                  <a:gd name="T16" fmla="*/ 0 w 73"/>
                  <a:gd name="T17" fmla="*/ 32 h 48"/>
                  <a:gd name="T18" fmla="*/ 16 w 73"/>
                  <a:gd name="T19" fmla="*/ 48 h 48"/>
                  <a:gd name="T20" fmla="*/ 57 w 73"/>
                  <a:gd name="T21" fmla="*/ 48 h 48"/>
                  <a:gd name="T22" fmla="*/ 73 w 73"/>
                  <a:gd name="T23" fmla="*/ 32 h 48"/>
                  <a:gd name="T24" fmla="*/ 73 w 73"/>
                  <a:gd name="T25" fmla="*/ 16 h 48"/>
                  <a:gd name="T26" fmla="*/ 57 w 73"/>
                  <a:gd name="T2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48">
                    <a:moveTo>
                      <a:pt x="57" y="16"/>
                    </a:moveTo>
                    <a:cubicBezTo>
                      <a:pt x="57" y="32"/>
                      <a:pt x="57" y="32"/>
                      <a:pt x="57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7" y="48"/>
                      <a:pt x="16" y="48"/>
                    </a:cubicBezTo>
                    <a:cubicBezTo>
                      <a:pt x="57" y="48"/>
                      <a:pt x="57" y="48"/>
                      <a:pt x="57" y="48"/>
                    </a:cubicBezTo>
                    <a:cubicBezTo>
                      <a:pt x="66" y="48"/>
                      <a:pt x="73" y="41"/>
                      <a:pt x="73" y="32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7" name="Freeform 15"/>
              <p:cNvSpPr>
                <a:spLocks noEditPoints="1"/>
              </p:cNvSpPr>
              <p:nvPr/>
            </p:nvSpPr>
            <p:spPr bwMode="auto">
              <a:xfrm>
                <a:off x="1563190" y="3581027"/>
                <a:ext cx="285052" cy="181983"/>
              </a:xfrm>
              <a:custGeom>
                <a:avLst/>
                <a:gdLst>
                  <a:gd name="T0" fmla="*/ 58 w 75"/>
                  <a:gd name="T1" fmla="*/ 16 h 48"/>
                  <a:gd name="T2" fmla="*/ 43 w 75"/>
                  <a:gd name="T3" fmla="*/ 32 h 48"/>
                  <a:gd name="T4" fmla="*/ 16 w 75"/>
                  <a:gd name="T5" fmla="*/ 32 h 48"/>
                  <a:gd name="T6" fmla="*/ 16 w 75"/>
                  <a:gd name="T7" fmla="*/ 16 h 48"/>
                  <a:gd name="T8" fmla="*/ 58 w 75"/>
                  <a:gd name="T9" fmla="*/ 16 h 48"/>
                  <a:gd name="T10" fmla="*/ 58 w 75"/>
                  <a:gd name="T11" fmla="*/ 0 h 48"/>
                  <a:gd name="T12" fmla="*/ 16 w 75"/>
                  <a:gd name="T13" fmla="*/ 0 h 48"/>
                  <a:gd name="T14" fmla="*/ 0 w 75"/>
                  <a:gd name="T15" fmla="*/ 16 h 48"/>
                  <a:gd name="T16" fmla="*/ 0 w 75"/>
                  <a:gd name="T17" fmla="*/ 32 h 48"/>
                  <a:gd name="T18" fmla="*/ 16 w 75"/>
                  <a:gd name="T19" fmla="*/ 48 h 48"/>
                  <a:gd name="T20" fmla="*/ 43 w 75"/>
                  <a:gd name="T21" fmla="*/ 48 h 48"/>
                  <a:gd name="T22" fmla="*/ 55 w 75"/>
                  <a:gd name="T23" fmla="*/ 43 h 48"/>
                  <a:gd name="T24" fmla="*/ 70 w 75"/>
                  <a:gd name="T25" fmla="*/ 26 h 48"/>
                  <a:gd name="T26" fmla="*/ 73 w 75"/>
                  <a:gd name="T27" fmla="*/ 9 h 48"/>
                  <a:gd name="T28" fmla="*/ 58 w 75"/>
                  <a:gd name="T2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5" h="48">
                    <a:moveTo>
                      <a:pt x="58" y="16"/>
                    </a:moveTo>
                    <a:cubicBezTo>
                      <a:pt x="43" y="32"/>
                      <a:pt x="43" y="32"/>
                      <a:pt x="43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8" y="48"/>
                      <a:pt x="16" y="48"/>
                    </a:cubicBezTo>
                    <a:cubicBezTo>
                      <a:pt x="43" y="48"/>
                      <a:pt x="43" y="48"/>
                      <a:pt x="43" y="48"/>
                    </a:cubicBezTo>
                    <a:cubicBezTo>
                      <a:pt x="48" y="48"/>
                      <a:pt x="52" y="46"/>
                      <a:pt x="55" y="43"/>
                    </a:cubicBezTo>
                    <a:cubicBezTo>
                      <a:pt x="70" y="26"/>
                      <a:pt x="70" y="26"/>
                      <a:pt x="70" y="26"/>
                    </a:cubicBezTo>
                    <a:cubicBezTo>
                      <a:pt x="74" y="22"/>
                      <a:pt x="75" y="15"/>
                      <a:pt x="73" y="9"/>
                    </a:cubicBezTo>
                    <a:cubicBezTo>
                      <a:pt x="70" y="3"/>
                      <a:pt x="64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8" name="Freeform 16"/>
              <p:cNvSpPr>
                <a:spLocks noEditPoints="1"/>
              </p:cNvSpPr>
              <p:nvPr/>
            </p:nvSpPr>
            <p:spPr bwMode="auto">
              <a:xfrm>
                <a:off x="1563190" y="4151132"/>
                <a:ext cx="280221" cy="194867"/>
              </a:xfrm>
              <a:custGeom>
                <a:avLst/>
                <a:gdLst>
                  <a:gd name="T0" fmla="*/ 58 w 74"/>
                  <a:gd name="T1" fmla="*/ 16 h 51"/>
                  <a:gd name="T2" fmla="*/ 58 w 74"/>
                  <a:gd name="T3" fmla="*/ 35 h 51"/>
                  <a:gd name="T4" fmla="*/ 16 w 74"/>
                  <a:gd name="T5" fmla="*/ 35 h 51"/>
                  <a:gd name="T6" fmla="*/ 16 w 74"/>
                  <a:gd name="T7" fmla="*/ 16 h 51"/>
                  <a:gd name="T8" fmla="*/ 58 w 74"/>
                  <a:gd name="T9" fmla="*/ 16 h 51"/>
                  <a:gd name="T10" fmla="*/ 58 w 74"/>
                  <a:gd name="T11" fmla="*/ 0 h 51"/>
                  <a:gd name="T12" fmla="*/ 16 w 74"/>
                  <a:gd name="T13" fmla="*/ 0 h 51"/>
                  <a:gd name="T14" fmla="*/ 0 w 74"/>
                  <a:gd name="T15" fmla="*/ 16 h 51"/>
                  <a:gd name="T16" fmla="*/ 0 w 74"/>
                  <a:gd name="T17" fmla="*/ 35 h 51"/>
                  <a:gd name="T18" fmla="*/ 16 w 74"/>
                  <a:gd name="T19" fmla="*/ 51 h 51"/>
                  <a:gd name="T20" fmla="*/ 58 w 74"/>
                  <a:gd name="T21" fmla="*/ 51 h 51"/>
                  <a:gd name="T22" fmla="*/ 74 w 74"/>
                  <a:gd name="T23" fmla="*/ 35 h 51"/>
                  <a:gd name="T24" fmla="*/ 74 w 74"/>
                  <a:gd name="T25" fmla="*/ 16 h 51"/>
                  <a:gd name="T26" fmla="*/ 58 w 74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" h="51">
                    <a:moveTo>
                      <a:pt x="58" y="16"/>
                    </a:moveTo>
                    <a:cubicBezTo>
                      <a:pt x="58" y="35"/>
                      <a:pt x="58" y="35"/>
                      <a:pt x="58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8" y="51"/>
                      <a:pt x="16" y="51"/>
                    </a:cubicBezTo>
                    <a:cubicBezTo>
                      <a:pt x="58" y="51"/>
                      <a:pt x="58" y="51"/>
                      <a:pt x="58" y="51"/>
                    </a:cubicBezTo>
                    <a:cubicBezTo>
                      <a:pt x="67" y="51"/>
                      <a:pt x="74" y="43"/>
                      <a:pt x="74" y="35"/>
                    </a:cubicBezTo>
                    <a:cubicBezTo>
                      <a:pt x="74" y="16"/>
                      <a:pt x="74" y="16"/>
                      <a:pt x="74" y="16"/>
                    </a:cubicBezTo>
                    <a:cubicBezTo>
                      <a:pt x="74" y="7"/>
                      <a:pt x="67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9" name="Freeform 17"/>
              <p:cNvSpPr>
                <a:spLocks noEditPoints="1"/>
              </p:cNvSpPr>
              <p:nvPr/>
            </p:nvSpPr>
            <p:spPr bwMode="auto">
              <a:xfrm>
                <a:off x="1311958" y="4064167"/>
                <a:ext cx="19003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0" name="Freeform 18"/>
              <p:cNvSpPr>
                <a:spLocks noEditPoints="1"/>
              </p:cNvSpPr>
              <p:nvPr/>
            </p:nvSpPr>
            <p:spPr bwMode="auto">
              <a:xfrm>
                <a:off x="1311958" y="4151132"/>
                <a:ext cx="27700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1" name="Freeform 19"/>
              <p:cNvSpPr>
                <a:spLocks noEditPoints="1"/>
              </p:cNvSpPr>
              <p:nvPr/>
            </p:nvSpPr>
            <p:spPr bwMode="auto">
              <a:xfrm>
                <a:off x="1311958" y="3820986"/>
                <a:ext cx="19003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2" name="Freeform 20"/>
              <p:cNvSpPr>
                <a:spLocks noEditPoints="1"/>
              </p:cNvSpPr>
              <p:nvPr/>
            </p:nvSpPr>
            <p:spPr bwMode="auto">
              <a:xfrm>
                <a:off x="1907830" y="4064167"/>
                <a:ext cx="19164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3" name="Freeform 21"/>
              <p:cNvSpPr>
                <a:spLocks noEditPoints="1"/>
              </p:cNvSpPr>
              <p:nvPr/>
            </p:nvSpPr>
            <p:spPr bwMode="auto">
              <a:xfrm>
                <a:off x="1820865" y="4151132"/>
                <a:ext cx="27861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4" name="Freeform 22"/>
              <p:cNvSpPr>
                <a:spLocks noEditPoints="1"/>
              </p:cNvSpPr>
              <p:nvPr/>
            </p:nvSpPr>
            <p:spPr bwMode="auto">
              <a:xfrm>
                <a:off x="1907830" y="3820986"/>
                <a:ext cx="19164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5" name="Freeform 23"/>
              <p:cNvSpPr>
                <a:spLocks noEditPoints="1"/>
              </p:cNvSpPr>
              <p:nvPr/>
            </p:nvSpPr>
            <p:spPr bwMode="auto">
              <a:xfrm>
                <a:off x="1661428" y="3405486"/>
                <a:ext cx="600703" cy="594262"/>
              </a:xfrm>
              <a:custGeom>
                <a:avLst/>
                <a:gdLst>
                  <a:gd name="T0" fmla="*/ 105 w 158"/>
                  <a:gd name="T1" fmla="*/ 16 h 156"/>
                  <a:gd name="T2" fmla="*/ 140 w 158"/>
                  <a:gd name="T3" fmla="*/ 56 h 156"/>
                  <a:gd name="T4" fmla="*/ 56 w 158"/>
                  <a:gd name="T5" fmla="*/ 140 h 156"/>
                  <a:gd name="T6" fmla="*/ 17 w 158"/>
                  <a:gd name="T7" fmla="*/ 99 h 156"/>
                  <a:gd name="T8" fmla="*/ 105 w 158"/>
                  <a:gd name="T9" fmla="*/ 16 h 156"/>
                  <a:gd name="T10" fmla="*/ 105 w 158"/>
                  <a:gd name="T11" fmla="*/ 0 h 156"/>
                  <a:gd name="T12" fmla="*/ 94 w 158"/>
                  <a:gd name="T13" fmla="*/ 5 h 156"/>
                  <a:gd name="T14" fmla="*/ 6 w 158"/>
                  <a:gd name="T15" fmla="*/ 87 h 156"/>
                  <a:gd name="T16" fmla="*/ 5 w 158"/>
                  <a:gd name="T17" fmla="*/ 109 h 156"/>
                  <a:gd name="T18" fmla="*/ 44 w 158"/>
                  <a:gd name="T19" fmla="*/ 151 h 156"/>
                  <a:gd name="T20" fmla="*/ 55 w 158"/>
                  <a:gd name="T21" fmla="*/ 156 h 156"/>
                  <a:gd name="T22" fmla="*/ 56 w 158"/>
                  <a:gd name="T23" fmla="*/ 156 h 156"/>
                  <a:gd name="T24" fmla="*/ 67 w 158"/>
                  <a:gd name="T25" fmla="*/ 152 h 156"/>
                  <a:gd name="T26" fmla="*/ 151 w 158"/>
                  <a:gd name="T27" fmla="*/ 67 h 156"/>
                  <a:gd name="T28" fmla="*/ 152 w 158"/>
                  <a:gd name="T29" fmla="*/ 45 h 156"/>
                  <a:gd name="T30" fmla="*/ 117 w 158"/>
                  <a:gd name="T31" fmla="*/ 6 h 156"/>
                  <a:gd name="T32" fmla="*/ 105 w 158"/>
                  <a:gd name="T33" fmla="*/ 0 h 156"/>
                  <a:gd name="T34" fmla="*/ 105 w 158"/>
                  <a:gd name="T3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58" h="156">
                    <a:moveTo>
                      <a:pt x="105" y="16"/>
                    </a:moveTo>
                    <a:cubicBezTo>
                      <a:pt x="140" y="56"/>
                      <a:pt x="140" y="56"/>
                      <a:pt x="140" y="56"/>
                    </a:cubicBezTo>
                    <a:cubicBezTo>
                      <a:pt x="56" y="140"/>
                      <a:pt x="56" y="140"/>
                      <a:pt x="56" y="140"/>
                    </a:cubicBezTo>
                    <a:cubicBezTo>
                      <a:pt x="17" y="99"/>
                      <a:pt x="17" y="99"/>
                      <a:pt x="17" y="99"/>
                    </a:cubicBezTo>
                    <a:cubicBezTo>
                      <a:pt x="105" y="16"/>
                      <a:pt x="105" y="16"/>
                      <a:pt x="105" y="16"/>
                    </a:cubicBezTo>
                    <a:moveTo>
                      <a:pt x="105" y="0"/>
                    </a:moveTo>
                    <a:cubicBezTo>
                      <a:pt x="101" y="0"/>
                      <a:pt x="97" y="2"/>
                      <a:pt x="94" y="5"/>
                    </a:cubicBezTo>
                    <a:cubicBezTo>
                      <a:pt x="6" y="87"/>
                      <a:pt x="6" y="87"/>
                      <a:pt x="6" y="87"/>
                    </a:cubicBezTo>
                    <a:cubicBezTo>
                      <a:pt x="0" y="93"/>
                      <a:pt x="0" y="103"/>
                      <a:pt x="5" y="109"/>
                    </a:cubicBezTo>
                    <a:cubicBezTo>
                      <a:pt x="44" y="151"/>
                      <a:pt x="44" y="151"/>
                      <a:pt x="44" y="151"/>
                    </a:cubicBezTo>
                    <a:cubicBezTo>
                      <a:pt x="47" y="154"/>
                      <a:pt x="51" y="156"/>
                      <a:pt x="55" y="156"/>
                    </a:cubicBezTo>
                    <a:cubicBezTo>
                      <a:pt x="55" y="156"/>
                      <a:pt x="56" y="156"/>
                      <a:pt x="56" y="156"/>
                    </a:cubicBezTo>
                    <a:cubicBezTo>
                      <a:pt x="60" y="156"/>
                      <a:pt x="64" y="155"/>
                      <a:pt x="67" y="152"/>
                    </a:cubicBezTo>
                    <a:cubicBezTo>
                      <a:pt x="151" y="67"/>
                      <a:pt x="151" y="67"/>
                      <a:pt x="151" y="67"/>
                    </a:cubicBezTo>
                    <a:cubicBezTo>
                      <a:pt x="157" y="61"/>
                      <a:pt x="158" y="52"/>
                      <a:pt x="152" y="45"/>
                    </a:cubicBezTo>
                    <a:cubicBezTo>
                      <a:pt x="117" y="6"/>
                      <a:pt x="117" y="6"/>
                      <a:pt x="117" y="6"/>
                    </a:cubicBezTo>
                    <a:cubicBezTo>
                      <a:pt x="114" y="3"/>
                      <a:pt x="110" y="1"/>
                      <a:pt x="105" y="0"/>
                    </a:cubicBezTo>
                    <a:cubicBezTo>
                      <a:pt x="105" y="0"/>
                      <a:pt x="105" y="0"/>
                      <a:pt x="105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6" name="Freeform 24"/>
              <p:cNvSpPr>
                <a:spLocks noEditPoints="1"/>
              </p:cNvSpPr>
              <p:nvPr/>
            </p:nvSpPr>
            <p:spPr bwMode="auto">
              <a:xfrm>
                <a:off x="1555138" y="3790388"/>
                <a:ext cx="318872" cy="293105"/>
              </a:xfrm>
              <a:custGeom>
                <a:avLst/>
                <a:gdLst>
                  <a:gd name="T0" fmla="*/ 32 w 84"/>
                  <a:gd name="T1" fmla="*/ 16 h 77"/>
                  <a:gd name="T2" fmla="*/ 67 w 84"/>
                  <a:gd name="T3" fmla="*/ 50 h 77"/>
                  <a:gd name="T4" fmla="*/ 17 w 84"/>
                  <a:gd name="T5" fmla="*/ 61 h 77"/>
                  <a:gd name="T6" fmla="*/ 32 w 84"/>
                  <a:gd name="T7" fmla="*/ 16 h 77"/>
                  <a:gd name="T8" fmla="*/ 32 w 84"/>
                  <a:gd name="T9" fmla="*/ 0 h 77"/>
                  <a:gd name="T10" fmla="*/ 28 w 84"/>
                  <a:gd name="T11" fmla="*/ 1 h 77"/>
                  <a:gd name="T12" fmla="*/ 17 w 84"/>
                  <a:gd name="T13" fmla="*/ 11 h 77"/>
                  <a:gd name="T14" fmla="*/ 2 w 84"/>
                  <a:gd name="T15" fmla="*/ 56 h 77"/>
                  <a:gd name="T16" fmla="*/ 5 w 84"/>
                  <a:gd name="T17" fmla="*/ 72 h 77"/>
                  <a:gd name="T18" fmla="*/ 17 w 84"/>
                  <a:gd name="T19" fmla="*/ 77 h 77"/>
                  <a:gd name="T20" fmla="*/ 20 w 84"/>
                  <a:gd name="T21" fmla="*/ 76 h 77"/>
                  <a:gd name="T22" fmla="*/ 71 w 84"/>
                  <a:gd name="T23" fmla="*/ 65 h 77"/>
                  <a:gd name="T24" fmla="*/ 83 w 84"/>
                  <a:gd name="T25" fmla="*/ 54 h 77"/>
                  <a:gd name="T26" fmla="*/ 78 w 84"/>
                  <a:gd name="T27" fmla="*/ 38 h 77"/>
                  <a:gd name="T28" fmla="*/ 43 w 84"/>
                  <a:gd name="T29" fmla="*/ 5 h 77"/>
                  <a:gd name="T30" fmla="*/ 32 w 84"/>
                  <a:gd name="T3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4" h="77">
                    <a:moveTo>
                      <a:pt x="32" y="16"/>
                    </a:moveTo>
                    <a:cubicBezTo>
                      <a:pt x="67" y="50"/>
                      <a:pt x="67" y="50"/>
                      <a:pt x="67" y="50"/>
                    </a:cubicBezTo>
                    <a:cubicBezTo>
                      <a:pt x="17" y="61"/>
                      <a:pt x="17" y="61"/>
                      <a:pt x="17" y="61"/>
                    </a:cubicBezTo>
                    <a:cubicBezTo>
                      <a:pt x="32" y="16"/>
                      <a:pt x="32" y="16"/>
                      <a:pt x="32" y="16"/>
                    </a:cubicBezTo>
                    <a:moveTo>
                      <a:pt x="32" y="0"/>
                    </a:moveTo>
                    <a:cubicBezTo>
                      <a:pt x="31" y="0"/>
                      <a:pt x="29" y="0"/>
                      <a:pt x="28" y="1"/>
                    </a:cubicBezTo>
                    <a:cubicBezTo>
                      <a:pt x="23" y="2"/>
                      <a:pt x="18" y="6"/>
                      <a:pt x="17" y="11"/>
                    </a:cubicBezTo>
                    <a:cubicBezTo>
                      <a:pt x="2" y="56"/>
                      <a:pt x="2" y="56"/>
                      <a:pt x="2" y="56"/>
                    </a:cubicBezTo>
                    <a:cubicBezTo>
                      <a:pt x="0" y="61"/>
                      <a:pt x="1" y="67"/>
                      <a:pt x="5" y="72"/>
                    </a:cubicBezTo>
                    <a:cubicBezTo>
                      <a:pt x="8" y="75"/>
                      <a:pt x="12" y="77"/>
                      <a:pt x="17" y="77"/>
                    </a:cubicBezTo>
                    <a:cubicBezTo>
                      <a:pt x="18" y="77"/>
                      <a:pt x="19" y="77"/>
                      <a:pt x="20" y="76"/>
                    </a:cubicBezTo>
                    <a:cubicBezTo>
                      <a:pt x="71" y="65"/>
                      <a:pt x="71" y="65"/>
                      <a:pt x="71" y="65"/>
                    </a:cubicBezTo>
                    <a:cubicBezTo>
                      <a:pt x="77" y="64"/>
                      <a:pt x="81" y="59"/>
                      <a:pt x="83" y="54"/>
                    </a:cubicBezTo>
                    <a:cubicBezTo>
                      <a:pt x="84" y="48"/>
                      <a:pt x="83" y="42"/>
                      <a:pt x="78" y="38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0" y="2"/>
                      <a:pt x="36" y="0"/>
                      <a:pt x="32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7" name="Freeform 25"/>
              <p:cNvSpPr>
                <a:spLocks/>
              </p:cNvSpPr>
              <p:nvPr/>
            </p:nvSpPr>
            <p:spPr bwMode="auto">
              <a:xfrm>
                <a:off x="1371545" y="3642225"/>
                <a:ext cx="69249" cy="148163"/>
              </a:xfrm>
              <a:custGeom>
                <a:avLst/>
                <a:gdLst>
                  <a:gd name="T0" fmla="*/ 0 w 43"/>
                  <a:gd name="T1" fmla="*/ 0 h 92"/>
                  <a:gd name="T2" fmla="*/ 43 w 43"/>
                  <a:gd name="T3" fmla="*/ 0 h 92"/>
                  <a:gd name="T4" fmla="*/ 43 w 43"/>
                  <a:gd name="T5" fmla="*/ 92 h 92"/>
                  <a:gd name="T6" fmla="*/ 0 w 43"/>
                  <a:gd name="T7" fmla="*/ 92 h 92"/>
                  <a:gd name="T8" fmla="*/ 0 w 43"/>
                  <a:gd name="T9" fmla="*/ 0 h 92"/>
                  <a:gd name="T10" fmla="*/ 0 w 43"/>
                  <a:gd name="T11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2">
                    <a:moveTo>
                      <a:pt x="0" y="0"/>
                    </a:moveTo>
                    <a:lnTo>
                      <a:pt x="43" y="0"/>
                    </a:lnTo>
                    <a:lnTo>
                      <a:pt x="43" y="92"/>
                    </a:lnTo>
                    <a:lnTo>
                      <a:pt x="0" y="9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8" name="Freeform 26"/>
              <p:cNvSpPr>
                <a:spLocks/>
              </p:cNvSpPr>
              <p:nvPr/>
            </p:nvSpPr>
            <p:spPr bwMode="auto">
              <a:xfrm>
                <a:off x="1371545" y="3642225"/>
                <a:ext cx="156215" cy="59588"/>
              </a:xfrm>
              <a:custGeom>
                <a:avLst/>
                <a:gdLst>
                  <a:gd name="T0" fmla="*/ 0 w 97"/>
                  <a:gd name="T1" fmla="*/ 0 h 37"/>
                  <a:gd name="T2" fmla="*/ 97 w 97"/>
                  <a:gd name="T3" fmla="*/ 0 h 37"/>
                  <a:gd name="T4" fmla="*/ 97 w 97"/>
                  <a:gd name="T5" fmla="*/ 37 h 37"/>
                  <a:gd name="T6" fmla="*/ 0 w 97"/>
                  <a:gd name="T7" fmla="*/ 37 h 37"/>
                  <a:gd name="T8" fmla="*/ 0 w 97"/>
                  <a:gd name="T9" fmla="*/ 0 h 37"/>
                  <a:gd name="T10" fmla="*/ 0 w 97"/>
                  <a:gd name="T11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37">
                    <a:moveTo>
                      <a:pt x="0" y="0"/>
                    </a:moveTo>
                    <a:lnTo>
                      <a:pt x="97" y="0"/>
                    </a:lnTo>
                    <a:lnTo>
                      <a:pt x="97" y="37"/>
                    </a:lnTo>
                    <a:lnTo>
                      <a:pt x="0" y="3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9" name="Freeform 27"/>
              <p:cNvSpPr>
                <a:spLocks/>
              </p:cNvSpPr>
              <p:nvPr/>
            </p:nvSpPr>
            <p:spPr bwMode="auto">
              <a:xfrm>
                <a:off x="1622777" y="3642225"/>
                <a:ext cx="161046" cy="59588"/>
              </a:xfrm>
              <a:custGeom>
                <a:avLst/>
                <a:gdLst>
                  <a:gd name="T0" fmla="*/ 0 w 100"/>
                  <a:gd name="T1" fmla="*/ 37 h 37"/>
                  <a:gd name="T2" fmla="*/ 0 w 100"/>
                  <a:gd name="T3" fmla="*/ 0 h 37"/>
                  <a:gd name="T4" fmla="*/ 100 w 100"/>
                  <a:gd name="T5" fmla="*/ 0 h 37"/>
                  <a:gd name="T6" fmla="*/ 64 w 100"/>
                  <a:gd name="T7" fmla="*/ 37 h 37"/>
                  <a:gd name="T8" fmla="*/ 0 w 100"/>
                  <a:gd name="T9" fmla="*/ 37 h 37"/>
                  <a:gd name="T10" fmla="*/ 0 w 100"/>
                  <a:gd name="T11" fmla="*/ 37 h 37"/>
                  <a:gd name="T12" fmla="*/ 0 w 100"/>
                  <a:gd name="T13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0" h="37">
                    <a:moveTo>
                      <a:pt x="0" y="37"/>
                    </a:moveTo>
                    <a:lnTo>
                      <a:pt x="0" y="0"/>
                    </a:lnTo>
                    <a:lnTo>
                      <a:pt x="100" y="0"/>
                    </a:lnTo>
                    <a:lnTo>
                      <a:pt x="64" y="37"/>
                    </a:lnTo>
                    <a:lnTo>
                      <a:pt x="0" y="37"/>
                    </a:lnTo>
                    <a:lnTo>
                      <a:pt x="0" y="37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0" name="Freeform 28"/>
              <p:cNvSpPr>
                <a:spLocks/>
              </p:cNvSpPr>
              <p:nvPr/>
            </p:nvSpPr>
            <p:spPr bwMode="auto">
              <a:xfrm>
                <a:off x="1622777" y="4212330"/>
                <a:ext cx="161046" cy="72471"/>
              </a:xfrm>
              <a:custGeom>
                <a:avLst/>
                <a:gdLst>
                  <a:gd name="T0" fmla="*/ 0 w 100"/>
                  <a:gd name="T1" fmla="*/ 0 h 45"/>
                  <a:gd name="T2" fmla="*/ 100 w 100"/>
                  <a:gd name="T3" fmla="*/ 0 h 45"/>
                  <a:gd name="T4" fmla="*/ 100 w 100"/>
                  <a:gd name="T5" fmla="*/ 45 h 45"/>
                  <a:gd name="T6" fmla="*/ 0 w 100"/>
                  <a:gd name="T7" fmla="*/ 45 h 45"/>
                  <a:gd name="T8" fmla="*/ 0 w 100"/>
                  <a:gd name="T9" fmla="*/ 0 h 45"/>
                  <a:gd name="T10" fmla="*/ 0 w 100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0" h="45">
                    <a:moveTo>
                      <a:pt x="0" y="0"/>
                    </a:moveTo>
                    <a:lnTo>
                      <a:pt x="100" y="0"/>
                    </a:lnTo>
                    <a:lnTo>
                      <a:pt x="100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1" name="Freeform 29"/>
              <p:cNvSpPr>
                <a:spLocks/>
              </p:cNvSpPr>
              <p:nvPr/>
            </p:nvSpPr>
            <p:spPr bwMode="auto">
              <a:xfrm>
                <a:off x="1371545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2" name="Freeform 30"/>
              <p:cNvSpPr>
                <a:spLocks/>
              </p:cNvSpPr>
              <p:nvPr/>
            </p:nvSpPr>
            <p:spPr bwMode="auto">
              <a:xfrm>
                <a:off x="1371545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3" name="Freeform 31"/>
              <p:cNvSpPr>
                <a:spLocks/>
              </p:cNvSpPr>
              <p:nvPr/>
            </p:nvSpPr>
            <p:spPr bwMode="auto">
              <a:xfrm>
                <a:off x="1371545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4" name="Freeform 32"/>
              <p:cNvSpPr>
                <a:spLocks/>
              </p:cNvSpPr>
              <p:nvPr/>
            </p:nvSpPr>
            <p:spPr bwMode="auto">
              <a:xfrm>
                <a:off x="1969027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5" name="Freeform 33"/>
              <p:cNvSpPr>
                <a:spLocks/>
              </p:cNvSpPr>
              <p:nvPr/>
            </p:nvSpPr>
            <p:spPr bwMode="auto">
              <a:xfrm>
                <a:off x="1882062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6" name="Freeform 34"/>
              <p:cNvSpPr>
                <a:spLocks/>
              </p:cNvSpPr>
              <p:nvPr/>
            </p:nvSpPr>
            <p:spPr bwMode="auto">
              <a:xfrm>
                <a:off x="1969027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7" name="Freeform 35"/>
              <p:cNvSpPr>
                <a:spLocks/>
              </p:cNvSpPr>
              <p:nvPr/>
            </p:nvSpPr>
            <p:spPr bwMode="auto">
              <a:xfrm>
                <a:off x="1725847" y="3466684"/>
                <a:ext cx="468645" cy="471867"/>
              </a:xfrm>
              <a:custGeom>
                <a:avLst/>
                <a:gdLst>
                  <a:gd name="T0" fmla="*/ 208 w 291"/>
                  <a:gd name="T1" fmla="*/ 0 h 293"/>
                  <a:gd name="T2" fmla="*/ 0 w 291"/>
                  <a:gd name="T3" fmla="*/ 196 h 293"/>
                  <a:gd name="T4" fmla="*/ 92 w 291"/>
                  <a:gd name="T5" fmla="*/ 293 h 293"/>
                  <a:gd name="T6" fmla="*/ 291 w 291"/>
                  <a:gd name="T7" fmla="*/ 94 h 293"/>
                  <a:gd name="T8" fmla="*/ 208 w 291"/>
                  <a:gd name="T9" fmla="*/ 0 h 293"/>
                  <a:gd name="T10" fmla="*/ 208 w 291"/>
                  <a:gd name="T11" fmla="*/ 0 h 293"/>
                  <a:gd name="T12" fmla="*/ 208 w 291"/>
                  <a:gd name="T13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1" h="293">
                    <a:moveTo>
                      <a:pt x="208" y="0"/>
                    </a:moveTo>
                    <a:lnTo>
                      <a:pt x="0" y="196"/>
                    </a:lnTo>
                    <a:lnTo>
                      <a:pt x="92" y="293"/>
                    </a:lnTo>
                    <a:lnTo>
                      <a:pt x="291" y="94"/>
                    </a:lnTo>
                    <a:lnTo>
                      <a:pt x="208" y="0"/>
                    </a:lnTo>
                    <a:lnTo>
                      <a:pt x="208" y="0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8" name="Freeform 36"/>
              <p:cNvSpPr>
                <a:spLocks/>
              </p:cNvSpPr>
              <p:nvPr/>
            </p:nvSpPr>
            <p:spPr bwMode="auto">
              <a:xfrm>
                <a:off x="1619556" y="3849975"/>
                <a:ext cx="190035" cy="172320"/>
              </a:xfrm>
              <a:custGeom>
                <a:avLst/>
                <a:gdLst>
                  <a:gd name="T0" fmla="*/ 35 w 118"/>
                  <a:gd name="T1" fmla="*/ 0 h 107"/>
                  <a:gd name="T2" fmla="*/ 0 w 118"/>
                  <a:gd name="T3" fmla="*/ 107 h 107"/>
                  <a:gd name="T4" fmla="*/ 118 w 118"/>
                  <a:gd name="T5" fmla="*/ 81 h 107"/>
                  <a:gd name="T6" fmla="*/ 35 w 118"/>
                  <a:gd name="T7" fmla="*/ 0 h 107"/>
                  <a:gd name="T8" fmla="*/ 35 w 118"/>
                  <a:gd name="T9" fmla="*/ 0 h 107"/>
                  <a:gd name="T10" fmla="*/ 35 w 118"/>
                  <a:gd name="T11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8" h="107">
                    <a:moveTo>
                      <a:pt x="35" y="0"/>
                    </a:moveTo>
                    <a:lnTo>
                      <a:pt x="0" y="107"/>
                    </a:lnTo>
                    <a:lnTo>
                      <a:pt x="118" y="81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60" name="TextBox 159"/>
          <p:cNvSpPr txBox="1"/>
          <p:nvPr/>
        </p:nvSpPr>
        <p:spPr>
          <a:xfrm>
            <a:off x="584072" y="140103"/>
            <a:ext cx="3275873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37477" y="841820"/>
            <a:ext cx="4591723" cy="6124754"/>
            <a:chOff x="404949" y="1059954"/>
            <a:chExt cx="4545873" cy="6386278"/>
          </a:xfrm>
        </p:grpSpPr>
        <p:sp>
          <p:nvSpPr>
            <p:cNvPr id="3" name="TextBox 2"/>
            <p:cNvSpPr txBox="1"/>
            <p:nvPr/>
          </p:nvSpPr>
          <p:spPr>
            <a:xfrm>
              <a:off x="404949" y="1059954"/>
              <a:ext cx="4545873" cy="63862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Phỏng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vấn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khối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11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thời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gian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giờ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ngủ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buổi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tối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thu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bảng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liệu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endParaRPr lang="en-US" sz="2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2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2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2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2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2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2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2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2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So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sánh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thời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gian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ngủ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trung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bình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nam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nữ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b)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Hãy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cho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75%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khối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11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ngủ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ít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nhất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bao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nhiêu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giờ</a:t>
              </a: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endParaRPr lang="en-US" dirty="0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1543" y="2224670"/>
              <a:ext cx="3946643" cy="3274548"/>
            </a:xfrm>
            <a:prstGeom prst="rect">
              <a:avLst/>
            </a:prstGeom>
          </p:spPr>
        </p:pic>
      </p:grpSp>
      <p:pic>
        <p:nvPicPr>
          <p:cNvPr id="38" name="Pictur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7418" y="166189"/>
            <a:ext cx="3253942" cy="31147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904957" y="3291351"/>
                <a:ext cx="5734197" cy="18926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a)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Thời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gian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ngủ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trung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bạn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sinh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nam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acc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6.4,5+10.5,5+13.6,5+9.7,5+7.8,5</m:t>
                        </m:r>
                      </m:num>
                      <m:den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45</m:t>
                        </m:r>
                      </m:den>
                    </m:f>
                    <m:r>
                      <a:rPr lang="en-US" sz="2200" i="1">
                        <a:latin typeface="Cambria Math" panose="02040503050406030204" pitchFamily="18" charset="0"/>
                      </a:rPr>
                      <m:t>≈6,25</m:t>
                    </m:r>
                  </m:oMath>
                </a14:m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Thời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gian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ngủ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trung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bạn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sinh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nữ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acc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4.4,5+8.5,5+10.6,5+11.7,5+8.8,5</m:t>
                        </m:r>
                      </m:num>
                      <m:den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41</m:t>
                        </m:r>
                      </m:den>
                    </m:f>
                    <m:r>
                      <a:rPr lang="en-US" sz="2200" i="1">
                        <a:latin typeface="Cambria Math" panose="02040503050406030204" pitchFamily="18" charset="0"/>
                      </a:rPr>
                      <m:t>≈6,77</m:t>
                    </m:r>
                  </m:oMath>
                </a14:m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4957" y="3291351"/>
                <a:ext cx="5734197" cy="1892634"/>
              </a:xfrm>
              <a:prstGeom prst="rect">
                <a:avLst/>
              </a:prstGeom>
              <a:blipFill>
                <a:blip r:embed="rId4"/>
                <a:stretch>
                  <a:fillRect l="-957" t="-22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loud 6"/>
          <p:cNvSpPr/>
          <p:nvPr/>
        </p:nvSpPr>
        <p:spPr>
          <a:xfrm>
            <a:off x="7102436" y="5286046"/>
            <a:ext cx="4532960" cy="168052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6,52 &lt; 6,77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9618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  <p:bldP spid="160" grpId="0" animBg="1"/>
      <p:bldP spid="5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786" y="429016"/>
            <a:ext cx="4065157" cy="3202457"/>
          </a:xfrm>
          <a:prstGeom prst="rect">
            <a:avLst/>
          </a:prstGeom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160" y="1695281"/>
            <a:ext cx="75565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4810" y="429016"/>
            <a:ext cx="6471536" cy="3314394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83318" y="3827966"/>
            <a:ext cx="5387671" cy="2060705"/>
            <a:chOff x="283318" y="3827966"/>
            <a:chExt cx="5387671" cy="2060705"/>
          </a:xfrm>
        </p:grpSpPr>
        <p:sp>
          <p:nvSpPr>
            <p:cNvPr id="42" name="Cloud 41"/>
            <p:cNvSpPr/>
            <p:nvPr/>
          </p:nvSpPr>
          <p:spPr>
            <a:xfrm>
              <a:off x="283318" y="3827966"/>
              <a:ext cx="5387671" cy="2060705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040969" y="3978964"/>
              <a:ext cx="4046016" cy="1588436"/>
              <a:chOff x="1040969" y="3978964"/>
              <a:chExt cx="4046016" cy="1588436"/>
            </a:xfrm>
          </p:grpSpPr>
          <p:pic>
            <p:nvPicPr>
              <p:cNvPr id="2" name="Picture 1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40969" y="3978964"/>
                <a:ext cx="4046016" cy="628853"/>
              </a:xfrm>
              <a:prstGeom prst="rect">
                <a:avLst/>
              </a:prstGeom>
            </p:spPr>
          </p:pic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10277" y="4848035"/>
                <a:ext cx="2724151" cy="719365"/>
              </a:xfrm>
              <a:prstGeom prst="rect">
                <a:avLst/>
              </a:prstGeom>
            </p:spPr>
          </p:pic>
        </p:grpSp>
      </p:grpSp>
      <p:grpSp>
        <p:nvGrpSpPr>
          <p:cNvPr id="4" name="Group 3"/>
          <p:cNvGrpSpPr/>
          <p:nvPr/>
        </p:nvGrpSpPr>
        <p:grpSpPr>
          <a:xfrm>
            <a:off x="5731990" y="3651137"/>
            <a:ext cx="6122126" cy="2548247"/>
            <a:chOff x="5731990" y="3651137"/>
            <a:chExt cx="6122126" cy="2548247"/>
          </a:xfrm>
        </p:grpSpPr>
        <p:sp>
          <p:nvSpPr>
            <p:cNvPr id="46" name="Cloud 45"/>
            <p:cNvSpPr/>
            <p:nvPr/>
          </p:nvSpPr>
          <p:spPr>
            <a:xfrm>
              <a:off x="5731990" y="3651137"/>
              <a:ext cx="6122126" cy="2548247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428640" y="4055367"/>
              <a:ext cx="5048250" cy="55245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467193" y="4892136"/>
              <a:ext cx="3183798" cy="671492"/>
            </a:xfrm>
            <a:prstGeom prst="rect">
              <a:avLst/>
            </a:prstGeom>
          </p:spPr>
        </p:pic>
      </p:grpSp>
      <p:sp>
        <p:nvSpPr>
          <p:cNvPr id="10" name="Oval 9"/>
          <p:cNvSpPr/>
          <p:nvPr/>
        </p:nvSpPr>
        <p:spPr>
          <a:xfrm>
            <a:off x="2977153" y="5717672"/>
            <a:ext cx="5125931" cy="969329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75%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7,675 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5876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ounded Rectangle 53"/>
          <p:cNvSpPr/>
          <p:nvPr/>
        </p:nvSpPr>
        <p:spPr>
          <a:xfrm>
            <a:off x="408214" y="615055"/>
            <a:ext cx="11389678" cy="6242945"/>
          </a:xfrm>
          <a:prstGeom prst="roundRect">
            <a:avLst>
              <a:gd name="adj" fmla="val 534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D1748AF-D9D9-4539-AEB2-661B6979053A}"/>
              </a:ext>
            </a:extLst>
          </p:cNvPr>
          <p:cNvGrpSpPr/>
          <p:nvPr/>
        </p:nvGrpSpPr>
        <p:grpSpPr>
          <a:xfrm>
            <a:off x="408214" y="660698"/>
            <a:ext cx="1545430" cy="507116"/>
            <a:chOff x="858229" y="2883907"/>
            <a:chExt cx="3090860" cy="1014231"/>
          </a:xfrm>
        </p:grpSpPr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E3266C9A-4B0F-433F-9039-8F0C13C061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387321" y="2229840"/>
              <a:ext cx="793395" cy="2330141"/>
            </a:xfrm>
            <a:prstGeom prst="round2SameRect">
              <a:avLst>
                <a:gd name="adj1" fmla="val 6498"/>
                <a:gd name="adj2" fmla="val 0"/>
              </a:avLst>
            </a:prstGeom>
            <a:solidFill>
              <a:schemeClr val="accent6">
                <a:lumMod val="75000"/>
              </a:schemeClr>
            </a:solidFill>
            <a:ln w="57150">
              <a:solidFill>
                <a:schemeClr val="accent6">
                  <a:lumMod val="75000"/>
                </a:schemeClr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E744B82-EAD1-4CC9-88BA-06E403340630}"/>
                </a:ext>
              </a:extLst>
            </p:cNvPr>
            <p:cNvSpPr txBox="1"/>
            <p:nvPr/>
          </p:nvSpPr>
          <p:spPr>
            <a:xfrm>
              <a:off x="1796943" y="3005587"/>
              <a:ext cx="1853714" cy="892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300" b="1" dirty="0" err="1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</a:t>
              </a:r>
              <a:r>
                <a:rPr lang="en-US" sz="23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3</a:t>
              </a:r>
              <a:endParaRPr lang="en-US" sz="23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4" name="Group 70">
              <a:extLst>
                <a:ext uri="{FF2B5EF4-FFF2-40B4-BE49-F238E27FC236}">
                  <a16:creationId xmlns:a16="http://schemas.microsoft.com/office/drawing/2014/main" id="{F500A0C7-479C-404D-8F81-493FE2D47FE0}"/>
                </a:ext>
              </a:extLst>
            </p:cNvPr>
            <p:cNvGrpSpPr/>
            <p:nvPr/>
          </p:nvGrpSpPr>
          <p:grpSpPr>
            <a:xfrm>
              <a:off x="858229" y="2883907"/>
              <a:ext cx="950173" cy="940513"/>
              <a:chOff x="1311958" y="3405486"/>
              <a:chExt cx="950173" cy="940513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0B6D244-2FD7-42E6-B573-C7B78FFC2407}"/>
                  </a:ext>
                </a:extLst>
              </p:cNvPr>
              <p:cNvSpPr/>
              <p:nvPr/>
            </p:nvSpPr>
            <p:spPr>
              <a:xfrm>
                <a:off x="1406975" y="3672018"/>
                <a:ext cx="596676" cy="5403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6" name="Freeform 13">
                <a:extLst>
                  <a:ext uri="{FF2B5EF4-FFF2-40B4-BE49-F238E27FC236}">
                    <a16:creationId xmlns:a16="http://schemas.microsoft.com/office/drawing/2014/main" id="{7118C3C7-C047-4514-A4E0-10A4902D360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190035" cy="268948"/>
              </a:xfrm>
              <a:custGeom>
                <a:avLst/>
                <a:gdLst>
                  <a:gd name="T0" fmla="*/ 34 w 50"/>
                  <a:gd name="T1" fmla="*/ 16 h 71"/>
                  <a:gd name="T2" fmla="*/ 34 w 50"/>
                  <a:gd name="T3" fmla="*/ 55 h 71"/>
                  <a:gd name="T4" fmla="*/ 16 w 50"/>
                  <a:gd name="T5" fmla="*/ 55 h 71"/>
                  <a:gd name="T6" fmla="*/ 16 w 50"/>
                  <a:gd name="T7" fmla="*/ 16 h 71"/>
                  <a:gd name="T8" fmla="*/ 34 w 50"/>
                  <a:gd name="T9" fmla="*/ 16 h 71"/>
                  <a:gd name="T10" fmla="*/ 34 w 50"/>
                  <a:gd name="T11" fmla="*/ 0 h 71"/>
                  <a:gd name="T12" fmla="*/ 16 w 50"/>
                  <a:gd name="T13" fmla="*/ 0 h 71"/>
                  <a:gd name="T14" fmla="*/ 0 w 50"/>
                  <a:gd name="T15" fmla="*/ 16 h 71"/>
                  <a:gd name="T16" fmla="*/ 0 w 50"/>
                  <a:gd name="T17" fmla="*/ 55 h 71"/>
                  <a:gd name="T18" fmla="*/ 16 w 50"/>
                  <a:gd name="T19" fmla="*/ 71 h 71"/>
                  <a:gd name="T20" fmla="*/ 34 w 50"/>
                  <a:gd name="T21" fmla="*/ 71 h 71"/>
                  <a:gd name="T22" fmla="*/ 50 w 50"/>
                  <a:gd name="T23" fmla="*/ 55 h 71"/>
                  <a:gd name="T24" fmla="*/ 50 w 50"/>
                  <a:gd name="T25" fmla="*/ 16 h 71"/>
                  <a:gd name="T26" fmla="*/ 34 w 50"/>
                  <a:gd name="T2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1">
                    <a:moveTo>
                      <a:pt x="34" y="16"/>
                    </a:moveTo>
                    <a:cubicBezTo>
                      <a:pt x="34" y="55"/>
                      <a:pt x="34" y="55"/>
                      <a:pt x="34" y="55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64"/>
                      <a:pt x="7" y="71"/>
                      <a:pt x="16" y="71"/>
                    </a:cubicBezTo>
                    <a:cubicBezTo>
                      <a:pt x="34" y="71"/>
                      <a:pt x="34" y="71"/>
                      <a:pt x="34" y="71"/>
                    </a:cubicBezTo>
                    <a:cubicBezTo>
                      <a:pt x="43" y="71"/>
                      <a:pt x="50" y="64"/>
                      <a:pt x="50" y="55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17" name="Freeform 14">
                <a:extLst>
                  <a:ext uri="{FF2B5EF4-FFF2-40B4-BE49-F238E27FC236}">
                    <a16:creationId xmlns:a16="http://schemas.microsoft.com/office/drawing/2014/main" id="{1500F427-48CA-4259-B9C7-F1259C9B730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277000" cy="181983"/>
              </a:xfrm>
              <a:custGeom>
                <a:avLst/>
                <a:gdLst>
                  <a:gd name="T0" fmla="*/ 57 w 73"/>
                  <a:gd name="T1" fmla="*/ 16 h 48"/>
                  <a:gd name="T2" fmla="*/ 57 w 73"/>
                  <a:gd name="T3" fmla="*/ 32 h 48"/>
                  <a:gd name="T4" fmla="*/ 16 w 73"/>
                  <a:gd name="T5" fmla="*/ 32 h 48"/>
                  <a:gd name="T6" fmla="*/ 16 w 73"/>
                  <a:gd name="T7" fmla="*/ 16 h 48"/>
                  <a:gd name="T8" fmla="*/ 57 w 73"/>
                  <a:gd name="T9" fmla="*/ 16 h 48"/>
                  <a:gd name="T10" fmla="*/ 57 w 73"/>
                  <a:gd name="T11" fmla="*/ 0 h 48"/>
                  <a:gd name="T12" fmla="*/ 16 w 73"/>
                  <a:gd name="T13" fmla="*/ 0 h 48"/>
                  <a:gd name="T14" fmla="*/ 0 w 73"/>
                  <a:gd name="T15" fmla="*/ 16 h 48"/>
                  <a:gd name="T16" fmla="*/ 0 w 73"/>
                  <a:gd name="T17" fmla="*/ 32 h 48"/>
                  <a:gd name="T18" fmla="*/ 16 w 73"/>
                  <a:gd name="T19" fmla="*/ 48 h 48"/>
                  <a:gd name="T20" fmla="*/ 57 w 73"/>
                  <a:gd name="T21" fmla="*/ 48 h 48"/>
                  <a:gd name="T22" fmla="*/ 73 w 73"/>
                  <a:gd name="T23" fmla="*/ 32 h 48"/>
                  <a:gd name="T24" fmla="*/ 73 w 73"/>
                  <a:gd name="T25" fmla="*/ 16 h 48"/>
                  <a:gd name="T26" fmla="*/ 57 w 73"/>
                  <a:gd name="T2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48">
                    <a:moveTo>
                      <a:pt x="57" y="16"/>
                    </a:moveTo>
                    <a:cubicBezTo>
                      <a:pt x="57" y="32"/>
                      <a:pt x="57" y="32"/>
                      <a:pt x="57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7" y="48"/>
                      <a:pt x="16" y="48"/>
                    </a:cubicBezTo>
                    <a:cubicBezTo>
                      <a:pt x="57" y="48"/>
                      <a:pt x="57" y="48"/>
                      <a:pt x="57" y="48"/>
                    </a:cubicBezTo>
                    <a:cubicBezTo>
                      <a:pt x="66" y="48"/>
                      <a:pt x="73" y="41"/>
                      <a:pt x="73" y="32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18" name="Freeform 15">
                <a:extLst>
                  <a:ext uri="{FF2B5EF4-FFF2-40B4-BE49-F238E27FC236}">
                    <a16:creationId xmlns:a16="http://schemas.microsoft.com/office/drawing/2014/main" id="{68BE147B-69BF-4B7F-B43E-7691E536B5E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3581027"/>
                <a:ext cx="285052" cy="181983"/>
              </a:xfrm>
              <a:custGeom>
                <a:avLst/>
                <a:gdLst>
                  <a:gd name="T0" fmla="*/ 58 w 75"/>
                  <a:gd name="T1" fmla="*/ 16 h 48"/>
                  <a:gd name="T2" fmla="*/ 43 w 75"/>
                  <a:gd name="T3" fmla="*/ 32 h 48"/>
                  <a:gd name="T4" fmla="*/ 16 w 75"/>
                  <a:gd name="T5" fmla="*/ 32 h 48"/>
                  <a:gd name="T6" fmla="*/ 16 w 75"/>
                  <a:gd name="T7" fmla="*/ 16 h 48"/>
                  <a:gd name="T8" fmla="*/ 58 w 75"/>
                  <a:gd name="T9" fmla="*/ 16 h 48"/>
                  <a:gd name="T10" fmla="*/ 58 w 75"/>
                  <a:gd name="T11" fmla="*/ 0 h 48"/>
                  <a:gd name="T12" fmla="*/ 16 w 75"/>
                  <a:gd name="T13" fmla="*/ 0 h 48"/>
                  <a:gd name="T14" fmla="*/ 0 w 75"/>
                  <a:gd name="T15" fmla="*/ 16 h 48"/>
                  <a:gd name="T16" fmla="*/ 0 w 75"/>
                  <a:gd name="T17" fmla="*/ 32 h 48"/>
                  <a:gd name="T18" fmla="*/ 16 w 75"/>
                  <a:gd name="T19" fmla="*/ 48 h 48"/>
                  <a:gd name="T20" fmla="*/ 43 w 75"/>
                  <a:gd name="T21" fmla="*/ 48 h 48"/>
                  <a:gd name="T22" fmla="*/ 55 w 75"/>
                  <a:gd name="T23" fmla="*/ 43 h 48"/>
                  <a:gd name="T24" fmla="*/ 70 w 75"/>
                  <a:gd name="T25" fmla="*/ 26 h 48"/>
                  <a:gd name="T26" fmla="*/ 73 w 75"/>
                  <a:gd name="T27" fmla="*/ 9 h 48"/>
                  <a:gd name="T28" fmla="*/ 58 w 75"/>
                  <a:gd name="T2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5" h="48">
                    <a:moveTo>
                      <a:pt x="58" y="16"/>
                    </a:moveTo>
                    <a:cubicBezTo>
                      <a:pt x="43" y="32"/>
                      <a:pt x="43" y="32"/>
                      <a:pt x="43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8" y="48"/>
                      <a:pt x="16" y="48"/>
                    </a:cubicBezTo>
                    <a:cubicBezTo>
                      <a:pt x="43" y="48"/>
                      <a:pt x="43" y="48"/>
                      <a:pt x="43" y="48"/>
                    </a:cubicBezTo>
                    <a:cubicBezTo>
                      <a:pt x="48" y="48"/>
                      <a:pt x="52" y="46"/>
                      <a:pt x="55" y="43"/>
                    </a:cubicBezTo>
                    <a:cubicBezTo>
                      <a:pt x="70" y="26"/>
                      <a:pt x="70" y="26"/>
                      <a:pt x="70" y="26"/>
                    </a:cubicBezTo>
                    <a:cubicBezTo>
                      <a:pt x="74" y="22"/>
                      <a:pt x="75" y="15"/>
                      <a:pt x="73" y="9"/>
                    </a:cubicBezTo>
                    <a:cubicBezTo>
                      <a:pt x="70" y="3"/>
                      <a:pt x="64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19" name="Freeform 16">
                <a:extLst>
                  <a:ext uri="{FF2B5EF4-FFF2-40B4-BE49-F238E27FC236}">
                    <a16:creationId xmlns:a16="http://schemas.microsoft.com/office/drawing/2014/main" id="{C6C95158-CFE6-4EA8-821C-6F1A69CC5D9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4151132"/>
                <a:ext cx="280221" cy="194867"/>
              </a:xfrm>
              <a:custGeom>
                <a:avLst/>
                <a:gdLst>
                  <a:gd name="T0" fmla="*/ 58 w 74"/>
                  <a:gd name="T1" fmla="*/ 16 h 51"/>
                  <a:gd name="T2" fmla="*/ 58 w 74"/>
                  <a:gd name="T3" fmla="*/ 35 h 51"/>
                  <a:gd name="T4" fmla="*/ 16 w 74"/>
                  <a:gd name="T5" fmla="*/ 35 h 51"/>
                  <a:gd name="T6" fmla="*/ 16 w 74"/>
                  <a:gd name="T7" fmla="*/ 16 h 51"/>
                  <a:gd name="T8" fmla="*/ 58 w 74"/>
                  <a:gd name="T9" fmla="*/ 16 h 51"/>
                  <a:gd name="T10" fmla="*/ 58 w 74"/>
                  <a:gd name="T11" fmla="*/ 0 h 51"/>
                  <a:gd name="T12" fmla="*/ 16 w 74"/>
                  <a:gd name="T13" fmla="*/ 0 h 51"/>
                  <a:gd name="T14" fmla="*/ 0 w 74"/>
                  <a:gd name="T15" fmla="*/ 16 h 51"/>
                  <a:gd name="T16" fmla="*/ 0 w 74"/>
                  <a:gd name="T17" fmla="*/ 35 h 51"/>
                  <a:gd name="T18" fmla="*/ 16 w 74"/>
                  <a:gd name="T19" fmla="*/ 51 h 51"/>
                  <a:gd name="T20" fmla="*/ 58 w 74"/>
                  <a:gd name="T21" fmla="*/ 51 h 51"/>
                  <a:gd name="T22" fmla="*/ 74 w 74"/>
                  <a:gd name="T23" fmla="*/ 35 h 51"/>
                  <a:gd name="T24" fmla="*/ 74 w 74"/>
                  <a:gd name="T25" fmla="*/ 16 h 51"/>
                  <a:gd name="T26" fmla="*/ 58 w 74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" h="51">
                    <a:moveTo>
                      <a:pt x="58" y="16"/>
                    </a:moveTo>
                    <a:cubicBezTo>
                      <a:pt x="58" y="35"/>
                      <a:pt x="58" y="35"/>
                      <a:pt x="58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8" y="51"/>
                      <a:pt x="16" y="51"/>
                    </a:cubicBezTo>
                    <a:cubicBezTo>
                      <a:pt x="58" y="51"/>
                      <a:pt x="58" y="51"/>
                      <a:pt x="58" y="51"/>
                    </a:cubicBezTo>
                    <a:cubicBezTo>
                      <a:pt x="67" y="51"/>
                      <a:pt x="74" y="43"/>
                      <a:pt x="74" y="35"/>
                    </a:cubicBezTo>
                    <a:cubicBezTo>
                      <a:pt x="74" y="16"/>
                      <a:pt x="74" y="16"/>
                      <a:pt x="74" y="16"/>
                    </a:cubicBezTo>
                    <a:cubicBezTo>
                      <a:pt x="74" y="7"/>
                      <a:pt x="67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0" name="Freeform 17">
                <a:extLst>
                  <a:ext uri="{FF2B5EF4-FFF2-40B4-BE49-F238E27FC236}">
                    <a16:creationId xmlns:a16="http://schemas.microsoft.com/office/drawing/2014/main" id="{BA40432A-9039-4BC4-8125-02FCD75C3BB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064167"/>
                <a:ext cx="19003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1" name="Freeform 18">
                <a:extLst>
                  <a:ext uri="{FF2B5EF4-FFF2-40B4-BE49-F238E27FC236}">
                    <a16:creationId xmlns:a16="http://schemas.microsoft.com/office/drawing/2014/main" id="{CB0F5C44-6208-4235-AC09-26A449724C7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151132"/>
                <a:ext cx="27700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2" name="Freeform 19">
                <a:extLst>
                  <a:ext uri="{FF2B5EF4-FFF2-40B4-BE49-F238E27FC236}">
                    <a16:creationId xmlns:a16="http://schemas.microsoft.com/office/drawing/2014/main" id="{726F1B1A-E6C2-496B-A5FA-42D02F0837C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820986"/>
                <a:ext cx="19003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3" name="Freeform 20">
                <a:extLst>
                  <a:ext uri="{FF2B5EF4-FFF2-40B4-BE49-F238E27FC236}">
                    <a16:creationId xmlns:a16="http://schemas.microsoft.com/office/drawing/2014/main" id="{5739A77A-A6AD-4648-8F98-040171E475F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4064167"/>
                <a:ext cx="19164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4" name="Freeform 21">
                <a:extLst>
                  <a:ext uri="{FF2B5EF4-FFF2-40B4-BE49-F238E27FC236}">
                    <a16:creationId xmlns:a16="http://schemas.microsoft.com/office/drawing/2014/main" id="{4C2214E8-3FCE-4B4D-A74A-A76C68781BE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20865" y="4151132"/>
                <a:ext cx="27861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5" name="Freeform 22">
                <a:extLst>
                  <a:ext uri="{FF2B5EF4-FFF2-40B4-BE49-F238E27FC236}">
                    <a16:creationId xmlns:a16="http://schemas.microsoft.com/office/drawing/2014/main" id="{1598F479-2B18-41DD-8080-02A2D71AAE5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3820986"/>
                <a:ext cx="19164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6" name="Freeform 23">
                <a:extLst>
                  <a:ext uri="{FF2B5EF4-FFF2-40B4-BE49-F238E27FC236}">
                    <a16:creationId xmlns:a16="http://schemas.microsoft.com/office/drawing/2014/main" id="{125EDA36-E7DE-400C-B9B9-6ECDCF56FB2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61428" y="3405486"/>
                <a:ext cx="600703" cy="594262"/>
              </a:xfrm>
              <a:custGeom>
                <a:avLst/>
                <a:gdLst>
                  <a:gd name="T0" fmla="*/ 105 w 158"/>
                  <a:gd name="T1" fmla="*/ 16 h 156"/>
                  <a:gd name="T2" fmla="*/ 140 w 158"/>
                  <a:gd name="T3" fmla="*/ 56 h 156"/>
                  <a:gd name="T4" fmla="*/ 56 w 158"/>
                  <a:gd name="T5" fmla="*/ 140 h 156"/>
                  <a:gd name="T6" fmla="*/ 17 w 158"/>
                  <a:gd name="T7" fmla="*/ 99 h 156"/>
                  <a:gd name="T8" fmla="*/ 105 w 158"/>
                  <a:gd name="T9" fmla="*/ 16 h 156"/>
                  <a:gd name="T10" fmla="*/ 105 w 158"/>
                  <a:gd name="T11" fmla="*/ 0 h 156"/>
                  <a:gd name="T12" fmla="*/ 94 w 158"/>
                  <a:gd name="T13" fmla="*/ 5 h 156"/>
                  <a:gd name="T14" fmla="*/ 6 w 158"/>
                  <a:gd name="T15" fmla="*/ 87 h 156"/>
                  <a:gd name="T16" fmla="*/ 5 w 158"/>
                  <a:gd name="T17" fmla="*/ 109 h 156"/>
                  <a:gd name="T18" fmla="*/ 44 w 158"/>
                  <a:gd name="T19" fmla="*/ 151 h 156"/>
                  <a:gd name="T20" fmla="*/ 55 w 158"/>
                  <a:gd name="T21" fmla="*/ 156 h 156"/>
                  <a:gd name="T22" fmla="*/ 56 w 158"/>
                  <a:gd name="T23" fmla="*/ 156 h 156"/>
                  <a:gd name="T24" fmla="*/ 67 w 158"/>
                  <a:gd name="T25" fmla="*/ 152 h 156"/>
                  <a:gd name="T26" fmla="*/ 151 w 158"/>
                  <a:gd name="T27" fmla="*/ 67 h 156"/>
                  <a:gd name="T28" fmla="*/ 152 w 158"/>
                  <a:gd name="T29" fmla="*/ 45 h 156"/>
                  <a:gd name="T30" fmla="*/ 117 w 158"/>
                  <a:gd name="T31" fmla="*/ 6 h 156"/>
                  <a:gd name="T32" fmla="*/ 105 w 158"/>
                  <a:gd name="T33" fmla="*/ 0 h 156"/>
                  <a:gd name="T34" fmla="*/ 105 w 158"/>
                  <a:gd name="T3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58" h="156">
                    <a:moveTo>
                      <a:pt x="105" y="16"/>
                    </a:moveTo>
                    <a:cubicBezTo>
                      <a:pt x="140" y="56"/>
                      <a:pt x="140" y="56"/>
                      <a:pt x="140" y="56"/>
                    </a:cubicBezTo>
                    <a:cubicBezTo>
                      <a:pt x="56" y="140"/>
                      <a:pt x="56" y="140"/>
                      <a:pt x="56" y="140"/>
                    </a:cubicBezTo>
                    <a:cubicBezTo>
                      <a:pt x="17" y="99"/>
                      <a:pt x="17" y="99"/>
                      <a:pt x="17" y="99"/>
                    </a:cubicBezTo>
                    <a:cubicBezTo>
                      <a:pt x="105" y="16"/>
                      <a:pt x="105" y="16"/>
                      <a:pt x="105" y="16"/>
                    </a:cubicBezTo>
                    <a:moveTo>
                      <a:pt x="105" y="0"/>
                    </a:moveTo>
                    <a:cubicBezTo>
                      <a:pt x="101" y="0"/>
                      <a:pt x="97" y="2"/>
                      <a:pt x="94" y="5"/>
                    </a:cubicBezTo>
                    <a:cubicBezTo>
                      <a:pt x="6" y="87"/>
                      <a:pt x="6" y="87"/>
                      <a:pt x="6" y="87"/>
                    </a:cubicBezTo>
                    <a:cubicBezTo>
                      <a:pt x="0" y="93"/>
                      <a:pt x="0" y="103"/>
                      <a:pt x="5" y="109"/>
                    </a:cubicBezTo>
                    <a:cubicBezTo>
                      <a:pt x="44" y="151"/>
                      <a:pt x="44" y="151"/>
                      <a:pt x="44" y="151"/>
                    </a:cubicBezTo>
                    <a:cubicBezTo>
                      <a:pt x="47" y="154"/>
                      <a:pt x="51" y="156"/>
                      <a:pt x="55" y="156"/>
                    </a:cubicBezTo>
                    <a:cubicBezTo>
                      <a:pt x="55" y="156"/>
                      <a:pt x="56" y="156"/>
                      <a:pt x="56" y="156"/>
                    </a:cubicBezTo>
                    <a:cubicBezTo>
                      <a:pt x="60" y="156"/>
                      <a:pt x="64" y="155"/>
                      <a:pt x="67" y="152"/>
                    </a:cubicBezTo>
                    <a:cubicBezTo>
                      <a:pt x="151" y="67"/>
                      <a:pt x="151" y="67"/>
                      <a:pt x="151" y="67"/>
                    </a:cubicBezTo>
                    <a:cubicBezTo>
                      <a:pt x="157" y="61"/>
                      <a:pt x="158" y="52"/>
                      <a:pt x="152" y="45"/>
                    </a:cubicBezTo>
                    <a:cubicBezTo>
                      <a:pt x="117" y="6"/>
                      <a:pt x="117" y="6"/>
                      <a:pt x="117" y="6"/>
                    </a:cubicBezTo>
                    <a:cubicBezTo>
                      <a:pt x="114" y="3"/>
                      <a:pt x="110" y="1"/>
                      <a:pt x="105" y="0"/>
                    </a:cubicBezTo>
                    <a:cubicBezTo>
                      <a:pt x="105" y="0"/>
                      <a:pt x="105" y="0"/>
                      <a:pt x="105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7" name="Freeform 24">
                <a:extLst>
                  <a:ext uri="{FF2B5EF4-FFF2-40B4-BE49-F238E27FC236}">
                    <a16:creationId xmlns:a16="http://schemas.microsoft.com/office/drawing/2014/main" id="{DC3CFC08-515C-4396-8871-D7926A09B6E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55138" y="3790388"/>
                <a:ext cx="318872" cy="293105"/>
              </a:xfrm>
              <a:custGeom>
                <a:avLst/>
                <a:gdLst>
                  <a:gd name="T0" fmla="*/ 32 w 84"/>
                  <a:gd name="T1" fmla="*/ 16 h 77"/>
                  <a:gd name="T2" fmla="*/ 67 w 84"/>
                  <a:gd name="T3" fmla="*/ 50 h 77"/>
                  <a:gd name="T4" fmla="*/ 17 w 84"/>
                  <a:gd name="T5" fmla="*/ 61 h 77"/>
                  <a:gd name="T6" fmla="*/ 32 w 84"/>
                  <a:gd name="T7" fmla="*/ 16 h 77"/>
                  <a:gd name="T8" fmla="*/ 32 w 84"/>
                  <a:gd name="T9" fmla="*/ 0 h 77"/>
                  <a:gd name="T10" fmla="*/ 28 w 84"/>
                  <a:gd name="T11" fmla="*/ 1 h 77"/>
                  <a:gd name="T12" fmla="*/ 17 w 84"/>
                  <a:gd name="T13" fmla="*/ 11 h 77"/>
                  <a:gd name="T14" fmla="*/ 2 w 84"/>
                  <a:gd name="T15" fmla="*/ 56 h 77"/>
                  <a:gd name="T16" fmla="*/ 5 w 84"/>
                  <a:gd name="T17" fmla="*/ 72 h 77"/>
                  <a:gd name="T18" fmla="*/ 17 w 84"/>
                  <a:gd name="T19" fmla="*/ 77 h 77"/>
                  <a:gd name="T20" fmla="*/ 20 w 84"/>
                  <a:gd name="T21" fmla="*/ 76 h 77"/>
                  <a:gd name="T22" fmla="*/ 71 w 84"/>
                  <a:gd name="T23" fmla="*/ 65 h 77"/>
                  <a:gd name="T24" fmla="*/ 83 w 84"/>
                  <a:gd name="T25" fmla="*/ 54 h 77"/>
                  <a:gd name="T26" fmla="*/ 78 w 84"/>
                  <a:gd name="T27" fmla="*/ 38 h 77"/>
                  <a:gd name="T28" fmla="*/ 43 w 84"/>
                  <a:gd name="T29" fmla="*/ 5 h 77"/>
                  <a:gd name="T30" fmla="*/ 32 w 84"/>
                  <a:gd name="T3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4" h="77">
                    <a:moveTo>
                      <a:pt x="32" y="16"/>
                    </a:moveTo>
                    <a:cubicBezTo>
                      <a:pt x="67" y="50"/>
                      <a:pt x="67" y="50"/>
                      <a:pt x="67" y="50"/>
                    </a:cubicBezTo>
                    <a:cubicBezTo>
                      <a:pt x="17" y="61"/>
                      <a:pt x="17" y="61"/>
                      <a:pt x="17" y="61"/>
                    </a:cubicBezTo>
                    <a:cubicBezTo>
                      <a:pt x="32" y="16"/>
                      <a:pt x="32" y="16"/>
                      <a:pt x="32" y="16"/>
                    </a:cubicBezTo>
                    <a:moveTo>
                      <a:pt x="32" y="0"/>
                    </a:moveTo>
                    <a:cubicBezTo>
                      <a:pt x="31" y="0"/>
                      <a:pt x="29" y="0"/>
                      <a:pt x="28" y="1"/>
                    </a:cubicBezTo>
                    <a:cubicBezTo>
                      <a:pt x="23" y="2"/>
                      <a:pt x="18" y="6"/>
                      <a:pt x="17" y="11"/>
                    </a:cubicBezTo>
                    <a:cubicBezTo>
                      <a:pt x="2" y="56"/>
                      <a:pt x="2" y="56"/>
                      <a:pt x="2" y="56"/>
                    </a:cubicBezTo>
                    <a:cubicBezTo>
                      <a:pt x="0" y="61"/>
                      <a:pt x="1" y="67"/>
                      <a:pt x="5" y="72"/>
                    </a:cubicBezTo>
                    <a:cubicBezTo>
                      <a:pt x="8" y="75"/>
                      <a:pt x="12" y="77"/>
                      <a:pt x="17" y="77"/>
                    </a:cubicBezTo>
                    <a:cubicBezTo>
                      <a:pt x="18" y="77"/>
                      <a:pt x="19" y="77"/>
                      <a:pt x="20" y="76"/>
                    </a:cubicBezTo>
                    <a:cubicBezTo>
                      <a:pt x="71" y="65"/>
                      <a:pt x="71" y="65"/>
                      <a:pt x="71" y="65"/>
                    </a:cubicBezTo>
                    <a:cubicBezTo>
                      <a:pt x="77" y="64"/>
                      <a:pt x="81" y="59"/>
                      <a:pt x="83" y="54"/>
                    </a:cubicBezTo>
                    <a:cubicBezTo>
                      <a:pt x="84" y="48"/>
                      <a:pt x="83" y="42"/>
                      <a:pt x="78" y="38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0" y="2"/>
                      <a:pt x="36" y="0"/>
                      <a:pt x="32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8" name="Freeform 25">
                <a:extLst>
                  <a:ext uri="{FF2B5EF4-FFF2-40B4-BE49-F238E27FC236}">
                    <a16:creationId xmlns:a16="http://schemas.microsoft.com/office/drawing/2014/main" id="{FFDBB582-E9BB-413A-B81B-094322E50F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69249" cy="148163"/>
              </a:xfrm>
              <a:custGeom>
                <a:avLst/>
                <a:gdLst>
                  <a:gd name="T0" fmla="*/ 0 w 43"/>
                  <a:gd name="T1" fmla="*/ 0 h 92"/>
                  <a:gd name="T2" fmla="*/ 43 w 43"/>
                  <a:gd name="T3" fmla="*/ 0 h 92"/>
                  <a:gd name="T4" fmla="*/ 43 w 43"/>
                  <a:gd name="T5" fmla="*/ 92 h 92"/>
                  <a:gd name="T6" fmla="*/ 0 w 43"/>
                  <a:gd name="T7" fmla="*/ 92 h 92"/>
                  <a:gd name="T8" fmla="*/ 0 w 43"/>
                  <a:gd name="T9" fmla="*/ 0 h 92"/>
                  <a:gd name="T10" fmla="*/ 0 w 43"/>
                  <a:gd name="T11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2">
                    <a:moveTo>
                      <a:pt x="0" y="0"/>
                    </a:moveTo>
                    <a:lnTo>
                      <a:pt x="43" y="0"/>
                    </a:lnTo>
                    <a:lnTo>
                      <a:pt x="43" y="92"/>
                    </a:lnTo>
                    <a:lnTo>
                      <a:pt x="0" y="9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9" name="Freeform 26">
                <a:extLst>
                  <a:ext uri="{FF2B5EF4-FFF2-40B4-BE49-F238E27FC236}">
                    <a16:creationId xmlns:a16="http://schemas.microsoft.com/office/drawing/2014/main" id="{1893F185-BF4A-40D0-B362-F621F3EDE1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156215" cy="59588"/>
              </a:xfrm>
              <a:custGeom>
                <a:avLst/>
                <a:gdLst>
                  <a:gd name="T0" fmla="*/ 0 w 97"/>
                  <a:gd name="T1" fmla="*/ 0 h 37"/>
                  <a:gd name="T2" fmla="*/ 97 w 97"/>
                  <a:gd name="T3" fmla="*/ 0 h 37"/>
                  <a:gd name="T4" fmla="*/ 97 w 97"/>
                  <a:gd name="T5" fmla="*/ 37 h 37"/>
                  <a:gd name="T6" fmla="*/ 0 w 97"/>
                  <a:gd name="T7" fmla="*/ 37 h 37"/>
                  <a:gd name="T8" fmla="*/ 0 w 97"/>
                  <a:gd name="T9" fmla="*/ 0 h 37"/>
                  <a:gd name="T10" fmla="*/ 0 w 97"/>
                  <a:gd name="T11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37">
                    <a:moveTo>
                      <a:pt x="0" y="0"/>
                    </a:moveTo>
                    <a:lnTo>
                      <a:pt x="97" y="0"/>
                    </a:lnTo>
                    <a:lnTo>
                      <a:pt x="97" y="37"/>
                    </a:lnTo>
                    <a:lnTo>
                      <a:pt x="0" y="3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0" name="Freeform 27">
                <a:extLst>
                  <a:ext uri="{FF2B5EF4-FFF2-40B4-BE49-F238E27FC236}">
                    <a16:creationId xmlns:a16="http://schemas.microsoft.com/office/drawing/2014/main" id="{6CA61BF3-041E-4BB0-9661-F7E70FE225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3642225"/>
                <a:ext cx="161046" cy="59588"/>
              </a:xfrm>
              <a:custGeom>
                <a:avLst/>
                <a:gdLst>
                  <a:gd name="T0" fmla="*/ 0 w 100"/>
                  <a:gd name="T1" fmla="*/ 37 h 37"/>
                  <a:gd name="T2" fmla="*/ 0 w 100"/>
                  <a:gd name="T3" fmla="*/ 0 h 37"/>
                  <a:gd name="T4" fmla="*/ 100 w 100"/>
                  <a:gd name="T5" fmla="*/ 0 h 37"/>
                  <a:gd name="T6" fmla="*/ 64 w 100"/>
                  <a:gd name="T7" fmla="*/ 37 h 37"/>
                  <a:gd name="T8" fmla="*/ 0 w 100"/>
                  <a:gd name="T9" fmla="*/ 37 h 37"/>
                  <a:gd name="T10" fmla="*/ 0 w 100"/>
                  <a:gd name="T11" fmla="*/ 37 h 37"/>
                  <a:gd name="T12" fmla="*/ 0 w 100"/>
                  <a:gd name="T13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0" h="37">
                    <a:moveTo>
                      <a:pt x="0" y="37"/>
                    </a:moveTo>
                    <a:lnTo>
                      <a:pt x="0" y="0"/>
                    </a:lnTo>
                    <a:lnTo>
                      <a:pt x="100" y="0"/>
                    </a:lnTo>
                    <a:lnTo>
                      <a:pt x="64" y="37"/>
                    </a:lnTo>
                    <a:lnTo>
                      <a:pt x="0" y="37"/>
                    </a:lnTo>
                    <a:lnTo>
                      <a:pt x="0" y="37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1" name="Freeform 28">
                <a:extLst>
                  <a:ext uri="{FF2B5EF4-FFF2-40B4-BE49-F238E27FC236}">
                    <a16:creationId xmlns:a16="http://schemas.microsoft.com/office/drawing/2014/main" id="{7434A256-1DD3-470F-9149-7283055CC1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4212330"/>
                <a:ext cx="161046" cy="72471"/>
              </a:xfrm>
              <a:custGeom>
                <a:avLst/>
                <a:gdLst>
                  <a:gd name="T0" fmla="*/ 0 w 100"/>
                  <a:gd name="T1" fmla="*/ 0 h 45"/>
                  <a:gd name="T2" fmla="*/ 100 w 100"/>
                  <a:gd name="T3" fmla="*/ 0 h 45"/>
                  <a:gd name="T4" fmla="*/ 100 w 100"/>
                  <a:gd name="T5" fmla="*/ 45 h 45"/>
                  <a:gd name="T6" fmla="*/ 0 w 100"/>
                  <a:gd name="T7" fmla="*/ 45 h 45"/>
                  <a:gd name="T8" fmla="*/ 0 w 100"/>
                  <a:gd name="T9" fmla="*/ 0 h 45"/>
                  <a:gd name="T10" fmla="*/ 0 w 100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0" h="45">
                    <a:moveTo>
                      <a:pt x="0" y="0"/>
                    </a:moveTo>
                    <a:lnTo>
                      <a:pt x="100" y="0"/>
                    </a:lnTo>
                    <a:lnTo>
                      <a:pt x="100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2" name="Freeform 29">
                <a:extLst>
                  <a:ext uri="{FF2B5EF4-FFF2-40B4-BE49-F238E27FC236}">
                    <a16:creationId xmlns:a16="http://schemas.microsoft.com/office/drawing/2014/main" id="{E9E170AF-E9D1-4D6C-A693-C6A61C071C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3" name="Freeform 30">
                <a:extLst>
                  <a:ext uri="{FF2B5EF4-FFF2-40B4-BE49-F238E27FC236}">
                    <a16:creationId xmlns:a16="http://schemas.microsoft.com/office/drawing/2014/main" id="{6E012EBF-6EC0-4AFB-B521-A839E88D20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4" name="Freeform 31">
                <a:extLst>
                  <a:ext uri="{FF2B5EF4-FFF2-40B4-BE49-F238E27FC236}">
                    <a16:creationId xmlns:a16="http://schemas.microsoft.com/office/drawing/2014/main" id="{FFAC669B-E9A2-4B82-BCD2-8DF274BC6B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5" name="Freeform 32">
                <a:extLst>
                  <a:ext uri="{FF2B5EF4-FFF2-40B4-BE49-F238E27FC236}">
                    <a16:creationId xmlns:a16="http://schemas.microsoft.com/office/drawing/2014/main" id="{F00A7C28-7686-4AE5-B6CF-0DF51F1EE1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6" name="Freeform 33">
                <a:extLst>
                  <a:ext uri="{FF2B5EF4-FFF2-40B4-BE49-F238E27FC236}">
                    <a16:creationId xmlns:a16="http://schemas.microsoft.com/office/drawing/2014/main" id="{213EE5C3-CEC6-447C-BD65-573ECF98C6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2062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7" name="Freeform 34">
                <a:extLst>
                  <a:ext uri="{FF2B5EF4-FFF2-40B4-BE49-F238E27FC236}">
                    <a16:creationId xmlns:a16="http://schemas.microsoft.com/office/drawing/2014/main" id="{C92B1DED-8F54-46C1-ADD4-48C5CA09C6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8" name="Freeform 35">
                <a:extLst>
                  <a:ext uri="{FF2B5EF4-FFF2-40B4-BE49-F238E27FC236}">
                    <a16:creationId xmlns:a16="http://schemas.microsoft.com/office/drawing/2014/main" id="{C1F0310E-A21B-4424-838A-BE518A38D3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5847" y="3466684"/>
                <a:ext cx="468645" cy="471867"/>
              </a:xfrm>
              <a:custGeom>
                <a:avLst/>
                <a:gdLst>
                  <a:gd name="T0" fmla="*/ 208 w 291"/>
                  <a:gd name="T1" fmla="*/ 0 h 293"/>
                  <a:gd name="T2" fmla="*/ 0 w 291"/>
                  <a:gd name="T3" fmla="*/ 196 h 293"/>
                  <a:gd name="T4" fmla="*/ 92 w 291"/>
                  <a:gd name="T5" fmla="*/ 293 h 293"/>
                  <a:gd name="T6" fmla="*/ 291 w 291"/>
                  <a:gd name="T7" fmla="*/ 94 h 293"/>
                  <a:gd name="T8" fmla="*/ 208 w 291"/>
                  <a:gd name="T9" fmla="*/ 0 h 293"/>
                  <a:gd name="T10" fmla="*/ 208 w 291"/>
                  <a:gd name="T11" fmla="*/ 0 h 293"/>
                  <a:gd name="T12" fmla="*/ 208 w 291"/>
                  <a:gd name="T13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1" h="293">
                    <a:moveTo>
                      <a:pt x="208" y="0"/>
                    </a:moveTo>
                    <a:lnTo>
                      <a:pt x="0" y="196"/>
                    </a:lnTo>
                    <a:lnTo>
                      <a:pt x="92" y="293"/>
                    </a:lnTo>
                    <a:lnTo>
                      <a:pt x="291" y="94"/>
                    </a:lnTo>
                    <a:lnTo>
                      <a:pt x="208" y="0"/>
                    </a:lnTo>
                    <a:lnTo>
                      <a:pt x="208" y="0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9" name="Freeform 36">
                <a:extLst>
                  <a:ext uri="{FF2B5EF4-FFF2-40B4-BE49-F238E27FC236}">
                    <a16:creationId xmlns:a16="http://schemas.microsoft.com/office/drawing/2014/main" id="{522D8FBF-3D7A-4C7E-A9A2-B85334F8E4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9556" y="3849975"/>
                <a:ext cx="190035" cy="172320"/>
              </a:xfrm>
              <a:custGeom>
                <a:avLst/>
                <a:gdLst>
                  <a:gd name="T0" fmla="*/ 35 w 118"/>
                  <a:gd name="T1" fmla="*/ 0 h 107"/>
                  <a:gd name="T2" fmla="*/ 0 w 118"/>
                  <a:gd name="T3" fmla="*/ 107 h 107"/>
                  <a:gd name="T4" fmla="*/ 118 w 118"/>
                  <a:gd name="T5" fmla="*/ 81 h 107"/>
                  <a:gd name="T6" fmla="*/ 35 w 118"/>
                  <a:gd name="T7" fmla="*/ 0 h 107"/>
                  <a:gd name="T8" fmla="*/ 35 w 118"/>
                  <a:gd name="T9" fmla="*/ 0 h 107"/>
                  <a:gd name="T10" fmla="*/ 35 w 118"/>
                  <a:gd name="T11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8" h="107">
                    <a:moveTo>
                      <a:pt x="35" y="0"/>
                    </a:moveTo>
                    <a:lnTo>
                      <a:pt x="0" y="107"/>
                    </a:lnTo>
                    <a:lnTo>
                      <a:pt x="118" y="81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2135284" y="576957"/>
            <a:ext cx="9334049" cy="1108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(thang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8040" y="2045915"/>
            <a:ext cx="10619852" cy="155447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5284" y="3736527"/>
            <a:ext cx="86197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1100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Box 159"/>
          <p:cNvSpPr txBox="1"/>
          <p:nvPr/>
        </p:nvSpPr>
        <p:spPr>
          <a:xfrm>
            <a:off x="584072" y="140103"/>
            <a:ext cx="3275873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6571" y="754051"/>
            <a:ext cx="37721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246" y="1214111"/>
            <a:ext cx="4918240" cy="5370365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5821679" y="85717"/>
            <a:ext cx="5478781" cy="2291723"/>
            <a:chOff x="5821679" y="85717"/>
            <a:chExt cx="5478781" cy="2291723"/>
          </a:xfrm>
        </p:grpSpPr>
        <p:sp>
          <p:nvSpPr>
            <p:cNvPr id="6" name="Cloud 5"/>
            <p:cNvSpPr/>
            <p:nvPr/>
          </p:nvSpPr>
          <p:spPr>
            <a:xfrm>
              <a:off x="5821679" y="85717"/>
              <a:ext cx="5478781" cy="2291723"/>
            </a:xfrm>
            <a:prstGeom prst="cloud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23660" y="524132"/>
              <a:ext cx="4648200" cy="466725"/>
            </a:xfrm>
            <a:prstGeom prst="rect">
              <a:avLst/>
            </a:prstGeom>
          </p:spPr>
        </p:pic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4220" y="1117116"/>
            <a:ext cx="2905018" cy="51756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43721" y="1750928"/>
            <a:ext cx="1720208" cy="331424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6423660" y="2747009"/>
            <a:ext cx="5359037" cy="1390071"/>
            <a:chOff x="6596743" y="2747009"/>
            <a:chExt cx="5185954" cy="1110343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981413" y="2878711"/>
              <a:ext cx="4638675" cy="447675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795800" y="3326386"/>
              <a:ext cx="3009900" cy="466725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6596743" y="2747009"/>
              <a:ext cx="5185954" cy="111034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557554" y="4622855"/>
            <a:ext cx="5336173" cy="1542814"/>
            <a:chOff x="6707773" y="4622855"/>
            <a:chExt cx="5185954" cy="1110343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862350" y="4780698"/>
              <a:ext cx="4876800" cy="466725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274230" y="5247423"/>
              <a:ext cx="2705100" cy="485775"/>
            </a:xfrm>
            <a:prstGeom prst="rect">
              <a:avLst/>
            </a:prstGeom>
          </p:spPr>
        </p:pic>
        <p:sp>
          <p:nvSpPr>
            <p:cNvPr id="17" name="Rectangle 16"/>
            <p:cNvSpPr/>
            <p:nvPr/>
          </p:nvSpPr>
          <p:spPr>
            <a:xfrm>
              <a:off x="6707773" y="4622855"/>
              <a:ext cx="5185954" cy="111034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643154" y="3472348"/>
            <a:ext cx="6548846" cy="2458189"/>
            <a:chOff x="5643154" y="3472348"/>
            <a:chExt cx="6548846" cy="2458189"/>
          </a:xfrm>
        </p:grpSpPr>
        <p:sp>
          <p:nvSpPr>
            <p:cNvPr id="19" name="Oval 18"/>
            <p:cNvSpPr/>
            <p:nvPr/>
          </p:nvSpPr>
          <p:spPr>
            <a:xfrm>
              <a:off x="5643154" y="3472348"/>
              <a:ext cx="6548846" cy="2458189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418336" y="3804985"/>
              <a:ext cx="5016682" cy="17851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R="30480" algn="just">
                <a:spcAft>
                  <a:spcPts val="1200"/>
                </a:spcAft>
              </a:pP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Vậy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các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tứ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phân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vị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của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mẫu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số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liệu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là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Q</a:t>
              </a:r>
              <a:r>
                <a:rPr lang="en-US" sz="2200" baseline="-250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 ≈ 40,83; Q</a:t>
              </a:r>
              <a:r>
                <a:rPr lang="en-US" sz="2200" baseline="-250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 ≈ 51,17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và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Q</a:t>
              </a:r>
              <a:r>
                <a:rPr lang="en-US" sz="2200" baseline="-250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 = 64,5.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Các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giá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trị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này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các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là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ngưỡng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để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phân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điểm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của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60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học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sinh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thành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4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phần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để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xếp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loại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học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2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sinh</a:t>
              </a:r>
              <a:r>
                <a: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.</a:t>
              </a:r>
              <a:endPara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99072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350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</cp:revision>
  <dcterms:created xsi:type="dcterms:W3CDTF">2023-08-17T14:23:28Z</dcterms:created>
  <dcterms:modified xsi:type="dcterms:W3CDTF">2023-08-18T00:44:23Z</dcterms:modified>
</cp:coreProperties>
</file>