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43ABE-EA8B-48BC-B752-D108880ED7E2}" type="datetimeFigureOut">
              <a:rPr lang="vi-VN" smtClean="0"/>
              <a:t>17/08/2023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2703B-F905-4B9C-A9D6-747ECDB596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032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36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6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32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54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03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74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7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DA67-2818-408D-8C57-4EC75AD539CB}" type="datetimeFigureOut">
              <a:rPr lang="vi-VN" smtClean="0"/>
              <a:t>17/08/2023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AD02-A121-4346-AB7C-44068920DE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719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DA67-2818-408D-8C57-4EC75AD539CB}" type="datetimeFigureOut">
              <a:rPr lang="vi-VN" smtClean="0"/>
              <a:t>17/08/2023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AD02-A121-4346-AB7C-44068920DE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698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DA67-2818-408D-8C57-4EC75AD539CB}" type="datetimeFigureOut">
              <a:rPr lang="vi-VN" smtClean="0"/>
              <a:t>17/08/2023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AD02-A121-4346-AB7C-44068920DE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8439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1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DA67-2818-408D-8C57-4EC75AD539CB}" type="datetimeFigureOut">
              <a:rPr lang="vi-VN" smtClean="0"/>
              <a:t>17/08/2023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AD02-A121-4346-AB7C-44068920DE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388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DA67-2818-408D-8C57-4EC75AD539CB}" type="datetimeFigureOut">
              <a:rPr lang="vi-VN" smtClean="0"/>
              <a:t>17/08/2023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AD02-A121-4346-AB7C-44068920DE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20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DA67-2818-408D-8C57-4EC75AD539CB}" type="datetimeFigureOut">
              <a:rPr lang="vi-VN" smtClean="0"/>
              <a:t>17/08/2023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AD02-A121-4346-AB7C-44068920DE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72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DA67-2818-408D-8C57-4EC75AD539CB}" type="datetimeFigureOut">
              <a:rPr lang="vi-VN" smtClean="0"/>
              <a:t>17/08/2023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AD02-A121-4346-AB7C-44068920DE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50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DA67-2818-408D-8C57-4EC75AD539CB}" type="datetimeFigureOut">
              <a:rPr lang="vi-VN" smtClean="0"/>
              <a:t>17/08/2023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AD02-A121-4346-AB7C-44068920DE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31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DA67-2818-408D-8C57-4EC75AD539CB}" type="datetimeFigureOut">
              <a:rPr lang="vi-VN" smtClean="0"/>
              <a:t>17/08/2023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AD02-A121-4346-AB7C-44068920DE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64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DA67-2818-408D-8C57-4EC75AD539CB}" type="datetimeFigureOut">
              <a:rPr lang="vi-VN" smtClean="0"/>
              <a:t>17/08/2023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AD02-A121-4346-AB7C-44068920DE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239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DA67-2818-408D-8C57-4EC75AD539CB}" type="datetimeFigureOut">
              <a:rPr lang="vi-VN" smtClean="0"/>
              <a:t>17/08/2023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AD02-A121-4346-AB7C-44068920DE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747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0DA67-2818-408D-8C57-4EC75AD539CB}" type="datetimeFigureOut">
              <a:rPr lang="vi-VN" smtClean="0"/>
              <a:t>17/08/2023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7AD02-A121-4346-AB7C-44068920DE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26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943168" y="163569"/>
            <a:ext cx="6972300" cy="6307569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9000" rIns="18000" bIns="9000" rtlCol="0" anchor="ctr"/>
          <a:lstStyle/>
          <a:p>
            <a:pPr algn="ctr"/>
            <a:endParaRPr lang="en-US" sz="23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5105400" y="387737"/>
            <a:ext cx="6763415" cy="659375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extBox 1"/>
          <p:cNvSpPr txBox="1"/>
          <p:nvPr/>
        </p:nvSpPr>
        <p:spPr>
          <a:xfrm>
            <a:off x="5105400" y="372154"/>
            <a:ext cx="7253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V</a:t>
            </a:r>
            <a:r>
              <a:rPr lang="vi-VN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YẾU TỐ THỐNG KÊ </a:t>
            </a:r>
          </a:p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XÁC SUẤT </a:t>
            </a:r>
            <a:endParaRPr lang="vi-VN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741" y="1481738"/>
            <a:ext cx="6431154" cy="39372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 smtClean="0">
                <a:solidFill>
                  <a:srgbClr val="D60093"/>
                </a:solidFill>
                <a:latin typeface="Britannic Bold" panose="020B0903060703020204" pitchFamily="34" charset="0"/>
              </a:rPr>
              <a:t>§1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CÁC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ĐẶC TRƯNG ĐO XU THẾ TRUNG TÂM CHO MẪU SỐ LIỆU GHÉP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NHÓM.</a:t>
            </a:r>
          </a:p>
          <a:p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 smtClean="0">
                <a:solidFill>
                  <a:srgbClr val="D60093"/>
                </a:solidFill>
                <a:latin typeface="Britannic Bold" panose="020B0903060703020204" pitchFamily="34" charset="0"/>
              </a:rPr>
              <a:t>§2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BIẾN CỐ HỢP VÀ BIẾN CỐ GIAO. BIẾN CỐ ĐỘC LẬP. CÁC QUY TẮC TÍNH XÁC SUẤT.</a:t>
            </a:r>
          </a:p>
          <a:p>
            <a:endParaRPr lang="en-US" sz="20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CUỐI CHƯƠNG V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" y="0"/>
            <a:ext cx="4648371" cy="663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60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97"/>
            <a:ext cx="11098436" cy="1578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19" y="1785302"/>
            <a:ext cx="3896361" cy="4529520"/>
          </a:xfrm>
          <a:prstGeom prst="rect">
            <a:avLst/>
          </a:prstGeom>
        </p:spPr>
      </p:pic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4893488" y="1797332"/>
            <a:ext cx="7298512" cy="4268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67"/>
          <p:cNvGrpSpPr/>
          <p:nvPr/>
        </p:nvGrpSpPr>
        <p:grpSpPr>
          <a:xfrm>
            <a:off x="4699083" y="1548480"/>
            <a:ext cx="1825096" cy="747679"/>
            <a:chOff x="1311958" y="3405486"/>
            <a:chExt cx="3749067" cy="1111209"/>
          </a:xfrm>
        </p:grpSpPr>
        <p:sp>
          <p:nvSpPr>
            <p:cNvPr id="10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 flipH="1">
            <a:off x="4941338" y="2580640"/>
            <a:ext cx="71795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</a:t>
            </a:r>
          </a:p>
          <a:p>
            <a:pPr marL="514350" indent="-514350">
              <a:buFontTx/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6+12=18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18+10=28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28+5=33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33+3=36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6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801" y="-533400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04800" y="1968416"/>
          <a:ext cx="8572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4" imgW="177569" imgH="202936" progId="Equation.DSMT4">
                  <p:embed/>
                </p:oleObj>
              </mc:Choice>
              <mc:Fallback>
                <p:oleObj name="Equation" r:id="rId4" imgW="177569" imgH="20293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6B437-F72D-4E4A-86C4-D7E5F9F66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1968416"/>
                        <a:ext cx="8572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-92333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90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-92333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9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0" y="911619"/>
                <a:ext cx="12099925" cy="476848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914400" indent="-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vi-VN" sz="2800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Tần số tích luỹ </a:t>
                </a:r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 một nhóm </a:t>
                </a:r>
                <a:endParaRPr lang="vi-VN" sz="28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là </a:t>
                </a:r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 </a:t>
                </a:r>
                <a:r>
                  <a:rPr lang="vi-VN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 liệu trong </a:t>
                </a:r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mẫu số liệu có </a:t>
                </a:r>
                <a:endParaRPr lang="vi-VN" sz="28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giá </a:t>
                </a:r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 </a:t>
                </a:r>
                <a:r>
                  <a:rPr lang="vi-VN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nhỏ </a:t>
                </a:r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hơn giá trị </a:t>
                </a:r>
                <a:r>
                  <a:rPr lang="vi-VN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đầu </a:t>
                </a:r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mút </a:t>
                </a:r>
                <a:endParaRPr lang="vi-VN" sz="28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phải </a:t>
                </a:r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 nhóm </a:t>
                </a:r>
                <a:r>
                  <a:rPr lang="vi-VN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Tần số tích luỹ </a:t>
                </a:r>
                <a:endParaRPr lang="vi-VN" sz="28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 </a:t>
                </a:r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 1, nhóm </a:t>
                </a:r>
                <a:r>
                  <a:rPr lang="vi-VN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2, ..., nhóm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vi-VN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pPr marL="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kí </a:t>
                </a:r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hiệu </a:t>
                </a:r>
                <a:r>
                  <a:rPr lang="vi-VN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lần </a:t>
                </a:r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lượt là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  <m:sSub>
                      <m:sSubPr>
                        <m:ctrlPr>
                          <a:rPr lang="vi-VN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vi-VN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  <m:sSub>
                      <m:sSubPr>
                        <m:ctrlPr>
                          <a:rPr lang="vi-VN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vi-VN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…, 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  <m:sSub>
                      <m:sSubPr>
                        <m:ctrlPr>
                          <a:rPr lang="vi-VN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sub>
                    </m:sSub>
                    <m:r>
                      <a:rPr lang="vi-VN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vi-VN" sz="2800" b="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914400" indent="-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Bảng tần số ghép nhóm bao gồm </a:t>
                </a:r>
                <a:endParaRPr lang="vi-VN" sz="28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cả </a:t>
                </a:r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tần số </a:t>
                </a:r>
                <a:r>
                  <a:rPr lang="vi-VN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 </a:t>
                </a:r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luỹ được lập như ở </a:t>
                </a:r>
                <a:endParaRPr lang="vi-VN" sz="28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bảng </a:t>
                </a:r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5:</a:t>
                </a:r>
                <a:endParaRPr lang="en-US" sz="28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1619"/>
                <a:ext cx="12099925" cy="4768485"/>
              </a:xfrm>
              <a:prstGeom prst="rect">
                <a:avLst/>
              </a:prstGeom>
              <a:blipFill>
                <a:blip r:embed="rId6"/>
                <a:stretch>
                  <a:fillRect t="-1149" b="-17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108"/>
            <a:ext cx="951485" cy="9035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755" y="189817"/>
            <a:ext cx="3428365" cy="5984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4"/>
              <p:cNvGraphicFramePr>
                <a:graphicFrameLocks noGrp="1"/>
              </p:cNvGraphicFramePr>
              <p:nvPr/>
            </p:nvGraphicFramePr>
            <p:xfrm>
              <a:off x="6172200" y="1771788"/>
              <a:ext cx="5678423" cy="287769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35647">
                      <a:extLst>
                        <a:ext uri="{9D8B030D-6E8A-4147-A177-3AD203B41FA5}">
                          <a16:colId xmlns:a16="http://schemas.microsoft.com/office/drawing/2014/main" val="734696005"/>
                        </a:ext>
                      </a:extLst>
                    </a:gridCol>
                    <a:gridCol w="1307758">
                      <a:extLst>
                        <a:ext uri="{9D8B030D-6E8A-4147-A177-3AD203B41FA5}">
                          <a16:colId xmlns:a16="http://schemas.microsoft.com/office/drawing/2014/main" val="622713176"/>
                        </a:ext>
                      </a:extLst>
                    </a:gridCol>
                    <a:gridCol w="2635018">
                      <a:extLst>
                        <a:ext uri="{9D8B030D-6E8A-4147-A177-3AD203B41FA5}">
                          <a16:colId xmlns:a16="http://schemas.microsoft.com/office/drawing/2014/main" val="2446252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Nhóm</a:t>
                          </a:r>
                          <a:endParaRPr lang="vi-VN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</a:t>
                          </a:r>
                          <a:endParaRPr lang="vi-VN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tích lũy</a:t>
                          </a:r>
                          <a:endParaRPr lang="vi-VN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0057536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vi-VN" sz="2000">
                                        <a:effectLst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vi-VN" sz="2000">
                                            <a:effectLst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</a:rPr>
                                      <m:t>; </m:t>
                                    </m:r>
                                    <m:sSub>
                                      <m:sSubPr>
                                        <m:ctrlPr>
                                          <a:rPr lang="vi-VN" sz="2000">
                                            <a:effectLst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</a:rPr>
                                      <m:t>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vi-VN" sz="20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vi-VN" sz="2000">
                                        <a:effectLst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vi-VN" sz="2000">
                                            <a:effectLst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</a:rPr>
                                      <m:t>; </m:t>
                                    </m:r>
                                    <m:sSub>
                                      <m:sSubPr>
                                        <m:ctrlPr>
                                          <a:rPr lang="vi-VN" sz="2000">
                                            <a:effectLst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</a:rPr>
                                      <m:t>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vi-VN" sz="20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vi-VN" sz="20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vi-VN" sz="20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vi-VN" sz="2000">
                                        <a:effectLst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vi-VN" sz="2000">
                                            <a:effectLst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</a:rPr>
                                      <m:t>; </m:t>
                                    </m:r>
                                    <m:sSub>
                                      <m:sSubPr>
                                        <m:ctrlPr>
                                          <a:rPr lang="vi-VN" sz="2000">
                                            <a:effectLst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</a:rPr>
                                          <m:t>𝑚</m:t>
                                        </m:r>
                                        <m:r>
                                          <a:rPr lang="en-US" sz="2000">
                                            <a:effectLst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</a:rPr>
                                      <m:t>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vi-VN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0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0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vi-VN" sz="20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vi-VN" sz="20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</a:rPr>
                                  <m:t>𝑐</m:t>
                                </m:r>
                                <m:sSub>
                                  <m:sSubPr>
                                    <m:ctrlPr>
                                      <a:rPr lang="vi-VN" sz="2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>
                                    <a:effectLst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vi-VN" sz="2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0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</a:rPr>
                                  <m:t>𝑐</m:t>
                                </m:r>
                                <m:sSub>
                                  <m:sSubPr>
                                    <m:ctrlPr>
                                      <a:rPr lang="vi-VN" sz="2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>
                                    <a:effectLst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vi-VN" sz="2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>
                                    <a:effectLst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vi-VN" sz="2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0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vi-VN" sz="20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vi-VN" sz="20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</a:rPr>
                                  <m:t>𝑐</m:t>
                                </m:r>
                                <m:sSub>
                                  <m:sSubPr>
                                    <m:ctrlPr>
                                      <a:rPr lang="vi-VN" sz="2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sz="2000">
                                    <a:effectLst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vi-VN" sz="2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>
                                    <a:effectLst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vi-VN" sz="2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>
                                    <a:effectLst/>
                                  </a:rPr>
                                  <m:t>+…+ </m:t>
                                </m:r>
                                <m:sSub>
                                  <m:sSubPr>
                                    <m:ctrlPr>
                                      <a:rPr lang="vi-VN" sz="2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7359076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vi-VN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vi-VN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vi-VN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389007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4"/>
              <p:cNvGraphicFramePr>
                <a:graphicFrameLocks noGrp="1"/>
              </p:cNvGraphicFramePr>
              <p:nvPr/>
            </p:nvGraphicFramePr>
            <p:xfrm>
              <a:off x="6172200" y="1771788"/>
              <a:ext cx="5678423" cy="287769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35647">
                      <a:extLst>
                        <a:ext uri="{9D8B030D-6E8A-4147-A177-3AD203B41FA5}">
                          <a16:colId xmlns:a16="http://schemas.microsoft.com/office/drawing/2014/main" val="734696005"/>
                        </a:ext>
                      </a:extLst>
                    </a:gridCol>
                    <a:gridCol w="1307758">
                      <a:extLst>
                        <a:ext uri="{9D8B030D-6E8A-4147-A177-3AD203B41FA5}">
                          <a16:colId xmlns:a16="http://schemas.microsoft.com/office/drawing/2014/main" val="622713176"/>
                        </a:ext>
                      </a:extLst>
                    </a:gridCol>
                    <a:gridCol w="2635018">
                      <a:extLst>
                        <a:ext uri="{9D8B030D-6E8A-4147-A177-3AD203B41FA5}">
                          <a16:colId xmlns:a16="http://schemas.microsoft.com/office/drawing/2014/main" val="2446252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Nhóm</a:t>
                          </a:r>
                          <a:endParaRPr lang="vi-VN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</a:t>
                          </a:r>
                          <a:endParaRPr lang="vi-VN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tích lũy</a:t>
                          </a:r>
                          <a:endParaRPr lang="vi-VN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00575361"/>
                      </a:ext>
                    </a:extLst>
                  </a:tr>
                  <a:tr h="2181733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blipFill>
                          <a:blip r:embed="rId9"/>
                          <a:stretch>
                            <a:fillRect l="-351" t="-24513" r="-228772" b="-20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blipFill>
                          <a:blip r:embed="rId9"/>
                          <a:stretch>
                            <a:fillRect l="-133023" t="-24513" r="-203256" b="-20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blipFill>
                          <a:blip r:embed="rId9"/>
                          <a:stretch>
                            <a:fillRect l="-115972" t="-24513" r="-1157" b="-200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3590769"/>
                      </a:ext>
                    </a:extLst>
                  </a:tr>
                  <a:tr h="36068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vi-VN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blipFill>
                          <a:blip r:embed="rId9"/>
                          <a:stretch>
                            <a:fillRect l="-133023" t="-757627" r="-203256" b="-22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vi-VN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389007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48422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6053328" y="395252"/>
            <a:ext cx="5840059" cy="63205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0" name="Group 67"/>
          <p:cNvGrpSpPr/>
          <p:nvPr/>
        </p:nvGrpSpPr>
        <p:grpSpPr>
          <a:xfrm>
            <a:off x="6670123" y="146401"/>
            <a:ext cx="1825096" cy="622122"/>
            <a:chOff x="1311958" y="3405486"/>
            <a:chExt cx="3749067" cy="1111209"/>
          </a:xfrm>
        </p:grpSpPr>
        <p:sp>
          <p:nvSpPr>
            <p:cNvPr id="131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3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8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0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1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60" name="TextBox 159"/>
          <p:cNvSpPr txBox="1"/>
          <p:nvPr/>
        </p:nvSpPr>
        <p:spPr>
          <a:xfrm>
            <a:off x="1361441" y="79799"/>
            <a:ext cx="419074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(tr6). </a:t>
            </a:r>
          </a:p>
          <a:p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9249830"/>
                  </p:ext>
                </p:extLst>
              </p:nvPr>
            </p:nvGraphicFramePr>
            <p:xfrm>
              <a:off x="6670124" y="1059954"/>
              <a:ext cx="4636434" cy="5376164"/>
            </p:xfrm>
            <a:graphic>
              <a:graphicData uri="http://schemas.openxmlformats.org/drawingml/2006/table">
                <a:tbl>
                  <a:tblPr firstRow="1" firstCol="1" bandRow="1">
                    <a:tableStyleId>{BDBED569-4797-4DF1-A0F4-6AAB3CD982D8}</a:tableStyleId>
                  </a:tblPr>
                  <a:tblGrid>
                    <a:gridCol w="1694306">
                      <a:extLst>
                        <a:ext uri="{9D8B030D-6E8A-4147-A177-3AD203B41FA5}">
                          <a16:colId xmlns:a16="http://schemas.microsoft.com/office/drawing/2014/main" val="1749573543"/>
                        </a:ext>
                      </a:extLst>
                    </a:gridCol>
                    <a:gridCol w="1471064">
                      <a:extLst>
                        <a:ext uri="{9D8B030D-6E8A-4147-A177-3AD203B41FA5}">
                          <a16:colId xmlns:a16="http://schemas.microsoft.com/office/drawing/2014/main" val="1582000547"/>
                        </a:ext>
                      </a:extLst>
                    </a:gridCol>
                    <a:gridCol w="1471064">
                      <a:extLst>
                        <a:ext uri="{9D8B030D-6E8A-4147-A177-3AD203B41FA5}">
                          <a16:colId xmlns:a16="http://schemas.microsoft.com/office/drawing/2014/main" val="2770610843"/>
                        </a:ext>
                      </a:extLst>
                    </a:gridCol>
                  </a:tblGrid>
                  <a:tr h="3379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Nhóm</a:t>
                          </a:r>
                          <a:endParaRPr lang="vi-VN" sz="2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vi-VN" sz="2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800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Tấn</a:t>
                          </a:r>
                          <a:r>
                            <a:rPr lang="en-US" sz="280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80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280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lũy</a:t>
                          </a:r>
                          <a:endParaRPr lang="vi-VN" sz="2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01535685"/>
                      </a:ext>
                    </a:extLst>
                  </a:tr>
                  <a:tr h="34724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vi-VN" sz="2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effectLst/>
                                      </a:rPr>
                                      <m:t>25; 34)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vi-VN" sz="28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vi-VN" sz="2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effectLst/>
                                      </a:rPr>
                                      <m:t>34;43)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vi-VN" sz="28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vi-VN" sz="2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effectLst/>
                                      </a:rPr>
                                      <m:t>43;52)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vi-VN" sz="28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vi-VN" sz="2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effectLst/>
                                      </a:rPr>
                                      <m:t>52;61)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vi-VN" sz="28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vi-VN" sz="2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effectLst/>
                                      </a:rPr>
                                      <m:t>61;70)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vi-VN" sz="28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vi-VN" sz="2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effectLst/>
                                      </a:rPr>
                                      <m:t>70;79)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vi-VN" sz="28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vi-VN" sz="2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effectLst/>
                                      </a:rPr>
                                      <m:t>79;88)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vi-VN" sz="28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vi-VN" sz="2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effectLst/>
                                      </a:rPr>
                                      <m:t>88;97)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vi-VN" sz="2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90413934"/>
                      </a:ext>
                    </a:extLst>
                  </a:tr>
                  <a:tr h="40264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vi-VN" sz="2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vi-VN" sz="2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endParaRPr lang="vi-VN" sz="2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8621302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9249830"/>
                  </p:ext>
                </p:extLst>
              </p:nvPr>
            </p:nvGraphicFramePr>
            <p:xfrm>
              <a:off x="6670124" y="1059954"/>
              <a:ext cx="4636434" cy="5376164"/>
            </p:xfrm>
            <a:graphic>
              <a:graphicData uri="http://schemas.openxmlformats.org/drawingml/2006/table">
                <a:tbl>
                  <a:tblPr firstRow="1" firstCol="1" bandRow="1">
                    <a:tableStyleId>{BDBED569-4797-4DF1-A0F4-6AAB3CD982D8}</a:tableStyleId>
                  </a:tblPr>
                  <a:tblGrid>
                    <a:gridCol w="1694306">
                      <a:extLst>
                        <a:ext uri="{9D8B030D-6E8A-4147-A177-3AD203B41FA5}">
                          <a16:colId xmlns:a16="http://schemas.microsoft.com/office/drawing/2014/main" val="1749573543"/>
                        </a:ext>
                      </a:extLst>
                    </a:gridCol>
                    <a:gridCol w="1471064">
                      <a:extLst>
                        <a:ext uri="{9D8B030D-6E8A-4147-A177-3AD203B41FA5}">
                          <a16:colId xmlns:a16="http://schemas.microsoft.com/office/drawing/2014/main" val="1582000547"/>
                        </a:ext>
                      </a:extLst>
                    </a:gridCol>
                    <a:gridCol w="1471064">
                      <a:extLst>
                        <a:ext uri="{9D8B030D-6E8A-4147-A177-3AD203B41FA5}">
                          <a16:colId xmlns:a16="http://schemas.microsoft.com/office/drawing/2014/main" val="2770610843"/>
                        </a:ext>
                      </a:extLst>
                    </a:gridCol>
                  </a:tblGrid>
                  <a:tr h="9047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Nhóm</a:t>
                          </a:r>
                          <a:endParaRPr lang="vi-VN" sz="2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vi-VN" sz="2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800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Tấn</a:t>
                          </a:r>
                          <a:r>
                            <a:rPr lang="en-US" sz="280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80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280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lũy</a:t>
                          </a:r>
                          <a:endParaRPr lang="vi-VN" sz="2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01535685"/>
                      </a:ext>
                    </a:extLst>
                  </a:tr>
                  <a:tr h="3976624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60" t="-25115" r="-174820" b="-127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90413934"/>
                      </a:ext>
                    </a:extLst>
                  </a:tr>
                  <a:tr h="494792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vi-VN" sz="2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15289" t="-1008642" r="-100826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endParaRPr lang="vi-VN" sz="2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8621302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52" y="1059954"/>
            <a:ext cx="5289423" cy="503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64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207643" y="165870"/>
            <a:ext cx="11661972" cy="6551453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9000" rIns="18000" bIns="9000" rtlCol="0" anchor="ctr"/>
            <a:lstStyle/>
            <a:p>
              <a:pPr algn="ctr"/>
              <a:endParaRPr lang="en-US" sz="23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153479" y="1239324"/>
            <a:ext cx="7372129" cy="46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5" tIns="22853" rIns="45705" bIns="22853" rtlCol="0" anchor="ctr"/>
          <a:lstStyle/>
          <a:p>
            <a:pPr algn="ctr"/>
            <a:endParaRPr lang="en-US" sz="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3606" y="1814641"/>
            <a:ext cx="5075068" cy="532160"/>
            <a:chOff x="7459670" y="7086600"/>
            <a:chExt cx="9385589" cy="945270"/>
          </a:xfrm>
        </p:grpSpPr>
        <p:sp>
          <p:nvSpPr>
            <p:cNvPr id="57" name="Rectangle 56"/>
            <p:cNvSpPr/>
            <p:nvPr/>
          </p:nvSpPr>
          <p:spPr>
            <a:xfrm>
              <a:off x="9092454" y="7178185"/>
              <a:ext cx="7752805" cy="8063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35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MẪU SỐ LIỆU GHÉP NHÓM</a:t>
              </a:r>
              <a:endParaRPr lang="en-US" sz="235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945270"/>
              <a:chOff x="7459669" y="7543800"/>
              <a:chExt cx="1381118" cy="945270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803944"/>
                <a:chOff x="7469187" y="7685126"/>
                <a:chExt cx="1371600" cy="803944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06976" y="7688758"/>
                  <a:ext cx="611179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3606" y="2408165"/>
            <a:ext cx="7077221" cy="532160"/>
            <a:chOff x="7459670" y="8524495"/>
            <a:chExt cx="13088269" cy="945270"/>
          </a:xfrm>
        </p:grpSpPr>
        <p:sp>
          <p:nvSpPr>
            <p:cNvPr id="75" name="Rectangle 74"/>
            <p:cNvSpPr/>
            <p:nvPr/>
          </p:nvSpPr>
          <p:spPr>
            <a:xfrm>
              <a:off x="9092457" y="8638673"/>
              <a:ext cx="11455482" cy="8063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350" b="1" spc="-75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 TRUNG BÌNH CỘNG (SỐ TRUNG BÌNH)</a:t>
              </a:r>
              <a:endParaRPr lang="en-US" sz="2350" b="1" spc="-75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945270"/>
              <a:chOff x="7459669" y="7543800"/>
              <a:chExt cx="1381118" cy="945270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803944"/>
                <a:chOff x="7469187" y="7685126"/>
                <a:chExt cx="1371600" cy="803944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784551" y="7688758"/>
                  <a:ext cx="856032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43601" y="3688546"/>
            <a:ext cx="2868148" cy="532160"/>
            <a:chOff x="7459670" y="9982200"/>
            <a:chExt cx="5304219" cy="945270"/>
          </a:xfrm>
        </p:grpSpPr>
        <p:sp>
          <p:nvSpPr>
            <p:cNvPr id="82" name="Rectangle 81"/>
            <p:cNvSpPr/>
            <p:nvPr/>
          </p:nvSpPr>
          <p:spPr>
            <a:xfrm>
              <a:off x="8900529" y="10081434"/>
              <a:ext cx="3863360" cy="8063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35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35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TỨ PHÂN VỊ</a:t>
              </a:r>
              <a:endParaRPr lang="en-US" sz="235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945270"/>
              <a:chOff x="7459669" y="7543800"/>
              <a:chExt cx="1381118" cy="945270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803944"/>
                <a:chOff x="7469187" y="7685126"/>
                <a:chExt cx="1371600" cy="803944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35261" y="7688758"/>
                  <a:ext cx="954609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54071" y="3037571"/>
            <a:ext cx="2494901" cy="533532"/>
            <a:chOff x="7459670" y="8524495"/>
            <a:chExt cx="5964769" cy="947707"/>
          </a:xfrm>
        </p:grpSpPr>
        <p:sp>
          <p:nvSpPr>
            <p:cNvPr id="48" name="Rectangle 47"/>
            <p:cNvSpPr/>
            <p:nvPr/>
          </p:nvSpPr>
          <p:spPr>
            <a:xfrm>
              <a:off x="9529919" y="8665820"/>
              <a:ext cx="3894520" cy="8063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350" b="1" spc="-75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 VỊ</a:t>
              </a:r>
              <a:endParaRPr lang="en-US" sz="2350" b="1" spc="-75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45270"/>
              <a:chOff x="7459669" y="7543800"/>
              <a:chExt cx="1785466" cy="945270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803944"/>
                <a:chOff x="7469189" y="7685126"/>
                <a:chExt cx="1775946" cy="803944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500971" y="7688758"/>
                  <a:ext cx="1423188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C23DE1C-E8E6-4B22-ABFD-8475D2948CC7}"/>
              </a:ext>
            </a:extLst>
          </p:cNvPr>
          <p:cNvGrpSpPr/>
          <p:nvPr/>
        </p:nvGrpSpPr>
        <p:grpSpPr>
          <a:xfrm>
            <a:off x="896631" y="185561"/>
            <a:ext cx="8586820" cy="1293324"/>
            <a:chOff x="394026" y="139419"/>
            <a:chExt cx="13078509" cy="2297057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3078509" cy="2297057"/>
              <a:chOff x="814648" y="4231655"/>
              <a:chExt cx="13078509" cy="2297057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900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7D03E0F1-35C6-4608-AD0C-020FD28E3E4F}"/>
                  </a:ext>
                </a:extLst>
              </p:cNvPr>
              <p:cNvGrpSpPr/>
              <p:nvPr/>
            </p:nvGrpSpPr>
            <p:grpSpPr>
              <a:xfrm>
                <a:off x="1382150" y="4821034"/>
                <a:ext cx="12511007" cy="1707678"/>
                <a:chOff x="2217673" y="4788029"/>
                <a:chExt cx="12511007" cy="1707678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1A11BCDE-0B85-451B-96C0-5D38A0F575DC}"/>
                    </a:ext>
                  </a:extLst>
                </p:cNvPr>
                <p:cNvGrpSpPr/>
                <p:nvPr/>
              </p:nvGrpSpPr>
              <p:grpSpPr>
                <a:xfrm>
                  <a:off x="2217673" y="4788029"/>
                  <a:ext cx="7841621" cy="1080999"/>
                  <a:chOff x="2151171" y="4731333"/>
                  <a:chExt cx="7841621" cy="1080999"/>
                </a:xfrm>
              </p:grpSpPr>
              <p:sp>
                <p:nvSpPr>
                  <p:cNvPr id="112" name="Arrow: Pentagon 111">
                    <a:extLst>
                      <a:ext uri="{FF2B5EF4-FFF2-40B4-BE49-F238E27FC236}">
                        <a16:creationId xmlns:a16="http://schemas.microsoft.com/office/drawing/2014/main" id="{1EAE05B5-4025-4CEE-9AC7-1AB6177A996B}"/>
                      </a:ext>
                    </a:extLst>
                  </p:cNvPr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id="{CAB9DD1D-19B6-46EF-B106-2089127B3A37}"/>
                      </a:ext>
                    </a:extLst>
                  </p:cNvPr>
                  <p:cNvGrpSpPr/>
                  <p:nvPr/>
                </p:nvGrpSpPr>
                <p:grpSpPr>
                  <a:xfrm>
                    <a:off x="2151171" y="4769642"/>
                    <a:ext cx="1377331" cy="1042690"/>
                    <a:chOff x="2830740" y="5063236"/>
                    <a:chExt cx="1377331" cy="104269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1ED8F30B-B3D2-46F4-AF2A-7D023C964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0740" y="5063236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/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0FB7A7CB-AE6C-404F-903F-A20A7BA3A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1247" y="5193344"/>
                      <a:ext cx="1206824" cy="800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b="1" dirty="0" smtClean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§1</a:t>
                      </a:r>
                      <a:endParaRPr lang="en-US" sz="2000" b="1" dirty="0">
                        <a:solidFill>
                          <a:srgbClr val="D60093"/>
                        </a:solidFill>
                        <a:latin typeface="Britannic Bold" panose="020B0903060703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41BC9EEA-67FE-4025-88C5-13279157F75A}"/>
                    </a:ext>
                  </a:extLst>
                </p:cNvPr>
                <p:cNvSpPr txBox="1"/>
                <p:nvPr/>
              </p:nvSpPr>
              <p:spPr>
                <a:xfrm>
                  <a:off x="3338563" y="4833714"/>
                  <a:ext cx="11390117" cy="1661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 SỐ ĐẶC TRƯNG ĐO XU THẾ TRUNG TÂM CHO MẪU SỐ LIỆU GHÉP NHÓM</a:t>
                  </a:r>
                  <a:endParaRPr lang="en-US" sz="2400" b="1" dirty="0">
                    <a:solidFill>
                      <a:schemeClr val="accent4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5DA27644-2C46-47CA-A457-16B35E614217}"/>
              </a:ext>
            </a:extLst>
          </p:cNvPr>
          <p:cNvSpPr txBox="1"/>
          <p:nvPr/>
        </p:nvSpPr>
        <p:spPr>
          <a:xfrm>
            <a:off x="1984636" y="181984"/>
            <a:ext cx="8290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CHƯƠNG </a:t>
            </a:r>
            <a:r>
              <a:rPr lang="vi-VN" sz="2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V. MỘT SỐ YẾU TỐ THỐNG KÊ VÀ XÁC SUẤT</a:t>
            </a:r>
            <a:endParaRPr lang="vi-VN" sz="2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73" name="Group 74"/>
          <p:cNvGrpSpPr/>
          <p:nvPr/>
        </p:nvGrpSpPr>
        <p:grpSpPr>
          <a:xfrm>
            <a:off x="143603" y="4322709"/>
            <a:ext cx="1738032" cy="509836"/>
            <a:chOff x="7459670" y="9982200"/>
            <a:chExt cx="3214235" cy="905616"/>
          </a:xfrm>
        </p:grpSpPr>
        <p:sp>
          <p:nvSpPr>
            <p:cNvPr id="74" name="Rectangle 73"/>
            <p:cNvSpPr/>
            <p:nvPr/>
          </p:nvSpPr>
          <p:spPr>
            <a:xfrm>
              <a:off x="8900529" y="10081434"/>
              <a:ext cx="1773376" cy="8063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35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35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MỐT</a:t>
              </a:r>
              <a:endParaRPr lang="en-US" sz="235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8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0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1" name="Round Same Side Corner Rectangle 9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7884457" y="7688759"/>
                  <a:ext cx="656218" cy="7107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</a:t>
                  </a:r>
                  <a:endParaRPr lang="en-US" sz="2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572004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9906" y="63896"/>
            <a:ext cx="11349865" cy="890268"/>
            <a:chOff x="721799" y="1603075"/>
            <a:chExt cx="22602713" cy="1780536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780536"/>
              <a:chOff x="1268078" y="3405486"/>
              <a:chExt cx="22602713" cy="178053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54899"/>
                <a:chOff x="1311958" y="3405486"/>
                <a:chExt cx="4394042" cy="954899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4"/>
                  <a:ext cx="3349366" cy="8925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3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23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3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981099" y="2286491"/>
              <a:ext cx="1726502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Bảng</a:t>
              </a:r>
              <a:r>
                <a:rPr lang="en-US" sz="2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1: </a:t>
              </a:r>
              <a:r>
                <a:rPr lang="en-US" sz="22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2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2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2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2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tuổi</a:t>
              </a:r>
              <a:r>
                <a:rPr lang="en-US" sz="2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(</a:t>
              </a:r>
              <a:r>
                <a:rPr lang="en-US" sz="22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theo</a:t>
              </a:r>
              <a:r>
                <a:rPr lang="en-US" sz="2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2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năm</a:t>
              </a:r>
              <a:r>
                <a:rPr lang="en-US" sz="2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) </a:t>
              </a:r>
              <a:r>
                <a:rPr lang="en-US" sz="22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2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120 </a:t>
              </a:r>
              <a:r>
                <a:rPr lang="en-US" sz="22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chiếc</a:t>
              </a:r>
              <a:r>
                <a:rPr lang="en-US" sz="2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2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ôtô</a:t>
              </a:r>
              <a:endParaRPr lang="vi-VN" sz="22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70" name="Picture 6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6" y="1254041"/>
            <a:ext cx="11294175" cy="357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Picture 7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74" y="4962262"/>
            <a:ext cx="9514025" cy="1895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0999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524458" y="803148"/>
            <a:ext cx="11162791" cy="1764206"/>
            <a:chOff x="1076414" y="3539594"/>
            <a:chExt cx="22325581" cy="436343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9" name="Rounded Rectangle 38"/>
            <p:cNvSpPr/>
            <p:nvPr/>
          </p:nvSpPr>
          <p:spPr>
            <a:xfrm>
              <a:off x="1533270" y="4671092"/>
              <a:ext cx="21868725" cy="3231938"/>
            </a:xfrm>
            <a:prstGeom prst="roundRect">
              <a:avLst>
                <a:gd name="adj" fmla="val 4110"/>
              </a:avLst>
            </a:prstGeom>
            <a:grpFill/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9000" rIns="18000" bIns="9000" rtlCol="0" anchor="ctr"/>
            <a:lstStyle/>
            <a:p>
              <a:pPr algn="ctr"/>
              <a:endParaRPr lang="en-US" sz="23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3539594"/>
              <a:ext cx="8784925" cy="1436025"/>
              <a:chOff x="166396" y="7916781"/>
              <a:chExt cx="8784925" cy="1436025"/>
            </a:xfrm>
            <a:grpFill/>
          </p:grpSpPr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849104" y="7916781"/>
                <a:ext cx="8102217" cy="89255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300" b="1" dirty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</a:t>
                </a:r>
                <a:r>
                  <a:rPr lang="en-US" sz="23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Bảng</a:t>
                </a:r>
                <a:r>
                  <a:rPr lang="en-US" sz="2300" b="1" dirty="0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tần</a:t>
                </a:r>
                <a:r>
                  <a:rPr lang="en-US" sz="2300" b="1" dirty="0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2300" b="1" dirty="0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ghép</a:t>
                </a:r>
                <a:r>
                  <a:rPr lang="en-US" sz="2300" b="1" dirty="0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nhóm</a:t>
                </a:r>
                <a:endParaRPr lang="en-US" sz="2300" b="1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123871" y="221494"/>
            <a:ext cx="9601201" cy="472277"/>
            <a:chOff x="168274" y="1892299"/>
            <a:chExt cx="19202401" cy="944551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6" y="1913523"/>
              <a:ext cx="667492" cy="923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MẪU SỐ LIỆU GHÉP NHÓM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23" y="1462380"/>
            <a:ext cx="1156956" cy="57133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51680" y="1452681"/>
            <a:ext cx="8954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1,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12,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16,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16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20.</a:t>
            </a:r>
            <a:endParaRPr lang="vi-VN" sz="2800" dirty="0"/>
          </a:p>
        </p:txBody>
      </p:sp>
      <p:sp>
        <p:nvSpPr>
          <p:cNvPr id="162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468010" y="2968543"/>
            <a:ext cx="11333368" cy="21429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" name="Group 67"/>
          <p:cNvGrpSpPr/>
          <p:nvPr/>
        </p:nvGrpSpPr>
        <p:grpSpPr>
          <a:xfrm>
            <a:off x="454432" y="2682452"/>
            <a:ext cx="1850105" cy="622122"/>
            <a:chOff x="1311958" y="3405486"/>
            <a:chExt cx="3749066" cy="1111209"/>
          </a:xfrm>
        </p:grpSpPr>
        <p:sp>
          <p:nvSpPr>
            <p:cNvPr id="164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1912737" y="3527166"/>
              <a:ext cx="3148287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3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giải</a:t>
              </a:r>
              <a:r>
                <a:rPr lang="vi-VN" sz="3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222" name="Rectangle 221"/>
          <p:cNvSpPr/>
          <p:nvPr/>
        </p:nvSpPr>
        <p:spPr>
          <a:xfrm>
            <a:off x="2004080" y="3333297"/>
            <a:ext cx="89540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1,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ôtô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12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48</a:t>
            </a: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ôtô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12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16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22</a:t>
            </a: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ôtô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16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8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40842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2" grpId="0" animBg="1"/>
      <p:bldP spid="2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801" y="-533400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04800" y="1968416"/>
          <a:ext cx="8572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tion" r:id="rId4" imgW="177569" imgH="202936" progId="Equation.DSMT4">
                  <p:embed/>
                </p:oleObj>
              </mc:Choice>
              <mc:Fallback>
                <p:oleObj name="Equation" r:id="rId4" imgW="177569" imgH="20293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6B437-F72D-4E4A-86C4-D7E5F9F66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1968416"/>
                        <a:ext cx="8572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-92333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90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-92333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9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0" y="911619"/>
                <a:ext cx="12099925" cy="571643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742950" indent="-28575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Mẫu </a:t>
                </a:r>
                <a:r>
                  <a:rPr lang="en-US" sz="2800" i="1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liệu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ghép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mẫu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liệu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dưới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dạng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bảng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tần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ghép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742950" indent="-28575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Mỗi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liệu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gồm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mẫu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liệu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ghép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theo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tiêu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chí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xác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định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dạng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i="1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đầu</a:t>
                </a:r>
                <a:r>
                  <a:rPr lang="en-US" sz="2800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i="1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mút</a:t>
                </a:r>
                <a:r>
                  <a:rPr lang="en-US" sz="2800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i="1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trái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i="1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đầu</a:t>
                </a:r>
                <a:r>
                  <a:rPr lang="en-US" sz="2800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i="1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mút</a:t>
                </a:r>
                <a:r>
                  <a:rPr lang="en-US" sz="2800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i="1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phải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dài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742950" indent="-28575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2800" i="1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Tần</a:t>
                </a:r>
                <a:r>
                  <a:rPr lang="en-US" sz="2800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i="1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liệu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mẫu</a:t>
                </a:r>
                <a:endParaRPr lang="en-US" sz="28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liệu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thuộc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vào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Tần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1, </a:t>
                </a:r>
              </a:p>
              <a:p>
                <a:pPr marL="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2, …,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2800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kí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hiệu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lần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lượt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…,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742950" indent="-28575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/>
                      <m:t>𝑛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/>
                      <m:t>𝑚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/>
                      <m:t>𝑚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vi-VN" sz="2800" i="1"/>
                        </m:ctrlPr>
                      </m:dPr>
                      <m:e>
                        <m:sSub>
                          <m:sSubPr>
                            <m:ctrlPr>
                              <a:rPr lang="vi-VN" sz="2800" i="1"/>
                            </m:ctrlPr>
                          </m:sSubPr>
                          <m:e>
                            <m:r>
                              <a:rPr lang="en-US" sz="2800" i="1"/>
                              <m:t>𝑎</m:t>
                            </m:r>
                          </m:e>
                          <m:sub>
                            <m:r>
                              <a:rPr lang="en-US" sz="2800" i="1"/>
                              <m:t>1</m:t>
                            </m:r>
                          </m:sub>
                        </m:sSub>
                        <m:r>
                          <a:rPr lang="en-US" sz="2800" i="1"/>
                          <m:t>; </m:t>
                        </m:r>
                        <m:sSub>
                          <m:sSubPr>
                            <m:ctrlPr>
                              <a:rPr lang="vi-VN" sz="2800" i="1"/>
                            </m:ctrlPr>
                          </m:sSubPr>
                          <m:e>
                            <m:r>
                              <a:rPr lang="en-US" sz="2800" i="1"/>
                              <m:t>𝑎</m:t>
                            </m:r>
                          </m:e>
                          <m:sub>
                            <m:r>
                              <a:rPr lang="en-US" sz="2800" i="1"/>
                              <m:t>2</m:t>
                            </m:r>
                          </m:sub>
                        </m:sSub>
                        <m:r>
                          <a:rPr lang="en-US" sz="2800" i="1"/>
                          <m:t>)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vi-VN" sz="2800" i="1"/>
                        </m:ctrlPr>
                      </m:dPr>
                      <m:e>
                        <m:sSub>
                          <m:sSubPr>
                            <m:ctrlPr>
                              <a:rPr lang="vi-VN" sz="2800" i="1"/>
                            </m:ctrlPr>
                          </m:sSubPr>
                          <m:e>
                            <m:r>
                              <a:rPr lang="en-US" sz="2800" i="1"/>
                              <m:t>𝑎</m:t>
                            </m:r>
                          </m:e>
                          <m:sub>
                            <m:r>
                              <a:rPr lang="en-US" sz="2800" i="1"/>
                              <m:t>2</m:t>
                            </m:r>
                          </m:sub>
                        </m:sSub>
                        <m:r>
                          <a:rPr lang="en-US" sz="2800" i="1"/>
                          <m:t>; </m:t>
                        </m:r>
                        <m:sSub>
                          <m:sSubPr>
                            <m:ctrlPr>
                              <a:rPr lang="vi-VN" sz="2800" i="1"/>
                            </m:ctrlPr>
                          </m:sSubPr>
                          <m:e>
                            <m:r>
                              <a:rPr lang="en-US" sz="2800" i="1"/>
                              <m:t>𝑎</m:t>
                            </m:r>
                          </m:e>
                          <m:sub>
                            <m:r>
                              <a:rPr lang="en-US" sz="2800" i="1"/>
                              <m:t>3</m:t>
                            </m:r>
                          </m:sub>
                        </m:sSub>
                        <m:r>
                          <a:rPr lang="en-US" sz="2800" i="1"/>
                          <m:t>)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…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vi-VN" sz="2800" i="1"/>
                        </m:ctrlPr>
                      </m:dPr>
                      <m:e>
                        <m:sSub>
                          <m:sSubPr>
                            <m:ctrlPr>
                              <a:rPr lang="vi-VN" sz="2800" i="1"/>
                            </m:ctrlPr>
                          </m:sSubPr>
                          <m:e>
                            <m:r>
                              <a:rPr lang="en-US" sz="2800" i="1"/>
                              <m:t>𝑎</m:t>
                            </m:r>
                          </m:e>
                          <m:sub>
                            <m:r>
                              <a:rPr lang="en-US" sz="2800" i="1"/>
                              <m:t>𝑚</m:t>
                            </m:r>
                          </m:sub>
                        </m:sSub>
                        <m:r>
                          <a:rPr lang="en-US" sz="2800" i="1"/>
                          <m:t>; </m:t>
                        </m:r>
                        <m:sSub>
                          <m:sSubPr>
                            <m:ctrlPr>
                              <a:rPr lang="vi-VN" sz="2800" i="1"/>
                            </m:ctrlPr>
                          </m:sSubPr>
                          <m:e>
                            <m:r>
                              <a:rPr lang="en-US" sz="2800" i="1"/>
                              <m:t>𝑎</m:t>
                            </m:r>
                          </m:e>
                          <m:sub>
                            <m:r>
                              <a:rPr lang="en-US" sz="2800" i="1"/>
                              <m:t>𝑚</m:t>
                            </m:r>
                            <m:r>
                              <a:rPr lang="en-US" sz="2800" i="1"/>
                              <m:t>+1</m:t>
                            </m:r>
                          </m:sub>
                        </m:sSub>
                        <m:r>
                          <a:rPr lang="en-US" sz="2800" i="1"/>
                          <m:t>)</m:t>
                        </m:r>
                      </m:e>
                    </m:d>
                    <m:r>
                      <a:rPr lang="en-US" sz="2800" i="1"/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ở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/>
                        </m:ctrlPr>
                      </m:sSubPr>
                      <m:e>
                        <m:r>
                          <a:rPr lang="en-US" sz="2800" i="1"/>
                          <m:t>𝑎</m:t>
                        </m:r>
                      </m:e>
                      <m:sub>
                        <m:r>
                          <a:rPr lang="en-US" sz="2800" i="1"/>
                          <m:t>1</m:t>
                        </m:r>
                      </m:sub>
                    </m:sSub>
                    <m:r>
                      <a:rPr lang="en-US" sz="2800" i="1"/>
                      <m:t>&lt;</m:t>
                    </m:r>
                    <m:sSub>
                      <m:sSubPr>
                        <m:ctrlPr>
                          <a:rPr lang="vi-VN" sz="2800" i="1"/>
                        </m:ctrlPr>
                      </m:sSubPr>
                      <m:e>
                        <m:r>
                          <a:rPr lang="en-US" sz="2800" i="1"/>
                          <m:t>𝑎</m:t>
                        </m:r>
                      </m:e>
                      <m:sub>
                        <m:r>
                          <a:rPr lang="en-US" sz="2800" i="1"/>
                          <m:t>2</m:t>
                        </m:r>
                      </m:sub>
                    </m:sSub>
                    <m:r>
                      <a:rPr lang="en-US" sz="2800" i="1"/>
                      <m:t>&lt;…&lt;</m:t>
                    </m:r>
                    <m:sSub>
                      <m:sSubPr>
                        <m:ctrlPr>
                          <a:rPr lang="vi-VN" sz="2800" i="1"/>
                        </m:ctrlPr>
                      </m:sSubPr>
                      <m:e>
                        <m:r>
                          <a:rPr lang="en-US" sz="2800" i="1"/>
                          <m:t>𝑎</m:t>
                        </m:r>
                      </m:e>
                      <m:sub>
                        <m:r>
                          <a:rPr lang="en-US" sz="2800" i="1"/>
                          <m:t>𝑚</m:t>
                        </m:r>
                      </m:sub>
                    </m:sSub>
                    <m:r>
                      <a:rPr lang="en-US" sz="2800" i="1"/>
                      <m:t>&lt;</m:t>
                    </m:r>
                    <m:sSub>
                      <m:sSubPr>
                        <m:ctrlPr>
                          <a:rPr lang="vi-VN" sz="2800" i="1"/>
                        </m:ctrlPr>
                      </m:sSubPr>
                      <m:e>
                        <m:r>
                          <a:rPr lang="en-US" sz="2800" i="1"/>
                          <m:t>𝑎</m:t>
                        </m:r>
                      </m:e>
                      <m:sub>
                        <m:r>
                          <a:rPr lang="en-US" sz="2800" i="1"/>
                          <m:t>𝑚</m:t>
                        </m:r>
                        <m:r>
                          <a:rPr lang="en-US" sz="2800" i="1"/>
                          <m:t>+1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800" i="1"/>
                      <m:t>𝑛</m:t>
                    </m:r>
                    <m:r>
                      <a:rPr lang="en-US" sz="2800" i="1"/>
                      <m:t>=</m:t>
                    </m:r>
                    <m:sSub>
                      <m:sSubPr>
                        <m:ctrlPr>
                          <a:rPr lang="vi-VN" sz="2800" i="1"/>
                        </m:ctrlPr>
                      </m:sSubPr>
                      <m:e>
                        <m:r>
                          <a:rPr lang="en-US" sz="2800" i="1"/>
                          <m:t>𝑛</m:t>
                        </m:r>
                      </m:e>
                      <m:sub>
                        <m:r>
                          <a:rPr lang="en-US" sz="2800" i="1"/>
                          <m:t>1</m:t>
                        </m:r>
                      </m:sub>
                    </m:sSub>
                    <m:r>
                      <a:rPr lang="en-US" sz="2800" i="1"/>
                      <m:t>+</m:t>
                    </m:r>
                    <m:sSub>
                      <m:sSubPr>
                        <m:ctrlPr>
                          <a:rPr lang="vi-VN" sz="2800" i="1"/>
                        </m:ctrlPr>
                      </m:sSubPr>
                      <m:e>
                        <m:r>
                          <a:rPr lang="en-US" sz="2800" i="1"/>
                          <m:t>𝑛</m:t>
                        </m:r>
                      </m:e>
                      <m:sub>
                        <m:r>
                          <a:rPr lang="en-US" sz="2800" i="1"/>
                          <m:t>2</m:t>
                        </m:r>
                      </m:sub>
                    </m:sSub>
                    <m:r>
                      <a:rPr lang="en-US" sz="2800" i="1"/>
                      <m:t>+…+</m:t>
                    </m:r>
                    <m:sSub>
                      <m:sSubPr>
                        <m:ctrlPr>
                          <a:rPr lang="vi-VN" sz="2800" i="1"/>
                        </m:ctrlPr>
                      </m:sSubPr>
                      <m:e>
                        <m:r>
                          <a:rPr lang="en-US" sz="2800" i="1"/>
                          <m:t>𝑛</m:t>
                        </m:r>
                      </m:e>
                      <m:sub>
                        <m:r>
                          <a:rPr lang="en-US" sz="2800" i="1"/>
                          <m:t>𝑚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1619"/>
                <a:ext cx="12099925" cy="5716437"/>
              </a:xfrm>
              <a:prstGeom prst="rect">
                <a:avLst/>
              </a:prstGeom>
              <a:blipFill>
                <a:blip r:embed="rId6"/>
                <a:stretch>
                  <a:fillRect t="-959" b="-13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108"/>
            <a:ext cx="951485" cy="9035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755" y="189817"/>
            <a:ext cx="3428365" cy="5984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1" name="Table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1537129"/>
                  </p:ext>
                </p:extLst>
              </p:nvPr>
            </p:nvGraphicFramePr>
            <p:xfrm>
              <a:off x="8950960" y="2722880"/>
              <a:ext cx="3058160" cy="25258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95359">
                      <a:extLst>
                        <a:ext uri="{9D8B030D-6E8A-4147-A177-3AD203B41FA5}">
                          <a16:colId xmlns:a16="http://schemas.microsoft.com/office/drawing/2014/main" val="447499996"/>
                        </a:ext>
                      </a:extLst>
                    </a:gridCol>
                    <a:gridCol w="962801">
                      <a:extLst>
                        <a:ext uri="{9D8B030D-6E8A-4147-A177-3AD203B41FA5}">
                          <a16:colId xmlns:a16="http://schemas.microsoft.com/office/drawing/2014/main" val="2104632503"/>
                        </a:ext>
                      </a:extLst>
                    </a:gridCol>
                  </a:tblGrid>
                  <a:tr h="3007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Nhóm</a:t>
                          </a:r>
                          <a:endParaRPr lang="vi-VN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vi-VN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26238510"/>
                      </a:ext>
                    </a:extLst>
                  </a:tr>
                  <a:tr h="17931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vi-VN" sz="20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vi-VN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; </m:t>
                                    </m:r>
                                    <m:sSub>
                                      <m:sSubPr>
                                        <m:ctrlPr>
                                          <a:rPr lang="vi-VN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vi-VN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vi-VN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vi-VN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; </m:t>
                                    </m:r>
                                    <m:sSub>
                                      <m:sSubPr>
                                        <m:ctrlPr>
                                          <a:rPr lang="vi-VN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vi-VN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vi-VN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vi-VN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vi-VN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vi-VN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; </m:t>
                                    </m:r>
                                    <m:sSub>
                                      <m:sSubPr>
                                        <m:ctrlPr>
                                          <a:rPr lang="vi-VN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  <m:t>𝑚</m:t>
                                        </m:r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vi-VN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0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0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vi-VN" sz="20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vi-VN" sz="20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82992944"/>
                      </a:ext>
                    </a:extLst>
                  </a:tr>
                  <a:tr h="348802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vi-VN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vi-VN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417050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1" name="Table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1537129"/>
                  </p:ext>
                </p:extLst>
              </p:nvPr>
            </p:nvGraphicFramePr>
            <p:xfrm>
              <a:off x="8950960" y="2722880"/>
              <a:ext cx="3058160" cy="25258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95359">
                      <a:extLst>
                        <a:ext uri="{9D8B030D-6E8A-4147-A177-3AD203B41FA5}">
                          <a16:colId xmlns:a16="http://schemas.microsoft.com/office/drawing/2014/main" val="447499996"/>
                        </a:ext>
                      </a:extLst>
                    </a:gridCol>
                    <a:gridCol w="962801">
                      <a:extLst>
                        <a:ext uri="{9D8B030D-6E8A-4147-A177-3AD203B41FA5}">
                          <a16:colId xmlns:a16="http://schemas.microsoft.com/office/drawing/2014/main" val="2104632503"/>
                        </a:ext>
                      </a:extLst>
                    </a:gridCol>
                  </a:tblGrid>
                  <a:tr h="3109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Nhóm</a:t>
                          </a:r>
                          <a:endParaRPr lang="vi-VN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vi-VN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26238510"/>
                      </a:ext>
                    </a:extLst>
                  </a:tr>
                  <a:tr h="18542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blipFill>
                          <a:blip r:embed="rId9"/>
                          <a:stretch>
                            <a:fillRect l="-291" t="-28758" r="-47384" b="-408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blipFill>
                          <a:blip r:embed="rId9"/>
                          <a:stretch>
                            <a:fillRect l="-218354" t="-28758" r="-3165" b="-408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2992944"/>
                      </a:ext>
                    </a:extLst>
                  </a:tr>
                  <a:tr h="36068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vi-VN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blipFill>
                          <a:blip r:embed="rId9"/>
                          <a:stretch>
                            <a:fillRect l="-218354" t="-667797" r="-3165" b="-1118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170508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41278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480076" y="2923472"/>
            <a:ext cx="11333368" cy="22987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67"/>
          <p:cNvGrpSpPr/>
          <p:nvPr/>
        </p:nvGrpSpPr>
        <p:grpSpPr>
          <a:xfrm>
            <a:off x="307618" y="2694940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281740" y="3296742"/>
            <a:ext cx="8467540" cy="1121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ghép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120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5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13, 29, 48, 22, 8.</a:t>
            </a:r>
            <a:endParaRPr lang="vi-V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8957" y="280392"/>
            <a:ext cx="11234969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(tr4). </a:t>
            </a:r>
          </a:p>
          <a:p>
            <a:r>
              <a:rPr lang="en-US" sz="3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Mẫu</a:t>
            </a:r>
            <a:r>
              <a:rPr lang="en-US" sz="3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tần</a:t>
            </a:r>
            <a:r>
              <a:rPr lang="en-US" sz="3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42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229818" y="149858"/>
            <a:ext cx="11159543" cy="1760222"/>
            <a:chOff x="1076414" y="3539594"/>
            <a:chExt cx="22319085" cy="435358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9" name="Rounded Rectangle 38"/>
            <p:cNvSpPr/>
            <p:nvPr/>
          </p:nvSpPr>
          <p:spPr>
            <a:xfrm>
              <a:off x="1592140" y="4651552"/>
              <a:ext cx="21803359" cy="3241625"/>
            </a:xfrm>
            <a:prstGeom prst="roundRect">
              <a:avLst>
                <a:gd name="adj" fmla="val 4110"/>
              </a:avLst>
            </a:prstGeom>
            <a:grpFill/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9000" rIns="18000" bIns="9000" rtlCol="0" anchor="ctr"/>
            <a:lstStyle/>
            <a:p>
              <a:pPr algn="ctr"/>
              <a:endParaRPr lang="en-US" sz="23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3539594"/>
              <a:ext cx="13587521" cy="1436025"/>
              <a:chOff x="166396" y="7916781"/>
              <a:chExt cx="13587521" cy="1436025"/>
            </a:xfrm>
            <a:grpFill/>
          </p:grpSpPr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849104" y="7916781"/>
                <a:ext cx="12904813" cy="110378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300" b="1" dirty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en-US" sz="2300" b="1" dirty="0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23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Ghép</a:t>
                </a:r>
                <a:r>
                  <a:rPr lang="en-US" sz="2300" b="1" dirty="0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nhóm</a:t>
                </a:r>
                <a:r>
                  <a:rPr lang="en-US" sz="2300" b="1" dirty="0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mẫu</a:t>
                </a:r>
                <a:r>
                  <a:rPr lang="en-US" sz="2300" b="1" dirty="0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2300" b="1" dirty="0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liệu</a:t>
                </a:r>
                <a:r>
                  <a:rPr lang="en-US" sz="2300" b="1" dirty="0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23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Tần</a:t>
                </a:r>
                <a:r>
                  <a:rPr lang="en-US" sz="2300" b="1" dirty="0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2300" b="1" dirty="0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2300" b="1" dirty="0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lũy</a:t>
                </a:r>
                <a:r>
                  <a:rPr lang="en-US" sz="2300" b="1" dirty="0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2300" b="1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62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707187" y="4990383"/>
            <a:ext cx="10490142" cy="17497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" name="Group 67"/>
          <p:cNvGrpSpPr/>
          <p:nvPr/>
        </p:nvGrpSpPr>
        <p:grpSpPr>
          <a:xfrm>
            <a:off x="693609" y="4704292"/>
            <a:ext cx="1850105" cy="622122"/>
            <a:chOff x="1311958" y="3405486"/>
            <a:chExt cx="3749066" cy="1111209"/>
          </a:xfrm>
        </p:grpSpPr>
        <p:sp>
          <p:nvSpPr>
            <p:cNvPr id="164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1912737" y="3527166"/>
              <a:ext cx="3148287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3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giải</a:t>
              </a:r>
              <a:r>
                <a:rPr lang="vi-VN" sz="3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2" name="Rectangle 221"/>
              <p:cNvSpPr/>
              <p:nvPr/>
            </p:nvSpPr>
            <p:spPr>
              <a:xfrm>
                <a:off x="2243257" y="5355137"/>
                <a:ext cx="895407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160;163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d>
                        <m:dPr>
                          <m:begChr m:val="[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163;166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d>
                        <m:dPr>
                          <m:begChr m:val="[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166;169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d>
                        <m:dPr>
                          <m:begChr m:val="[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169;172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172;175)</m:t>
                      </m:r>
                    </m:oMath>
                  </m:oMathPara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2" name="Rectangle 2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257" y="5355137"/>
                <a:ext cx="8954072" cy="830997"/>
              </a:xfrm>
              <a:prstGeom prst="rect">
                <a:avLst/>
              </a:prstGeom>
              <a:blipFill>
                <a:blip r:embed="rId3"/>
                <a:stretch>
                  <a:fillRect l="-1089" t="-5839" b="-94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23" y="627448"/>
            <a:ext cx="11011650" cy="1059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99" y="1684079"/>
            <a:ext cx="11046073" cy="275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2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801" y="-533400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04800" y="1968416"/>
          <a:ext cx="8572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4" imgW="177569" imgH="202936" progId="Equation.DSMT4">
                  <p:embed/>
                </p:oleObj>
              </mc:Choice>
              <mc:Fallback>
                <p:oleObj name="Equation" r:id="rId4" imgW="177569" imgH="20293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6B437-F72D-4E4A-86C4-D7E5F9F66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1968416"/>
                        <a:ext cx="8572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-92333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90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-92333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900"/>
          </a:p>
        </p:txBody>
      </p:sp>
      <p:sp>
        <p:nvSpPr>
          <p:cNvPr id="17" name="Rectangle 16"/>
          <p:cNvSpPr/>
          <p:nvPr/>
        </p:nvSpPr>
        <p:spPr>
          <a:xfrm>
            <a:off x="0" y="911619"/>
            <a:ext cx="12099925" cy="25648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ghép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ghép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742950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Chia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miền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chí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742950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Đếm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tần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ghép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108"/>
            <a:ext cx="951485" cy="9035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755" y="189817"/>
            <a:ext cx="3428365" cy="5984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 flipH="1">
                <a:off x="-1" y="3789680"/>
                <a:ext cx="12099925" cy="138499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 ý: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thường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mút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1" y="3789680"/>
                <a:ext cx="12099925" cy="1384995"/>
              </a:xfrm>
              <a:prstGeom prst="rect">
                <a:avLst/>
              </a:prstGeom>
              <a:blipFill>
                <a:blip r:embed="rId8"/>
                <a:stretch>
                  <a:fillRect l="-1007" t="-4825" b="-109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1841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38" y="1059954"/>
            <a:ext cx="6672524" cy="5553359"/>
          </a:xfrm>
          <a:prstGeom prst="rect">
            <a:avLst/>
          </a:prstGeom>
        </p:spPr>
      </p:pic>
      <p:sp>
        <p:nvSpPr>
          <p:cNvPr id="129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6864529" y="395252"/>
            <a:ext cx="5028858" cy="63205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0" name="Group 67"/>
          <p:cNvGrpSpPr/>
          <p:nvPr/>
        </p:nvGrpSpPr>
        <p:grpSpPr>
          <a:xfrm>
            <a:off x="6670123" y="146401"/>
            <a:ext cx="1825096" cy="622122"/>
            <a:chOff x="1311958" y="3405486"/>
            <a:chExt cx="3749067" cy="1111209"/>
          </a:xfrm>
        </p:grpSpPr>
        <p:sp>
          <p:nvSpPr>
            <p:cNvPr id="131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3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8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0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1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60" name="TextBox 159"/>
          <p:cNvSpPr txBox="1"/>
          <p:nvPr/>
        </p:nvSpPr>
        <p:spPr>
          <a:xfrm>
            <a:off x="1361441" y="79799"/>
            <a:ext cx="419074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(tr5). </a:t>
            </a:r>
          </a:p>
          <a:p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3110852"/>
                  </p:ext>
                </p:extLst>
              </p:nvPr>
            </p:nvGraphicFramePr>
            <p:xfrm>
              <a:off x="8118523" y="1059954"/>
              <a:ext cx="3188036" cy="4940808"/>
            </p:xfrm>
            <a:graphic>
              <a:graphicData uri="http://schemas.openxmlformats.org/drawingml/2006/table">
                <a:tbl>
                  <a:tblPr firstRow="1" firstCol="1" bandRow="1">
                    <a:tableStyleId>{BDBED569-4797-4DF1-A0F4-6AAB3CD982D8}</a:tableStyleId>
                  </a:tblPr>
                  <a:tblGrid>
                    <a:gridCol w="1706438">
                      <a:extLst>
                        <a:ext uri="{9D8B030D-6E8A-4147-A177-3AD203B41FA5}">
                          <a16:colId xmlns:a16="http://schemas.microsoft.com/office/drawing/2014/main" val="1749573543"/>
                        </a:ext>
                      </a:extLst>
                    </a:gridCol>
                    <a:gridCol w="1481598">
                      <a:extLst>
                        <a:ext uri="{9D8B030D-6E8A-4147-A177-3AD203B41FA5}">
                          <a16:colId xmlns:a16="http://schemas.microsoft.com/office/drawing/2014/main" val="1582000547"/>
                        </a:ext>
                      </a:extLst>
                    </a:gridCol>
                  </a:tblGrid>
                  <a:tr h="3379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Nhóm</a:t>
                          </a:r>
                          <a:endParaRPr lang="vi-VN" sz="2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vi-VN" sz="2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01535685"/>
                      </a:ext>
                    </a:extLst>
                  </a:tr>
                  <a:tr h="34724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vi-VN" sz="2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effectLst/>
                                      </a:rPr>
                                      <m:t>25; 34)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vi-VN" sz="28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vi-VN" sz="2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effectLst/>
                                      </a:rPr>
                                      <m:t>34;43)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vi-VN" sz="28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vi-VN" sz="2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effectLst/>
                                      </a:rPr>
                                      <m:t>43;52)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vi-VN" sz="28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vi-VN" sz="2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effectLst/>
                                      </a:rPr>
                                      <m:t>52;61)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vi-VN" sz="28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vi-VN" sz="2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effectLst/>
                                      </a:rPr>
                                      <m:t>61;70)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vi-VN" sz="28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vi-VN" sz="2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effectLst/>
                                      </a:rPr>
                                      <m:t>70;79)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vi-VN" sz="28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vi-VN" sz="2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effectLst/>
                                      </a:rPr>
                                      <m:t>79;88)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vi-VN" sz="28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vi-VN" sz="2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effectLst/>
                                      </a:rPr>
                                      <m:t>88;97)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vi-VN" sz="2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90413934"/>
                      </a:ext>
                    </a:extLst>
                  </a:tr>
                  <a:tr h="40264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vi-VN" sz="2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vi-VN" sz="2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8621302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3110852"/>
                  </p:ext>
                </p:extLst>
              </p:nvPr>
            </p:nvGraphicFramePr>
            <p:xfrm>
              <a:off x="8118523" y="1059954"/>
              <a:ext cx="3188036" cy="4940808"/>
            </p:xfrm>
            <a:graphic>
              <a:graphicData uri="http://schemas.openxmlformats.org/drawingml/2006/table">
                <a:tbl>
                  <a:tblPr firstRow="1" firstCol="1" bandRow="1">
                    <a:tableStyleId>{BDBED569-4797-4DF1-A0F4-6AAB3CD982D8}</a:tableStyleId>
                  </a:tblPr>
                  <a:tblGrid>
                    <a:gridCol w="1706438">
                      <a:extLst>
                        <a:ext uri="{9D8B030D-6E8A-4147-A177-3AD203B41FA5}">
                          <a16:colId xmlns:a16="http://schemas.microsoft.com/office/drawing/2014/main" val="1749573543"/>
                        </a:ext>
                      </a:extLst>
                    </a:gridCol>
                    <a:gridCol w="1481598">
                      <a:extLst>
                        <a:ext uri="{9D8B030D-6E8A-4147-A177-3AD203B41FA5}">
                          <a16:colId xmlns:a16="http://schemas.microsoft.com/office/drawing/2014/main" val="1582000547"/>
                        </a:ext>
                      </a:extLst>
                    </a:gridCol>
                  </a:tblGrid>
                  <a:tr h="4693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Nhóm</a:t>
                          </a:r>
                          <a:endParaRPr lang="vi-VN" sz="2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vi-VN" sz="2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01535685"/>
                      </a:ext>
                    </a:extLst>
                  </a:tr>
                  <a:tr h="3976624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57" t="-14067" r="-88214" b="-126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90413934"/>
                      </a:ext>
                    </a:extLst>
                  </a:tr>
                  <a:tr h="494792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vi-VN" sz="2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15164" t="-920988" r="-1230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621302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19612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709</Words>
  <Application>Microsoft Office PowerPoint</Application>
  <PresentationFormat>Widescreen</PresentationFormat>
  <Paragraphs>165</Paragraphs>
  <Slides>12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Britannic Bold</vt:lpstr>
      <vt:lpstr>Calibri</vt:lpstr>
      <vt:lpstr>Calibri Light</vt:lpstr>
      <vt:lpstr>Cambria Math</vt:lpstr>
      <vt:lpstr>Tahoma</vt:lpstr>
      <vt:lpstr>Times New Roman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38</cp:revision>
  <dcterms:created xsi:type="dcterms:W3CDTF">2023-08-14T08:32:24Z</dcterms:created>
  <dcterms:modified xsi:type="dcterms:W3CDTF">2023-08-16T22:17:55Z</dcterms:modified>
</cp:coreProperties>
</file>