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>
      <p:cViewPr varScale="1">
        <p:scale>
          <a:sx n="70" d="100"/>
          <a:sy n="70" d="100"/>
        </p:scale>
        <p:origin x="-82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image" Target="../media/image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2F98D5-102A-49CF-AD96-CF9F5B2E8134}" type="datetimeFigureOut">
              <a:rPr lang="en-US" smtClean="0"/>
              <a:t>18/08/2023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A3AB5F-BC75-456E-94C4-4FE28668A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624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A3AB5F-BC75-456E-94C4-4FE28668A15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783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A3AB5F-BC75-456E-94C4-4FE28668A15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712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27B0F-45E0-4DF8-BB42-03D11AF08CEB}" type="datetimeFigureOut">
              <a:rPr lang="en-US" smtClean="0"/>
              <a:t>18/08/2023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3E6F9-0D74-415D-97BB-9378B58DFA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097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27B0F-45E0-4DF8-BB42-03D11AF08CEB}" type="datetimeFigureOut">
              <a:rPr lang="en-US" smtClean="0"/>
              <a:t>18/08/2023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3E6F9-0D74-415D-97BB-9378B58DFA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481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27B0F-45E0-4DF8-BB42-03D11AF08CEB}" type="datetimeFigureOut">
              <a:rPr lang="en-US" smtClean="0"/>
              <a:t>18/08/2023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3E6F9-0D74-415D-97BB-9378B58DFA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846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27B0F-45E0-4DF8-BB42-03D11AF08CEB}" type="datetimeFigureOut">
              <a:rPr lang="en-US" smtClean="0"/>
              <a:t>18/08/2023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3E6F9-0D74-415D-97BB-9378B58DFA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213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27B0F-45E0-4DF8-BB42-03D11AF08CEB}" type="datetimeFigureOut">
              <a:rPr lang="en-US" smtClean="0"/>
              <a:t>18/08/2023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3E6F9-0D74-415D-97BB-9378B58DFA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112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27B0F-45E0-4DF8-BB42-03D11AF08CEB}" type="datetimeFigureOut">
              <a:rPr lang="en-US" smtClean="0"/>
              <a:t>18/08/2023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3E6F9-0D74-415D-97BB-9378B58DFA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770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27B0F-45E0-4DF8-BB42-03D11AF08CEB}" type="datetimeFigureOut">
              <a:rPr lang="en-US" smtClean="0"/>
              <a:t>18/08/2023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3E6F9-0D74-415D-97BB-9378B58DFA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729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27B0F-45E0-4DF8-BB42-03D11AF08CEB}" type="datetimeFigureOut">
              <a:rPr lang="en-US" smtClean="0"/>
              <a:t>18/08/2023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3E6F9-0D74-415D-97BB-9378B58DFA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2132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27B0F-45E0-4DF8-BB42-03D11AF08CEB}" type="datetimeFigureOut">
              <a:rPr lang="en-US" smtClean="0"/>
              <a:t>18/08/2023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3E6F9-0D74-415D-97BB-9378B58DFA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442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27B0F-45E0-4DF8-BB42-03D11AF08CEB}" type="datetimeFigureOut">
              <a:rPr lang="en-US" smtClean="0"/>
              <a:t>18/08/2023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3E6F9-0D74-415D-97BB-9378B58DFA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787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27B0F-45E0-4DF8-BB42-03D11AF08CEB}" type="datetimeFigureOut">
              <a:rPr lang="en-US" smtClean="0"/>
              <a:t>18/08/2023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3E6F9-0D74-415D-97BB-9378B58DFA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661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27B0F-45E0-4DF8-BB42-03D11AF08CEB}" type="datetimeFigureOut">
              <a:rPr lang="en-US" smtClean="0"/>
              <a:t>18/08/2023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03E6F9-0D74-415D-97BB-9378B58DFA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611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7.png"/><Relationship Id="rId5" Type="http://schemas.openxmlformats.org/officeDocument/2006/relationships/image" Target="../media/image5.png"/><Relationship Id="rId10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openxmlformats.org/officeDocument/2006/relationships/image" Target="../media/image3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38200" y="226367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BÀI 3. HÀM SỐ LIÊN TỤC 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400" y="688032"/>
            <a:ext cx="8763000" cy="3443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42900">
              <a:lnSpc>
                <a:spcPct val="107000"/>
              </a:lnSpc>
              <a:spcAft>
                <a:spcPts val="800"/>
              </a:spcAft>
            </a:pPr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Cầu sông Hàn là một trong những cây cầu bắc qua sông Hàn ở Đà Nẵng. Đây là cây cầu quay đầu  tiên do kĩ sư, công nhân Việt Nam tự thiết kế và thi công. Các em quan sát sự quay của cây </a:t>
            </a:r>
            <a:r>
              <a:rPr lang="en-US" sz="2400" b="1" smtClean="0">
                <a:latin typeface="Times New Roman"/>
                <a:ea typeface="Calibri"/>
                <a:cs typeface="Times New Roman"/>
              </a:rPr>
              <a:t>và </a:t>
            </a:r>
            <a:r>
              <a:rPr lang="en-US" sz="2400" b="1">
                <a:latin typeface="Times New Roman"/>
                <a:ea typeface="Calibri"/>
                <a:cs typeface="Times New Roman"/>
              </a:rPr>
              <a:t>trả lời câu hỏi:</a:t>
            </a:r>
            <a:endParaRPr lang="en-US" sz="2400" b="1">
              <a:ea typeface="Calibri"/>
              <a:cs typeface="Times New Roman"/>
            </a:endParaRPr>
          </a:p>
          <a:p>
            <a:pPr indent="342900">
              <a:lnSpc>
                <a:spcPct val="107000"/>
              </a:lnSpc>
              <a:spcAft>
                <a:spcPts val="800"/>
              </a:spcAft>
            </a:pPr>
            <a:r>
              <a:rPr lang="en-US" sz="2400" b="1">
                <a:latin typeface="Times New Roman"/>
                <a:ea typeface="Calibri"/>
                <a:cs typeface="Times New Roman"/>
              </a:rPr>
              <a:t>Câu 1: Khi cầu không quay thì phương tiện giao thông đi lại thế nào?</a:t>
            </a:r>
            <a:endParaRPr lang="en-US" sz="2400" b="1">
              <a:ea typeface="Calibri"/>
              <a:cs typeface="Times New Roman"/>
            </a:endParaRPr>
          </a:p>
          <a:p>
            <a:pPr indent="342900">
              <a:lnSpc>
                <a:spcPct val="107000"/>
              </a:lnSpc>
              <a:spcAft>
                <a:spcPts val="800"/>
              </a:spcAft>
            </a:pPr>
            <a:r>
              <a:rPr lang="en-US" sz="2400" b="1">
                <a:latin typeface="Times New Roman"/>
                <a:ea typeface="Calibri"/>
                <a:cs typeface="Times New Roman"/>
              </a:rPr>
              <a:t>Câu 2: Khi cầu quay thì phương tiện giao thông đi lại thế nào?</a:t>
            </a:r>
            <a:endParaRPr lang="en-US" sz="2400" b="1">
              <a:ea typeface="Calibri"/>
              <a:cs typeface="Times New Roman"/>
            </a:endParaRPr>
          </a:p>
          <a:p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44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599"/>
            <a:ext cx="6019800" cy="1348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91" y="2486024"/>
            <a:ext cx="8333509" cy="254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9600" y="1981200"/>
            <a:ext cx="190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7026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228600"/>
            <a:ext cx="876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hàm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711046"/>
            <a:ext cx="8160339" cy="508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62" y="1246908"/>
            <a:ext cx="8535399" cy="1343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25" y="3200400"/>
            <a:ext cx="8331797" cy="206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7199" y="2618509"/>
            <a:ext cx="3124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endParaRPr lang="en-US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54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6200"/>
            <a:ext cx="4419600" cy="978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55" y="1054307"/>
            <a:ext cx="6539346" cy="339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55" y="1600200"/>
            <a:ext cx="7301345" cy="2504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104394"/>
            <a:ext cx="8229600" cy="696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800599"/>
            <a:ext cx="8077200" cy="144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1719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55384"/>
            <a:ext cx="8458200" cy="797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3400" y="370609"/>
            <a:ext cx="297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LUYỆN TẬP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5999"/>
            <a:ext cx="8153400" cy="2510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85800" y="1753436"/>
            <a:ext cx="190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3236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18" y="381000"/>
            <a:ext cx="8470813" cy="380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98764" y="6927"/>
            <a:ext cx="297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LUYỆN TẬP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5018" y="4114800"/>
            <a:ext cx="190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45" y="4648200"/>
            <a:ext cx="8319655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8896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62912105_263681133038036_6415732012016329814_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1" y="152400"/>
            <a:ext cx="7577666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270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381000"/>
            <a:ext cx="7239000" cy="962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b="1">
                <a:latin typeface="Times New Roman"/>
                <a:ea typeface="Calibri"/>
                <a:cs typeface="Times New Roman"/>
              </a:rPr>
              <a:t>+ C1 : </a:t>
            </a:r>
            <a:r>
              <a:rPr lang="en-US" b="1">
                <a:latin typeface="Times New Roman"/>
                <a:ea typeface="Calibri"/>
                <a:cs typeface="Times New Roman"/>
              </a:rPr>
              <a:t>C</a:t>
            </a:r>
            <a:r>
              <a:rPr lang="en-US" b="1" smtClean="0">
                <a:latin typeface="Times New Roman"/>
                <a:ea typeface="Calibri"/>
                <a:cs typeface="Times New Roman"/>
              </a:rPr>
              <a:t>ho </a:t>
            </a:r>
            <a:r>
              <a:rPr lang="en-US" b="1">
                <a:latin typeface="Times New Roman"/>
                <a:ea typeface="Calibri"/>
                <a:cs typeface="Times New Roman"/>
              </a:rPr>
              <a:t>ta thấy cây cầu thông suốt, các phương tiện giao thông qua lại liên tục.</a:t>
            </a:r>
            <a:endParaRPr lang="en-US" b="1">
              <a:ea typeface="Calibri"/>
              <a:cs typeface="Times New Roman"/>
            </a:endParaRPr>
          </a:p>
          <a:p>
            <a:r>
              <a:rPr lang="en-US" b="1">
                <a:latin typeface="Times New Roman"/>
                <a:ea typeface="Calibri"/>
              </a:rPr>
              <a:t>+ C2: giao thông bị gián đoạn hay không liên tục.</a:t>
            </a:r>
            <a:endParaRPr lang="en-US" b="1"/>
          </a:p>
        </p:txBody>
      </p:sp>
      <p:sp>
        <p:nvSpPr>
          <p:cNvPr id="5" name="TextBox 4"/>
          <p:cNvSpPr txBox="1"/>
          <p:nvPr/>
        </p:nvSpPr>
        <p:spPr>
          <a:xfrm>
            <a:off x="381000" y="1356913"/>
            <a:ext cx="739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AutoNum type="romanUcPeriod"/>
            </a:pPr>
            <a:r>
              <a:rPr lang="en-US" b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KHÁI NIỆM</a:t>
            </a:r>
          </a:p>
          <a:p>
            <a:r>
              <a:rPr lang="en-US" b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1. Hàm số liên tục tại một điểm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81000" y="1698737"/>
            <a:ext cx="8638310" cy="2558782"/>
            <a:chOff x="477981" y="244609"/>
            <a:chExt cx="8638310" cy="2558782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98" r="9965"/>
            <a:stretch/>
          </p:blipFill>
          <p:spPr bwMode="auto">
            <a:xfrm>
              <a:off x="6174797" y="244609"/>
              <a:ext cx="2941494" cy="25587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88" t="6716" r="10129"/>
            <a:stretch/>
          </p:blipFill>
          <p:spPr bwMode="auto">
            <a:xfrm>
              <a:off x="477981" y="545511"/>
              <a:ext cx="5717598" cy="1782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4638370"/>
              </p:ext>
            </p:extLst>
          </p:nvPr>
        </p:nvGraphicFramePr>
        <p:xfrm>
          <a:off x="576263" y="4038600"/>
          <a:ext cx="3576637" cy="747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6" name="Equation" r:id="rId6" imgW="1396800" imgH="291960" progId="Equation.DSMT4">
                  <p:embed/>
                </p:oleObj>
              </mc:Choice>
              <mc:Fallback>
                <p:oleObj name="Equation" r:id="rId6" imgW="1396800" imgH="29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76263" y="4038600"/>
                        <a:ext cx="3576637" cy="747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2773825"/>
              </p:ext>
            </p:extLst>
          </p:nvPr>
        </p:nvGraphicFramePr>
        <p:xfrm>
          <a:off x="4953000" y="4129087"/>
          <a:ext cx="3544887" cy="747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7" name="Equation" r:id="rId8" imgW="1384200" imgH="291960" progId="Equation.DSMT4">
                  <p:embed/>
                </p:oleObj>
              </mc:Choice>
              <mc:Fallback>
                <p:oleObj name="Equation" r:id="rId8" imgW="1384200" imgH="29196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4129087"/>
                        <a:ext cx="3544887" cy="747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58" name="Picture 3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18" y="4648200"/>
            <a:ext cx="8582892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1" name="Picture 3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" y="6021965"/>
            <a:ext cx="8382001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3790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228600"/>
            <a:ext cx="8610601" cy="100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1228726"/>
            <a:ext cx="6410107" cy="2253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47" y="3815902"/>
            <a:ext cx="6097953" cy="675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347" y="4343400"/>
            <a:ext cx="5797698" cy="872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216172"/>
            <a:ext cx="6400800" cy="1434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8500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523" y="152400"/>
            <a:ext cx="5248477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-27709"/>
            <a:ext cx="3895725" cy="173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4800" y="2133600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Times New Roman"/>
                <a:ea typeface="Calibri"/>
              </a:rPr>
              <a:t>2.</a:t>
            </a:r>
            <a:r>
              <a:rPr lang="vi-VN" sz="2400" b="1" smtClean="0">
                <a:latin typeface="Times New Roman"/>
                <a:ea typeface="Calibri"/>
              </a:rPr>
              <a:t> </a:t>
            </a:r>
            <a:r>
              <a:rPr lang="en-US" sz="2400" b="1">
                <a:latin typeface="Times New Roman"/>
                <a:ea typeface="Calibri"/>
              </a:rPr>
              <a:t>Hàm số liên tục trên một khoảng hoặc một đoạn</a:t>
            </a:r>
            <a:endParaRPr lang="en-US" sz="2400" b="1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595265"/>
            <a:ext cx="8829877" cy="1754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724400"/>
            <a:ext cx="72390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255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8991600" cy="232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2786063"/>
            <a:ext cx="8763000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4224337"/>
            <a:ext cx="4991100" cy="2408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7889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3581400"/>
            <a:ext cx="3514725" cy="218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872" y="3679464"/>
            <a:ext cx="4800600" cy="1985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8077199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8089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82" y="1371600"/>
            <a:ext cx="8285018" cy="4102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52600" y="533400"/>
            <a:ext cx="8285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HÀM SỐ LIÊN TỤC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616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457200" y="10668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endParaRPr lang="en-US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Picture 27"/>
          <p:cNvPicPr/>
          <p:nvPr/>
        </p:nvPicPr>
        <p:blipFill>
          <a:blip r:embed="rId2"/>
          <a:stretch>
            <a:fillRect/>
          </a:stretch>
        </p:blipFill>
        <p:spPr>
          <a:xfrm>
            <a:off x="609600" y="1443059"/>
            <a:ext cx="8305800" cy="2900341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457200" y="533400"/>
            <a:ext cx="845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hàm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195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174</Words>
  <Application>Microsoft Office PowerPoint</Application>
  <PresentationFormat>On-screen Show (4:3)</PresentationFormat>
  <Paragraphs>21</Paragraphs>
  <Slides>14</Slides>
  <Notes>2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MINH TUAN</dc:creator>
  <cp:lastModifiedBy>TRAN MINH TUAN</cp:lastModifiedBy>
  <cp:revision>20</cp:revision>
  <dcterms:created xsi:type="dcterms:W3CDTF">2023-08-07T13:43:53Z</dcterms:created>
  <dcterms:modified xsi:type="dcterms:W3CDTF">2023-08-18T03:24:33Z</dcterms:modified>
</cp:coreProperties>
</file>