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329" r:id="rId3"/>
    <p:sldId id="331" r:id="rId4"/>
    <p:sldId id="258" r:id="rId5"/>
    <p:sldId id="302" r:id="rId6"/>
    <p:sldId id="332" r:id="rId7"/>
    <p:sldId id="334" r:id="rId8"/>
    <p:sldId id="335" r:id="rId9"/>
    <p:sldId id="336" r:id="rId10"/>
    <p:sldId id="337" r:id="rId11"/>
    <p:sldId id="306" r:id="rId12"/>
    <p:sldId id="338" r:id="rId13"/>
    <p:sldId id="340" r:id="rId14"/>
    <p:sldId id="342" r:id="rId15"/>
    <p:sldId id="343" r:id="rId16"/>
    <p:sldId id="344" r:id="rId17"/>
    <p:sldId id="345" r:id="rId18"/>
    <p:sldId id="346" r:id="rId19"/>
    <p:sldId id="304" r:id="rId20"/>
    <p:sldId id="308" r:id="rId21"/>
    <p:sldId id="341" r:id="rId22"/>
    <p:sldId id="347" r:id="rId23"/>
    <p:sldId id="348" r:id="rId24"/>
    <p:sldId id="350" r:id="rId25"/>
    <p:sldId id="351" r:id="rId26"/>
    <p:sldId id="353" r:id="rId27"/>
    <p:sldId id="355" r:id="rId28"/>
    <p:sldId id="357" r:id="rId29"/>
    <p:sldId id="359" r:id="rId30"/>
    <p:sldId id="361" r:id="rId31"/>
    <p:sldId id="363" r:id="rId32"/>
  </p:sldIdLst>
  <p:sldSz cx="24387175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3" autoAdjust="0"/>
    <p:restoredTop sz="86355" autoAdjust="0"/>
  </p:normalViewPr>
  <p:slideViewPr>
    <p:cSldViewPr>
      <p:cViewPr varScale="1">
        <p:scale>
          <a:sx n="37" d="100"/>
          <a:sy n="37" d="100"/>
        </p:scale>
        <p:origin x="1310" y="19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7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24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6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8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5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553" y="63135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52188" y="2667000"/>
            <a:ext cx="19877574" cy="112014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4627" y="533399"/>
            <a:ext cx="24411801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GIỚI HẠN. HÀM SỐ LIÊN TỤC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2057400"/>
            <a:ext cx="12194188" cy="1635007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374530" y="3352800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29" y="8458200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9829800"/>
            <a:ext cx="20055227" cy="942109"/>
            <a:chOff x="7459670" y="9982200"/>
            <a:chExt cx="20057525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5" y="10108716"/>
              <a:ext cx="18424740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(MỘT PHÍA) CỦA HÀM SỐ TẠI MỘT ĐIỂM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48006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6019800"/>
            <a:ext cx="16513628" cy="1569660"/>
            <a:chOff x="644526" y="2766774"/>
            <a:chExt cx="14938375" cy="156966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3676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731520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phía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74">
            <a:extLst>
              <a:ext uri="{FF2B5EF4-FFF2-40B4-BE49-F238E27FC236}">
                <a16:creationId xmlns:a16="http://schemas.microsoft.com/office/drawing/2014/main" id="{06789FE0-7226-426A-939A-DBA03B9B1E2C}"/>
              </a:ext>
            </a:extLst>
          </p:cNvPr>
          <p:cNvGrpSpPr/>
          <p:nvPr/>
        </p:nvGrpSpPr>
        <p:grpSpPr>
          <a:xfrm>
            <a:off x="2363787" y="11430000"/>
            <a:ext cx="20055227" cy="942109"/>
            <a:chOff x="7459670" y="9982200"/>
            <a:chExt cx="20057525" cy="94221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F17D8D-8404-4A49-A883-83AF47FB9EC6}"/>
                </a:ext>
              </a:extLst>
            </p:cNvPr>
            <p:cNvSpPr/>
            <p:nvPr/>
          </p:nvSpPr>
          <p:spPr>
            <a:xfrm>
              <a:off x="9092455" y="10108716"/>
              <a:ext cx="18424740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 TẠI </a:t>
              </a: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 CỰC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4">
              <a:extLst>
                <a:ext uri="{FF2B5EF4-FFF2-40B4-BE49-F238E27FC236}">
                  <a16:creationId xmlns:a16="http://schemas.microsoft.com/office/drawing/2014/main" id="{757AD5BB-86C9-452D-9937-D233D984847C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FF693D5-6512-4D54-81F8-B4D682655A0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6">
                <a:extLst>
                  <a:ext uri="{FF2B5EF4-FFF2-40B4-BE49-F238E27FC236}">
                    <a16:creationId xmlns:a16="http://schemas.microsoft.com/office/drawing/2014/main" id="{A7206DCB-A612-43DD-9BB7-550F79A639A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7" name="Round Same Side Corner Rectangle 85">
                  <a:extLst>
                    <a:ext uri="{FF2B5EF4-FFF2-40B4-BE49-F238E27FC236}">
                      <a16:creationId xmlns:a16="http://schemas.microsoft.com/office/drawing/2014/main" id="{E6CBE26C-FC57-4706-9174-D1E9239EE9A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4D79812-D831-4CF0-BDFC-A15BC8F5C17D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C0238-CEAC-4D63-B7BB-7E49C573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61" y="2326386"/>
            <a:ext cx="23954526" cy="308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B109A-FF10-4805-B486-C16418EE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0013" y="5751118"/>
            <a:ext cx="25984200" cy="1106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95650-E52D-42B5-B0C0-0CDF817F1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7135" y="2541969"/>
            <a:ext cx="7317706" cy="6144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199BA-131E-4D4C-9C2B-B5E9AFBCB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70013" y="7162800"/>
            <a:ext cx="26526045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9E4D5-BF83-4706-AB0D-D2492855A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78459" y="9906000"/>
            <a:ext cx="26526046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8113D-7AFF-476E-82A4-41F5C6D3F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257" y="1371600"/>
            <a:ext cx="24495530" cy="11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4644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3716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phía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2587" y="2514600"/>
            <a:ext cx="24004587" cy="11201400"/>
            <a:chOff x="1076414" y="4377894"/>
            <a:chExt cx="22325581" cy="3525135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503956"/>
              <a:ext cx="22107455" cy="3399073"/>
              <a:chOff x="543533" y="1018137"/>
              <a:chExt cx="8705683" cy="13382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533" y="1018137"/>
                <a:ext cx="8705683" cy="13382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/>
              <p:nvPr/>
            </p:nvSpPr>
            <p:spPr>
              <a:xfrm>
                <a:off x="915987" y="8619620"/>
                <a:ext cx="23241000" cy="456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54175" algn="l"/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phải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8619620"/>
                <a:ext cx="23241000" cy="4562980"/>
              </a:xfrm>
              <a:prstGeom prst="rect">
                <a:avLst/>
              </a:prstGeom>
              <a:blipFill>
                <a:blip r:embed="rId3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F8776F-1F8D-463C-B119-3DD79164B0BF}"/>
                  </a:ext>
                </a:extLst>
              </p:cNvPr>
              <p:cNvSpPr/>
              <p:nvPr/>
            </p:nvSpPr>
            <p:spPr>
              <a:xfrm>
                <a:off x="403906" y="4243276"/>
                <a:ext cx="23366151" cy="4597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trái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</a:t>
                </a: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F8776F-1F8D-463C-B119-3DD79164B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6" y="4243276"/>
                <a:ext cx="23366151" cy="4597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C96C0-7A0B-47AE-B4B5-DB9CE475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99" y="504263"/>
            <a:ext cx="24089088" cy="155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8B013-72A8-4596-9447-7C0BBF7BA78E}"/>
              </a:ext>
            </a:extLst>
          </p:cNvPr>
          <p:cNvSpPr txBox="1"/>
          <p:nvPr/>
        </p:nvSpPr>
        <p:spPr>
          <a:xfrm>
            <a:off x="687387" y="1981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b="1" u="sng" dirty="0" err="1"/>
              <a:t>i</a:t>
            </a:r>
            <a:endParaRPr lang="en-US" sz="5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922BF-D44A-4BE6-8451-6C0562E3D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754" y="3124200"/>
            <a:ext cx="28018874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D22ACF-CAAF-4CA1-AED0-CBA93A780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2955" y="4495800"/>
            <a:ext cx="28498076" cy="1871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ADB1F-A98B-487A-9518-2893A741A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98" y="6705600"/>
            <a:ext cx="22343777" cy="4944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83F42-9100-499A-9128-F985D5EAD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769" y="8805530"/>
            <a:ext cx="1942963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3810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F54DB5D-331E-4412-92C9-FDAAC735D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" y="1874428"/>
            <a:ext cx="25971376" cy="1173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59C8C4-4835-418E-9D66-CA3EDD030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1439" y="3604537"/>
            <a:ext cx="7927948" cy="7063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CF7D14-D9B1-492D-8033-49A2B5135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988" y="1524000"/>
            <a:ext cx="23430999" cy="167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650AE4-8E2D-4662-B4DA-33335A483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11" y="3276600"/>
            <a:ext cx="25971376" cy="12958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C06FC9-6F59-4A5D-B4E1-877C3D76C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16" y="5410200"/>
            <a:ext cx="25971371" cy="129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286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2192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133600"/>
            <a:ext cx="23207662" cy="11353800"/>
            <a:chOff x="534987" y="4377895"/>
            <a:chExt cx="23207662" cy="3583765"/>
          </a:xfrm>
        </p:grpSpPr>
        <p:grpSp>
          <p:nvGrpSpPr>
            <p:cNvPr id="22" name="Group 5"/>
            <p:cNvGrpSpPr/>
            <p:nvPr/>
          </p:nvGrpSpPr>
          <p:grpSpPr>
            <a:xfrm>
              <a:off x="534987" y="4377896"/>
              <a:ext cx="23207662" cy="3583764"/>
              <a:chOff x="244429" y="968507"/>
              <a:chExt cx="9138933" cy="141094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44429" y="968507"/>
                <a:ext cx="9138933" cy="141094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915987" y="4377895"/>
              <a:ext cx="5562599" cy="597724"/>
              <a:chOff x="5969" y="8755082"/>
              <a:chExt cx="5562599" cy="59772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969" y="8755082"/>
                <a:ext cx="4648200" cy="48621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06875" y="8841483"/>
                <a:ext cx="4461693" cy="26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/>
              <p:nvPr/>
            </p:nvSpPr>
            <p:spPr>
              <a:xfrm>
                <a:off x="1120323" y="3590828"/>
                <a:ext cx="22190438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23" y="3590828"/>
                <a:ext cx="22190438" cy="5019772"/>
              </a:xfrm>
              <a:prstGeom prst="rect">
                <a:avLst/>
              </a:prstGeom>
              <a:blipFill>
                <a:blip r:embed="rId3"/>
                <a:stretch>
                  <a:fillRect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EAFA00B-21F6-4EE6-9D1E-C4EB6F51805C}"/>
                  </a:ext>
                </a:extLst>
              </p:cNvPr>
              <p:cNvSpPr/>
              <p:nvPr/>
            </p:nvSpPr>
            <p:spPr>
              <a:xfrm>
                <a:off x="1076415" y="8543828"/>
                <a:ext cx="22470972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EAFA00B-21F6-4EE6-9D1E-C4EB6F518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15" y="8543828"/>
                <a:ext cx="22470972" cy="5019772"/>
              </a:xfrm>
              <a:prstGeom prst="rect">
                <a:avLst/>
              </a:prstGeom>
              <a:blipFill>
                <a:blip r:embed="rId4"/>
                <a:stretch>
                  <a:fillRect r="-1302"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286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2192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FA38A9D-86A3-4DA4-9418-B7F6E6C8A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55" y="2667000"/>
            <a:ext cx="28552432" cy="403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2A03F8-D0CB-4BBD-832C-DEAB9C8E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55" y="6982505"/>
            <a:ext cx="28552432" cy="22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286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2192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DA060-52DE-42B8-87C9-61101D5B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6" y="2107299"/>
            <a:ext cx="26993743" cy="1931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BA76D4-AB97-416C-953A-8E359539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7" y="3733800"/>
            <a:ext cx="4724400" cy="1325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EB3B3B-D87E-4B5C-B72D-60BF6C9FE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387" y="4495800"/>
            <a:ext cx="10587146" cy="3621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616E9-86CF-424F-9EC7-1345E8F34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787" y="7961211"/>
            <a:ext cx="11416421" cy="36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7587" y="1066800"/>
            <a:ext cx="20497800" cy="4470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GIỚI HẠN VÔ CỰC (MỘT PHÍA) CỦA HÀM SỐ TẠI MỘT 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2209800"/>
            <a:ext cx="20650200" cy="105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664" y="1350742"/>
            <a:ext cx="2001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GIỚI HẠN VÔ CỰC (MỘT PHÍA) CỦA HÀM SỐ TẠI MỘT 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048" y="2432110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9525" y="2859982"/>
            <a:ext cx="22325581" cy="7393970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2989921" cy="381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955122" y="4632138"/>
                <a:ext cx="21564600" cy="7528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26185" indent="-68580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</m:lim>
                    </m:limLow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.</a:t>
                </a: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22" y="4632138"/>
                <a:ext cx="21564600" cy="7528151"/>
              </a:xfrm>
              <a:prstGeom prst="rect">
                <a:avLst/>
              </a:prstGeom>
              <a:blipFill>
                <a:blip r:embed="rId4"/>
                <a:stretch>
                  <a:fillRect r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4611139" y="5867400"/>
          <a:ext cx="56904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90440" imgH="203040" progId="Equation.DSMT4">
                  <p:embed/>
                </p:oleObj>
              </mc:Choice>
              <mc:Fallback>
                <p:oleObj name="Equation" r:id="rId5" imgW="19044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11139" y="5867400"/>
                        <a:ext cx="56904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4688610" y="8944091"/>
          <a:ext cx="512160" cy="80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8610" y="8944091"/>
                        <a:ext cx="512160" cy="80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14022387" y="8449001"/>
          <a:ext cx="533399" cy="85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22387" y="8449001"/>
                        <a:ext cx="533399" cy="85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9534" y="10461172"/>
            <a:ext cx="20431453" cy="17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873" y="1572061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3962BA3-78CF-4A8C-BC03-DE0E8366D1E6}"/>
              </a:ext>
            </a:extLst>
          </p:cNvPr>
          <p:cNvSpPr/>
          <p:nvPr/>
        </p:nvSpPr>
        <p:spPr>
          <a:xfrm>
            <a:off x="9147471" y="4343400"/>
            <a:ext cx="6398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29920" algn="l"/>
              </a:tabLst>
            </a:pP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76DDA-76B5-422E-A630-C9A3694345D7}"/>
              </a:ext>
            </a:extLst>
          </p:cNvPr>
          <p:cNvSpPr/>
          <p:nvPr/>
        </p:nvSpPr>
        <p:spPr>
          <a:xfrm>
            <a:off x="5487987" y="9388029"/>
            <a:ext cx="1341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2277247" y="1685597"/>
            <a:ext cx="1860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GIỚI HẠN VÔ CỰC (MỘT PHÍA) CỦA HÀM SỐ TẠI MỘT ĐIỂM</a:t>
            </a:r>
            <a:endParaRPr lang="en-US" sz="44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1162588" y="4145279"/>
          <a:ext cx="3239445" cy="175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62588" y="4145279"/>
                        <a:ext cx="3239445" cy="1758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5033963" y="8763000"/>
          <a:ext cx="507206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965160" imgH="393480" progId="Equation.DSMT4">
                  <p:embed/>
                </p:oleObj>
              </mc:Choice>
              <mc:Fallback>
                <p:oleObj name="Equation" r:id="rId6" imgW="965160" imgH="39348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3963" y="8763000"/>
                        <a:ext cx="5072062" cy="17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5C6633-D57E-41CB-8439-563A3A66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0799" y="769709"/>
            <a:ext cx="29490988" cy="1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7B7ADB-88C9-41DE-A2E1-20C19059D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55870"/>
              </p:ext>
            </p:extLst>
          </p:nvPr>
        </p:nvGraphicFramePr>
        <p:xfrm>
          <a:off x="13615370" y="739246"/>
          <a:ext cx="9551017" cy="877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Bitmap Image" r:id="rId3" imgW="3917019" imgH="3612193" progId="Paint.Picture">
                  <p:embed/>
                </p:oleObj>
              </mc:Choice>
              <mc:Fallback>
                <p:oleObj name="Bitmap Image" r:id="rId3" imgW="3917019" imgH="361219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5370" y="739246"/>
                        <a:ext cx="9551017" cy="8775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27B801-09CD-4253-A355-5E6C02FB3859}"/>
              </a:ext>
            </a:extLst>
          </p:cNvPr>
          <p:cNvSpPr/>
          <p:nvPr/>
        </p:nvSpPr>
        <p:spPr>
          <a:xfrm>
            <a:off x="382588" y="1524000"/>
            <a:ext cx="12039599" cy="201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5 biểu diễn đồ thị hàm số vận tốc v(t) theo biến số t (t là thời gian, đ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vị:giây).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7E00A4-5E8E-4A21-AA28-013D02086ED5}"/>
              </a:ext>
            </a:extLst>
          </p:cNvPr>
          <p:cNvSpPr/>
          <p:nvPr/>
        </p:nvSpPr>
        <p:spPr>
          <a:xfrm>
            <a:off x="382587" y="3962400"/>
            <a:ext cx="12192000" cy="2015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các giá trị của biến số t dần tới 0,2 (s) thì các giá trị tương ứng của hàm số v(t) dần tới bao nhiêu?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8DF23D-2D55-4F13-A662-C47916DDB0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6858000"/>
            <a:ext cx="10515599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1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87" y="1572061"/>
            <a:ext cx="18288000" cy="830997"/>
            <a:chOff x="1082675" y="1892299"/>
            <a:chExt cx="18288000" cy="830995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589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05233" y="7843645"/>
            <a:ext cx="21996762" cy="5149569"/>
            <a:chOff x="1405233" y="4076041"/>
            <a:chExt cx="21996762" cy="3896971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996762" cy="3896971"/>
              <a:chOff x="1247578" y="2495616"/>
              <a:chExt cx="21996762" cy="389697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95515" y="2830297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739293" y="4083730"/>
              <a:ext cx="2279791" cy="605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FCF00-08B3-4ECB-97BB-07E75032CFD6}"/>
              </a:ext>
            </a:extLst>
          </p:cNvPr>
          <p:cNvSpPr/>
          <p:nvPr/>
        </p:nvSpPr>
        <p:spPr>
          <a:xfrm>
            <a:off x="6402387" y="4786085"/>
            <a:ext cx="5190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              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D3885-8B2A-4A44-A133-411AB9FC60BE}"/>
              </a:ext>
            </a:extLst>
          </p:cNvPr>
          <p:cNvSpPr/>
          <p:nvPr/>
        </p:nvSpPr>
        <p:spPr>
          <a:xfrm>
            <a:off x="3201987" y="9144293"/>
            <a:ext cx="1935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2863" defTabSz="174625"/>
            <a:endParaRPr lang="en-US" sz="5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078787" y="4157239"/>
          <a:ext cx="3048000" cy="221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660240" imgH="393480" progId="Equation.DSMT4">
                  <p:embed/>
                </p:oleObj>
              </mc:Choice>
              <mc:Fallback>
                <p:oleObj name="Equation" r:id="rId4" imgW="66024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8787" y="4157239"/>
                        <a:ext cx="3048000" cy="221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487987" y="8537575"/>
          <a:ext cx="56388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7987" y="8537575"/>
                        <a:ext cx="563880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366751" y="1562542"/>
            <a:ext cx="19437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GIỚI HẠN VÔ CỰC (MỘT PHÍA) CỦA HÀM SỐ TẠI MỘT 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7587" y="1295400"/>
            <a:ext cx="20497800" cy="4241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IV. GIỚI HẠN VÔ CỰC CỦA HÀM SỐ TẠI VÔ CỰC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87" y="2133600"/>
            <a:ext cx="18626314" cy="99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3242" y="1572061"/>
            <a:ext cx="2168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IV. GIỚI HẠN VÔ CỰC CỦA HÀM SỐ TẠI VÔ CỰC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048" y="2432110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06387" y="2816831"/>
            <a:ext cx="22325581" cy="7470170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2989921" cy="377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930135" y="4613246"/>
                <a:ext cx="21564600" cy="7528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26185" indent="-68580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35" y="4613246"/>
                <a:ext cx="21564600" cy="7528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45" y="10604661"/>
            <a:ext cx="18489842" cy="15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87" y="1543199"/>
            <a:ext cx="19477374" cy="830997"/>
            <a:chOff x="1082675" y="1863437"/>
            <a:chExt cx="19477374" cy="830995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935" y="1863437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 GIỚI HẠN VÔ CỰC CỦA HÀM SỐ TẠI VÔ CỰC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78187" y="2666999"/>
            <a:ext cx="18669000" cy="8153402"/>
            <a:chOff x="5446375" y="3480419"/>
            <a:chExt cx="17746175" cy="4182703"/>
          </a:xfrm>
        </p:grpSpPr>
        <p:grpSp>
          <p:nvGrpSpPr>
            <p:cNvPr id="46" name="Group 45"/>
            <p:cNvGrpSpPr/>
            <p:nvPr/>
          </p:nvGrpSpPr>
          <p:grpSpPr>
            <a:xfrm>
              <a:off x="5446375" y="3480419"/>
              <a:ext cx="17746175" cy="4182703"/>
              <a:chOff x="5288720" y="1899994"/>
              <a:chExt cx="17746175" cy="4182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288720" y="2673190"/>
                    <a:ext cx="17746175" cy="3409507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*)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*)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*)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8720" y="2673190"/>
                    <a:ext cx="17746175" cy="3409507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5288720" y="1899994"/>
                <a:ext cx="3478409" cy="66454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604325" y="3583512"/>
              <a:ext cx="2746130" cy="426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30796" y="3073874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31666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42266" y="6962223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27979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3962BA3-78CF-4A8C-BC03-DE0E8366D1E6}"/>
              </a:ext>
            </a:extLst>
          </p:cNvPr>
          <p:cNvSpPr/>
          <p:nvPr/>
        </p:nvSpPr>
        <p:spPr>
          <a:xfrm>
            <a:off x="8719163" y="3957443"/>
            <a:ext cx="8532516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29920" algn="l"/>
              </a:tabLst>
            </a:pP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76DDA-76B5-422E-A630-C9A3694345D7}"/>
              </a:ext>
            </a:extLst>
          </p:cNvPr>
          <p:cNvSpPr/>
          <p:nvPr/>
        </p:nvSpPr>
        <p:spPr>
          <a:xfrm>
            <a:off x="5487987" y="9388029"/>
            <a:ext cx="1341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2277247" y="1685597"/>
            <a:ext cx="17383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IV. GIỚI HẠN VÔ CỰC CỦA HÀM SỐ TẠI VÔ CỰC</a:t>
            </a:r>
            <a:endParaRPr lang="en-US" sz="44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0821987" y="4022309"/>
          <a:ext cx="5013400" cy="143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914400" imgH="291960" progId="Equation.DSMT4">
                  <p:embed/>
                </p:oleObj>
              </mc:Choice>
              <mc:Fallback>
                <p:oleObj name="Equation" r:id="rId4" imgW="914400" imgH="2919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1987" y="4022309"/>
                        <a:ext cx="5013400" cy="143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7960565" y="8062600"/>
          <a:ext cx="89122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1625400" imgH="291960" progId="Equation.DSMT4">
                  <p:embed/>
                </p:oleObj>
              </mc:Choice>
              <mc:Fallback>
                <p:oleObj name="Equation" r:id="rId6" imgW="1625400" imgH="291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0565" y="8062600"/>
                        <a:ext cx="8912225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0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1713" y="2814413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784771" cy="824978"/>
              <a:chOff x="166396" y="8712046"/>
              <a:chExt cx="4784771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23321" y="8712046"/>
                <a:ext cx="392784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6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33385" y="6985175"/>
            <a:ext cx="21996762" cy="5199045"/>
            <a:chOff x="1405233" y="4038600"/>
            <a:chExt cx="21996762" cy="3934412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996762" cy="3896971"/>
              <a:chOff x="1247578" y="2495616"/>
              <a:chExt cx="21996762" cy="389697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95515" y="2830297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279791" cy="605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FCF00-08B3-4ECB-97BB-07E75032CFD6}"/>
              </a:ext>
            </a:extLst>
          </p:cNvPr>
          <p:cNvSpPr/>
          <p:nvPr/>
        </p:nvSpPr>
        <p:spPr>
          <a:xfrm>
            <a:off x="6360623" y="3880378"/>
            <a:ext cx="4613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           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D3885-8B2A-4A44-A133-411AB9FC60BE}"/>
              </a:ext>
            </a:extLst>
          </p:cNvPr>
          <p:cNvSpPr/>
          <p:nvPr/>
        </p:nvSpPr>
        <p:spPr>
          <a:xfrm>
            <a:off x="3201987" y="9144293"/>
            <a:ext cx="1935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2863" defTabSz="174625"/>
            <a:endParaRPr lang="en-US" sz="5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262703" y="3776173"/>
          <a:ext cx="205263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444240" imgH="291960" progId="Equation.DSMT4">
                  <p:embed/>
                </p:oleObj>
              </mc:Choice>
              <mc:Fallback>
                <p:oleObj name="Equation" r:id="rId4" imgW="444240" imgH="291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2703" y="3776173"/>
                        <a:ext cx="2052638" cy="164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11387" y="1562542"/>
            <a:ext cx="1752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IV. GIỚI HẠN VÔ CỰC CỦA HÀM SỐ TẠI VÔ CỰC</a:t>
            </a:r>
            <a:endParaRPr lang="en-US" sz="4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6021387" y="9245298"/>
          <a:ext cx="37528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6" imgW="812520" imgH="291960" progId="Equation.DSMT4">
                  <p:embed/>
                </p:oleObj>
              </mc:Choice>
              <mc:Fallback>
                <p:oleObj name="Equation" r:id="rId6" imgW="812520" imgH="291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1387" y="9245298"/>
                        <a:ext cx="3752850" cy="164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0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73988" y="653143"/>
            <a:ext cx="7271658" cy="1763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4845" y="2748657"/>
                <a:ext cx="21619028" cy="909197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dãy số bất kì, thoả mãn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                         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4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−25</m:t>
                          </m:r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5)     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10.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45" y="2748657"/>
                <a:ext cx="21619028" cy="9091976"/>
              </a:xfrm>
              <a:prstGeom prst="rect">
                <a:avLst/>
              </a:prstGeom>
              <a:blipFill>
                <a:blip r:embed="rId2"/>
                <a:stretch>
                  <a:fillRect l="-1240" b="-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4846" y="2748657"/>
                <a:ext cx="19311258" cy="156754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828800"/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1. (SGK trang 72). 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 dụng định nghĩa, tìm giới hạn sau</a:t>
                </a:r>
                <a:r>
                  <a:rPr lang="en-US" sz="48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46" y="2748657"/>
                <a:ext cx="19311258" cy="1567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1590" y="544286"/>
            <a:ext cx="7184570" cy="24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99759" y="3026231"/>
                <a:ext cx="19028228" cy="234404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indent="68453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 (SGK-tr72).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các giới hạn sau: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59" y="3026231"/>
                <a:ext cx="19028228" cy="2344040"/>
              </a:xfrm>
              <a:prstGeom prst="rect">
                <a:avLst/>
              </a:prstGeom>
              <a:blipFill>
                <a:blip r:embed="rId2"/>
                <a:stretch>
                  <a:fillRect t="-4910" b="-2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17473" y="6858000"/>
                <a:ext cx="17787256" cy="537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5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5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→2</m:t>
                            </m:r>
                          </m:lim>
                        </m:limLow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+3)=</m:t>
                        </m:r>
                        <m:sSup>
                          <m:sSup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−4.2+3=−1</m:t>
                        </m:r>
                      </m:e>
                    </m:func>
                  </m:oMath>
                </a14:m>
                <a:endParaRPr lang="en-US" sz="5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5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</m:num>
                          <m:den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en-US" sz="5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−2)(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−3)</m:t>
                            </m:r>
                          </m:num>
                          <m:den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en-US" sz="5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=3−2=1</m:t>
                        </m:r>
                      </m:e>
                    </m:func>
                  </m:oMath>
                </a14:m>
                <a:endParaRPr lang="en-US" sz="5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5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5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−1)(</m:t>
                            </m:r>
                            <m:rad>
                              <m:radPr>
                                <m:degHide m:val="on"/>
                                <m:ctrlP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den>
                        </m:f>
                      </m:e>
                    </m:func>
                    <m:r>
                      <a:rPr lang="en-US" sz="5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5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5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5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73" y="6858000"/>
                <a:ext cx="17787256" cy="5374741"/>
              </a:xfrm>
              <a:prstGeom prst="rect">
                <a:avLst/>
              </a:prstGeom>
              <a:blipFill>
                <a:blip r:embed="rId3"/>
                <a:stretch>
                  <a:fillRect l="-1748" t="-2608" b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4846" y="858133"/>
                <a:ext cx="20748170" cy="392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4 (SGK trang 72).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các giới hạn sau:</a:t>
                </a:r>
              </a:p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  g)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46" y="858133"/>
                <a:ext cx="20748170" cy="3926588"/>
              </a:xfrm>
              <a:prstGeom prst="rect">
                <a:avLst/>
              </a:prstGeom>
              <a:blipFill>
                <a:blip r:embed="rId2"/>
                <a:stretch>
                  <a:fillRect t="-3106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4845" y="5551838"/>
                <a:ext cx="22250400" cy="5926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num>
                      <m:den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828800">
                  <a:lnSpc>
                    <a:spcPct val="107000"/>
                  </a:lnSpc>
                  <a:spcAft>
                    <a:spcPts val="16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defTabSz="1828800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num>
                      <m:den>
                        <m:limLow>
                          <m:limLow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45" y="5551838"/>
                <a:ext cx="22250400" cy="5926494"/>
              </a:xfrm>
              <a:prstGeom prst="rect">
                <a:avLst/>
              </a:prstGeom>
              <a:blipFill>
                <a:blip r:embed="rId3"/>
                <a:stretch>
                  <a:fillRect l="-123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32509" y="8621487"/>
                <a:ext cx="15778948" cy="133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g.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9" y="8621487"/>
                <a:ext cx="15778948" cy="1335237"/>
              </a:xfrm>
              <a:prstGeom prst="rect">
                <a:avLst/>
              </a:prstGeom>
              <a:blipFill>
                <a:blip r:embed="rId2"/>
                <a:stretch>
                  <a:fillRect l="-1739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56956" y="1567130"/>
                <a:ext cx="16894630" cy="2115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56" y="1567130"/>
                <a:ext cx="16894630" cy="2115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6956" y="5094309"/>
                <a:ext cx="17330058" cy="22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56" y="5094309"/>
                <a:ext cx="17330058" cy="2255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3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8992DA4-A089-46EF-882C-C90DC7A066BF}"/>
              </a:ext>
            </a:extLst>
          </p:cNvPr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B7E77D28-95C3-45D1-A278-E7498CD7D57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F00A20-A17D-4119-83ED-0EE4F80FBCD4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C95CE7-A89D-40B7-A175-7AF85298EC6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70E5E3-4689-4051-A28B-3094B498ABBA}"/>
              </a:ext>
            </a:extLst>
          </p:cNvPr>
          <p:cNvSpPr txBox="1"/>
          <p:nvPr/>
        </p:nvSpPr>
        <p:spPr>
          <a:xfrm>
            <a:off x="1259772" y="4750929"/>
            <a:ext cx="485488" cy="3649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B58CCC-DF9C-4964-83FC-7443D570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3" y="3205195"/>
            <a:ext cx="22098000" cy="266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951DF-F94F-472A-94ED-17B90A2873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7" y="5875065"/>
            <a:ext cx="16002000" cy="281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94138-AAD3-4D81-A046-7B0E24A2C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87" y="8915399"/>
            <a:ext cx="20330341" cy="2073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980E25-40B2-47DC-B816-4B42145D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3" y="11009427"/>
            <a:ext cx="22860000" cy="123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25EA11-DD84-43D1-A1FD-B3E2E26E9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713" y="3304030"/>
            <a:ext cx="23001474" cy="10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69187" y="805543"/>
            <a:ext cx="8991600" cy="209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82044" y="3931052"/>
                <a:ext cx="21140058" cy="3127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u="sng" spc="-4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5 (SGK/72):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công ty sản xuất máy tính đã xác định được rằng, tính trung bình</a:t>
                </a:r>
                <a:r>
                  <a:rPr lang="en-US" sz="4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nhân viên có thể lắp ráp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bộ phận mỗi ngày sau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ngày đào tạo. 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ý nghĩa của kết quả.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44" y="3931052"/>
                <a:ext cx="21140058" cy="3127651"/>
              </a:xfrm>
              <a:prstGeom prst="rect">
                <a:avLst/>
              </a:prstGeom>
              <a:blipFill>
                <a:blip r:embed="rId2"/>
                <a:stretch>
                  <a:fillRect t="-3899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78728" y="7975003"/>
                <a:ext cx="19746686" cy="339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u="sng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68453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68453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Ý nghĩa: Tối đa một nhân viên chỉ có thể lắp được 50 bộ phận mỗi ngày.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28" y="7975003"/>
                <a:ext cx="19746686" cy="3399457"/>
              </a:xfrm>
              <a:prstGeom prst="rect">
                <a:avLst/>
              </a:prstGeom>
              <a:blipFill>
                <a:blip r:embed="rId3"/>
                <a:stretch>
                  <a:fillRect t="-3584" b="-6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0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7357" y="1039717"/>
                <a:ext cx="20748172" cy="4060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84530" defTabSz="1828800">
                  <a:lnSpc>
                    <a:spcPct val="107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u="sng" spc="-4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6 (SGK/72):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 phí (đơn vị: nghìn đồng) để sản xuất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sản phẩm của một công ty được xác định bởi hàm số: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50000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105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Tính chi phí trung bình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ba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để sản xuất một sản phẩm.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bar>
                      <m:barPr>
                        <m:pos m:val="top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ba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ý nghĩa của kết quả.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7" y="1039717"/>
                <a:ext cx="20748172" cy="4060920"/>
              </a:xfrm>
              <a:prstGeom prst="rect">
                <a:avLst/>
              </a:prstGeom>
              <a:blipFill>
                <a:blip r:embed="rId2"/>
                <a:stretch>
                  <a:fillRect l="-1352" t="-3453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47358" y="5533321"/>
                <a:ext cx="21161830" cy="664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4572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u="sng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6858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  <a:buFont typeface="+mj-lt"/>
                  <a:buAutoNum type="alphaLcParenR"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 phí trung bình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sản xuất một sản phẩm là</a:t>
                </a:r>
                <a:endParaRPr lang="en-US" sz="4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25984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  <m:d>
                      <m:d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50000</m:t>
                        </m:r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105</m:t>
                        </m:r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(sản phẩm)</a:t>
                </a:r>
                <a:endParaRPr lang="en-US" sz="4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685800" indent="-68580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bar>
                      <m:barPr>
                        <m:pos m:val="top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50000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105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50000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50000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105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indent="684530" defTabSz="1828800">
                  <a:lnSpc>
                    <a:spcPct val="11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Ý nghĩa: Khi số sản phẩm sản xuất ra ngày càng nhiều thì chi phí trung bình chỉ tối đa là 105 nghìn đồng.</a:t>
                </a:r>
                <a:endParaRPr lang="en-US" sz="4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8" y="5533321"/>
                <a:ext cx="21161830" cy="6649897"/>
              </a:xfrm>
              <a:prstGeom prst="rect">
                <a:avLst/>
              </a:prstGeom>
              <a:blipFill>
                <a:blip r:embed="rId3"/>
                <a:stretch>
                  <a:fillRect l="-1325" t="-1833" b="-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Cho khoảng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 trên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</a:t>
                </a:r>
                <a14:m>
                  <m:oMath xmlns:m="http://schemas.openxmlformats.org/officeDocument/2006/math">
                    <m:r>
                      <a:rPr lang="en-US" sz="54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54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54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ớ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th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ì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  <a:blipFill>
                <a:blip r:embed="rId3"/>
                <a:stretch>
                  <a:fillRect l="-1498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8F543A8-38B4-4444-8396-5C4F7406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6213" y="12391690"/>
            <a:ext cx="26822400" cy="128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E0E3BDF-3204-470D-A2C5-56BDE2623520}"/>
              </a:ext>
            </a:extLst>
          </p:cNvPr>
          <p:cNvSpPr/>
          <p:nvPr/>
        </p:nvSpPr>
        <p:spPr>
          <a:xfrm>
            <a:off x="5075917" y="5046880"/>
            <a:ext cx="11308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800" b="1" dirty="0">
              <a:solidFill>
                <a:srgbClr val="D3D9DD">
                  <a:lumMod val="1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E728E-0185-49CD-8DB2-22EE234028B9}"/>
              </a:ext>
            </a:extLst>
          </p:cNvPr>
          <p:cNvGrpSpPr/>
          <p:nvPr/>
        </p:nvGrpSpPr>
        <p:grpSpPr>
          <a:xfrm>
            <a:off x="2028288" y="3791247"/>
            <a:ext cx="12609247" cy="6105623"/>
            <a:chOff x="2028288" y="3791247"/>
            <a:chExt cx="12609247" cy="6105623"/>
          </a:xfrm>
        </p:grpSpPr>
        <p:sp>
          <p:nvSpPr>
            <p:cNvPr id="47" name="TextBox 46"/>
            <p:cNvSpPr txBox="1"/>
            <p:nvPr/>
          </p:nvSpPr>
          <p:spPr>
            <a:xfrm>
              <a:off x="2028288" y="3791247"/>
              <a:ext cx="3047629" cy="800219"/>
            </a:xfrm>
            <a:prstGeom prst="rect">
              <a:avLst/>
            </a:prstGeom>
            <a:solidFill>
              <a:srgbClr val="996600"/>
            </a:solidFill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799E02-EBC5-4D29-B116-470D46F85E5C}"/>
                </a:ext>
              </a:extLst>
            </p:cNvPr>
            <p:cNvGrpSpPr/>
            <p:nvPr/>
          </p:nvGrpSpPr>
          <p:grpSpPr>
            <a:xfrm>
              <a:off x="6822966" y="4938914"/>
              <a:ext cx="7814569" cy="2400379"/>
              <a:chOff x="2591452" y="7549397"/>
              <a:chExt cx="7814569" cy="240037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AB73A21-2BE2-42F7-8CBB-52E4BE79E6A1}"/>
                  </a:ext>
                </a:extLst>
              </p:cNvPr>
              <p:cNvGrpSpPr/>
              <p:nvPr/>
            </p:nvGrpSpPr>
            <p:grpSpPr>
              <a:xfrm>
                <a:off x="2591452" y="7549397"/>
                <a:ext cx="7814569" cy="2400379"/>
                <a:chOff x="2333821" y="7164087"/>
                <a:chExt cx="7815473" cy="2400657"/>
              </a:xfrm>
            </p:grpSpPr>
            <p:sp>
              <p:nvSpPr>
                <p:cNvPr id="63" name="Round Same Side Corner Rectangle 91">
                  <a:extLst>
                    <a:ext uri="{FF2B5EF4-FFF2-40B4-BE49-F238E27FC236}">
                      <a16:creationId xmlns:a16="http://schemas.microsoft.com/office/drawing/2014/main" id="{64D32956-E157-419A-8716-17E0CC7F8E26}"/>
                    </a:ext>
                  </a:extLst>
                </p:cNvPr>
                <p:cNvSpPr/>
                <p:nvPr/>
              </p:nvSpPr>
              <p:spPr>
                <a:xfrm rot="5400000">
                  <a:off x="5935333" y="4818428"/>
                  <a:ext cx="1385716" cy="7042206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7B57EF5-A1E0-48BB-BD3F-488F7E002249}"/>
                    </a:ext>
                  </a:extLst>
                </p:cNvPr>
                <p:cNvSpPr/>
                <p:nvPr/>
              </p:nvSpPr>
              <p:spPr>
                <a:xfrm>
                  <a:off x="233382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/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; 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234" r="-7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3D31FA-2C15-4134-967F-6B667B7419E9}"/>
                </a:ext>
              </a:extLst>
            </p:cNvPr>
            <p:cNvGrpSpPr/>
            <p:nvPr/>
          </p:nvGrpSpPr>
          <p:grpSpPr>
            <a:xfrm>
              <a:off x="6822966" y="7496491"/>
              <a:ext cx="7814569" cy="2400379"/>
              <a:chOff x="13162978" y="7549397"/>
              <a:chExt cx="7814569" cy="24003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B514B52-507B-403E-AC7C-5304550114DA}"/>
                  </a:ext>
                </a:extLst>
              </p:cNvPr>
              <p:cNvGrpSpPr/>
              <p:nvPr/>
            </p:nvGrpSpPr>
            <p:grpSpPr>
              <a:xfrm>
                <a:off x="13162978" y="7549397"/>
                <a:ext cx="7814569" cy="2400379"/>
                <a:chOff x="12906571" y="7164087"/>
                <a:chExt cx="7815473" cy="2400657"/>
              </a:xfrm>
            </p:grpSpPr>
            <p:sp>
              <p:nvSpPr>
                <p:cNvPr id="73" name="Round Same Side Corner Rectangle 94">
                  <a:extLst>
                    <a:ext uri="{FF2B5EF4-FFF2-40B4-BE49-F238E27FC236}">
                      <a16:creationId xmlns:a16="http://schemas.microsoft.com/office/drawing/2014/main" id="{CBD0DD14-9318-465F-AA41-64375D8E56FE}"/>
                    </a:ext>
                  </a:extLst>
                </p:cNvPr>
                <p:cNvSpPr/>
                <p:nvPr/>
              </p:nvSpPr>
              <p:spPr>
                <a:xfrm rot="5400000">
                  <a:off x="16373764" y="4684109"/>
                  <a:ext cx="1385716" cy="7310844"/>
                </a:xfrm>
                <a:custGeom>
                  <a:avLst/>
                  <a:gdLst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0 w 1385716"/>
                    <a:gd name="connsiteY5" fmla="*/ 7042206 h 7042206"/>
                    <a:gd name="connsiteX6" fmla="*/ 0 w 1385716"/>
                    <a:gd name="connsiteY6" fmla="*/ 7042206 h 7042206"/>
                    <a:gd name="connsiteX7" fmla="*/ 0 w 1385716"/>
                    <a:gd name="connsiteY7" fmla="*/ 230957 h 7042206"/>
                    <a:gd name="connsiteX8" fmla="*/ 230957 w 1385716"/>
                    <a:gd name="connsiteY8" fmla="*/ 0 h 7042206"/>
                    <a:gd name="connsiteX0" fmla="*/ 230957 w 1385716"/>
                    <a:gd name="connsiteY0" fmla="*/ 0 h 7063194"/>
                    <a:gd name="connsiteX1" fmla="*/ 1154759 w 1385716"/>
                    <a:gd name="connsiteY1" fmla="*/ 0 h 7063194"/>
                    <a:gd name="connsiteX2" fmla="*/ 1385716 w 1385716"/>
                    <a:gd name="connsiteY2" fmla="*/ 230957 h 7063194"/>
                    <a:gd name="connsiteX3" fmla="*/ 1385716 w 1385716"/>
                    <a:gd name="connsiteY3" fmla="*/ 7042206 h 7063194"/>
                    <a:gd name="connsiteX4" fmla="*/ 1385716 w 1385716"/>
                    <a:gd name="connsiteY4" fmla="*/ 7042206 h 7063194"/>
                    <a:gd name="connsiteX5" fmla="*/ 411477 w 1385716"/>
                    <a:gd name="connsiteY5" fmla="*/ 7063194 h 7063194"/>
                    <a:gd name="connsiteX6" fmla="*/ 0 w 1385716"/>
                    <a:gd name="connsiteY6" fmla="*/ 7042206 h 7063194"/>
                    <a:gd name="connsiteX7" fmla="*/ 0 w 1385716"/>
                    <a:gd name="connsiteY7" fmla="*/ 7042206 h 7063194"/>
                    <a:gd name="connsiteX8" fmla="*/ 0 w 1385716"/>
                    <a:gd name="connsiteY8" fmla="*/ 230957 h 7063194"/>
                    <a:gd name="connsiteX9" fmla="*/ 230957 w 1385716"/>
                    <a:gd name="connsiteY9" fmla="*/ 0 h 7063194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449577 w 1385716"/>
                    <a:gd name="connsiteY5" fmla="*/ 6701244 h 7042206"/>
                    <a:gd name="connsiteX6" fmla="*/ 0 w 1385716"/>
                    <a:gd name="connsiteY6" fmla="*/ 7042206 h 7042206"/>
                    <a:gd name="connsiteX7" fmla="*/ 0 w 1385716"/>
                    <a:gd name="connsiteY7" fmla="*/ 7042206 h 7042206"/>
                    <a:gd name="connsiteX8" fmla="*/ 0 w 1385716"/>
                    <a:gd name="connsiteY8" fmla="*/ 230957 h 7042206"/>
                    <a:gd name="connsiteX9" fmla="*/ 230957 w 1385716"/>
                    <a:gd name="connsiteY9" fmla="*/ 0 h 7042206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944877 w 1385716"/>
                    <a:gd name="connsiteY5" fmla="*/ 6929844 h 7042206"/>
                    <a:gd name="connsiteX6" fmla="*/ 449577 w 1385716"/>
                    <a:gd name="connsiteY6" fmla="*/ 6701244 h 7042206"/>
                    <a:gd name="connsiteX7" fmla="*/ 0 w 1385716"/>
                    <a:gd name="connsiteY7" fmla="*/ 7042206 h 7042206"/>
                    <a:gd name="connsiteX8" fmla="*/ 0 w 1385716"/>
                    <a:gd name="connsiteY8" fmla="*/ 7042206 h 7042206"/>
                    <a:gd name="connsiteX9" fmla="*/ 0 w 1385716"/>
                    <a:gd name="connsiteY9" fmla="*/ 230957 h 7042206"/>
                    <a:gd name="connsiteX10" fmla="*/ 230957 w 1385716"/>
                    <a:gd name="connsiteY10" fmla="*/ 0 h 7042206"/>
                    <a:gd name="connsiteX0" fmla="*/ 230957 w 1385716"/>
                    <a:gd name="connsiteY0" fmla="*/ 0 h 7310844"/>
                    <a:gd name="connsiteX1" fmla="*/ 1154759 w 1385716"/>
                    <a:gd name="connsiteY1" fmla="*/ 0 h 7310844"/>
                    <a:gd name="connsiteX2" fmla="*/ 1385716 w 1385716"/>
                    <a:gd name="connsiteY2" fmla="*/ 230957 h 7310844"/>
                    <a:gd name="connsiteX3" fmla="*/ 1385716 w 1385716"/>
                    <a:gd name="connsiteY3" fmla="*/ 7042206 h 7310844"/>
                    <a:gd name="connsiteX4" fmla="*/ 1385716 w 1385716"/>
                    <a:gd name="connsiteY4" fmla="*/ 7042206 h 7310844"/>
                    <a:gd name="connsiteX5" fmla="*/ 1154427 w 1385716"/>
                    <a:gd name="connsiteY5" fmla="*/ 7310844 h 7310844"/>
                    <a:gd name="connsiteX6" fmla="*/ 449577 w 1385716"/>
                    <a:gd name="connsiteY6" fmla="*/ 6701244 h 7310844"/>
                    <a:gd name="connsiteX7" fmla="*/ 0 w 1385716"/>
                    <a:gd name="connsiteY7" fmla="*/ 7042206 h 7310844"/>
                    <a:gd name="connsiteX8" fmla="*/ 0 w 1385716"/>
                    <a:gd name="connsiteY8" fmla="*/ 7042206 h 7310844"/>
                    <a:gd name="connsiteX9" fmla="*/ 0 w 1385716"/>
                    <a:gd name="connsiteY9" fmla="*/ 230957 h 7310844"/>
                    <a:gd name="connsiteX10" fmla="*/ 230957 w 1385716"/>
                    <a:gd name="connsiteY10" fmla="*/ 0 h 731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5716" h="7310844">
                      <a:moveTo>
                        <a:pt x="230957" y="0"/>
                      </a:moveTo>
                      <a:lnTo>
                        <a:pt x="1154759" y="0"/>
                      </a:lnTo>
                      <a:cubicBezTo>
                        <a:pt x="1282313" y="0"/>
                        <a:pt x="1385716" y="103403"/>
                        <a:pt x="1385716" y="230957"/>
                      </a:cubicBezTo>
                      <a:lnTo>
                        <a:pt x="1385716" y="7042206"/>
                      </a:lnTo>
                      <a:lnTo>
                        <a:pt x="1385716" y="7042206"/>
                      </a:lnTo>
                      <a:lnTo>
                        <a:pt x="1154427" y="7310844"/>
                      </a:lnTo>
                      <a:lnTo>
                        <a:pt x="449577" y="6701244"/>
                      </a:lnTo>
                      <a:lnTo>
                        <a:pt x="0" y="7042206"/>
                      </a:lnTo>
                      <a:lnTo>
                        <a:pt x="0" y="7042206"/>
                      </a:lnTo>
                      <a:lnTo>
                        <a:pt x="0" y="230957"/>
                      </a:lnTo>
                      <a:cubicBezTo>
                        <a:pt x="0" y="103403"/>
                        <a:pt x="103403" y="0"/>
                        <a:pt x="230957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9AB16F-37A6-46FE-82A4-F3659337DFE3}"/>
                    </a:ext>
                  </a:extLst>
                </p:cNvPr>
                <p:cNvSpPr/>
                <p:nvPr/>
              </p:nvSpPr>
              <p:spPr>
                <a:xfrm>
                  <a:off x="1290657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/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(c: hằng số).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234" r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68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ED3CF6-F44B-48FF-9DDC-DFC02CC7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613" y="304800"/>
            <a:ext cx="20330921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8D080-61F4-4185-A53C-A0C1266A2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87" y="2637194"/>
            <a:ext cx="21793200" cy="11811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FA9C80-87DE-4F82-B698-77E5A28D4953}"/>
              </a:ext>
            </a:extLst>
          </p:cNvPr>
          <p:cNvSpPr txBox="1"/>
          <p:nvPr/>
        </p:nvSpPr>
        <p:spPr>
          <a:xfrm>
            <a:off x="1296987" y="1908974"/>
            <a:ext cx="388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u="sng" dirty="0" err="1"/>
              <a:t>i</a:t>
            </a:r>
            <a:endParaRPr lang="en-US" b="1" u="sng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F80F0C-9995-4E53-80BE-222625EEB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86" y="4495800"/>
            <a:ext cx="17462227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2FC2D7-F38A-442D-9A9B-2B5DACB01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452" y="6621019"/>
            <a:ext cx="21743210" cy="11513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B487A-5AAB-48FA-ACD4-637882BC8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9013" y="8305801"/>
            <a:ext cx="2267323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609600"/>
            <a:ext cx="19659599" cy="880874"/>
            <a:chOff x="-288924" y="929839"/>
            <a:chExt cx="19659599" cy="8808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0060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013986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92983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516559"/>
            <a:ext cx="16197261" cy="845641"/>
            <a:chOff x="644526" y="1778497"/>
            <a:chExt cx="16197261" cy="845641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1785938"/>
              <a:ext cx="1493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181946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1778497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15F06-9415-41E0-9B17-2941ECF7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" y="3013119"/>
            <a:ext cx="20890049" cy="6892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381C0-70FB-4416-AF23-14038CF23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3456" y="2971800"/>
            <a:ext cx="26581443" cy="10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609600"/>
            <a:ext cx="19659599" cy="880874"/>
            <a:chOff x="-288924" y="929839"/>
            <a:chExt cx="19659599" cy="8808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006039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013986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92983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516559"/>
            <a:ext cx="16197261" cy="845641"/>
            <a:chOff x="644526" y="1778497"/>
            <a:chExt cx="16197261" cy="845641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1785938"/>
              <a:ext cx="1493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181946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1778497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7857" y="2743199"/>
            <a:ext cx="22325581" cy="10196945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403390"/>
              <a:ext cx="21868726" cy="3499638"/>
              <a:chOff x="637542" y="978544"/>
              <a:chExt cx="8611674" cy="137782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978544"/>
                <a:ext cx="8611674" cy="137782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/>
              <p:nvPr/>
            </p:nvSpPr>
            <p:spPr>
              <a:xfrm>
                <a:off x="1982787" y="4644276"/>
                <a:ext cx="17526000" cy="556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>
                  <a:spcBef>
                    <a:spcPts val="0"/>
                  </a:spcBef>
                  <a:spcAft>
                    <a:spcPts val="0"/>
                  </a:spcAft>
                  <a:buAutoNum type="alphaLcParenR"/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48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    </m:t>
                    </m:r>
                  </m:oMath>
                </a14:m>
                <a:r>
                  <a:rPr lang="nl-NL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thì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marR="0" indent="134938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557338" algn="ctr"/>
                    <a:tab pos="5943600" algn="r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</a:t>
                </a: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lvl="0" indent="373063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(nếu M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7" y="4644276"/>
                <a:ext cx="17526000" cy="5566524"/>
              </a:xfrm>
              <a:prstGeom prst="rect">
                <a:avLst/>
              </a:prstGeom>
              <a:blipFill>
                <a:blip r:embed="rId3"/>
                <a:stretch>
                  <a:fillRect l="-1426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47010D0-FCCC-47FB-A053-BC536E339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8587" y="4724400"/>
            <a:ext cx="685800" cy="685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B891AC-0BF5-4727-B707-1E596AECC774}"/>
                  </a:ext>
                </a:extLst>
              </p:cNvPr>
              <p:cNvSpPr/>
              <p:nvPr/>
            </p:nvSpPr>
            <p:spPr>
              <a:xfrm>
                <a:off x="2058987" y="10549262"/>
                <a:ext cx="17678400" cy="116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f(x) </a:t>
                </a:r>
                <a:r>
                  <a:rPr lang="nl-NL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40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40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40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 L </a:t>
                </a:r>
                <a:r>
                  <a:rPr lang="nl-NL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440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B891AC-0BF5-4727-B707-1E596AECC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549262"/>
                <a:ext cx="17678400" cy="1169166"/>
              </a:xfrm>
              <a:prstGeom prst="rect">
                <a:avLst/>
              </a:prstGeom>
              <a:blipFill>
                <a:blip r:embed="rId5"/>
                <a:stretch>
                  <a:fillRect l="-1414" t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5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689D7BB-8F21-4C81-972D-F51F5912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613" y="1104107"/>
            <a:ext cx="24595511" cy="20280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076072-045B-4800-937E-D58FCE705731}"/>
              </a:ext>
            </a:extLst>
          </p:cNvPr>
          <p:cNvSpPr txBox="1"/>
          <p:nvPr/>
        </p:nvSpPr>
        <p:spPr>
          <a:xfrm>
            <a:off x="687387" y="2924232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b="1" u="sng" dirty="0" err="1"/>
              <a:t>i</a:t>
            </a:r>
            <a:endParaRPr lang="en-US" sz="5400" b="1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D6AEE3-6595-458E-B171-D520AF98A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51" y="4800600"/>
            <a:ext cx="29627138" cy="17152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1703C5-62FB-42CB-8ECC-243AB5EB1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187" y="7848600"/>
            <a:ext cx="19812000" cy="24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1759</Words>
  <Application>Microsoft Office PowerPoint</Application>
  <PresentationFormat>Custom</PresentationFormat>
  <Paragraphs>199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Bitmap Image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117</cp:revision>
  <dcterms:created xsi:type="dcterms:W3CDTF">2013-08-31T11:42:51Z</dcterms:created>
  <dcterms:modified xsi:type="dcterms:W3CDTF">2023-08-27T14:08:33Z</dcterms:modified>
</cp:coreProperties>
</file>