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0" r:id="rId3"/>
    <p:sldId id="271" r:id="rId4"/>
    <p:sldId id="272" r:id="rId5"/>
    <p:sldId id="257" r:id="rId6"/>
    <p:sldId id="273" r:id="rId7"/>
    <p:sldId id="275" r:id="rId8"/>
    <p:sldId id="276" r:id="rId9"/>
    <p:sldId id="277" r:id="rId10"/>
    <p:sldId id="278" r:id="rId11"/>
    <p:sldId id="274" r:id="rId12"/>
    <p:sldId id="279" r:id="rId13"/>
    <p:sldId id="280" r:id="rId14"/>
    <p:sldId id="284" r:id="rId15"/>
    <p:sldId id="282" r:id="rId16"/>
    <p:sldId id="283" r:id="rId17"/>
    <p:sldId id="285" r:id="rId18"/>
    <p:sldId id="286" r:id="rId19"/>
    <p:sldId id="287" r:id="rId20"/>
    <p:sldId id="288" r:id="rId21"/>
    <p:sldId id="289" r:id="rId22"/>
    <p:sldId id="290" r:id="rId23"/>
    <p:sldId id="295" r:id="rId24"/>
    <p:sldId id="294" r:id="rId25"/>
    <p:sldId id="299" r:id="rId26"/>
    <p:sldId id="291" r:id="rId27"/>
    <p:sldId id="296" r:id="rId28"/>
    <p:sldId id="297" r:id="rId29"/>
    <p:sldId id="298" r:id="rId30"/>
  </p:sldIdLst>
  <p:sldSz cx="18288000" cy="10287000"/>
  <p:notesSz cx="6858000" cy="9144000"/>
  <p:embeddedFontLst>
    <p:embeddedFont>
      <p:font typeface="Roboto Mono Bold" charset="0"/>
      <p:regular r:id="rId31"/>
    </p:embeddedFont>
    <p:embeddedFont>
      <p:font typeface="Cambria Math" pitchFamily="18" charset="0"/>
      <p:regular r:id="rId32"/>
    </p:embeddedFont>
    <p:embeddedFont>
      <p:font typeface="Calibri"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96" autoAdjust="0"/>
    <p:restoredTop sz="94622" autoAdjust="0"/>
  </p:normalViewPr>
  <p:slideViewPr>
    <p:cSldViewPr>
      <p:cViewPr varScale="1">
        <p:scale>
          <a:sx n="63" d="100"/>
          <a:sy n="63" d="100"/>
        </p:scale>
        <p:origin x="-499"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00.png"/><Relationship Id="rId3" Type="http://schemas.openxmlformats.org/officeDocument/2006/relationships/image" Target="../media/image28.png"/><Relationship Id="rId7" Type="http://schemas.openxmlformats.org/officeDocument/2006/relationships/image" Target="../media/image39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80.png"/><Relationship Id="rId4" Type="http://schemas.openxmlformats.org/officeDocument/2006/relationships/image" Target="../media/image38.sv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1.png"/><Relationship Id="rId7" Type="http://schemas.openxmlformats.org/officeDocument/2006/relationships/image" Target="../media/image4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51.svg"/><Relationship Id="rId5" Type="http://schemas.openxmlformats.org/officeDocument/2006/relationships/image" Target="../media/image3.svg"/><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22.sv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1.png"/><Relationship Id="rId7" Type="http://schemas.openxmlformats.org/officeDocument/2006/relationships/image" Target="../media/image4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51.svg"/><Relationship Id="rId5" Type="http://schemas.openxmlformats.org/officeDocument/2006/relationships/image" Target="../media/image3.svg"/><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22.sv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1.png"/><Relationship Id="rId7" Type="http://schemas.openxmlformats.org/officeDocument/2006/relationships/image" Target="../media/image4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51.svg"/><Relationship Id="rId5" Type="http://schemas.openxmlformats.org/officeDocument/2006/relationships/image" Target="../media/image3.svg"/><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22.sv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9.svg"/><Relationship Id="rId12" Type="http://schemas.openxmlformats.org/officeDocument/2006/relationships/image" Target="../media/image45.png"/><Relationship Id="rId2" Type="http://schemas.openxmlformats.org/officeDocument/2006/relationships/image" Target="../media/image1.png"/><Relationship Id="rId16"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51.svg"/><Relationship Id="rId5" Type="http://schemas.openxmlformats.org/officeDocument/2006/relationships/image" Target="../media/image3.svg"/><Relationship Id="rId15" Type="http://schemas.openxmlformats.org/officeDocument/2006/relationships/image" Target="../media/image48.png"/><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22.svg"/><Relationship Id="rId1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5.emf"/><Relationship Id="rId3" Type="http://schemas.openxmlformats.org/officeDocument/2006/relationships/image" Target="../media/image41.png"/><Relationship Id="rId7" Type="http://schemas.openxmlformats.org/officeDocument/2006/relationships/image" Target="../media/image49.svg"/><Relationship Id="rId12" Type="http://schemas.openxmlformats.org/officeDocument/2006/relationships/image" Target="../media/image46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51.svg"/><Relationship Id="rId5" Type="http://schemas.openxmlformats.org/officeDocument/2006/relationships/image" Target="../media/image3.svg"/><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22.svg"/><Relationship Id="rId14" Type="http://schemas.openxmlformats.org/officeDocument/2006/relationships/image" Target="../media/image480.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emf"/><Relationship Id="rId3" Type="http://schemas.openxmlformats.org/officeDocument/2006/relationships/image" Target="../media/image41.png"/><Relationship Id="rId7" Type="http://schemas.openxmlformats.org/officeDocument/2006/relationships/image" Target="../media/image49.svg"/><Relationship Id="rId12"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51.svg"/><Relationship Id="rId5" Type="http://schemas.openxmlformats.org/officeDocument/2006/relationships/image" Target="../media/image3.svg"/><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22.svg"/><Relationship Id="rId14"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22.png"/><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1.png"/><Relationship Id="rId7"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svg"/><Relationship Id="rId10" Type="http://schemas.openxmlformats.org/officeDocument/2006/relationships/image" Target="../media/image55.pn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1.png"/><Relationship Id="rId7"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svg"/><Relationship Id="rId9"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8.png"/><Relationship Id="rId4" Type="http://schemas.openxmlformats.org/officeDocument/2006/relationships/image" Target="../media/image30.svg"/></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1.png"/><Relationship Id="rId7" Type="http://schemas.openxmlformats.org/officeDocument/2006/relationships/image" Target="../media/image58.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svg"/><Relationship Id="rId9" Type="http://schemas.openxmlformats.org/officeDocument/2006/relationships/image" Target="../media/image60.emf"/></Relationships>
</file>

<file path=ppt/slides/_rels/slide2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11.png"/><Relationship Id="rId7" Type="http://schemas.openxmlformats.org/officeDocument/2006/relationships/image" Target="../media/image58.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svg"/><Relationship Id="rId9" Type="http://schemas.openxmlformats.org/officeDocument/2006/relationships/image" Target="../media/image62.emf"/></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11.png"/><Relationship Id="rId7" Type="http://schemas.openxmlformats.org/officeDocument/2006/relationships/image" Target="../media/image58.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svg"/><Relationship Id="rId9" Type="http://schemas.openxmlformats.org/officeDocument/2006/relationships/image" Target="../media/image63.emf"/></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9.svg"/><Relationship Id="rId12"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51.svg"/><Relationship Id="rId5" Type="http://schemas.openxmlformats.org/officeDocument/2006/relationships/image" Target="../media/image3.svg"/><Relationship Id="rId10" Type="http://schemas.openxmlformats.org/officeDocument/2006/relationships/image" Target="../media/image44.png"/><Relationship Id="rId9" Type="http://schemas.openxmlformats.org/officeDocument/2006/relationships/image" Target="../media/image22.sv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9.svg"/><Relationship Id="rId12" Type="http://schemas.openxmlformats.org/officeDocument/2006/relationships/image" Target="../media/image64.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51.svg"/><Relationship Id="rId5" Type="http://schemas.openxmlformats.org/officeDocument/2006/relationships/image" Target="../media/image3.svg"/><Relationship Id="rId10" Type="http://schemas.openxmlformats.org/officeDocument/2006/relationships/image" Target="../media/image44.png"/><Relationship Id="rId9" Type="http://schemas.openxmlformats.org/officeDocument/2006/relationships/image" Target="../media/image22.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66.emf"/><Relationship Id="rId5" Type="http://schemas.openxmlformats.org/officeDocument/2006/relationships/image" Target="../media/image3.svg"/><Relationship Id="rId10" Type="http://schemas.openxmlformats.org/officeDocument/2006/relationships/image" Target="../media/image65.png"/><Relationship Id="rId9" Type="http://schemas.openxmlformats.org/officeDocument/2006/relationships/image" Target="../media/image22.svg"/></Relationships>
</file>

<file path=ppt/slides/_rels/slide26.xml.rels><?xml version="1.0" encoding="UTF-8" standalone="yes"?>
<Relationships xmlns="http://schemas.openxmlformats.org/package/2006/relationships"><Relationship Id="rId13" Type="http://schemas.openxmlformats.org/officeDocument/2006/relationships/image" Target="../media/image68.png"/><Relationship Id="rId3" Type="http://schemas.openxmlformats.org/officeDocument/2006/relationships/image" Target="../media/image41.png"/><Relationship Id="rId12" Type="http://schemas.openxmlformats.org/officeDocument/2006/relationships/image" Target="../media/image67.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51.svg"/><Relationship Id="rId5" Type="http://schemas.openxmlformats.org/officeDocument/2006/relationships/image" Target="../media/image3.svg"/><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22.svg"/><Relationship Id="rId14" Type="http://schemas.openxmlformats.org/officeDocument/2006/relationships/image" Target="../media/image69.emf"/></Relationships>
</file>

<file path=ppt/slides/_rels/slide27.xml.rels><?xml version="1.0" encoding="UTF-8" standalone="yes"?>
<Relationships xmlns="http://schemas.openxmlformats.org/package/2006/relationships"><Relationship Id="rId13" Type="http://schemas.openxmlformats.org/officeDocument/2006/relationships/image" Target="../media/image70.png"/><Relationship Id="rId3" Type="http://schemas.openxmlformats.org/officeDocument/2006/relationships/image" Target="../media/image41.png"/><Relationship Id="rId12" Type="http://schemas.openxmlformats.org/officeDocument/2006/relationships/image" Target="../media/image67.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51.svg"/><Relationship Id="rId5" Type="http://schemas.openxmlformats.org/officeDocument/2006/relationships/image" Target="../media/image3.svg"/><Relationship Id="rId15" Type="http://schemas.openxmlformats.org/officeDocument/2006/relationships/image" Target="../media/image72.emf"/><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22.svg"/><Relationship Id="rId14" Type="http://schemas.openxmlformats.org/officeDocument/2006/relationships/image" Target="../media/image71.emf"/></Relationships>
</file>

<file path=ppt/slides/_rels/slide28.xml.rels><?xml version="1.0" encoding="UTF-8" standalone="yes"?>
<Relationships xmlns="http://schemas.openxmlformats.org/package/2006/relationships"><Relationship Id="rId13" Type="http://schemas.openxmlformats.org/officeDocument/2006/relationships/image" Target="../media/image73.png"/><Relationship Id="rId3" Type="http://schemas.openxmlformats.org/officeDocument/2006/relationships/image" Target="../media/image41.png"/><Relationship Id="rId12" Type="http://schemas.openxmlformats.org/officeDocument/2006/relationships/image" Target="../media/image67.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51.svg"/><Relationship Id="rId5" Type="http://schemas.openxmlformats.org/officeDocument/2006/relationships/image" Target="../media/image3.svg"/><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22.svg"/><Relationship Id="rId14" Type="http://schemas.openxmlformats.org/officeDocument/2006/relationships/image" Target="../media/image74.emf"/></Relationships>
</file>

<file path=ppt/slides/_rels/slide2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22.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11.png"/><Relationship Id="rId4" Type="http://schemas.openxmlformats.org/officeDocument/2006/relationships/image" Target="../media/image40.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18.png"/><Relationship Id="rId4" Type="http://schemas.openxmlformats.org/officeDocument/2006/relationships/image" Target="../media/image40.sv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6.emf"/><Relationship Id="rId5" Type="http://schemas.openxmlformats.org/officeDocument/2006/relationships/image" Target="../media/image22.png"/><Relationship Id="rId10" Type="http://schemas.openxmlformats.org/officeDocument/2006/relationships/image" Target="../media/image25.emf"/><Relationship Id="rId4" Type="http://schemas.openxmlformats.org/officeDocument/2006/relationships/image" Target="../media/image14.svg"/><Relationship Id="rId9" Type="http://schemas.openxmlformats.org/officeDocument/2006/relationships/image" Target="../media/image24.emf"/></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38.sv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image" Target="../media/image28.png"/><Relationship Id="rId7" Type="http://schemas.openxmlformats.org/officeDocument/2006/relationships/image" Target="../media/image33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20.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8.png"/><Relationship Id="rId7" Type="http://schemas.openxmlformats.org/officeDocument/2006/relationships/image" Target="../media/image36.png"/><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8.sv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906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sp>
        <p:nvSpPr>
          <p:cNvPr id="3" name="Freeform 3"/>
          <p:cNvSpPr/>
          <p:nvPr/>
        </p:nvSpPr>
        <p:spPr>
          <a:xfrm>
            <a:off x="3395375" y="1720503"/>
            <a:ext cx="3606239" cy="2858764"/>
          </a:xfrm>
          <a:custGeom>
            <a:avLst/>
            <a:gdLst/>
            <a:ahLst/>
            <a:cxnLst/>
            <a:rect l="l" t="t" r="r" b="b"/>
            <a:pathLst>
              <a:path w="3606239" h="2858764">
                <a:moveTo>
                  <a:pt x="0" y="0"/>
                </a:moveTo>
                <a:lnTo>
                  <a:pt x="3606238" y="0"/>
                </a:lnTo>
                <a:lnTo>
                  <a:pt x="3606238" y="2858764"/>
                </a:lnTo>
                <a:lnTo>
                  <a:pt x="0" y="285876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204005" y="4179719"/>
            <a:ext cx="15879990" cy="2343962"/>
            <a:chOff x="0" y="0"/>
            <a:chExt cx="21173320" cy="3125282"/>
          </a:xfrm>
        </p:grpSpPr>
        <p:grpSp>
          <p:nvGrpSpPr>
            <p:cNvPr id="5" name="Group 5"/>
            <p:cNvGrpSpPr/>
            <p:nvPr/>
          </p:nvGrpSpPr>
          <p:grpSpPr>
            <a:xfrm>
              <a:off x="0" y="0"/>
              <a:ext cx="21173320" cy="3125282"/>
              <a:chOff x="0" y="0"/>
              <a:chExt cx="4559036" cy="672935"/>
            </a:xfrm>
          </p:grpSpPr>
          <p:sp>
            <p:nvSpPr>
              <p:cNvPr id="6" name="Freeform 6"/>
              <p:cNvSpPr/>
              <p:nvPr/>
            </p:nvSpPr>
            <p:spPr>
              <a:xfrm>
                <a:off x="48260" y="48260"/>
                <a:ext cx="4510776" cy="624675"/>
              </a:xfrm>
              <a:custGeom>
                <a:avLst/>
                <a:gdLst/>
                <a:ahLst/>
                <a:cxnLst/>
                <a:rect l="l" t="t" r="r" b="b"/>
                <a:pathLst>
                  <a:path w="4510776" h="624675">
                    <a:moveTo>
                      <a:pt x="0" y="0"/>
                    </a:moveTo>
                    <a:lnTo>
                      <a:pt x="4510776" y="0"/>
                    </a:lnTo>
                    <a:lnTo>
                      <a:pt x="4510776" y="624675"/>
                    </a:lnTo>
                    <a:lnTo>
                      <a:pt x="0" y="624675"/>
                    </a:lnTo>
                    <a:close/>
                  </a:path>
                </a:pathLst>
              </a:custGeom>
              <a:solidFill>
                <a:srgbClr val="000000"/>
              </a:solidFill>
            </p:spPr>
          </p:sp>
          <p:sp>
            <p:nvSpPr>
              <p:cNvPr id="7" name="Freeform 7"/>
              <p:cNvSpPr/>
              <p:nvPr/>
            </p:nvSpPr>
            <p:spPr>
              <a:xfrm>
                <a:off x="6350" y="6350"/>
                <a:ext cx="4510776" cy="624675"/>
              </a:xfrm>
              <a:custGeom>
                <a:avLst/>
                <a:gdLst/>
                <a:ahLst/>
                <a:cxnLst/>
                <a:rect l="l" t="t" r="r" b="b"/>
                <a:pathLst>
                  <a:path w="4510776" h="624675">
                    <a:moveTo>
                      <a:pt x="0" y="0"/>
                    </a:moveTo>
                    <a:lnTo>
                      <a:pt x="4510776" y="0"/>
                    </a:lnTo>
                    <a:lnTo>
                      <a:pt x="4510776" y="624675"/>
                    </a:lnTo>
                    <a:lnTo>
                      <a:pt x="0" y="624675"/>
                    </a:lnTo>
                    <a:close/>
                  </a:path>
                </a:pathLst>
              </a:custGeom>
              <a:solidFill>
                <a:srgbClr val="2A6350"/>
              </a:solidFill>
            </p:spPr>
          </p:sp>
          <p:sp>
            <p:nvSpPr>
              <p:cNvPr id="8" name="Freeform 8"/>
              <p:cNvSpPr/>
              <p:nvPr/>
            </p:nvSpPr>
            <p:spPr>
              <a:xfrm>
                <a:off x="0" y="0"/>
                <a:ext cx="4523476" cy="637375"/>
              </a:xfrm>
              <a:custGeom>
                <a:avLst/>
                <a:gdLst/>
                <a:ahLst/>
                <a:cxnLst/>
                <a:rect l="l" t="t" r="r" b="b"/>
                <a:pathLst>
                  <a:path w="4523476" h="637375">
                    <a:moveTo>
                      <a:pt x="4523476" y="637375"/>
                    </a:moveTo>
                    <a:lnTo>
                      <a:pt x="0" y="637375"/>
                    </a:lnTo>
                    <a:lnTo>
                      <a:pt x="0" y="0"/>
                    </a:lnTo>
                    <a:lnTo>
                      <a:pt x="4523476" y="0"/>
                    </a:lnTo>
                    <a:lnTo>
                      <a:pt x="4523476" y="637375"/>
                    </a:lnTo>
                    <a:close/>
                    <a:moveTo>
                      <a:pt x="12700" y="624675"/>
                    </a:moveTo>
                    <a:lnTo>
                      <a:pt x="4510776" y="624675"/>
                    </a:lnTo>
                    <a:lnTo>
                      <a:pt x="4510776" y="12700"/>
                    </a:lnTo>
                    <a:lnTo>
                      <a:pt x="12700" y="12700"/>
                    </a:lnTo>
                    <a:lnTo>
                      <a:pt x="12700" y="624675"/>
                    </a:lnTo>
                    <a:close/>
                  </a:path>
                </a:pathLst>
              </a:custGeom>
              <a:solidFill>
                <a:srgbClr val="000000"/>
              </a:solidFill>
            </p:spPr>
          </p:sp>
        </p:grpSp>
        <p:sp>
          <p:nvSpPr>
            <p:cNvPr id="9" name="TextBox 9"/>
            <p:cNvSpPr txBox="1"/>
            <p:nvPr/>
          </p:nvSpPr>
          <p:spPr>
            <a:xfrm>
              <a:off x="1593661" y="466056"/>
              <a:ext cx="17985997" cy="1390862"/>
            </a:xfrm>
            <a:prstGeom prst="rect">
              <a:avLst/>
            </a:prstGeom>
          </p:spPr>
          <p:txBody>
            <a:bodyPr lIns="0" tIns="0" rIns="0" bIns="0" rtlCol="0" anchor="t">
              <a:spAutoFit/>
            </a:bodyPr>
            <a:lstStyle/>
            <a:p>
              <a:pPr algn="ctr">
                <a:lnSpc>
                  <a:spcPts val="8514"/>
                </a:lnSpc>
              </a:pPr>
              <a:r>
                <a:rPr lang="en-US" sz="6549" dirty="0">
                  <a:solidFill>
                    <a:srgbClr val="F1EEE1"/>
                  </a:solidFill>
                  <a:latin typeface="Roboto Mono Bold"/>
                </a:rPr>
                <a:t>HÌNH LĂNG TRỤ-HÌNH HỘP</a:t>
              </a:r>
            </a:p>
          </p:txBody>
        </p:sp>
      </p:grpSp>
      <p:sp>
        <p:nvSpPr>
          <p:cNvPr id="10" name="Freeform 10"/>
          <p:cNvSpPr/>
          <p:nvPr/>
        </p:nvSpPr>
        <p:spPr>
          <a:xfrm>
            <a:off x="1873575" y="5920069"/>
            <a:ext cx="2726164" cy="2939980"/>
          </a:xfrm>
          <a:custGeom>
            <a:avLst/>
            <a:gdLst/>
            <a:ahLst/>
            <a:cxnLst/>
            <a:rect l="l" t="t" r="r" b="b"/>
            <a:pathLst>
              <a:path w="2726164" h="2939980">
                <a:moveTo>
                  <a:pt x="0" y="0"/>
                </a:moveTo>
                <a:lnTo>
                  <a:pt x="2726164" y="0"/>
                </a:lnTo>
                <a:lnTo>
                  <a:pt x="2726164" y="2939981"/>
                </a:lnTo>
                <a:lnTo>
                  <a:pt x="0" y="293998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11"/>
          <p:cNvSpPr/>
          <p:nvPr/>
        </p:nvSpPr>
        <p:spPr>
          <a:xfrm>
            <a:off x="15185339" y="2107233"/>
            <a:ext cx="2943601" cy="2943601"/>
          </a:xfrm>
          <a:custGeom>
            <a:avLst/>
            <a:gdLst/>
            <a:ahLst/>
            <a:cxnLst/>
            <a:rect l="l" t="t" r="r" b="b"/>
            <a:pathLst>
              <a:path w="2943601" h="2943601">
                <a:moveTo>
                  <a:pt x="0" y="0"/>
                </a:moveTo>
                <a:lnTo>
                  <a:pt x="2943601" y="0"/>
                </a:lnTo>
                <a:lnTo>
                  <a:pt x="2943601" y="2943601"/>
                </a:lnTo>
                <a:lnTo>
                  <a:pt x="0" y="294360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2" name="Freeform 12"/>
          <p:cNvSpPr/>
          <p:nvPr/>
        </p:nvSpPr>
        <p:spPr>
          <a:xfrm>
            <a:off x="14263487" y="7013520"/>
            <a:ext cx="2820508" cy="4114800"/>
          </a:xfrm>
          <a:custGeom>
            <a:avLst/>
            <a:gdLst/>
            <a:ahLst/>
            <a:cxnLst/>
            <a:rect l="l" t="t" r="r" b="b"/>
            <a:pathLst>
              <a:path w="2820508" h="4114800">
                <a:moveTo>
                  <a:pt x="0" y="0"/>
                </a:moveTo>
                <a:lnTo>
                  <a:pt x="2820508" y="0"/>
                </a:lnTo>
                <a:lnTo>
                  <a:pt x="2820508" y="4114800"/>
                </a:lnTo>
                <a:lnTo>
                  <a:pt x="0" y="411480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3" name="Freeform 13"/>
          <p:cNvSpPr/>
          <p:nvPr/>
        </p:nvSpPr>
        <p:spPr>
          <a:xfrm flipH="1">
            <a:off x="11479762" y="-126119"/>
            <a:ext cx="3117024" cy="2628617"/>
          </a:xfrm>
          <a:custGeom>
            <a:avLst/>
            <a:gdLst/>
            <a:ahLst/>
            <a:cxnLst/>
            <a:rect l="l" t="t" r="r" b="b"/>
            <a:pathLst>
              <a:path w="3117024" h="2628617">
                <a:moveTo>
                  <a:pt x="3117024" y="0"/>
                </a:moveTo>
                <a:lnTo>
                  <a:pt x="0" y="0"/>
                </a:lnTo>
                <a:lnTo>
                  <a:pt x="0" y="2628616"/>
                </a:lnTo>
                <a:lnTo>
                  <a:pt x="3117024" y="2628616"/>
                </a:lnTo>
                <a:lnTo>
                  <a:pt x="3117024" y="0"/>
                </a:lnTo>
                <a:close/>
              </a:path>
            </a:pathLst>
          </a:custGeom>
          <a:blipFill>
            <a:blip r:embed="rId11">
              <a:extLst>
                <a:ext uri="{96DAC541-7B7A-43D3-8B79-37D633B846F1}">
                  <asvg:svgBlip xmlns="" xmlns:asvg="http://schemas.microsoft.com/office/drawing/2016/SVG/main" r:embed="rId12"/>
                </a:ext>
              </a:extLst>
            </a:blip>
            <a:stretch>
              <a:fillRect/>
            </a:stretch>
          </a:blipFill>
        </p:spPr>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sp>
        <p:nvSpPr>
          <p:cNvPr id="3" name="Freeform 3"/>
          <p:cNvSpPr/>
          <p:nvPr/>
        </p:nvSpPr>
        <p:spPr>
          <a:xfrm>
            <a:off x="14020800" y="5829300"/>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0" y="1192357"/>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5" name="Group 5"/>
          <p:cNvGrpSpPr/>
          <p:nvPr/>
        </p:nvGrpSpPr>
        <p:grpSpPr>
          <a:xfrm>
            <a:off x="1219200" y="257337"/>
            <a:ext cx="15544800" cy="9867900"/>
            <a:chOff x="0" y="0"/>
            <a:chExt cx="5018317" cy="1360314"/>
          </a:xfrm>
        </p:grpSpPr>
        <p:sp>
          <p:nvSpPr>
            <p:cNvPr id="6" name="Freeform 6"/>
            <p:cNvSpPr/>
            <p:nvPr/>
          </p:nvSpPr>
          <p:spPr>
            <a:xfrm>
              <a:off x="48260" y="48260"/>
              <a:ext cx="4970057" cy="1312054"/>
            </a:xfrm>
            <a:custGeom>
              <a:avLst/>
              <a:gdLst/>
              <a:ahLst/>
              <a:cxnLst/>
              <a:rect l="l" t="t" r="r" b="b"/>
              <a:pathLst>
                <a:path w="4970057" h="1312054">
                  <a:moveTo>
                    <a:pt x="0" y="0"/>
                  </a:moveTo>
                  <a:lnTo>
                    <a:pt x="4970057" y="0"/>
                  </a:lnTo>
                  <a:lnTo>
                    <a:pt x="4970057" y="1312054"/>
                  </a:lnTo>
                  <a:lnTo>
                    <a:pt x="0" y="1312054"/>
                  </a:lnTo>
                  <a:close/>
                </a:path>
              </a:pathLst>
            </a:custGeom>
            <a:solidFill>
              <a:srgbClr val="000000"/>
            </a:solidFill>
          </p:spPr>
        </p:sp>
        <p:sp>
          <p:nvSpPr>
            <p:cNvPr id="7" name="Freeform 7"/>
            <p:cNvSpPr/>
            <p:nvPr/>
          </p:nvSpPr>
          <p:spPr>
            <a:xfrm>
              <a:off x="12700" y="24130"/>
              <a:ext cx="4970057" cy="1312054"/>
            </a:xfrm>
            <a:custGeom>
              <a:avLst/>
              <a:gdLst/>
              <a:ahLst/>
              <a:cxnLst/>
              <a:rect l="l" t="t" r="r" b="b"/>
              <a:pathLst>
                <a:path w="4970057" h="1312054">
                  <a:moveTo>
                    <a:pt x="0" y="0"/>
                  </a:moveTo>
                  <a:lnTo>
                    <a:pt x="4970057" y="0"/>
                  </a:lnTo>
                  <a:lnTo>
                    <a:pt x="4970057" y="1312054"/>
                  </a:lnTo>
                  <a:lnTo>
                    <a:pt x="0" y="1312054"/>
                  </a:lnTo>
                  <a:close/>
                </a:path>
              </a:pathLst>
            </a:custGeom>
            <a:solidFill>
              <a:srgbClr val="8CB9C4"/>
            </a:solidFill>
          </p:spPr>
        </p:sp>
        <p:sp>
          <p:nvSpPr>
            <p:cNvPr id="8" name="Freeform 8"/>
            <p:cNvSpPr/>
            <p:nvPr/>
          </p:nvSpPr>
          <p:spPr>
            <a:xfrm>
              <a:off x="0" y="0"/>
              <a:ext cx="4982757" cy="1324754"/>
            </a:xfrm>
            <a:custGeom>
              <a:avLst/>
              <a:gdLst/>
              <a:ahLst/>
              <a:cxnLst/>
              <a:rect l="l" t="t" r="r" b="b"/>
              <a:pathLst>
                <a:path w="4982757" h="1324754">
                  <a:moveTo>
                    <a:pt x="4982757" y="1324754"/>
                  </a:moveTo>
                  <a:lnTo>
                    <a:pt x="0" y="1324754"/>
                  </a:lnTo>
                  <a:lnTo>
                    <a:pt x="0" y="0"/>
                  </a:lnTo>
                  <a:lnTo>
                    <a:pt x="4982757" y="0"/>
                  </a:lnTo>
                  <a:lnTo>
                    <a:pt x="4982757" y="1324754"/>
                  </a:lnTo>
                  <a:close/>
                  <a:moveTo>
                    <a:pt x="12700" y="1312054"/>
                  </a:moveTo>
                  <a:lnTo>
                    <a:pt x="4970057" y="1312054"/>
                  </a:lnTo>
                  <a:lnTo>
                    <a:pt x="4970057" y="12700"/>
                  </a:lnTo>
                  <a:lnTo>
                    <a:pt x="12700" y="12700"/>
                  </a:lnTo>
                  <a:lnTo>
                    <a:pt x="12700" y="1312054"/>
                  </a:lnTo>
                  <a:close/>
                </a:path>
              </a:pathLst>
            </a:custGeom>
            <a:solidFill>
              <a:srgbClr val="000000"/>
            </a:solidFill>
          </p:spPr>
        </p:sp>
      </p:grpSp>
      <mc:AlternateContent xmlns:mc="http://schemas.openxmlformats.org/markup-compatibility/2006" xmlns:a14="http://schemas.microsoft.com/office/drawing/2010/main">
        <mc:Choice Requires="a14">
          <p:sp>
            <p:nvSpPr>
              <p:cNvPr id="9" name="Rectangle 8"/>
              <p:cNvSpPr/>
              <p:nvPr/>
            </p:nvSpPr>
            <p:spPr>
              <a:xfrm>
                <a:off x="2006078" y="647603"/>
                <a:ext cx="13860891" cy="2981329"/>
              </a:xfrm>
              <a:prstGeom prst="rect">
                <a:avLst/>
              </a:prstGeom>
            </p:spPr>
            <p:txBody>
              <a:bodyPr wrap="square">
                <a:spAutoFit/>
              </a:bodyPr>
              <a:lstStyle/>
              <a:p>
                <a:pPr>
                  <a:lnSpc>
                    <a:spcPct val="110000"/>
                  </a:lnSpc>
                  <a:tabLst>
                    <a:tab pos="629920" algn="l"/>
                  </a:tabLst>
                </a:pPr>
                <a:r>
                  <a:rPr lang="vi-VN" sz="2800" b="1" dirty="0">
                    <a:solidFill>
                      <a:srgbClr val="000000"/>
                    </a:solidFill>
                    <a:latin typeface="+mj-lt"/>
                    <a:ea typeface="Calibri"/>
                    <a:cs typeface="Times New Roman"/>
                  </a:rPr>
                  <a:t>Bài tập số 3.</a:t>
                </a:r>
                <a:endParaRPr lang="en-US" sz="2800" dirty="0">
                  <a:latin typeface="+mj-lt"/>
                  <a:ea typeface="Calibri"/>
                  <a:cs typeface="Times New Roman"/>
                </a:endParaRPr>
              </a:p>
              <a:p>
                <a:pPr marL="629920" marR="0" indent="-629920">
                  <a:lnSpc>
                    <a:spcPct val="110000"/>
                  </a:lnSpc>
                  <a:spcBef>
                    <a:spcPts val="0"/>
                  </a:spcBef>
                  <a:spcAft>
                    <a:spcPts val="0"/>
                  </a:spcAft>
                  <a:tabLst>
                    <a:tab pos="629920" algn="l"/>
                  </a:tabLst>
                </a:pPr>
                <a:r>
                  <a:rPr lang="vi-VN" sz="2800" dirty="0">
                    <a:solidFill>
                      <a:srgbClr val="000000"/>
                    </a:solidFill>
                    <a:effectLst/>
                    <a:latin typeface="+mj-lt"/>
                    <a:ea typeface="Times New Roman"/>
                    <a:cs typeface="Times New Roman"/>
                  </a:rPr>
                  <a:t> Cho hình lăng trụ tam giác </a:t>
                </a:r>
                <a14:m>
                  <m:oMath xmlns:m="http://schemas.openxmlformats.org/officeDocument/2006/math">
                    <m:r>
                      <a:rPr lang="vi-VN" sz="2800" i="1">
                        <a:solidFill>
                          <a:srgbClr val="000000"/>
                        </a:solidFill>
                        <a:effectLst/>
                        <a:latin typeface="Cambria Math"/>
                        <a:ea typeface="Times New Roman"/>
                        <a:cs typeface="Times New Roman"/>
                      </a:rPr>
                      <m:t>𝐴𝐵𝐶</m:t>
                    </m:r>
                    <m:r>
                      <a:rPr lang="vi-VN" sz="2800" i="1">
                        <a:solidFill>
                          <a:srgbClr val="000000"/>
                        </a:solidFill>
                        <a:effectLst/>
                        <a:latin typeface="Cambria Math"/>
                        <a:ea typeface="Times New Roman"/>
                        <a:cs typeface="Times New Roman"/>
                      </a:rPr>
                      <m:t>.</m:t>
                    </m:r>
                    <m:r>
                      <a:rPr lang="vi-VN" sz="2800" i="1">
                        <a:solidFill>
                          <a:srgbClr val="000000"/>
                        </a:solidFill>
                        <a:effectLst/>
                        <a:latin typeface="Cambria Math"/>
                        <a:ea typeface="Times New Roman"/>
                        <a:cs typeface="Times New Roman"/>
                      </a:rPr>
                      <m:t>𝐴</m:t>
                    </m:r>
                    <m:r>
                      <a:rPr lang="vi-VN" sz="2800" i="1">
                        <a:solidFill>
                          <a:srgbClr val="000000"/>
                        </a:solidFill>
                        <a:effectLst/>
                        <a:latin typeface="Cambria Math"/>
                        <a:ea typeface="Times New Roman"/>
                        <a:cs typeface="Times New Roman"/>
                      </a:rPr>
                      <m:t>′</m:t>
                    </m:r>
                    <m:r>
                      <a:rPr lang="vi-VN" sz="2800" i="1">
                        <a:solidFill>
                          <a:srgbClr val="000000"/>
                        </a:solidFill>
                        <a:effectLst/>
                        <a:latin typeface="Cambria Math"/>
                        <a:ea typeface="Times New Roman"/>
                        <a:cs typeface="Times New Roman"/>
                      </a:rPr>
                      <m:t>𝐵</m:t>
                    </m:r>
                    <m:r>
                      <a:rPr lang="vi-VN" sz="2800" i="1">
                        <a:solidFill>
                          <a:srgbClr val="000000"/>
                        </a:solidFill>
                        <a:effectLst/>
                        <a:latin typeface="Cambria Math"/>
                        <a:ea typeface="Times New Roman"/>
                        <a:cs typeface="Times New Roman"/>
                      </a:rPr>
                      <m:t>′</m:t>
                    </m:r>
                    <m:r>
                      <a:rPr lang="vi-VN" sz="2800" i="1">
                        <a:solidFill>
                          <a:srgbClr val="000000"/>
                        </a:solidFill>
                        <a:effectLst/>
                        <a:latin typeface="Cambria Math"/>
                        <a:ea typeface="Times New Roman"/>
                        <a:cs typeface="Times New Roman"/>
                      </a:rPr>
                      <m:t>𝐶</m:t>
                    </m:r>
                    <m:r>
                      <a:rPr lang="vi-VN" sz="2800" i="1">
                        <a:solidFill>
                          <a:srgbClr val="000000"/>
                        </a:solidFill>
                        <a:effectLst/>
                        <a:latin typeface="Cambria Math"/>
                        <a:ea typeface="Times New Roman"/>
                        <a:cs typeface="Times New Roman"/>
                      </a:rPr>
                      <m:t>′</m:t>
                    </m:r>
                  </m:oMath>
                </a14:m>
                <a:r>
                  <a:rPr lang="vi-VN" sz="2800" dirty="0">
                    <a:solidFill>
                      <a:srgbClr val="000000"/>
                    </a:solidFill>
                    <a:effectLst/>
                    <a:latin typeface="+mj-lt"/>
                    <a:ea typeface="Times New Roman"/>
                    <a:cs typeface="Times New Roman"/>
                  </a:rPr>
                  <a:t>. Gọi </a:t>
                </a:r>
                <a14:m>
                  <m:oMath xmlns:m="http://schemas.openxmlformats.org/officeDocument/2006/math">
                    <m:r>
                      <a:rPr lang="vi-VN" sz="2800" i="1">
                        <a:solidFill>
                          <a:srgbClr val="000000"/>
                        </a:solidFill>
                        <a:effectLst/>
                        <a:latin typeface="Cambria Math"/>
                        <a:ea typeface="Calibri"/>
                        <a:cs typeface="Times New Roman"/>
                      </a:rPr>
                      <m:t>𝐸</m:t>
                    </m:r>
                    <m:r>
                      <a:rPr lang="vi-VN" sz="2800" i="1">
                        <a:solidFill>
                          <a:srgbClr val="000000"/>
                        </a:solidFill>
                        <a:effectLst/>
                        <a:latin typeface="Cambria Math"/>
                        <a:ea typeface="Calibri"/>
                        <a:cs typeface="Times New Roman"/>
                      </a:rPr>
                      <m:t>, </m:t>
                    </m:r>
                    <m:r>
                      <a:rPr lang="fr-FR" sz="2800" i="1">
                        <a:solidFill>
                          <a:srgbClr val="000000"/>
                        </a:solidFill>
                        <a:effectLst/>
                        <a:latin typeface="Cambria Math"/>
                        <a:ea typeface="Calibri"/>
                        <a:cs typeface="Times New Roman"/>
                      </a:rPr>
                      <m:t>𝐹</m:t>
                    </m:r>
                  </m:oMath>
                </a14:m>
                <a:r>
                  <a:rPr lang="vi-VN" sz="2800" dirty="0">
                    <a:solidFill>
                      <a:srgbClr val="000000"/>
                    </a:solidFill>
                    <a:effectLst/>
                    <a:latin typeface="+mj-lt"/>
                    <a:ea typeface="Times New Roman"/>
                    <a:cs typeface="Times New Roman"/>
                  </a:rPr>
                  <a:t> lần lượt là trung điểm của các cạnh </a:t>
                </a:r>
                <a14:m>
                  <m:oMath xmlns:m="http://schemas.openxmlformats.org/officeDocument/2006/math">
                    <m:r>
                      <a:rPr lang="vi-VN" sz="2800" i="1">
                        <a:solidFill>
                          <a:srgbClr val="000000"/>
                        </a:solidFill>
                        <a:effectLst/>
                        <a:latin typeface="Cambria Math"/>
                        <a:ea typeface="Times New Roman"/>
                        <a:cs typeface="Times New Roman"/>
                      </a:rPr>
                      <m:t>𝐴</m:t>
                    </m:r>
                    <m:r>
                      <a:rPr lang="fr-FR" sz="2800" i="1">
                        <a:solidFill>
                          <a:srgbClr val="000000"/>
                        </a:solidFill>
                        <a:effectLst/>
                        <a:latin typeface="Cambria Math"/>
                        <a:ea typeface="Calibri"/>
                        <a:cs typeface="Times New Roman"/>
                      </a:rPr>
                      <m:t>𝐶</m:t>
                    </m:r>
                  </m:oMath>
                </a14:m>
                <a:r>
                  <a:rPr lang="en-US" sz="2800" dirty="0" smtClean="0">
                    <a:solidFill>
                      <a:srgbClr val="000000"/>
                    </a:solidFill>
                    <a:effectLst/>
                    <a:latin typeface="+mj-lt"/>
                    <a:ea typeface="Times New Roman"/>
                    <a:cs typeface="Times New Roman"/>
                  </a:rPr>
                  <a:t>  </a:t>
                </a:r>
                <a:r>
                  <a:rPr lang="vi-VN" sz="2800" dirty="0" smtClean="0">
                    <a:solidFill>
                      <a:srgbClr val="000000"/>
                    </a:solidFill>
                    <a:effectLst/>
                    <a:latin typeface="+mj-lt"/>
                    <a:ea typeface="Times New Roman"/>
                    <a:cs typeface="Times New Roman"/>
                  </a:rPr>
                  <a:t>và </a:t>
                </a:r>
                <a14:m>
                  <m:oMath xmlns:m="http://schemas.openxmlformats.org/officeDocument/2006/math">
                    <m:r>
                      <a:rPr lang="fr-FR" sz="2800" i="1">
                        <a:solidFill>
                          <a:srgbClr val="000000"/>
                        </a:solidFill>
                        <a:effectLst/>
                        <a:latin typeface="Cambria Math"/>
                        <a:ea typeface="Calibri"/>
                        <a:cs typeface="Times New Roman"/>
                      </a:rPr>
                      <m:t>𝐴</m:t>
                    </m:r>
                    <m:r>
                      <a:rPr lang="fr-FR" sz="2800" i="1">
                        <a:solidFill>
                          <a:srgbClr val="000000"/>
                        </a:solidFill>
                        <a:effectLst/>
                        <a:latin typeface="Cambria Math"/>
                        <a:ea typeface="Calibri"/>
                        <a:cs typeface="Times New Roman"/>
                      </a:rPr>
                      <m:t>′</m:t>
                    </m:r>
                    <m:r>
                      <a:rPr lang="fr-FR" sz="2800" i="1">
                        <a:solidFill>
                          <a:srgbClr val="000000"/>
                        </a:solidFill>
                        <a:effectLst/>
                        <a:latin typeface="Cambria Math"/>
                        <a:ea typeface="Calibri"/>
                        <a:cs typeface="Times New Roman"/>
                      </a:rPr>
                      <m:t>𝐵</m:t>
                    </m:r>
                  </m:oMath>
                </a14:m>
                <a:r>
                  <a:rPr lang="vi-VN" sz="2800" dirty="0">
                    <a:solidFill>
                      <a:srgbClr val="000000"/>
                    </a:solidFill>
                    <a:effectLst/>
                    <a:latin typeface="+mj-lt"/>
                    <a:ea typeface="Times New Roman"/>
                    <a:cs typeface="Times New Roman"/>
                  </a:rPr>
                  <a:t>.</a:t>
                </a:r>
                <a:endParaRPr lang="en-US" sz="2800" dirty="0">
                  <a:latin typeface="+mj-lt"/>
                  <a:ea typeface="Calibri"/>
                  <a:cs typeface="Times New Roman"/>
                </a:endParaRPr>
              </a:p>
              <a:p>
                <a:pPr marL="629920" marR="0" indent="-629920">
                  <a:lnSpc>
                    <a:spcPct val="110000"/>
                  </a:lnSpc>
                  <a:spcBef>
                    <a:spcPts val="0"/>
                  </a:spcBef>
                  <a:spcAft>
                    <a:spcPts val="0"/>
                  </a:spcAft>
                  <a:tabLst>
                    <a:tab pos="629920" algn="l"/>
                  </a:tabLst>
                </a:pPr>
                <a:r>
                  <a:rPr lang="fr-FR" sz="2800" dirty="0">
                    <a:solidFill>
                      <a:srgbClr val="000000"/>
                    </a:solidFill>
                    <a:effectLst/>
                    <a:latin typeface="+mj-lt"/>
                    <a:ea typeface="Times New Roman"/>
                    <a:cs typeface="Times New Roman"/>
                  </a:rPr>
                  <a:t>  a) </a:t>
                </a:r>
                <a:r>
                  <a:rPr lang="fr-FR" sz="2800" dirty="0" err="1">
                    <a:solidFill>
                      <a:srgbClr val="000000"/>
                    </a:solidFill>
                    <a:effectLst/>
                    <a:latin typeface="+mj-lt"/>
                    <a:ea typeface="Times New Roman"/>
                    <a:cs typeface="Times New Roman"/>
                  </a:rPr>
                  <a:t>Chứng</a:t>
                </a:r>
                <a:r>
                  <a:rPr lang="fr-FR" sz="2800" dirty="0">
                    <a:solidFill>
                      <a:srgbClr val="000000"/>
                    </a:solidFill>
                    <a:effectLst/>
                    <a:latin typeface="+mj-lt"/>
                    <a:ea typeface="Times New Roman"/>
                    <a:cs typeface="Times New Roman"/>
                  </a:rPr>
                  <a:t> </a:t>
                </a:r>
                <a:r>
                  <a:rPr lang="fr-FR" sz="2800" dirty="0" err="1">
                    <a:solidFill>
                      <a:srgbClr val="000000"/>
                    </a:solidFill>
                    <a:effectLst/>
                    <a:latin typeface="+mj-lt"/>
                    <a:ea typeface="Times New Roman"/>
                    <a:cs typeface="Times New Roman"/>
                  </a:rPr>
                  <a:t>minh</a:t>
                </a:r>
                <a:r>
                  <a:rPr lang="fr-FR" sz="2800" dirty="0">
                    <a:solidFill>
                      <a:srgbClr val="000000"/>
                    </a:solidFill>
                    <a:effectLst/>
                    <a:latin typeface="+mj-lt"/>
                    <a:ea typeface="Times New Roman"/>
                    <a:cs typeface="Times New Roman"/>
                  </a:rPr>
                  <a:t> </a:t>
                </a:r>
                <a:r>
                  <a:rPr lang="fr-FR" sz="2800" dirty="0" err="1">
                    <a:solidFill>
                      <a:srgbClr val="000000"/>
                    </a:solidFill>
                    <a:effectLst/>
                    <a:latin typeface="+mj-lt"/>
                    <a:ea typeface="Times New Roman"/>
                    <a:cs typeface="Times New Roman"/>
                  </a:rPr>
                  <a:t>rằng</a:t>
                </a:r>
                <a14:m>
                  <m:oMath xmlns:m="http://schemas.openxmlformats.org/officeDocument/2006/math">
                    <m:r>
                      <a:rPr lang="fr-FR" sz="2800" i="1">
                        <a:solidFill>
                          <a:srgbClr val="000000"/>
                        </a:solidFill>
                        <a:effectLst/>
                        <a:latin typeface="Cambria Math"/>
                        <a:ea typeface="Times New Roman"/>
                        <a:cs typeface="Times New Roman"/>
                      </a:rPr>
                      <m:t> </m:t>
                    </m:r>
                    <m:r>
                      <a:rPr lang="vi-VN" sz="2800" i="1">
                        <a:solidFill>
                          <a:srgbClr val="000000"/>
                        </a:solidFill>
                        <a:effectLst/>
                        <a:latin typeface="Cambria Math"/>
                        <a:ea typeface="Calibri"/>
                        <a:cs typeface="Times New Roman"/>
                      </a:rPr>
                      <m:t>𝐸𝐹</m:t>
                    </m:r>
                    <m:r>
                      <a:rPr lang="vi-VN" sz="2800" i="1">
                        <a:solidFill>
                          <a:srgbClr val="000000"/>
                        </a:solidFill>
                        <a:effectLst/>
                        <a:latin typeface="Cambria Math"/>
                        <a:ea typeface="Calibri"/>
                        <a:cs typeface="Times New Roman"/>
                      </a:rPr>
                      <m:t>//(</m:t>
                    </m:r>
                    <m:r>
                      <a:rPr lang="vi-VN" sz="2800" i="1">
                        <a:solidFill>
                          <a:srgbClr val="000000"/>
                        </a:solidFill>
                        <a:effectLst/>
                        <a:latin typeface="Cambria Math"/>
                        <a:ea typeface="Calibri"/>
                        <a:cs typeface="Times New Roman"/>
                      </a:rPr>
                      <m:t>𝐵𝐶</m:t>
                    </m:r>
                    <m:sSup>
                      <m:sSupPr>
                        <m:ctrlPr>
                          <a:rPr lang="en-US" sz="2800" i="1">
                            <a:solidFill>
                              <a:srgbClr val="000000"/>
                            </a:solidFill>
                            <a:effectLst/>
                            <a:latin typeface="Cambria Math"/>
                            <a:ea typeface="Calibri"/>
                            <a:cs typeface="Times New Roman"/>
                          </a:rPr>
                        </m:ctrlPr>
                      </m:sSupPr>
                      <m:e>
                        <m:r>
                          <a:rPr lang="vi-VN" sz="2800" i="1">
                            <a:solidFill>
                              <a:srgbClr val="000000"/>
                            </a:solidFill>
                            <a:effectLst/>
                            <a:latin typeface="Cambria Math"/>
                            <a:ea typeface="Calibri"/>
                            <a:cs typeface="Times New Roman"/>
                          </a:rPr>
                          <m:t>𝐶</m:t>
                        </m:r>
                      </m:e>
                      <m:sup>
                        <m:r>
                          <a:rPr lang="vi-VN" sz="2800" i="1">
                            <a:solidFill>
                              <a:srgbClr val="000000"/>
                            </a:solidFill>
                            <a:effectLst/>
                            <a:latin typeface="Cambria Math"/>
                            <a:ea typeface="Calibri"/>
                            <a:cs typeface="Times New Roman"/>
                          </a:rPr>
                          <m:t>′</m:t>
                        </m:r>
                      </m:sup>
                    </m:sSup>
                    <m:sSup>
                      <m:sSupPr>
                        <m:ctrlPr>
                          <a:rPr lang="en-US" sz="2800" i="1">
                            <a:solidFill>
                              <a:srgbClr val="000000"/>
                            </a:solidFill>
                            <a:effectLst/>
                            <a:latin typeface="Cambria Math"/>
                            <a:ea typeface="Calibri"/>
                            <a:cs typeface="Times New Roman"/>
                          </a:rPr>
                        </m:ctrlPr>
                      </m:sSupPr>
                      <m:e>
                        <m:r>
                          <a:rPr lang="vi-VN" sz="2800" i="1">
                            <a:solidFill>
                              <a:srgbClr val="000000"/>
                            </a:solidFill>
                            <a:effectLst/>
                            <a:latin typeface="Cambria Math"/>
                            <a:ea typeface="Calibri"/>
                            <a:cs typeface="Times New Roman"/>
                          </a:rPr>
                          <m:t>𝐵</m:t>
                        </m:r>
                      </m:e>
                      <m:sup>
                        <m:r>
                          <a:rPr lang="vi-VN" sz="2800" i="1">
                            <a:solidFill>
                              <a:srgbClr val="000000"/>
                            </a:solidFill>
                            <a:effectLst/>
                            <a:latin typeface="Cambria Math"/>
                            <a:ea typeface="Calibri"/>
                            <a:cs typeface="Times New Roman"/>
                          </a:rPr>
                          <m:t>′</m:t>
                        </m:r>
                      </m:sup>
                    </m:sSup>
                    <m:r>
                      <a:rPr lang="vi-VN" sz="2800" i="1">
                        <a:solidFill>
                          <a:srgbClr val="000000"/>
                        </a:solidFill>
                        <a:effectLst/>
                        <a:latin typeface="Cambria Math"/>
                        <a:ea typeface="Calibri"/>
                        <a:cs typeface="Times New Roman"/>
                      </a:rPr>
                      <m:t>)</m:t>
                    </m:r>
                  </m:oMath>
                </a14:m>
                <a:r>
                  <a:rPr lang="fr-FR" sz="2800" dirty="0">
                    <a:solidFill>
                      <a:srgbClr val="000000"/>
                    </a:solidFill>
                    <a:effectLst/>
                    <a:latin typeface="+mj-lt"/>
                    <a:ea typeface="Times New Roman"/>
                    <a:cs typeface="Times New Roman"/>
                  </a:rPr>
                  <a:t>.</a:t>
                </a:r>
                <a:endParaRPr lang="en-US" sz="2800" dirty="0">
                  <a:latin typeface="+mj-lt"/>
                  <a:ea typeface="Calibri"/>
                  <a:cs typeface="Times New Roman"/>
                </a:endParaRPr>
              </a:p>
              <a:p>
                <a:pPr marL="629920" marR="0" indent="-629920">
                  <a:lnSpc>
                    <a:spcPct val="110000"/>
                  </a:lnSpc>
                  <a:spcBef>
                    <a:spcPts val="0"/>
                  </a:spcBef>
                  <a:spcAft>
                    <a:spcPts val="0"/>
                  </a:spcAft>
                  <a:tabLst>
                    <a:tab pos="629920" algn="l"/>
                  </a:tabLst>
                </a:pPr>
                <a:r>
                  <a:rPr lang="fr-FR" sz="2800" dirty="0">
                    <a:solidFill>
                      <a:srgbClr val="000000"/>
                    </a:solidFill>
                    <a:effectLst/>
                    <a:latin typeface="+mj-lt"/>
                    <a:ea typeface="Times New Roman"/>
                    <a:cs typeface="Times New Roman"/>
                  </a:rPr>
                  <a:t>  b) </a:t>
                </a:r>
                <a:r>
                  <a:rPr lang="fr-FR" sz="2800" dirty="0" err="1">
                    <a:solidFill>
                      <a:srgbClr val="000000"/>
                    </a:solidFill>
                    <a:effectLst/>
                    <a:latin typeface="+mj-lt"/>
                    <a:ea typeface="Times New Roman"/>
                    <a:cs typeface="Times New Roman"/>
                  </a:rPr>
                  <a:t>Gọi</a:t>
                </a:r>
                <a:r>
                  <a:rPr lang="fr-FR" sz="2800" dirty="0">
                    <a:solidFill>
                      <a:srgbClr val="000000"/>
                    </a:solidFill>
                    <a:effectLst/>
                    <a:latin typeface="+mj-lt"/>
                    <a:ea typeface="Times New Roman"/>
                    <a:cs typeface="Times New Roman"/>
                  </a:rPr>
                  <a:t> </a:t>
                </a:r>
                <a14:m>
                  <m:oMath xmlns:m="http://schemas.openxmlformats.org/officeDocument/2006/math">
                    <m:r>
                      <a:rPr lang="vi-VN" sz="2800" i="1">
                        <a:solidFill>
                          <a:srgbClr val="000000"/>
                        </a:solidFill>
                        <a:effectLst/>
                        <a:latin typeface="Cambria Math"/>
                        <a:ea typeface="Calibri"/>
                        <a:cs typeface="Times New Roman"/>
                      </a:rPr>
                      <m:t>𝐼</m:t>
                    </m:r>
                  </m:oMath>
                </a14:m>
                <a:r>
                  <a:rPr lang="fr-FR" sz="2800" dirty="0">
                    <a:solidFill>
                      <a:srgbClr val="000000"/>
                    </a:solidFill>
                    <a:effectLst/>
                    <a:latin typeface="+mj-lt"/>
                    <a:ea typeface="Times New Roman"/>
                    <a:cs typeface="Times New Roman"/>
                  </a:rPr>
                  <a:t> </a:t>
                </a:r>
                <a:r>
                  <a:rPr lang="fr-FR" sz="2800" dirty="0" smtClean="0">
                    <a:solidFill>
                      <a:srgbClr val="000000"/>
                    </a:solidFill>
                    <a:effectLst/>
                    <a:latin typeface="+mj-lt"/>
                    <a:ea typeface="Times New Roman"/>
                    <a:cs typeface="Times New Roman"/>
                  </a:rPr>
                  <a:t> là </a:t>
                </a:r>
                <a:r>
                  <a:rPr lang="fr-FR" sz="2800" dirty="0" err="1">
                    <a:solidFill>
                      <a:srgbClr val="000000"/>
                    </a:solidFill>
                    <a:effectLst/>
                    <a:latin typeface="+mj-lt"/>
                    <a:ea typeface="Times New Roman"/>
                    <a:cs typeface="Times New Roman"/>
                  </a:rPr>
                  <a:t>giao</a:t>
                </a:r>
                <a:r>
                  <a:rPr lang="fr-FR" sz="2800" dirty="0">
                    <a:solidFill>
                      <a:srgbClr val="000000"/>
                    </a:solidFill>
                    <a:effectLst/>
                    <a:latin typeface="+mj-lt"/>
                    <a:ea typeface="Times New Roman"/>
                    <a:cs typeface="Times New Roman"/>
                  </a:rPr>
                  <a:t> </a:t>
                </a:r>
                <a:r>
                  <a:rPr lang="fr-FR" sz="2800" dirty="0" err="1">
                    <a:solidFill>
                      <a:srgbClr val="000000"/>
                    </a:solidFill>
                    <a:effectLst/>
                    <a:latin typeface="+mj-lt"/>
                    <a:ea typeface="Times New Roman"/>
                    <a:cs typeface="Times New Roman"/>
                  </a:rPr>
                  <a:t>điểm</a:t>
                </a:r>
                <a:r>
                  <a:rPr lang="fr-FR" sz="2800" dirty="0">
                    <a:solidFill>
                      <a:srgbClr val="000000"/>
                    </a:solidFill>
                    <a:effectLst/>
                    <a:latin typeface="+mj-lt"/>
                    <a:ea typeface="Times New Roman"/>
                    <a:cs typeface="Times New Roman"/>
                  </a:rPr>
                  <a:t> </a:t>
                </a:r>
                <a:r>
                  <a:rPr lang="fr-FR" sz="2800" dirty="0" err="1">
                    <a:solidFill>
                      <a:srgbClr val="000000"/>
                    </a:solidFill>
                    <a:effectLst/>
                    <a:latin typeface="+mj-lt"/>
                    <a:ea typeface="Times New Roman"/>
                    <a:cs typeface="Times New Roman"/>
                  </a:rPr>
                  <a:t>của</a:t>
                </a:r>
                <a:r>
                  <a:rPr lang="fr-FR" sz="2800" dirty="0">
                    <a:solidFill>
                      <a:srgbClr val="000000"/>
                    </a:solidFill>
                    <a:effectLst/>
                    <a:latin typeface="+mj-lt"/>
                    <a:ea typeface="Times New Roman"/>
                    <a:cs typeface="Times New Roman"/>
                  </a:rPr>
                  <a:t> </a:t>
                </a:r>
                <a:r>
                  <a:rPr lang="fr-FR" sz="2800" dirty="0" err="1">
                    <a:solidFill>
                      <a:srgbClr val="000000"/>
                    </a:solidFill>
                    <a:effectLst/>
                    <a:latin typeface="+mj-lt"/>
                    <a:ea typeface="Times New Roman"/>
                    <a:cs typeface="Times New Roman"/>
                  </a:rPr>
                  <a:t>đường</a:t>
                </a:r>
                <a:r>
                  <a:rPr lang="fr-FR" sz="2800" dirty="0">
                    <a:solidFill>
                      <a:srgbClr val="000000"/>
                    </a:solidFill>
                    <a:effectLst/>
                    <a:latin typeface="+mj-lt"/>
                    <a:ea typeface="Times New Roman"/>
                    <a:cs typeface="Times New Roman"/>
                  </a:rPr>
                  <a:t> </a:t>
                </a:r>
                <a:r>
                  <a:rPr lang="fr-FR" sz="2800" dirty="0" err="1">
                    <a:solidFill>
                      <a:srgbClr val="000000"/>
                    </a:solidFill>
                    <a:effectLst/>
                    <a:latin typeface="+mj-lt"/>
                    <a:ea typeface="Times New Roman"/>
                    <a:cs typeface="Times New Roman"/>
                  </a:rPr>
                  <a:t>thẳng</a:t>
                </a:r>
                <a14:m>
                  <m:oMath xmlns:m="http://schemas.openxmlformats.org/officeDocument/2006/math">
                    <m:r>
                      <a:rPr lang="fr-FR" sz="2800" i="1">
                        <a:solidFill>
                          <a:srgbClr val="000000"/>
                        </a:solidFill>
                        <a:effectLst/>
                        <a:latin typeface="Cambria Math"/>
                        <a:ea typeface="Calibri"/>
                        <a:cs typeface="Times New Roman"/>
                      </a:rPr>
                      <m:t> </m:t>
                    </m:r>
                    <m:r>
                      <a:rPr lang="vi-VN" sz="2800" i="1">
                        <a:solidFill>
                          <a:srgbClr val="000000"/>
                        </a:solidFill>
                        <a:effectLst/>
                        <a:latin typeface="Cambria Math"/>
                        <a:ea typeface="Calibri"/>
                        <a:cs typeface="Times New Roman"/>
                      </a:rPr>
                      <m:t>𝐶𝐹</m:t>
                    </m:r>
                    <m:r>
                      <a:rPr lang="vi-VN" sz="2800" i="1">
                        <a:solidFill>
                          <a:srgbClr val="000000"/>
                        </a:solidFill>
                        <a:effectLst/>
                        <a:latin typeface="Cambria Math"/>
                        <a:ea typeface="Calibri"/>
                        <a:cs typeface="Times New Roman"/>
                      </a:rPr>
                      <m:t> </m:t>
                    </m:r>
                  </m:oMath>
                </a14:m>
                <a:r>
                  <a:rPr lang="fr-FR" sz="2800" dirty="0" err="1">
                    <a:solidFill>
                      <a:srgbClr val="000000"/>
                    </a:solidFill>
                    <a:effectLst/>
                    <a:latin typeface="+mj-lt"/>
                    <a:ea typeface="Times New Roman"/>
                    <a:cs typeface="Times New Roman"/>
                  </a:rPr>
                  <a:t>với</a:t>
                </a:r>
                <a:r>
                  <a:rPr lang="fr-FR" sz="2800" dirty="0">
                    <a:solidFill>
                      <a:srgbClr val="000000"/>
                    </a:solidFill>
                    <a:effectLst/>
                    <a:latin typeface="+mj-lt"/>
                    <a:ea typeface="Times New Roman"/>
                    <a:cs typeface="Times New Roman"/>
                  </a:rPr>
                  <a:t> </a:t>
                </a:r>
                <a:r>
                  <a:rPr lang="fr-FR" sz="2800" dirty="0" err="1">
                    <a:solidFill>
                      <a:srgbClr val="000000"/>
                    </a:solidFill>
                    <a:effectLst/>
                    <a:latin typeface="+mj-lt"/>
                    <a:ea typeface="Times New Roman"/>
                    <a:cs typeface="Times New Roman"/>
                  </a:rPr>
                  <a:t>mặt</a:t>
                </a:r>
                <a:r>
                  <a:rPr lang="fr-FR" sz="2800" dirty="0">
                    <a:solidFill>
                      <a:srgbClr val="000000"/>
                    </a:solidFill>
                    <a:effectLst/>
                    <a:latin typeface="+mj-lt"/>
                    <a:ea typeface="Times New Roman"/>
                    <a:cs typeface="Times New Roman"/>
                  </a:rPr>
                  <a:t> </a:t>
                </a:r>
                <a:r>
                  <a:rPr lang="fr-FR" sz="2800" dirty="0" err="1">
                    <a:solidFill>
                      <a:srgbClr val="000000"/>
                    </a:solidFill>
                    <a:effectLst/>
                    <a:latin typeface="+mj-lt"/>
                    <a:ea typeface="Times New Roman"/>
                    <a:cs typeface="Times New Roman"/>
                  </a:rPr>
                  <a:t>phẳng</a:t>
                </a:r>
                <a14:m>
                  <m:oMath xmlns:m="http://schemas.openxmlformats.org/officeDocument/2006/math">
                    <m:r>
                      <a:rPr lang="vi-VN" sz="2800" i="1">
                        <a:solidFill>
                          <a:srgbClr val="000000"/>
                        </a:solidFill>
                        <a:effectLst/>
                        <a:latin typeface="Cambria Math"/>
                        <a:ea typeface="Calibri"/>
                        <a:cs typeface="Times New Roman"/>
                      </a:rPr>
                      <m:t> (</m:t>
                    </m:r>
                    <m:r>
                      <a:rPr lang="vi-VN" sz="2800" i="1">
                        <a:solidFill>
                          <a:srgbClr val="000000"/>
                        </a:solidFill>
                        <a:effectLst/>
                        <a:latin typeface="Cambria Math"/>
                        <a:ea typeface="Calibri"/>
                        <a:cs typeface="Times New Roman"/>
                      </a:rPr>
                      <m:t>𝐴𝐶</m:t>
                    </m:r>
                    <m:r>
                      <a:rPr lang="vi-VN" sz="2800" i="1">
                        <a:solidFill>
                          <a:srgbClr val="000000"/>
                        </a:solidFill>
                        <a:effectLst/>
                        <a:latin typeface="Cambria Math"/>
                        <a:ea typeface="Calibri"/>
                        <a:cs typeface="Times New Roman"/>
                      </a:rPr>
                      <m:t>′</m:t>
                    </m:r>
                    <m:r>
                      <a:rPr lang="vi-VN" sz="2800" i="1">
                        <a:solidFill>
                          <a:srgbClr val="000000"/>
                        </a:solidFill>
                        <a:effectLst/>
                        <a:latin typeface="Cambria Math"/>
                        <a:ea typeface="Calibri"/>
                        <a:cs typeface="Times New Roman"/>
                      </a:rPr>
                      <m:t>𝐵</m:t>
                    </m:r>
                    <m:r>
                      <a:rPr lang="vi-VN" sz="2800" i="1">
                        <a:solidFill>
                          <a:srgbClr val="000000"/>
                        </a:solidFill>
                        <a:effectLst/>
                        <a:latin typeface="Cambria Math"/>
                        <a:ea typeface="Calibri"/>
                        <a:cs typeface="Times New Roman"/>
                      </a:rPr>
                      <m:t>)</m:t>
                    </m:r>
                  </m:oMath>
                </a14:m>
                <a:r>
                  <a:rPr lang="fr-FR" sz="2800" dirty="0">
                    <a:solidFill>
                      <a:srgbClr val="000000"/>
                    </a:solidFill>
                    <a:effectLst/>
                    <a:latin typeface="+mj-lt"/>
                    <a:ea typeface="Times New Roman"/>
                    <a:cs typeface="Times New Roman"/>
                  </a:rPr>
                  <a:t>. </a:t>
                </a:r>
                <a:r>
                  <a:rPr lang="fr-FR" sz="2800" dirty="0" err="1">
                    <a:solidFill>
                      <a:srgbClr val="000000"/>
                    </a:solidFill>
                    <a:effectLst/>
                    <a:latin typeface="+mj-lt"/>
                    <a:ea typeface="Times New Roman"/>
                    <a:cs typeface="Times New Roman"/>
                  </a:rPr>
                  <a:t>Chứng</a:t>
                </a:r>
                <a:r>
                  <a:rPr lang="fr-FR" sz="2800" dirty="0">
                    <a:solidFill>
                      <a:srgbClr val="000000"/>
                    </a:solidFill>
                    <a:effectLst/>
                    <a:latin typeface="+mj-lt"/>
                    <a:ea typeface="Times New Roman"/>
                    <a:cs typeface="Times New Roman"/>
                  </a:rPr>
                  <a:t> </a:t>
                </a:r>
                <a:r>
                  <a:rPr lang="fr-FR" sz="2800" dirty="0" err="1">
                    <a:solidFill>
                      <a:srgbClr val="000000"/>
                    </a:solidFill>
                    <a:effectLst/>
                    <a:latin typeface="+mj-lt"/>
                    <a:ea typeface="Times New Roman"/>
                    <a:cs typeface="Times New Roman"/>
                  </a:rPr>
                  <a:t>minh</a:t>
                </a:r>
                <a:r>
                  <a:rPr lang="fr-FR" sz="2800" dirty="0">
                    <a:solidFill>
                      <a:srgbClr val="000000"/>
                    </a:solidFill>
                    <a:effectLst/>
                    <a:latin typeface="+mj-lt"/>
                    <a:ea typeface="Times New Roman"/>
                    <a:cs typeface="Times New Roman"/>
                  </a:rPr>
                  <a:t> </a:t>
                </a:r>
                <a:r>
                  <a:rPr lang="fr-FR" sz="2800" dirty="0" err="1">
                    <a:solidFill>
                      <a:srgbClr val="000000"/>
                    </a:solidFill>
                    <a:effectLst/>
                    <a:latin typeface="+mj-lt"/>
                    <a:ea typeface="Times New Roman"/>
                    <a:cs typeface="Times New Roman"/>
                  </a:rPr>
                  <a:t>rằng</a:t>
                </a:r>
                <a:r>
                  <a:rPr lang="fr-FR" sz="2800" dirty="0">
                    <a:solidFill>
                      <a:srgbClr val="000000"/>
                    </a:solidFill>
                    <a:effectLst/>
                    <a:latin typeface="+mj-lt"/>
                    <a:ea typeface="Times New Roman"/>
                    <a:cs typeface="Times New Roman"/>
                  </a:rPr>
                  <a:t> </a:t>
                </a:r>
                <a14:m>
                  <m:oMath xmlns:m="http://schemas.openxmlformats.org/officeDocument/2006/math">
                    <m:r>
                      <a:rPr lang="vi-VN" sz="2800" i="1">
                        <a:solidFill>
                          <a:srgbClr val="000000"/>
                        </a:solidFill>
                        <a:effectLst/>
                        <a:latin typeface="Cambria Math"/>
                        <a:ea typeface="Calibri"/>
                        <a:cs typeface="Times New Roman"/>
                      </a:rPr>
                      <m:t>𝐼</m:t>
                    </m:r>
                  </m:oMath>
                </a14:m>
                <a:r>
                  <a:rPr lang="fr-FR" sz="2800" dirty="0">
                    <a:solidFill>
                      <a:srgbClr val="000000"/>
                    </a:solidFill>
                    <a:effectLst/>
                    <a:latin typeface="+mj-lt"/>
                    <a:ea typeface="Times New Roman"/>
                    <a:cs typeface="Times New Roman"/>
                  </a:rPr>
                  <a:t> </a:t>
                </a:r>
                <a:r>
                  <a:rPr lang="fr-FR" sz="2800" dirty="0" smtClean="0">
                    <a:solidFill>
                      <a:srgbClr val="000000"/>
                    </a:solidFill>
                    <a:effectLst/>
                    <a:latin typeface="+mj-lt"/>
                    <a:ea typeface="Times New Roman"/>
                    <a:cs typeface="Times New Roman"/>
                  </a:rPr>
                  <a:t>là</a:t>
                </a:r>
                <a:r>
                  <a:rPr lang="en-US" sz="2800" dirty="0" smtClean="0">
                    <a:latin typeface="+mj-lt"/>
                    <a:ea typeface="Calibri"/>
                    <a:cs typeface="Times New Roman"/>
                  </a:rPr>
                  <a:t> </a:t>
                </a:r>
                <a:r>
                  <a:rPr lang="fr-FR" sz="2800" dirty="0" err="1" smtClean="0">
                    <a:solidFill>
                      <a:srgbClr val="000000"/>
                    </a:solidFill>
                    <a:effectLst/>
                    <a:latin typeface="+mj-lt"/>
                    <a:ea typeface="Times New Roman"/>
                    <a:cs typeface="Times New Roman"/>
                  </a:rPr>
                  <a:t>trung</a:t>
                </a:r>
                <a:r>
                  <a:rPr lang="fr-FR" sz="2800" dirty="0" smtClean="0">
                    <a:solidFill>
                      <a:srgbClr val="000000"/>
                    </a:solidFill>
                    <a:effectLst/>
                    <a:latin typeface="+mj-lt"/>
                    <a:ea typeface="Times New Roman"/>
                    <a:cs typeface="Times New Roman"/>
                  </a:rPr>
                  <a:t> </a:t>
                </a:r>
                <a:r>
                  <a:rPr lang="fr-FR" sz="2800" dirty="0" err="1">
                    <a:solidFill>
                      <a:srgbClr val="000000"/>
                    </a:solidFill>
                    <a:effectLst/>
                    <a:latin typeface="+mj-lt"/>
                    <a:ea typeface="Times New Roman"/>
                    <a:cs typeface="Times New Roman"/>
                  </a:rPr>
                  <a:t>điểm</a:t>
                </a:r>
                <a:r>
                  <a:rPr lang="fr-FR" sz="2800" dirty="0">
                    <a:solidFill>
                      <a:srgbClr val="000000"/>
                    </a:solidFill>
                    <a:effectLst/>
                    <a:latin typeface="+mj-lt"/>
                    <a:ea typeface="Times New Roman"/>
                    <a:cs typeface="Times New Roman"/>
                  </a:rPr>
                  <a:t>  </a:t>
                </a:r>
                <a:r>
                  <a:rPr lang="fr-FR" sz="2800" dirty="0" err="1">
                    <a:solidFill>
                      <a:srgbClr val="000000"/>
                    </a:solidFill>
                    <a:effectLst/>
                    <a:latin typeface="+mj-lt"/>
                    <a:ea typeface="Times New Roman"/>
                    <a:cs typeface="Times New Roman"/>
                  </a:rPr>
                  <a:t>đoạn</a:t>
                </a:r>
                <a:r>
                  <a:rPr lang="fr-FR" sz="2800" dirty="0">
                    <a:solidFill>
                      <a:srgbClr val="000000"/>
                    </a:solidFill>
                    <a:effectLst/>
                    <a:latin typeface="+mj-lt"/>
                    <a:ea typeface="Times New Roman"/>
                    <a:cs typeface="Times New Roman"/>
                  </a:rPr>
                  <a:t> </a:t>
                </a:r>
                <a:r>
                  <a:rPr lang="fr-FR" sz="2800" dirty="0" err="1">
                    <a:solidFill>
                      <a:srgbClr val="000000"/>
                    </a:solidFill>
                    <a:effectLst/>
                    <a:latin typeface="+mj-lt"/>
                    <a:ea typeface="Times New Roman"/>
                    <a:cs typeface="Times New Roman"/>
                  </a:rPr>
                  <a:t>thẳng</a:t>
                </a:r>
                <a:r>
                  <a:rPr lang="fr-FR" sz="2800" dirty="0">
                    <a:solidFill>
                      <a:srgbClr val="000000"/>
                    </a:solidFill>
                    <a:effectLst/>
                    <a:latin typeface="+mj-lt"/>
                    <a:ea typeface="Times New Roman"/>
                    <a:cs typeface="Times New Roman"/>
                  </a:rPr>
                  <a:t> </a:t>
                </a:r>
                <a14:m>
                  <m:oMath xmlns:m="http://schemas.openxmlformats.org/officeDocument/2006/math">
                    <m:r>
                      <a:rPr lang="fr-FR" sz="2800" i="1">
                        <a:solidFill>
                          <a:srgbClr val="000000"/>
                        </a:solidFill>
                        <a:effectLst/>
                        <a:latin typeface="Cambria Math"/>
                        <a:ea typeface="Times New Roman"/>
                        <a:cs typeface="Times New Roman"/>
                      </a:rPr>
                      <m:t>𝐶𝐹</m:t>
                    </m:r>
                  </m:oMath>
                </a14:m>
                <a:r>
                  <a:rPr lang="fr-FR" sz="2800" dirty="0">
                    <a:solidFill>
                      <a:srgbClr val="000000"/>
                    </a:solidFill>
                    <a:effectLst/>
                    <a:latin typeface="+mj-lt"/>
                    <a:ea typeface="Times New Roman"/>
                    <a:cs typeface="Times New Roman"/>
                  </a:rPr>
                  <a:t>.</a:t>
                </a:r>
                <a:endParaRPr lang="en-US" sz="2800" dirty="0">
                  <a:latin typeface="+mj-lt"/>
                  <a:ea typeface="Calibri"/>
                  <a:cs typeface="Times New Roman"/>
                </a:endParaRPr>
              </a:p>
            </p:txBody>
          </p:sp>
        </mc:Choice>
        <mc:Fallback xmlns="">
          <p:sp>
            <p:nvSpPr>
              <p:cNvPr id="9" name="Rectangle 8"/>
              <p:cNvSpPr>
                <a:spLocks noRot="1" noChangeAspect="1" noMove="1" noResize="1" noEditPoints="1" noAdjustHandles="1" noChangeArrowheads="1" noChangeShapeType="1" noTextEdit="1"/>
              </p:cNvSpPr>
              <p:nvPr/>
            </p:nvSpPr>
            <p:spPr>
              <a:xfrm>
                <a:off x="2006078" y="647603"/>
                <a:ext cx="13860891" cy="2981329"/>
              </a:xfrm>
              <a:prstGeom prst="rect">
                <a:avLst/>
              </a:prstGeom>
              <a:blipFill rotWithShape="1">
                <a:blip r:embed="rId5"/>
                <a:stretch>
                  <a:fillRect l="-880" t="-1636" r="-440" b="-2658"/>
                </a:stretch>
              </a:blipFill>
            </p:spPr>
            <p:txBody>
              <a:bodyPr/>
              <a:lstStyle/>
              <a:p>
                <a:r>
                  <a:rPr lang="en-US">
                    <a:noFill/>
                  </a:rPr>
                  <a:t> </a:t>
                </a:r>
              </a:p>
            </p:txBody>
          </p:sp>
        </mc:Fallback>
      </mc:AlternateContent>
      <p:pic>
        <p:nvPicPr>
          <p:cNvPr id="10" name="Picture 9" descr="Bài 3 trang 113 Toán 11 Tập 1 | Cánh diều Giải Toán 11"/>
          <p:cNvPicPr/>
          <p:nvPr/>
        </p:nvPicPr>
        <p:blipFill>
          <a:blip r:embed="rId6">
            <a:extLst>
              <a:ext uri="{28A0092B-C50C-407E-A947-70E740481C1C}">
                <a14:useLocalDpi xmlns:a14="http://schemas.microsoft.com/office/drawing/2010/main" val="0"/>
              </a:ext>
            </a:extLst>
          </a:blip>
          <a:srcRect/>
          <a:stretch>
            <a:fillRect/>
          </a:stretch>
        </p:blipFill>
        <p:spPr bwMode="auto">
          <a:xfrm>
            <a:off x="2010255" y="4838700"/>
            <a:ext cx="3597910" cy="4345309"/>
          </a:xfrm>
          <a:prstGeom prst="rect">
            <a:avLst/>
          </a:prstGeom>
          <a:noFill/>
          <a:ln>
            <a:noFill/>
          </a:ln>
        </p:spPr>
      </p:pic>
      <mc:AlternateContent xmlns:mc="http://schemas.openxmlformats.org/markup-compatibility/2006" xmlns:a14="http://schemas.microsoft.com/office/drawing/2010/main">
        <mc:Choice Requires="a14">
          <p:sp>
            <p:nvSpPr>
              <p:cNvPr id="13" name="Rectangle 12"/>
              <p:cNvSpPr/>
              <p:nvPr/>
            </p:nvSpPr>
            <p:spPr>
              <a:xfrm>
                <a:off x="5904614" y="3390900"/>
                <a:ext cx="9814097" cy="1014252"/>
              </a:xfrm>
              <a:prstGeom prst="rect">
                <a:avLst/>
              </a:prstGeom>
            </p:spPr>
            <p:txBody>
              <a:bodyPr wrap="none">
                <a:spAutoFit/>
              </a:bodyPr>
              <a:lstStyle/>
              <a:p>
                <a:pPr>
                  <a:lnSpc>
                    <a:spcPct val="110000"/>
                  </a:lnSpc>
                </a:pPr>
                <a:r>
                  <a:rPr lang="en-US" sz="2800" dirty="0" smtClean="0">
                    <a:solidFill>
                      <a:srgbClr val="000000"/>
                    </a:solidFill>
                    <a:effectLst/>
                    <a:latin typeface="Times New Roman"/>
                    <a:ea typeface="Calibri"/>
                    <a:cs typeface="Times New Roman"/>
                  </a:rPr>
                  <a:t>Dựa </a:t>
                </a:r>
                <a:r>
                  <a:rPr lang="en-US" sz="2800" dirty="0" err="1">
                    <a:solidFill>
                      <a:srgbClr val="000000"/>
                    </a:solidFill>
                    <a:effectLst/>
                    <a:latin typeface="Times New Roman"/>
                    <a:ea typeface="Calibri"/>
                    <a:cs typeface="Times New Roman"/>
                  </a:rPr>
                  <a:t>vào</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tính</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chất</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của</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hình</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lăng</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trụ</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để</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chứng</a:t>
                </a:r>
                <a:r>
                  <a:rPr lang="en-US" sz="2800" dirty="0">
                    <a:solidFill>
                      <a:srgbClr val="000000"/>
                    </a:solidFill>
                    <a:effectLst/>
                    <a:latin typeface="Times New Roman"/>
                    <a:ea typeface="Calibri"/>
                    <a:cs typeface="Times New Roman"/>
                  </a:rPr>
                  <a:t> minh </a:t>
                </a:r>
                <a14:m>
                  <m:oMath xmlns:m="http://schemas.openxmlformats.org/officeDocument/2006/math">
                    <m:r>
                      <a:rPr lang="fr-FR" sz="2800" i="1">
                        <a:solidFill>
                          <a:srgbClr val="000000"/>
                        </a:solidFill>
                        <a:effectLst/>
                        <a:latin typeface="Cambria Math"/>
                        <a:ea typeface="Times New Roman"/>
                        <a:cs typeface="Times New Roman"/>
                      </a:rPr>
                      <m:t>𝐼</m:t>
                    </m:r>
                  </m:oMath>
                </a14:m>
                <a:r>
                  <a:rPr lang="fr-FR" sz="2800" dirty="0">
                    <a:solidFill>
                      <a:srgbClr val="000000"/>
                    </a:solidFill>
                    <a:effectLst/>
                    <a:latin typeface="Times New Roman"/>
                    <a:ea typeface="Times New Roman"/>
                    <a:cs typeface="Times New Roman"/>
                  </a:rPr>
                  <a:t> là </a:t>
                </a:r>
                <a:r>
                  <a:rPr lang="fr-FR" sz="2800" dirty="0" err="1">
                    <a:solidFill>
                      <a:srgbClr val="000000"/>
                    </a:solidFill>
                    <a:effectLst/>
                    <a:latin typeface="Times New Roman"/>
                    <a:ea typeface="Times New Roman"/>
                    <a:cs typeface="Times New Roman"/>
                  </a:rPr>
                  <a:t>trung</a:t>
                </a:r>
                <a:r>
                  <a:rPr lang="fr-FR" sz="2800" dirty="0">
                    <a:solidFill>
                      <a:srgbClr val="000000"/>
                    </a:solidFill>
                    <a:effectLst/>
                    <a:latin typeface="Times New Roman"/>
                    <a:ea typeface="Times New Roman"/>
                    <a:cs typeface="Times New Roman"/>
                  </a:rPr>
                  <a:t> </a:t>
                </a:r>
                <a:r>
                  <a:rPr lang="fr-FR" sz="2800" dirty="0" err="1">
                    <a:solidFill>
                      <a:srgbClr val="000000"/>
                    </a:solidFill>
                    <a:effectLst/>
                    <a:latin typeface="Times New Roman"/>
                    <a:ea typeface="Times New Roman"/>
                    <a:cs typeface="Times New Roman"/>
                  </a:rPr>
                  <a:t>điểm</a:t>
                </a:r>
                <a:r>
                  <a:rPr lang="fr-FR" sz="2800" dirty="0">
                    <a:solidFill>
                      <a:srgbClr val="000000"/>
                    </a:solidFill>
                    <a:effectLst/>
                    <a:latin typeface="Times New Roman"/>
                    <a:ea typeface="Times New Roman"/>
                    <a:cs typeface="Times New Roman"/>
                  </a:rPr>
                  <a:t> </a:t>
                </a:r>
                <a:endParaRPr lang="fr-FR" sz="2800" dirty="0" smtClean="0">
                  <a:solidFill>
                    <a:srgbClr val="000000"/>
                  </a:solidFill>
                  <a:effectLst/>
                  <a:latin typeface="Times New Roman"/>
                  <a:ea typeface="Times New Roman"/>
                  <a:cs typeface="Times New Roman"/>
                </a:endParaRPr>
              </a:p>
              <a:p>
                <a:pPr>
                  <a:lnSpc>
                    <a:spcPct val="110000"/>
                  </a:lnSpc>
                </a:pPr>
                <a:r>
                  <a:rPr lang="fr-FR" sz="2800" dirty="0" err="1" smtClean="0">
                    <a:solidFill>
                      <a:srgbClr val="000000"/>
                    </a:solidFill>
                    <a:effectLst/>
                    <a:latin typeface="Times New Roman"/>
                    <a:ea typeface="Times New Roman"/>
                    <a:cs typeface="Times New Roman"/>
                  </a:rPr>
                  <a:t>đoạn</a:t>
                </a:r>
                <a:r>
                  <a:rPr lang="fr-FR" sz="2800" dirty="0" smtClean="0">
                    <a:solidFill>
                      <a:srgbClr val="000000"/>
                    </a:solidFill>
                    <a:effectLst/>
                    <a:latin typeface="Times New Roman"/>
                    <a:ea typeface="Times New Roman"/>
                    <a:cs typeface="Times New Roman"/>
                  </a:rPr>
                  <a:t> </a:t>
                </a:r>
                <a:r>
                  <a:rPr lang="fr-FR" sz="2800" dirty="0" err="1">
                    <a:solidFill>
                      <a:srgbClr val="000000"/>
                    </a:solidFill>
                    <a:effectLst/>
                    <a:latin typeface="Times New Roman"/>
                    <a:ea typeface="Times New Roman"/>
                    <a:cs typeface="Times New Roman"/>
                  </a:rPr>
                  <a:t>thẳng</a:t>
                </a:r>
                <a:r>
                  <a:rPr lang="fr-FR" sz="2800" dirty="0">
                    <a:solidFill>
                      <a:srgbClr val="000000"/>
                    </a:solidFill>
                    <a:effectLst/>
                    <a:latin typeface="Times New Roman"/>
                    <a:ea typeface="Times New Roman"/>
                    <a:cs typeface="Times New Roman"/>
                  </a:rPr>
                  <a:t> </a:t>
                </a:r>
                <a14:m>
                  <m:oMath xmlns:m="http://schemas.openxmlformats.org/officeDocument/2006/math">
                    <m:r>
                      <a:rPr lang="fr-FR" sz="2800" i="1">
                        <a:solidFill>
                          <a:srgbClr val="000000"/>
                        </a:solidFill>
                        <a:effectLst/>
                        <a:latin typeface="Cambria Math"/>
                        <a:ea typeface="Calibri"/>
                        <a:cs typeface="Times New Roman"/>
                      </a:rPr>
                      <m:t>𝐶𝐹</m:t>
                    </m:r>
                    <m:r>
                      <a:rPr lang="en-US" sz="2800" b="0" i="1" smtClean="0">
                        <a:solidFill>
                          <a:srgbClr val="000000"/>
                        </a:solidFill>
                        <a:effectLst/>
                        <a:latin typeface="Cambria Math"/>
                        <a:ea typeface="Calibri"/>
                        <a:cs typeface="Times New Roman"/>
                      </a:rPr>
                      <m:t> </m:t>
                    </m:r>
                    <m:r>
                      <a:rPr lang="en-US" sz="2800" b="0" i="0" smtClean="0">
                        <a:solidFill>
                          <a:srgbClr val="000000"/>
                        </a:solidFill>
                        <a:effectLst/>
                        <a:latin typeface="Cambria Math"/>
                        <a:ea typeface="Calibri"/>
                        <a:cs typeface="Times New Roman"/>
                      </a:rPr>
                      <m:t>?</m:t>
                    </m:r>
                  </m:oMath>
                </a14:m>
                <a:endParaRPr lang="en-US" sz="2800" dirty="0">
                  <a:ea typeface="Calibri"/>
                  <a:cs typeface="Times New Roman"/>
                </a:endParaRPr>
              </a:p>
            </p:txBody>
          </p:sp>
        </mc:Choice>
        <mc:Fallback xmlns="">
          <p:sp>
            <p:nvSpPr>
              <p:cNvPr id="13" name="Rectangle 12"/>
              <p:cNvSpPr>
                <a:spLocks noRot="1" noChangeAspect="1" noMove="1" noResize="1" noEditPoints="1" noAdjustHandles="1" noChangeArrowheads="1" noChangeShapeType="1" noTextEdit="1"/>
              </p:cNvSpPr>
              <p:nvPr/>
            </p:nvSpPr>
            <p:spPr>
              <a:xfrm>
                <a:off x="5904614" y="3390900"/>
                <a:ext cx="9814097" cy="1014252"/>
              </a:xfrm>
              <a:prstGeom prst="rect">
                <a:avLst/>
              </a:prstGeom>
              <a:blipFill rotWithShape="1">
                <a:blip r:embed="rId7"/>
                <a:stretch>
                  <a:fillRect l="-1304" t="-4790" b="-14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904614" y="4405152"/>
                <a:ext cx="10515600" cy="5418663"/>
              </a:xfrm>
              <a:prstGeom prst="rect">
                <a:avLst/>
              </a:prstGeom>
            </p:spPr>
            <p:txBody>
              <a:bodyPr wrap="square">
                <a:spAutoFit/>
              </a:bodyPr>
              <a:lstStyle/>
              <a:p>
                <a:pPr>
                  <a:lnSpc>
                    <a:spcPct val="107000"/>
                  </a:lnSpc>
                </a:pPr>
                <a:r>
                  <a:rPr lang="en-US" sz="2800" dirty="0" err="1">
                    <a:solidFill>
                      <a:srgbClr val="000000"/>
                    </a:solidFill>
                    <a:latin typeface="Times New Roman" pitchFamily="18" charset="0"/>
                    <a:ea typeface="Calibri"/>
                    <a:cs typeface="Times New Roman" pitchFamily="18" charset="0"/>
                  </a:rPr>
                  <a:t>Giải</a:t>
                </a:r>
                <a:endParaRPr lang="en-US" sz="2800" dirty="0">
                  <a:latin typeface="Times New Roman" pitchFamily="18" charset="0"/>
                  <a:ea typeface="Calibri"/>
                  <a:cs typeface="Times New Roman" pitchFamily="18" charset="0"/>
                </a:endParaRPr>
              </a:p>
              <a:p>
                <a:pPr>
                  <a:lnSpc>
                    <a:spcPct val="107000"/>
                  </a:lnSpc>
                </a:pPr>
                <a:r>
                  <a:rPr lang="en-US" sz="2800" b="1" dirty="0">
                    <a:solidFill>
                      <a:srgbClr val="000000"/>
                    </a:solidFill>
                    <a:latin typeface="Times New Roman" pitchFamily="18" charset="0"/>
                    <a:ea typeface="Calibri"/>
                    <a:cs typeface="Times New Roman" pitchFamily="18" charset="0"/>
                  </a:rPr>
                  <a:t> </a:t>
                </a:r>
                <a:r>
                  <a:rPr lang="en-US" sz="2800" dirty="0" smtClean="0">
                    <a:solidFill>
                      <a:srgbClr val="000000"/>
                    </a:solidFill>
                    <a:latin typeface="Times New Roman" pitchFamily="18" charset="0"/>
                    <a:ea typeface="Calibri"/>
                    <a:cs typeface="Times New Roman" pitchFamily="18" charset="0"/>
                  </a:rPr>
                  <a:t>b) </a:t>
                </a:r>
                <a:r>
                  <a:rPr lang="vi-VN" sz="2800" dirty="0" smtClean="0">
                    <a:solidFill>
                      <a:srgbClr val="000000"/>
                    </a:solidFill>
                    <a:latin typeface="Times New Roman" pitchFamily="18" charset="0"/>
                    <a:ea typeface="Calibri"/>
                    <a:cs typeface="Times New Roman" pitchFamily="18" charset="0"/>
                  </a:rPr>
                  <a:t>Gọi </a:t>
                </a:r>
                <a:r>
                  <a:rPr lang="vi-VN" sz="2800" dirty="0">
                    <a:solidFill>
                      <a:srgbClr val="000000"/>
                    </a:solidFill>
                    <a:latin typeface="Times New Roman" pitchFamily="18" charset="0"/>
                    <a:ea typeface="Calibri"/>
                    <a:cs typeface="Times New Roman" pitchFamily="18" charset="0"/>
                  </a:rPr>
                  <a:t>N là trung điểm của </a:t>
                </a:r>
                <a14:m>
                  <m:oMath xmlns:m="http://schemas.openxmlformats.org/officeDocument/2006/math">
                    <m:r>
                      <a:rPr lang="vi-VN" sz="2800" i="1">
                        <a:solidFill>
                          <a:srgbClr val="000000"/>
                        </a:solidFill>
                        <a:effectLst/>
                        <a:latin typeface="Cambria Math"/>
                        <a:ea typeface="Calibri"/>
                        <a:cs typeface="Times New Roman"/>
                      </a:rPr>
                      <m:t>𝐴𝐵</m:t>
                    </m:r>
                  </m:oMath>
                </a14:m>
                <a:r>
                  <a:rPr lang="vi-VN" sz="2800" dirty="0">
                    <a:solidFill>
                      <a:srgbClr val="000000"/>
                    </a:solidFill>
                    <a:effectLst/>
                    <a:latin typeface="Times New Roman" pitchFamily="18" charset="0"/>
                    <a:ea typeface="Calibri"/>
                    <a:cs typeface="Times New Roman" pitchFamily="18" charset="0"/>
                  </a:rPr>
                  <a:t>.</a:t>
                </a:r>
                <a:endParaRPr lang="en-US" sz="2800" dirty="0">
                  <a:latin typeface="Times New Roman" pitchFamily="18" charset="0"/>
                  <a:ea typeface="Calibri"/>
                  <a:cs typeface="Times New Roman" pitchFamily="18" charset="0"/>
                </a:endParaRPr>
              </a:p>
              <a:p>
                <a:pPr>
                  <a:lnSpc>
                    <a:spcPct val="107000"/>
                  </a:lnSpc>
                </a:pPr>
                <a:r>
                  <a:rPr lang="vi-VN" sz="2800" dirty="0">
                    <a:solidFill>
                      <a:srgbClr val="000000"/>
                    </a:solidFill>
                    <a:effectLst/>
                    <a:latin typeface="Times New Roman" pitchFamily="18" charset="0"/>
                    <a:ea typeface="Calibri"/>
                    <a:cs typeface="Times New Roman" pitchFamily="18" charset="0"/>
                  </a:rPr>
                  <a:t> Trong </a:t>
                </a:r>
                <a14:m>
                  <m:oMath xmlns:m="http://schemas.openxmlformats.org/officeDocument/2006/math">
                    <m:r>
                      <a:rPr lang="vi-VN" sz="2800" i="1">
                        <a:solidFill>
                          <a:srgbClr val="000000"/>
                        </a:solidFill>
                        <a:effectLst/>
                        <a:latin typeface="Cambria Math"/>
                        <a:ea typeface="Calibri"/>
                        <a:cs typeface="Times New Roman"/>
                      </a:rPr>
                      <m:t>𝑚𝑝</m:t>
                    </m:r>
                    <m:d>
                      <m:dPr>
                        <m:ctrlPr>
                          <a:rPr lang="en-US" sz="2800" i="1">
                            <a:solidFill>
                              <a:srgbClr val="000000"/>
                            </a:solidFill>
                            <a:effectLst/>
                            <a:latin typeface="Cambria Math"/>
                            <a:ea typeface="Calibri"/>
                            <a:cs typeface="Times New Roman"/>
                          </a:rPr>
                        </m:ctrlPr>
                      </m:dPr>
                      <m:e>
                        <m:r>
                          <a:rPr lang="vi-VN" sz="2800" i="1">
                            <a:solidFill>
                              <a:srgbClr val="000000"/>
                            </a:solidFill>
                            <a:effectLst/>
                            <a:latin typeface="Cambria Math"/>
                            <a:ea typeface="Calibri"/>
                            <a:cs typeface="Times New Roman"/>
                          </a:rPr>
                          <m:t>𝐴𝐵</m:t>
                        </m:r>
                        <m:sSup>
                          <m:sSupPr>
                            <m:ctrlPr>
                              <a:rPr lang="en-US" sz="2800" i="1">
                                <a:solidFill>
                                  <a:srgbClr val="000000"/>
                                </a:solidFill>
                                <a:effectLst/>
                                <a:latin typeface="Cambria Math"/>
                                <a:ea typeface="Calibri"/>
                                <a:cs typeface="Times New Roman"/>
                              </a:rPr>
                            </m:ctrlPr>
                          </m:sSupPr>
                          <m:e>
                            <m:r>
                              <a:rPr lang="vi-VN" sz="2800" i="1">
                                <a:solidFill>
                                  <a:srgbClr val="000000"/>
                                </a:solidFill>
                                <a:effectLst/>
                                <a:latin typeface="Cambria Math"/>
                                <a:ea typeface="Calibri"/>
                                <a:cs typeface="Times New Roman"/>
                              </a:rPr>
                              <m:t>𝐵</m:t>
                            </m:r>
                          </m:e>
                          <m:sup>
                            <m:r>
                              <a:rPr lang="vi-VN" sz="2800" i="1">
                                <a:solidFill>
                                  <a:srgbClr val="000000"/>
                                </a:solidFill>
                                <a:effectLst/>
                                <a:latin typeface="Cambria Math"/>
                                <a:ea typeface="Calibri"/>
                                <a:cs typeface="Times New Roman"/>
                              </a:rPr>
                              <m:t>′</m:t>
                            </m:r>
                          </m:sup>
                        </m:sSup>
                        <m:sSup>
                          <m:sSupPr>
                            <m:ctrlPr>
                              <a:rPr lang="en-US" sz="2800" i="1">
                                <a:solidFill>
                                  <a:srgbClr val="000000"/>
                                </a:solidFill>
                                <a:effectLst/>
                                <a:latin typeface="Cambria Math"/>
                                <a:ea typeface="Calibri"/>
                                <a:cs typeface="Times New Roman"/>
                              </a:rPr>
                            </m:ctrlPr>
                          </m:sSupPr>
                          <m:e>
                            <m:r>
                              <a:rPr lang="vi-VN" sz="2800" i="1">
                                <a:solidFill>
                                  <a:srgbClr val="000000"/>
                                </a:solidFill>
                                <a:effectLst/>
                                <a:latin typeface="Cambria Math"/>
                                <a:ea typeface="Calibri"/>
                                <a:cs typeface="Times New Roman"/>
                              </a:rPr>
                              <m:t>𝐴</m:t>
                            </m:r>
                          </m:e>
                          <m:sup>
                            <m:r>
                              <a:rPr lang="vi-VN" sz="2800" i="1">
                                <a:solidFill>
                                  <a:srgbClr val="000000"/>
                                </a:solidFill>
                                <a:effectLst/>
                                <a:latin typeface="Cambria Math"/>
                                <a:ea typeface="Calibri"/>
                                <a:cs typeface="Times New Roman"/>
                              </a:rPr>
                              <m:t>′</m:t>
                            </m:r>
                          </m:sup>
                        </m:sSup>
                      </m:e>
                    </m:d>
                  </m:oMath>
                </a14:m>
                <a:r>
                  <a:rPr lang="vi-VN" sz="2800" dirty="0">
                    <a:solidFill>
                      <a:srgbClr val="000000"/>
                    </a:solidFill>
                    <a:effectLst/>
                    <a:latin typeface="Times New Roman" pitchFamily="18" charset="0"/>
                    <a:ea typeface="Calibri"/>
                    <a:cs typeface="Times New Roman" pitchFamily="18" charset="0"/>
                  </a:rPr>
                  <a:t>, xét hình bình hành </a:t>
                </a:r>
                <a14:m>
                  <m:oMath xmlns:m="http://schemas.openxmlformats.org/officeDocument/2006/math">
                    <m:r>
                      <a:rPr lang="vi-VN" sz="2800" i="1">
                        <a:solidFill>
                          <a:srgbClr val="000000"/>
                        </a:solidFill>
                        <a:effectLst/>
                        <a:latin typeface="Cambria Math"/>
                        <a:ea typeface="Calibri"/>
                        <a:cs typeface="Times New Roman"/>
                      </a:rPr>
                      <m:t>𝐴𝐵</m:t>
                    </m:r>
                    <m:sSup>
                      <m:sSupPr>
                        <m:ctrlPr>
                          <a:rPr lang="en-US" sz="2800" i="1">
                            <a:solidFill>
                              <a:srgbClr val="000000"/>
                            </a:solidFill>
                            <a:effectLst/>
                            <a:latin typeface="Cambria Math"/>
                            <a:ea typeface="Calibri"/>
                            <a:cs typeface="Times New Roman"/>
                          </a:rPr>
                        </m:ctrlPr>
                      </m:sSupPr>
                      <m:e>
                        <m:r>
                          <a:rPr lang="vi-VN" sz="2800" i="1">
                            <a:solidFill>
                              <a:srgbClr val="000000"/>
                            </a:solidFill>
                            <a:effectLst/>
                            <a:latin typeface="Cambria Math"/>
                            <a:ea typeface="Calibri"/>
                            <a:cs typeface="Times New Roman"/>
                          </a:rPr>
                          <m:t>𝐵</m:t>
                        </m:r>
                      </m:e>
                      <m:sup>
                        <m:r>
                          <a:rPr lang="vi-VN" sz="2800" i="1">
                            <a:solidFill>
                              <a:srgbClr val="000000"/>
                            </a:solidFill>
                            <a:effectLst/>
                            <a:latin typeface="Cambria Math"/>
                            <a:ea typeface="Calibri"/>
                            <a:cs typeface="Times New Roman"/>
                          </a:rPr>
                          <m:t>′</m:t>
                        </m:r>
                      </m:sup>
                    </m:sSup>
                    <m:sSup>
                      <m:sSupPr>
                        <m:ctrlPr>
                          <a:rPr lang="en-US" sz="2800" i="1">
                            <a:solidFill>
                              <a:srgbClr val="000000"/>
                            </a:solidFill>
                            <a:effectLst/>
                            <a:latin typeface="Cambria Math"/>
                            <a:ea typeface="Calibri"/>
                            <a:cs typeface="Times New Roman"/>
                          </a:rPr>
                        </m:ctrlPr>
                      </m:sSupPr>
                      <m:e>
                        <m:r>
                          <a:rPr lang="vi-VN" sz="2800" i="1">
                            <a:solidFill>
                              <a:srgbClr val="000000"/>
                            </a:solidFill>
                            <a:effectLst/>
                            <a:latin typeface="Cambria Math"/>
                            <a:ea typeface="Calibri"/>
                            <a:cs typeface="Times New Roman"/>
                          </a:rPr>
                          <m:t>𝐴</m:t>
                        </m:r>
                      </m:e>
                      <m:sup>
                        <m:r>
                          <a:rPr lang="vi-VN" sz="2800" i="1">
                            <a:solidFill>
                              <a:srgbClr val="000000"/>
                            </a:solidFill>
                            <a:effectLst/>
                            <a:latin typeface="Cambria Math"/>
                            <a:ea typeface="Calibri"/>
                            <a:cs typeface="Times New Roman"/>
                          </a:rPr>
                          <m:t>′</m:t>
                        </m:r>
                      </m:sup>
                    </m:sSup>
                  </m:oMath>
                </a14:m>
                <a:r>
                  <a:rPr lang="vi-VN" sz="2800" dirty="0">
                    <a:solidFill>
                      <a:srgbClr val="000000"/>
                    </a:solidFill>
                    <a:effectLst/>
                    <a:latin typeface="Times New Roman" pitchFamily="18" charset="0"/>
                    <a:ea typeface="Calibri"/>
                    <a:cs typeface="Times New Roman" pitchFamily="18" charset="0"/>
                  </a:rPr>
                  <a:t> cũng là hình thang có </a:t>
                </a:r>
                <a14:m>
                  <m:oMath xmlns:m="http://schemas.openxmlformats.org/officeDocument/2006/math">
                    <m:r>
                      <a:rPr lang="vi-VN" sz="2800" i="1">
                        <a:solidFill>
                          <a:srgbClr val="000000"/>
                        </a:solidFill>
                        <a:effectLst/>
                        <a:latin typeface="Cambria Math"/>
                        <a:ea typeface="Calibri"/>
                        <a:cs typeface="Times New Roman"/>
                      </a:rPr>
                      <m:t>𝑁</m:t>
                    </m:r>
                    <m:r>
                      <a:rPr lang="vi-VN" sz="2800">
                        <a:solidFill>
                          <a:srgbClr val="000000"/>
                        </a:solidFill>
                        <a:effectLst/>
                        <a:latin typeface="Cambria Math"/>
                        <a:ea typeface="Calibri"/>
                        <a:cs typeface="Times New Roman"/>
                      </a:rPr>
                      <m:t>,</m:t>
                    </m:r>
                    <m:r>
                      <a:rPr lang="vi-VN" sz="2800" i="1">
                        <a:solidFill>
                          <a:srgbClr val="000000"/>
                        </a:solidFill>
                        <a:effectLst/>
                        <a:latin typeface="Cambria Math"/>
                        <a:ea typeface="Calibri"/>
                        <a:cs typeface="Times New Roman"/>
                      </a:rPr>
                      <m:t>𝐹</m:t>
                    </m:r>
                  </m:oMath>
                </a14:m>
                <a:r>
                  <a:rPr lang="vi-VN" sz="2800" dirty="0">
                    <a:solidFill>
                      <a:srgbClr val="000000"/>
                    </a:solidFill>
                    <a:effectLst/>
                    <a:latin typeface="Times New Roman" pitchFamily="18" charset="0"/>
                    <a:ea typeface="Calibri"/>
                    <a:cs typeface="Times New Roman" pitchFamily="18" charset="0"/>
                  </a:rPr>
                  <a:t> lần lượt là trung điểm của  </a:t>
                </a:r>
                <a14:m>
                  <m:oMath xmlns:m="http://schemas.openxmlformats.org/officeDocument/2006/math">
                    <m:r>
                      <a:rPr lang="vi-VN" sz="2800" i="1">
                        <a:solidFill>
                          <a:srgbClr val="000000"/>
                        </a:solidFill>
                        <a:effectLst/>
                        <a:latin typeface="Cambria Math"/>
                        <a:ea typeface="Calibri"/>
                        <a:cs typeface="Times New Roman"/>
                      </a:rPr>
                      <m:t>𝐴𝐵</m:t>
                    </m:r>
                    <m:r>
                      <a:rPr lang="vi-VN" sz="2800">
                        <a:solidFill>
                          <a:srgbClr val="000000"/>
                        </a:solidFill>
                        <a:effectLst/>
                        <a:latin typeface="Cambria Math"/>
                        <a:ea typeface="Calibri"/>
                        <a:cs typeface="Times New Roman"/>
                      </a:rPr>
                      <m:t>,</m:t>
                    </m:r>
                    <m:sSup>
                      <m:sSupPr>
                        <m:ctrlPr>
                          <a:rPr lang="en-US" sz="2800" i="1">
                            <a:solidFill>
                              <a:srgbClr val="000000"/>
                            </a:solidFill>
                            <a:effectLst/>
                            <a:latin typeface="Cambria Math"/>
                            <a:ea typeface="Calibri"/>
                            <a:cs typeface="Times New Roman"/>
                          </a:rPr>
                        </m:ctrlPr>
                      </m:sSupPr>
                      <m:e>
                        <m:r>
                          <a:rPr lang="vi-VN" sz="2800" i="1">
                            <a:solidFill>
                              <a:srgbClr val="000000"/>
                            </a:solidFill>
                            <a:effectLst/>
                            <a:latin typeface="Cambria Math"/>
                            <a:ea typeface="Calibri"/>
                            <a:cs typeface="Times New Roman"/>
                          </a:rPr>
                          <m:t>𝐴</m:t>
                        </m:r>
                      </m:e>
                      <m:sup>
                        <m:r>
                          <a:rPr lang="vi-VN" sz="2800" i="1">
                            <a:solidFill>
                              <a:srgbClr val="000000"/>
                            </a:solidFill>
                            <a:effectLst/>
                            <a:latin typeface="Cambria Math"/>
                            <a:ea typeface="Calibri"/>
                            <a:cs typeface="Times New Roman"/>
                          </a:rPr>
                          <m:t>′</m:t>
                        </m:r>
                      </m:sup>
                    </m:sSup>
                    <m:sSup>
                      <m:sSupPr>
                        <m:ctrlPr>
                          <a:rPr lang="en-US" sz="2800" i="1">
                            <a:solidFill>
                              <a:srgbClr val="000000"/>
                            </a:solidFill>
                            <a:effectLst/>
                            <a:latin typeface="Cambria Math"/>
                            <a:ea typeface="Calibri"/>
                            <a:cs typeface="Times New Roman"/>
                          </a:rPr>
                        </m:ctrlPr>
                      </m:sSupPr>
                      <m:e>
                        <m:r>
                          <a:rPr lang="vi-VN" sz="2800" i="1">
                            <a:solidFill>
                              <a:srgbClr val="000000"/>
                            </a:solidFill>
                            <a:effectLst/>
                            <a:latin typeface="Cambria Math"/>
                            <a:ea typeface="Calibri"/>
                            <a:cs typeface="Times New Roman"/>
                          </a:rPr>
                          <m:t>𝐵</m:t>
                        </m:r>
                      </m:e>
                      <m:sup>
                        <m:r>
                          <a:rPr lang="vi-VN" sz="2800" i="1">
                            <a:solidFill>
                              <a:srgbClr val="000000"/>
                            </a:solidFill>
                            <a:effectLst/>
                            <a:latin typeface="Cambria Math"/>
                            <a:ea typeface="Calibri"/>
                            <a:cs typeface="Times New Roman"/>
                          </a:rPr>
                          <m:t>′</m:t>
                        </m:r>
                      </m:sup>
                    </m:sSup>
                  </m:oMath>
                </a14:m>
                <a:r>
                  <a:rPr lang="vi-VN" sz="2800" dirty="0">
                    <a:solidFill>
                      <a:srgbClr val="000000"/>
                    </a:solidFill>
                    <a:effectLst/>
                    <a:latin typeface="Times New Roman" pitchFamily="18" charset="0"/>
                    <a:ea typeface="Calibri"/>
                    <a:cs typeface="Times New Roman" pitchFamily="18" charset="0"/>
                  </a:rPr>
                  <a:t> nên </a:t>
                </a:r>
                <a14:m>
                  <m:oMath xmlns:m="http://schemas.openxmlformats.org/officeDocument/2006/math">
                    <m:r>
                      <a:rPr lang="vi-VN" sz="2800" i="1">
                        <a:solidFill>
                          <a:srgbClr val="000000"/>
                        </a:solidFill>
                        <a:effectLst/>
                        <a:latin typeface="Cambria Math"/>
                        <a:ea typeface="Calibri"/>
                        <a:cs typeface="Times New Roman"/>
                      </a:rPr>
                      <m:t>𝑁𝐹</m:t>
                    </m:r>
                  </m:oMath>
                </a14:m>
                <a:r>
                  <a:rPr lang="vi-VN" sz="2800" dirty="0">
                    <a:solidFill>
                      <a:srgbClr val="000000"/>
                    </a:solidFill>
                    <a:effectLst/>
                    <a:latin typeface="Times New Roman" pitchFamily="18" charset="0"/>
                    <a:ea typeface="Calibri"/>
                    <a:cs typeface="Times New Roman" pitchFamily="18" charset="0"/>
                  </a:rPr>
                  <a:t> là đường trung bình của hình thang</a:t>
                </a:r>
                <a:br>
                  <a:rPr lang="vi-VN" sz="2800" dirty="0">
                    <a:solidFill>
                      <a:srgbClr val="000000"/>
                    </a:solidFill>
                    <a:effectLst/>
                    <a:latin typeface="Times New Roman" pitchFamily="18" charset="0"/>
                    <a:ea typeface="Calibri"/>
                    <a:cs typeface="Times New Roman" pitchFamily="18" charset="0"/>
                  </a:rPr>
                </a:br>
                <a:r>
                  <a:rPr lang="vi-VN" sz="2800" dirty="0">
                    <a:solidFill>
                      <a:srgbClr val="000000"/>
                    </a:solidFill>
                    <a:effectLst/>
                    <a:latin typeface="Times New Roman" pitchFamily="18" charset="0"/>
                    <a:ea typeface="Calibri"/>
                    <a:cs typeface="Times New Roman" pitchFamily="18" charset="0"/>
                  </a:rPr>
                  <a:t>Do đó </a:t>
                </a:r>
                <a14:m>
                  <m:oMath xmlns:m="http://schemas.openxmlformats.org/officeDocument/2006/math">
                    <m:r>
                      <m:rPr>
                        <m:sty m:val="p"/>
                      </m:rPr>
                      <a:rPr lang="vi-VN" sz="2800">
                        <a:solidFill>
                          <a:srgbClr val="000000"/>
                        </a:solidFill>
                        <a:effectLst/>
                        <a:latin typeface="Cambria Math"/>
                        <a:ea typeface="Calibri"/>
                        <a:cs typeface="Times New Roman"/>
                      </a:rPr>
                      <m:t>NF</m:t>
                    </m:r>
                    <m:r>
                      <a:rPr lang="vi-VN" sz="2800">
                        <a:solidFill>
                          <a:srgbClr val="000000"/>
                        </a:solidFill>
                        <a:effectLst/>
                        <a:latin typeface="Cambria Math"/>
                        <a:ea typeface="Calibri"/>
                        <a:cs typeface="Times New Roman"/>
                      </a:rPr>
                      <m:t>//</m:t>
                    </m:r>
                    <m:sSup>
                      <m:sSupPr>
                        <m:ctrlPr>
                          <a:rPr lang="en-US" sz="2800" i="1">
                            <a:solidFill>
                              <a:srgbClr val="000000"/>
                            </a:solidFill>
                            <a:effectLst/>
                            <a:latin typeface="Cambria Math"/>
                            <a:ea typeface="Calibri"/>
                            <a:cs typeface="Times New Roman"/>
                          </a:rPr>
                        </m:ctrlPr>
                      </m:sSupPr>
                      <m:e>
                        <m:r>
                          <m:rPr>
                            <m:sty m:val="p"/>
                          </m:rPr>
                          <a:rPr lang="vi-VN" sz="2800">
                            <a:solidFill>
                              <a:srgbClr val="000000"/>
                            </a:solidFill>
                            <a:effectLst/>
                            <a:latin typeface="Cambria Math"/>
                            <a:ea typeface="Calibri"/>
                            <a:cs typeface="Times New Roman"/>
                          </a:rPr>
                          <m:t>BB</m:t>
                        </m:r>
                      </m:e>
                      <m:sup>
                        <m:r>
                          <a:rPr lang="vi-VN" sz="2800" i="1">
                            <a:solidFill>
                              <a:srgbClr val="000000"/>
                            </a:solidFill>
                            <a:effectLst/>
                            <a:latin typeface="Cambria Math"/>
                            <a:ea typeface="Calibri"/>
                            <a:cs typeface="Times New Roman"/>
                          </a:rPr>
                          <m:t>′</m:t>
                        </m:r>
                      </m:sup>
                    </m:sSup>
                  </m:oMath>
                </a14:m>
                <a:r>
                  <a:rPr lang="vi-VN" sz="2800" dirty="0">
                    <a:solidFill>
                      <a:srgbClr val="000000"/>
                    </a:solidFill>
                    <a:effectLst/>
                    <a:latin typeface="Times New Roman" pitchFamily="18" charset="0"/>
                    <a:ea typeface="Calibri"/>
                    <a:cs typeface="Times New Roman" pitchFamily="18" charset="0"/>
                  </a:rPr>
                  <a:t> và </a:t>
                </a:r>
                <a14:m>
                  <m:oMath xmlns:m="http://schemas.openxmlformats.org/officeDocument/2006/math">
                    <m:r>
                      <a:rPr lang="vi-VN" sz="2800" i="1">
                        <a:solidFill>
                          <a:srgbClr val="000000"/>
                        </a:solidFill>
                        <a:effectLst/>
                        <a:latin typeface="Cambria Math"/>
                        <a:ea typeface="Calibri"/>
                        <a:cs typeface="Times New Roman"/>
                      </a:rPr>
                      <m:t>𝑁𝐹</m:t>
                    </m:r>
                    <m:r>
                      <a:rPr lang="vi-VN" sz="2800">
                        <a:solidFill>
                          <a:srgbClr val="000000"/>
                        </a:solidFill>
                        <a:effectLst/>
                        <a:latin typeface="Cambria Math"/>
                        <a:ea typeface="Calibri"/>
                        <a:cs typeface="Times New Roman"/>
                      </a:rPr>
                      <m:t>=</m:t>
                    </m:r>
                    <m:f>
                      <m:fPr>
                        <m:ctrlPr>
                          <a:rPr lang="en-US" sz="2800" i="1">
                            <a:solidFill>
                              <a:srgbClr val="000000"/>
                            </a:solidFill>
                            <a:effectLst/>
                            <a:latin typeface="Cambria Math"/>
                            <a:ea typeface="Calibri"/>
                            <a:cs typeface="Times New Roman"/>
                          </a:rPr>
                        </m:ctrlPr>
                      </m:fPr>
                      <m:num>
                        <m:r>
                          <a:rPr lang="vi-VN" sz="2800" i="1">
                            <a:solidFill>
                              <a:srgbClr val="000000"/>
                            </a:solidFill>
                            <a:effectLst/>
                            <a:latin typeface="Cambria Math"/>
                            <a:ea typeface="Calibri"/>
                            <a:cs typeface="Times New Roman"/>
                          </a:rPr>
                          <m:t>𝐴</m:t>
                        </m:r>
                        <m:sSup>
                          <m:sSupPr>
                            <m:ctrlPr>
                              <a:rPr lang="en-US" sz="2800" i="1">
                                <a:solidFill>
                                  <a:srgbClr val="000000"/>
                                </a:solidFill>
                                <a:effectLst/>
                                <a:latin typeface="Cambria Math"/>
                                <a:ea typeface="Calibri"/>
                                <a:cs typeface="Times New Roman"/>
                              </a:rPr>
                            </m:ctrlPr>
                          </m:sSupPr>
                          <m:e>
                            <m:r>
                              <a:rPr lang="vi-VN" sz="2800" i="1">
                                <a:solidFill>
                                  <a:srgbClr val="000000"/>
                                </a:solidFill>
                                <a:effectLst/>
                                <a:latin typeface="Cambria Math"/>
                                <a:ea typeface="Calibri"/>
                                <a:cs typeface="Times New Roman"/>
                              </a:rPr>
                              <m:t>𝐴</m:t>
                            </m:r>
                          </m:e>
                          <m:sup>
                            <m:r>
                              <a:rPr lang="vi-VN" sz="2800" i="1">
                                <a:solidFill>
                                  <a:srgbClr val="000000"/>
                                </a:solidFill>
                                <a:effectLst/>
                                <a:latin typeface="Cambria Math"/>
                                <a:ea typeface="Calibri"/>
                                <a:cs typeface="Times New Roman"/>
                              </a:rPr>
                              <m:t>′</m:t>
                            </m:r>
                          </m:sup>
                        </m:sSup>
                        <m:r>
                          <a:rPr lang="vi-VN" sz="2800">
                            <a:solidFill>
                              <a:srgbClr val="000000"/>
                            </a:solidFill>
                            <a:effectLst/>
                            <a:latin typeface="Cambria Math"/>
                            <a:ea typeface="Calibri"/>
                            <a:cs typeface="Times New Roman"/>
                          </a:rPr>
                          <m:t>+</m:t>
                        </m:r>
                        <m:r>
                          <a:rPr lang="vi-VN" sz="2800" i="1">
                            <a:solidFill>
                              <a:srgbClr val="000000"/>
                            </a:solidFill>
                            <a:effectLst/>
                            <a:latin typeface="Cambria Math"/>
                            <a:ea typeface="Calibri"/>
                            <a:cs typeface="Times New Roman"/>
                          </a:rPr>
                          <m:t>𝐵</m:t>
                        </m:r>
                        <m:sSup>
                          <m:sSupPr>
                            <m:ctrlPr>
                              <a:rPr lang="en-US" sz="2800" i="1">
                                <a:solidFill>
                                  <a:srgbClr val="000000"/>
                                </a:solidFill>
                                <a:effectLst/>
                                <a:latin typeface="Cambria Math"/>
                                <a:ea typeface="Calibri"/>
                                <a:cs typeface="Times New Roman"/>
                              </a:rPr>
                            </m:ctrlPr>
                          </m:sSupPr>
                          <m:e>
                            <m:r>
                              <a:rPr lang="vi-VN" sz="2800" i="1">
                                <a:solidFill>
                                  <a:srgbClr val="000000"/>
                                </a:solidFill>
                                <a:effectLst/>
                                <a:latin typeface="Cambria Math"/>
                                <a:ea typeface="Calibri"/>
                                <a:cs typeface="Times New Roman"/>
                              </a:rPr>
                              <m:t>𝐵</m:t>
                            </m:r>
                          </m:e>
                          <m:sup>
                            <m:r>
                              <a:rPr lang="vi-VN" sz="2800" i="1">
                                <a:solidFill>
                                  <a:srgbClr val="000000"/>
                                </a:solidFill>
                                <a:effectLst/>
                                <a:latin typeface="Cambria Math"/>
                                <a:ea typeface="Calibri"/>
                                <a:cs typeface="Times New Roman"/>
                              </a:rPr>
                              <m:t>′</m:t>
                            </m:r>
                          </m:sup>
                        </m:sSup>
                      </m:num>
                      <m:den>
                        <m:r>
                          <a:rPr lang="vi-VN" sz="2800">
                            <a:solidFill>
                              <a:srgbClr val="000000"/>
                            </a:solidFill>
                            <a:effectLst/>
                            <a:latin typeface="Cambria Math"/>
                            <a:ea typeface="Calibri"/>
                            <a:cs typeface="Times New Roman"/>
                          </a:rPr>
                          <m:t>2</m:t>
                        </m:r>
                      </m:den>
                    </m:f>
                    <m:r>
                      <a:rPr lang="vi-VN" sz="2800">
                        <a:solidFill>
                          <a:srgbClr val="000000"/>
                        </a:solidFill>
                        <a:effectLst/>
                        <a:latin typeface="Cambria Math"/>
                        <a:ea typeface="Calibri"/>
                        <a:cs typeface="Times New Roman"/>
                      </a:rPr>
                      <m:t>=</m:t>
                    </m:r>
                    <m:f>
                      <m:fPr>
                        <m:ctrlPr>
                          <a:rPr lang="en-US" sz="2800" i="1">
                            <a:solidFill>
                              <a:srgbClr val="000000"/>
                            </a:solidFill>
                            <a:effectLst/>
                            <a:latin typeface="Cambria Math"/>
                            <a:ea typeface="Calibri"/>
                            <a:cs typeface="Times New Roman"/>
                          </a:rPr>
                        </m:ctrlPr>
                      </m:fPr>
                      <m:num>
                        <m:r>
                          <a:rPr lang="vi-VN" sz="2800">
                            <a:solidFill>
                              <a:srgbClr val="000000"/>
                            </a:solidFill>
                            <a:effectLst/>
                            <a:latin typeface="Cambria Math"/>
                            <a:ea typeface="Calibri"/>
                            <a:cs typeface="Times New Roman"/>
                          </a:rPr>
                          <m:t>2</m:t>
                        </m:r>
                        <m:r>
                          <a:rPr lang="vi-VN" sz="2800" i="1">
                            <a:solidFill>
                              <a:srgbClr val="000000"/>
                            </a:solidFill>
                            <a:effectLst/>
                            <a:latin typeface="Cambria Math"/>
                            <a:ea typeface="Calibri"/>
                            <a:cs typeface="Times New Roman"/>
                          </a:rPr>
                          <m:t>𝐵</m:t>
                        </m:r>
                        <m:sSup>
                          <m:sSupPr>
                            <m:ctrlPr>
                              <a:rPr lang="en-US" sz="2800" i="1">
                                <a:solidFill>
                                  <a:srgbClr val="000000"/>
                                </a:solidFill>
                                <a:effectLst/>
                                <a:latin typeface="Cambria Math"/>
                                <a:ea typeface="Calibri"/>
                                <a:cs typeface="Times New Roman"/>
                              </a:rPr>
                            </m:ctrlPr>
                          </m:sSupPr>
                          <m:e>
                            <m:r>
                              <a:rPr lang="vi-VN" sz="2800" i="1">
                                <a:solidFill>
                                  <a:srgbClr val="000000"/>
                                </a:solidFill>
                                <a:effectLst/>
                                <a:latin typeface="Cambria Math"/>
                                <a:ea typeface="Calibri"/>
                                <a:cs typeface="Times New Roman"/>
                              </a:rPr>
                              <m:t>𝐵</m:t>
                            </m:r>
                          </m:e>
                          <m:sup>
                            <m:r>
                              <a:rPr lang="vi-VN" sz="2800" i="1">
                                <a:solidFill>
                                  <a:srgbClr val="000000"/>
                                </a:solidFill>
                                <a:effectLst/>
                                <a:latin typeface="Cambria Math"/>
                                <a:ea typeface="Calibri"/>
                                <a:cs typeface="Times New Roman"/>
                              </a:rPr>
                              <m:t>′</m:t>
                            </m:r>
                          </m:sup>
                        </m:sSup>
                      </m:num>
                      <m:den>
                        <m:r>
                          <a:rPr lang="vi-VN" sz="2800">
                            <a:solidFill>
                              <a:srgbClr val="000000"/>
                            </a:solidFill>
                            <a:effectLst/>
                            <a:latin typeface="Cambria Math"/>
                            <a:ea typeface="Calibri"/>
                            <a:cs typeface="Times New Roman"/>
                          </a:rPr>
                          <m:t>2</m:t>
                        </m:r>
                      </m:den>
                    </m:f>
                    <m:r>
                      <a:rPr lang="vi-VN" sz="2800">
                        <a:solidFill>
                          <a:srgbClr val="000000"/>
                        </a:solidFill>
                        <a:effectLst/>
                        <a:latin typeface="Cambria Math"/>
                        <a:ea typeface="Calibri"/>
                        <a:cs typeface="Times New Roman"/>
                      </a:rPr>
                      <m:t>=</m:t>
                    </m:r>
                    <m:r>
                      <a:rPr lang="vi-VN" sz="2800" i="1">
                        <a:solidFill>
                          <a:srgbClr val="000000"/>
                        </a:solidFill>
                        <a:effectLst/>
                        <a:latin typeface="Cambria Math"/>
                        <a:ea typeface="Calibri"/>
                        <a:cs typeface="Times New Roman"/>
                      </a:rPr>
                      <m:t>𝐵</m:t>
                    </m:r>
                    <m:sSup>
                      <m:sSupPr>
                        <m:ctrlPr>
                          <a:rPr lang="en-US" sz="2800" i="1">
                            <a:solidFill>
                              <a:srgbClr val="000000"/>
                            </a:solidFill>
                            <a:effectLst/>
                            <a:latin typeface="Cambria Math"/>
                            <a:ea typeface="Calibri"/>
                            <a:cs typeface="Times New Roman"/>
                          </a:rPr>
                        </m:ctrlPr>
                      </m:sSupPr>
                      <m:e>
                        <m:r>
                          <a:rPr lang="vi-VN" sz="2800" i="1">
                            <a:solidFill>
                              <a:srgbClr val="000000"/>
                            </a:solidFill>
                            <a:effectLst/>
                            <a:latin typeface="Cambria Math"/>
                            <a:ea typeface="Calibri"/>
                            <a:cs typeface="Times New Roman"/>
                          </a:rPr>
                          <m:t>𝐵</m:t>
                        </m:r>
                      </m:e>
                      <m:sup>
                        <m:r>
                          <a:rPr lang="vi-VN" sz="2800" i="1">
                            <a:solidFill>
                              <a:srgbClr val="000000"/>
                            </a:solidFill>
                            <a:effectLst/>
                            <a:latin typeface="Cambria Math"/>
                            <a:ea typeface="Calibri"/>
                            <a:cs typeface="Times New Roman"/>
                          </a:rPr>
                          <m:t>′</m:t>
                        </m:r>
                      </m:sup>
                    </m:sSup>
                  </m:oMath>
                </a14:m>
                <a:r>
                  <a:rPr lang="vi-VN" sz="2800" dirty="0">
                    <a:solidFill>
                      <a:srgbClr val="000000"/>
                    </a:solidFill>
                    <a:effectLst/>
                    <a:latin typeface="Times New Roman" pitchFamily="18" charset="0"/>
                    <a:ea typeface="Calibri"/>
                    <a:cs typeface="Times New Roman" pitchFamily="18" charset="0"/>
                  </a:rPr>
                  <a:t>.</a:t>
                </a:r>
                <a:br>
                  <a:rPr lang="vi-VN" sz="2800" dirty="0">
                    <a:solidFill>
                      <a:srgbClr val="000000"/>
                    </a:solidFill>
                    <a:effectLst/>
                    <a:latin typeface="Times New Roman" pitchFamily="18" charset="0"/>
                    <a:ea typeface="Calibri"/>
                    <a:cs typeface="Times New Roman" pitchFamily="18" charset="0"/>
                  </a:rPr>
                </a:br>
                <a:r>
                  <a:rPr lang="vi-VN" sz="2800" dirty="0">
                    <a:solidFill>
                      <a:srgbClr val="000000"/>
                    </a:solidFill>
                    <a:effectLst/>
                    <a:latin typeface="Times New Roman" pitchFamily="18" charset="0"/>
                    <a:ea typeface="Calibri"/>
                    <a:cs typeface="Times New Roman" pitchFamily="18" charset="0"/>
                  </a:rPr>
                  <a:t>Mà </a:t>
                </a:r>
                <a14:m>
                  <m:oMath xmlns:m="http://schemas.openxmlformats.org/officeDocument/2006/math">
                    <m:r>
                      <a:rPr lang="vi-VN" sz="2800" i="1">
                        <a:solidFill>
                          <a:srgbClr val="000000"/>
                        </a:solidFill>
                        <a:effectLst/>
                        <a:latin typeface="Cambria Math"/>
                        <a:ea typeface="Calibri"/>
                        <a:cs typeface="Times New Roman"/>
                      </a:rPr>
                      <m:t>𝐵</m:t>
                    </m:r>
                    <m:sSup>
                      <m:sSupPr>
                        <m:ctrlPr>
                          <a:rPr lang="en-US" sz="2800" i="1">
                            <a:solidFill>
                              <a:srgbClr val="000000"/>
                            </a:solidFill>
                            <a:effectLst/>
                            <a:latin typeface="Cambria Math"/>
                            <a:ea typeface="Calibri"/>
                            <a:cs typeface="Times New Roman"/>
                          </a:rPr>
                        </m:ctrlPr>
                      </m:sSupPr>
                      <m:e>
                        <m:r>
                          <a:rPr lang="vi-VN" sz="2800" i="1">
                            <a:solidFill>
                              <a:srgbClr val="000000"/>
                            </a:solidFill>
                            <a:effectLst/>
                            <a:latin typeface="Cambria Math"/>
                            <a:ea typeface="Calibri"/>
                            <a:cs typeface="Times New Roman"/>
                          </a:rPr>
                          <m:t>𝐵</m:t>
                        </m:r>
                      </m:e>
                      <m:sup>
                        <m:r>
                          <a:rPr lang="vi-VN" sz="2800" i="1">
                            <a:solidFill>
                              <a:srgbClr val="000000"/>
                            </a:solidFill>
                            <a:effectLst/>
                            <a:latin typeface="Cambria Math"/>
                            <a:ea typeface="Calibri"/>
                            <a:cs typeface="Times New Roman"/>
                          </a:rPr>
                          <m:t>′</m:t>
                        </m:r>
                      </m:sup>
                    </m:sSup>
                    <m:r>
                      <a:rPr lang="vi-VN" sz="2800">
                        <a:solidFill>
                          <a:srgbClr val="000000"/>
                        </a:solidFill>
                        <a:effectLst/>
                        <a:latin typeface="Cambria Math"/>
                        <a:ea typeface="Calibri"/>
                        <a:cs typeface="Times New Roman"/>
                      </a:rPr>
                      <m:t>//</m:t>
                    </m:r>
                    <m:r>
                      <a:rPr lang="vi-VN" sz="2800" i="1">
                        <a:solidFill>
                          <a:srgbClr val="000000"/>
                        </a:solidFill>
                        <a:effectLst/>
                        <a:latin typeface="Cambria Math"/>
                        <a:ea typeface="Calibri"/>
                        <a:cs typeface="Times New Roman"/>
                      </a:rPr>
                      <m:t>𝐶</m:t>
                    </m:r>
                    <m:sSup>
                      <m:sSupPr>
                        <m:ctrlPr>
                          <a:rPr lang="en-US" sz="2800" i="1">
                            <a:solidFill>
                              <a:srgbClr val="000000"/>
                            </a:solidFill>
                            <a:effectLst/>
                            <a:latin typeface="Cambria Math"/>
                            <a:ea typeface="Calibri"/>
                            <a:cs typeface="Times New Roman"/>
                          </a:rPr>
                        </m:ctrlPr>
                      </m:sSupPr>
                      <m:e>
                        <m:r>
                          <a:rPr lang="vi-VN" sz="2800" i="1">
                            <a:solidFill>
                              <a:srgbClr val="000000"/>
                            </a:solidFill>
                            <a:effectLst/>
                            <a:latin typeface="Cambria Math"/>
                            <a:ea typeface="Calibri"/>
                            <a:cs typeface="Times New Roman"/>
                          </a:rPr>
                          <m:t>𝐶</m:t>
                        </m:r>
                      </m:e>
                      <m:sup>
                        <m:r>
                          <a:rPr lang="vi-VN" sz="2800" i="1">
                            <a:solidFill>
                              <a:srgbClr val="000000"/>
                            </a:solidFill>
                            <a:effectLst/>
                            <a:latin typeface="Cambria Math"/>
                            <a:ea typeface="Calibri"/>
                            <a:cs typeface="Times New Roman"/>
                          </a:rPr>
                          <m:t>′</m:t>
                        </m:r>
                      </m:sup>
                    </m:sSup>
                  </m:oMath>
                </a14:m>
                <a:r>
                  <a:rPr lang="vi-VN" sz="2800" dirty="0">
                    <a:solidFill>
                      <a:srgbClr val="000000"/>
                    </a:solidFill>
                    <a:effectLst/>
                    <a:latin typeface="Times New Roman" pitchFamily="18" charset="0"/>
                    <a:ea typeface="Calibri"/>
                    <a:cs typeface="Times New Roman" pitchFamily="18" charset="0"/>
                  </a:rPr>
                  <a:t> nên </a:t>
                </a:r>
                <a14:m>
                  <m:oMath xmlns:m="http://schemas.openxmlformats.org/officeDocument/2006/math">
                    <m:r>
                      <a:rPr lang="vi-VN" sz="2800" i="1">
                        <a:solidFill>
                          <a:srgbClr val="000000"/>
                        </a:solidFill>
                        <a:effectLst/>
                        <a:latin typeface="Cambria Math"/>
                        <a:ea typeface="Calibri"/>
                        <a:cs typeface="Times New Roman"/>
                      </a:rPr>
                      <m:t>𝑁𝐹</m:t>
                    </m:r>
                    <m:r>
                      <a:rPr lang="vi-VN" sz="2800">
                        <a:solidFill>
                          <a:srgbClr val="000000"/>
                        </a:solidFill>
                        <a:effectLst/>
                        <a:latin typeface="Cambria Math"/>
                        <a:ea typeface="Calibri"/>
                        <a:cs typeface="Times New Roman"/>
                      </a:rPr>
                      <m:t>//</m:t>
                    </m:r>
                    <m:r>
                      <a:rPr lang="vi-VN" sz="2800" i="1">
                        <a:solidFill>
                          <a:srgbClr val="000000"/>
                        </a:solidFill>
                        <a:effectLst/>
                        <a:latin typeface="Cambria Math"/>
                        <a:ea typeface="Calibri"/>
                        <a:cs typeface="Times New Roman"/>
                      </a:rPr>
                      <m:t>𝐶</m:t>
                    </m:r>
                    <m:sSup>
                      <m:sSupPr>
                        <m:ctrlPr>
                          <a:rPr lang="en-US" sz="2800" i="1">
                            <a:solidFill>
                              <a:srgbClr val="000000"/>
                            </a:solidFill>
                            <a:effectLst/>
                            <a:latin typeface="Cambria Math"/>
                            <a:ea typeface="Calibri"/>
                            <a:cs typeface="Times New Roman"/>
                          </a:rPr>
                        </m:ctrlPr>
                      </m:sSupPr>
                      <m:e>
                        <m:r>
                          <a:rPr lang="vi-VN" sz="2800" i="1">
                            <a:solidFill>
                              <a:srgbClr val="000000"/>
                            </a:solidFill>
                            <a:effectLst/>
                            <a:latin typeface="Cambria Math"/>
                            <a:ea typeface="Calibri"/>
                            <a:cs typeface="Times New Roman"/>
                          </a:rPr>
                          <m:t>𝐶</m:t>
                        </m:r>
                      </m:e>
                      <m:sup>
                        <m:r>
                          <a:rPr lang="vi-VN" sz="2800" i="1">
                            <a:solidFill>
                              <a:srgbClr val="000000"/>
                            </a:solidFill>
                            <a:effectLst/>
                            <a:latin typeface="Cambria Math"/>
                            <a:ea typeface="Calibri"/>
                            <a:cs typeface="Times New Roman"/>
                          </a:rPr>
                          <m:t>′</m:t>
                        </m:r>
                      </m:sup>
                    </m:sSup>
                  </m:oMath>
                </a14:m>
                <a:r>
                  <a:rPr lang="vi-VN" sz="2800" dirty="0">
                    <a:solidFill>
                      <a:srgbClr val="000000"/>
                    </a:solidFill>
                    <a:effectLst/>
                    <a:latin typeface="Times New Roman" pitchFamily="18" charset="0"/>
                    <a:ea typeface="Calibri"/>
                    <a:cs typeface="Times New Roman" pitchFamily="18" charset="0"/>
                  </a:rPr>
                  <a:t>.</a:t>
                </a:r>
                <a:br>
                  <a:rPr lang="vi-VN" sz="2800" dirty="0">
                    <a:solidFill>
                      <a:srgbClr val="000000"/>
                    </a:solidFill>
                    <a:effectLst/>
                    <a:latin typeface="Times New Roman" pitchFamily="18" charset="0"/>
                    <a:ea typeface="Calibri"/>
                    <a:cs typeface="Times New Roman" pitchFamily="18" charset="0"/>
                  </a:rPr>
                </a:br>
                <a:r>
                  <a:rPr lang="vi-VN" sz="2800" dirty="0">
                    <a:solidFill>
                      <a:srgbClr val="000000"/>
                    </a:solidFill>
                    <a:effectLst/>
                    <a:latin typeface="Times New Roman" pitchFamily="18" charset="0"/>
                    <a:ea typeface="Calibri"/>
                    <a:cs typeface="Times New Roman" pitchFamily="18" charset="0"/>
                  </a:rPr>
                  <a:t>Lại có </a:t>
                </a:r>
                <a14:m>
                  <m:oMath xmlns:m="http://schemas.openxmlformats.org/officeDocument/2006/math">
                    <m:sSup>
                      <m:sSupPr>
                        <m:ctrlPr>
                          <a:rPr lang="en-US" sz="2800" i="1">
                            <a:solidFill>
                              <a:srgbClr val="000000"/>
                            </a:solidFill>
                            <a:effectLst/>
                            <a:latin typeface="Cambria Math"/>
                            <a:ea typeface="Calibri"/>
                            <a:cs typeface="Times New Roman"/>
                          </a:rPr>
                        </m:ctrlPr>
                      </m:sSupPr>
                      <m:e>
                        <m:r>
                          <m:rPr>
                            <m:sty m:val="p"/>
                          </m:rPr>
                          <a:rPr lang="vi-VN" sz="2800">
                            <a:solidFill>
                              <a:srgbClr val="000000"/>
                            </a:solidFill>
                            <a:effectLst/>
                            <a:latin typeface="Cambria Math"/>
                            <a:ea typeface="Calibri"/>
                            <a:cs typeface="Times New Roman"/>
                          </a:rPr>
                          <m:t>BB</m:t>
                        </m:r>
                      </m:e>
                      <m:sup>
                        <m:r>
                          <a:rPr lang="vi-VN" sz="2800" i="1">
                            <a:solidFill>
                              <a:srgbClr val="000000"/>
                            </a:solidFill>
                            <a:effectLst/>
                            <a:latin typeface="Cambria Math"/>
                            <a:ea typeface="Calibri"/>
                            <a:cs typeface="Times New Roman"/>
                          </a:rPr>
                          <m:t>′</m:t>
                        </m:r>
                      </m:sup>
                    </m:sSup>
                    <m:r>
                      <a:rPr lang="vi-VN" sz="2800">
                        <a:solidFill>
                          <a:srgbClr val="000000"/>
                        </a:solidFill>
                        <a:effectLst/>
                        <a:latin typeface="Cambria Math"/>
                        <a:ea typeface="Calibri"/>
                        <a:cs typeface="Times New Roman"/>
                      </a:rPr>
                      <m:t>=</m:t>
                    </m:r>
                    <m:r>
                      <m:rPr>
                        <m:sty m:val="p"/>
                      </m:rPr>
                      <a:rPr lang="vi-VN" sz="2800">
                        <a:solidFill>
                          <a:srgbClr val="000000"/>
                        </a:solidFill>
                        <a:effectLst/>
                        <a:latin typeface="Cambria Math"/>
                        <a:ea typeface="Calibri"/>
                        <a:cs typeface="Times New Roman"/>
                      </a:rPr>
                      <m:t>CC</m:t>
                    </m:r>
                  </m:oMath>
                </a14:m>
                <a:r>
                  <a:rPr lang="vi-VN" sz="2800" dirty="0">
                    <a:solidFill>
                      <a:srgbClr val="000000"/>
                    </a:solidFill>
                    <a:effectLst/>
                    <a:latin typeface="Times New Roman" pitchFamily="18" charset="0"/>
                    <a:ea typeface="Calibri"/>
                    <a:cs typeface="Times New Roman" pitchFamily="18" charset="0"/>
                  </a:rPr>
                  <a:t> nên </a:t>
                </a:r>
                <a14:m>
                  <m:oMath xmlns:m="http://schemas.openxmlformats.org/officeDocument/2006/math">
                    <m:r>
                      <m:rPr>
                        <m:sty m:val="p"/>
                      </m:rPr>
                      <a:rPr lang="vi-VN" sz="2800">
                        <a:solidFill>
                          <a:srgbClr val="000000"/>
                        </a:solidFill>
                        <a:effectLst/>
                        <a:latin typeface="Cambria Math"/>
                        <a:ea typeface="Calibri"/>
                        <a:cs typeface="Times New Roman"/>
                      </a:rPr>
                      <m:t>NF</m:t>
                    </m:r>
                    <m:r>
                      <a:rPr lang="vi-VN" sz="2800">
                        <a:solidFill>
                          <a:srgbClr val="000000"/>
                        </a:solidFill>
                        <a:effectLst/>
                        <a:latin typeface="Cambria Math"/>
                        <a:ea typeface="Calibri"/>
                        <a:cs typeface="Times New Roman"/>
                      </a:rPr>
                      <m:t>=</m:t>
                    </m:r>
                    <m:sSup>
                      <m:sSupPr>
                        <m:ctrlPr>
                          <a:rPr lang="en-US" sz="2800" i="1">
                            <a:solidFill>
                              <a:srgbClr val="000000"/>
                            </a:solidFill>
                            <a:effectLst/>
                            <a:latin typeface="Cambria Math"/>
                            <a:ea typeface="Calibri"/>
                            <a:cs typeface="Times New Roman"/>
                          </a:rPr>
                        </m:ctrlPr>
                      </m:sSupPr>
                      <m:e>
                        <m:r>
                          <m:rPr>
                            <m:sty m:val="p"/>
                          </m:rPr>
                          <a:rPr lang="vi-VN" sz="2800">
                            <a:solidFill>
                              <a:srgbClr val="000000"/>
                            </a:solidFill>
                            <a:effectLst/>
                            <a:latin typeface="Cambria Math"/>
                            <a:ea typeface="Calibri"/>
                            <a:cs typeface="Times New Roman"/>
                          </a:rPr>
                          <m:t>CC</m:t>
                        </m:r>
                      </m:e>
                      <m:sup>
                        <m:r>
                          <a:rPr lang="vi-VN" sz="2800" i="1">
                            <a:solidFill>
                              <a:srgbClr val="000000"/>
                            </a:solidFill>
                            <a:effectLst/>
                            <a:latin typeface="Cambria Math"/>
                            <a:ea typeface="Calibri"/>
                            <a:cs typeface="Times New Roman"/>
                          </a:rPr>
                          <m:t>′</m:t>
                        </m:r>
                      </m:sup>
                    </m:sSup>
                  </m:oMath>
                </a14:m>
                <a:r>
                  <a:rPr lang="vi-VN" sz="2800" dirty="0">
                    <a:solidFill>
                      <a:srgbClr val="000000"/>
                    </a:solidFill>
                    <a:effectLst/>
                    <a:latin typeface="Times New Roman" pitchFamily="18" charset="0"/>
                    <a:ea typeface="Calibri"/>
                    <a:cs typeface="Times New Roman" pitchFamily="18" charset="0"/>
                  </a:rPr>
                  <a:t>.</a:t>
                </a:r>
                <a:br>
                  <a:rPr lang="vi-VN" sz="2800" dirty="0">
                    <a:solidFill>
                      <a:srgbClr val="000000"/>
                    </a:solidFill>
                    <a:effectLst/>
                    <a:latin typeface="Times New Roman" pitchFamily="18" charset="0"/>
                    <a:ea typeface="Calibri"/>
                    <a:cs typeface="Times New Roman" pitchFamily="18" charset="0"/>
                  </a:rPr>
                </a:br>
                <a:r>
                  <a:rPr lang="vi-VN" sz="2800" dirty="0">
                    <a:solidFill>
                      <a:srgbClr val="000000"/>
                    </a:solidFill>
                    <a:effectLst/>
                    <a:latin typeface="Times New Roman" pitchFamily="18" charset="0"/>
                    <a:ea typeface="Calibri"/>
                    <a:cs typeface="Times New Roman" pitchFamily="18" charset="0"/>
                  </a:rPr>
                  <a:t>Do đó hai đường chéo </a:t>
                </a:r>
                <a14:m>
                  <m:oMath xmlns:m="http://schemas.openxmlformats.org/officeDocument/2006/math">
                    <m:r>
                      <m:rPr>
                        <m:sty m:val="p"/>
                      </m:rPr>
                      <a:rPr lang="vi-VN" sz="2800">
                        <a:solidFill>
                          <a:srgbClr val="000000"/>
                        </a:solidFill>
                        <a:effectLst/>
                        <a:latin typeface="Cambria Math"/>
                        <a:ea typeface="Calibri"/>
                        <a:cs typeface="Times New Roman"/>
                      </a:rPr>
                      <m:t>CF</m:t>
                    </m:r>
                  </m:oMath>
                </a14:m>
                <a:r>
                  <a:rPr lang="vi-VN" sz="2800" dirty="0">
                    <a:solidFill>
                      <a:srgbClr val="000000"/>
                    </a:solidFill>
                    <a:effectLst/>
                    <a:latin typeface="Times New Roman" pitchFamily="18" charset="0"/>
                    <a:ea typeface="Calibri"/>
                    <a:cs typeface="Times New Roman" pitchFamily="18" charset="0"/>
                  </a:rPr>
                  <a:t> và </a:t>
                </a:r>
                <a14:m>
                  <m:oMath xmlns:m="http://schemas.openxmlformats.org/officeDocument/2006/math">
                    <m:r>
                      <m:rPr>
                        <m:sty m:val="p"/>
                      </m:rPr>
                      <a:rPr lang="vi-VN" sz="2800">
                        <a:solidFill>
                          <a:srgbClr val="000000"/>
                        </a:solidFill>
                        <a:effectLst/>
                        <a:latin typeface="Cambria Math"/>
                        <a:ea typeface="Calibri"/>
                        <a:cs typeface="Times New Roman"/>
                      </a:rPr>
                      <m:t>NC</m:t>
                    </m:r>
                  </m:oMath>
                </a14:m>
                <a:r>
                  <a:rPr lang="vi-VN" sz="2800" dirty="0">
                    <a:solidFill>
                      <a:srgbClr val="000000"/>
                    </a:solidFill>
                    <a:effectLst/>
                    <a:latin typeface="Times New Roman" pitchFamily="18" charset="0"/>
                    <a:ea typeface="Calibri"/>
                    <a:cs typeface="Times New Roman" pitchFamily="18" charset="0"/>
                  </a:rPr>
                  <a:t> cắt nhau tại trung điểm của mỗi đường.</a:t>
                </a:r>
                <a:br>
                  <a:rPr lang="vi-VN" sz="2800" dirty="0">
                    <a:solidFill>
                      <a:srgbClr val="000000"/>
                    </a:solidFill>
                    <a:effectLst/>
                    <a:latin typeface="Times New Roman" pitchFamily="18" charset="0"/>
                    <a:ea typeface="Calibri"/>
                    <a:cs typeface="Times New Roman" pitchFamily="18" charset="0"/>
                  </a:rPr>
                </a:br>
                <a:r>
                  <a:rPr lang="vi-VN" sz="2800" dirty="0">
                    <a:solidFill>
                      <a:srgbClr val="000000"/>
                    </a:solidFill>
                    <a:effectLst/>
                    <a:latin typeface="Times New Roman" pitchFamily="18" charset="0"/>
                    <a:ea typeface="Calibri"/>
                    <a:cs typeface="Times New Roman" pitchFamily="18" charset="0"/>
                  </a:rPr>
                  <a:t>Lại có </a:t>
                </a:r>
                <a14:m>
                  <m:oMath xmlns:m="http://schemas.openxmlformats.org/officeDocument/2006/math">
                    <m:r>
                      <m:rPr>
                        <m:sty m:val="p"/>
                      </m:rPr>
                      <a:rPr lang="vi-VN" sz="2800">
                        <a:solidFill>
                          <a:srgbClr val="000000"/>
                        </a:solidFill>
                        <a:effectLst/>
                        <a:latin typeface="Cambria Math"/>
                        <a:ea typeface="Calibri"/>
                        <a:cs typeface="Times New Roman"/>
                      </a:rPr>
                      <m:t>NC</m:t>
                    </m:r>
                    <m:sSup>
                      <m:sSupPr>
                        <m:ctrlPr>
                          <a:rPr lang="en-US" sz="2800" i="1">
                            <a:solidFill>
                              <a:srgbClr val="000000"/>
                            </a:solidFill>
                            <a:effectLst/>
                            <a:latin typeface="Cambria Math"/>
                            <a:ea typeface="Calibri"/>
                            <a:cs typeface="Times New Roman"/>
                          </a:rPr>
                        </m:ctrlPr>
                      </m:sSupPr>
                      <m:e>
                        <m:r>
                          <a:rPr lang="vi-VN" sz="2800" i="1">
                            <a:solidFill>
                              <a:srgbClr val="000000"/>
                            </a:solidFill>
                            <a:effectLst/>
                            <a:latin typeface="Cambria Math"/>
                            <a:ea typeface="Calibri"/>
                            <a:cs typeface="Times New Roman"/>
                          </a:rPr>
                          <m:t>𝐶</m:t>
                        </m:r>
                      </m:e>
                      <m:sup>
                        <m:r>
                          <a:rPr lang="vi-VN" sz="2800" i="1">
                            <a:solidFill>
                              <a:srgbClr val="000000"/>
                            </a:solidFill>
                            <a:effectLst/>
                            <a:latin typeface="Cambria Math"/>
                            <a:ea typeface="Calibri"/>
                            <a:cs typeface="Times New Roman"/>
                          </a:rPr>
                          <m:t>′</m:t>
                        </m:r>
                      </m:sup>
                    </m:sSup>
                    <m:r>
                      <a:rPr lang="vi-VN" sz="2800">
                        <a:solidFill>
                          <a:srgbClr val="000000"/>
                        </a:solidFill>
                        <a:effectLst/>
                        <a:latin typeface="Cambria Math"/>
                        <a:ea typeface="Calibri"/>
                        <a:cs typeface="Times New Roman"/>
                      </a:rPr>
                      <m:t>⊂</m:t>
                    </m:r>
                    <m:d>
                      <m:dPr>
                        <m:ctrlPr>
                          <a:rPr lang="en-US" sz="2800" i="1">
                            <a:solidFill>
                              <a:srgbClr val="000000"/>
                            </a:solidFill>
                            <a:effectLst/>
                            <a:latin typeface="Cambria Math"/>
                            <a:ea typeface="Calibri"/>
                            <a:cs typeface="Times New Roman"/>
                          </a:rPr>
                        </m:ctrlPr>
                      </m:dPr>
                      <m:e>
                        <m:r>
                          <m:rPr>
                            <m:sty m:val="p"/>
                          </m:rPr>
                          <a:rPr lang="vi-VN" sz="2800">
                            <a:solidFill>
                              <a:srgbClr val="000000"/>
                            </a:solidFill>
                            <a:effectLst/>
                            <a:latin typeface="Cambria Math"/>
                            <a:ea typeface="Calibri"/>
                            <a:cs typeface="Times New Roman"/>
                          </a:rPr>
                          <m:t>ABC</m:t>
                        </m:r>
                        <m:sSup>
                          <m:sSupPr>
                            <m:ctrlPr>
                              <a:rPr lang="en-US" sz="2800" i="1">
                                <a:solidFill>
                                  <a:srgbClr val="000000"/>
                                </a:solidFill>
                                <a:effectLst/>
                                <a:latin typeface="Cambria Math"/>
                                <a:ea typeface="Calibri"/>
                                <a:cs typeface="Times New Roman"/>
                              </a:rPr>
                            </m:ctrlPr>
                          </m:sSupPr>
                          <m:e>
                            <m:r>
                              <a:rPr lang="vi-VN" sz="2800" i="1">
                                <a:solidFill>
                                  <a:srgbClr val="000000"/>
                                </a:solidFill>
                                <a:effectLst/>
                                <a:latin typeface="Cambria Math"/>
                                <a:ea typeface="Calibri"/>
                                <a:cs typeface="Times New Roman"/>
                              </a:rPr>
                              <m:t>𝐶</m:t>
                            </m:r>
                          </m:e>
                          <m:sup>
                            <m:r>
                              <a:rPr lang="vi-VN" sz="2800" i="1">
                                <a:solidFill>
                                  <a:srgbClr val="000000"/>
                                </a:solidFill>
                                <a:effectLst/>
                                <a:latin typeface="Cambria Math"/>
                                <a:ea typeface="Calibri"/>
                                <a:cs typeface="Times New Roman"/>
                              </a:rPr>
                              <m:t>′</m:t>
                            </m:r>
                          </m:sup>
                        </m:sSup>
                      </m:e>
                    </m:d>
                  </m:oMath>
                </a14:m>
                <a:r>
                  <a:rPr lang="vi-VN" sz="2800" dirty="0">
                    <a:solidFill>
                      <a:srgbClr val="000000"/>
                    </a:solidFill>
                    <a:effectLst/>
                    <a:latin typeface="Times New Roman" pitchFamily="18" charset="0"/>
                    <a:ea typeface="Calibri"/>
                    <a:cs typeface="Times New Roman" pitchFamily="18" charset="0"/>
                  </a:rPr>
                  <a:t> nên </a:t>
                </a:r>
                <a14:m>
                  <m:oMath xmlns:m="http://schemas.openxmlformats.org/officeDocument/2006/math">
                    <m:r>
                      <m:rPr>
                        <m:sty m:val="p"/>
                      </m:rPr>
                      <a:rPr lang="vi-VN" sz="2800">
                        <a:solidFill>
                          <a:srgbClr val="000000"/>
                        </a:solidFill>
                        <a:effectLst/>
                        <a:latin typeface="Cambria Math"/>
                        <a:ea typeface="Calibri"/>
                        <a:cs typeface="Times New Roman"/>
                      </a:rPr>
                      <m:t>CF</m:t>
                    </m:r>
                  </m:oMath>
                </a14:m>
                <a:r>
                  <a:rPr lang="vi-VN" sz="2800" dirty="0">
                    <a:solidFill>
                      <a:srgbClr val="000000"/>
                    </a:solidFill>
                    <a:effectLst/>
                    <a:latin typeface="Times New Roman" pitchFamily="18" charset="0"/>
                    <a:ea typeface="Calibri"/>
                    <a:cs typeface="Times New Roman" pitchFamily="18" charset="0"/>
                  </a:rPr>
                  <a:t> cắt ( </a:t>
                </a:r>
                <a14:m>
                  <m:oMath xmlns:m="http://schemas.openxmlformats.org/officeDocument/2006/math">
                    <m:d>
                      <m:dPr>
                        <m:begChr m:val=""/>
                        <m:ctrlPr>
                          <a:rPr lang="en-US" sz="2800" i="1">
                            <a:solidFill>
                              <a:srgbClr val="000000"/>
                            </a:solidFill>
                            <a:effectLst/>
                            <a:latin typeface="Cambria Math"/>
                            <a:ea typeface="Calibri"/>
                            <a:cs typeface="Times New Roman"/>
                          </a:rPr>
                        </m:ctrlPr>
                      </m:dPr>
                      <m:e>
                        <m:r>
                          <m:rPr>
                            <m:sty m:val="p"/>
                          </m:rPr>
                          <a:rPr lang="vi-VN" sz="2800">
                            <a:solidFill>
                              <a:srgbClr val="000000"/>
                            </a:solidFill>
                            <a:effectLst/>
                            <a:latin typeface="Cambria Math"/>
                            <a:ea typeface="Calibri"/>
                            <a:cs typeface="Times New Roman"/>
                          </a:rPr>
                          <m:t>ABC</m:t>
                        </m:r>
                        <m:sSup>
                          <m:sSupPr>
                            <m:ctrlPr>
                              <a:rPr lang="en-US" sz="2800" i="1">
                                <a:solidFill>
                                  <a:srgbClr val="000000"/>
                                </a:solidFill>
                                <a:effectLst/>
                                <a:latin typeface="Cambria Math"/>
                                <a:ea typeface="Calibri"/>
                                <a:cs typeface="Times New Roman"/>
                              </a:rPr>
                            </m:ctrlPr>
                          </m:sSupPr>
                          <m:e>
                            <m:r>
                              <a:rPr lang="vi-VN" sz="2800" i="1">
                                <a:solidFill>
                                  <a:srgbClr val="000000"/>
                                </a:solidFill>
                                <a:effectLst/>
                                <a:latin typeface="Cambria Math"/>
                                <a:ea typeface="Calibri"/>
                                <a:cs typeface="Times New Roman"/>
                              </a:rPr>
                              <m:t>𝐶</m:t>
                            </m:r>
                          </m:e>
                          <m:sup>
                            <m:r>
                              <a:rPr lang="vi-VN" sz="2800" i="1">
                                <a:solidFill>
                                  <a:srgbClr val="000000"/>
                                </a:solidFill>
                                <a:effectLst/>
                                <a:latin typeface="Cambria Math"/>
                                <a:ea typeface="Calibri"/>
                                <a:cs typeface="Times New Roman"/>
                              </a:rPr>
                              <m:t>′</m:t>
                            </m:r>
                          </m:sup>
                        </m:sSup>
                      </m:e>
                    </m:d>
                  </m:oMath>
                </a14:m>
                <a:r>
                  <a:rPr lang="vi-VN" sz="2800" dirty="0">
                    <a:solidFill>
                      <a:srgbClr val="000000"/>
                    </a:solidFill>
                    <a:effectLst/>
                    <a:latin typeface="Times New Roman" pitchFamily="18" charset="0"/>
                    <a:ea typeface="Calibri"/>
                    <a:cs typeface="Times New Roman" pitchFamily="18" charset="0"/>
                  </a:rPr>
                  <a:t> tại trung điểm I của </a:t>
                </a:r>
                <a14:m>
                  <m:oMath xmlns:m="http://schemas.openxmlformats.org/officeDocument/2006/math">
                    <m:r>
                      <m:rPr>
                        <m:sty m:val="p"/>
                      </m:rPr>
                      <a:rPr lang="vi-VN" sz="2800">
                        <a:solidFill>
                          <a:srgbClr val="000000"/>
                        </a:solidFill>
                        <a:effectLst/>
                        <a:latin typeface="Cambria Math"/>
                        <a:ea typeface="Calibri"/>
                        <a:cs typeface="Times New Roman"/>
                      </a:rPr>
                      <m:t>CF</m:t>
                    </m:r>
                  </m:oMath>
                </a14:m>
                <a:r>
                  <a:rPr lang="vi-VN" sz="2800" dirty="0">
                    <a:solidFill>
                      <a:srgbClr val="000000"/>
                    </a:solidFill>
                    <a:effectLst/>
                    <a:latin typeface="Times New Roman" pitchFamily="18" charset="0"/>
                    <a:ea typeface="Calibri"/>
                    <a:cs typeface="Times New Roman" pitchFamily="18" charset="0"/>
                  </a:rPr>
                  <a:t>.</a:t>
                </a:r>
                <a:br>
                  <a:rPr lang="vi-VN" sz="2800" dirty="0">
                    <a:solidFill>
                      <a:srgbClr val="000000"/>
                    </a:solidFill>
                    <a:effectLst/>
                    <a:latin typeface="Times New Roman" pitchFamily="18" charset="0"/>
                    <a:ea typeface="Calibri"/>
                    <a:cs typeface="Times New Roman" pitchFamily="18" charset="0"/>
                  </a:rPr>
                </a:br>
                <a:r>
                  <a:rPr lang="vi-VN" sz="2800" dirty="0">
                    <a:solidFill>
                      <a:srgbClr val="000000"/>
                    </a:solidFill>
                    <a:effectLst/>
                    <a:latin typeface="Times New Roman" pitchFamily="18" charset="0"/>
                    <a:ea typeface="Calibri"/>
                    <a:cs typeface="Times New Roman" pitchFamily="18" charset="0"/>
                  </a:rPr>
                  <a:t>Vậy </a:t>
                </a:r>
                <a14:m>
                  <m:oMath xmlns:m="http://schemas.openxmlformats.org/officeDocument/2006/math">
                    <m:r>
                      <a:rPr lang="vi-VN" sz="2800" i="1">
                        <a:solidFill>
                          <a:srgbClr val="000000"/>
                        </a:solidFill>
                        <a:effectLst/>
                        <a:latin typeface="Cambria Math"/>
                        <a:ea typeface="Calibri"/>
                        <a:cs typeface="Times New Roman"/>
                      </a:rPr>
                      <m:t>𝐶𝐹</m:t>
                    </m:r>
                  </m:oMath>
                </a14:m>
                <a:r>
                  <a:rPr lang="vi-VN" sz="2800" dirty="0">
                    <a:solidFill>
                      <a:srgbClr val="000000"/>
                    </a:solidFill>
                    <a:effectLst/>
                    <a:latin typeface="Times New Roman" pitchFamily="18" charset="0"/>
                    <a:ea typeface="Calibri"/>
                    <a:cs typeface="Times New Roman" pitchFamily="18" charset="0"/>
                  </a:rPr>
                  <a:t> cắt </a:t>
                </a:r>
                <a14:m>
                  <m:oMath xmlns:m="http://schemas.openxmlformats.org/officeDocument/2006/math">
                    <m:d>
                      <m:dPr>
                        <m:ctrlPr>
                          <a:rPr lang="en-US" sz="2800" i="1">
                            <a:solidFill>
                              <a:srgbClr val="000000"/>
                            </a:solidFill>
                            <a:effectLst/>
                            <a:latin typeface="Cambria Math"/>
                            <a:ea typeface="Calibri"/>
                            <a:cs typeface="Times New Roman"/>
                          </a:rPr>
                        </m:ctrlPr>
                      </m:dPr>
                      <m:e>
                        <m:r>
                          <a:rPr lang="vi-VN" sz="2800" i="1">
                            <a:solidFill>
                              <a:srgbClr val="000000"/>
                            </a:solidFill>
                            <a:effectLst/>
                            <a:latin typeface="Cambria Math"/>
                            <a:ea typeface="Calibri"/>
                            <a:cs typeface="Times New Roman"/>
                          </a:rPr>
                          <m:t>𝐴𝐵</m:t>
                        </m:r>
                        <m:sSup>
                          <m:sSupPr>
                            <m:ctrlPr>
                              <a:rPr lang="en-US" sz="2800" i="1">
                                <a:solidFill>
                                  <a:srgbClr val="000000"/>
                                </a:solidFill>
                                <a:effectLst/>
                                <a:latin typeface="Cambria Math"/>
                                <a:ea typeface="Calibri"/>
                                <a:cs typeface="Times New Roman"/>
                              </a:rPr>
                            </m:ctrlPr>
                          </m:sSupPr>
                          <m:e>
                            <m:r>
                              <a:rPr lang="vi-VN" sz="2800" i="1">
                                <a:solidFill>
                                  <a:srgbClr val="000000"/>
                                </a:solidFill>
                                <a:effectLst/>
                                <a:latin typeface="Cambria Math"/>
                                <a:ea typeface="Calibri"/>
                                <a:cs typeface="Times New Roman"/>
                              </a:rPr>
                              <m:t>𝐶</m:t>
                            </m:r>
                          </m:e>
                          <m:sup>
                            <m:r>
                              <a:rPr lang="vi-VN" sz="2800" i="1">
                                <a:solidFill>
                                  <a:srgbClr val="000000"/>
                                </a:solidFill>
                                <a:effectLst/>
                                <a:latin typeface="Cambria Math"/>
                                <a:ea typeface="Calibri"/>
                                <a:cs typeface="Times New Roman"/>
                              </a:rPr>
                              <m:t>′</m:t>
                            </m:r>
                          </m:sup>
                        </m:sSup>
                      </m:e>
                    </m:d>
                  </m:oMath>
                </a14:m>
                <a:r>
                  <a:rPr lang="vi-VN" sz="2800" dirty="0">
                    <a:solidFill>
                      <a:srgbClr val="000000"/>
                    </a:solidFill>
                    <a:effectLst/>
                    <a:latin typeface="Times New Roman" pitchFamily="18" charset="0"/>
                    <a:ea typeface="Calibri"/>
                    <a:cs typeface="Times New Roman" pitchFamily="18" charset="0"/>
                  </a:rPr>
                  <a:t> tại trung điểm </a:t>
                </a:r>
                <a14:m>
                  <m:oMath xmlns:m="http://schemas.openxmlformats.org/officeDocument/2006/math">
                    <m:r>
                      <a:rPr lang="vi-VN" sz="2800" i="1">
                        <a:solidFill>
                          <a:srgbClr val="000000"/>
                        </a:solidFill>
                        <a:effectLst/>
                        <a:latin typeface="Cambria Math"/>
                        <a:ea typeface="Calibri"/>
                        <a:cs typeface="Times New Roman"/>
                      </a:rPr>
                      <m:t>𝐼</m:t>
                    </m:r>
                  </m:oMath>
                </a14:m>
                <a:r>
                  <a:rPr lang="vi-VN" sz="2800" dirty="0">
                    <a:solidFill>
                      <a:srgbClr val="000000"/>
                    </a:solidFill>
                    <a:effectLst/>
                    <a:latin typeface="Times New Roman" pitchFamily="18" charset="0"/>
                    <a:ea typeface="Calibri"/>
                    <a:cs typeface="Times New Roman" pitchFamily="18" charset="0"/>
                  </a:rPr>
                  <a:t> của </a:t>
                </a:r>
                <a14:m>
                  <m:oMath xmlns:m="http://schemas.openxmlformats.org/officeDocument/2006/math">
                    <m:r>
                      <a:rPr lang="vi-VN" sz="2800" i="1">
                        <a:solidFill>
                          <a:srgbClr val="000000"/>
                        </a:solidFill>
                        <a:effectLst/>
                        <a:latin typeface="Cambria Math"/>
                        <a:ea typeface="Calibri"/>
                        <a:cs typeface="Times New Roman"/>
                      </a:rPr>
                      <m:t>𝐶𝐹</m:t>
                    </m:r>
                  </m:oMath>
                </a14:m>
                <a:r>
                  <a:rPr lang="vi-VN" sz="2800" dirty="0">
                    <a:solidFill>
                      <a:srgbClr val="000000"/>
                    </a:solidFill>
                    <a:effectLst/>
                    <a:latin typeface="Times New Roman" pitchFamily="18" charset="0"/>
                    <a:ea typeface="Calibri"/>
                    <a:cs typeface="Times New Roman" pitchFamily="18" charset="0"/>
                  </a:rPr>
                  <a:t>.</a:t>
                </a:r>
                <a:endParaRPr lang="en-US" sz="2800" dirty="0">
                  <a:latin typeface="Times New Roman" pitchFamily="18" charset="0"/>
                  <a:ea typeface="Calibri"/>
                  <a:cs typeface="Times New Roman"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5904614" y="4405152"/>
                <a:ext cx="10515600" cy="5418663"/>
              </a:xfrm>
              <a:prstGeom prst="rect">
                <a:avLst/>
              </a:prstGeom>
              <a:blipFill rotWithShape="1">
                <a:blip r:embed="rId8"/>
                <a:stretch>
                  <a:fillRect l="-1217" t="-1125" r="-638" b="-1687"/>
                </a:stretch>
              </a:blipFill>
            </p:spPr>
            <p:txBody>
              <a:bodyPr/>
              <a:lstStyle/>
              <a:p>
                <a:r>
                  <a:rPr lang="en-US">
                    <a:noFill/>
                  </a:rPr>
                  <a:t> </a:t>
                </a:r>
              </a:p>
            </p:txBody>
          </p:sp>
        </mc:Fallback>
      </mc:AlternateContent>
    </p:spTree>
    <p:extLst>
      <p:ext uri="{BB962C8B-B14F-4D97-AF65-F5344CB8AC3E}">
        <p14:creationId xmlns:p14="http://schemas.microsoft.com/office/powerpoint/2010/main" val="3557089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p:nvPr/>
        </p:nvGrpSpPr>
        <p:grpSpPr>
          <a:xfrm>
            <a:off x="2855622" y="542551"/>
            <a:ext cx="14630400" cy="7983180"/>
            <a:chOff x="0" y="0"/>
            <a:chExt cx="7775834" cy="1887143"/>
          </a:xfrm>
        </p:grpSpPr>
        <p:grpSp>
          <p:nvGrpSpPr>
            <p:cNvPr id="4" name="Group 4"/>
            <p:cNvGrpSpPr/>
            <p:nvPr/>
          </p:nvGrpSpPr>
          <p:grpSpPr>
            <a:xfrm>
              <a:off x="0" y="0"/>
              <a:ext cx="7775834" cy="1887143"/>
              <a:chOff x="0" y="0"/>
              <a:chExt cx="4319451" cy="1052516"/>
            </a:xfrm>
          </p:grpSpPr>
          <p:sp>
            <p:nvSpPr>
              <p:cNvPr id="5" name="Freeform 5"/>
              <p:cNvSpPr/>
              <p:nvPr/>
            </p:nvSpPr>
            <p:spPr>
              <a:xfrm>
                <a:off x="0" y="0"/>
                <a:ext cx="4319451" cy="1052516"/>
              </a:xfrm>
              <a:custGeom>
                <a:avLst/>
                <a:gdLst/>
                <a:ahLst/>
                <a:cxnLst/>
                <a:rect l="l" t="t" r="r" b="b"/>
                <a:pathLst>
                  <a:path w="4319451" h="1052516">
                    <a:moveTo>
                      <a:pt x="4194991" y="1052516"/>
                    </a:moveTo>
                    <a:lnTo>
                      <a:pt x="124460" y="1052516"/>
                    </a:lnTo>
                    <a:cubicBezTo>
                      <a:pt x="55880" y="1052516"/>
                      <a:pt x="0" y="996636"/>
                      <a:pt x="0" y="928056"/>
                    </a:cubicBezTo>
                    <a:lnTo>
                      <a:pt x="0" y="124460"/>
                    </a:lnTo>
                    <a:cubicBezTo>
                      <a:pt x="0" y="55880"/>
                      <a:pt x="55880" y="0"/>
                      <a:pt x="124460" y="0"/>
                    </a:cubicBezTo>
                    <a:lnTo>
                      <a:pt x="4194991" y="0"/>
                    </a:lnTo>
                    <a:cubicBezTo>
                      <a:pt x="4263571" y="0"/>
                      <a:pt x="4319451" y="55880"/>
                      <a:pt x="4319451" y="124460"/>
                    </a:cubicBezTo>
                    <a:lnTo>
                      <a:pt x="4319451" y="928056"/>
                    </a:lnTo>
                    <a:cubicBezTo>
                      <a:pt x="4319451" y="996636"/>
                      <a:pt x="4263571" y="1052516"/>
                      <a:pt x="4194991" y="1052516"/>
                    </a:cubicBezTo>
                    <a:close/>
                  </a:path>
                </a:pathLst>
              </a:custGeom>
              <a:solidFill>
                <a:srgbClr val="FFFFFF"/>
              </a:solidFill>
            </p:spPr>
          </p:sp>
        </p:grpSp>
        <p:sp>
          <p:nvSpPr>
            <p:cNvPr id="6" name="Freeform 6"/>
            <p:cNvSpPr/>
            <p:nvPr/>
          </p:nvSpPr>
          <p:spPr>
            <a:xfrm>
              <a:off x="293988" y="442216"/>
              <a:ext cx="658733" cy="704056"/>
            </a:xfrm>
            <a:custGeom>
              <a:avLst/>
              <a:gdLst/>
              <a:ahLst/>
              <a:cxnLst/>
              <a:rect l="l" t="t" r="r" b="b"/>
              <a:pathLst>
                <a:path w="658733" h="704056">
                  <a:moveTo>
                    <a:pt x="0" y="0"/>
                  </a:moveTo>
                  <a:lnTo>
                    <a:pt x="658733" y="0"/>
                  </a:lnTo>
                  <a:lnTo>
                    <a:pt x="658733" y="704056"/>
                  </a:lnTo>
                  <a:lnTo>
                    <a:pt x="0" y="704056"/>
                  </a:lnTo>
                  <a:lnTo>
                    <a:pt x="0" y="0"/>
                  </a:lnTo>
                  <a:close/>
                </a:path>
              </a:pathLst>
            </a:custGeom>
            <a:blipFill>
              <a:blip r:embed="rId3"/>
              <a:stretch>
                <a:fillRect/>
              </a:stretch>
            </a:blipFill>
          </p:spPr>
        </p:sp>
      </p:grpSp>
      <p:sp>
        <p:nvSpPr>
          <p:cNvPr id="7" name="Freeform 7"/>
          <p:cNvSpPr/>
          <p:nvPr/>
        </p:nvSpPr>
        <p:spPr>
          <a:xfrm>
            <a:off x="-2253140" y="1101860"/>
            <a:ext cx="6359340" cy="5041223"/>
          </a:xfrm>
          <a:custGeom>
            <a:avLst/>
            <a:gdLst/>
            <a:ahLst/>
            <a:cxnLst/>
            <a:rect l="l" t="t" r="r" b="b"/>
            <a:pathLst>
              <a:path w="6359340" h="5041223">
                <a:moveTo>
                  <a:pt x="0" y="0"/>
                </a:moveTo>
                <a:lnTo>
                  <a:pt x="6359341" y="0"/>
                </a:lnTo>
                <a:lnTo>
                  <a:pt x="6359341" y="5041223"/>
                </a:lnTo>
                <a:lnTo>
                  <a:pt x="0" y="50412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11499237" y="7302664"/>
            <a:ext cx="4793872" cy="4793872"/>
          </a:xfrm>
          <a:custGeom>
            <a:avLst/>
            <a:gdLst/>
            <a:ahLst/>
            <a:cxnLst/>
            <a:rect l="l" t="t" r="r" b="b"/>
            <a:pathLst>
              <a:path w="4793872" h="4793872">
                <a:moveTo>
                  <a:pt x="0" y="0"/>
                </a:moveTo>
                <a:lnTo>
                  <a:pt x="4793872" y="0"/>
                </a:lnTo>
                <a:lnTo>
                  <a:pt x="4793872" y="4793872"/>
                </a:lnTo>
                <a:lnTo>
                  <a:pt x="0" y="4793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5288491" y="-1003897"/>
            <a:ext cx="4320634" cy="3643634"/>
          </a:xfrm>
          <a:custGeom>
            <a:avLst/>
            <a:gdLst/>
            <a:ahLst/>
            <a:cxnLst/>
            <a:rect l="l" t="t" r="r" b="b"/>
            <a:pathLst>
              <a:path w="4320634" h="3643634">
                <a:moveTo>
                  <a:pt x="0" y="0"/>
                </a:moveTo>
                <a:lnTo>
                  <a:pt x="4320635" y="0"/>
                </a:lnTo>
                <a:lnTo>
                  <a:pt x="4320635" y="3643634"/>
                </a:lnTo>
                <a:lnTo>
                  <a:pt x="0" y="364363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4503689" y="8410676"/>
            <a:ext cx="1763452" cy="1288923"/>
          </a:xfrm>
          <a:custGeom>
            <a:avLst/>
            <a:gdLst/>
            <a:ahLst/>
            <a:cxnLst/>
            <a:rect l="l" t="t" r="r" b="b"/>
            <a:pathLst>
              <a:path w="1763452" h="1288923">
                <a:moveTo>
                  <a:pt x="0" y="0"/>
                </a:moveTo>
                <a:lnTo>
                  <a:pt x="1763452" y="0"/>
                </a:lnTo>
                <a:lnTo>
                  <a:pt x="1763452" y="1288924"/>
                </a:lnTo>
                <a:lnTo>
                  <a:pt x="0" y="128892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Rectangle 10"/>
          <p:cNvSpPr/>
          <p:nvPr/>
        </p:nvSpPr>
        <p:spPr>
          <a:xfrm>
            <a:off x="5181600" y="1599019"/>
            <a:ext cx="9144000" cy="583750"/>
          </a:xfrm>
          <a:prstGeom prst="rect">
            <a:avLst/>
          </a:prstGeom>
        </p:spPr>
        <p:txBody>
          <a:bodyPr>
            <a:spAutoFit/>
          </a:bodyPr>
          <a:lstStyle/>
          <a:p>
            <a:pPr>
              <a:lnSpc>
                <a:spcPct val="107000"/>
              </a:lnSpc>
            </a:pPr>
            <a:r>
              <a:rPr lang="en-US" sz="3200" b="1" dirty="0">
                <a:solidFill>
                  <a:srgbClr val="000000"/>
                </a:solidFill>
                <a:latin typeface="Times New Roman" pitchFamily="18" charset="0"/>
                <a:ea typeface="Calibri"/>
                <a:cs typeface="Times New Roman" pitchFamily="18" charset="0"/>
              </a:rPr>
              <a:t>CÂU HỎI TRẮC NGHIỆM</a:t>
            </a:r>
            <a:r>
              <a:rPr lang="en-US" sz="3200" b="1" dirty="0" smtClean="0">
                <a:solidFill>
                  <a:srgbClr val="000000"/>
                </a:solidFill>
                <a:latin typeface="Times New Roman" pitchFamily="18" charset="0"/>
                <a:ea typeface="Calibri"/>
                <a:cs typeface="Times New Roman" pitchFamily="18" charset="0"/>
              </a:rPr>
              <a:t>.</a:t>
            </a:r>
            <a:endParaRPr lang="en-US" sz="3200" dirty="0">
              <a:latin typeface="Times New Roman" pitchFamily="18" charset="0"/>
              <a:ea typeface="Calibri"/>
              <a:cs typeface="Times New Roman" pitchFamily="18" charset="0"/>
            </a:endParaRPr>
          </a:p>
        </p:txBody>
      </p:sp>
      <p:sp>
        <p:nvSpPr>
          <p:cNvPr id="12" name="Rectangle 11"/>
          <p:cNvSpPr/>
          <p:nvPr/>
        </p:nvSpPr>
        <p:spPr>
          <a:xfrm>
            <a:off x="5260169" y="2187199"/>
            <a:ext cx="8425705" cy="619272"/>
          </a:xfrm>
          <a:prstGeom prst="rect">
            <a:avLst/>
          </a:prstGeom>
        </p:spPr>
        <p:txBody>
          <a:bodyPr wrap="none">
            <a:spAutoFit/>
          </a:bodyPr>
          <a:lstStyle/>
          <a:p>
            <a:pPr lvl="0">
              <a:lnSpc>
                <a:spcPct val="107000"/>
              </a:lnSpc>
            </a:pPr>
            <a:r>
              <a:rPr lang="fr-FR" sz="3200" b="1" dirty="0" err="1">
                <a:solidFill>
                  <a:srgbClr val="000000"/>
                </a:solidFill>
                <a:latin typeface="Times New Roman" pitchFamily="18" charset="0"/>
                <a:ea typeface="Calibri"/>
                <a:cs typeface="Times New Roman" pitchFamily="18" charset="0"/>
              </a:rPr>
              <a:t>Câu</a:t>
            </a:r>
            <a:r>
              <a:rPr lang="fr-FR" sz="3200" b="1" dirty="0">
                <a:solidFill>
                  <a:srgbClr val="000000"/>
                </a:solidFill>
                <a:latin typeface="Times New Roman" pitchFamily="18" charset="0"/>
                <a:ea typeface="Calibri"/>
                <a:cs typeface="Times New Roman" pitchFamily="18" charset="0"/>
              </a:rPr>
              <a:t> 1 : </a:t>
            </a:r>
            <a:r>
              <a:rPr lang="fr-FR" sz="3200" dirty="0" err="1">
                <a:solidFill>
                  <a:srgbClr val="000000"/>
                </a:solidFill>
                <a:latin typeface="Times New Roman" pitchFamily="18" charset="0"/>
                <a:ea typeface="Calibri"/>
                <a:cs typeface="Times New Roman" pitchFamily="18" charset="0"/>
              </a:rPr>
              <a:t>Trong</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các</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mệnh</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đề</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sau</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mệnh</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đề</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nào</a:t>
            </a:r>
            <a:r>
              <a:rPr lang="fr-FR" sz="3200" dirty="0">
                <a:solidFill>
                  <a:srgbClr val="000000"/>
                </a:solidFill>
                <a:latin typeface="Times New Roman" pitchFamily="18" charset="0"/>
                <a:ea typeface="Calibri"/>
                <a:cs typeface="Times New Roman" pitchFamily="18" charset="0"/>
              </a:rPr>
              <a:t> </a:t>
            </a:r>
            <a:r>
              <a:rPr lang="fr-FR" sz="3200" b="1" dirty="0" err="1">
                <a:solidFill>
                  <a:srgbClr val="000000"/>
                </a:solidFill>
                <a:latin typeface="Times New Roman" pitchFamily="18" charset="0"/>
                <a:ea typeface="Calibri"/>
                <a:cs typeface="Times New Roman" pitchFamily="18" charset="0"/>
              </a:rPr>
              <a:t>sai</a:t>
            </a:r>
            <a:r>
              <a:rPr lang="fr-FR" sz="3200" dirty="0">
                <a:solidFill>
                  <a:srgbClr val="000000"/>
                </a:solidFill>
                <a:latin typeface="Times New Roman" pitchFamily="18" charset="0"/>
                <a:ea typeface="Calibri"/>
                <a:cs typeface="Times New Roman" pitchFamily="18" charset="0"/>
              </a:rPr>
              <a:t>?</a:t>
            </a:r>
            <a:endParaRPr lang="en-US" sz="3200" dirty="0">
              <a:solidFill>
                <a:prstClr val="black"/>
              </a:solidFill>
              <a:latin typeface="Times New Roman" pitchFamily="18" charset="0"/>
              <a:ea typeface="Calibri"/>
              <a:cs typeface="Times New Roman" pitchFamily="18" charset="0"/>
            </a:endParaRPr>
          </a:p>
        </p:txBody>
      </p:sp>
      <p:sp>
        <p:nvSpPr>
          <p:cNvPr id="13" name="Rectangle 12"/>
          <p:cNvSpPr/>
          <p:nvPr/>
        </p:nvSpPr>
        <p:spPr>
          <a:xfrm>
            <a:off x="6477000" y="2827212"/>
            <a:ext cx="9144000" cy="1224951"/>
          </a:xfrm>
          <a:prstGeom prst="rect">
            <a:avLst/>
          </a:prstGeom>
        </p:spPr>
        <p:txBody>
          <a:bodyPr>
            <a:spAutoFit/>
          </a:bodyPr>
          <a:lstStyle/>
          <a:p>
            <a:pPr marL="288290" lvl="0" algn="just">
              <a:lnSpc>
                <a:spcPct val="115000"/>
              </a:lnSpc>
              <a:tabLst>
                <a:tab pos="2160270" algn="l"/>
                <a:tab pos="3599815" algn="l"/>
                <a:tab pos="5039995" algn="l"/>
              </a:tabLst>
            </a:pPr>
            <a:r>
              <a:rPr lang="fr-FR" sz="3200" b="1" dirty="0">
                <a:solidFill>
                  <a:srgbClr val="000000"/>
                </a:solidFill>
                <a:latin typeface="Times New Roman" pitchFamily="18" charset="0"/>
                <a:ea typeface="Calibri"/>
                <a:cs typeface="Times New Roman" pitchFamily="18" charset="0"/>
              </a:rPr>
              <a:t>A. </a:t>
            </a:r>
            <a:r>
              <a:rPr lang="fr-FR" sz="3200" dirty="0" err="1">
                <a:solidFill>
                  <a:srgbClr val="000000"/>
                </a:solidFill>
                <a:latin typeface="Times New Roman" pitchFamily="18" charset="0"/>
                <a:ea typeface="Calibri"/>
                <a:cs typeface="Times New Roman" pitchFamily="18" charset="0"/>
              </a:rPr>
              <a:t>Hình</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lăng</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trụ</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có</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các</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cạnh</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bên</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song</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song</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và</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bằng</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nhau</a:t>
            </a:r>
            <a:r>
              <a:rPr lang="fr-FR" sz="3200" dirty="0">
                <a:solidFill>
                  <a:srgbClr val="000000"/>
                </a:solidFill>
                <a:latin typeface="Times New Roman" pitchFamily="18" charset="0"/>
                <a:ea typeface="Calibri"/>
                <a:cs typeface="Times New Roman" pitchFamily="18" charset="0"/>
              </a:rPr>
              <a:t>.</a:t>
            </a:r>
            <a:endParaRPr lang="en-US" sz="3200" dirty="0">
              <a:solidFill>
                <a:prstClr val="black"/>
              </a:solidFill>
              <a:latin typeface="Times New Roman" pitchFamily="18" charset="0"/>
              <a:ea typeface="Calibri"/>
              <a:cs typeface="Times New Roman" pitchFamily="18" charset="0"/>
            </a:endParaRPr>
          </a:p>
        </p:txBody>
      </p:sp>
      <p:sp>
        <p:nvSpPr>
          <p:cNvPr id="14" name="Rectangle 13"/>
          <p:cNvSpPr/>
          <p:nvPr/>
        </p:nvSpPr>
        <p:spPr>
          <a:xfrm>
            <a:off x="6470932" y="4053049"/>
            <a:ext cx="9144000" cy="1224951"/>
          </a:xfrm>
          <a:prstGeom prst="rect">
            <a:avLst/>
          </a:prstGeom>
        </p:spPr>
        <p:txBody>
          <a:bodyPr>
            <a:spAutoFit/>
          </a:bodyPr>
          <a:lstStyle/>
          <a:p>
            <a:pPr marL="288290" lvl="0" algn="just">
              <a:lnSpc>
                <a:spcPct val="115000"/>
              </a:lnSpc>
              <a:tabLst>
                <a:tab pos="2160270" algn="l"/>
                <a:tab pos="3599815" algn="l"/>
                <a:tab pos="5039995" algn="l"/>
              </a:tabLst>
            </a:pPr>
            <a:r>
              <a:rPr lang="fr-FR" sz="3200" b="1" dirty="0">
                <a:solidFill>
                  <a:srgbClr val="000000"/>
                </a:solidFill>
                <a:latin typeface="Times New Roman" pitchFamily="18" charset="0"/>
                <a:ea typeface="Calibri"/>
                <a:cs typeface="Times New Roman" pitchFamily="18" charset="0"/>
              </a:rPr>
              <a:t>B. </a:t>
            </a:r>
            <a:r>
              <a:rPr lang="fr-FR" sz="3200" dirty="0">
                <a:solidFill>
                  <a:srgbClr val="000000"/>
                </a:solidFill>
                <a:latin typeface="Times New Roman" pitchFamily="18" charset="0"/>
                <a:ea typeface="Calibri"/>
                <a:cs typeface="Times New Roman" pitchFamily="18" charset="0"/>
              </a:rPr>
              <a:t>Hai </a:t>
            </a:r>
            <a:r>
              <a:rPr lang="fr-FR" sz="3200" dirty="0" err="1">
                <a:solidFill>
                  <a:srgbClr val="000000"/>
                </a:solidFill>
                <a:latin typeface="Times New Roman" pitchFamily="18" charset="0"/>
                <a:ea typeface="Calibri"/>
                <a:cs typeface="Times New Roman" pitchFamily="18" charset="0"/>
              </a:rPr>
              <a:t>mặt</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đáy</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của</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hình</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lăng</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trụ</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nằm</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trên</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hai</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mặt</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phẳng</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song</a:t>
            </a:r>
            <a:r>
              <a:rPr lang="fr-FR" sz="3200" dirty="0">
                <a:solidFill>
                  <a:srgbClr val="000000"/>
                </a:solidFill>
                <a:latin typeface="Times New Roman" pitchFamily="18" charset="0"/>
                <a:ea typeface="Calibri"/>
                <a:cs typeface="Times New Roman" pitchFamily="18" charset="0"/>
              </a:rPr>
              <a:t> </a:t>
            </a:r>
            <a:r>
              <a:rPr lang="fr-FR" sz="3200" dirty="0" err="1">
                <a:solidFill>
                  <a:srgbClr val="000000"/>
                </a:solidFill>
                <a:latin typeface="Times New Roman" pitchFamily="18" charset="0"/>
                <a:ea typeface="Calibri"/>
                <a:cs typeface="Times New Roman" pitchFamily="18" charset="0"/>
              </a:rPr>
              <a:t>song</a:t>
            </a:r>
            <a:r>
              <a:rPr lang="fr-FR" sz="3200" dirty="0">
                <a:solidFill>
                  <a:srgbClr val="000000"/>
                </a:solidFill>
                <a:latin typeface="Times New Roman" pitchFamily="18" charset="0"/>
                <a:ea typeface="Calibri"/>
                <a:cs typeface="Times New Roman" pitchFamily="18" charset="0"/>
              </a:rPr>
              <a:t>.</a:t>
            </a:r>
            <a:endParaRPr lang="en-US" sz="3200" dirty="0">
              <a:solidFill>
                <a:prstClr val="black"/>
              </a:solidFill>
              <a:latin typeface="Times New Roman" pitchFamily="18" charset="0"/>
              <a:ea typeface="Calibri"/>
              <a:cs typeface="Times New Roman" pitchFamily="18" charset="0"/>
            </a:endParaRPr>
          </a:p>
        </p:txBody>
      </p:sp>
      <p:sp>
        <p:nvSpPr>
          <p:cNvPr id="15" name="Rectangle 14"/>
          <p:cNvSpPr/>
          <p:nvPr/>
        </p:nvSpPr>
        <p:spPr>
          <a:xfrm>
            <a:off x="6441765" y="5504820"/>
            <a:ext cx="7386317" cy="658642"/>
          </a:xfrm>
          <a:prstGeom prst="rect">
            <a:avLst/>
          </a:prstGeom>
        </p:spPr>
        <p:txBody>
          <a:bodyPr wrap="none">
            <a:spAutoFit/>
          </a:bodyPr>
          <a:lstStyle/>
          <a:p>
            <a:pPr marL="288290" lvl="0" algn="just">
              <a:lnSpc>
                <a:spcPct val="115000"/>
              </a:lnSpc>
              <a:tabLst>
                <a:tab pos="2160270" algn="l"/>
                <a:tab pos="3599815" algn="l"/>
                <a:tab pos="5039995" algn="l"/>
              </a:tabLst>
            </a:pPr>
            <a:r>
              <a:rPr lang="fr-FR" sz="3200" b="1" dirty="0">
                <a:solidFill>
                  <a:prstClr val="black"/>
                </a:solidFill>
                <a:latin typeface="Times New Roman" pitchFamily="18" charset="0"/>
                <a:cs typeface="Times New Roman" pitchFamily="18" charset="0"/>
              </a:rPr>
              <a:t>C. </a:t>
            </a:r>
            <a:r>
              <a:rPr lang="fr-FR" sz="3200" dirty="0">
                <a:solidFill>
                  <a:prstClr val="black"/>
                </a:solidFill>
                <a:latin typeface="Times New Roman" pitchFamily="18" charset="0"/>
                <a:cs typeface="Times New Roman" pitchFamily="18" charset="0"/>
              </a:rPr>
              <a:t>Hai </a:t>
            </a:r>
            <a:r>
              <a:rPr lang="fr-FR" sz="3200" dirty="0" err="1">
                <a:solidFill>
                  <a:prstClr val="black"/>
                </a:solidFill>
                <a:latin typeface="Times New Roman" pitchFamily="18" charset="0"/>
                <a:cs typeface="Times New Roman" pitchFamily="18" charset="0"/>
              </a:rPr>
              <a:t>đáy</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của</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lăng</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trụ</a:t>
            </a:r>
            <a:r>
              <a:rPr lang="fr-FR" sz="3200" dirty="0">
                <a:solidFill>
                  <a:prstClr val="black"/>
                </a:solidFill>
                <a:latin typeface="Times New Roman" pitchFamily="18" charset="0"/>
                <a:cs typeface="Times New Roman" pitchFamily="18" charset="0"/>
              </a:rPr>
              <a:t> là </a:t>
            </a:r>
            <a:r>
              <a:rPr lang="fr-FR" sz="3200" dirty="0" err="1">
                <a:solidFill>
                  <a:prstClr val="black"/>
                </a:solidFill>
                <a:latin typeface="Times New Roman" pitchFamily="18" charset="0"/>
                <a:cs typeface="Times New Roman" pitchFamily="18" charset="0"/>
              </a:rPr>
              <a:t>hai</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đa</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giác</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đều</a:t>
            </a:r>
            <a:r>
              <a:rPr lang="fr-FR" sz="3200" dirty="0">
                <a:solidFill>
                  <a:prstClr val="black"/>
                </a:solidFill>
                <a:latin typeface="Times New Roman" pitchFamily="18" charset="0"/>
                <a:cs typeface="Times New Roman" pitchFamily="18" charset="0"/>
              </a:rPr>
              <a:t>.</a:t>
            </a:r>
          </a:p>
        </p:txBody>
      </p:sp>
      <p:sp>
        <p:nvSpPr>
          <p:cNvPr id="16" name="Rectangle 15"/>
          <p:cNvSpPr/>
          <p:nvPr/>
        </p:nvSpPr>
        <p:spPr>
          <a:xfrm>
            <a:off x="6462072" y="6203457"/>
            <a:ext cx="8788944" cy="658642"/>
          </a:xfrm>
          <a:prstGeom prst="rect">
            <a:avLst/>
          </a:prstGeom>
        </p:spPr>
        <p:txBody>
          <a:bodyPr wrap="none">
            <a:spAutoFit/>
          </a:bodyPr>
          <a:lstStyle/>
          <a:p>
            <a:pPr marL="288290" lvl="0" algn="just">
              <a:lnSpc>
                <a:spcPct val="115000"/>
              </a:lnSpc>
              <a:tabLst>
                <a:tab pos="2160270" algn="l"/>
                <a:tab pos="3599815" algn="l"/>
                <a:tab pos="5039995" algn="l"/>
              </a:tabLst>
            </a:pPr>
            <a:r>
              <a:rPr lang="fr-FR" sz="3200" b="1" dirty="0">
                <a:solidFill>
                  <a:prstClr val="black"/>
                </a:solidFill>
                <a:latin typeface="Times New Roman" pitchFamily="18" charset="0"/>
                <a:ea typeface="Calibri"/>
                <a:cs typeface="Times New Roman" pitchFamily="18" charset="0"/>
              </a:rPr>
              <a:t>D. </a:t>
            </a:r>
            <a:r>
              <a:rPr lang="fr-FR" sz="3200" dirty="0" err="1">
                <a:solidFill>
                  <a:prstClr val="black"/>
                </a:solidFill>
                <a:latin typeface="Times New Roman" pitchFamily="18" charset="0"/>
                <a:ea typeface="Calibri"/>
                <a:cs typeface="Times New Roman" pitchFamily="18" charset="0"/>
              </a:rPr>
              <a:t>Các</a:t>
            </a:r>
            <a:r>
              <a:rPr lang="fr-FR" sz="3200" dirty="0">
                <a:solidFill>
                  <a:prstClr val="black"/>
                </a:solidFill>
                <a:latin typeface="Times New Roman" pitchFamily="18" charset="0"/>
                <a:ea typeface="Calibri"/>
                <a:cs typeface="Times New Roman" pitchFamily="18" charset="0"/>
              </a:rPr>
              <a:t> </a:t>
            </a:r>
            <a:r>
              <a:rPr lang="fr-FR" sz="3200" dirty="0" err="1">
                <a:solidFill>
                  <a:prstClr val="black"/>
                </a:solidFill>
                <a:latin typeface="Times New Roman" pitchFamily="18" charset="0"/>
                <a:ea typeface="Calibri"/>
                <a:cs typeface="Times New Roman" pitchFamily="18" charset="0"/>
              </a:rPr>
              <a:t>mặt</a:t>
            </a:r>
            <a:r>
              <a:rPr lang="fr-FR" sz="3200" dirty="0">
                <a:solidFill>
                  <a:prstClr val="black"/>
                </a:solidFill>
                <a:latin typeface="Times New Roman" pitchFamily="18" charset="0"/>
                <a:ea typeface="Calibri"/>
                <a:cs typeface="Times New Roman" pitchFamily="18" charset="0"/>
              </a:rPr>
              <a:t> </a:t>
            </a:r>
            <a:r>
              <a:rPr lang="fr-FR" sz="3200" dirty="0" err="1">
                <a:solidFill>
                  <a:prstClr val="black"/>
                </a:solidFill>
                <a:latin typeface="Times New Roman" pitchFamily="18" charset="0"/>
                <a:ea typeface="Calibri"/>
                <a:cs typeface="Times New Roman" pitchFamily="18" charset="0"/>
              </a:rPr>
              <a:t>bên</a:t>
            </a:r>
            <a:r>
              <a:rPr lang="fr-FR" sz="3200" dirty="0">
                <a:solidFill>
                  <a:prstClr val="black"/>
                </a:solidFill>
                <a:latin typeface="Times New Roman" pitchFamily="18" charset="0"/>
                <a:ea typeface="Calibri"/>
                <a:cs typeface="Times New Roman" pitchFamily="18" charset="0"/>
              </a:rPr>
              <a:t> </a:t>
            </a:r>
            <a:r>
              <a:rPr lang="fr-FR" sz="3200" dirty="0" err="1">
                <a:solidFill>
                  <a:prstClr val="black"/>
                </a:solidFill>
                <a:latin typeface="Times New Roman" pitchFamily="18" charset="0"/>
                <a:ea typeface="Calibri"/>
                <a:cs typeface="Times New Roman" pitchFamily="18" charset="0"/>
              </a:rPr>
              <a:t>của</a:t>
            </a:r>
            <a:r>
              <a:rPr lang="fr-FR" sz="3200" dirty="0">
                <a:solidFill>
                  <a:prstClr val="black"/>
                </a:solidFill>
                <a:latin typeface="Times New Roman" pitchFamily="18" charset="0"/>
                <a:ea typeface="Calibri"/>
                <a:cs typeface="Times New Roman" pitchFamily="18" charset="0"/>
              </a:rPr>
              <a:t> </a:t>
            </a:r>
            <a:r>
              <a:rPr lang="fr-FR" sz="3200" dirty="0" err="1">
                <a:solidFill>
                  <a:prstClr val="black"/>
                </a:solidFill>
                <a:latin typeface="Times New Roman" pitchFamily="18" charset="0"/>
                <a:ea typeface="Calibri"/>
                <a:cs typeface="Times New Roman" pitchFamily="18" charset="0"/>
              </a:rPr>
              <a:t>lăng</a:t>
            </a:r>
            <a:r>
              <a:rPr lang="fr-FR" sz="3200" dirty="0">
                <a:solidFill>
                  <a:prstClr val="black"/>
                </a:solidFill>
                <a:latin typeface="Times New Roman" pitchFamily="18" charset="0"/>
                <a:ea typeface="Calibri"/>
                <a:cs typeface="Times New Roman" pitchFamily="18" charset="0"/>
              </a:rPr>
              <a:t> </a:t>
            </a:r>
            <a:r>
              <a:rPr lang="fr-FR" sz="3200" dirty="0" err="1">
                <a:solidFill>
                  <a:prstClr val="black"/>
                </a:solidFill>
                <a:latin typeface="Times New Roman" pitchFamily="18" charset="0"/>
                <a:ea typeface="Calibri"/>
                <a:cs typeface="Times New Roman" pitchFamily="18" charset="0"/>
              </a:rPr>
              <a:t>trụ</a:t>
            </a:r>
            <a:r>
              <a:rPr lang="fr-FR" sz="3200" dirty="0">
                <a:solidFill>
                  <a:prstClr val="black"/>
                </a:solidFill>
                <a:latin typeface="Times New Roman" pitchFamily="18" charset="0"/>
                <a:ea typeface="Calibri"/>
                <a:cs typeface="Times New Roman" pitchFamily="18" charset="0"/>
              </a:rPr>
              <a:t> là </a:t>
            </a:r>
            <a:r>
              <a:rPr lang="fr-FR" sz="3200" dirty="0" err="1">
                <a:solidFill>
                  <a:prstClr val="black"/>
                </a:solidFill>
                <a:latin typeface="Times New Roman" pitchFamily="18" charset="0"/>
                <a:ea typeface="Calibri"/>
                <a:cs typeface="Times New Roman" pitchFamily="18" charset="0"/>
              </a:rPr>
              <a:t>các</a:t>
            </a:r>
            <a:r>
              <a:rPr lang="fr-FR" sz="3200" dirty="0">
                <a:solidFill>
                  <a:prstClr val="black"/>
                </a:solidFill>
                <a:latin typeface="Times New Roman" pitchFamily="18" charset="0"/>
                <a:ea typeface="Calibri"/>
                <a:cs typeface="Times New Roman" pitchFamily="18" charset="0"/>
              </a:rPr>
              <a:t> </a:t>
            </a:r>
            <a:r>
              <a:rPr lang="fr-FR" sz="3200" dirty="0" err="1">
                <a:solidFill>
                  <a:prstClr val="black"/>
                </a:solidFill>
                <a:latin typeface="Times New Roman" pitchFamily="18" charset="0"/>
                <a:ea typeface="Calibri"/>
                <a:cs typeface="Times New Roman" pitchFamily="18" charset="0"/>
              </a:rPr>
              <a:t>hình</a:t>
            </a:r>
            <a:r>
              <a:rPr lang="fr-FR" sz="3200" dirty="0">
                <a:solidFill>
                  <a:prstClr val="black"/>
                </a:solidFill>
                <a:latin typeface="Times New Roman" pitchFamily="18" charset="0"/>
                <a:ea typeface="Calibri"/>
                <a:cs typeface="Times New Roman" pitchFamily="18" charset="0"/>
              </a:rPr>
              <a:t> </a:t>
            </a:r>
            <a:r>
              <a:rPr lang="fr-FR" sz="3200" dirty="0" err="1">
                <a:solidFill>
                  <a:prstClr val="black"/>
                </a:solidFill>
                <a:latin typeface="Times New Roman" pitchFamily="18" charset="0"/>
                <a:ea typeface="Calibri"/>
                <a:cs typeface="Times New Roman" pitchFamily="18" charset="0"/>
              </a:rPr>
              <a:t>bình</a:t>
            </a:r>
            <a:r>
              <a:rPr lang="fr-FR" sz="3200" dirty="0">
                <a:solidFill>
                  <a:prstClr val="black"/>
                </a:solidFill>
                <a:latin typeface="Times New Roman" pitchFamily="18" charset="0"/>
                <a:ea typeface="Calibri"/>
                <a:cs typeface="Times New Roman" pitchFamily="18" charset="0"/>
              </a:rPr>
              <a:t> </a:t>
            </a:r>
            <a:r>
              <a:rPr lang="fr-FR" sz="3200" dirty="0" err="1">
                <a:solidFill>
                  <a:prstClr val="black"/>
                </a:solidFill>
                <a:latin typeface="Times New Roman" pitchFamily="18" charset="0"/>
                <a:ea typeface="Calibri"/>
                <a:cs typeface="Times New Roman" pitchFamily="18" charset="0"/>
              </a:rPr>
              <a:t>hành</a:t>
            </a:r>
            <a:r>
              <a:rPr lang="fr-FR" sz="3200" dirty="0">
                <a:solidFill>
                  <a:srgbClr val="FF0000"/>
                </a:solidFill>
                <a:latin typeface="Times New Roman" pitchFamily="18" charset="0"/>
                <a:ea typeface="Calibri"/>
                <a:cs typeface="Times New Roman" pitchFamily="18" charset="0"/>
              </a:rPr>
              <a:t>.</a:t>
            </a:r>
            <a:endParaRPr lang="en-US" sz="3200" dirty="0">
              <a:solidFill>
                <a:srgbClr val="FF0000"/>
              </a:solidFill>
              <a:latin typeface="Times New Roman" pitchFamily="18" charset="0"/>
              <a:ea typeface="Calibri"/>
              <a:cs typeface="Times New Roman" pitchFamily="18" charset="0"/>
            </a:endParaRPr>
          </a:p>
        </p:txBody>
      </p:sp>
      <p:sp>
        <p:nvSpPr>
          <p:cNvPr id="17" name="Rectangle 16"/>
          <p:cNvSpPr/>
          <p:nvPr/>
        </p:nvSpPr>
        <p:spPr>
          <a:xfrm>
            <a:off x="6904926" y="7290128"/>
            <a:ext cx="2239074" cy="757130"/>
          </a:xfrm>
          <a:prstGeom prst="rect">
            <a:avLst/>
          </a:prstGeom>
        </p:spPr>
        <p:txBody>
          <a:bodyPr wrap="none">
            <a:spAutoFit/>
          </a:bodyPr>
          <a:lstStyle/>
          <a:p>
            <a:pPr indent="180340" algn="just">
              <a:lnSpc>
                <a:spcPct val="120000"/>
              </a:lnSpc>
              <a:spcBef>
                <a:spcPts val="240"/>
              </a:spcBef>
              <a:tabLst>
                <a:tab pos="1620520" algn="l"/>
                <a:tab pos="3240405" algn="l"/>
                <a:tab pos="4860925" algn="l"/>
              </a:tabLst>
            </a:pPr>
            <a:r>
              <a:rPr lang="en-US" sz="3600" dirty="0" err="1">
                <a:solidFill>
                  <a:srgbClr val="000000"/>
                </a:solidFill>
                <a:latin typeface="Times New Roman"/>
                <a:ea typeface="Calibri"/>
                <a:cs typeface="Times New Roman"/>
              </a:rPr>
              <a:t>Đáp</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án</a:t>
            </a:r>
            <a:r>
              <a:rPr lang="en-US" sz="3600" dirty="0">
                <a:solidFill>
                  <a:srgbClr val="000000"/>
                </a:solidFill>
                <a:latin typeface="Times New Roman"/>
                <a:ea typeface="Calibri"/>
                <a:cs typeface="Times New Roman"/>
              </a:rPr>
              <a:t>: C</a:t>
            </a:r>
            <a:endParaRPr lang="en-US" sz="3600" dirty="0">
              <a:ea typeface="Calibri"/>
              <a:cs typeface="Times New Roman"/>
            </a:endParaRPr>
          </a:p>
        </p:txBody>
      </p:sp>
    </p:spTree>
    <p:extLst>
      <p:ext uri="{BB962C8B-B14F-4D97-AF65-F5344CB8AC3E}">
        <p14:creationId xmlns:p14="http://schemas.microsoft.com/office/powerpoint/2010/main" val="1341964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7">
                                            <p:txEl>
                                              <p:pRg st="0" end="0"/>
                                            </p:txEl>
                                          </p:spTgt>
                                        </p:tgtEl>
                                        <p:attrNameLst>
                                          <p:attrName>style.visibility</p:attrName>
                                        </p:attrNameLst>
                                      </p:cBhvr>
                                      <p:to>
                                        <p:strVal val="visible"/>
                                      </p:to>
                                    </p:set>
                                    <p:animEffect transition="in" filter="fade">
                                      <p:cBhvr>
                                        <p:cTn id="54" dur="1000"/>
                                        <p:tgtEl>
                                          <p:spTgt spid="17">
                                            <p:txEl>
                                              <p:pRg st="0" end="0"/>
                                            </p:txEl>
                                          </p:spTgt>
                                        </p:tgtEl>
                                      </p:cBhvr>
                                    </p:animEffect>
                                    <p:anim calcmode="lin" valueType="num">
                                      <p:cBhvr>
                                        <p:cTn id="55"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p:nvPr/>
        </p:nvGrpSpPr>
        <p:grpSpPr>
          <a:xfrm>
            <a:off x="2818408" y="427496"/>
            <a:ext cx="14630400" cy="7983180"/>
            <a:chOff x="0" y="0"/>
            <a:chExt cx="7775834" cy="1887143"/>
          </a:xfrm>
        </p:grpSpPr>
        <p:grpSp>
          <p:nvGrpSpPr>
            <p:cNvPr id="4" name="Group 4"/>
            <p:cNvGrpSpPr/>
            <p:nvPr/>
          </p:nvGrpSpPr>
          <p:grpSpPr>
            <a:xfrm>
              <a:off x="0" y="0"/>
              <a:ext cx="7775834" cy="1887143"/>
              <a:chOff x="0" y="0"/>
              <a:chExt cx="4319451" cy="1052516"/>
            </a:xfrm>
          </p:grpSpPr>
          <p:sp>
            <p:nvSpPr>
              <p:cNvPr id="5" name="Freeform 5"/>
              <p:cNvSpPr/>
              <p:nvPr/>
            </p:nvSpPr>
            <p:spPr>
              <a:xfrm>
                <a:off x="0" y="0"/>
                <a:ext cx="4319451" cy="1052516"/>
              </a:xfrm>
              <a:custGeom>
                <a:avLst/>
                <a:gdLst/>
                <a:ahLst/>
                <a:cxnLst/>
                <a:rect l="l" t="t" r="r" b="b"/>
                <a:pathLst>
                  <a:path w="4319451" h="1052516">
                    <a:moveTo>
                      <a:pt x="4194991" y="1052516"/>
                    </a:moveTo>
                    <a:lnTo>
                      <a:pt x="124460" y="1052516"/>
                    </a:lnTo>
                    <a:cubicBezTo>
                      <a:pt x="55880" y="1052516"/>
                      <a:pt x="0" y="996636"/>
                      <a:pt x="0" y="928056"/>
                    </a:cubicBezTo>
                    <a:lnTo>
                      <a:pt x="0" y="124460"/>
                    </a:lnTo>
                    <a:cubicBezTo>
                      <a:pt x="0" y="55880"/>
                      <a:pt x="55880" y="0"/>
                      <a:pt x="124460" y="0"/>
                    </a:cubicBezTo>
                    <a:lnTo>
                      <a:pt x="4194991" y="0"/>
                    </a:lnTo>
                    <a:cubicBezTo>
                      <a:pt x="4263571" y="0"/>
                      <a:pt x="4319451" y="55880"/>
                      <a:pt x="4319451" y="124460"/>
                    </a:cubicBezTo>
                    <a:lnTo>
                      <a:pt x="4319451" y="928056"/>
                    </a:lnTo>
                    <a:cubicBezTo>
                      <a:pt x="4319451" y="996636"/>
                      <a:pt x="4263571" y="1052516"/>
                      <a:pt x="4194991" y="1052516"/>
                    </a:cubicBezTo>
                    <a:close/>
                  </a:path>
                </a:pathLst>
              </a:custGeom>
              <a:solidFill>
                <a:srgbClr val="FFFFFF"/>
              </a:solidFill>
            </p:spPr>
          </p:sp>
        </p:grpSp>
        <p:sp>
          <p:nvSpPr>
            <p:cNvPr id="6" name="Freeform 6"/>
            <p:cNvSpPr/>
            <p:nvPr/>
          </p:nvSpPr>
          <p:spPr>
            <a:xfrm>
              <a:off x="293988" y="442216"/>
              <a:ext cx="658733" cy="704056"/>
            </a:xfrm>
            <a:custGeom>
              <a:avLst/>
              <a:gdLst/>
              <a:ahLst/>
              <a:cxnLst/>
              <a:rect l="l" t="t" r="r" b="b"/>
              <a:pathLst>
                <a:path w="658733" h="704056">
                  <a:moveTo>
                    <a:pt x="0" y="0"/>
                  </a:moveTo>
                  <a:lnTo>
                    <a:pt x="658733" y="0"/>
                  </a:lnTo>
                  <a:lnTo>
                    <a:pt x="658733" y="704056"/>
                  </a:lnTo>
                  <a:lnTo>
                    <a:pt x="0" y="704056"/>
                  </a:lnTo>
                  <a:lnTo>
                    <a:pt x="0" y="0"/>
                  </a:lnTo>
                  <a:close/>
                </a:path>
              </a:pathLst>
            </a:custGeom>
            <a:blipFill>
              <a:blip r:embed="rId3"/>
              <a:stretch>
                <a:fillRect/>
              </a:stretch>
            </a:blipFill>
          </p:spPr>
        </p:sp>
      </p:grpSp>
      <p:sp>
        <p:nvSpPr>
          <p:cNvPr id="7" name="Freeform 7"/>
          <p:cNvSpPr/>
          <p:nvPr/>
        </p:nvSpPr>
        <p:spPr>
          <a:xfrm>
            <a:off x="-2253140" y="1028700"/>
            <a:ext cx="6359340" cy="5041223"/>
          </a:xfrm>
          <a:custGeom>
            <a:avLst/>
            <a:gdLst/>
            <a:ahLst/>
            <a:cxnLst/>
            <a:rect l="l" t="t" r="r" b="b"/>
            <a:pathLst>
              <a:path w="6359340" h="5041223">
                <a:moveTo>
                  <a:pt x="0" y="0"/>
                </a:moveTo>
                <a:lnTo>
                  <a:pt x="6359341" y="0"/>
                </a:lnTo>
                <a:lnTo>
                  <a:pt x="6359341" y="5041223"/>
                </a:lnTo>
                <a:lnTo>
                  <a:pt x="0" y="50412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11499237" y="7302664"/>
            <a:ext cx="4793872" cy="4793872"/>
          </a:xfrm>
          <a:custGeom>
            <a:avLst/>
            <a:gdLst/>
            <a:ahLst/>
            <a:cxnLst/>
            <a:rect l="l" t="t" r="r" b="b"/>
            <a:pathLst>
              <a:path w="4793872" h="4793872">
                <a:moveTo>
                  <a:pt x="0" y="0"/>
                </a:moveTo>
                <a:lnTo>
                  <a:pt x="4793872" y="0"/>
                </a:lnTo>
                <a:lnTo>
                  <a:pt x="4793872" y="4793872"/>
                </a:lnTo>
                <a:lnTo>
                  <a:pt x="0" y="4793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5288491" y="-1003897"/>
            <a:ext cx="4320634" cy="3643634"/>
          </a:xfrm>
          <a:custGeom>
            <a:avLst/>
            <a:gdLst/>
            <a:ahLst/>
            <a:cxnLst/>
            <a:rect l="l" t="t" r="r" b="b"/>
            <a:pathLst>
              <a:path w="4320634" h="3643634">
                <a:moveTo>
                  <a:pt x="0" y="0"/>
                </a:moveTo>
                <a:lnTo>
                  <a:pt x="4320635" y="0"/>
                </a:lnTo>
                <a:lnTo>
                  <a:pt x="4320635" y="3643634"/>
                </a:lnTo>
                <a:lnTo>
                  <a:pt x="0" y="364363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4503689" y="8410676"/>
            <a:ext cx="1763452" cy="1288923"/>
          </a:xfrm>
          <a:custGeom>
            <a:avLst/>
            <a:gdLst/>
            <a:ahLst/>
            <a:cxnLst/>
            <a:rect l="l" t="t" r="r" b="b"/>
            <a:pathLst>
              <a:path w="1763452" h="1288923">
                <a:moveTo>
                  <a:pt x="0" y="0"/>
                </a:moveTo>
                <a:lnTo>
                  <a:pt x="1763452" y="0"/>
                </a:lnTo>
                <a:lnTo>
                  <a:pt x="1763452" y="1288924"/>
                </a:lnTo>
                <a:lnTo>
                  <a:pt x="0" y="128892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Rectangle 10"/>
          <p:cNvSpPr/>
          <p:nvPr/>
        </p:nvSpPr>
        <p:spPr>
          <a:xfrm>
            <a:off x="5181600" y="2560176"/>
            <a:ext cx="9144000" cy="2165593"/>
          </a:xfrm>
          <a:prstGeom prst="rect">
            <a:avLst/>
          </a:prstGeom>
        </p:spPr>
        <p:txBody>
          <a:bodyPr>
            <a:spAutoFit/>
          </a:bodyPr>
          <a:lstStyle/>
          <a:p>
            <a:pPr>
              <a:lnSpc>
                <a:spcPct val="107000"/>
              </a:lnSpc>
            </a:pPr>
            <a:r>
              <a:rPr lang="en-US" sz="3200" b="1" dirty="0">
                <a:solidFill>
                  <a:srgbClr val="000000"/>
                </a:solidFill>
                <a:latin typeface="Times New Roman" pitchFamily="18" charset="0"/>
                <a:ea typeface="Calibri"/>
                <a:cs typeface="Times New Roman" pitchFamily="18" charset="0"/>
              </a:rPr>
              <a:t>CÂU HỎI TRẮC NGHIỆM</a:t>
            </a:r>
            <a:r>
              <a:rPr lang="en-US" sz="3200" b="1" dirty="0" smtClean="0">
                <a:solidFill>
                  <a:srgbClr val="000000"/>
                </a:solidFill>
                <a:latin typeface="Times New Roman" pitchFamily="18" charset="0"/>
                <a:ea typeface="Calibri"/>
                <a:cs typeface="Times New Roman" pitchFamily="18" charset="0"/>
              </a:rPr>
              <a:t>.</a:t>
            </a:r>
          </a:p>
          <a:p>
            <a:r>
              <a:rPr lang="fr-FR" sz="3200" b="1" dirty="0" err="1" smtClean="0">
                <a:latin typeface="Times New Roman" pitchFamily="18" charset="0"/>
                <a:cs typeface="Times New Roman" pitchFamily="18" charset="0"/>
              </a:rPr>
              <a:t>Câu</a:t>
            </a:r>
            <a:r>
              <a:rPr lang="fr-FR" sz="3200" b="1" dirty="0" smtClean="0">
                <a:latin typeface="Times New Roman" pitchFamily="18" charset="0"/>
                <a:cs typeface="Times New Roman" pitchFamily="18" charset="0"/>
              </a:rPr>
              <a:t> 2: </a:t>
            </a:r>
            <a:r>
              <a:rPr lang="fr-FR" sz="3200" dirty="0" err="1" smtClean="0">
                <a:latin typeface="Times New Roman" pitchFamily="18" charset="0"/>
                <a:cs typeface="Times New Roman" pitchFamily="18" charset="0"/>
              </a:rPr>
              <a:t>Trong</a:t>
            </a:r>
            <a:r>
              <a:rPr lang="fr-FR" sz="3200" dirty="0" smtClean="0">
                <a:latin typeface="Times New Roman" pitchFamily="18" charset="0"/>
                <a:cs typeface="Times New Roman" pitchFamily="18" charset="0"/>
              </a:rPr>
              <a:t> </a:t>
            </a:r>
            <a:r>
              <a:rPr lang="fr-FR" sz="3200" dirty="0" err="1" smtClean="0">
                <a:latin typeface="Times New Roman" pitchFamily="18" charset="0"/>
                <a:cs typeface="Times New Roman" pitchFamily="18" charset="0"/>
              </a:rPr>
              <a:t>các</a:t>
            </a:r>
            <a:r>
              <a:rPr lang="fr-FR" sz="3200" dirty="0" smtClean="0">
                <a:latin typeface="Times New Roman" pitchFamily="18" charset="0"/>
                <a:cs typeface="Times New Roman" pitchFamily="18" charset="0"/>
              </a:rPr>
              <a:t> </a:t>
            </a:r>
            <a:r>
              <a:rPr lang="fr-FR" sz="3200" dirty="0" err="1" smtClean="0">
                <a:latin typeface="Times New Roman" pitchFamily="18" charset="0"/>
                <a:cs typeface="Times New Roman" pitchFamily="18" charset="0"/>
              </a:rPr>
              <a:t>mệnh</a:t>
            </a:r>
            <a:r>
              <a:rPr lang="fr-FR" sz="3200" dirty="0" smtClean="0">
                <a:latin typeface="Times New Roman" pitchFamily="18" charset="0"/>
                <a:cs typeface="Times New Roman" pitchFamily="18" charset="0"/>
              </a:rPr>
              <a:t> </a:t>
            </a:r>
            <a:r>
              <a:rPr lang="fr-FR" sz="3200" dirty="0" err="1" smtClean="0">
                <a:latin typeface="Times New Roman" pitchFamily="18" charset="0"/>
                <a:cs typeface="Times New Roman" pitchFamily="18" charset="0"/>
              </a:rPr>
              <a:t>đều</a:t>
            </a:r>
            <a:r>
              <a:rPr lang="fr-FR" sz="3200" dirty="0" smtClean="0">
                <a:latin typeface="Times New Roman" pitchFamily="18" charset="0"/>
                <a:cs typeface="Times New Roman" pitchFamily="18" charset="0"/>
              </a:rPr>
              <a:t> </a:t>
            </a:r>
            <a:r>
              <a:rPr lang="fr-FR" sz="3200" dirty="0" err="1" smtClean="0">
                <a:latin typeface="Times New Roman" pitchFamily="18" charset="0"/>
                <a:cs typeface="Times New Roman" pitchFamily="18" charset="0"/>
              </a:rPr>
              <a:t>sau</a:t>
            </a:r>
            <a:r>
              <a:rPr lang="fr-FR" sz="3200" dirty="0" smtClean="0">
                <a:latin typeface="Times New Roman" pitchFamily="18" charset="0"/>
                <a:cs typeface="Times New Roman" pitchFamily="18" charset="0"/>
              </a:rPr>
              <a:t>, </a:t>
            </a:r>
            <a:r>
              <a:rPr lang="fr-FR" sz="3200" dirty="0" err="1" smtClean="0">
                <a:latin typeface="Times New Roman" pitchFamily="18" charset="0"/>
                <a:cs typeface="Times New Roman" pitchFamily="18" charset="0"/>
              </a:rPr>
              <a:t>mệnh</a:t>
            </a:r>
            <a:r>
              <a:rPr lang="fr-FR" sz="3200" dirty="0" smtClean="0">
                <a:latin typeface="Times New Roman" pitchFamily="18" charset="0"/>
                <a:cs typeface="Times New Roman" pitchFamily="18" charset="0"/>
              </a:rPr>
              <a:t> </a:t>
            </a:r>
            <a:r>
              <a:rPr lang="fr-FR" sz="3200" dirty="0" err="1" smtClean="0">
                <a:latin typeface="Times New Roman" pitchFamily="18" charset="0"/>
                <a:cs typeface="Times New Roman" pitchFamily="18" charset="0"/>
              </a:rPr>
              <a:t>đề</a:t>
            </a:r>
            <a:r>
              <a:rPr lang="fr-FR" sz="3200" dirty="0" smtClean="0">
                <a:latin typeface="Times New Roman" pitchFamily="18" charset="0"/>
                <a:cs typeface="Times New Roman" pitchFamily="18" charset="0"/>
              </a:rPr>
              <a:t> </a:t>
            </a:r>
            <a:r>
              <a:rPr lang="fr-FR" sz="3200" dirty="0" err="1" smtClean="0">
                <a:latin typeface="Times New Roman" pitchFamily="18" charset="0"/>
                <a:cs typeface="Times New Roman" pitchFamily="18" charset="0"/>
              </a:rPr>
              <a:t>nào</a:t>
            </a:r>
            <a:r>
              <a:rPr lang="fr-FR" sz="3200"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sai</a:t>
            </a:r>
            <a:r>
              <a:rPr lang="fr-FR"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a:lnSpc>
                <a:spcPct val="107000"/>
              </a:lnSpc>
            </a:pPr>
            <a:endParaRPr lang="en-US" sz="3200" b="1" dirty="0" smtClean="0">
              <a:solidFill>
                <a:srgbClr val="000000"/>
              </a:solidFill>
              <a:latin typeface="Times New Roman" pitchFamily="18" charset="0"/>
              <a:ea typeface="Calibri"/>
              <a:cs typeface="Times New Roman" pitchFamily="18" charset="0"/>
            </a:endParaRPr>
          </a:p>
          <a:p>
            <a:pPr>
              <a:lnSpc>
                <a:spcPct val="107000"/>
              </a:lnSpc>
            </a:pPr>
            <a:endParaRPr lang="en-US" sz="3200" dirty="0">
              <a:latin typeface="Times New Roman" pitchFamily="18" charset="0"/>
              <a:ea typeface="Calibri"/>
              <a:cs typeface="Times New Roman" pitchFamily="18" charset="0"/>
            </a:endParaRPr>
          </a:p>
        </p:txBody>
      </p:sp>
      <p:sp>
        <p:nvSpPr>
          <p:cNvPr id="13" name="Rectangle 12"/>
          <p:cNvSpPr/>
          <p:nvPr/>
        </p:nvSpPr>
        <p:spPr>
          <a:xfrm>
            <a:off x="6477000" y="3732292"/>
            <a:ext cx="9144000" cy="1077218"/>
          </a:xfrm>
          <a:prstGeom prst="rect">
            <a:avLst/>
          </a:prstGeom>
        </p:spPr>
        <p:txBody>
          <a:bodyPr>
            <a:spAutoFit/>
          </a:bodyPr>
          <a:lstStyle/>
          <a:p>
            <a:pPr lvl="0"/>
            <a:r>
              <a:rPr lang="fr-FR" sz="3200" b="1" dirty="0">
                <a:solidFill>
                  <a:prstClr val="black"/>
                </a:solidFill>
                <a:latin typeface="Times New Roman" pitchFamily="18" charset="0"/>
                <a:cs typeface="Times New Roman" pitchFamily="18" charset="0"/>
              </a:rPr>
              <a:t>A. </a:t>
            </a:r>
            <a:r>
              <a:rPr lang="fr-FR" sz="3200" dirty="0" err="1">
                <a:solidFill>
                  <a:prstClr val="black"/>
                </a:solidFill>
                <a:latin typeface="Times New Roman" pitchFamily="18" charset="0"/>
                <a:cs typeface="Times New Roman" pitchFamily="18" charset="0"/>
              </a:rPr>
              <a:t>Các</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cạnh</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bên</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của</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hình</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lăng</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trụ</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bằng</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nhau</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và</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song</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song</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với</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nhau</a:t>
            </a:r>
            <a:r>
              <a:rPr lang="fr-FR" sz="3200" dirty="0">
                <a:solidFill>
                  <a:prstClr val="black"/>
                </a:solidFill>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p:txBody>
      </p:sp>
      <p:sp>
        <p:nvSpPr>
          <p:cNvPr id="15" name="Rectangle 14"/>
          <p:cNvSpPr/>
          <p:nvPr/>
        </p:nvSpPr>
        <p:spPr>
          <a:xfrm>
            <a:off x="6477000" y="4831717"/>
            <a:ext cx="9144000" cy="1077218"/>
          </a:xfrm>
          <a:prstGeom prst="rect">
            <a:avLst/>
          </a:prstGeom>
        </p:spPr>
        <p:txBody>
          <a:bodyPr>
            <a:spAutoFit/>
          </a:bodyPr>
          <a:lstStyle/>
          <a:p>
            <a:pPr lvl="0"/>
            <a:r>
              <a:rPr lang="fr-FR" sz="3200" b="1" dirty="0">
                <a:solidFill>
                  <a:prstClr val="black"/>
                </a:solidFill>
                <a:latin typeface="Times New Roman" pitchFamily="18" charset="0"/>
                <a:cs typeface="Times New Roman" pitchFamily="18" charset="0"/>
              </a:rPr>
              <a:t>B. </a:t>
            </a:r>
            <a:r>
              <a:rPr lang="fr-FR" sz="3200" dirty="0" err="1">
                <a:solidFill>
                  <a:prstClr val="black"/>
                </a:solidFill>
                <a:latin typeface="Times New Roman" pitchFamily="18" charset="0"/>
                <a:cs typeface="Times New Roman" pitchFamily="18" charset="0"/>
              </a:rPr>
              <a:t>Các</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mặt</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bên</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của</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hình</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lăng</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trụ</a:t>
            </a:r>
            <a:r>
              <a:rPr lang="fr-FR" sz="3200" dirty="0">
                <a:solidFill>
                  <a:prstClr val="black"/>
                </a:solidFill>
                <a:latin typeface="Times New Roman" pitchFamily="18" charset="0"/>
                <a:cs typeface="Times New Roman" pitchFamily="18" charset="0"/>
              </a:rPr>
              <a:t> là </a:t>
            </a:r>
            <a:r>
              <a:rPr lang="fr-FR" sz="3200" dirty="0" err="1">
                <a:solidFill>
                  <a:prstClr val="black"/>
                </a:solidFill>
                <a:latin typeface="Times New Roman" pitchFamily="18" charset="0"/>
                <a:cs typeface="Times New Roman" pitchFamily="18" charset="0"/>
              </a:rPr>
              <a:t>các</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hình</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bình</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hành</a:t>
            </a:r>
            <a:r>
              <a:rPr lang="fr-FR" sz="3200" dirty="0">
                <a:solidFill>
                  <a:prstClr val="black"/>
                </a:solidFill>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p:txBody>
      </p:sp>
      <p:sp>
        <p:nvSpPr>
          <p:cNvPr id="16" name="Rectangle 15"/>
          <p:cNvSpPr/>
          <p:nvPr/>
        </p:nvSpPr>
        <p:spPr>
          <a:xfrm>
            <a:off x="6532379" y="5908935"/>
            <a:ext cx="9144000" cy="1077218"/>
          </a:xfrm>
          <a:prstGeom prst="rect">
            <a:avLst/>
          </a:prstGeom>
        </p:spPr>
        <p:txBody>
          <a:bodyPr>
            <a:spAutoFit/>
          </a:bodyPr>
          <a:lstStyle/>
          <a:p>
            <a:pPr lvl="0"/>
            <a:r>
              <a:rPr lang="fr-FR" sz="3200" b="1" dirty="0">
                <a:solidFill>
                  <a:prstClr val="black"/>
                </a:solidFill>
                <a:latin typeface="Times New Roman" pitchFamily="18" charset="0"/>
                <a:cs typeface="Times New Roman" pitchFamily="18" charset="0"/>
              </a:rPr>
              <a:t>C. </a:t>
            </a:r>
            <a:r>
              <a:rPr lang="fr-FR" sz="3200" dirty="0" err="1">
                <a:solidFill>
                  <a:prstClr val="black"/>
                </a:solidFill>
                <a:latin typeface="Times New Roman" pitchFamily="18" charset="0"/>
                <a:cs typeface="Times New Roman" pitchFamily="18" charset="0"/>
              </a:rPr>
              <a:t>Các</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mặt</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bên</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của</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hình</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lăng</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trụ</a:t>
            </a:r>
            <a:r>
              <a:rPr lang="fr-FR" sz="3200" dirty="0">
                <a:solidFill>
                  <a:prstClr val="black"/>
                </a:solidFill>
                <a:latin typeface="Times New Roman" pitchFamily="18" charset="0"/>
                <a:cs typeface="Times New Roman" pitchFamily="18" charset="0"/>
              </a:rPr>
              <a:t> là </a:t>
            </a:r>
            <a:r>
              <a:rPr lang="fr-FR" sz="3200" dirty="0" err="1">
                <a:solidFill>
                  <a:prstClr val="black"/>
                </a:solidFill>
                <a:latin typeface="Times New Roman" pitchFamily="18" charset="0"/>
                <a:cs typeface="Times New Roman" pitchFamily="18" charset="0"/>
              </a:rPr>
              <a:t>các</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hình</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bình</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hành</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bằng</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nhau</a:t>
            </a:r>
            <a:r>
              <a:rPr lang="fr-FR" sz="3200" dirty="0">
                <a:solidFill>
                  <a:prstClr val="black"/>
                </a:solidFill>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p:txBody>
      </p:sp>
      <p:sp>
        <p:nvSpPr>
          <p:cNvPr id="17" name="Rectangle 16"/>
          <p:cNvSpPr/>
          <p:nvPr/>
        </p:nvSpPr>
        <p:spPr>
          <a:xfrm>
            <a:off x="6598391" y="6979519"/>
            <a:ext cx="9033242" cy="584775"/>
          </a:xfrm>
          <a:prstGeom prst="rect">
            <a:avLst/>
          </a:prstGeom>
        </p:spPr>
        <p:txBody>
          <a:bodyPr wrap="none">
            <a:spAutoFit/>
          </a:bodyPr>
          <a:lstStyle/>
          <a:p>
            <a:pPr lvl="0"/>
            <a:r>
              <a:rPr lang="fr-FR" sz="3200" b="1" dirty="0">
                <a:solidFill>
                  <a:prstClr val="black"/>
                </a:solidFill>
                <a:latin typeface="Times New Roman" pitchFamily="18" charset="0"/>
                <a:cs typeface="Times New Roman" pitchFamily="18" charset="0"/>
              </a:rPr>
              <a:t>D. </a:t>
            </a:r>
            <a:r>
              <a:rPr lang="fr-FR" sz="3200" dirty="0">
                <a:solidFill>
                  <a:prstClr val="black"/>
                </a:solidFill>
                <a:latin typeface="Times New Roman" pitchFamily="18" charset="0"/>
                <a:cs typeface="Times New Roman" pitchFamily="18" charset="0"/>
              </a:rPr>
              <a:t>Hai </a:t>
            </a:r>
            <a:r>
              <a:rPr lang="fr-FR" sz="3200" dirty="0" err="1">
                <a:solidFill>
                  <a:prstClr val="black"/>
                </a:solidFill>
                <a:latin typeface="Times New Roman" pitchFamily="18" charset="0"/>
                <a:cs typeface="Times New Roman" pitchFamily="18" charset="0"/>
              </a:rPr>
              <a:t>đáy</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của</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hình</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lăng</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trụ</a:t>
            </a:r>
            <a:r>
              <a:rPr lang="fr-FR" sz="3200" dirty="0">
                <a:solidFill>
                  <a:prstClr val="black"/>
                </a:solidFill>
                <a:latin typeface="Times New Roman" pitchFamily="18" charset="0"/>
                <a:cs typeface="Times New Roman" pitchFamily="18" charset="0"/>
              </a:rPr>
              <a:t> là </a:t>
            </a:r>
            <a:r>
              <a:rPr lang="fr-FR" sz="3200" dirty="0" err="1">
                <a:solidFill>
                  <a:prstClr val="black"/>
                </a:solidFill>
                <a:latin typeface="Times New Roman" pitchFamily="18" charset="0"/>
                <a:cs typeface="Times New Roman" pitchFamily="18" charset="0"/>
              </a:rPr>
              <a:t>hai</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đa</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giác</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bằng</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nhau</a:t>
            </a:r>
            <a:r>
              <a:rPr lang="fr-FR" sz="3200" dirty="0">
                <a:solidFill>
                  <a:prstClr val="black"/>
                </a:solidFill>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p:txBody>
      </p:sp>
      <p:sp>
        <p:nvSpPr>
          <p:cNvPr id="18" name="Rectangle 17"/>
          <p:cNvSpPr/>
          <p:nvPr/>
        </p:nvSpPr>
        <p:spPr>
          <a:xfrm>
            <a:off x="5943600" y="7564294"/>
            <a:ext cx="2239074" cy="757130"/>
          </a:xfrm>
          <a:prstGeom prst="rect">
            <a:avLst/>
          </a:prstGeom>
        </p:spPr>
        <p:txBody>
          <a:bodyPr wrap="none">
            <a:spAutoFit/>
          </a:bodyPr>
          <a:lstStyle/>
          <a:p>
            <a:pPr lvl="0" indent="180340" algn="just">
              <a:lnSpc>
                <a:spcPct val="120000"/>
              </a:lnSpc>
              <a:spcBef>
                <a:spcPts val="240"/>
              </a:spcBef>
              <a:tabLst>
                <a:tab pos="1620520" algn="l"/>
                <a:tab pos="3240405" algn="l"/>
                <a:tab pos="4860925" algn="l"/>
              </a:tabLst>
            </a:pPr>
            <a:r>
              <a:rPr lang="en-US" sz="3600" dirty="0" err="1">
                <a:solidFill>
                  <a:srgbClr val="000000"/>
                </a:solidFill>
                <a:latin typeface="Times New Roman"/>
                <a:ea typeface="Calibri"/>
                <a:cs typeface="Times New Roman"/>
              </a:rPr>
              <a:t>Đáp</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án</a:t>
            </a:r>
            <a:r>
              <a:rPr lang="en-US" sz="3600" dirty="0">
                <a:solidFill>
                  <a:srgbClr val="000000"/>
                </a:solidFill>
                <a:latin typeface="Times New Roman"/>
                <a:ea typeface="Calibri"/>
                <a:cs typeface="Times New Roman"/>
              </a:rPr>
              <a:t>: C</a:t>
            </a:r>
            <a:endParaRPr lang="en-US" sz="3600" dirty="0">
              <a:solidFill>
                <a:prstClr val="black"/>
              </a:solidFill>
              <a:ea typeface="Calibri"/>
              <a:cs typeface="Times New Roman"/>
            </a:endParaRPr>
          </a:p>
        </p:txBody>
      </p:sp>
    </p:spTree>
    <p:extLst>
      <p:ext uri="{BB962C8B-B14F-4D97-AF65-F5344CB8AC3E}">
        <p14:creationId xmlns:p14="http://schemas.microsoft.com/office/powerpoint/2010/main" val="282150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p:nvPr/>
        </p:nvGrpSpPr>
        <p:grpSpPr>
          <a:xfrm>
            <a:off x="3055088" y="817920"/>
            <a:ext cx="14630400" cy="7983180"/>
            <a:chOff x="0" y="0"/>
            <a:chExt cx="7775834" cy="1887143"/>
          </a:xfrm>
        </p:grpSpPr>
        <p:grpSp>
          <p:nvGrpSpPr>
            <p:cNvPr id="4" name="Group 4"/>
            <p:cNvGrpSpPr/>
            <p:nvPr/>
          </p:nvGrpSpPr>
          <p:grpSpPr>
            <a:xfrm>
              <a:off x="0" y="0"/>
              <a:ext cx="7775834" cy="1887143"/>
              <a:chOff x="0" y="0"/>
              <a:chExt cx="4319451" cy="1052516"/>
            </a:xfrm>
          </p:grpSpPr>
          <p:sp>
            <p:nvSpPr>
              <p:cNvPr id="5" name="Freeform 5"/>
              <p:cNvSpPr/>
              <p:nvPr/>
            </p:nvSpPr>
            <p:spPr>
              <a:xfrm>
                <a:off x="0" y="0"/>
                <a:ext cx="4319451" cy="1052516"/>
              </a:xfrm>
              <a:custGeom>
                <a:avLst/>
                <a:gdLst/>
                <a:ahLst/>
                <a:cxnLst/>
                <a:rect l="l" t="t" r="r" b="b"/>
                <a:pathLst>
                  <a:path w="4319451" h="1052516">
                    <a:moveTo>
                      <a:pt x="4194991" y="1052516"/>
                    </a:moveTo>
                    <a:lnTo>
                      <a:pt x="124460" y="1052516"/>
                    </a:lnTo>
                    <a:cubicBezTo>
                      <a:pt x="55880" y="1052516"/>
                      <a:pt x="0" y="996636"/>
                      <a:pt x="0" y="928056"/>
                    </a:cubicBezTo>
                    <a:lnTo>
                      <a:pt x="0" y="124460"/>
                    </a:lnTo>
                    <a:cubicBezTo>
                      <a:pt x="0" y="55880"/>
                      <a:pt x="55880" y="0"/>
                      <a:pt x="124460" y="0"/>
                    </a:cubicBezTo>
                    <a:lnTo>
                      <a:pt x="4194991" y="0"/>
                    </a:lnTo>
                    <a:cubicBezTo>
                      <a:pt x="4263571" y="0"/>
                      <a:pt x="4319451" y="55880"/>
                      <a:pt x="4319451" y="124460"/>
                    </a:cubicBezTo>
                    <a:lnTo>
                      <a:pt x="4319451" y="928056"/>
                    </a:lnTo>
                    <a:cubicBezTo>
                      <a:pt x="4319451" y="996636"/>
                      <a:pt x="4263571" y="1052516"/>
                      <a:pt x="4194991" y="1052516"/>
                    </a:cubicBezTo>
                    <a:close/>
                  </a:path>
                </a:pathLst>
              </a:custGeom>
              <a:solidFill>
                <a:srgbClr val="FFFFFF"/>
              </a:solidFill>
            </p:spPr>
          </p:sp>
        </p:grpSp>
        <p:sp>
          <p:nvSpPr>
            <p:cNvPr id="6" name="Freeform 6"/>
            <p:cNvSpPr/>
            <p:nvPr/>
          </p:nvSpPr>
          <p:spPr>
            <a:xfrm>
              <a:off x="293988" y="442216"/>
              <a:ext cx="658733" cy="704056"/>
            </a:xfrm>
            <a:custGeom>
              <a:avLst/>
              <a:gdLst/>
              <a:ahLst/>
              <a:cxnLst/>
              <a:rect l="l" t="t" r="r" b="b"/>
              <a:pathLst>
                <a:path w="658733" h="704056">
                  <a:moveTo>
                    <a:pt x="0" y="0"/>
                  </a:moveTo>
                  <a:lnTo>
                    <a:pt x="658733" y="0"/>
                  </a:lnTo>
                  <a:lnTo>
                    <a:pt x="658733" y="704056"/>
                  </a:lnTo>
                  <a:lnTo>
                    <a:pt x="0" y="704056"/>
                  </a:lnTo>
                  <a:lnTo>
                    <a:pt x="0" y="0"/>
                  </a:lnTo>
                  <a:close/>
                </a:path>
              </a:pathLst>
            </a:custGeom>
            <a:blipFill>
              <a:blip r:embed="rId3"/>
              <a:stretch>
                <a:fillRect/>
              </a:stretch>
            </a:blipFill>
          </p:spPr>
        </p:sp>
      </p:grpSp>
      <p:sp>
        <p:nvSpPr>
          <p:cNvPr id="7" name="Freeform 7"/>
          <p:cNvSpPr/>
          <p:nvPr/>
        </p:nvSpPr>
        <p:spPr>
          <a:xfrm>
            <a:off x="-2253140" y="1028700"/>
            <a:ext cx="6359340" cy="5041223"/>
          </a:xfrm>
          <a:custGeom>
            <a:avLst/>
            <a:gdLst/>
            <a:ahLst/>
            <a:cxnLst/>
            <a:rect l="l" t="t" r="r" b="b"/>
            <a:pathLst>
              <a:path w="6359340" h="5041223">
                <a:moveTo>
                  <a:pt x="0" y="0"/>
                </a:moveTo>
                <a:lnTo>
                  <a:pt x="6359341" y="0"/>
                </a:lnTo>
                <a:lnTo>
                  <a:pt x="6359341" y="5041223"/>
                </a:lnTo>
                <a:lnTo>
                  <a:pt x="0" y="50412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11499237" y="7302664"/>
            <a:ext cx="4793872" cy="4793872"/>
          </a:xfrm>
          <a:custGeom>
            <a:avLst/>
            <a:gdLst/>
            <a:ahLst/>
            <a:cxnLst/>
            <a:rect l="l" t="t" r="r" b="b"/>
            <a:pathLst>
              <a:path w="4793872" h="4793872">
                <a:moveTo>
                  <a:pt x="0" y="0"/>
                </a:moveTo>
                <a:lnTo>
                  <a:pt x="4793872" y="0"/>
                </a:lnTo>
                <a:lnTo>
                  <a:pt x="4793872" y="4793872"/>
                </a:lnTo>
                <a:lnTo>
                  <a:pt x="0" y="4793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5288491" y="-1003897"/>
            <a:ext cx="4320634" cy="3643634"/>
          </a:xfrm>
          <a:custGeom>
            <a:avLst/>
            <a:gdLst/>
            <a:ahLst/>
            <a:cxnLst/>
            <a:rect l="l" t="t" r="r" b="b"/>
            <a:pathLst>
              <a:path w="4320634" h="3643634">
                <a:moveTo>
                  <a:pt x="0" y="0"/>
                </a:moveTo>
                <a:lnTo>
                  <a:pt x="4320635" y="0"/>
                </a:lnTo>
                <a:lnTo>
                  <a:pt x="4320635" y="3643634"/>
                </a:lnTo>
                <a:lnTo>
                  <a:pt x="0" y="364363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4503689" y="8410676"/>
            <a:ext cx="1763452" cy="1288923"/>
          </a:xfrm>
          <a:custGeom>
            <a:avLst/>
            <a:gdLst/>
            <a:ahLst/>
            <a:cxnLst/>
            <a:rect l="l" t="t" r="r" b="b"/>
            <a:pathLst>
              <a:path w="1763452" h="1288923">
                <a:moveTo>
                  <a:pt x="0" y="0"/>
                </a:moveTo>
                <a:lnTo>
                  <a:pt x="1763452" y="0"/>
                </a:lnTo>
                <a:lnTo>
                  <a:pt x="1763452" y="1288924"/>
                </a:lnTo>
                <a:lnTo>
                  <a:pt x="0" y="128892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Rectangle 10"/>
          <p:cNvSpPr/>
          <p:nvPr/>
        </p:nvSpPr>
        <p:spPr>
          <a:xfrm>
            <a:off x="5181600" y="2560176"/>
            <a:ext cx="9144000" cy="1111715"/>
          </a:xfrm>
          <a:prstGeom prst="rect">
            <a:avLst/>
          </a:prstGeom>
        </p:spPr>
        <p:txBody>
          <a:bodyPr>
            <a:spAutoFit/>
          </a:bodyPr>
          <a:lstStyle/>
          <a:p>
            <a:pPr>
              <a:lnSpc>
                <a:spcPct val="107000"/>
              </a:lnSpc>
            </a:pPr>
            <a:r>
              <a:rPr lang="en-US" sz="3200" b="1" dirty="0">
                <a:solidFill>
                  <a:srgbClr val="000000"/>
                </a:solidFill>
                <a:latin typeface="Times New Roman" pitchFamily="18" charset="0"/>
                <a:ea typeface="Calibri"/>
                <a:cs typeface="Times New Roman" pitchFamily="18" charset="0"/>
              </a:rPr>
              <a:t>CÂU HỎI TRẮC NGHIỆM</a:t>
            </a:r>
            <a:r>
              <a:rPr lang="en-US" sz="3200" b="1" dirty="0" smtClean="0">
                <a:solidFill>
                  <a:srgbClr val="000000"/>
                </a:solidFill>
                <a:latin typeface="Times New Roman" pitchFamily="18" charset="0"/>
                <a:ea typeface="Calibri"/>
                <a:cs typeface="Times New Roman" pitchFamily="18" charset="0"/>
              </a:rPr>
              <a:t>.</a:t>
            </a:r>
          </a:p>
          <a:p>
            <a:r>
              <a:rPr lang="fr-FR" sz="3200" b="1" dirty="0" err="1">
                <a:latin typeface="Times New Roman" pitchFamily="18" charset="0"/>
                <a:cs typeface="Times New Roman" pitchFamily="18" charset="0"/>
              </a:rPr>
              <a:t>Câu</a:t>
            </a:r>
            <a:r>
              <a:rPr lang="fr-FR" sz="3200" b="1" dirty="0">
                <a:latin typeface="Times New Roman" pitchFamily="18" charset="0"/>
                <a:cs typeface="Times New Roman" pitchFamily="18" charset="0"/>
              </a:rPr>
              <a:t> 3 : </a:t>
            </a:r>
            <a:r>
              <a:rPr lang="vi-VN" sz="3200" dirty="0">
                <a:latin typeface="Times New Roman" pitchFamily="18" charset="0"/>
                <a:cs typeface="Times New Roman" pitchFamily="18" charset="0"/>
              </a:rPr>
              <a:t>Đặc điểm nào sau đây đúng với hình lăng trụ</a:t>
            </a:r>
            <a:r>
              <a:rPr lang="vi-VN"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2" name="Rectangle 11"/>
          <p:cNvSpPr/>
          <p:nvPr/>
        </p:nvSpPr>
        <p:spPr>
          <a:xfrm>
            <a:off x="5134779" y="6448676"/>
            <a:ext cx="2264723" cy="709874"/>
          </a:xfrm>
          <a:prstGeom prst="rect">
            <a:avLst/>
          </a:prstGeom>
        </p:spPr>
        <p:txBody>
          <a:bodyPr wrap="none">
            <a:spAutoFit/>
          </a:bodyPr>
          <a:lstStyle/>
          <a:p>
            <a:pPr indent="180340" algn="just">
              <a:lnSpc>
                <a:spcPct val="120000"/>
              </a:lnSpc>
              <a:spcBef>
                <a:spcPts val="240"/>
              </a:spcBef>
              <a:tabLst>
                <a:tab pos="1620520" algn="l"/>
                <a:tab pos="3240405" algn="l"/>
                <a:tab pos="4860925" algn="l"/>
              </a:tabLst>
            </a:pPr>
            <a:r>
              <a:rPr lang="en-US" sz="3600" dirty="0" err="1">
                <a:solidFill>
                  <a:srgbClr val="000000"/>
                </a:solidFill>
                <a:latin typeface="Times New Roman"/>
                <a:ea typeface="Calibri"/>
                <a:cs typeface="Times New Roman"/>
              </a:rPr>
              <a:t>Đáp</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án</a:t>
            </a:r>
            <a:r>
              <a:rPr lang="en-US" sz="3600" dirty="0">
                <a:solidFill>
                  <a:srgbClr val="000000"/>
                </a:solidFill>
                <a:latin typeface="Times New Roman"/>
                <a:ea typeface="Calibri"/>
                <a:cs typeface="Times New Roman"/>
              </a:rPr>
              <a:t>: D</a:t>
            </a:r>
            <a:endParaRPr lang="en-US" sz="3600" dirty="0">
              <a:ea typeface="Calibri"/>
              <a:cs typeface="Times New Roman"/>
            </a:endParaRPr>
          </a:p>
        </p:txBody>
      </p:sp>
      <p:sp>
        <p:nvSpPr>
          <p:cNvPr id="13" name="Rectangle 12"/>
          <p:cNvSpPr/>
          <p:nvPr/>
        </p:nvSpPr>
        <p:spPr>
          <a:xfrm>
            <a:off x="6553200" y="3606641"/>
            <a:ext cx="8315097" cy="584775"/>
          </a:xfrm>
          <a:prstGeom prst="rect">
            <a:avLst/>
          </a:prstGeom>
        </p:spPr>
        <p:txBody>
          <a:bodyPr wrap="none">
            <a:spAutoFit/>
          </a:bodyPr>
          <a:lstStyle/>
          <a:p>
            <a:r>
              <a:rPr lang="vi-VN" sz="3200" b="1" dirty="0">
                <a:solidFill>
                  <a:prstClr val="black"/>
                </a:solidFill>
                <a:latin typeface="Times New Roman" pitchFamily="18" charset="0"/>
                <a:cs typeface="Times New Roman" pitchFamily="18" charset="0"/>
              </a:rPr>
              <a:t>A.</a:t>
            </a:r>
            <a:r>
              <a:rPr lang="vi-VN" sz="3200" dirty="0">
                <a:solidFill>
                  <a:prstClr val="black"/>
                </a:solidFill>
                <a:latin typeface="Times New Roman" pitchFamily="18" charset="0"/>
                <a:cs typeface="Times New Roman" pitchFamily="18" charset="0"/>
              </a:rPr>
              <a:t> Hình lăng trụ có tất cả các mặt bên bằng nhau.</a:t>
            </a:r>
            <a:endParaRPr lang="en-US" dirty="0"/>
          </a:p>
        </p:txBody>
      </p:sp>
      <p:sp>
        <p:nvSpPr>
          <p:cNvPr id="14" name="Rectangle 13"/>
          <p:cNvSpPr/>
          <p:nvPr/>
        </p:nvSpPr>
        <p:spPr>
          <a:xfrm>
            <a:off x="6608601" y="4177810"/>
            <a:ext cx="7287572" cy="584775"/>
          </a:xfrm>
          <a:prstGeom prst="rect">
            <a:avLst/>
          </a:prstGeom>
        </p:spPr>
        <p:txBody>
          <a:bodyPr wrap="none">
            <a:spAutoFit/>
          </a:bodyPr>
          <a:lstStyle/>
          <a:p>
            <a:r>
              <a:rPr lang="vi-VN" sz="3200" b="1" dirty="0">
                <a:solidFill>
                  <a:prstClr val="black"/>
                </a:solidFill>
                <a:latin typeface="Times New Roman" pitchFamily="18" charset="0"/>
                <a:cs typeface="Times New Roman" pitchFamily="18" charset="0"/>
              </a:rPr>
              <a:t>B.</a:t>
            </a:r>
            <a:r>
              <a:rPr lang="vi-VN" sz="3200" dirty="0">
                <a:solidFill>
                  <a:prstClr val="black"/>
                </a:solidFill>
                <a:latin typeface="Times New Roman" pitchFamily="18" charset="0"/>
                <a:cs typeface="Times New Roman" pitchFamily="18" charset="0"/>
              </a:rPr>
              <a:t> Đáy của hình lăng trụ là hình bình hành.</a:t>
            </a:r>
            <a:endParaRPr lang="en-US" dirty="0"/>
          </a:p>
        </p:txBody>
      </p:sp>
      <p:sp>
        <p:nvSpPr>
          <p:cNvPr id="15" name="Rectangle 14"/>
          <p:cNvSpPr/>
          <p:nvPr/>
        </p:nvSpPr>
        <p:spPr>
          <a:xfrm>
            <a:off x="6553200" y="4746256"/>
            <a:ext cx="9144000" cy="1077218"/>
          </a:xfrm>
          <a:prstGeom prst="rect">
            <a:avLst/>
          </a:prstGeom>
        </p:spPr>
        <p:txBody>
          <a:bodyPr>
            <a:spAutoFit/>
          </a:bodyPr>
          <a:lstStyle/>
          <a:p>
            <a:r>
              <a:rPr lang="vi-VN" sz="3200" b="1" dirty="0">
                <a:solidFill>
                  <a:prstClr val="black"/>
                </a:solidFill>
                <a:latin typeface="Times New Roman" pitchFamily="18" charset="0"/>
                <a:cs typeface="Times New Roman" pitchFamily="18" charset="0"/>
              </a:rPr>
              <a:t> C.</a:t>
            </a:r>
            <a:r>
              <a:rPr lang="vi-VN" sz="3200" dirty="0">
                <a:solidFill>
                  <a:prstClr val="black"/>
                </a:solidFill>
                <a:latin typeface="Times New Roman" pitchFamily="18" charset="0"/>
                <a:cs typeface="Times New Roman" pitchFamily="18" charset="0"/>
              </a:rPr>
              <a:t> Hình lăng trụ có tất cả các mặt bên là hình bình hành.</a:t>
            </a:r>
            <a:endParaRPr lang="en-US" dirty="0"/>
          </a:p>
        </p:txBody>
      </p:sp>
      <p:sp>
        <p:nvSpPr>
          <p:cNvPr id="16" name="Rectangle 15"/>
          <p:cNvSpPr/>
          <p:nvPr/>
        </p:nvSpPr>
        <p:spPr>
          <a:xfrm>
            <a:off x="6608601" y="5666994"/>
            <a:ext cx="8781571" cy="584775"/>
          </a:xfrm>
          <a:prstGeom prst="rect">
            <a:avLst/>
          </a:prstGeom>
        </p:spPr>
        <p:txBody>
          <a:bodyPr wrap="none">
            <a:spAutoFit/>
          </a:bodyPr>
          <a:lstStyle/>
          <a:p>
            <a:pPr lvl="0"/>
            <a:r>
              <a:rPr lang="vi-VN" sz="3200" b="1" dirty="0">
                <a:solidFill>
                  <a:prstClr val="black"/>
                </a:solidFill>
                <a:latin typeface="Times New Roman" pitchFamily="18" charset="0"/>
                <a:cs typeface="Times New Roman" pitchFamily="18" charset="0"/>
              </a:rPr>
              <a:t>D.</a:t>
            </a:r>
            <a:r>
              <a:rPr lang="vi-VN" sz="3200" dirty="0">
                <a:solidFill>
                  <a:prstClr val="black"/>
                </a:solidFill>
                <a:latin typeface="Times New Roman" pitchFamily="18" charset="0"/>
                <a:cs typeface="Times New Roman" pitchFamily="18" charset="0"/>
              </a:rPr>
              <a:t> Hình lăng trụ có tất cả các mặt là hình bình hành.</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404592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p:nvPr/>
        </p:nvGrpSpPr>
        <p:grpSpPr>
          <a:xfrm>
            <a:off x="2818408" y="567135"/>
            <a:ext cx="14630400" cy="7983180"/>
            <a:chOff x="0" y="0"/>
            <a:chExt cx="7775834" cy="1887143"/>
          </a:xfrm>
        </p:grpSpPr>
        <p:grpSp>
          <p:nvGrpSpPr>
            <p:cNvPr id="4" name="Group 4"/>
            <p:cNvGrpSpPr/>
            <p:nvPr/>
          </p:nvGrpSpPr>
          <p:grpSpPr>
            <a:xfrm>
              <a:off x="0" y="0"/>
              <a:ext cx="7775834" cy="1887143"/>
              <a:chOff x="0" y="0"/>
              <a:chExt cx="4319451" cy="1052516"/>
            </a:xfrm>
          </p:grpSpPr>
          <p:sp>
            <p:nvSpPr>
              <p:cNvPr id="5" name="Freeform 5"/>
              <p:cNvSpPr/>
              <p:nvPr/>
            </p:nvSpPr>
            <p:spPr>
              <a:xfrm>
                <a:off x="0" y="0"/>
                <a:ext cx="4319451" cy="1052516"/>
              </a:xfrm>
              <a:custGeom>
                <a:avLst/>
                <a:gdLst/>
                <a:ahLst/>
                <a:cxnLst/>
                <a:rect l="l" t="t" r="r" b="b"/>
                <a:pathLst>
                  <a:path w="4319451" h="1052516">
                    <a:moveTo>
                      <a:pt x="4194991" y="1052516"/>
                    </a:moveTo>
                    <a:lnTo>
                      <a:pt x="124460" y="1052516"/>
                    </a:lnTo>
                    <a:cubicBezTo>
                      <a:pt x="55880" y="1052516"/>
                      <a:pt x="0" y="996636"/>
                      <a:pt x="0" y="928056"/>
                    </a:cubicBezTo>
                    <a:lnTo>
                      <a:pt x="0" y="124460"/>
                    </a:lnTo>
                    <a:cubicBezTo>
                      <a:pt x="0" y="55880"/>
                      <a:pt x="55880" y="0"/>
                      <a:pt x="124460" y="0"/>
                    </a:cubicBezTo>
                    <a:lnTo>
                      <a:pt x="4194991" y="0"/>
                    </a:lnTo>
                    <a:cubicBezTo>
                      <a:pt x="4263571" y="0"/>
                      <a:pt x="4319451" y="55880"/>
                      <a:pt x="4319451" y="124460"/>
                    </a:cubicBezTo>
                    <a:lnTo>
                      <a:pt x="4319451" y="928056"/>
                    </a:lnTo>
                    <a:cubicBezTo>
                      <a:pt x="4319451" y="996636"/>
                      <a:pt x="4263571" y="1052516"/>
                      <a:pt x="4194991" y="1052516"/>
                    </a:cubicBezTo>
                    <a:close/>
                  </a:path>
                </a:pathLst>
              </a:custGeom>
              <a:solidFill>
                <a:srgbClr val="FFFFFF"/>
              </a:solidFill>
            </p:spPr>
          </p:sp>
        </p:grpSp>
        <p:sp>
          <p:nvSpPr>
            <p:cNvPr id="6" name="Freeform 6"/>
            <p:cNvSpPr/>
            <p:nvPr/>
          </p:nvSpPr>
          <p:spPr>
            <a:xfrm>
              <a:off x="293988" y="442216"/>
              <a:ext cx="658733" cy="704056"/>
            </a:xfrm>
            <a:custGeom>
              <a:avLst/>
              <a:gdLst/>
              <a:ahLst/>
              <a:cxnLst/>
              <a:rect l="l" t="t" r="r" b="b"/>
              <a:pathLst>
                <a:path w="658733" h="704056">
                  <a:moveTo>
                    <a:pt x="0" y="0"/>
                  </a:moveTo>
                  <a:lnTo>
                    <a:pt x="658733" y="0"/>
                  </a:lnTo>
                  <a:lnTo>
                    <a:pt x="658733" y="704056"/>
                  </a:lnTo>
                  <a:lnTo>
                    <a:pt x="0" y="704056"/>
                  </a:lnTo>
                  <a:lnTo>
                    <a:pt x="0" y="0"/>
                  </a:lnTo>
                  <a:close/>
                </a:path>
              </a:pathLst>
            </a:custGeom>
            <a:blipFill>
              <a:blip r:embed="rId3"/>
              <a:stretch>
                <a:fillRect/>
              </a:stretch>
            </a:blipFill>
          </p:spPr>
        </p:sp>
      </p:grpSp>
      <p:sp>
        <p:nvSpPr>
          <p:cNvPr id="7" name="Freeform 7"/>
          <p:cNvSpPr/>
          <p:nvPr/>
        </p:nvSpPr>
        <p:spPr>
          <a:xfrm>
            <a:off x="-2253140" y="1028700"/>
            <a:ext cx="6359340" cy="5041223"/>
          </a:xfrm>
          <a:custGeom>
            <a:avLst/>
            <a:gdLst/>
            <a:ahLst/>
            <a:cxnLst/>
            <a:rect l="l" t="t" r="r" b="b"/>
            <a:pathLst>
              <a:path w="6359340" h="5041223">
                <a:moveTo>
                  <a:pt x="0" y="0"/>
                </a:moveTo>
                <a:lnTo>
                  <a:pt x="6359341" y="0"/>
                </a:lnTo>
                <a:lnTo>
                  <a:pt x="6359341" y="5041223"/>
                </a:lnTo>
                <a:lnTo>
                  <a:pt x="0" y="50412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11499237" y="7302664"/>
            <a:ext cx="4793872" cy="4793872"/>
          </a:xfrm>
          <a:custGeom>
            <a:avLst/>
            <a:gdLst/>
            <a:ahLst/>
            <a:cxnLst/>
            <a:rect l="l" t="t" r="r" b="b"/>
            <a:pathLst>
              <a:path w="4793872" h="4793872">
                <a:moveTo>
                  <a:pt x="0" y="0"/>
                </a:moveTo>
                <a:lnTo>
                  <a:pt x="4793872" y="0"/>
                </a:lnTo>
                <a:lnTo>
                  <a:pt x="4793872" y="4793872"/>
                </a:lnTo>
                <a:lnTo>
                  <a:pt x="0" y="4793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5288491" y="-1003897"/>
            <a:ext cx="4320634" cy="3643634"/>
          </a:xfrm>
          <a:custGeom>
            <a:avLst/>
            <a:gdLst/>
            <a:ahLst/>
            <a:cxnLst/>
            <a:rect l="l" t="t" r="r" b="b"/>
            <a:pathLst>
              <a:path w="4320634" h="3643634">
                <a:moveTo>
                  <a:pt x="0" y="0"/>
                </a:moveTo>
                <a:lnTo>
                  <a:pt x="4320635" y="0"/>
                </a:lnTo>
                <a:lnTo>
                  <a:pt x="4320635" y="3643634"/>
                </a:lnTo>
                <a:lnTo>
                  <a:pt x="0" y="364363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4503689" y="8410676"/>
            <a:ext cx="1763452" cy="1288923"/>
          </a:xfrm>
          <a:custGeom>
            <a:avLst/>
            <a:gdLst/>
            <a:ahLst/>
            <a:cxnLst/>
            <a:rect l="l" t="t" r="r" b="b"/>
            <a:pathLst>
              <a:path w="1763452" h="1288923">
                <a:moveTo>
                  <a:pt x="0" y="0"/>
                </a:moveTo>
                <a:lnTo>
                  <a:pt x="1763452" y="0"/>
                </a:lnTo>
                <a:lnTo>
                  <a:pt x="1763452" y="1288924"/>
                </a:lnTo>
                <a:lnTo>
                  <a:pt x="0" y="128892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mc:AlternateContent xmlns:mc="http://schemas.openxmlformats.org/markup-compatibility/2006" xmlns:a14="http://schemas.microsoft.com/office/drawing/2010/main">
        <mc:Choice Requires="a14">
          <p:sp>
            <p:nvSpPr>
              <p:cNvPr id="11" name="Rectangle 10"/>
              <p:cNvSpPr/>
              <p:nvPr/>
            </p:nvSpPr>
            <p:spPr>
              <a:xfrm>
                <a:off x="5181600" y="2560176"/>
                <a:ext cx="9144000" cy="1604157"/>
              </a:xfrm>
              <a:prstGeom prst="rect">
                <a:avLst/>
              </a:prstGeom>
            </p:spPr>
            <p:txBody>
              <a:bodyPr>
                <a:spAutoFit/>
              </a:bodyPr>
              <a:lstStyle/>
              <a:p>
                <a:pPr>
                  <a:lnSpc>
                    <a:spcPct val="107000"/>
                  </a:lnSpc>
                </a:pPr>
                <a:r>
                  <a:rPr lang="en-US" sz="3200" b="1" dirty="0">
                    <a:solidFill>
                      <a:srgbClr val="000000"/>
                    </a:solidFill>
                    <a:latin typeface="Times New Roman" pitchFamily="18" charset="0"/>
                    <a:ea typeface="Calibri"/>
                    <a:cs typeface="Times New Roman" pitchFamily="18" charset="0"/>
                  </a:rPr>
                  <a:t>CÂU HỎI TRẮC NGHIỆM</a:t>
                </a:r>
                <a:r>
                  <a:rPr lang="en-US" sz="3200" b="1" dirty="0" smtClean="0">
                    <a:solidFill>
                      <a:srgbClr val="000000"/>
                    </a:solidFill>
                    <a:latin typeface="Times New Roman" pitchFamily="18" charset="0"/>
                    <a:ea typeface="Calibri"/>
                    <a:cs typeface="Times New Roman" pitchFamily="18" charset="0"/>
                  </a:rPr>
                  <a:t>.</a:t>
                </a:r>
              </a:p>
              <a:p>
                <a:r>
                  <a:rPr lang="fr-FR" sz="3200" b="1" dirty="0" err="1">
                    <a:latin typeface="Times New Roman" pitchFamily="18" charset="0"/>
                    <a:cs typeface="Times New Roman" pitchFamily="18" charset="0"/>
                  </a:rPr>
                  <a:t>Câu</a:t>
                </a:r>
                <a:r>
                  <a:rPr lang="fr-FR" sz="3200" b="1" dirty="0">
                    <a:latin typeface="Times New Roman" pitchFamily="18" charset="0"/>
                    <a:cs typeface="Times New Roman" pitchFamily="18" charset="0"/>
                  </a:rPr>
                  <a:t> 4: </a:t>
                </a:r>
                <a:r>
                  <a:rPr lang="fr-FR" sz="3200" dirty="0">
                    <a:latin typeface="Times New Roman" pitchFamily="18" charset="0"/>
                    <a:cs typeface="Times New Roman" pitchFamily="18" charset="0"/>
                  </a:rPr>
                  <a:t>Cho </a:t>
                </a:r>
                <a:r>
                  <a:rPr lang="fr-FR" sz="3200" dirty="0" err="1">
                    <a:latin typeface="Times New Roman" pitchFamily="18" charset="0"/>
                    <a:cs typeface="Times New Roman" pitchFamily="18" charset="0"/>
                  </a:rPr>
                  <a:t>hình</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lăng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trụ</a:t>
                </a:r>
                <a:r>
                  <a:rPr lang="fr-FR" sz="3200" dirty="0">
                    <a:latin typeface="Times New Roman" pitchFamily="18" charset="0"/>
                    <a:cs typeface="Times New Roman" pitchFamily="18" charset="0"/>
                  </a:rPr>
                  <a:t> </a:t>
                </a:r>
                <a14:m>
                  <m:oMath xmlns:m="http://schemas.openxmlformats.org/officeDocument/2006/math">
                    <m:r>
                      <a:rPr lang="vi-VN" sz="3200" i="1">
                        <a:latin typeface="Cambria Math"/>
                      </a:rPr>
                      <m:t>𝐴𝐵𝐶</m:t>
                    </m:r>
                    <m:r>
                      <a:rPr lang="vi-VN" sz="3200" i="1">
                        <a:latin typeface="Cambria Math"/>
                      </a:rPr>
                      <m:t>.</m:t>
                    </m:r>
                    <m:sSub>
                      <m:sSubPr>
                        <m:ctrlPr>
                          <a:rPr lang="en-US" sz="3200" i="1">
                            <a:latin typeface="Cambria Math"/>
                          </a:rPr>
                        </m:ctrlPr>
                      </m:sSubPr>
                      <m:e>
                        <m:r>
                          <a:rPr lang="vi-VN" sz="3200" i="1">
                            <a:latin typeface="Cambria Math"/>
                          </a:rPr>
                          <m:t>𝐴</m:t>
                        </m:r>
                      </m:e>
                      <m:sub>
                        <m:r>
                          <a:rPr lang="vi-VN" sz="3200" i="1">
                            <a:latin typeface="Cambria Math"/>
                          </a:rPr>
                          <m:t>1</m:t>
                        </m:r>
                      </m:sub>
                    </m:sSub>
                    <m:sSub>
                      <m:sSubPr>
                        <m:ctrlPr>
                          <a:rPr lang="en-US" sz="3200" i="1">
                            <a:latin typeface="Cambria Math"/>
                          </a:rPr>
                        </m:ctrlPr>
                      </m:sSubPr>
                      <m:e>
                        <m:r>
                          <a:rPr lang="vi-VN" sz="3200" i="1">
                            <a:latin typeface="Cambria Math"/>
                          </a:rPr>
                          <m:t>𝐵</m:t>
                        </m:r>
                      </m:e>
                      <m:sub>
                        <m:r>
                          <a:rPr lang="vi-VN" sz="3200" i="1">
                            <a:latin typeface="Cambria Math"/>
                          </a:rPr>
                          <m:t>1</m:t>
                        </m:r>
                      </m:sub>
                    </m:sSub>
                    <m:sSub>
                      <m:sSubPr>
                        <m:ctrlPr>
                          <a:rPr lang="en-US" sz="3200" i="1">
                            <a:latin typeface="Cambria Math"/>
                          </a:rPr>
                        </m:ctrlPr>
                      </m:sSubPr>
                      <m:e>
                        <m:r>
                          <a:rPr lang="vi-VN" sz="3200" i="1">
                            <a:latin typeface="Cambria Math"/>
                          </a:rPr>
                          <m:t>𝐶</m:t>
                        </m:r>
                      </m:e>
                      <m:sub>
                        <m:r>
                          <a:rPr lang="vi-VN" sz="3200" i="1">
                            <a:latin typeface="Cambria Math"/>
                          </a:rPr>
                          <m:t>1</m:t>
                        </m:r>
                      </m:sub>
                    </m:sSub>
                  </m:oMath>
                </a14:m>
                <a:r>
                  <a:rPr lang="vi-VN" sz="3200" dirty="0">
                    <a:latin typeface="Times New Roman" pitchFamily="18" charset="0"/>
                    <a:cs typeface="Times New Roman" pitchFamily="18" charset="0"/>
                  </a:rPr>
                  <a:t>.</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Trong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các</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khẳng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định</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sau</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khẳng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định</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nào</a:t>
                </a:r>
                <a:r>
                  <a:rPr lang="fr-FR" sz="3200" dirty="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sai</a:t>
                </a:r>
                <a:r>
                  <a:rPr lang="fr-FR" sz="3200" dirty="0" smtClean="0">
                    <a:latin typeface="Times New Roman" pitchFamily="18" charset="0"/>
                    <a:cs typeface="Times New Roman" pitchFamily="18" charset="0"/>
                  </a:rPr>
                  <a:t>?</a:t>
                </a:r>
                <a:endParaRPr lang="en-US" sz="3200" dirty="0" smtClean="0">
                  <a:effectLst/>
                  <a:latin typeface="Times New Roman" pitchFamily="18" charset="0"/>
                  <a:cs typeface="Times New Roman"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181600" y="2560176"/>
                <a:ext cx="9144000" cy="1604157"/>
              </a:xfrm>
              <a:prstGeom prst="rect">
                <a:avLst/>
              </a:prstGeom>
              <a:blipFill rotWithShape="1">
                <a:blip r:embed="rId12"/>
                <a:stretch>
                  <a:fillRect l="-1667" t="-5323" b="-11407"/>
                </a:stretch>
              </a:blipFill>
            </p:spPr>
            <p:txBody>
              <a:bodyPr/>
              <a:lstStyle/>
              <a:p>
                <a:r>
                  <a:rPr lang="en-US">
                    <a:noFill/>
                  </a:rPr>
                  <a:t> </a:t>
                </a:r>
              </a:p>
            </p:txBody>
          </p:sp>
        </mc:Fallback>
      </mc:AlternateContent>
      <p:sp>
        <p:nvSpPr>
          <p:cNvPr id="12" name="Rectangle 11"/>
          <p:cNvSpPr/>
          <p:nvPr/>
        </p:nvSpPr>
        <p:spPr>
          <a:xfrm>
            <a:off x="5385415" y="6924099"/>
            <a:ext cx="2264723" cy="757130"/>
          </a:xfrm>
          <a:prstGeom prst="rect">
            <a:avLst/>
          </a:prstGeom>
        </p:spPr>
        <p:txBody>
          <a:bodyPr wrap="none">
            <a:spAutoFit/>
          </a:bodyPr>
          <a:lstStyle/>
          <a:p>
            <a:pPr lvl="0" indent="180340" algn="just">
              <a:lnSpc>
                <a:spcPct val="120000"/>
              </a:lnSpc>
              <a:spcBef>
                <a:spcPts val="240"/>
              </a:spcBef>
              <a:tabLst>
                <a:tab pos="1620520" algn="l"/>
                <a:tab pos="3240405" algn="l"/>
                <a:tab pos="4860925" algn="l"/>
              </a:tabLst>
            </a:pPr>
            <a:r>
              <a:rPr lang="en-US" sz="3600" dirty="0" err="1">
                <a:solidFill>
                  <a:srgbClr val="000000"/>
                </a:solidFill>
                <a:latin typeface="Times New Roman"/>
                <a:ea typeface="Calibri"/>
                <a:cs typeface="Times New Roman"/>
              </a:rPr>
              <a:t>Đáp</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án</a:t>
            </a:r>
            <a:r>
              <a:rPr lang="en-US" sz="3600" dirty="0">
                <a:solidFill>
                  <a:srgbClr val="000000"/>
                </a:solidFill>
                <a:latin typeface="Times New Roman"/>
                <a:ea typeface="Calibri"/>
                <a:cs typeface="Times New Roman"/>
              </a:rPr>
              <a:t>: D</a:t>
            </a:r>
            <a:endParaRPr lang="en-US" sz="3600" dirty="0">
              <a:solidFill>
                <a:prstClr val="black"/>
              </a:solidFill>
              <a:ea typeface="Calibri"/>
              <a:cs typeface="Times New Roman"/>
            </a:endParaRPr>
          </a:p>
        </p:txBody>
      </p:sp>
      <mc:AlternateContent xmlns:mc="http://schemas.openxmlformats.org/markup-compatibility/2006" xmlns:a14="http://schemas.microsoft.com/office/drawing/2010/main">
        <mc:Choice Requires="a14">
          <p:sp>
            <p:nvSpPr>
              <p:cNvPr id="13" name="Rectangle 12"/>
              <p:cNvSpPr/>
              <p:nvPr/>
            </p:nvSpPr>
            <p:spPr>
              <a:xfrm>
                <a:off x="6267141" y="4266338"/>
                <a:ext cx="4145879" cy="584775"/>
              </a:xfrm>
              <a:prstGeom prst="rect">
                <a:avLst/>
              </a:prstGeom>
            </p:spPr>
            <p:txBody>
              <a:bodyPr wrap="none">
                <a:spAutoFit/>
              </a:bodyPr>
              <a:lstStyle/>
              <a:p>
                <a:r>
                  <a:rPr lang="fr-FR" sz="3200" b="1" dirty="0">
                    <a:solidFill>
                      <a:prstClr val="black"/>
                    </a:solidFill>
                    <a:latin typeface="Times New Roman" pitchFamily="18" charset="0"/>
                    <a:cs typeface="Times New Roman" pitchFamily="18" charset="0"/>
                  </a:rPr>
                  <a:t>A. </a:t>
                </a:r>
                <a:r>
                  <a:rPr lang="fr-FR" sz="3200" dirty="0">
                    <a:solidFill>
                      <a:prstClr val="black"/>
                    </a:solidFill>
                    <a:latin typeface="Times New Roman" pitchFamily="18" charset="0"/>
                    <a:cs typeface="Times New Roman" pitchFamily="18" charset="0"/>
                  </a:rPr>
                  <a:t> </a:t>
                </a:r>
                <a14:m>
                  <m:oMath xmlns:m="http://schemas.openxmlformats.org/officeDocument/2006/math">
                    <m:d>
                      <m:dPr>
                        <m:ctrlPr>
                          <a:rPr lang="en-US" sz="3200" i="1">
                            <a:solidFill>
                              <a:prstClr val="black"/>
                            </a:solidFill>
                            <a:latin typeface="Cambria Math"/>
                          </a:rPr>
                        </m:ctrlPr>
                      </m:dPr>
                      <m:e>
                        <m:r>
                          <a:rPr lang="fr-FR" sz="3200" i="1">
                            <a:solidFill>
                              <a:prstClr val="black"/>
                            </a:solidFill>
                            <a:latin typeface="Cambria Math"/>
                          </a:rPr>
                          <m:t>𝐴𝐵𝐶</m:t>
                        </m:r>
                      </m:e>
                    </m:d>
                    <m:r>
                      <a:rPr lang="fr-FR" sz="3200" i="1">
                        <a:solidFill>
                          <a:prstClr val="black"/>
                        </a:solidFill>
                        <a:latin typeface="Cambria Math"/>
                      </a:rPr>
                      <m:t>//</m:t>
                    </m:r>
                    <m:d>
                      <m:dPr>
                        <m:ctrlPr>
                          <a:rPr lang="en-US" sz="3200" i="1">
                            <a:solidFill>
                              <a:prstClr val="black"/>
                            </a:solidFill>
                            <a:latin typeface="Cambria Math"/>
                          </a:rPr>
                        </m:ctrlPr>
                      </m:dPr>
                      <m:e>
                        <m:sSub>
                          <m:sSubPr>
                            <m:ctrlPr>
                              <a:rPr lang="en-US" sz="3200" i="1">
                                <a:solidFill>
                                  <a:prstClr val="black"/>
                                </a:solidFill>
                                <a:latin typeface="Cambria Math"/>
                              </a:rPr>
                            </m:ctrlPr>
                          </m:sSubPr>
                          <m:e>
                            <m:r>
                              <a:rPr lang="fr-FR" sz="3200" i="1">
                                <a:solidFill>
                                  <a:prstClr val="black"/>
                                </a:solidFill>
                                <a:latin typeface="Cambria Math"/>
                              </a:rPr>
                              <m:t>𝐴</m:t>
                            </m:r>
                          </m:e>
                          <m:sub>
                            <m:r>
                              <a:rPr lang="fr-FR" sz="3200" i="1">
                                <a:solidFill>
                                  <a:prstClr val="black"/>
                                </a:solidFill>
                                <a:latin typeface="Cambria Math"/>
                              </a:rPr>
                              <m:t>1</m:t>
                            </m:r>
                          </m:sub>
                        </m:sSub>
                        <m:sSub>
                          <m:sSubPr>
                            <m:ctrlPr>
                              <a:rPr lang="en-US" sz="3200" i="1">
                                <a:solidFill>
                                  <a:prstClr val="black"/>
                                </a:solidFill>
                                <a:latin typeface="Cambria Math"/>
                              </a:rPr>
                            </m:ctrlPr>
                          </m:sSubPr>
                          <m:e>
                            <m:r>
                              <a:rPr lang="fr-FR" sz="3200" i="1">
                                <a:solidFill>
                                  <a:prstClr val="black"/>
                                </a:solidFill>
                                <a:latin typeface="Cambria Math"/>
                              </a:rPr>
                              <m:t>𝐵</m:t>
                            </m:r>
                          </m:e>
                          <m:sub>
                            <m:r>
                              <a:rPr lang="fr-FR" sz="3200" i="1">
                                <a:solidFill>
                                  <a:prstClr val="black"/>
                                </a:solidFill>
                                <a:latin typeface="Cambria Math"/>
                              </a:rPr>
                              <m:t>1</m:t>
                            </m:r>
                          </m:sub>
                        </m:sSub>
                        <m:sSub>
                          <m:sSubPr>
                            <m:ctrlPr>
                              <a:rPr lang="en-US" sz="3200" i="1">
                                <a:solidFill>
                                  <a:prstClr val="black"/>
                                </a:solidFill>
                                <a:latin typeface="Cambria Math"/>
                              </a:rPr>
                            </m:ctrlPr>
                          </m:sSubPr>
                          <m:e>
                            <m:r>
                              <a:rPr lang="fr-FR" sz="3200" i="1">
                                <a:solidFill>
                                  <a:prstClr val="black"/>
                                </a:solidFill>
                                <a:latin typeface="Cambria Math"/>
                              </a:rPr>
                              <m:t>𝐶</m:t>
                            </m:r>
                          </m:e>
                          <m:sub>
                            <m:r>
                              <a:rPr lang="fr-FR" sz="3200" i="1">
                                <a:solidFill>
                                  <a:prstClr val="black"/>
                                </a:solidFill>
                                <a:latin typeface="Cambria Math"/>
                              </a:rPr>
                              <m:t>1</m:t>
                            </m:r>
                          </m:sub>
                        </m:sSub>
                      </m:e>
                    </m:d>
                  </m:oMath>
                </a14:m>
                <a:r>
                  <a:rPr lang="fr-FR" sz="3200" dirty="0">
                    <a:solidFill>
                      <a:prstClr val="black"/>
                    </a:solidFill>
                    <a:latin typeface="Times New Roman" pitchFamily="18" charset="0"/>
                    <a:cs typeface="Times New Roman" pitchFamily="18" charset="0"/>
                  </a:rPr>
                  <a:t>. </a:t>
                </a:r>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6267141" y="4266338"/>
                <a:ext cx="4145879" cy="584775"/>
              </a:xfrm>
              <a:prstGeom prst="rect">
                <a:avLst/>
              </a:prstGeom>
              <a:blipFill rotWithShape="1">
                <a:blip r:embed="rId13"/>
                <a:stretch>
                  <a:fillRect l="-3676" t="-15625" r="-2941"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267141" y="4947285"/>
                <a:ext cx="3575274" cy="584775"/>
              </a:xfrm>
              <a:prstGeom prst="rect">
                <a:avLst/>
              </a:prstGeom>
            </p:spPr>
            <p:txBody>
              <a:bodyPr wrap="none">
                <a:spAutoFit/>
              </a:bodyPr>
              <a:lstStyle/>
              <a:p>
                <a:pPr lvl="0"/>
                <a:r>
                  <a:rPr lang="fr-FR" sz="3200" b="1" dirty="0">
                    <a:solidFill>
                      <a:prstClr val="black"/>
                    </a:solidFill>
                    <a:latin typeface="Times New Roman" pitchFamily="18" charset="0"/>
                    <a:cs typeface="Times New Roman" pitchFamily="18" charset="0"/>
                  </a:rPr>
                  <a:t>B. </a:t>
                </a:r>
                <a:r>
                  <a:rPr lang="fr-FR" sz="3200" dirty="0">
                    <a:solidFill>
                      <a:prstClr val="black"/>
                    </a:solidFill>
                    <a:latin typeface="Times New Roman" pitchFamily="18" charset="0"/>
                    <a:cs typeface="Times New Roman" pitchFamily="18" charset="0"/>
                  </a:rPr>
                  <a:t> </a:t>
                </a:r>
                <a14:m>
                  <m:oMath xmlns:m="http://schemas.openxmlformats.org/officeDocument/2006/math">
                    <m:d>
                      <m:dPr>
                        <m:ctrlPr>
                          <a:rPr lang="en-US" sz="3200" i="1">
                            <a:solidFill>
                              <a:prstClr val="black"/>
                            </a:solidFill>
                            <a:latin typeface="Cambria Math"/>
                          </a:rPr>
                        </m:ctrlPr>
                      </m:dPr>
                      <m:e>
                        <m:r>
                          <a:rPr lang="fr-FR" sz="3200" i="1">
                            <a:solidFill>
                              <a:prstClr val="black"/>
                            </a:solidFill>
                            <a:latin typeface="Cambria Math"/>
                          </a:rPr>
                          <m:t>𝐴</m:t>
                        </m:r>
                        <m:sSub>
                          <m:sSubPr>
                            <m:ctrlPr>
                              <a:rPr lang="en-US" sz="3200" i="1">
                                <a:solidFill>
                                  <a:prstClr val="black"/>
                                </a:solidFill>
                                <a:latin typeface="Cambria Math"/>
                              </a:rPr>
                            </m:ctrlPr>
                          </m:sSubPr>
                          <m:e>
                            <m:r>
                              <a:rPr lang="fr-FR" sz="3200" i="1">
                                <a:solidFill>
                                  <a:prstClr val="black"/>
                                </a:solidFill>
                                <a:latin typeface="Cambria Math"/>
                              </a:rPr>
                              <m:t>𝐴</m:t>
                            </m:r>
                          </m:e>
                          <m:sub>
                            <m:r>
                              <a:rPr lang="fr-FR" sz="3200" i="1">
                                <a:solidFill>
                                  <a:prstClr val="black"/>
                                </a:solidFill>
                                <a:latin typeface="Cambria Math"/>
                              </a:rPr>
                              <m:t>1</m:t>
                            </m:r>
                          </m:sub>
                        </m:sSub>
                      </m:e>
                    </m:d>
                    <m:r>
                      <a:rPr lang="fr-FR" sz="3200" i="1">
                        <a:solidFill>
                          <a:prstClr val="black"/>
                        </a:solidFill>
                        <a:latin typeface="Cambria Math"/>
                      </a:rPr>
                      <m:t>//</m:t>
                    </m:r>
                    <m:d>
                      <m:dPr>
                        <m:ctrlPr>
                          <a:rPr lang="en-US" sz="3200" i="1">
                            <a:solidFill>
                              <a:prstClr val="black"/>
                            </a:solidFill>
                            <a:latin typeface="Cambria Math"/>
                          </a:rPr>
                        </m:ctrlPr>
                      </m:dPr>
                      <m:e>
                        <m:r>
                          <a:rPr lang="fr-FR" sz="3200" i="1">
                            <a:solidFill>
                              <a:prstClr val="black"/>
                            </a:solidFill>
                            <a:latin typeface="Cambria Math"/>
                          </a:rPr>
                          <m:t>𝐵𝐶</m:t>
                        </m:r>
                        <m:sSub>
                          <m:sSubPr>
                            <m:ctrlPr>
                              <a:rPr lang="en-US" sz="3200" i="1">
                                <a:solidFill>
                                  <a:prstClr val="black"/>
                                </a:solidFill>
                                <a:latin typeface="Cambria Math"/>
                              </a:rPr>
                            </m:ctrlPr>
                          </m:sSubPr>
                          <m:e>
                            <m:r>
                              <a:rPr lang="fr-FR" sz="3200" i="1">
                                <a:solidFill>
                                  <a:prstClr val="black"/>
                                </a:solidFill>
                                <a:latin typeface="Cambria Math"/>
                              </a:rPr>
                              <m:t>𝐶</m:t>
                            </m:r>
                          </m:e>
                          <m:sub>
                            <m:r>
                              <a:rPr lang="fr-FR" sz="3200" i="1">
                                <a:solidFill>
                                  <a:prstClr val="black"/>
                                </a:solidFill>
                                <a:latin typeface="Cambria Math"/>
                              </a:rPr>
                              <m:t>1</m:t>
                            </m:r>
                          </m:sub>
                        </m:sSub>
                      </m:e>
                    </m:d>
                    <m:r>
                      <a:rPr lang="fr-FR" sz="3200" i="1">
                        <a:solidFill>
                          <a:prstClr val="black"/>
                        </a:solidFill>
                        <a:latin typeface="Cambria Math"/>
                      </a:rPr>
                      <m:t>.</m:t>
                    </m:r>
                  </m:oMath>
                </a14:m>
                <a:endParaRPr lang="en-US" sz="3200" dirty="0">
                  <a:solidFill>
                    <a:prstClr val="black"/>
                  </a:solidFill>
                  <a:latin typeface="Times New Roman" pitchFamily="18" charset="0"/>
                  <a:cs typeface="Times New Roman"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6267141" y="4947285"/>
                <a:ext cx="3575274" cy="584775"/>
              </a:xfrm>
              <a:prstGeom prst="rect">
                <a:avLst/>
              </a:prstGeom>
              <a:blipFill rotWithShape="1">
                <a:blip r:embed="rId14"/>
                <a:stretch>
                  <a:fillRect l="-4259" t="-14737" b="-33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6267141" y="5532060"/>
                <a:ext cx="3535391" cy="584775"/>
              </a:xfrm>
              <a:prstGeom prst="rect">
                <a:avLst/>
              </a:prstGeom>
            </p:spPr>
            <p:txBody>
              <a:bodyPr wrap="none">
                <a:spAutoFit/>
              </a:bodyPr>
              <a:lstStyle/>
              <a:p>
                <a:r>
                  <a:rPr lang="fr-FR" sz="3200" b="1" dirty="0">
                    <a:solidFill>
                      <a:prstClr val="black"/>
                    </a:solidFill>
                    <a:latin typeface="Times New Roman" pitchFamily="18" charset="0"/>
                    <a:cs typeface="Times New Roman" pitchFamily="18" charset="0"/>
                  </a:rPr>
                  <a:t>C. </a:t>
                </a:r>
                <a:r>
                  <a:rPr lang="fr-FR" sz="3200" dirty="0">
                    <a:solidFill>
                      <a:prstClr val="black"/>
                    </a:solidFill>
                    <a:latin typeface="Times New Roman" pitchFamily="18" charset="0"/>
                    <a:cs typeface="Times New Roman" pitchFamily="18" charset="0"/>
                  </a:rPr>
                  <a:t> </a:t>
                </a:r>
                <a14:m>
                  <m:oMath xmlns:m="http://schemas.openxmlformats.org/officeDocument/2006/math">
                    <m:r>
                      <a:rPr lang="fr-FR" sz="3200" i="1">
                        <a:solidFill>
                          <a:prstClr val="black"/>
                        </a:solidFill>
                        <a:latin typeface="Cambria Math"/>
                      </a:rPr>
                      <m:t>𝐴𝐵</m:t>
                    </m:r>
                    <m:r>
                      <a:rPr lang="fr-FR" sz="3200" i="1">
                        <a:solidFill>
                          <a:prstClr val="black"/>
                        </a:solidFill>
                        <a:latin typeface="Cambria Math"/>
                      </a:rPr>
                      <m:t>//</m:t>
                    </m:r>
                    <m:d>
                      <m:dPr>
                        <m:ctrlPr>
                          <a:rPr lang="en-US" sz="3200" i="1">
                            <a:solidFill>
                              <a:prstClr val="black"/>
                            </a:solidFill>
                            <a:latin typeface="Cambria Math"/>
                          </a:rPr>
                        </m:ctrlPr>
                      </m:dPr>
                      <m:e>
                        <m:sSub>
                          <m:sSubPr>
                            <m:ctrlPr>
                              <a:rPr lang="en-US" sz="3200" i="1">
                                <a:solidFill>
                                  <a:prstClr val="black"/>
                                </a:solidFill>
                                <a:latin typeface="Cambria Math"/>
                              </a:rPr>
                            </m:ctrlPr>
                          </m:sSubPr>
                          <m:e>
                            <m:r>
                              <a:rPr lang="fr-FR" sz="3200" i="1">
                                <a:solidFill>
                                  <a:prstClr val="black"/>
                                </a:solidFill>
                                <a:latin typeface="Cambria Math"/>
                              </a:rPr>
                              <m:t>𝐴</m:t>
                            </m:r>
                          </m:e>
                          <m:sub>
                            <m:r>
                              <a:rPr lang="fr-FR" sz="3200" i="1">
                                <a:solidFill>
                                  <a:prstClr val="black"/>
                                </a:solidFill>
                                <a:latin typeface="Cambria Math"/>
                              </a:rPr>
                              <m:t>1</m:t>
                            </m:r>
                          </m:sub>
                        </m:sSub>
                        <m:sSub>
                          <m:sSubPr>
                            <m:ctrlPr>
                              <a:rPr lang="en-US" sz="3200" i="1">
                                <a:solidFill>
                                  <a:prstClr val="black"/>
                                </a:solidFill>
                                <a:latin typeface="Cambria Math"/>
                              </a:rPr>
                            </m:ctrlPr>
                          </m:sSubPr>
                          <m:e>
                            <m:r>
                              <a:rPr lang="fr-FR" sz="3200" i="1">
                                <a:solidFill>
                                  <a:prstClr val="black"/>
                                </a:solidFill>
                                <a:latin typeface="Cambria Math"/>
                              </a:rPr>
                              <m:t>𝐵</m:t>
                            </m:r>
                          </m:e>
                          <m:sub>
                            <m:r>
                              <a:rPr lang="fr-FR" sz="3200" i="1">
                                <a:solidFill>
                                  <a:prstClr val="black"/>
                                </a:solidFill>
                                <a:latin typeface="Cambria Math"/>
                              </a:rPr>
                              <m:t>1</m:t>
                            </m:r>
                          </m:sub>
                        </m:sSub>
                        <m:sSub>
                          <m:sSubPr>
                            <m:ctrlPr>
                              <a:rPr lang="en-US" sz="3200" i="1">
                                <a:solidFill>
                                  <a:prstClr val="black"/>
                                </a:solidFill>
                                <a:latin typeface="Cambria Math"/>
                              </a:rPr>
                            </m:ctrlPr>
                          </m:sSubPr>
                          <m:e>
                            <m:r>
                              <a:rPr lang="fr-FR" sz="3200" i="1">
                                <a:solidFill>
                                  <a:prstClr val="black"/>
                                </a:solidFill>
                                <a:latin typeface="Cambria Math"/>
                              </a:rPr>
                              <m:t>𝐶</m:t>
                            </m:r>
                          </m:e>
                          <m:sub>
                            <m:r>
                              <a:rPr lang="fr-FR" sz="3200" i="1">
                                <a:solidFill>
                                  <a:prstClr val="black"/>
                                </a:solidFill>
                                <a:latin typeface="Cambria Math"/>
                              </a:rPr>
                              <m:t>1</m:t>
                            </m:r>
                          </m:sub>
                        </m:sSub>
                      </m:e>
                    </m:d>
                    <m:r>
                      <a:rPr lang="fr-FR" sz="3200" i="1">
                        <a:solidFill>
                          <a:prstClr val="black"/>
                        </a:solidFill>
                        <a:latin typeface="Cambria Math"/>
                      </a:rPr>
                      <m:t>.</m:t>
                    </m:r>
                  </m:oMath>
                </a14:m>
                <a:r>
                  <a:rPr lang="fr-FR" sz="3200" b="1" dirty="0">
                    <a:solidFill>
                      <a:prstClr val="black"/>
                    </a:solidFill>
                    <a:latin typeface="Times New Roman" pitchFamily="18" charset="0"/>
                    <a:cs typeface="Times New Roman" pitchFamily="18" charset="0"/>
                  </a:rPr>
                  <a:t> </a:t>
                </a:r>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6267141" y="5532060"/>
                <a:ext cx="3535391" cy="584775"/>
              </a:xfrm>
              <a:prstGeom prst="rect">
                <a:avLst/>
              </a:prstGeom>
              <a:blipFill rotWithShape="1">
                <a:blip r:embed="rId15"/>
                <a:stretch>
                  <a:fillRect l="-4310" t="-15625"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60580" y="6116835"/>
                <a:ext cx="4959371" cy="584775"/>
              </a:xfrm>
              <a:prstGeom prst="rect">
                <a:avLst/>
              </a:prstGeom>
            </p:spPr>
            <p:txBody>
              <a:bodyPr wrap="none">
                <a:spAutoFit/>
              </a:bodyPr>
              <a:lstStyle/>
              <a:p>
                <a:pPr lvl="0"/>
                <a:r>
                  <a:rPr lang="fr-FR" sz="3200" b="1" dirty="0">
                    <a:solidFill>
                      <a:prstClr val="black"/>
                    </a:solidFill>
                    <a:latin typeface="Times New Roman" pitchFamily="18" charset="0"/>
                    <a:cs typeface="Times New Roman" pitchFamily="18" charset="0"/>
                  </a:rPr>
                  <a:t>D.</a:t>
                </a:r>
                <a:r>
                  <a:rPr lang="fr-FR" sz="3200" dirty="0">
                    <a:solidFill>
                      <a:prstClr val="black"/>
                    </a:solidFill>
                    <a:latin typeface="Times New Roman" pitchFamily="18" charset="0"/>
                    <a:cs typeface="Times New Roman" pitchFamily="18" charset="0"/>
                  </a:rPr>
                  <a:t> </a:t>
                </a:r>
                <a14:m>
                  <m:oMath xmlns:m="http://schemas.openxmlformats.org/officeDocument/2006/math">
                    <m:r>
                      <a:rPr lang="fr-FR" sz="3200" i="1">
                        <a:solidFill>
                          <a:prstClr val="black"/>
                        </a:solidFill>
                        <a:latin typeface="Cambria Math"/>
                      </a:rPr>
                      <m:t>𝐴</m:t>
                    </m:r>
                    <m:sSub>
                      <m:sSubPr>
                        <m:ctrlPr>
                          <a:rPr lang="en-US" sz="3200" i="1">
                            <a:solidFill>
                              <a:prstClr val="black"/>
                            </a:solidFill>
                            <a:latin typeface="Cambria Math"/>
                          </a:rPr>
                        </m:ctrlPr>
                      </m:sSubPr>
                      <m:e>
                        <m:r>
                          <a:rPr lang="fr-FR" sz="3200" i="1">
                            <a:solidFill>
                              <a:prstClr val="black"/>
                            </a:solidFill>
                            <a:latin typeface="Cambria Math"/>
                          </a:rPr>
                          <m:t>𝐴</m:t>
                        </m:r>
                      </m:e>
                      <m:sub>
                        <m:r>
                          <a:rPr lang="fr-FR" sz="3200" i="1">
                            <a:solidFill>
                              <a:prstClr val="black"/>
                            </a:solidFill>
                            <a:latin typeface="Cambria Math"/>
                          </a:rPr>
                          <m:t>1</m:t>
                        </m:r>
                      </m:sub>
                    </m:sSub>
                    <m:sSub>
                      <m:sSubPr>
                        <m:ctrlPr>
                          <a:rPr lang="en-US" sz="3200" i="1">
                            <a:solidFill>
                              <a:prstClr val="black"/>
                            </a:solidFill>
                            <a:latin typeface="Cambria Math"/>
                          </a:rPr>
                        </m:ctrlPr>
                      </m:sSubPr>
                      <m:e>
                        <m:r>
                          <a:rPr lang="fr-FR" sz="3200" i="1">
                            <a:solidFill>
                              <a:prstClr val="black"/>
                            </a:solidFill>
                            <a:latin typeface="Cambria Math"/>
                          </a:rPr>
                          <m:t>𝐵</m:t>
                        </m:r>
                      </m:e>
                      <m:sub>
                        <m:r>
                          <a:rPr lang="fr-FR" sz="3200" i="1">
                            <a:solidFill>
                              <a:prstClr val="black"/>
                            </a:solidFill>
                            <a:latin typeface="Cambria Math"/>
                          </a:rPr>
                          <m:t>1</m:t>
                        </m:r>
                      </m:sub>
                    </m:sSub>
                    <m:r>
                      <a:rPr lang="fr-FR" sz="3200" i="1">
                        <a:solidFill>
                          <a:prstClr val="black"/>
                        </a:solidFill>
                        <a:latin typeface="Cambria Math"/>
                      </a:rPr>
                      <m:t>𝐵</m:t>
                    </m:r>
                  </m:oMath>
                </a14:m>
                <a:r>
                  <a:rPr lang="fr-FR" sz="3200" b="1" dirty="0">
                    <a:solidFill>
                      <a:prstClr val="black"/>
                    </a:solidFill>
                    <a:latin typeface="Times New Roman" pitchFamily="18" charset="0"/>
                    <a:cs typeface="Times New Roman" pitchFamily="18" charset="0"/>
                  </a:rPr>
                  <a:t> </a:t>
                </a:r>
                <a:r>
                  <a:rPr lang="fr-FR" sz="3200" dirty="0">
                    <a:solidFill>
                      <a:prstClr val="black"/>
                    </a:solidFill>
                    <a:latin typeface="Times New Roman" pitchFamily="18" charset="0"/>
                    <a:cs typeface="Times New Roman" pitchFamily="18" charset="0"/>
                  </a:rPr>
                  <a:t>là </a:t>
                </a:r>
                <a:r>
                  <a:rPr lang="fr-FR" sz="3200" dirty="0" err="1">
                    <a:solidFill>
                      <a:prstClr val="black"/>
                    </a:solidFill>
                    <a:latin typeface="Times New Roman" pitchFamily="18" charset="0"/>
                    <a:cs typeface="Times New Roman" pitchFamily="18" charset="0"/>
                  </a:rPr>
                  <a:t>hình</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chữ</a:t>
                </a:r>
                <a:r>
                  <a:rPr lang="fr-FR" sz="3200" dirty="0">
                    <a:solidFill>
                      <a:prstClr val="black"/>
                    </a:solidFill>
                    <a:latin typeface="Times New Roman" pitchFamily="18" charset="0"/>
                    <a:cs typeface="Times New Roman" pitchFamily="18" charset="0"/>
                  </a:rPr>
                  <a:t> </a:t>
                </a:r>
                <a:r>
                  <a:rPr lang="fr-FR" sz="3200" dirty="0" err="1">
                    <a:solidFill>
                      <a:prstClr val="black"/>
                    </a:solidFill>
                    <a:latin typeface="Times New Roman" pitchFamily="18" charset="0"/>
                    <a:cs typeface="Times New Roman" pitchFamily="18" charset="0"/>
                  </a:rPr>
                  <a:t>nhật</a:t>
                </a:r>
                <a:r>
                  <a:rPr lang="fr-FR" sz="3200" dirty="0">
                    <a:solidFill>
                      <a:prstClr val="black"/>
                    </a:solidFill>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6260580" y="6116835"/>
                <a:ext cx="4959371" cy="584775"/>
              </a:xfrm>
              <a:prstGeom prst="rect">
                <a:avLst/>
              </a:prstGeom>
              <a:blipFill rotWithShape="1">
                <a:blip r:embed="rId16"/>
                <a:stretch>
                  <a:fillRect l="-3194" t="-14583" r="-2334" b="-32292"/>
                </a:stretch>
              </a:blipFill>
            </p:spPr>
            <p:txBody>
              <a:bodyPr/>
              <a:lstStyle/>
              <a:p>
                <a:r>
                  <a:rPr lang="en-US">
                    <a:noFill/>
                  </a:rPr>
                  <a:t> </a:t>
                </a:r>
              </a:p>
            </p:txBody>
          </p:sp>
        </mc:Fallback>
      </mc:AlternateContent>
    </p:spTree>
    <p:extLst>
      <p:ext uri="{BB962C8B-B14F-4D97-AF65-F5344CB8AC3E}">
        <p14:creationId xmlns:p14="http://schemas.microsoft.com/office/powerpoint/2010/main" val="177869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p:nvPr/>
        </p:nvGrpSpPr>
        <p:grpSpPr>
          <a:xfrm>
            <a:off x="3055088" y="677182"/>
            <a:ext cx="14630400" cy="7983180"/>
            <a:chOff x="0" y="0"/>
            <a:chExt cx="7775834" cy="1887143"/>
          </a:xfrm>
        </p:grpSpPr>
        <p:grpSp>
          <p:nvGrpSpPr>
            <p:cNvPr id="4" name="Group 4"/>
            <p:cNvGrpSpPr/>
            <p:nvPr/>
          </p:nvGrpSpPr>
          <p:grpSpPr>
            <a:xfrm>
              <a:off x="0" y="0"/>
              <a:ext cx="7775834" cy="1887143"/>
              <a:chOff x="0" y="0"/>
              <a:chExt cx="4319451" cy="1052516"/>
            </a:xfrm>
          </p:grpSpPr>
          <p:sp>
            <p:nvSpPr>
              <p:cNvPr id="5" name="Freeform 5"/>
              <p:cNvSpPr/>
              <p:nvPr/>
            </p:nvSpPr>
            <p:spPr>
              <a:xfrm>
                <a:off x="0" y="0"/>
                <a:ext cx="4319451" cy="1052516"/>
              </a:xfrm>
              <a:custGeom>
                <a:avLst/>
                <a:gdLst/>
                <a:ahLst/>
                <a:cxnLst/>
                <a:rect l="l" t="t" r="r" b="b"/>
                <a:pathLst>
                  <a:path w="4319451" h="1052516">
                    <a:moveTo>
                      <a:pt x="4194991" y="1052516"/>
                    </a:moveTo>
                    <a:lnTo>
                      <a:pt x="124460" y="1052516"/>
                    </a:lnTo>
                    <a:cubicBezTo>
                      <a:pt x="55880" y="1052516"/>
                      <a:pt x="0" y="996636"/>
                      <a:pt x="0" y="928056"/>
                    </a:cubicBezTo>
                    <a:lnTo>
                      <a:pt x="0" y="124460"/>
                    </a:lnTo>
                    <a:cubicBezTo>
                      <a:pt x="0" y="55880"/>
                      <a:pt x="55880" y="0"/>
                      <a:pt x="124460" y="0"/>
                    </a:cubicBezTo>
                    <a:lnTo>
                      <a:pt x="4194991" y="0"/>
                    </a:lnTo>
                    <a:cubicBezTo>
                      <a:pt x="4263571" y="0"/>
                      <a:pt x="4319451" y="55880"/>
                      <a:pt x="4319451" y="124460"/>
                    </a:cubicBezTo>
                    <a:lnTo>
                      <a:pt x="4319451" y="928056"/>
                    </a:lnTo>
                    <a:cubicBezTo>
                      <a:pt x="4319451" y="996636"/>
                      <a:pt x="4263571" y="1052516"/>
                      <a:pt x="4194991" y="1052516"/>
                    </a:cubicBezTo>
                    <a:close/>
                  </a:path>
                </a:pathLst>
              </a:custGeom>
              <a:solidFill>
                <a:srgbClr val="FFFFFF"/>
              </a:solidFill>
            </p:spPr>
          </p:sp>
        </p:grpSp>
        <p:sp>
          <p:nvSpPr>
            <p:cNvPr id="6" name="Freeform 6"/>
            <p:cNvSpPr/>
            <p:nvPr/>
          </p:nvSpPr>
          <p:spPr>
            <a:xfrm>
              <a:off x="293988" y="442216"/>
              <a:ext cx="658733" cy="704056"/>
            </a:xfrm>
            <a:custGeom>
              <a:avLst/>
              <a:gdLst/>
              <a:ahLst/>
              <a:cxnLst/>
              <a:rect l="l" t="t" r="r" b="b"/>
              <a:pathLst>
                <a:path w="658733" h="704056">
                  <a:moveTo>
                    <a:pt x="0" y="0"/>
                  </a:moveTo>
                  <a:lnTo>
                    <a:pt x="658733" y="0"/>
                  </a:lnTo>
                  <a:lnTo>
                    <a:pt x="658733" y="704056"/>
                  </a:lnTo>
                  <a:lnTo>
                    <a:pt x="0" y="704056"/>
                  </a:lnTo>
                  <a:lnTo>
                    <a:pt x="0" y="0"/>
                  </a:lnTo>
                  <a:close/>
                </a:path>
              </a:pathLst>
            </a:custGeom>
            <a:blipFill>
              <a:blip r:embed="rId3"/>
              <a:stretch>
                <a:fillRect/>
              </a:stretch>
            </a:blipFill>
          </p:spPr>
        </p:sp>
      </p:grpSp>
      <p:sp>
        <p:nvSpPr>
          <p:cNvPr id="7" name="Freeform 7"/>
          <p:cNvSpPr/>
          <p:nvPr/>
        </p:nvSpPr>
        <p:spPr>
          <a:xfrm>
            <a:off x="-2253140" y="1028700"/>
            <a:ext cx="6359340" cy="5041223"/>
          </a:xfrm>
          <a:custGeom>
            <a:avLst/>
            <a:gdLst/>
            <a:ahLst/>
            <a:cxnLst/>
            <a:rect l="l" t="t" r="r" b="b"/>
            <a:pathLst>
              <a:path w="6359340" h="5041223">
                <a:moveTo>
                  <a:pt x="0" y="0"/>
                </a:moveTo>
                <a:lnTo>
                  <a:pt x="6359341" y="0"/>
                </a:lnTo>
                <a:lnTo>
                  <a:pt x="6359341" y="5041223"/>
                </a:lnTo>
                <a:lnTo>
                  <a:pt x="0" y="50412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12420600" y="8077780"/>
            <a:ext cx="4793872" cy="4793872"/>
          </a:xfrm>
          <a:custGeom>
            <a:avLst/>
            <a:gdLst/>
            <a:ahLst/>
            <a:cxnLst/>
            <a:rect l="l" t="t" r="r" b="b"/>
            <a:pathLst>
              <a:path w="4793872" h="4793872">
                <a:moveTo>
                  <a:pt x="0" y="0"/>
                </a:moveTo>
                <a:lnTo>
                  <a:pt x="4793872" y="0"/>
                </a:lnTo>
                <a:lnTo>
                  <a:pt x="4793872" y="4793872"/>
                </a:lnTo>
                <a:lnTo>
                  <a:pt x="0" y="4793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5288491" y="-1003897"/>
            <a:ext cx="4320634" cy="3643634"/>
          </a:xfrm>
          <a:custGeom>
            <a:avLst/>
            <a:gdLst/>
            <a:ahLst/>
            <a:cxnLst/>
            <a:rect l="l" t="t" r="r" b="b"/>
            <a:pathLst>
              <a:path w="4320634" h="3643634">
                <a:moveTo>
                  <a:pt x="0" y="0"/>
                </a:moveTo>
                <a:lnTo>
                  <a:pt x="4320635" y="0"/>
                </a:lnTo>
                <a:lnTo>
                  <a:pt x="4320635" y="3643634"/>
                </a:lnTo>
                <a:lnTo>
                  <a:pt x="0" y="364363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4503689" y="8410676"/>
            <a:ext cx="1763452" cy="1288923"/>
          </a:xfrm>
          <a:custGeom>
            <a:avLst/>
            <a:gdLst/>
            <a:ahLst/>
            <a:cxnLst/>
            <a:rect l="l" t="t" r="r" b="b"/>
            <a:pathLst>
              <a:path w="1763452" h="1288923">
                <a:moveTo>
                  <a:pt x="0" y="0"/>
                </a:moveTo>
                <a:lnTo>
                  <a:pt x="1763452" y="0"/>
                </a:lnTo>
                <a:lnTo>
                  <a:pt x="1763452" y="1288924"/>
                </a:lnTo>
                <a:lnTo>
                  <a:pt x="0" y="128892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mc:AlternateContent xmlns:mc="http://schemas.openxmlformats.org/markup-compatibility/2006" xmlns:a14="http://schemas.microsoft.com/office/drawing/2010/main">
        <mc:Choice Requires="a14">
          <p:sp>
            <p:nvSpPr>
              <p:cNvPr id="11" name="Rectangle 10"/>
              <p:cNvSpPr/>
              <p:nvPr/>
            </p:nvSpPr>
            <p:spPr>
              <a:xfrm>
                <a:off x="4227943" y="1201086"/>
                <a:ext cx="12837835" cy="2589042"/>
              </a:xfrm>
              <a:prstGeom prst="rect">
                <a:avLst/>
              </a:prstGeom>
            </p:spPr>
            <p:txBody>
              <a:bodyPr wrap="square">
                <a:spAutoFit/>
              </a:bodyPr>
              <a:lstStyle/>
              <a:p>
                <a:pPr>
                  <a:lnSpc>
                    <a:spcPct val="107000"/>
                  </a:lnSpc>
                </a:pPr>
                <a:r>
                  <a:rPr lang="en-US" sz="3200" b="1" dirty="0">
                    <a:solidFill>
                      <a:srgbClr val="000000"/>
                    </a:solidFill>
                    <a:latin typeface="Times New Roman" pitchFamily="18" charset="0"/>
                    <a:ea typeface="Calibri"/>
                    <a:cs typeface="Times New Roman" pitchFamily="18" charset="0"/>
                  </a:rPr>
                  <a:t>CÂU HỎI TRẮC NGHIỆM</a:t>
                </a:r>
                <a:r>
                  <a:rPr lang="en-US" sz="3200" b="1" dirty="0" smtClean="0">
                    <a:solidFill>
                      <a:srgbClr val="000000"/>
                    </a:solidFill>
                    <a:latin typeface="Times New Roman" pitchFamily="18" charset="0"/>
                    <a:ea typeface="Calibri"/>
                    <a:cs typeface="Times New Roman" pitchFamily="18" charset="0"/>
                  </a:rPr>
                  <a:t>.</a:t>
                </a:r>
              </a:p>
              <a:p>
                <a:r>
                  <a:rPr lang="fr-FR" sz="3200" b="1" dirty="0" err="1">
                    <a:latin typeface="Times New Roman" pitchFamily="18" charset="0"/>
                    <a:cs typeface="Times New Roman" pitchFamily="18" charset="0"/>
                  </a:rPr>
                  <a:t>Câu</a:t>
                </a:r>
                <a:r>
                  <a:rPr lang="fr-FR" sz="3200" b="1" dirty="0">
                    <a:latin typeface="Times New Roman" pitchFamily="18" charset="0"/>
                    <a:cs typeface="Times New Roman" pitchFamily="18" charset="0"/>
                  </a:rPr>
                  <a:t> 5 : </a:t>
                </a:r>
                <a:r>
                  <a:rPr lang="vi-VN" sz="3200" dirty="0">
                    <a:latin typeface="Times New Roman" pitchFamily="18" charset="0"/>
                    <a:cs typeface="Times New Roman" pitchFamily="18" charset="0"/>
                  </a:rPr>
                  <a:t>Cho hình lăng trụ </a:t>
                </a:r>
                <a14:m>
                  <m:oMath xmlns:m="http://schemas.openxmlformats.org/officeDocument/2006/math">
                    <m:r>
                      <a:rPr lang="vi-VN" sz="3200" i="1">
                        <a:latin typeface="Cambria Math"/>
                      </a:rPr>
                      <m:t>𝐴𝐵𝐶</m:t>
                    </m:r>
                    <m:r>
                      <a:rPr lang="vi-VN" sz="3200" i="1">
                        <a:latin typeface="Cambria Math"/>
                      </a:rPr>
                      <m:t>.</m:t>
                    </m:r>
                    <m:sSup>
                      <m:sSupPr>
                        <m:ctrlPr>
                          <a:rPr lang="en-US" sz="3200" i="1">
                            <a:latin typeface="Cambria Math"/>
                          </a:rPr>
                        </m:ctrlPr>
                      </m:sSupPr>
                      <m:e>
                        <m:r>
                          <a:rPr lang="vi-VN" sz="3200" i="1">
                            <a:latin typeface="Cambria Math"/>
                          </a:rPr>
                          <m:t>𝐴</m:t>
                        </m:r>
                      </m:e>
                      <m:sup>
                        <m:r>
                          <a:rPr lang="vi-VN" sz="3200" i="1">
                            <a:latin typeface="Cambria Math"/>
                          </a:rPr>
                          <m:t>′</m:t>
                        </m:r>
                      </m:sup>
                    </m:sSup>
                    <m:r>
                      <a:rPr lang="vi-VN" sz="3200" i="1">
                        <a:latin typeface="Cambria Math"/>
                      </a:rPr>
                      <m:t>𝐵</m:t>
                    </m:r>
                    <m:r>
                      <a:rPr lang="vi-VN" sz="3200" i="1">
                        <a:latin typeface="Cambria Math"/>
                      </a:rPr>
                      <m:t>′</m:t>
                    </m:r>
                    <m:r>
                      <a:rPr lang="vi-VN" sz="3200" i="1">
                        <a:latin typeface="Cambria Math"/>
                      </a:rPr>
                      <m:t>𝐶</m:t>
                    </m:r>
                    <m:r>
                      <a:rPr lang="vi-VN" sz="3200" i="1">
                        <a:latin typeface="Cambria Math"/>
                      </a:rPr>
                      <m:t>′</m:t>
                    </m:r>
                  </m:oMath>
                </a14:m>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Gọi </a:t>
                </a:r>
                <a14:m>
                  <m:oMath xmlns:m="http://schemas.openxmlformats.org/officeDocument/2006/math">
                    <m:r>
                      <a:rPr lang="vi-VN" sz="3200" i="1">
                        <a:latin typeface="Cambria Math"/>
                      </a:rPr>
                      <m:t>𝐼</m:t>
                    </m:r>
                    <m:r>
                      <a:rPr lang="vi-VN" sz="3200" i="1">
                        <a:latin typeface="Cambria Math"/>
                      </a:rPr>
                      <m:t>,</m:t>
                    </m:r>
                    <m:r>
                      <a:rPr lang="vi-VN" sz="3200" i="1">
                        <a:latin typeface="Cambria Math"/>
                      </a:rPr>
                      <m:t>𝐽</m:t>
                    </m:r>
                    <m:r>
                      <a:rPr lang="vi-VN" sz="3200" i="1">
                        <a:latin typeface="Cambria Math"/>
                      </a:rPr>
                      <m:t>, </m:t>
                    </m:r>
                    <m:r>
                      <a:rPr lang="vi-VN" sz="3200" i="1">
                        <a:latin typeface="Cambria Math"/>
                      </a:rPr>
                      <m:t>𝐾</m:t>
                    </m:r>
                    <m:r>
                      <a:rPr lang="vi-VN" sz="3200" i="1">
                        <a:latin typeface="Cambria Math"/>
                      </a:rPr>
                      <m:t>  </m:t>
                    </m:r>
                  </m:oMath>
                </a14:m>
                <a:r>
                  <a:rPr lang="vi-VN" sz="3200" dirty="0">
                    <a:latin typeface="Times New Roman" pitchFamily="18" charset="0"/>
                    <a:cs typeface="Times New Roman" pitchFamily="18" charset="0"/>
                  </a:rPr>
                  <a:t>lần lượt là trọng tâm tam giác </a:t>
                </a:r>
                <a14:m>
                  <m:oMath xmlns:m="http://schemas.openxmlformats.org/officeDocument/2006/math">
                    <m:r>
                      <a:rPr lang="vi-VN" sz="3200" i="1">
                        <a:latin typeface="Cambria Math"/>
                      </a:rPr>
                      <m:t>𝐴𝐵𝐶</m:t>
                    </m:r>
                  </m:oMath>
                </a14:m>
                <a:r>
                  <a:rPr lang="en-US" sz="3200" dirty="0">
                    <a:latin typeface="Times New Roman" pitchFamily="18" charset="0"/>
                    <a:cs typeface="Times New Roman" pitchFamily="18" charset="0"/>
                  </a:rPr>
                  <a:t>,</a:t>
                </a:r>
                <a14:m>
                  <m:oMath xmlns:m="http://schemas.openxmlformats.org/officeDocument/2006/math">
                    <m:r>
                      <a:rPr lang="en-US" sz="3200" i="1">
                        <a:latin typeface="Cambria Math"/>
                      </a:rPr>
                      <m:t> </m:t>
                    </m:r>
                    <m:r>
                      <a:rPr lang="vi-VN" sz="3200" i="1">
                        <a:latin typeface="Cambria Math"/>
                      </a:rPr>
                      <m:t>𝐴𝐶</m:t>
                    </m:r>
                    <m:sSup>
                      <m:sSupPr>
                        <m:ctrlPr>
                          <a:rPr lang="en-US" sz="3200" i="1">
                            <a:latin typeface="Cambria Math"/>
                          </a:rPr>
                        </m:ctrlPr>
                      </m:sSupPr>
                      <m:e>
                        <m:r>
                          <a:rPr lang="vi-VN" sz="3200" i="1">
                            <a:latin typeface="Cambria Math"/>
                          </a:rPr>
                          <m:t>𝐶</m:t>
                        </m:r>
                      </m:e>
                      <m:sup>
                        <m:r>
                          <a:rPr lang="vi-VN" sz="3200" i="1">
                            <a:latin typeface="Cambria Math"/>
                          </a:rPr>
                          <m:t>′</m:t>
                        </m:r>
                      </m:sup>
                    </m:sSup>
                    <m:r>
                      <a:rPr lang="vi-VN" sz="3200" i="1">
                        <a:latin typeface="Cambria Math"/>
                      </a:rPr>
                      <m:t>,</m:t>
                    </m:r>
                    <m:r>
                      <a:rPr lang="vi-VN" sz="3200" i="1">
                        <a:latin typeface="Cambria Math"/>
                      </a:rPr>
                      <m:t>𝐴𝐵</m:t>
                    </m:r>
                    <m:r>
                      <a:rPr lang="vi-VN" sz="3200" i="1">
                        <a:latin typeface="Cambria Math"/>
                      </a:rPr>
                      <m:t>′</m:t>
                    </m:r>
                    <m:r>
                      <a:rPr lang="vi-VN" sz="3200" i="1">
                        <a:latin typeface="Cambria Math"/>
                      </a:rPr>
                      <m:t>𝐶</m:t>
                    </m:r>
                    <m:r>
                      <a:rPr lang="vi-VN" sz="3200" i="1">
                        <a:latin typeface="Cambria Math"/>
                      </a:rPr>
                      <m:t>′</m:t>
                    </m:r>
                  </m:oMath>
                </a14:m>
                <a:r>
                  <a:rPr lang="vi-VN" sz="3200" dirty="0">
                    <a:latin typeface="Times New Roman" pitchFamily="18" charset="0"/>
                    <a:cs typeface="Times New Roman" pitchFamily="18" charset="0"/>
                  </a:rPr>
                  <a:t>. Mặt phẳng nào sau đây song song với</a:t>
                </a:r>
                <a14:m>
                  <m:oMath xmlns:m="http://schemas.openxmlformats.org/officeDocument/2006/math">
                    <m:r>
                      <a:rPr lang="vi-VN" sz="3200" i="1">
                        <a:latin typeface="Cambria Math"/>
                      </a:rPr>
                      <m:t> </m:t>
                    </m:r>
                    <m:d>
                      <m:dPr>
                        <m:ctrlPr>
                          <a:rPr lang="en-US" sz="3200" i="1">
                            <a:latin typeface="Cambria Math"/>
                          </a:rPr>
                        </m:ctrlPr>
                      </m:dPr>
                      <m:e>
                        <m:r>
                          <a:rPr lang="vi-VN" sz="3200" i="1">
                            <a:latin typeface="Cambria Math"/>
                          </a:rPr>
                          <m:t>𝐼𝐽𝐾</m:t>
                        </m:r>
                      </m:e>
                    </m:d>
                  </m:oMath>
                </a14:m>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r>
                  <a:rPr lang="en-US" sz="3200" b="1" dirty="0">
                    <a:latin typeface="Times New Roman" pitchFamily="18" charset="0"/>
                    <a:cs typeface="Times New Roman" pitchFamily="18" charset="0"/>
                  </a:rPr>
                  <a:t>         </a:t>
                </a:r>
                <a:r>
                  <a:rPr lang="vi-VN" sz="3200" b="1" dirty="0">
                    <a:latin typeface="Times New Roman" pitchFamily="18" charset="0"/>
                    <a:cs typeface="Times New Roman" pitchFamily="18" charset="0"/>
                  </a:rPr>
                  <a:t>A.</a:t>
                </a:r>
                <a:r>
                  <a:rPr lang="vi-VN" sz="3200" dirty="0">
                    <a:latin typeface="Times New Roman" pitchFamily="18" charset="0"/>
                    <a:cs typeface="Times New Roman" pitchFamily="18" charset="0"/>
                  </a:rPr>
                  <a:t> </a:t>
                </a:r>
                <a14:m>
                  <m:oMath xmlns:m="http://schemas.openxmlformats.org/officeDocument/2006/math">
                    <m:r>
                      <a:rPr lang="vi-VN" sz="3200" i="1">
                        <a:latin typeface="Cambria Math"/>
                      </a:rPr>
                      <m:t>(</m:t>
                    </m:r>
                    <m:r>
                      <a:rPr lang="vi-VN" sz="3200" i="1">
                        <a:latin typeface="Cambria Math"/>
                      </a:rPr>
                      <m:t>𝐵𝐶</m:t>
                    </m:r>
                    <m:r>
                      <a:rPr lang="vi-VN" sz="3200" i="1">
                        <a:latin typeface="Cambria Math"/>
                      </a:rPr>
                      <m:t>′</m:t>
                    </m:r>
                    <m:r>
                      <a:rPr lang="vi-VN" sz="3200" i="1">
                        <a:latin typeface="Cambria Math"/>
                      </a:rPr>
                      <m:t>𝐴</m:t>
                    </m:r>
                    <m:r>
                      <a:rPr lang="vi-VN" sz="3200" i="1">
                        <a:latin typeface="Cambria Math"/>
                      </a:rPr>
                      <m:t>)</m:t>
                    </m:r>
                  </m:oMath>
                </a14:m>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B</a:t>
                </a:r>
                <a:r>
                  <a:rPr lang="vi-VN" sz="3200" b="1" dirty="0">
                    <a:latin typeface="Times New Roman" pitchFamily="18" charset="0"/>
                    <a:cs typeface="Times New Roman" pitchFamily="18" charset="0"/>
                  </a:rPr>
                  <a:t>.</a:t>
                </a:r>
                <a:r>
                  <a:rPr lang="vi-VN" sz="3200" dirty="0">
                    <a:latin typeface="Times New Roman" pitchFamily="18" charset="0"/>
                    <a:cs typeface="Times New Roman" pitchFamily="18" charset="0"/>
                  </a:rPr>
                  <a:t> </a:t>
                </a:r>
                <a14:m>
                  <m:oMath xmlns:m="http://schemas.openxmlformats.org/officeDocument/2006/math">
                    <m:r>
                      <a:rPr lang="vi-VN" sz="3200" i="1">
                        <a:latin typeface="Cambria Math"/>
                      </a:rPr>
                      <m:t>(</m:t>
                    </m:r>
                    <m:r>
                      <a:rPr lang="vi-VN" sz="3200" i="1">
                        <a:latin typeface="Cambria Math"/>
                      </a:rPr>
                      <m:t>𝐴</m:t>
                    </m:r>
                    <m:sSup>
                      <m:sSupPr>
                        <m:ctrlPr>
                          <a:rPr lang="en-US" sz="3200" i="1">
                            <a:latin typeface="Cambria Math"/>
                          </a:rPr>
                        </m:ctrlPr>
                      </m:sSupPr>
                      <m:e>
                        <m:r>
                          <a:rPr lang="vi-VN" sz="3200" i="1">
                            <a:latin typeface="Cambria Math"/>
                          </a:rPr>
                          <m:t>𝐴</m:t>
                        </m:r>
                      </m:e>
                      <m:sup>
                        <m:r>
                          <a:rPr lang="vi-VN" sz="3200" i="1">
                            <a:latin typeface="Cambria Math"/>
                          </a:rPr>
                          <m:t>′</m:t>
                        </m:r>
                      </m:sup>
                    </m:sSup>
                    <m:r>
                      <a:rPr lang="vi-VN" sz="3200" i="1">
                        <a:latin typeface="Cambria Math"/>
                      </a:rPr>
                      <m:t>𝐵</m:t>
                    </m:r>
                    <m:r>
                      <a:rPr lang="vi-VN" sz="3200" i="1">
                        <a:latin typeface="Cambria Math"/>
                      </a:rPr>
                      <m:t>)</m:t>
                    </m:r>
                  </m:oMath>
                </a14:m>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C</a:t>
                </a:r>
                <a:r>
                  <a:rPr lang="vi-VN" sz="3200" b="1" dirty="0">
                    <a:latin typeface="Times New Roman" pitchFamily="18" charset="0"/>
                    <a:cs typeface="Times New Roman" pitchFamily="18" charset="0"/>
                  </a:rPr>
                  <a:t>.</a:t>
                </a:r>
                <a:r>
                  <a:rPr lang="vi-VN" sz="3200" dirty="0">
                    <a:latin typeface="Times New Roman" pitchFamily="18" charset="0"/>
                    <a:cs typeface="Times New Roman" pitchFamily="18" charset="0"/>
                  </a:rPr>
                  <a:t> </a:t>
                </a:r>
                <a14:m>
                  <m:oMath xmlns:m="http://schemas.openxmlformats.org/officeDocument/2006/math">
                    <m:r>
                      <a:rPr lang="vi-VN" sz="3200" i="1">
                        <a:latin typeface="Cambria Math"/>
                      </a:rPr>
                      <m:t>(</m:t>
                    </m:r>
                    <m:r>
                      <a:rPr lang="vi-VN" sz="3200" i="1">
                        <a:latin typeface="Cambria Math"/>
                      </a:rPr>
                      <m:t>𝐵</m:t>
                    </m:r>
                    <m:sSup>
                      <m:sSupPr>
                        <m:ctrlPr>
                          <a:rPr lang="en-US" sz="3200" i="1">
                            <a:latin typeface="Cambria Math"/>
                          </a:rPr>
                        </m:ctrlPr>
                      </m:sSupPr>
                      <m:e>
                        <m:r>
                          <a:rPr lang="vi-VN" sz="3200" i="1">
                            <a:latin typeface="Cambria Math"/>
                          </a:rPr>
                          <m:t>𝐵</m:t>
                        </m:r>
                      </m:e>
                      <m:sup>
                        <m:r>
                          <a:rPr lang="vi-VN" sz="3200" i="1">
                            <a:latin typeface="Cambria Math"/>
                          </a:rPr>
                          <m:t>′</m:t>
                        </m:r>
                      </m:sup>
                    </m:sSup>
                    <m:r>
                      <a:rPr lang="vi-VN" sz="3200" i="1">
                        <a:latin typeface="Cambria Math"/>
                      </a:rPr>
                      <m:t>𝐶</m:t>
                    </m:r>
                    <m:r>
                      <a:rPr lang="vi-VN" sz="3200" i="1">
                        <a:latin typeface="Cambria Math"/>
                      </a:rPr>
                      <m:t>)</m:t>
                    </m:r>
                  </m:oMath>
                </a14:m>
                <a:r>
                  <a:rPr lang="en-US"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D</a:t>
                </a:r>
                <a:r>
                  <a:rPr lang="vi-VN" sz="3200" b="1" dirty="0">
                    <a:latin typeface="Times New Roman" pitchFamily="18" charset="0"/>
                    <a:cs typeface="Times New Roman" pitchFamily="18" charset="0"/>
                  </a:rPr>
                  <a:t>.</a:t>
                </a:r>
                <a:r>
                  <a:rPr lang="vi-VN" sz="3200" dirty="0">
                    <a:latin typeface="Times New Roman" pitchFamily="18" charset="0"/>
                    <a:cs typeface="Times New Roman" pitchFamily="18" charset="0"/>
                  </a:rPr>
                  <a:t> </a:t>
                </a:r>
                <a14:m>
                  <m:oMath xmlns:m="http://schemas.openxmlformats.org/officeDocument/2006/math">
                    <m:r>
                      <a:rPr lang="vi-VN" sz="3200" i="1">
                        <a:latin typeface="Cambria Math"/>
                      </a:rPr>
                      <m:t>(</m:t>
                    </m:r>
                    <m:r>
                      <a:rPr lang="vi-VN" sz="3200" i="1">
                        <a:latin typeface="Cambria Math"/>
                      </a:rPr>
                      <m:t>𝐶</m:t>
                    </m:r>
                    <m:sSup>
                      <m:sSupPr>
                        <m:ctrlPr>
                          <a:rPr lang="en-US" sz="3200" i="1">
                            <a:latin typeface="Cambria Math"/>
                          </a:rPr>
                        </m:ctrlPr>
                      </m:sSupPr>
                      <m:e>
                        <m:r>
                          <a:rPr lang="vi-VN" sz="3200" i="1">
                            <a:latin typeface="Cambria Math"/>
                          </a:rPr>
                          <m:t>𝐶</m:t>
                        </m:r>
                      </m:e>
                      <m:sup>
                        <m:r>
                          <a:rPr lang="vi-VN" sz="3200" i="1">
                            <a:latin typeface="Cambria Math"/>
                          </a:rPr>
                          <m:t>′</m:t>
                        </m:r>
                      </m:sup>
                    </m:sSup>
                    <m:r>
                      <a:rPr lang="vi-VN" sz="3200" i="1">
                        <a:latin typeface="Cambria Math"/>
                      </a:rPr>
                      <m:t>𝐴</m:t>
                    </m:r>
                    <m:r>
                      <a:rPr lang="vi-VN" sz="3200" i="1">
                        <a:latin typeface="Cambria Math"/>
                      </a:rPr>
                      <m:t>)</m:t>
                    </m:r>
                  </m:oMath>
                </a14:m>
                <a:r>
                  <a:rPr lang="en-US" sz="3200" dirty="0" smtClean="0">
                    <a:latin typeface="Times New Roman" pitchFamily="18" charset="0"/>
                    <a:cs typeface="Times New Roman" pitchFamily="18" charset="0"/>
                  </a:rPr>
                  <a:t>.</a:t>
                </a:r>
                <a:endParaRPr lang="en-US" sz="3200" dirty="0"/>
              </a:p>
            </p:txBody>
          </p:sp>
        </mc:Choice>
        <mc:Fallback xmlns="">
          <p:sp>
            <p:nvSpPr>
              <p:cNvPr id="11" name="Rectangle 10"/>
              <p:cNvSpPr>
                <a:spLocks noRot="1" noChangeAspect="1" noMove="1" noResize="1" noEditPoints="1" noAdjustHandles="1" noChangeArrowheads="1" noChangeShapeType="1" noTextEdit="1"/>
              </p:cNvSpPr>
              <p:nvPr/>
            </p:nvSpPr>
            <p:spPr>
              <a:xfrm>
                <a:off x="4227943" y="1201086"/>
                <a:ext cx="12837835" cy="2589042"/>
              </a:xfrm>
              <a:prstGeom prst="rect">
                <a:avLst/>
              </a:prstGeom>
              <a:blipFill rotWithShape="1">
                <a:blip r:embed="rId12"/>
                <a:stretch>
                  <a:fillRect l="-1235" t="-3294" r="-95" b="-6118"/>
                </a:stretch>
              </a:blipFill>
            </p:spPr>
            <p:txBody>
              <a:bodyPr/>
              <a:lstStyle/>
              <a:p>
                <a:r>
                  <a:rPr lang="en-US">
                    <a:noFill/>
                  </a:rPr>
                  <a:t> </a:t>
                </a:r>
              </a:p>
            </p:txBody>
          </p:sp>
        </mc:Fallback>
      </mc:AlternateContent>
      <p:pic>
        <p:nvPicPr>
          <p:cNvPr id="12" name="Picture 1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85415" y="4177810"/>
            <a:ext cx="3497310" cy="4623290"/>
          </a:xfrm>
          <a:prstGeom prst="rect">
            <a:avLst/>
          </a:prstGeom>
          <a:noFill/>
          <a:ln>
            <a:noFill/>
          </a:ln>
        </p:spPr>
      </p:pic>
      <mc:AlternateContent xmlns:mc="http://schemas.openxmlformats.org/markup-compatibility/2006" xmlns:a14="http://schemas.microsoft.com/office/drawing/2010/main">
        <mc:Choice Requires="a14">
          <p:sp>
            <p:nvSpPr>
              <p:cNvPr id="13" name="Rectangle 12"/>
              <p:cNvSpPr/>
              <p:nvPr/>
            </p:nvSpPr>
            <p:spPr>
              <a:xfrm>
                <a:off x="9144000" y="3799814"/>
                <a:ext cx="9144000" cy="4277966"/>
              </a:xfrm>
              <a:prstGeom prst="rect">
                <a:avLst/>
              </a:prstGeom>
            </p:spPr>
            <p:txBody>
              <a:bodyPr>
                <a:spAutoFit/>
              </a:bodyPr>
              <a:lstStyle/>
              <a:p>
                <a:pPr marL="629920" marR="0">
                  <a:lnSpc>
                    <a:spcPct val="107000"/>
                  </a:lnSpc>
                  <a:spcBef>
                    <a:spcPts val="0"/>
                  </a:spcBef>
                  <a:spcAft>
                    <a:spcPts val="0"/>
                  </a:spcAft>
                </a:pPr>
                <a:r>
                  <a:rPr lang="vi-VN" sz="3200" dirty="0">
                    <a:solidFill>
                      <a:srgbClr val="000000"/>
                    </a:solidFill>
                    <a:latin typeface="+mj-lt"/>
                    <a:ea typeface="Calibri"/>
                    <a:cs typeface="Times New Roman"/>
                  </a:rPr>
                  <a:t>Giải</a:t>
                </a:r>
                <a:endParaRPr lang="en-US" sz="3200" dirty="0">
                  <a:latin typeface="+mj-lt"/>
                  <a:ea typeface="Calibri"/>
                  <a:cs typeface="Times New Roman"/>
                </a:endParaRPr>
              </a:p>
              <a:p>
                <a:pPr marL="629920" marR="0">
                  <a:lnSpc>
                    <a:spcPct val="107000"/>
                  </a:lnSpc>
                  <a:spcBef>
                    <a:spcPts val="0"/>
                  </a:spcBef>
                  <a:spcAft>
                    <a:spcPts val="0"/>
                  </a:spcAft>
                </a:pPr>
                <a:r>
                  <a:rPr lang="vi-VN" sz="3200" dirty="0">
                    <a:solidFill>
                      <a:srgbClr val="000000"/>
                    </a:solidFill>
                    <a:effectLst/>
                    <a:latin typeface="+mj-lt"/>
                    <a:ea typeface="Calibri"/>
                    <a:cs typeface="Times New Roman"/>
                  </a:rPr>
                  <a:t>Do </a:t>
                </a:r>
                <a14:m>
                  <m:oMath xmlns:m="http://schemas.openxmlformats.org/officeDocument/2006/math">
                    <m:r>
                      <a:rPr lang="vi-VN" sz="3200" i="1">
                        <a:solidFill>
                          <a:srgbClr val="000000"/>
                        </a:solidFill>
                        <a:effectLst/>
                        <a:latin typeface="Cambria Math"/>
                        <a:ea typeface="Calibri"/>
                        <a:cs typeface="Times New Roman"/>
                      </a:rPr>
                      <m:t>𝐼</m:t>
                    </m:r>
                    <m:r>
                      <a:rPr lang="vi-VN" sz="3200" i="1">
                        <a:solidFill>
                          <a:srgbClr val="000000"/>
                        </a:solidFill>
                        <a:effectLst/>
                        <a:latin typeface="Cambria Math"/>
                        <a:ea typeface="Calibri"/>
                        <a:cs typeface="Times New Roman"/>
                      </a:rPr>
                      <m:t>,</m:t>
                    </m:r>
                    <m:r>
                      <a:rPr lang="vi-VN" sz="3200" i="1">
                        <a:solidFill>
                          <a:srgbClr val="000000"/>
                        </a:solidFill>
                        <a:effectLst/>
                        <a:latin typeface="Cambria Math"/>
                        <a:ea typeface="Calibri"/>
                        <a:cs typeface="Times New Roman"/>
                      </a:rPr>
                      <m:t>𝐽</m:t>
                    </m:r>
                    <m:r>
                      <a:rPr lang="vi-VN" sz="3200" i="1">
                        <a:solidFill>
                          <a:srgbClr val="000000"/>
                        </a:solidFill>
                        <a:effectLst/>
                        <a:latin typeface="Cambria Math"/>
                        <a:ea typeface="Calibri"/>
                        <a:cs typeface="Times New Roman"/>
                      </a:rPr>
                      <m:t>, </m:t>
                    </m:r>
                    <m:r>
                      <a:rPr lang="vi-VN" sz="3200" i="1">
                        <a:solidFill>
                          <a:srgbClr val="000000"/>
                        </a:solidFill>
                        <a:effectLst/>
                        <a:latin typeface="Cambria Math"/>
                        <a:ea typeface="Calibri"/>
                        <a:cs typeface="Times New Roman"/>
                      </a:rPr>
                      <m:t>𝐾</m:t>
                    </m:r>
                  </m:oMath>
                </a14:m>
                <a:r>
                  <a:rPr lang="vi-VN" sz="3200" dirty="0">
                    <a:solidFill>
                      <a:srgbClr val="000000"/>
                    </a:solidFill>
                    <a:effectLst/>
                    <a:latin typeface="+mj-lt"/>
                    <a:ea typeface="Calibri"/>
                    <a:cs typeface="Times New Roman"/>
                  </a:rPr>
                  <a:t> lần lượt là trọng tâm tam giác </a:t>
                </a:r>
                <a14:m>
                  <m:oMath xmlns:m="http://schemas.openxmlformats.org/officeDocument/2006/math">
                    <m:r>
                      <a:rPr lang="vi-VN" sz="3200" i="1">
                        <a:solidFill>
                          <a:srgbClr val="000000"/>
                        </a:solidFill>
                        <a:effectLst/>
                        <a:latin typeface="Cambria Math"/>
                        <a:ea typeface="Times New Roman"/>
                        <a:cs typeface="Times New Roman"/>
                      </a:rPr>
                      <m:t>𝐴𝐵𝐶</m:t>
                    </m:r>
                  </m:oMath>
                </a14:m>
                <a:r>
                  <a:rPr lang="vi-VN" sz="3200" dirty="0">
                    <a:solidFill>
                      <a:srgbClr val="000000"/>
                    </a:solidFill>
                    <a:effectLst/>
                    <a:latin typeface="+mj-lt"/>
                    <a:ea typeface="Calibri"/>
                    <a:cs typeface="Times New Roman"/>
                  </a:rPr>
                  <a:t>, </a:t>
                </a:r>
                <a14:m>
                  <m:oMath xmlns:m="http://schemas.openxmlformats.org/officeDocument/2006/math">
                    <m:r>
                      <a:rPr lang="vi-VN" sz="3200" i="1">
                        <a:solidFill>
                          <a:srgbClr val="000000"/>
                        </a:solidFill>
                        <a:effectLst/>
                        <a:latin typeface="Cambria Math"/>
                        <a:ea typeface="Times New Roman"/>
                        <a:cs typeface="Times New Roman"/>
                      </a:rPr>
                      <m:t>𝐴𝐶𝐶</m:t>
                    </m:r>
                    <m:r>
                      <a:rPr lang="vi-VN" sz="3200" i="1">
                        <a:solidFill>
                          <a:srgbClr val="000000"/>
                        </a:solidFill>
                        <a:effectLst/>
                        <a:latin typeface="Cambria Math"/>
                        <a:ea typeface="Times New Roman"/>
                        <a:cs typeface="Times New Roman"/>
                      </a:rPr>
                      <m:t>′</m:t>
                    </m:r>
                  </m:oMath>
                </a14:m>
                <a:r>
                  <a:rPr lang="vi-VN" sz="3200" dirty="0">
                    <a:solidFill>
                      <a:srgbClr val="000000"/>
                    </a:solidFill>
                    <a:effectLst/>
                    <a:latin typeface="+mj-lt"/>
                    <a:ea typeface="Calibri"/>
                    <a:cs typeface="Times New Roman"/>
                  </a:rPr>
                  <a:t> nên</a:t>
                </a:r>
                <a:r>
                  <a:rPr lang="en-US" sz="3200" dirty="0">
                    <a:solidFill>
                      <a:srgbClr val="000000"/>
                    </a:solidFill>
                    <a:effectLst/>
                    <a:latin typeface="+mj-lt"/>
                    <a:ea typeface="Calibri"/>
                    <a:cs typeface="Times New Roman"/>
                  </a:rPr>
                  <a:t>   </a:t>
                </a:r>
                <a14:m>
                  <m:oMath xmlns:m="http://schemas.openxmlformats.org/officeDocument/2006/math">
                    <m:f>
                      <m:fPr>
                        <m:ctrlPr>
                          <a:rPr lang="en-US" sz="3200" i="1">
                            <a:solidFill>
                              <a:srgbClr val="000000"/>
                            </a:solidFill>
                            <a:effectLst/>
                            <a:latin typeface="Cambria Math"/>
                            <a:ea typeface="Calibri"/>
                            <a:cs typeface="Times New Roman"/>
                          </a:rPr>
                        </m:ctrlPr>
                      </m:fPr>
                      <m:num>
                        <m:r>
                          <a:rPr lang="vi-VN" sz="3200" i="1">
                            <a:solidFill>
                              <a:srgbClr val="000000"/>
                            </a:solidFill>
                            <a:effectLst/>
                            <a:latin typeface="Cambria Math"/>
                            <a:ea typeface="Calibri"/>
                            <a:cs typeface="Times New Roman"/>
                          </a:rPr>
                          <m:t>𝐴𝐼</m:t>
                        </m:r>
                      </m:num>
                      <m:den>
                        <m:r>
                          <a:rPr lang="vi-VN" sz="3200" i="1">
                            <a:solidFill>
                              <a:srgbClr val="000000"/>
                            </a:solidFill>
                            <a:effectLst/>
                            <a:latin typeface="Cambria Math"/>
                            <a:ea typeface="Calibri"/>
                            <a:cs typeface="Times New Roman"/>
                          </a:rPr>
                          <m:t>𝐴𝑀</m:t>
                        </m:r>
                      </m:den>
                    </m:f>
                    <m:r>
                      <a:rPr lang="vi-VN" sz="3200" i="1">
                        <a:solidFill>
                          <a:srgbClr val="000000"/>
                        </a:solidFill>
                        <a:effectLst/>
                        <a:latin typeface="Cambria Math"/>
                        <a:ea typeface="Calibri"/>
                        <a:cs typeface="Times New Roman"/>
                      </a:rPr>
                      <m:t>=</m:t>
                    </m:r>
                    <m:f>
                      <m:fPr>
                        <m:ctrlPr>
                          <a:rPr lang="en-US" sz="3200" i="1">
                            <a:solidFill>
                              <a:srgbClr val="000000"/>
                            </a:solidFill>
                            <a:effectLst/>
                            <a:latin typeface="Cambria Math"/>
                            <a:ea typeface="Calibri"/>
                            <a:cs typeface="Times New Roman"/>
                          </a:rPr>
                        </m:ctrlPr>
                      </m:fPr>
                      <m:num>
                        <m:r>
                          <a:rPr lang="vi-VN" sz="3200" i="1">
                            <a:solidFill>
                              <a:srgbClr val="000000"/>
                            </a:solidFill>
                            <a:effectLst/>
                            <a:latin typeface="Cambria Math"/>
                            <a:ea typeface="Calibri"/>
                            <a:cs typeface="Times New Roman"/>
                          </a:rPr>
                          <m:t>𝐴𝐽</m:t>
                        </m:r>
                      </m:num>
                      <m:den>
                        <m:r>
                          <a:rPr lang="vi-VN" sz="3200" i="1">
                            <a:solidFill>
                              <a:srgbClr val="000000"/>
                            </a:solidFill>
                            <a:effectLst/>
                            <a:latin typeface="Cambria Math"/>
                            <a:ea typeface="Calibri"/>
                            <a:cs typeface="Times New Roman"/>
                          </a:rPr>
                          <m:t>𝐴𝑁</m:t>
                        </m:r>
                      </m:den>
                    </m:f>
                    <m:r>
                      <a:rPr lang="vi-VN" sz="3200" i="1">
                        <a:solidFill>
                          <a:srgbClr val="000000"/>
                        </a:solidFill>
                        <a:effectLst/>
                        <a:latin typeface="Cambria Math"/>
                        <a:ea typeface="Calibri"/>
                        <a:cs typeface="Times New Roman"/>
                      </a:rPr>
                      <m:t>=</m:t>
                    </m:r>
                    <m:f>
                      <m:fPr>
                        <m:ctrlPr>
                          <a:rPr lang="en-US" sz="3200" i="1">
                            <a:solidFill>
                              <a:srgbClr val="000000"/>
                            </a:solidFill>
                            <a:effectLst/>
                            <a:latin typeface="Cambria Math"/>
                            <a:ea typeface="Calibri"/>
                            <a:cs typeface="Times New Roman"/>
                          </a:rPr>
                        </m:ctrlPr>
                      </m:fPr>
                      <m:num>
                        <m:r>
                          <a:rPr lang="vi-VN" sz="3200" i="1">
                            <a:solidFill>
                              <a:srgbClr val="000000"/>
                            </a:solidFill>
                            <a:effectLst/>
                            <a:latin typeface="Cambria Math"/>
                            <a:ea typeface="Calibri"/>
                            <a:cs typeface="Times New Roman"/>
                          </a:rPr>
                          <m:t>2</m:t>
                        </m:r>
                      </m:num>
                      <m:den>
                        <m:r>
                          <a:rPr lang="vi-VN" sz="3200" i="1">
                            <a:solidFill>
                              <a:srgbClr val="000000"/>
                            </a:solidFill>
                            <a:effectLst/>
                            <a:latin typeface="Cambria Math"/>
                            <a:ea typeface="Calibri"/>
                            <a:cs typeface="Times New Roman"/>
                          </a:rPr>
                          <m:t>3</m:t>
                        </m:r>
                      </m:den>
                    </m:f>
                  </m:oMath>
                </a14:m>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nên</a:t>
                </a:r>
                <a:r>
                  <a:rPr lang="en-US" sz="3200" dirty="0">
                    <a:solidFill>
                      <a:srgbClr val="000000"/>
                    </a:solidFill>
                    <a:effectLst/>
                    <a:latin typeface="+mj-lt"/>
                    <a:ea typeface="Calibri"/>
                    <a:cs typeface="Times New Roman"/>
                  </a:rPr>
                  <a:t> </a:t>
                </a:r>
                <a14:m>
                  <m:oMath xmlns:m="http://schemas.openxmlformats.org/officeDocument/2006/math">
                    <m:r>
                      <a:rPr lang="fr-FR" sz="3200" i="1">
                        <a:solidFill>
                          <a:srgbClr val="000000"/>
                        </a:solidFill>
                        <a:effectLst/>
                        <a:latin typeface="Cambria Math"/>
                        <a:ea typeface="Calibri"/>
                        <a:cs typeface="Times New Roman"/>
                      </a:rPr>
                      <m:t>𝐼𝐽</m:t>
                    </m:r>
                    <m:r>
                      <a:rPr lang="fr-FR" sz="3200" i="1">
                        <a:solidFill>
                          <a:srgbClr val="000000"/>
                        </a:solidFill>
                        <a:effectLst/>
                        <a:latin typeface="Cambria Math"/>
                        <a:ea typeface="Calibri"/>
                        <a:cs typeface="Times New Roman"/>
                      </a:rPr>
                      <m:t>//</m:t>
                    </m:r>
                    <m:r>
                      <a:rPr lang="fr-FR" sz="3200" i="1">
                        <a:solidFill>
                          <a:srgbClr val="000000"/>
                        </a:solidFill>
                        <a:effectLst/>
                        <a:latin typeface="Cambria Math"/>
                        <a:ea typeface="Calibri"/>
                        <a:cs typeface="Times New Roman"/>
                      </a:rPr>
                      <m:t>𝑀𝑁</m:t>
                    </m:r>
                  </m:oMath>
                </a14:m>
                <a:r>
                  <a:rPr lang="fr-FR" sz="3200" dirty="0">
                    <a:solidFill>
                      <a:srgbClr val="000000"/>
                    </a:solidFill>
                    <a:effectLst/>
                    <a:latin typeface="+mj-lt"/>
                    <a:ea typeface="Calibri"/>
                    <a:cs typeface="Times New Roman"/>
                  </a:rPr>
                  <a:t>. </a:t>
                </a:r>
                <a:endParaRPr lang="en-US" sz="3200" dirty="0">
                  <a:latin typeface="+mj-lt"/>
                  <a:ea typeface="Calibri"/>
                  <a:cs typeface="Times New Roman"/>
                </a:endParaRPr>
              </a:p>
              <a:p>
                <a:pPr marL="629920" marR="0">
                  <a:lnSpc>
                    <a:spcPct val="107000"/>
                  </a:lnSpc>
                  <a:spcBef>
                    <a:spcPts val="0"/>
                  </a:spcBef>
                  <a:spcAft>
                    <a:spcPts val="0"/>
                  </a:spcAft>
                </a:pPr>
                <a:r>
                  <a:rPr lang="fr-FR" sz="3200" dirty="0" err="1">
                    <a:solidFill>
                      <a:srgbClr val="000000"/>
                    </a:solidFill>
                    <a:effectLst/>
                    <a:latin typeface="+mj-lt"/>
                    <a:ea typeface="Calibri"/>
                    <a:cs typeface="Times New Roman"/>
                  </a:rPr>
                  <a:t>Suy</a:t>
                </a:r>
                <a:r>
                  <a:rPr lang="fr-FR" sz="3200" dirty="0">
                    <a:solidFill>
                      <a:srgbClr val="000000"/>
                    </a:solidFill>
                    <a:effectLst/>
                    <a:latin typeface="+mj-lt"/>
                    <a:ea typeface="Calibri"/>
                    <a:cs typeface="Times New Roman"/>
                  </a:rPr>
                  <a:t> ra </a:t>
                </a:r>
                <a14:m>
                  <m:oMath xmlns:m="http://schemas.openxmlformats.org/officeDocument/2006/math">
                    <m:r>
                      <a:rPr lang="fr-FR" sz="3200" i="1">
                        <a:solidFill>
                          <a:srgbClr val="000000"/>
                        </a:solidFill>
                        <a:effectLst/>
                        <a:latin typeface="Cambria Math"/>
                        <a:ea typeface="Calibri"/>
                        <a:cs typeface="Times New Roman"/>
                      </a:rPr>
                      <m:t>𝐼𝐽</m:t>
                    </m:r>
                    <m:r>
                      <a:rPr lang="fr-FR" sz="3200" i="1">
                        <a:solidFill>
                          <a:srgbClr val="000000"/>
                        </a:solidFill>
                        <a:effectLst/>
                        <a:latin typeface="Cambria Math"/>
                        <a:ea typeface="Calibri"/>
                        <a:cs typeface="Times New Roman"/>
                      </a:rPr>
                      <m:t>//(</m:t>
                    </m:r>
                    <m:r>
                      <a:rPr lang="vi-VN" sz="3200" i="1">
                        <a:solidFill>
                          <a:srgbClr val="000000"/>
                        </a:solidFill>
                        <a:effectLst/>
                        <a:latin typeface="Cambria Math"/>
                        <a:ea typeface="Times New Roman"/>
                        <a:cs typeface="Times New Roman"/>
                      </a:rPr>
                      <m:t>𝐵𝐶</m:t>
                    </m:r>
                    <m:sSup>
                      <m:sSupPr>
                        <m:ctrlPr>
                          <a:rPr lang="en-US" sz="3200" i="1">
                            <a:solidFill>
                              <a:srgbClr val="000000"/>
                            </a:solidFill>
                            <a:effectLst/>
                            <a:latin typeface="Cambria Math"/>
                            <a:ea typeface="Times New Roman"/>
                            <a:cs typeface="Times New Roman"/>
                          </a:rPr>
                        </m:ctrlPr>
                      </m:sSupPr>
                      <m:e>
                        <m:r>
                          <a:rPr lang="vi-VN" sz="3200" i="1">
                            <a:solidFill>
                              <a:srgbClr val="000000"/>
                            </a:solidFill>
                            <a:effectLst/>
                            <a:latin typeface="Cambria Math"/>
                            <a:ea typeface="Times New Roman"/>
                            <a:cs typeface="Times New Roman"/>
                          </a:rPr>
                          <m:t>𝐶</m:t>
                        </m:r>
                      </m:e>
                      <m:sup>
                        <m:r>
                          <a:rPr lang="vi-VN" sz="3200" i="1">
                            <a:solidFill>
                              <a:srgbClr val="000000"/>
                            </a:solidFill>
                            <a:effectLst/>
                            <a:latin typeface="Cambria Math"/>
                            <a:ea typeface="Times New Roman"/>
                            <a:cs typeface="Times New Roman"/>
                          </a:rPr>
                          <m:t>′</m:t>
                        </m:r>
                      </m:sup>
                    </m:sSup>
                    <m:sSup>
                      <m:sSupPr>
                        <m:ctrlPr>
                          <a:rPr lang="en-US" sz="3200" i="1">
                            <a:solidFill>
                              <a:srgbClr val="000000"/>
                            </a:solidFill>
                            <a:effectLst/>
                            <a:latin typeface="Cambria Math"/>
                            <a:ea typeface="Times New Roman"/>
                            <a:cs typeface="Times New Roman"/>
                          </a:rPr>
                        </m:ctrlPr>
                      </m:sSupPr>
                      <m:e>
                        <m:r>
                          <a:rPr lang="vi-VN" sz="3200" i="1">
                            <a:solidFill>
                              <a:srgbClr val="000000"/>
                            </a:solidFill>
                            <a:effectLst/>
                            <a:latin typeface="Cambria Math"/>
                            <a:ea typeface="Times New Roman"/>
                            <a:cs typeface="Times New Roman"/>
                          </a:rPr>
                          <m:t>𝐵</m:t>
                        </m:r>
                      </m:e>
                      <m:sup>
                        <m:r>
                          <a:rPr lang="vi-VN" sz="3200" i="1">
                            <a:solidFill>
                              <a:srgbClr val="000000"/>
                            </a:solidFill>
                            <a:effectLst/>
                            <a:latin typeface="Cambria Math"/>
                            <a:ea typeface="Times New Roman"/>
                            <a:cs typeface="Times New Roman"/>
                          </a:rPr>
                          <m:t>′</m:t>
                        </m:r>
                      </m:sup>
                    </m:sSup>
                    <m:r>
                      <a:rPr lang="vi-VN" sz="3200" i="1">
                        <a:solidFill>
                          <a:srgbClr val="000000"/>
                        </a:solidFill>
                        <a:effectLst/>
                        <a:latin typeface="Cambria Math"/>
                        <a:ea typeface="Times New Roman"/>
                        <a:cs typeface="Times New Roman"/>
                      </a:rPr>
                      <m:t>)</m:t>
                    </m:r>
                  </m:oMath>
                </a14:m>
                <a:endParaRPr lang="en-US" sz="3200" dirty="0">
                  <a:latin typeface="+mj-lt"/>
                  <a:ea typeface="Calibri"/>
                  <a:cs typeface="Times New Roman"/>
                </a:endParaRPr>
              </a:p>
              <a:p>
                <a:pPr marL="629920" marR="0">
                  <a:lnSpc>
                    <a:spcPct val="107000"/>
                  </a:lnSpc>
                  <a:spcBef>
                    <a:spcPts val="0"/>
                  </a:spcBef>
                  <a:spcAft>
                    <a:spcPts val="0"/>
                  </a:spcAft>
                </a:pPr>
                <a:r>
                  <a:rPr lang="vi-VN" sz="3200" dirty="0">
                    <a:solidFill>
                      <a:srgbClr val="000000"/>
                    </a:solidFill>
                    <a:effectLst/>
                    <a:latin typeface="+mj-lt"/>
                    <a:ea typeface="Calibri"/>
                    <a:cs typeface="Times New Roman"/>
                  </a:rPr>
                  <a:t>Tương tự </a:t>
                </a:r>
                <a14:m>
                  <m:oMath xmlns:m="http://schemas.openxmlformats.org/officeDocument/2006/math">
                    <m:r>
                      <a:rPr lang="fr-FR" sz="3200" i="1">
                        <a:solidFill>
                          <a:srgbClr val="000000"/>
                        </a:solidFill>
                        <a:effectLst/>
                        <a:latin typeface="Cambria Math"/>
                        <a:ea typeface="Calibri"/>
                        <a:cs typeface="Times New Roman"/>
                      </a:rPr>
                      <m:t>𝐼𝐾</m:t>
                    </m:r>
                    <m:r>
                      <a:rPr lang="fr-FR" sz="3200" i="1">
                        <a:solidFill>
                          <a:srgbClr val="000000"/>
                        </a:solidFill>
                        <a:effectLst/>
                        <a:latin typeface="Cambria Math"/>
                        <a:ea typeface="Calibri"/>
                        <a:cs typeface="Times New Roman"/>
                      </a:rPr>
                      <m:t>//(</m:t>
                    </m:r>
                    <m:r>
                      <a:rPr lang="vi-VN" sz="3200" i="1">
                        <a:solidFill>
                          <a:srgbClr val="000000"/>
                        </a:solidFill>
                        <a:effectLst/>
                        <a:latin typeface="Cambria Math"/>
                        <a:ea typeface="Times New Roman"/>
                        <a:cs typeface="Times New Roman"/>
                      </a:rPr>
                      <m:t>𝐵𝐶</m:t>
                    </m:r>
                    <m:sSup>
                      <m:sSupPr>
                        <m:ctrlPr>
                          <a:rPr lang="en-US" sz="3200" i="1">
                            <a:solidFill>
                              <a:srgbClr val="000000"/>
                            </a:solidFill>
                            <a:effectLst/>
                            <a:latin typeface="Cambria Math"/>
                            <a:ea typeface="Times New Roman"/>
                            <a:cs typeface="Times New Roman"/>
                          </a:rPr>
                        </m:ctrlPr>
                      </m:sSupPr>
                      <m:e>
                        <m:r>
                          <a:rPr lang="vi-VN" sz="3200" i="1">
                            <a:solidFill>
                              <a:srgbClr val="000000"/>
                            </a:solidFill>
                            <a:effectLst/>
                            <a:latin typeface="Cambria Math"/>
                            <a:ea typeface="Times New Roman"/>
                            <a:cs typeface="Times New Roman"/>
                          </a:rPr>
                          <m:t>𝐶</m:t>
                        </m:r>
                      </m:e>
                      <m:sup>
                        <m:r>
                          <a:rPr lang="vi-VN" sz="3200" i="1">
                            <a:solidFill>
                              <a:srgbClr val="000000"/>
                            </a:solidFill>
                            <a:effectLst/>
                            <a:latin typeface="Cambria Math"/>
                            <a:ea typeface="Times New Roman"/>
                            <a:cs typeface="Times New Roman"/>
                          </a:rPr>
                          <m:t>′</m:t>
                        </m:r>
                      </m:sup>
                    </m:sSup>
                    <m:sSup>
                      <m:sSupPr>
                        <m:ctrlPr>
                          <a:rPr lang="en-US" sz="3200" i="1">
                            <a:solidFill>
                              <a:srgbClr val="000000"/>
                            </a:solidFill>
                            <a:effectLst/>
                            <a:latin typeface="Cambria Math"/>
                            <a:ea typeface="Times New Roman"/>
                            <a:cs typeface="Times New Roman"/>
                          </a:rPr>
                        </m:ctrlPr>
                      </m:sSupPr>
                      <m:e>
                        <m:r>
                          <a:rPr lang="vi-VN" sz="3200" i="1">
                            <a:solidFill>
                              <a:srgbClr val="000000"/>
                            </a:solidFill>
                            <a:effectLst/>
                            <a:latin typeface="Cambria Math"/>
                            <a:ea typeface="Times New Roman"/>
                            <a:cs typeface="Times New Roman"/>
                          </a:rPr>
                          <m:t>𝐵</m:t>
                        </m:r>
                      </m:e>
                      <m:sup>
                        <m:r>
                          <a:rPr lang="vi-VN" sz="3200" i="1">
                            <a:solidFill>
                              <a:srgbClr val="000000"/>
                            </a:solidFill>
                            <a:effectLst/>
                            <a:latin typeface="Cambria Math"/>
                            <a:ea typeface="Times New Roman"/>
                            <a:cs typeface="Times New Roman"/>
                          </a:rPr>
                          <m:t>′</m:t>
                        </m:r>
                      </m:sup>
                    </m:sSup>
                    <m:r>
                      <a:rPr lang="vi-VN" sz="3200" i="1">
                        <a:solidFill>
                          <a:srgbClr val="000000"/>
                        </a:solidFill>
                        <a:effectLst/>
                        <a:latin typeface="Cambria Math"/>
                        <a:ea typeface="Times New Roman"/>
                        <a:cs typeface="Times New Roman"/>
                      </a:rPr>
                      <m:t>)</m:t>
                    </m:r>
                  </m:oMath>
                </a14:m>
                <a:endParaRPr lang="en-US" sz="3200" dirty="0">
                  <a:latin typeface="+mj-lt"/>
                  <a:ea typeface="Calibri"/>
                  <a:cs typeface="Times New Roman"/>
                </a:endParaRPr>
              </a:p>
              <a:p>
                <a:pPr>
                  <a:lnSpc>
                    <a:spcPct val="107000"/>
                  </a:lnSpc>
                </a:pPr>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Suy</a:t>
                </a:r>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ra</a:t>
                </a:r>
                <a:r>
                  <a:rPr lang="en-US" sz="3200" dirty="0">
                    <a:solidFill>
                      <a:srgbClr val="000000"/>
                    </a:solidFill>
                    <a:effectLst/>
                    <a:latin typeface="+mj-lt"/>
                    <a:ea typeface="Calibri"/>
                    <a:cs typeface="Times New Roman"/>
                  </a:rPr>
                  <a:t> ( </a:t>
                </a:r>
                <a14:m>
                  <m:oMath xmlns:m="http://schemas.openxmlformats.org/officeDocument/2006/math">
                    <m:r>
                      <a:rPr lang="fr-FR" sz="3200" i="1">
                        <a:solidFill>
                          <a:srgbClr val="000000"/>
                        </a:solidFill>
                        <a:effectLst/>
                        <a:latin typeface="Cambria Math"/>
                        <a:ea typeface="Calibri"/>
                        <a:cs typeface="Times New Roman"/>
                      </a:rPr>
                      <m:t>𝐼𝐽𝐾</m:t>
                    </m:r>
                    <m:r>
                      <a:rPr lang="fr-FR" sz="3200" i="1">
                        <a:solidFill>
                          <a:srgbClr val="000000"/>
                        </a:solidFill>
                        <a:effectLst/>
                        <a:latin typeface="Cambria Math"/>
                        <a:ea typeface="Calibri"/>
                        <a:cs typeface="Times New Roman"/>
                      </a:rPr>
                      <m:t>)//(</m:t>
                    </m:r>
                    <m:r>
                      <a:rPr lang="vi-VN" sz="3200" i="1">
                        <a:solidFill>
                          <a:srgbClr val="000000"/>
                        </a:solidFill>
                        <a:effectLst/>
                        <a:latin typeface="Cambria Math"/>
                        <a:ea typeface="Times New Roman"/>
                        <a:cs typeface="Times New Roman"/>
                      </a:rPr>
                      <m:t>𝐵𝐶</m:t>
                    </m:r>
                    <m:sSup>
                      <m:sSupPr>
                        <m:ctrlPr>
                          <a:rPr lang="en-US" sz="3200" i="1">
                            <a:solidFill>
                              <a:srgbClr val="000000"/>
                            </a:solidFill>
                            <a:effectLst/>
                            <a:latin typeface="Cambria Math"/>
                            <a:ea typeface="Times New Roman"/>
                            <a:cs typeface="Times New Roman"/>
                          </a:rPr>
                        </m:ctrlPr>
                      </m:sSupPr>
                      <m:e>
                        <m:r>
                          <a:rPr lang="vi-VN" sz="3200" i="1">
                            <a:solidFill>
                              <a:srgbClr val="000000"/>
                            </a:solidFill>
                            <a:effectLst/>
                            <a:latin typeface="Cambria Math"/>
                            <a:ea typeface="Times New Roman"/>
                            <a:cs typeface="Times New Roman"/>
                          </a:rPr>
                          <m:t>𝐶</m:t>
                        </m:r>
                      </m:e>
                      <m:sup>
                        <m:r>
                          <a:rPr lang="vi-VN" sz="3200" i="1">
                            <a:solidFill>
                              <a:srgbClr val="000000"/>
                            </a:solidFill>
                            <a:effectLst/>
                            <a:latin typeface="Cambria Math"/>
                            <a:ea typeface="Times New Roman"/>
                            <a:cs typeface="Times New Roman"/>
                          </a:rPr>
                          <m:t>′</m:t>
                        </m:r>
                      </m:sup>
                    </m:sSup>
                    <m:sSup>
                      <m:sSupPr>
                        <m:ctrlPr>
                          <a:rPr lang="en-US" sz="3200" i="1">
                            <a:solidFill>
                              <a:srgbClr val="000000"/>
                            </a:solidFill>
                            <a:effectLst/>
                            <a:latin typeface="Cambria Math"/>
                            <a:ea typeface="Times New Roman"/>
                            <a:cs typeface="Times New Roman"/>
                          </a:rPr>
                        </m:ctrlPr>
                      </m:sSupPr>
                      <m:e>
                        <m:r>
                          <a:rPr lang="vi-VN" sz="3200" i="1">
                            <a:solidFill>
                              <a:srgbClr val="000000"/>
                            </a:solidFill>
                            <a:effectLst/>
                            <a:latin typeface="Cambria Math"/>
                            <a:ea typeface="Times New Roman"/>
                            <a:cs typeface="Times New Roman"/>
                          </a:rPr>
                          <m:t>𝐵</m:t>
                        </m:r>
                      </m:e>
                      <m:sup>
                        <m:r>
                          <a:rPr lang="vi-VN" sz="3200" i="1">
                            <a:solidFill>
                              <a:srgbClr val="000000"/>
                            </a:solidFill>
                            <a:effectLst/>
                            <a:latin typeface="Cambria Math"/>
                            <a:ea typeface="Times New Roman"/>
                            <a:cs typeface="Times New Roman"/>
                          </a:rPr>
                          <m:t>′</m:t>
                        </m:r>
                      </m:sup>
                    </m:sSup>
                    <m:r>
                      <a:rPr lang="vi-VN" sz="3200" i="1">
                        <a:solidFill>
                          <a:srgbClr val="000000"/>
                        </a:solidFill>
                        <a:effectLst/>
                        <a:latin typeface="Cambria Math"/>
                        <a:ea typeface="Times New Roman"/>
                        <a:cs typeface="Times New Roman"/>
                      </a:rPr>
                      <m:t>)</m:t>
                    </m:r>
                  </m:oMath>
                </a14:m>
                <a:r>
                  <a:rPr lang="vi-VN" sz="3200" dirty="0">
                    <a:solidFill>
                      <a:srgbClr val="000000"/>
                    </a:solidFill>
                    <a:effectLst/>
                    <a:latin typeface="+mj-lt"/>
                    <a:ea typeface="Calibri"/>
                    <a:cs typeface="Times New Roman"/>
                  </a:rPr>
                  <a:t> </a:t>
                </a:r>
                <a:endParaRPr lang="en-US" sz="3200" dirty="0">
                  <a:latin typeface="+mj-lt"/>
                  <a:ea typeface="Calibri"/>
                  <a:cs typeface="Times New Roman"/>
                </a:endParaRPr>
              </a:p>
              <a:p>
                <a:pPr>
                  <a:lnSpc>
                    <a:spcPct val="107000"/>
                  </a:lnSpc>
                </a:pPr>
                <a:r>
                  <a:rPr lang="en-US" sz="3200" dirty="0">
                    <a:solidFill>
                      <a:srgbClr val="000000"/>
                    </a:solidFill>
                    <a:effectLst/>
                    <a:latin typeface="+mj-lt"/>
                    <a:ea typeface="Calibri"/>
                    <a:cs typeface="Times New Roman"/>
                  </a:rPr>
                  <a:t>                Hay  ( </a:t>
                </a:r>
                <a14:m>
                  <m:oMath xmlns:m="http://schemas.openxmlformats.org/officeDocument/2006/math">
                    <m:r>
                      <a:rPr lang="fr-FR" sz="3200" i="1">
                        <a:solidFill>
                          <a:srgbClr val="000000"/>
                        </a:solidFill>
                        <a:effectLst/>
                        <a:latin typeface="Cambria Math"/>
                        <a:ea typeface="Calibri"/>
                        <a:cs typeface="Times New Roman"/>
                      </a:rPr>
                      <m:t>𝐼𝐽𝐾</m:t>
                    </m:r>
                    <m:r>
                      <a:rPr lang="fr-FR" sz="3200" i="1">
                        <a:solidFill>
                          <a:srgbClr val="000000"/>
                        </a:solidFill>
                        <a:effectLst/>
                        <a:latin typeface="Cambria Math"/>
                        <a:ea typeface="Calibri"/>
                        <a:cs typeface="Times New Roman"/>
                      </a:rPr>
                      <m:t>)//(</m:t>
                    </m:r>
                    <m:r>
                      <a:rPr lang="vi-VN" sz="3200" i="1">
                        <a:solidFill>
                          <a:srgbClr val="000000"/>
                        </a:solidFill>
                        <a:effectLst/>
                        <a:latin typeface="Cambria Math"/>
                        <a:ea typeface="Times New Roman"/>
                        <a:cs typeface="Times New Roman"/>
                      </a:rPr>
                      <m:t>𝐵</m:t>
                    </m:r>
                    <m:sSup>
                      <m:sSupPr>
                        <m:ctrlPr>
                          <a:rPr lang="en-US" sz="3200" i="1">
                            <a:solidFill>
                              <a:srgbClr val="000000"/>
                            </a:solidFill>
                            <a:effectLst/>
                            <a:latin typeface="Cambria Math"/>
                            <a:ea typeface="Times New Roman"/>
                            <a:cs typeface="Times New Roman"/>
                          </a:rPr>
                        </m:ctrlPr>
                      </m:sSupPr>
                      <m:e>
                        <m:r>
                          <a:rPr lang="vi-VN" sz="3200" i="1">
                            <a:solidFill>
                              <a:srgbClr val="000000"/>
                            </a:solidFill>
                            <a:effectLst/>
                            <a:latin typeface="Cambria Math"/>
                            <a:ea typeface="Times New Roman"/>
                            <a:cs typeface="Times New Roman"/>
                          </a:rPr>
                          <m:t>𝐵</m:t>
                        </m:r>
                      </m:e>
                      <m:sup>
                        <m:r>
                          <a:rPr lang="vi-VN" sz="3200" i="1">
                            <a:solidFill>
                              <a:srgbClr val="000000"/>
                            </a:solidFill>
                            <a:effectLst/>
                            <a:latin typeface="Cambria Math"/>
                            <a:ea typeface="Times New Roman"/>
                            <a:cs typeface="Times New Roman"/>
                          </a:rPr>
                          <m:t>′</m:t>
                        </m:r>
                      </m:sup>
                    </m:sSup>
                    <m:r>
                      <a:rPr lang="vi-VN" sz="3200" i="1">
                        <a:solidFill>
                          <a:srgbClr val="000000"/>
                        </a:solidFill>
                        <a:effectLst/>
                        <a:latin typeface="Cambria Math"/>
                        <a:ea typeface="Times New Roman"/>
                        <a:cs typeface="Times New Roman"/>
                      </a:rPr>
                      <m:t>𝐶</m:t>
                    </m:r>
                    <m:r>
                      <a:rPr lang="vi-VN" sz="3200" i="1">
                        <a:solidFill>
                          <a:srgbClr val="000000"/>
                        </a:solidFill>
                        <a:effectLst/>
                        <a:latin typeface="Cambria Math"/>
                        <a:ea typeface="Times New Roman"/>
                        <a:cs typeface="Times New Roman"/>
                      </a:rPr>
                      <m:t>)</m:t>
                    </m:r>
                  </m:oMath>
                </a14:m>
                <a:r>
                  <a:rPr lang="vi-VN" sz="3200" dirty="0">
                    <a:solidFill>
                      <a:srgbClr val="000000"/>
                    </a:solidFill>
                    <a:effectLst/>
                    <a:latin typeface="+mj-lt"/>
                    <a:ea typeface="Calibri"/>
                    <a:cs typeface="Times New Roman"/>
                  </a:rPr>
                  <a:t>.</a:t>
                </a:r>
                <a:endParaRPr lang="en-US" sz="3200" dirty="0">
                  <a:latin typeface="+mj-lt"/>
                  <a:ea typeface="Calibri"/>
                  <a:cs typeface="Times New Roman"/>
                </a:endParaRPr>
              </a:p>
            </p:txBody>
          </p:sp>
        </mc:Choice>
        <mc:Fallback xmlns="">
          <p:sp>
            <p:nvSpPr>
              <p:cNvPr id="13" name="Rectangle 12"/>
              <p:cNvSpPr>
                <a:spLocks noRot="1" noChangeAspect="1" noMove="1" noResize="1" noEditPoints="1" noAdjustHandles="1" noChangeArrowheads="1" noChangeShapeType="1" noTextEdit="1"/>
              </p:cNvSpPr>
              <p:nvPr/>
            </p:nvSpPr>
            <p:spPr>
              <a:xfrm>
                <a:off x="9144000" y="3799814"/>
                <a:ext cx="9144000" cy="4277966"/>
              </a:xfrm>
              <a:prstGeom prst="rect">
                <a:avLst/>
              </a:prstGeom>
              <a:blipFill rotWithShape="1">
                <a:blip r:embed="rId14"/>
                <a:stretch>
                  <a:fillRect t="-1994" b="-3846"/>
                </a:stretch>
              </a:blipFill>
            </p:spPr>
            <p:txBody>
              <a:bodyPr/>
              <a:lstStyle/>
              <a:p>
                <a:r>
                  <a:rPr lang="en-US">
                    <a:noFill/>
                  </a:rPr>
                  <a:t> </a:t>
                </a:r>
              </a:p>
            </p:txBody>
          </p:sp>
        </mc:Fallback>
      </mc:AlternateContent>
      <p:sp>
        <p:nvSpPr>
          <p:cNvPr id="14" name="Rectangle 13"/>
          <p:cNvSpPr/>
          <p:nvPr/>
        </p:nvSpPr>
        <p:spPr>
          <a:xfrm>
            <a:off x="9829800" y="7891147"/>
            <a:ext cx="2264723" cy="757130"/>
          </a:xfrm>
          <a:prstGeom prst="rect">
            <a:avLst/>
          </a:prstGeom>
        </p:spPr>
        <p:txBody>
          <a:bodyPr wrap="none">
            <a:spAutoFit/>
          </a:bodyPr>
          <a:lstStyle/>
          <a:p>
            <a:pPr lvl="0" indent="180340" algn="just">
              <a:lnSpc>
                <a:spcPct val="120000"/>
              </a:lnSpc>
              <a:spcBef>
                <a:spcPts val="240"/>
              </a:spcBef>
              <a:tabLst>
                <a:tab pos="1620520" algn="l"/>
                <a:tab pos="3240405" algn="l"/>
                <a:tab pos="4860925" algn="l"/>
              </a:tabLst>
            </a:pPr>
            <a:r>
              <a:rPr lang="en-US" sz="3600" dirty="0" err="1">
                <a:solidFill>
                  <a:srgbClr val="000000"/>
                </a:solidFill>
                <a:latin typeface="Times New Roman"/>
                <a:ea typeface="Calibri"/>
                <a:cs typeface="Times New Roman"/>
              </a:rPr>
              <a:t>Đáp</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án</a:t>
            </a:r>
            <a:r>
              <a:rPr lang="en-US" sz="3600" dirty="0">
                <a:solidFill>
                  <a:srgbClr val="000000"/>
                </a:solidFill>
                <a:latin typeface="Times New Roman"/>
                <a:ea typeface="Calibri"/>
                <a:cs typeface="Times New Roman"/>
              </a:rPr>
              <a:t>: D</a:t>
            </a:r>
            <a:endParaRPr lang="en-US" sz="3600" dirty="0">
              <a:solidFill>
                <a:prstClr val="black"/>
              </a:solidFill>
              <a:ea typeface="Calibri"/>
              <a:cs typeface="Times New Roman"/>
            </a:endParaRPr>
          </a:p>
        </p:txBody>
      </p:sp>
    </p:spTree>
    <p:extLst>
      <p:ext uri="{BB962C8B-B14F-4D97-AF65-F5344CB8AC3E}">
        <p14:creationId xmlns:p14="http://schemas.microsoft.com/office/powerpoint/2010/main" val="1404592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p:nvPr/>
        </p:nvGrpSpPr>
        <p:grpSpPr>
          <a:xfrm>
            <a:off x="3055088" y="817920"/>
            <a:ext cx="14630400" cy="8440380"/>
            <a:chOff x="0" y="0"/>
            <a:chExt cx="7775834" cy="1887143"/>
          </a:xfrm>
        </p:grpSpPr>
        <p:grpSp>
          <p:nvGrpSpPr>
            <p:cNvPr id="4" name="Group 4"/>
            <p:cNvGrpSpPr/>
            <p:nvPr/>
          </p:nvGrpSpPr>
          <p:grpSpPr>
            <a:xfrm>
              <a:off x="0" y="0"/>
              <a:ext cx="7775834" cy="1887143"/>
              <a:chOff x="0" y="0"/>
              <a:chExt cx="4319451" cy="1052516"/>
            </a:xfrm>
          </p:grpSpPr>
          <p:sp>
            <p:nvSpPr>
              <p:cNvPr id="5" name="Freeform 5"/>
              <p:cNvSpPr/>
              <p:nvPr/>
            </p:nvSpPr>
            <p:spPr>
              <a:xfrm>
                <a:off x="0" y="0"/>
                <a:ext cx="4319451" cy="1052516"/>
              </a:xfrm>
              <a:custGeom>
                <a:avLst/>
                <a:gdLst/>
                <a:ahLst/>
                <a:cxnLst/>
                <a:rect l="l" t="t" r="r" b="b"/>
                <a:pathLst>
                  <a:path w="4319451" h="1052516">
                    <a:moveTo>
                      <a:pt x="4194991" y="1052516"/>
                    </a:moveTo>
                    <a:lnTo>
                      <a:pt x="124460" y="1052516"/>
                    </a:lnTo>
                    <a:cubicBezTo>
                      <a:pt x="55880" y="1052516"/>
                      <a:pt x="0" y="996636"/>
                      <a:pt x="0" y="928056"/>
                    </a:cubicBezTo>
                    <a:lnTo>
                      <a:pt x="0" y="124460"/>
                    </a:lnTo>
                    <a:cubicBezTo>
                      <a:pt x="0" y="55880"/>
                      <a:pt x="55880" y="0"/>
                      <a:pt x="124460" y="0"/>
                    </a:cubicBezTo>
                    <a:lnTo>
                      <a:pt x="4194991" y="0"/>
                    </a:lnTo>
                    <a:cubicBezTo>
                      <a:pt x="4263571" y="0"/>
                      <a:pt x="4319451" y="55880"/>
                      <a:pt x="4319451" y="124460"/>
                    </a:cubicBezTo>
                    <a:lnTo>
                      <a:pt x="4319451" y="928056"/>
                    </a:lnTo>
                    <a:cubicBezTo>
                      <a:pt x="4319451" y="996636"/>
                      <a:pt x="4263571" y="1052516"/>
                      <a:pt x="4194991" y="1052516"/>
                    </a:cubicBezTo>
                    <a:close/>
                  </a:path>
                </a:pathLst>
              </a:custGeom>
              <a:solidFill>
                <a:srgbClr val="FFFFFF"/>
              </a:solidFill>
            </p:spPr>
          </p:sp>
        </p:grpSp>
        <p:sp>
          <p:nvSpPr>
            <p:cNvPr id="6" name="Freeform 6"/>
            <p:cNvSpPr/>
            <p:nvPr/>
          </p:nvSpPr>
          <p:spPr>
            <a:xfrm>
              <a:off x="293988" y="442216"/>
              <a:ext cx="658733" cy="704056"/>
            </a:xfrm>
            <a:custGeom>
              <a:avLst/>
              <a:gdLst/>
              <a:ahLst/>
              <a:cxnLst/>
              <a:rect l="l" t="t" r="r" b="b"/>
              <a:pathLst>
                <a:path w="658733" h="704056">
                  <a:moveTo>
                    <a:pt x="0" y="0"/>
                  </a:moveTo>
                  <a:lnTo>
                    <a:pt x="658733" y="0"/>
                  </a:lnTo>
                  <a:lnTo>
                    <a:pt x="658733" y="704056"/>
                  </a:lnTo>
                  <a:lnTo>
                    <a:pt x="0" y="704056"/>
                  </a:lnTo>
                  <a:lnTo>
                    <a:pt x="0" y="0"/>
                  </a:lnTo>
                  <a:close/>
                </a:path>
              </a:pathLst>
            </a:custGeom>
            <a:blipFill>
              <a:blip r:embed="rId3"/>
              <a:stretch>
                <a:fillRect/>
              </a:stretch>
            </a:blipFill>
          </p:spPr>
        </p:sp>
      </p:grpSp>
      <p:sp>
        <p:nvSpPr>
          <p:cNvPr id="7" name="Freeform 7"/>
          <p:cNvSpPr/>
          <p:nvPr/>
        </p:nvSpPr>
        <p:spPr>
          <a:xfrm>
            <a:off x="-2253140" y="1028700"/>
            <a:ext cx="6359340" cy="5041223"/>
          </a:xfrm>
          <a:custGeom>
            <a:avLst/>
            <a:gdLst/>
            <a:ahLst/>
            <a:cxnLst/>
            <a:rect l="l" t="t" r="r" b="b"/>
            <a:pathLst>
              <a:path w="6359340" h="5041223">
                <a:moveTo>
                  <a:pt x="0" y="0"/>
                </a:moveTo>
                <a:lnTo>
                  <a:pt x="6359341" y="0"/>
                </a:lnTo>
                <a:lnTo>
                  <a:pt x="6359341" y="5041223"/>
                </a:lnTo>
                <a:lnTo>
                  <a:pt x="0" y="50412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11894994" y="8801099"/>
            <a:ext cx="4793872" cy="4793872"/>
          </a:xfrm>
          <a:custGeom>
            <a:avLst/>
            <a:gdLst/>
            <a:ahLst/>
            <a:cxnLst/>
            <a:rect l="l" t="t" r="r" b="b"/>
            <a:pathLst>
              <a:path w="4793872" h="4793872">
                <a:moveTo>
                  <a:pt x="0" y="0"/>
                </a:moveTo>
                <a:lnTo>
                  <a:pt x="4793872" y="0"/>
                </a:lnTo>
                <a:lnTo>
                  <a:pt x="4793872" y="4793872"/>
                </a:lnTo>
                <a:lnTo>
                  <a:pt x="0" y="4793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5288491" y="-1003897"/>
            <a:ext cx="4320634" cy="3643634"/>
          </a:xfrm>
          <a:custGeom>
            <a:avLst/>
            <a:gdLst/>
            <a:ahLst/>
            <a:cxnLst/>
            <a:rect l="l" t="t" r="r" b="b"/>
            <a:pathLst>
              <a:path w="4320634" h="3643634">
                <a:moveTo>
                  <a:pt x="0" y="0"/>
                </a:moveTo>
                <a:lnTo>
                  <a:pt x="4320635" y="0"/>
                </a:lnTo>
                <a:lnTo>
                  <a:pt x="4320635" y="3643634"/>
                </a:lnTo>
                <a:lnTo>
                  <a:pt x="0" y="364363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4503689" y="8410676"/>
            <a:ext cx="1763452" cy="1288923"/>
          </a:xfrm>
          <a:custGeom>
            <a:avLst/>
            <a:gdLst/>
            <a:ahLst/>
            <a:cxnLst/>
            <a:rect l="l" t="t" r="r" b="b"/>
            <a:pathLst>
              <a:path w="1763452" h="1288923">
                <a:moveTo>
                  <a:pt x="0" y="0"/>
                </a:moveTo>
                <a:lnTo>
                  <a:pt x="1763452" y="0"/>
                </a:lnTo>
                <a:lnTo>
                  <a:pt x="1763452" y="1288924"/>
                </a:lnTo>
                <a:lnTo>
                  <a:pt x="0" y="128892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mc:AlternateContent xmlns:mc="http://schemas.openxmlformats.org/markup-compatibility/2006" xmlns:a14="http://schemas.microsoft.com/office/drawing/2010/main">
        <mc:Choice Requires="a14">
          <p:sp>
            <p:nvSpPr>
              <p:cNvPr id="11" name="Rectangle 10"/>
              <p:cNvSpPr/>
              <p:nvPr/>
            </p:nvSpPr>
            <p:spPr>
              <a:xfrm>
                <a:off x="5147930" y="960269"/>
                <a:ext cx="9144000" cy="2589042"/>
              </a:xfrm>
              <a:prstGeom prst="rect">
                <a:avLst/>
              </a:prstGeom>
            </p:spPr>
            <p:txBody>
              <a:bodyPr>
                <a:spAutoFit/>
              </a:bodyPr>
              <a:lstStyle/>
              <a:p>
                <a:pPr>
                  <a:lnSpc>
                    <a:spcPct val="107000"/>
                  </a:lnSpc>
                </a:pPr>
                <a:r>
                  <a:rPr lang="en-US" sz="3200" b="1" dirty="0">
                    <a:solidFill>
                      <a:srgbClr val="000000"/>
                    </a:solidFill>
                    <a:latin typeface="Times New Roman" pitchFamily="18" charset="0"/>
                    <a:ea typeface="Calibri"/>
                    <a:cs typeface="Times New Roman" pitchFamily="18" charset="0"/>
                  </a:rPr>
                  <a:t>CÂU HỎI TRẮC NGHIỆM</a:t>
                </a:r>
                <a:r>
                  <a:rPr lang="en-US" sz="3200" b="1" dirty="0" smtClean="0">
                    <a:solidFill>
                      <a:srgbClr val="000000"/>
                    </a:solidFill>
                    <a:latin typeface="Times New Roman" pitchFamily="18" charset="0"/>
                    <a:ea typeface="Calibri"/>
                    <a:cs typeface="Times New Roman" pitchFamily="18" charset="0"/>
                  </a:rPr>
                  <a:t>.</a:t>
                </a:r>
              </a:p>
              <a:p>
                <a:r>
                  <a:rPr lang="fr-FR" sz="3200" b="1" dirty="0" err="1">
                    <a:latin typeface="Times New Roman" pitchFamily="18" charset="0"/>
                    <a:cs typeface="Times New Roman" pitchFamily="18" charset="0"/>
                  </a:rPr>
                  <a:t>Câu</a:t>
                </a:r>
                <a:r>
                  <a:rPr lang="fr-FR" sz="3200" b="1" dirty="0">
                    <a:latin typeface="Times New Roman" pitchFamily="18" charset="0"/>
                    <a:cs typeface="Times New Roman" pitchFamily="18" charset="0"/>
                  </a:rPr>
                  <a:t> 6 : </a:t>
                </a:r>
                <a:r>
                  <a:rPr lang="fr-FR" sz="3200" dirty="0">
                    <a:latin typeface="Times New Roman" pitchFamily="18" charset="0"/>
                    <a:cs typeface="Times New Roman" pitchFamily="18" charset="0"/>
                  </a:rPr>
                  <a:t>Cho </a:t>
                </a:r>
                <a:r>
                  <a:rPr lang="fr-FR" sz="3200" dirty="0" err="1">
                    <a:latin typeface="Times New Roman" pitchFamily="18" charset="0"/>
                    <a:cs typeface="Times New Roman" pitchFamily="18" charset="0"/>
                  </a:rPr>
                  <a:t>hình</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lăng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trụ</a:t>
                </a:r>
                <a:r>
                  <a:rPr lang="fr-FR" sz="3200" dirty="0">
                    <a:latin typeface="Times New Roman" pitchFamily="18" charset="0"/>
                    <a:cs typeface="Times New Roman" pitchFamily="18" charset="0"/>
                  </a:rPr>
                  <a:t> </a:t>
                </a:r>
                <a14:m>
                  <m:oMath xmlns:m="http://schemas.openxmlformats.org/officeDocument/2006/math">
                    <m:r>
                      <a:rPr lang="vi-VN" sz="3200" i="1">
                        <a:latin typeface="Cambria Math"/>
                      </a:rPr>
                      <m:t>𝐴𝐵𝐶</m:t>
                    </m:r>
                    <m:r>
                      <a:rPr lang="vi-VN" sz="3200" i="1">
                        <a:latin typeface="Cambria Math"/>
                      </a:rPr>
                      <m:t>.</m:t>
                    </m:r>
                    <m:sSup>
                      <m:sSupPr>
                        <m:ctrlPr>
                          <a:rPr lang="en-US" sz="3200" i="1">
                            <a:latin typeface="Cambria Math"/>
                          </a:rPr>
                        </m:ctrlPr>
                      </m:sSupPr>
                      <m:e>
                        <m:r>
                          <a:rPr lang="vi-VN" sz="3200" i="1">
                            <a:latin typeface="Cambria Math"/>
                          </a:rPr>
                          <m:t>𝐴</m:t>
                        </m:r>
                      </m:e>
                      <m:sup>
                        <m:r>
                          <a:rPr lang="vi-VN" sz="3200" i="1">
                            <a:latin typeface="Cambria Math"/>
                          </a:rPr>
                          <m:t>′</m:t>
                        </m:r>
                      </m:sup>
                    </m:sSup>
                    <m:r>
                      <a:rPr lang="vi-VN" sz="3200" i="1">
                        <a:latin typeface="Cambria Math"/>
                      </a:rPr>
                      <m:t>𝐵</m:t>
                    </m:r>
                    <m:r>
                      <a:rPr lang="vi-VN" sz="3200" i="1">
                        <a:latin typeface="Cambria Math"/>
                      </a:rPr>
                      <m:t>′</m:t>
                    </m:r>
                    <m:r>
                      <a:rPr lang="vi-VN" sz="3200" i="1">
                        <a:latin typeface="Cambria Math"/>
                      </a:rPr>
                      <m:t>𝐶</m:t>
                    </m:r>
                  </m:oMath>
                </a14:m>
                <a:r>
                  <a:rPr lang="fr-FR" sz="3200" dirty="0">
                    <a:latin typeface="Times New Roman" pitchFamily="18" charset="0"/>
                    <a:cs typeface="Times New Roman" pitchFamily="18" charset="0"/>
                  </a:rPr>
                  <a:t> </a:t>
                </a:r>
                <a:r>
                  <a:rPr lang="fr-FR" sz="3200" dirty="0" smtClean="0">
                    <a:latin typeface="Times New Roman" pitchFamily="18" charset="0"/>
                    <a:cs typeface="Times New Roman" pitchFamily="18" charset="0"/>
                  </a:rPr>
                  <a:t>. Gọi </a:t>
                </a:r>
                <a14:m>
                  <m:oMath xmlns:m="http://schemas.openxmlformats.org/officeDocument/2006/math">
                    <m:r>
                      <a:rPr lang="vi-VN" sz="3200" i="1">
                        <a:latin typeface="Cambria Math"/>
                      </a:rPr>
                      <m:t>𝐻</m:t>
                    </m:r>
                  </m:oMath>
                </a14:m>
                <a:r>
                  <a:rPr lang="fr-FR" sz="3200" dirty="0">
                    <a:latin typeface="Times New Roman" pitchFamily="18" charset="0"/>
                    <a:cs typeface="Times New Roman" pitchFamily="18" charset="0"/>
                  </a:rPr>
                  <a:t> là </a:t>
                </a:r>
                <a:r>
                  <a:rPr lang="fr-FR" sz="3200" dirty="0" err="1">
                    <a:latin typeface="Times New Roman" pitchFamily="18" charset="0"/>
                    <a:cs typeface="Times New Roman" pitchFamily="18" charset="0"/>
                  </a:rPr>
                  <a:t>trung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điểm</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của</a:t>
                </a:r>
                <a:r>
                  <a:rPr lang="fr-FR" sz="3200" dirty="0">
                    <a:latin typeface="Times New Roman" pitchFamily="18" charset="0"/>
                    <a:cs typeface="Times New Roman" pitchFamily="18" charset="0"/>
                  </a:rPr>
                  <a:t> </a:t>
                </a:r>
                <a14:m>
                  <m:oMath xmlns:m="http://schemas.openxmlformats.org/officeDocument/2006/math">
                    <m:sSup>
                      <m:sSupPr>
                        <m:ctrlPr>
                          <a:rPr lang="en-US" sz="3200" i="1">
                            <a:latin typeface="Cambria Math"/>
                          </a:rPr>
                        </m:ctrlPr>
                      </m:sSupPr>
                      <m:e>
                        <m:r>
                          <a:rPr lang="vi-VN" sz="3200" i="1">
                            <a:latin typeface="Cambria Math"/>
                          </a:rPr>
                          <m:t>𝐴</m:t>
                        </m:r>
                      </m:e>
                      <m:sup>
                        <m:r>
                          <a:rPr lang="vi-VN" sz="3200" i="1">
                            <a:latin typeface="Cambria Math"/>
                          </a:rPr>
                          <m:t>′</m:t>
                        </m:r>
                      </m:sup>
                    </m:sSup>
                    <m:r>
                      <a:rPr lang="vi-VN" sz="3200" i="1">
                        <a:latin typeface="Cambria Math"/>
                      </a:rPr>
                      <m:t>𝐵</m:t>
                    </m:r>
                    <m:r>
                      <a:rPr lang="vi-VN" sz="3200" i="1">
                        <a:latin typeface="Cambria Math"/>
                      </a:rPr>
                      <m:t>′</m:t>
                    </m:r>
                  </m:oMath>
                </a14:m>
                <a:r>
                  <a:rPr lang="vi-VN" sz="3200" dirty="0">
                    <a:latin typeface="Times New Roman" pitchFamily="18" charset="0"/>
                    <a:cs typeface="Times New Roman" pitchFamily="18" charset="0"/>
                  </a:rPr>
                  <a:t> </a:t>
                </a:r>
                <a:r>
                  <a:rPr lang="fr-FR" sz="3200" dirty="0">
                    <a:latin typeface="Times New Roman" pitchFamily="18" charset="0"/>
                    <a:cs typeface="Times New Roman" pitchFamily="18" charset="0"/>
                  </a:rPr>
                  <a:t>. </a:t>
                </a:r>
                <a:r>
                  <a:rPr lang="vi-VN" sz="3200" dirty="0">
                    <a:latin typeface="Times New Roman" pitchFamily="18" charset="0"/>
                    <a:cs typeface="Times New Roman" pitchFamily="18" charset="0"/>
                  </a:rPr>
                  <a:t>Mặt phẳng </a:t>
                </a:r>
                <a14:m>
                  <m:oMath xmlns:m="http://schemas.openxmlformats.org/officeDocument/2006/math">
                    <m:r>
                      <a:rPr lang="fr-FR" sz="3200" i="1">
                        <a:latin typeface="Cambria Math"/>
                      </a:rPr>
                      <m:t>(</m:t>
                    </m:r>
                    <m:r>
                      <a:rPr lang="vi-VN" sz="3200" i="1">
                        <a:latin typeface="Cambria Math"/>
                      </a:rPr>
                      <m:t>𝐴𝐻</m:t>
                    </m:r>
                    <m:sSup>
                      <m:sSupPr>
                        <m:ctrlPr>
                          <a:rPr lang="en-US" sz="3200" i="1">
                            <a:latin typeface="Cambria Math"/>
                          </a:rPr>
                        </m:ctrlPr>
                      </m:sSupPr>
                      <m:e>
                        <m:r>
                          <a:rPr lang="vi-VN" sz="3200" i="1">
                            <a:latin typeface="Cambria Math"/>
                          </a:rPr>
                          <m:t>𝐶</m:t>
                        </m:r>
                      </m:e>
                      <m:sup>
                        <m:r>
                          <a:rPr lang="vi-VN" sz="3200" i="1">
                            <a:latin typeface="Cambria Math"/>
                          </a:rPr>
                          <m:t>′</m:t>
                        </m:r>
                      </m:sup>
                    </m:sSup>
                    <m:r>
                      <a:rPr lang="vi-VN" sz="3200" i="1">
                        <a:latin typeface="Cambria Math"/>
                      </a:rPr>
                      <m:t>)</m:t>
                    </m:r>
                  </m:oMath>
                </a14:m>
                <a:r>
                  <a:rPr lang="vi-VN" sz="3200" dirty="0">
                    <a:latin typeface="Times New Roman" pitchFamily="18" charset="0"/>
                    <a:cs typeface="Times New Roman" pitchFamily="18" charset="0"/>
                  </a:rPr>
                  <a:t>. song song với đường thẳng nào sau đây?</a:t>
                </a:r>
                <a:endParaRPr lang="en-US" sz="3200" dirty="0">
                  <a:latin typeface="Times New Roman" pitchFamily="18" charset="0"/>
                  <a:cs typeface="Times New Roman" pitchFamily="18" charset="0"/>
                </a:endParaRPr>
              </a:p>
              <a:p>
                <a:r>
                  <a:rPr lang="en-US" sz="3200" b="1" dirty="0">
                    <a:latin typeface="Times New Roman" pitchFamily="18" charset="0"/>
                    <a:cs typeface="Times New Roman" pitchFamily="18" charset="0"/>
                  </a:rPr>
                  <a:t>A.</a:t>
                </a:r>
                <a:r>
                  <a:rPr lang="en-US" sz="3200" dirty="0">
                    <a:latin typeface="Times New Roman" pitchFamily="18" charset="0"/>
                    <a:cs typeface="Times New Roman" pitchFamily="18" charset="0"/>
                  </a:rPr>
                  <a:t> </a:t>
                </a:r>
                <a14:m>
                  <m:oMath xmlns:m="http://schemas.openxmlformats.org/officeDocument/2006/math">
                    <m:r>
                      <a:rPr lang="vi-VN" sz="3200" i="1">
                        <a:latin typeface="Cambria Math"/>
                      </a:rPr>
                      <m:t>𝐵</m:t>
                    </m:r>
                    <m:sSup>
                      <m:sSupPr>
                        <m:ctrlPr>
                          <a:rPr lang="en-US" sz="3200" i="1">
                            <a:latin typeface="Cambria Math"/>
                          </a:rPr>
                        </m:ctrlPr>
                      </m:sSupPr>
                      <m:e>
                        <m:r>
                          <a:rPr lang="vi-VN" sz="3200" i="1">
                            <a:latin typeface="Cambria Math"/>
                          </a:rPr>
                          <m:t>𝐴</m:t>
                        </m:r>
                      </m:e>
                      <m:sup>
                        <m:r>
                          <a:rPr lang="vi-VN" sz="3200" i="1">
                            <a:latin typeface="Cambria Math"/>
                          </a:rPr>
                          <m:t>′</m:t>
                        </m:r>
                      </m:sup>
                    </m:sSup>
                  </m:oMath>
                </a14:m>
                <a:r>
                  <a:rPr lang="en-US" sz="3200" b="1" dirty="0">
                    <a:latin typeface="Times New Roman" pitchFamily="18" charset="0"/>
                    <a:cs typeface="Times New Roman" pitchFamily="18" charset="0"/>
                  </a:rPr>
                  <a:t>.	B.</a:t>
                </a:r>
                <a:r>
                  <a:rPr lang="en-US" sz="3200" dirty="0">
                    <a:latin typeface="Times New Roman" pitchFamily="18" charset="0"/>
                    <a:cs typeface="Times New Roman" pitchFamily="18" charset="0"/>
                  </a:rPr>
                  <a:t> </a:t>
                </a:r>
                <a14:m>
                  <m:oMath xmlns:m="http://schemas.openxmlformats.org/officeDocument/2006/math">
                    <m:r>
                      <a:rPr lang="vi-VN" sz="3200" i="1">
                        <a:latin typeface="Cambria Math"/>
                      </a:rPr>
                      <m:t>𝐵</m:t>
                    </m:r>
                    <m:sSup>
                      <m:sSupPr>
                        <m:ctrlPr>
                          <a:rPr lang="en-US" sz="3200" i="1">
                            <a:latin typeface="Cambria Math"/>
                          </a:rPr>
                        </m:ctrlPr>
                      </m:sSupPr>
                      <m:e>
                        <m:r>
                          <a:rPr lang="vi-VN" sz="3200" i="1">
                            <a:latin typeface="Cambria Math"/>
                          </a:rPr>
                          <m:t>𝐵</m:t>
                        </m:r>
                      </m:e>
                      <m:sup>
                        <m:r>
                          <a:rPr lang="vi-VN" sz="3200" i="1">
                            <a:latin typeface="Cambria Math"/>
                          </a:rPr>
                          <m:t>′</m:t>
                        </m:r>
                      </m:sup>
                    </m:sSup>
                  </m:oMath>
                </a14:m>
                <a:r>
                  <a:rPr lang="en-US" sz="3200" b="1" dirty="0">
                    <a:latin typeface="Times New Roman" pitchFamily="18" charset="0"/>
                    <a:cs typeface="Times New Roman" pitchFamily="18" charset="0"/>
                  </a:rPr>
                  <a:t>.	C.</a:t>
                </a:r>
                <a:r>
                  <a:rPr lang="en-US" sz="3200" dirty="0">
                    <a:latin typeface="Times New Roman" pitchFamily="18" charset="0"/>
                    <a:cs typeface="Times New Roman" pitchFamily="18" charset="0"/>
                  </a:rPr>
                  <a:t> </a:t>
                </a:r>
                <a14:m>
                  <m:oMath xmlns:m="http://schemas.openxmlformats.org/officeDocument/2006/math">
                    <m:r>
                      <a:rPr lang="vi-VN" sz="3200" i="1">
                        <a:latin typeface="Cambria Math"/>
                      </a:rPr>
                      <m:t>𝐵𝐶</m:t>
                    </m:r>
                    <m:r>
                      <a:rPr lang="vi-VN" sz="3200" i="1">
                        <a:latin typeface="Cambria Math"/>
                      </a:rPr>
                      <m:t>.</m:t>
                    </m:r>
                  </m:oMath>
                </a14:m>
                <a:r>
                  <a:rPr lang="en-US" sz="3200" b="1" dirty="0">
                    <a:latin typeface="Times New Roman" pitchFamily="18" charset="0"/>
                    <a:cs typeface="Times New Roman" pitchFamily="18" charset="0"/>
                  </a:rPr>
                  <a:t>	D.</a:t>
                </a:r>
                <a:r>
                  <a:rPr lang="en-US" sz="3200" dirty="0">
                    <a:latin typeface="Times New Roman" pitchFamily="18" charset="0"/>
                    <a:cs typeface="Times New Roman" pitchFamily="18" charset="0"/>
                  </a:rPr>
                  <a:t> </a:t>
                </a:r>
                <a14:m>
                  <m:oMath xmlns:m="http://schemas.openxmlformats.org/officeDocument/2006/math">
                    <m:r>
                      <a:rPr lang="vi-VN" sz="3200" i="1">
                        <a:latin typeface="Cambria Math"/>
                      </a:rPr>
                      <m:t>𝐶</m:t>
                    </m:r>
                    <m:sSup>
                      <m:sSupPr>
                        <m:ctrlPr>
                          <a:rPr lang="en-US" sz="3200" i="1">
                            <a:latin typeface="Cambria Math"/>
                          </a:rPr>
                        </m:ctrlPr>
                      </m:sSupPr>
                      <m:e>
                        <m:r>
                          <a:rPr lang="vi-VN" sz="3200" i="1">
                            <a:latin typeface="Cambria Math"/>
                          </a:rPr>
                          <m:t>𝐵</m:t>
                        </m:r>
                      </m:e>
                      <m:sup>
                        <m:r>
                          <a:rPr lang="vi-VN" sz="3200" i="1">
                            <a:latin typeface="Cambria Math"/>
                          </a:rPr>
                          <m:t>′</m:t>
                        </m:r>
                      </m:sup>
                    </m:sSup>
                  </m:oMath>
                </a14:m>
                <a:r>
                  <a:rPr lang="en-US" sz="3200" b="1"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147930" y="960269"/>
                <a:ext cx="9144000" cy="2589042"/>
              </a:xfrm>
              <a:prstGeom prst="rect">
                <a:avLst/>
              </a:prstGeom>
              <a:blipFill rotWithShape="1">
                <a:blip r:embed="rId12"/>
                <a:stretch>
                  <a:fillRect l="-1667" t="-3302" r="-1600" b="-6840"/>
                </a:stretch>
              </a:blipFill>
            </p:spPr>
            <p:txBody>
              <a:bodyPr/>
              <a:lstStyle/>
              <a:p>
                <a:r>
                  <a:rPr lang="en-US">
                    <a:noFill/>
                  </a:rPr>
                  <a:t> </a:t>
                </a:r>
              </a:p>
            </p:txBody>
          </p:sp>
        </mc:Fallback>
      </mc:AlternateContent>
      <p:pic>
        <p:nvPicPr>
          <p:cNvPr id="12" name="Picture 11"/>
          <p:cNvPicPr/>
          <p:nvPr/>
        </p:nvPicPr>
        <p:blipFill>
          <a:blip r:embed="rId13" cstate="print">
            <a:extLst>
              <a:ext uri="{28A0092B-C50C-407E-A947-70E740481C1C}">
                <a14:useLocalDpi xmlns:a14="http://schemas.microsoft.com/office/drawing/2010/main" val="0"/>
              </a:ext>
            </a:extLst>
          </a:blip>
          <a:stretch>
            <a:fillRect/>
          </a:stretch>
        </p:blipFill>
        <p:spPr bwMode="auto">
          <a:xfrm>
            <a:off x="4847652" y="3549310"/>
            <a:ext cx="3839148" cy="5251789"/>
          </a:xfrm>
          <a:prstGeom prst="rect">
            <a:avLst/>
          </a:prstGeom>
          <a:noFill/>
          <a:ln>
            <a:noFill/>
          </a:ln>
        </p:spPr>
      </p:pic>
      <mc:AlternateContent xmlns:mc="http://schemas.openxmlformats.org/markup-compatibility/2006" xmlns:a14="http://schemas.microsoft.com/office/drawing/2010/main">
        <mc:Choice Requires="a14">
          <p:sp>
            <p:nvSpPr>
              <p:cNvPr id="13" name="Rectangle 12"/>
              <p:cNvSpPr/>
              <p:nvPr/>
            </p:nvSpPr>
            <p:spPr>
              <a:xfrm>
                <a:off x="8077200" y="3428714"/>
                <a:ext cx="10210800" cy="4834785"/>
              </a:xfrm>
              <a:prstGeom prst="rect">
                <a:avLst/>
              </a:prstGeom>
            </p:spPr>
            <p:txBody>
              <a:bodyPr wrap="square">
                <a:spAutoFit/>
              </a:bodyPr>
              <a:lstStyle/>
              <a:p>
                <a:pPr marL="635000" marR="0">
                  <a:lnSpc>
                    <a:spcPct val="107000"/>
                  </a:lnSpc>
                  <a:spcBef>
                    <a:spcPts val="0"/>
                  </a:spcBef>
                  <a:spcAft>
                    <a:spcPts val="0"/>
                  </a:spcAft>
                </a:pPr>
                <a:r>
                  <a:rPr lang="vi-VN" sz="3200" dirty="0" smtClean="0">
                    <a:solidFill>
                      <a:srgbClr val="000000"/>
                    </a:solidFill>
                    <a:latin typeface="+mj-lt"/>
                    <a:ea typeface="Calibri"/>
                    <a:cs typeface="Times New Roman"/>
                  </a:rPr>
                  <a:t>Giải</a:t>
                </a:r>
                <a:endParaRPr lang="en-US" sz="3200" dirty="0">
                  <a:latin typeface="+mj-lt"/>
                  <a:ea typeface="Calibri"/>
                  <a:cs typeface="Times New Roman"/>
                </a:endParaRPr>
              </a:p>
              <a:p>
                <a:pPr marL="635000" marR="0" algn="just">
                  <a:lnSpc>
                    <a:spcPct val="107000"/>
                  </a:lnSpc>
                  <a:spcBef>
                    <a:spcPts val="0"/>
                  </a:spcBef>
                  <a:spcAft>
                    <a:spcPts val="0"/>
                  </a:spcAft>
                </a:pPr>
                <a:r>
                  <a:rPr lang="en-US" sz="3200" dirty="0" err="1">
                    <a:solidFill>
                      <a:srgbClr val="000000"/>
                    </a:solidFill>
                    <a:effectLst/>
                    <a:latin typeface="+mj-lt"/>
                    <a:ea typeface="Calibri"/>
                    <a:cs typeface="Times New Roman"/>
                  </a:rPr>
                  <a:t>Gọi</a:t>
                </a:r>
                <a:r>
                  <a:rPr lang="en-US" sz="3200" dirty="0">
                    <a:solidFill>
                      <a:srgbClr val="000000"/>
                    </a:solidFill>
                    <a:effectLst/>
                    <a:latin typeface="+mj-lt"/>
                    <a:ea typeface="Calibri"/>
                    <a:cs typeface="Times New Roman"/>
                  </a:rPr>
                  <a:t> </a:t>
                </a:r>
                <a14:m>
                  <m:oMath xmlns:m="http://schemas.openxmlformats.org/officeDocument/2006/math">
                    <m:r>
                      <a:rPr lang="vi-VN" sz="3200" i="1">
                        <a:solidFill>
                          <a:srgbClr val="000000"/>
                        </a:solidFill>
                        <a:effectLst/>
                        <a:latin typeface="Cambria Math"/>
                        <a:ea typeface="Times New Roman"/>
                        <a:cs typeface="Times New Roman"/>
                      </a:rPr>
                      <m:t>𝑀</m:t>
                    </m:r>
                  </m:oMath>
                </a14:m>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là</a:t>
                </a:r>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trung</a:t>
                </a:r>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điểm</a:t>
                </a:r>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của</a:t>
                </a:r>
                <a:r>
                  <a:rPr lang="en-US" sz="3200" dirty="0">
                    <a:solidFill>
                      <a:srgbClr val="000000"/>
                    </a:solidFill>
                    <a:effectLst/>
                    <a:latin typeface="+mj-lt"/>
                    <a:ea typeface="Calibri"/>
                    <a:cs typeface="Times New Roman"/>
                  </a:rPr>
                  <a:t> </a:t>
                </a:r>
                <a14:m>
                  <m:oMath xmlns:m="http://schemas.openxmlformats.org/officeDocument/2006/math">
                    <m:r>
                      <a:rPr lang="en-US" sz="3200" i="1">
                        <a:solidFill>
                          <a:srgbClr val="000000"/>
                        </a:solidFill>
                        <a:effectLst/>
                        <a:latin typeface="Cambria Math"/>
                        <a:ea typeface="Calibri"/>
                        <a:cs typeface="Times New Roman"/>
                      </a:rPr>
                      <m:t>𝐴</m:t>
                    </m:r>
                    <m:r>
                      <a:rPr lang="vi-VN" sz="3200" i="1">
                        <a:solidFill>
                          <a:srgbClr val="000000"/>
                        </a:solidFill>
                        <a:effectLst/>
                        <a:latin typeface="Cambria Math"/>
                        <a:ea typeface="Times New Roman"/>
                        <a:cs typeface="Times New Roman"/>
                      </a:rPr>
                      <m:t>𝐵</m:t>
                    </m:r>
                    <m:r>
                      <a:rPr lang="vi-VN" sz="3200" i="1">
                        <a:solidFill>
                          <a:srgbClr val="000000"/>
                        </a:solidFill>
                        <a:effectLst/>
                        <a:latin typeface="Cambria Math"/>
                        <a:ea typeface="Times New Roman"/>
                        <a:cs typeface="Times New Roman"/>
                      </a:rPr>
                      <m:t> </m:t>
                    </m:r>
                  </m:oMath>
                </a14:m>
                <a:r>
                  <a:rPr lang="en-US" sz="3200" dirty="0" err="1">
                    <a:solidFill>
                      <a:srgbClr val="000000"/>
                    </a:solidFill>
                    <a:effectLst/>
                    <a:latin typeface="+mj-lt"/>
                    <a:ea typeface="Calibri"/>
                    <a:cs typeface="Times New Roman"/>
                  </a:rPr>
                  <a:t>suy</a:t>
                </a:r>
                <a:r>
                  <a:rPr lang="en-US" sz="3200" dirty="0">
                    <a:solidFill>
                      <a:srgbClr val="000000"/>
                    </a:solidFill>
                    <a:effectLst/>
                    <a:latin typeface="+mj-lt"/>
                    <a:ea typeface="Calibri"/>
                    <a:cs typeface="Times New Roman"/>
                  </a:rPr>
                  <a:t> </a:t>
                </a:r>
                <a:r>
                  <a:rPr lang="en-US" sz="3200" dirty="0" err="1" smtClean="0">
                    <a:solidFill>
                      <a:srgbClr val="000000"/>
                    </a:solidFill>
                    <a:effectLst/>
                    <a:latin typeface="+mj-lt"/>
                    <a:ea typeface="Calibri"/>
                    <a:cs typeface="Times New Roman"/>
                  </a:rPr>
                  <a:t>ra</a:t>
                </a:r>
                <a:endParaRPr lang="en-US" sz="3200" dirty="0" smtClean="0">
                  <a:solidFill>
                    <a:srgbClr val="000000"/>
                  </a:solidFill>
                  <a:effectLst/>
                  <a:latin typeface="+mj-lt"/>
                  <a:ea typeface="Calibri"/>
                  <a:cs typeface="Times New Roman"/>
                </a:endParaRPr>
              </a:p>
              <a:p>
                <a:pPr marL="635000" marR="0" algn="just">
                  <a:lnSpc>
                    <a:spcPct val="107000"/>
                  </a:lnSpc>
                  <a:spcBef>
                    <a:spcPts val="0"/>
                  </a:spcBef>
                  <a:spcAft>
                    <a:spcPts val="0"/>
                  </a:spcAft>
                </a:pPr>
                <a:r>
                  <a:rPr lang="en-US" sz="3200" dirty="0" smtClean="0">
                    <a:solidFill>
                      <a:srgbClr val="000000"/>
                    </a:solidFill>
                    <a:effectLst/>
                    <a:latin typeface="+mj-lt"/>
                    <a:ea typeface="Calibri"/>
                    <a:cs typeface="Times New Roman"/>
                  </a:rPr>
                  <a:t> </a:t>
                </a:r>
                <a14:m>
                  <m:oMath xmlns:m="http://schemas.openxmlformats.org/officeDocument/2006/math">
                    <m:r>
                      <a:rPr lang="fr-FR" sz="3200" i="1">
                        <a:solidFill>
                          <a:srgbClr val="000000"/>
                        </a:solidFill>
                        <a:effectLst/>
                        <a:latin typeface="Cambria Math"/>
                        <a:ea typeface="Calibri"/>
                        <a:cs typeface="Times New Roman"/>
                      </a:rPr>
                      <m:t>𝑀</m:t>
                    </m:r>
                    <m:sSup>
                      <m:sSupPr>
                        <m:ctrlPr>
                          <a:rPr lang="en-US" sz="3200" i="1">
                            <a:solidFill>
                              <a:srgbClr val="000000"/>
                            </a:solidFill>
                            <a:effectLst/>
                            <a:latin typeface="Cambria Math"/>
                            <a:ea typeface="Times New Roman"/>
                            <a:cs typeface="Times New Roman"/>
                          </a:rPr>
                        </m:ctrlPr>
                      </m:sSupPr>
                      <m:e>
                        <m:r>
                          <a:rPr lang="vi-VN" sz="3200" i="1">
                            <a:solidFill>
                              <a:srgbClr val="000000"/>
                            </a:solidFill>
                            <a:effectLst/>
                            <a:latin typeface="Cambria Math"/>
                            <a:ea typeface="Times New Roman"/>
                            <a:cs typeface="Times New Roman"/>
                          </a:rPr>
                          <m:t>𝐵</m:t>
                        </m:r>
                      </m:e>
                      <m:sup>
                        <m:r>
                          <a:rPr lang="vi-VN" sz="3200" i="1">
                            <a:solidFill>
                              <a:srgbClr val="000000"/>
                            </a:solidFill>
                            <a:effectLst/>
                            <a:latin typeface="Cambria Math"/>
                            <a:ea typeface="Times New Roman"/>
                            <a:cs typeface="Times New Roman"/>
                          </a:rPr>
                          <m:t>′</m:t>
                        </m:r>
                      </m:sup>
                    </m:sSup>
                    <m:r>
                      <a:rPr lang="fr-FR" sz="3200" i="1">
                        <a:solidFill>
                          <a:srgbClr val="000000"/>
                        </a:solidFill>
                        <a:effectLst/>
                        <a:latin typeface="Cambria Math"/>
                        <a:ea typeface="Calibri"/>
                        <a:cs typeface="Times New Roman"/>
                      </a:rPr>
                      <m:t>//</m:t>
                    </m:r>
                    <m:r>
                      <a:rPr lang="fr-FR" sz="3200" i="1">
                        <a:solidFill>
                          <a:srgbClr val="000000"/>
                        </a:solidFill>
                        <a:effectLst/>
                        <a:latin typeface="Cambria Math"/>
                        <a:ea typeface="Calibri"/>
                        <a:cs typeface="Times New Roman"/>
                      </a:rPr>
                      <m:t>𝐴𝐻</m:t>
                    </m:r>
                    <m:r>
                      <a:rPr lang="fr-FR" sz="3200" i="1">
                        <a:solidFill>
                          <a:srgbClr val="000000"/>
                        </a:solidFill>
                        <a:effectLst/>
                        <a:latin typeface="Cambria Math"/>
                        <a:ea typeface="Calibri"/>
                        <a:cs typeface="Times New Roman"/>
                      </a:rPr>
                      <m:t> </m:t>
                    </m:r>
                    <m:r>
                      <a:rPr lang="en-US" sz="3200">
                        <a:solidFill>
                          <a:srgbClr val="000000"/>
                        </a:solidFill>
                        <a:effectLst/>
                        <a:latin typeface="Cambria Math"/>
                        <a:ea typeface="Calibri"/>
                        <a:cs typeface="Times New Roman"/>
                      </a:rPr>
                      <m:t>∙→</m:t>
                    </m:r>
                    <m:r>
                      <a:rPr lang="fr-FR" sz="3200" i="1">
                        <a:solidFill>
                          <a:srgbClr val="000000"/>
                        </a:solidFill>
                        <a:effectLst/>
                        <a:latin typeface="Cambria Math"/>
                        <a:ea typeface="Calibri"/>
                        <a:cs typeface="Times New Roman"/>
                      </a:rPr>
                      <m:t>𝑀</m:t>
                    </m:r>
                    <m:sSup>
                      <m:sSupPr>
                        <m:ctrlPr>
                          <a:rPr lang="en-US" sz="3200" i="1">
                            <a:solidFill>
                              <a:srgbClr val="000000"/>
                            </a:solidFill>
                            <a:effectLst/>
                            <a:latin typeface="Cambria Math"/>
                            <a:ea typeface="Times New Roman"/>
                            <a:cs typeface="Times New Roman"/>
                          </a:rPr>
                        </m:ctrlPr>
                      </m:sSupPr>
                      <m:e>
                        <m:r>
                          <a:rPr lang="vi-VN" sz="3200" i="1">
                            <a:solidFill>
                              <a:srgbClr val="000000"/>
                            </a:solidFill>
                            <a:effectLst/>
                            <a:latin typeface="Cambria Math"/>
                            <a:ea typeface="Times New Roman"/>
                            <a:cs typeface="Times New Roman"/>
                          </a:rPr>
                          <m:t>𝐵</m:t>
                        </m:r>
                      </m:e>
                      <m:sup>
                        <m:r>
                          <a:rPr lang="vi-VN" sz="3200" i="1">
                            <a:solidFill>
                              <a:srgbClr val="000000"/>
                            </a:solidFill>
                            <a:effectLst/>
                            <a:latin typeface="Cambria Math"/>
                            <a:ea typeface="Times New Roman"/>
                            <a:cs typeface="Times New Roman"/>
                          </a:rPr>
                          <m:t>′</m:t>
                        </m:r>
                      </m:sup>
                    </m:sSup>
                    <m:r>
                      <a:rPr lang="fr-FR" sz="3200" i="1">
                        <a:solidFill>
                          <a:srgbClr val="000000"/>
                        </a:solidFill>
                        <a:effectLst/>
                        <a:latin typeface="Cambria Math"/>
                        <a:ea typeface="Calibri"/>
                        <a:cs typeface="Times New Roman"/>
                      </a:rPr>
                      <m:t>//(</m:t>
                    </m:r>
                    <m:r>
                      <a:rPr lang="fr-FR" sz="3200" i="1">
                        <a:solidFill>
                          <a:srgbClr val="000000"/>
                        </a:solidFill>
                        <a:effectLst/>
                        <a:latin typeface="Cambria Math"/>
                        <a:ea typeface="Calibri"/>
                        <a:cs typeface="Times New Roman"/>
                      </a:rPr>
                      <m:t>𝐴𝐻</m:t>
                    </m:r>
                    <m:sSup>
                      <m:sSupPr>
                        <m:ctrlPr>
                          <a:rPr lang="en-US" sz="3200" i="1">
                            <a:solidFill>
                              <a:srgbClr val="000000"/>
                            </a:solidFill>
                            <a:effectLst/>
                            <a:latin typeface="Cambria Math"/>
                            <a:ea typeface="Times New Roman"/>
                            <a:cs typeface="Times New Roman"/>
                          </a:rPr>
                        </m:ctrlPr>
                      </m:sSupPr>
                      <m:e>
                        <m:r>
                          <a:rPr lang="vi-VN" sz="3200" i="1">
                            <a:solidFill>
                              <a:srgbClr val="000000"/>
                            </a:solidFill>
                            <a:effectLst/>
                            <a:latin typeface="Cambria Math"/>
                            <a:ea typeface="Times New Roman"/>
                            <a:cs typeface="Times New Roman"/>
                          </a:rPr>
                          <m:t>𝐶</m:t>
                        </m:r>
                      </m:e>
                      <m:sup>
                        <m:r>
                          <a:rPr lang="vi-VN" sz="3200" i="1">
                            <a:solidFill>
                              <a:srgbClr val="000000"/>
                            </a:solidFill>
                            <a:effectLst/>
                            <a:latin typeface="Cambria Math"/>
                            <a:ea typeface="Times New Roman"/>
                            <a:cs typeface="Times New Roman"/>
                          </a:rPr>
                          <m:t>′</m:t>
                        </m:r>
                      </m:sup>
                    </m:sSup>
                    <m:r>
                      <a:rPr lang="vi-VN" sz="3200" i="1">
                        <a:solidFill>
                          <a:srgbClr val="000000"/>
                        </a:solidFill>
                        <a:effectLst/>
                        <a:latin typeface="Cambria Math"/>
                        <a:ea typeface="Times New Roman"/>
                        <a:cs typeface="Times New Roman"/>
                      </a:rPr>
                      <m:t>) (1)</m:t>
                    </m:r>
                  </m:oMath>
                </a14:m>
                <a:endParaRPr lang="en-US" sz="3200" dirty="0">
                  <a:latin typeface="+mj-lt"/>
                  <a:ea typeface="Calibri"/>
                  <a:cs typeface="Times New Roman"/>
                </a:endParaRPr>
              </a:p>
              <a:p>
                <a:pPr marL="635000" marR="0">
                  <a:lnSpc>
                    <a:spcPct val="107000"/>
                  </a:lnSpc>
                  <a:spcBef>
                    <a:spcPts val="0"/>
                  </a:spcBef>
                  <a:spcAft>
                    <a:spcPts val="0"/>
                  </a:spcAft>
                </a:pPr>
                <a:r>
                  <a:rPr lang="en-US" sz="3200" dirty="0" err="1">
                    <a:solidFill>
                      <a:srgbClr val="000000"/>
                    </a:solidFill>
                    <a:effectLst/>
                    <a:latin typeface="+mj-lt"/>
                    <a:ea typeface="Calibri"/>
                    <a:cs typeface="Times New Roman"/>
                  </a:rPr>
                  <a:t>Vì</a:t>
                </a:r>
                <a:r>
                  <a:rPr lang="en-US" sz="3200" dirty="0">
                    <a:solidFill>
                      <a:srgbClr val="000000"/>
                    </a:solidFill>
                    <a:effectLst/>
                    <a:latin typeface="+mj-lt"/>
                    <a:ea typeface="Calibri"/>
                    <a:cs typeface="Times New Roman"/>
                  </a:rPr>
                  <a:t> </a:t>
                </a:r>
                <a14:m>
                  <m:oMath xmlns:m="http://schemas.openxmlformats.org/officeDocument/2006/math">
                    <m:r>
                      <a:rPr lang="fr-FR" sz="3200" i="1">
                        <a:solidFill>
                          <a:srgbClr val="000000"/>
                        </a:solidFill>
                        <a:effectLst/>
                        <a:latin typeface="Cambria Math"/>
                        <a:ea typeface="Calibri"/>
                        <a:cs typeface="Times New Roman"/>
                      </a:rPr>
                      <m:t>𝑀𝐻</m:t>
                    </m:r>
                  </m:oMath>
                </a14:m>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là</a:t>
                </a:r>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đường</a:t>
                </a:r>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trung</a:t>
                </a:r>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bình</a:t>
                </a:r>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của</a:t>
                </a:r>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hình</a:t>
                </a:r>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bình</a:t>
                </a:r>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hành</a:t>
                </a:r>
                <a:r>
                  <a:rPr lang="en-US" sz="3200" dirty="0">
                    <a:solidFill>
                      <a:srgbClr val="000000"/>
                    </a:solidFill>
                    <a:effectLst/>
                    <a:latin typeface="+mj-lt"/>
                    <a:ea typeface="Calibri"/>
                    <a:cs typeface="Times New Roman"/>
                  </a:rPr>
                  <a:t> </a:t>
                </a:r>
                <a14:m>
                  <m:oMath xmlns:m="http://schemas.openxmlformats.org/officeDocument/2006/math">
                    <m:r>
                      <a:rPr lang="fr-FR" sz="3200" i="1">
                        <a:solidFill>
                          <a:srgbClr val="000000"/>
                        </a:solidFill>
                        <a:effectLst/>
                        <a:latin typeface="Cambria Math"/>
                        <a:ea typeface="Calibri"/>
                        <a:cs typeface="Times New Roman"/>
                      </a:rPr>
                      <m:t>𝐴𝐵</m:t>
                    </m:r>
                    <m:sSup>
                      <m:sSupPr>
                        <m:ctrlPr>
                          <a:rPr lang="en-US" sz="3200" i="1">
                            <a:solidFill>
                              <a:srgbClr val="000000"/>
                            </a:solidFill>
                            <a:effectLst/>
                            <a:latin typeface="Cambria Math"/>
                            <a:ea typeface="Times New Roman"/>
                            <a:cs typeface="Times New Roman"/>
                          </a:rPr>
                        </m:ctrlPr>
                      </m:sSupPr>
                      <m:e>
                        <m:r>
                          <a:rPr lang="vi-VN" sz="3200" i="1">
                            <a:solidFill>
                              <a:srgbClr val="000000"/>
                            </a:solidFill>
                            <a:effectLst/>
                            <a:latin typeface="Cambria Math"/>
                            <a:ea typeface="Times New Roman"/>
                            <a:cs typeface="Times New Roman"/>
                          </a:rPr>
                          <m:t>𝐵</m:t>
                        </m:r>
                      </m:e>
                      <m:sup>
                        <m:r>
                          <a:rPr lang="vi-VN" sz="3200" i="1">
                            <a:solidFill>
                              <a:srgbClr val="000000"/>
                            </a:solidFill>
                            <a:effectLst/>
                            <a:latin typeface="Cambria Math"/>
                            <a:ea typeface="Times New Roman"/>
                            <a:cs typeface="Times New Roman"/>
                          </a:rPr>
                          <m:t>′</m:t>
                        </m:r>
                      </m:sup>
                    </m:sSup>
                    <m:sSup>
                      <m:sSupPr>
                        <m:ctrlPr>
                          <a:rPr lang="en-US" sz="3200" i="1">
                            <a:solidFill>
                              <a:srgbClr val="000000"/>
                            </a:solidFill>
                            <a:effectLst/>
                            <a:latin typeface="Cambria Math"/>
                            <a:ea typeface="Times New Roman"/>
                            <a:cs typeface="Times New Roman"/>
                          </a:rPr>
                        </m:ctrlPr>
                      </m:sSupPr>
                      <m:e>
                        <m:r>
                          <a:rPr lang="vi-VN" sz="3200" i="1">
                            <a:solidFill>
                              <a:srgbClr val="000000"/>
                            </a:solidFill>
                            <a:effectLst/>
                            <a:latin typeface="Cambria Math"/>
                            <a:ea typeface="Times New Roman"/>
                            <a:cs typeface="Times New Roman"/>
                          </a:rPr>
                          <m:t>𝐴</m:t>
                        </m:r>
                      </m:e>
                      <m:sup>
                        <m:r>
                          <a:rPr lang="vi-VN" sz="3200" i="1">
                            <a:solidFill>
                              <a:srgbClr val="000000"/>
                            </a:solidFill>
                            <a:effectLst/>
                            <a:latin typeface="Cambria Math"/>
                            <a:ea typeface="Times New Roman"/>
                            <a:cs typeface="Times New Roman"/>
                          </a:rPr>
                          <m:t>′</m:t>
                        </m:r>
                      </m:sup>
                    </m:sSup>
                  </m:oMath>
                </a14:m>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suy</a:t>
                </a:r>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ra</a:t>
                </a:r>
                <a:r>
                  <a:rPr lang="en-US" sz="3200" dirty="0">
                    <a:solidFill>
                      <a:srgbClr val="000000"/>
                    </a:solidFill>
                    <a:effectLst/>
                    <a:latin typeface="+mj-lt"/>
                    <a:ea typeface="Calibri"/>
                    <a:cs typeface="Times New Roman"/>
                  </a:rPr>
                  <a:t> </a:t>
                </a:r>
                <a14:m>
                  <m:oMath xmlns:m="http://schemas.openxmlformats.org/officeDocument/2006/math">
                    <m:r>
                      <a:rPr lang="fr-FR" sz="3200" i="1">
                        <a:solidFill>
                          <a:srgbClr val="000000"/>
                        </a:solidFill>
                        <a:effectLst/>
                        <a:latin typeface="Cambria Math"/>
                        <a:ea typeface="Calibri"/>
                        <a:cs typeface="Times New Roman"/>
                      </a:rPr>
                      <m:t>𝑀𝐻</m:t>
                    </m:r>
                  </m:oMath>
                </a14:m>
                <a:r>
                  <a:rPr lang="en-US" sz="3200" dirty="0">
                    <a:solidFill>
                      <a:srgbClr val="000000"/>
                    </a:solidFill>
                    <a:effectLst/>
                    <a:latin typeface="+mj-lt"/>
                    <a:ea typeface="Calibri"/>
                    <a:cs typeface="Times New Roman"/>
                  </a:rPr>
                  <a:t> song </a:t>
                </a:r>
                <a:r>
                  <a:rPr lang="en-US" sz="3200" dirty="0" err="1">
                    <a:solidFill>
                      <a:srgbClr val="000000"/>
                    </a:solidFill>
                    <a:effectLst/>
                    <a:latin typeface="+mj-lt"/>
                    <a:ea typeface="Calibri"/>
                    <a:cs typeface="Times New Roman"/>
                  </a:rPr>
                  <a:t>song</a:t>
                </a:r>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và</a:t>
                </a:r>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bằng</a:t>
                </a:r>
                <a:r>
                  <a:rPr lang="en-US" sz="3200" dirty="0">
                    <a:solidFill>
                      <a:srgbClr val="000000"/>
                    </a:solidFill>
                    <a:effectLst/>
                    <a:latin typeface="+mj-lt"/>
                    <a:ea typeface="Calibri"/>
                    <a:cs typeface="Times New Roman"/>
                  </a:rPr>
                  <a:t> </a:t>
                </a:r>
                <a14:m>
                  <m:oMath xmlns:m="http://schemas.openxmlformats.org/officeDocument/2006/math">
                    <m:r>
                      <a:rPr lang="fr-FR" sz="3200" i="1">
                        <a:solidFill>
                          <a:srgbClr val="000000"/>
                        </a:solidFill>
                        <a:effectLst/>
                        <a:latin typeface="Cambria Math"/>
                        <a:ea typeface="Calibri"/>
                        <a:cs typeface="Times New Roman"/>
                      </a:rPr>
                      <m:t>𝐵</m:t>
                    </m:r>
                    <m:sSup>
                      <m:sSupPr>
                        <m:ctrlPr>
                          <a:rPr lang="en-US" sz="3200" i="1">
                            <a:solidFill>
                              <a:srgbClr val="000000"/>
                            </a:solidFill>
                            <a:effectLst/>
                            <a:latin typeface="Cambria Math"/>
                            <a:ea typeface="Times New Roman"/>
                            <a:cs typeface="Times New Roman"/>
                          </a:rPr>
                        </m:ctrlPr>
                      </m:sSupPr>
                      <m:e>
                        <m:r>
                          <a:rPr lang="vi-VN" sz="3200" i="1">
                            <a:solidFill>
                              <a:srgbClr val="000000"/>
                            </a:solidFill>
                            <a:effectLst/>
                            <a:latin typeface="Cambria Math"/>
                            <a:ea typeface="Times New Roman"/>
                            <a:cs typeface="Times New Roman"/>
                          </a:rPr>
                          <m:t>𝐵</m:t>
                        </m:r>
                      </m:e>
                      <m:sup>
                        <m:r>
                          <a:rPr lang="vi-VN" sz="3200" i="1">
                            <a:solidFill>
                              <a:srgbClr val="000000"/>
                            </a:solidFill>
                            <a:effectLst/>
                            <a:latin typeface="Cambria Math"/>
                            <a:ea typeface="Times New Roman"/>
                            <a:cs typeface="Times New Roman"/>
                          </a:rPr>
                          <m:t>′</m:t>
                        </m:r>
                      </m:sup>
                    </m:sSup>
                  </m:oMath>
                </a14:m>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nên</a:t>
                </a:r>
                <a:r>
                  <a:rPr lang="en-US" sz="3200" dirty="0">
                    <a:solidFill>
                      <a:srgbClr val="000000"/>
                    </a:solidFill>
                    <a:effectLst/>
                    <a:latin typeface="+mj-lt"/>
                    <a:ea typeface="Calibri"/>
                    <a:cs typeface="Times New Roman"/>
                  </a:rPr>
                  <a:t> </a:t>
                </a:r>
                <a14:m>
                  <m:oMath xmlns:m="http://schemas.openxmlformats.org/officeDocument/2006/math">
                    <m:r>
                      <a:rPr lang="fr-FR" sz="3200" i="1">
                        <a:solidFill>
                          <a:srgbClr val="000000"/>
                        </a:solidFill>
                        <a:effectLst/>
                        <a:latin typeface="Cambria Math"/>
                        <a:ea typeface="Calibri"/>
                        <a:cs typeface="Times New Roman"/>
                      </a:rPr>
                      <m:t>𝑀𝐻</m:t>
                    </m:r>
                  </m:oMath>
                </a14:m>
                <a:r>
                  <a:rPr lang="en-US" sz="3200" dirty="0">
                    <a:solidFill>
                      <a:srgbClr val="000000"/>
                    </a:solidFill>
                    <a:effectLst/>
                    <a:latin typeface="+mj-lt"/>
                    <a:ea typeface="Calibri"/>
                    <a:cs typeface="Times New Roman"/>
                  </a:rPr>
                  <a:t> song </a:t>
                </a:r>
                <a:r>
                  <a:rPr lang="en-US" sz="3200" dirty="0" err="1">
                    <a:solidFill>
                      <a:srgbClr val="000000"/>
                    </a:solidFill>
                    <a:effectLst/>
                    <a:latin typeface="+mj-lt"/>
                    <a:ea typeface="Calibri"/>
                    <a:cs typeface="Times New Roman"/>
                  </a:rPr>
                  <a:t>song</a:t>
                </a:r>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và</a:t>
                </a:r>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bằng</a:t>
                </a:r>
                <a:r>
                  <a:rPr lang="en-US" sz="3200" dirty="0">
                    <a:solidFill>
                      <a:srgbClr val="000000"/>
                    </a:solidFill>
                    <a:effectLst/>
                    <a:latin typeface="+mj-lt"/>
                    <a:ea typeface="Calibri"/>
                    <a:cs typeface="Times New Roman"/>
                  </a:rPr>
                  <a:t> </a:t>
                </a:r>
                <a14:m>
                  <m:oMath xmlns:m="http://schemas.openxmlformats.org/officeDocument/2006/math">
                    <m:r>
                      <a:rPr lang="fr-FR" sz="3200" i="1">
                        <a:solidFill>
                          <a:srgbClr val="000000"/>
                        </a:solidFill>
                        <a:effectLst/>
                        <a:latin typeface="Cambria Math"/>
                        <a:ea typeface="Calibri"/>
                        <a:cs typeface="Times New Roman"/>
                      </a:rPr>
                      <m:t>𝐶</m:t>
                    </m:r>
                    <m:sSup>
                      <m:sSupPr>
                        <m:ctrlPr>
                          <a:rPr lang="en-US" sz="3200" i="1">
                            <a:solidFill>
                              <a:srgbClr val="000000"/>
                            </a:solidFill>
                            <a:effectLst/>
                            <a:latin typeface="Cambria Math"/>
                            <a:ea typeface="Times New Roman"/>
                            <a:cs typeface="Times New Roman"/>
                          </a:rPr>
                        </m:ctrlPr>
                      </m:sSupPr>
                      <m:e>
                        <m:r>
                          <a:rPr lang="vi-VN" sz="3200" i="1">
                            <a:solidFill>
                              <a:srgbClr val="000000"/>
                            </a:solidFill>
                            <a:effectLst/>
                            <a:latin typeface="Cambria Math"/>
                            <a:ea typeface="Times New Roman"/>
                            <a:cs typeface="Times New Roman"/>
                          </a:rPr>
                          <m:t>𝐶</m:t>
                        </m:r>
                      </m:e>
                      <m:sup>
                        <m:r>
                          <a:rPr lang="vi-VN" sz="3200" i="1">
                            <a:solidFill>
                              <a:srgbClr val="000000"/>
                            </a:solidFill>
                            <a:effectLst/>
                            <a:latin typeface="Cambria Math"/>
                            <a:ea typeface="Times New Roman"/>
                            <a:cs typeface="Times New Roman"/>
                          </a:rPr>
                          <m:t>′</m:t>
                        </m:r>
                      </m:sup>
                    </m:sSup>
                  </m:oMath>
                </a14:m>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Suy</a:t>
                </a:r>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ra</a:t>
                </a:r>
                <a:r>
                  <a:rPr lang="en-US" sz="3200" dirty="0">
                    <a:solidFill>
                      <a:srgbClr val="000000"/>
                    </a:solidFill>
                    <a:effectLst/>
                    <a:latin typeface="+mj-lt"/>
                    <a:ea typeface="Calibri"/>
                    <a:cs typeface="Times New Roman"/>
                  </a:rPr>
                  <a:t> </a:t>
                </a:r>
                <a14:m>
                  <m:oMath xmlns:m="http://schemas.openxmlformats.org/officeDocument/2006/math">
                    <m:r>
                      <a:rPr lang="vi-VN" sz="3200" i="1">
                        <a:solidFill>
                          <a:srgbClr val="000000"/>
                        </a:solidFill>
                        <a:effectLst/>
                        <a:latin typeface="Cambria Math"/>
                        <a:ea typeface="Times New Roman"/>
                        <a:cs typeface="Times New Roman"/>
                      </a:rPr>
                      <m:t>𝑀𝐻</m:t>
                    </m:r>
                    <m:sSup>
                      <m:sSupPr>
                        <m:ctrlPr>
                          <a:rPr lang="en-US" sz="3200" i="1">
                            <a:solidFill>
                              <a:srgbClr val="000000"/>
                            </a:solidFill>
                            <a:effectLst/>
                            <a:latin typeface="Cambria Math"/>
                            <a:ea typeface="Times New Roman"/>
                            <a:cs typeface="Times New Roman"/>
                          </a:rPr>
                        </m:ctrlPr>
                      </m:sSupPr>
                      <m:e>
                        <m:r>
                          <a:rPr lang="vi-VN" sz="3200" i="1">
                            <a:solidFill>
                              <a:srgbClr val="000000"/>
                            </a:solidFill>
                            <a:effectLst/>
                            <a:latin typeface="Cambria Math"/>
                            <a:ea typeface="Times New Roman"/>
                            <a:cs typeface="Times New Roman"/>
                          </a:rPr>
                          <m:t>𝐶</m:t>
                        </m:r>
                      </m:e>
                      <m:sup>
                        <m:r>
                          <a:rPr lang="vi-VN" sz="3200" i="1">
                            <a:solidFill>
                              <a:srgbClr val="000000"/>
                            </a:solidFill>
                            <a:effectLst/>
                            <a:latin typeface="Cambria Math"/>
                            <a:ea typeface="Times New Roman"/>
                            <a:cs typeface="Times New Roman"/>
                          </a:rPr>
                          <m:t>′</m:t>
                        </m:r>
                      </m:sup>
                    </m:sSup>
                    <m:r>
                      <a:rPr lang="vi-VN" sz="3200" i="1">
                        <a:solidFill>
                          <a:srgbClr val="000000"/>
                        </a:solidFill>
                        <a:effectLst/>
                        <a:latin typeface="Cambria Math"/>
                        <a:ea typeface="Times New Roman"/>
                        <a:cs typeface="Times New Roman"/>
                      </a:rPr>
                      <m:t>𝐶</m:t>
                    </m:r>
                  </m:oMath>
                </a14:m>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là</a:t>
                </a:r>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hình</a:t>
                </a:r>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hình</a:t>
                </a:r>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hành</a:t>
                </a:r>
                <a:endParaRPr lang="en-US" sz="3200" dirty="0">
                  <a:latin typeface="+mj-lt"/>
                  <a:ea typeface="Calibri"/>
                  <a:cs typeface="Times New Roman"/>
                </a:endParaRPr>
              </a:p>
              <a:p>
                <a:pPr marL="635000" marR="0">
                  <a:lnSpc>
                    <a:spcPct val="107000"/>
                  </a:lnSpc>
                  <a:spcBef>
                    <a:spcPts val="0"/>
                  </a:spcBef>
                  <a:spcAft>
                    <a:spcPts val="0"/>
                  </a:spcAft>
                </a:pPr>
                <a:r>
                  <a:rPr lang="en-US" sz="3200" dirty="0">
                    <a:solidFill>
                      <a:srgbClr val="000000"/>
                    </a:solidFill>
                    <a:effectLst/>
                    <a:latin typeface="+mj-lt"/>
                    <a:ea typeface="Calibri"/>
                    <a:cs typeface="Times New Roman"/>
                  </a:rPr>
                  <a:t> </a:t>
                </a:r>
                <a14:m>
                  <m:oMath xmlns:m="http://schemas.openxmlformats.org/officeDocument/2006/math">
                    <m:r>
                      <a:rPr lang="fr-FR" sz="3200" i="1">
                        <a:solidFill>
                          <a:srgbClr val="000000"/>
                        </a:solidFill>
                        <a:effectLst/>
                        <a:latin typeface="Cambria Math"/>
                        <a:ea typeface="Calibri"/>
                        <a:cs typeface="Times New Roman"/>
                      </a:rPr>
                      <m:t>𝑀</m:t>
                    </m:r>
                    <m:sSup>
                      <m:sSupPr>
                        <m:ctrlPr>
                          <a:rPr lang="en-US" sz="3200" i="1">
                            <a:solidFill>
                              <a:srgbClr val="000000"/>
                            </a:solidFill>
                            <a:effectLst/>
                            <a:latin typeface="Cambria Math"/>
                            <a:ea typeface="Times New Roman"/>
                            <a:cs typeface="Times New Roman"/>
                          </a:rPr>
                        </m:ctrlPr>
                      </m:sSupPr>
                      <m:e>
                        <m:r>
                          <a:rPr lang="vi-VN" sz="3200" i="1">
                            <a:solidFill>
                              <a:srgbClr val="000000"/>
                            </a:solidFill>
                            <a:effectLst/>
                            <a:latin typeface="Cambria Math"/>
                            <a:ea typeface="Times New Roman"/>
                            <a:cs typeface="Times New Roman"/>
                          </a:rPr>
                          <m:t>𝐶</m:t>
                        </m:r>
                      </m:e>
                      <m:sup>
                        <m:r>
                          <a:rPr lang="vi-VN" sz="3200" i="1">
                            <a:solidFill>
                              <a:srgbClr val="000000"/>
                            </a:solidFill>
                            <a:effectLst/>
                            <a:latin typeface="Cambria Math"/>
                            <a:ea typeface="Times New Roman"/>
                            <a:cs typeface="Times New Roman"/>
                          </a:rPr>
                          <m:t>′</m:t>
                        </m:r>
                      </m:sup>
                    </m:sSup>
                    <m:r>
                      <a:rPr lang="fr-FR" sz="3200" i="1">
                        <a:solidFill>
                          <a:srgbClr val="000000"/>
                        </a:solidFill>
                        <a:effectLst/>
                        <a:latin typeface="Cambria Math"/>
                        <a:ea typeface="Calibri"/>
                        <a:cs typeface="Times New Roman"/>
                      </a:rPr>
                      <m:t>//</m:t>
                    </m:r>
                    <m:r>
                      <a:rPr lang="fr-FR" sz="3200" i="1">
                        <a:solidFill>
                          <a:srgbClr val="000000"/>
                        </a:solidFill>
                        <a:effectLst/>
                        <a:latin typeface="Cambria Math"/>
                        <a:ea typeface="Calibri"/>
                        <a:cs typeface="Times New Roman"/>
                      </a:rPr>
                      <m:t>𝐻</m:t>
                    </m:r>
                    <m:sSup>
                      <m:sSupPr>
                        <m:ctrlPr>
                          <a:rPr lang="en-US" sz="3200" i="1">
                            <a:solidFill>
                              <a:srgbClr val="000000"/>
                            </a:solidFill>
                            <a:effectLst/>
                            <a:latin typeface="Cambria Math"/>
                            <a:ea typeface="Times New Roman"/>
                            <a:cs typeface="Times New Roman"/>
                          </a:rPr>
                        </m:ctrlPr>
                      </m:sSupPr>
                      <m:e>
                        <m:r>
                          <a:rPr lang="vi-VN" sz="3200" i="1">
                            <a:solidFill>
                              <a:srgbClr val="000000"/>
                            </a:solidFill>
                            <a:effectLst/>
                            <a:latin typeface="Cambria Math"/>
                            <a:ea typeface="Times New Roman"/>
                            <a:cs typeface="Times New Roman"/>
                          </a:rPr>
                          <m:t>𝐶</m:t>
                        </m:r>
                      </m:e>
                      <m:sup>
                        <m:r>
                          <a:rPr lang="vi-VN" sz="3200" i="1">
                            <a:solidFill>
                              <a:srgbClr val="000000"/>
                            </a:solidFill>
                            <a:effectLst/>
                            <a:latin typeface="Cambria Math"/>
                            <a:ea typeface="Times New Roman"/>
                            <a:cs typeface="Times New Roman"/>
                          </a:rPr>
                          <m:t>′</m:t>
                        </m:r>
                      </m:sup>
                    </m:sSup>
                    <m:r>
                      <a:rPr lang="vi-VN" sz="3200" i="1">
                        <a:solidFill>
                          <a:srgbClr val="000000"/>
                        </a:solidFill>
                        <a:effectLst/>
                        <a:latin typeface="Cambria Math"/>
                        <a:ea typeface="Times New Roman"/>
                        <a:cs typeface="Times New Roman"/>
                      </a:rPr>
                      <m:t>→</m:t>
                    </m:r>
                    <m:r>
                      <a:rPr lang="vi-VN" sz="3200" i="1">
                        <a:solidFill>
                          <a:srgbClr val="000000"/>
                        </a:solidFill>
                        <a:effectLst/>
                        <a:latin typeface="Cambria Math"/>
                        <a:ea typeface="Times New Roman"/>
                        <a:cs typeface="Times New Roman"/>
                      </a:rPr>
                      <m:t>𝑀𝐶</m:t>
                    </m:r>
                    <m:r>
                      <a:rPr lang="fr-FR" sz="3200" i="1">
                        <a:solidFill>
                          <a:srgbClr val="000000"/>
                        </a:solidFill>
                        <a:effectLst/>
                        <a:latin typeface="Cambria Math"/>
                        <a:ea typeface="Calibri"/>
                        <a:cs typeface="Times New Roman"/>
                      </a:rPr>
                      <m:t>//(</m:t>
                    </m:r>
                    <m:r>
                      <a:rPr lang="fr-FR" sz="3200" i="1">
                        <a:solidFill>
                          <a:srgbClr val="000000"/>
                        </a:solidFill>
                        <a:effectLst/>
                        <a:latin typeface="Cambria Math"/>
                        <a:ea typeface="Calibri"/>
                        <a:cs typeface="Times New Roman"/>
                      </a:rPr>
                      <m:t>𝐴𝐻</m:t>
                    </m:r>
                    <m:sSup>
                      <m:sSupPr>
                        <m:ctrlPr>
                          <a:rPr lang="en-US" sz="3200" i="1">
                            <a:solidFill>
                              <a:srgbClr val="000000"/>
                            </a:solidFill>
                            <a:effectLst/>
                            <a:latin typeface="Cambria Math"/>
                            <a:ea typeface="Times New Roman"/>
                            <a:cs typeface="Times New Roman"/>
                          </a:rPr>
                        </m:ctrlPr>
                      </m:sSupPr>
                      <m:e>
                        <m:r>
                          <a:rPr lang="vi-VN" sz="3200" i="1">
                            <a:solidFill>
                              <a:srgbClr val="000000"/>
                            </a:solidFill>
                            <a:effectLst/>
                            <a:latin typeface="Cambria Math"/>
                            <a:ea typeface="Times New Roman"/>
                            <a:cs typeface="Times New Roman"/>
                          </a:rPr>
                          <m:t>𝐶</m:t>
                        </m:r>
                      </m:e>
                      <m:sup>
                        <m:r>
                          <a:rPr lang="vi-VN" sz="3200" i="1">
                            <a:solidFill>
                              <a:srgbClr val="000000"/>
                            </a:solidFill>
                            <a:effectLst/>
                            <a:latin typeface="Cambria Math"/>
                            <a:ea typeface="Times New Roman"/>
                            <a:cs typeface="Times New Roman"/>
                          </a:rPr>
                          <m:t>′</m:t>
                        </m:r>
                      </m:sup>
                    </m:sSup>
                    <m:r>
                      <a:rPr lang="vi-VN" sz="3200" i="1">
                        <a:solidFill>
                          <a:srgbClr val="000000"/>
                        </a:solidFill>
                        <a:effectLst/>
                        <a:latin typeface="Cambria Math"/>
                        <a:ea typeface="Times New Roman"/>
                        <a:cs typeface="Times New Roman"/>
                      </a:rPr>
                      <m:t>) (2)</m:t>
                    </m:r>
                  </m:oMath>
                </a14:m>
                <a:endParaRPr lang="en-US" sz="3200" dirty="0">
                  <a:latin typeface="+mj-lt"/>
                  <a:ea typeface="Calibri"/>
                  <a:cs typeface="Times New Roman"/>
                </a:endParaRPr>
              </a:p>
              <a:p>
                <a:pPr marL="635000" marR="0">
                  <a:lnSpc>
                    <a:spcPct val="107000"/>
                  </a:lnSpc>
                  <a:spcBef>
                    <a:spcPts val="0"/>
                  </a:spcBef>
                  <a:spcAft>
                    <a:spcPts val="0"/>
                  </a:spcAft>
                </a:pPr>
                <a:r>
                  <a:rPr lang="en-US" sz="3200" dirty="0" err="1">
                    <a:solidFill>
                      <a:srgbClr val="000000"/>
                    </a:solidFill>
                    <a:effectLst/>
                    <a:latin typeface="+mj-lt"/>
                    <a:ea typeface="Calibri"/>
                    <a:cs typeface="Times New Roman"/>
                  </a:rPr>
                  <a:t>Từ</a:t>
                </a:r>
                <a:r>
                  <a:rPr lang="en-US" sz="3200" dirty="0">
                    <a:solidFill>
                      <a:srgbClr val="000000"/>
                    </a:solidFill>
                    <a:effectLst/>
                    <a:latin typeface="+mj-lt"/>
                    <a:ea typeface="Calibri"/>
                    <a:cs typeface="Times New Roman"/>
                  </a:rPr>
                  <a:t> </a:t>
                </a:r>
                <a14:m>
                  <m:oMath xmlns:m="http://schemas.openxmlformats.org/officeDocument/2006/math">
                    <m:r>
                      <a:rPr lang="vi-VN" sz="3200" i="1">
                        <a:solidFill>
                          <a:srgbClr val="000000"/>
                        </a:solidFill>
                        <a:effectLst/>
                        <a:latin typeface="Cambria Math"/>
                        <a:ea typeface="Times New Roman"/>
                        <a:cs typeface="Times New Roman"/>
                      </a:rPr>
                      <m:t>(1)</m:t>
                    </m:r>
                  </m:oMath>
                </a14:m>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và</a:t>
                </a:r>
                <a:r>
                  <a:rPr lang="en-US" sz="3200" dirty="0">
                    <a:solidFill>
                      <a:srgbClr val="000000"/>
                    </a:solidFill>
                    <a:effectLst/>
                    <a:latin typeface="+mj-lt"/>
                    <a:ea typeface="Calibri"/>
                    <a:cs typeface="Times New Roman"/>
                  </a:rPr>
                  <a:t> </a:t>
                </a:r>
                <a14:m>
                  <m:oMath xmlns:m="http://schemas.openxmlformats.org/officeDocument/2006/math">
                    <m:r>
                      <a:rPr lang="vi-VN" sz="3200" i="1">
                        <a:solidFill>
                          <a:srgbClr val="000000"/>
                        </a:solidFill>
                        <a:effectLst/>
                        <a:latin typeface="Cambria Math"/>
                        <a:ea typeface="Times New Roman"/>
                        <a:cs typeface="Times New Roman"/>
                      </a:rPr>
                      <m:t>(2)</m:t>
                    </m:r>
                  </m:oMath>
                </a14:m>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suy</a:t>
                </a:r>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ra</a:t>
                </a:r>
                <a:r>
                  <a:rPr lang="en-US" sz="3200" dirty="0">
                    <a:solidFill>
                      <a:srgbClr val="000000"/>
                    </a:solidFill>
                    <a:effectLst/>
                    <a:latin typeface="+mj-lt"/>
                    <a:ea typeface="Calibri"/>
                    <a:cs typeface="Times New Roman"/>
                  </a:rPr>
                  <a:t> </a:t>
                </a:r>
                <a14:m>
                  <m:oMath xmlns:m="http://schemas.openxmlformats.org/officeDocument/2006/math">
                    <m:d>
                      <m:dPr>
                        <m:ctrlPr>
                          <a:rPr lang="en-US" sz="3200" i="1">
                            <a:solidFill>
                              <a:srgbClr val="000000"/>
                            </a:solidFill>
                            <a:effectLst/>
                            <a:latin typeface="Cambria Math"/>
                            <a:ea typeface="Calibri"/>
                            <a:cs typeface="Times New Roman"/>
                          </a:rPr>
                        </m:ctrlPr>
                      </m:dPr>
                      <m:e>
                        <m:sSup>
                          <m:sSupPr>
                            <m:ctrlPr>
                              <a:rPr lang="en-US" sz="3200" i="1">
                                <a:solidFill>
                                  <a:srgbClr val="000000"/>
                                </a:solidFill>
                                <a:effectLst/>
                                <a:latin typeface="Cambria Math"/>
                                <a:ea typeface="Times New Roman"/>
                                <a:cs typeface="Times New Roman"/>
                              </a:rPr>
                            </m:ctrlPr>
                          </m:sSupPr>
                          <m:e>
                            <m:r>
                              <a:rPr lang="vi-VN" sz="3200" i="1">
                                <a:solidFill>
                                  <a:srgbClr val="000000"/>
                                </a:solidFill>
                                <a:effectLst/>
                                <a:latin typeface="Cambria Math"/>
                                <a:ea typeface="Times New Roman"/>
                                <a:cs typeface="Times New Roman"/>
                              </a:rPr>
                              <m:t>𝐵</m:t>
                            </m:r>
                          </m:e>
                          <m:sup>
                            <m:r>
                              <a:rPr lang="vi-VN" sz="3200" i="1">
                                <a:solidFill>
                                  <a:srgbClr val="000000"/>
                                </a:solidFill>
                                <a:effectLst/>
                                <a:latin typeface="Cambria Math"/>
                                <a:ea typeface="Times New Roman"/>
                                <a:cs typeface="Times New Roman"/>
                              </a:rPr>
                              <m:t>′</m:t>
                            </m:r>
                          </m:sup>
                        </m:sSup>
                        <m:r>
                          <a:rPr lang="fr-FR" sz="3200" i="1">
                            <a:solidFill>
                              <a:srgbClr val="000000"/>
                            </a:solidFill>
                            <a:effectLst/>
                            <a:latin typeface="Cambria Math"/>
                            <a:ea typeface="Calibri"/>
                            <a:cs typeface="Times New Roman"/>
                          </a:rPr>
                          <m:t>𝑀𝐶</m:t>
                        </m:r>
                      </m:e>
                    </m:d>
                    <m:r>
                      <a:rPr lang="fr-FR" sz="3200" i="1">
                        <a:solidFill>
                          <a:srgbClr val="000000"/>
                        </a:solidFill>
                        <a:effectLst/>
                        <a:latin typeface="Cambria Math"/>
                        <a:ea typeface="Calibri"/>
                        <a:cs typeface="Times New Roman"/>
                      </a:rPr>
                      <m:t>//(</m:t>
                    </m:r>
                    <m:r>
                      <a:rPr lang="fr-FR" sz="3200" i="1">
                        <a:solidFill>
                          <a:srgbClr val="000000"/>
                        </a:solidFill>
                        <a:effectLst/>
                        <a:latin typeface="Cambria Math"/>
                        <a:ea typeface="Calibri"/>
                        <a:cs typeface="Times New Roman"/>
                      </a:rPr>
                      <m:t>𝐴𝐻</m:t>
                    </m:r>
                    <m:sSup>
                      <m:sSupPr>
                        <m:ctrlPr>
                          <a:rPr lang="en-US" sz="3200" i="1">
                            <a:solidFill>
                              <a:srgbClr val="000000"/>
                            </a:solidFill>
                            <a:effectLst/>
                            <a:latin typeface="Cambria Math"/>
                            <a:ea typeface="Times New Roman"/>
                            <a:cs typeface="Times New Roman"/>
                          </a:rPr>
                        </m:ctrlPr>
                      </m:sSupPr>
                      <m:e>
                        <m:r>
                          <a:rPr lang="vi-VN" sz="3200" i="1">
                            <a:solidFill>
                              <a:srgbClr val="000000"/>
                            </a:solidFill>
                            <a:effectLst/>
                            <a:latin typeface="Cambria Math"/>
                            <a:ea typeface="Times New Roman"/>
                            <a:cs typeface="Times New Roman"/>
                          </a:rPr>
                          <m:t>𝐶</m:t>
                        </m:r>
                      </m:e>
                      <m:sup>
                        <m:r>
                          <a:rPr lang="vi-VN" sz="3200" i="1">
                            <a:solidFill>
                              <a:srgbClr val="000000"/>
                            </a:solidFill>
                            <a:effectLst/>
                            <a:latin typeface="Cambria Math"/>
                            <a:ea typeface="Times New Roman"/>
                            <a:cs typeface="Times New Roman"/>
                          </a:rPr>
                          <m:t>′</m:t>
                        </m:r>
                      </m:sup>
                    </m:sSup>
                    <m:r>
                      <a:rPr lang="vi-VN" sz="3200" i="1">
                        <a:solidFill>
                          <a:srgbClr val="000000"/>
                        </a:solidFill>
                        <a:effectLst/>
                        <a:latin typeface="Cambria Math"/>
                        <a:ea typeface="Times New Roman"/>
                        <a:cs typeface="Times New Roman"/>
                      </a:rPr>
                      <m:t>)</m:t>
                    </m:r>
                  </m:oMath>
                </a14:m>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Suy</a:t>
                </a:r>
                <a:r>
                  <a:rPr lang="en-US" sz="3200" dirty="0">
                    <a:solidFill>
                      <a:srgbClr val="000000"/>
                    </a:solidFill>
                    <a:effectLst/>
                    <a:latin typeface="+mj-lt"/>
                    <a:ea typeface="Calibri"/>
                    <a:cs typeface="Times New Roman"/>
                  </a:rPr>
                  <a:t> </a:t>
                </a:r>
                <a:r>
                  <a:rPr lang="en-US" sz="3200" dirty="0" err="1">
                    <a:solidFill>
                      <a:srgbClr val="000000"/>
                    </a:solidFill>
                    <a:effectLst/>
                    <a:latin typeface="+mj-lt"/>
                    <a:ea typeface="Calibri"/>
                    <a:cs typeface="Times New Roman"/>
                  </a:rPr>
                  <a:t>ra</a:t>
                </a:r>
                <a:r>
                  <a:rPr lang="en-US" sz="3200" dirty="0">
                    <a:solidFill>
                      <a:srgbClr val="000000"/>
                    </a:solidFill>
                    <a:effectLst/>
                    <a:latin typeface="+mj-lt"/>
                    <a:ea typeface="Calibri"/>
                    <a:cs typeface="Times New Roman"/>
                  </a:rPr>
                  <a:t> </a:t>
                </a:r>
                <a14:m>
                  <m:oMath xmlns:m="http://schemas.openxmlformats.org/officeDocument/2006/math">
                    <m:sSup>
                      <m:sSupPr>
                        <m:ctrlPr>
                          <a:rPr lang="en-US" sz="3200" i="1">
                            <a:solidFill>
                              <a:srgbClr val="000000"/>
                            </a:solidFill>
                            <a:effectLst/>
                            <a:latin typeface="Cambria Math"/>
                            <a:ea typeface="Times New Roman"/>
                            <a:cs typeface="Times New Roman"/>
                          </a:rPr>
                        </m:ctrlPr>
                      </m:sSupPr>
                      <m:e>
                        <m:r>
                          <a:rPr lang="vi-VN" sz="3200" i="1">
                            <a:solidFill>
                              <a:srgbClr val="000000"/>
                            </a:solidFill>
                            <a:effectLst/>
                            <a:latin typeface="Cambria Math"/>
                            <a:ea typeface="Times New Roman"/>
                            <a:cs typeface="Times New Roman"/>
                          </a:rPr>
                          <m:t>𝐵</m:t>
                        </m:r>
                      </m:e>
                      <m:sup>
                        <m:r>
                          <a:rPr lang="vi-VN" sz="3200" i="1">
                            <a:solidFill>
                              <a:srgbClr val="000000"/>
                            </a:solidFill>
                            <a:effectLst/>
                            <a:latin typeface="Cambria Math"/>
                            <a:ea typeface="Times New Roman"/>
                            <a:cs typeface="Times New Roman"/>
                          </a:rPr>
                          <m:t>′</m:t>
                        </m:r>
                      </m:sup>
                    </m:sSup>
                    <m:r>
                      <a:rPr lang="fr-FR" sz="3200" i="1">
                        <a:solidFill>
                          <a:srgbClr val="000000"/>
                        </a:solidFill>
                        <a:effectLst/>
                        <a:latin typeface="Cambria Math"/>
                        <a:ea typeface="Calibri"/>
                        <a:cs typeface="Times New Roman"/>
                      </a:rPr>
                      <m:t>𝐶</m:t>
                    </m:r>
                    <m:r>
                      <a:rPr lang="fr-FR" sz="3200" i="1">
                        <a:solidFill>
                          <a:srgbClr val="000000"/>
                        </a:solidFill>
                        <a:effectLst/>
                        <a:latin typeface="Cambria Math"/>
                        <a:ea typeface="Calibri"/>
                        <a:cs typeface="Times New Roman"/>
                      </a:rPr>
                      <m:t>//(</m:t>
                    </m:r>
                    <m:r>
                      <a:rPr lang="fr-FR" sz="3200" i="1">
                        <a:solidFill>
                          <a:srgbClr val="000000"/>
                        </a:solidFill>
                        <a:effectLst/>
                        <a:latin typeface="Cambria Math"/>
                        <a:ea typeface="Calibri"/>
                        <a:cs typeface="Times New Roman"/>
                      </a:rPr>
                      <m:t>𝐴𝐻</m:t>
                    </m:r>
                    <m:sSup>
                      <m:sSupPr>
                        <m:ctrlPr>
                          <a:rPr lang="en-US" sz="3200" i="1">
                            <a:solidFill>
                              <a:srgbClr val="000000"/>
                            </a:solidFill>
                            <a:effectLst/>
                            <a:latin typeface="Cambria Math"/>
                            <a:ea typeface="Times New Roman"/>
                            <a:cs typeface="Times New Roman"/>
                          </a:rPr>
                        </m:ctrlPr>
                      </m:sSupPr>
                      <m:e>
                        <m:r>
                          <a:rPr lang="vi-VN" sz="3200" i="1">
                            <a:solidFill>
                              <a:srgbClr val="000000"/>
                            </a:solidFill>
                            <a:effectLst/>
                            <a:latin typeface="Cambria Math"/>
                            <a:ea typeface="Times New Roman"/>
                            <a:cs typeface="Times New Roman"/>
                          </a:rPr>
                          <m:t>𝐶</m:t>
                        </m:r>
                      </m:e>
                      <m:sup>
                        <m:r>
                          <a:rPr lang="vi-VN" sz="3200" i="1">
                            <a:solidFill>
                              <a:srgbClr val="000000"/>
                            </a:solidFill>
                            <a:effectLst/>
                            <a:latin typeface="Cambria Math"/>
                            <a:ea typeface="Times New Roman"/>
                            <a:cs typeface="Times New Roman"/>
                          </a:rPr>
                          <m:t>′</m:t>
                        </m:r>
                      </m:sup>
                    </m:sSup>
                    <m:r>
                      <a:rPr lang="vi-VN" sz="3200" i="1">
                        <a:solidFill>
                          <a:srgbClr val="000000"/>
                        </a:solidFill>
                        <a:effectLst/>
                        <a:latin typeface="Cambria Math"/>
                        <a:ea typeface="Times New Roman"/>
                        <a:cs typeface="Times New Roman"/>
                      </a:rPr>
                      <m:t>)</m:t>
                    </m:r>
                  </m:oMath>
                </a14:m>
                <a:endParaRPr lang="en-US" sz="3200" dirty="0">
                  <a:latin typeface="+mj-lt"/>
                  <a:ea typeface="Calibri"/>
                  <a:cs typeface="Times New Roman"/>
                </a:endParaRPr>
              </a:p>
            </p:txBody>
          </p:sp>
        </mc:Choice>
        <mc:Fallback xmlns="">
          <p:sp>
            <p:nvSpPr>
              <p:cNvPr id="13" name="Rectangle 12"/>
              <p:cNvSpPr>
                <a:spLocks noRot="1" noChangeAspect="1" noMove="1" noResize="1" noEditPoints="1" noAdjustHandles="1" noChangeArrowheads="1" noChangeShapeType="1" noTextEdit="1"/>
              </p:cNvSpPr>
              <p:nvPr/>
            </p:nvSpPr>
            <p:spPr>
              <a:xfrm>
                <a:off x="8077200" y="3428714"/>
                <a:ext cx="10210800" cy="4834785"/>
              </a:xfrm>
              <a:prstGeom prst="rect">
                <a:avLst/>
              </a:prstGeom>
              <a:blipFill rotWithShape="1">
                <a:blip r:embed="rId14"/>
                <a:stretch>
                  <a:fillRect t="-1763" r="-358"/>
                </a:stretch>
              </a:blipFill>
            </p:spPr>
            <p:txBody>
              <a:bodyPr/>
              <a:lstStyle/>
              <a:p>
                <a:r>
                  <a:rPr lang="en-US">
                    <a:noFill/>
                  </a:rPr>
                  <a:t> </a:t>
                </a:r>
              </a:p>
            </p:txBody>
          </p:sp>
        </mc:Fallback>
      </mc:AlternateContent>
      <p:sp>
        <p:nvSpPr>
          <p:cNvPr id="14" name="Rectangle 13"/>
          <p:cNvSpPr/>
          <p:nvPr/>
        </p:nvSpPr>
        <p:spPr>
          <a:xfrm>
            <a:off x="9197416" y="8043970"/>
            <a:ext cx="2264723" cy="757130"/>
          </a:xfrm>
          <a:prstGeom prst="rect">
            <a:avLst/>
          </a:prstGeom>
        </p:spPr>
        <p:txBody>
          <a:bodyPr wrap="none">
            <a:spAutoFit/>
          </a:bodyPr>
          <a:lstStyle/>
          <a:p>
            <a:pPr lvl="0" indent="180340" algn="just">
              <a:lnSpc>
                <a:spcPct val="120000"/>
              </a:lnSpc>
              <a:spcBef>
                <a:spcPts val="240"/>
              </a:spcBef>
              <a:tabLst>
                <a:tab pos="1620520" algn="l"/>
                <a:tab pos="3240405" algn="l"/>
                <a:tab pos="4860925" algn="l"/>
              </a:tabLst>
            </a:pPr>
            <a:r>
              <a:rPr lang="en-US" sz="3600" dirty="0" err="1">
                <a:solidFill>
                  <a:srgbClr val="000000"/>
                </a:solidFill>
                <a:latin typeface="Times New Roman"/>
                <a:ea typeface="Calibri"/>
                <a:cs typeface="Times New Roman"/>
              </a:rPr>
              <a:t>Đáp</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án</a:t>
            </a:r>
            <a:r>
              <a:rPr lang="en-US" sz="3600" dirty="0">
                <a:solidFill>
                  <a:srgbClr val="000000"/>
                </a:solidFill>
                <a:latin typeface="Times New Roman"/>
                <a:ea typeface="Calibri"/>
                <a:cs typeface="Times New Roman"/>
              </a:rPr>
              <a:t>: D</a:t>
            </a:r>
            <a:endParaRPr lang="en-US" sz="3600" dirty="0">
              <a:solidFill>
                <a:prstClr val="black"/>
              </a:solidFill>
              <a:ea typeface="Calibri"/>
              <a:cs typeface="Times New Roman"/>
            </a:endParaRPr>
          </a:p>
        </p:txBody>
      </p:sp>
    </p:spTree>
    <p:extLst>
      <p:ext uri="{BB962C8B-B14F-4D97-AF65-F5344CB8AC3E}">
        <p14:creationId xmlns:p14="http://schemas.microsoft.com/office/powerpoint/2010/main" val="1404592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992" y="-4278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p:nvPr/>
        </p:nvGrpSpPr>
        <p:grpSpPr>
          <a:xfrm>
            <a:off x="3124200" y="3202761"/>
            <a:ext cx="7384250" cy="2778938"/>
            <a:chOff x="0" y="0"/>
            <a:chExt cx="2671232" cy="2154171"/>
          </a:xfrm>
        </p:grpSpPr>
        <p:sp>
          <p:nvSpPr>
            <p:cNvPr id="4" name="Freeform 4"/>
            <p:cNvSpPr/>
            <p:nvPr/>
          </p:nvSpPr>
          <p:spPr>
            <a:xfrm>
              <a:off x="48260" y="48260"/>
              <a:ext cx="2622972" cy="2105911"/>
            </a:xfrm>
            <a:custGeom>
              <a:avLst/>
              <a:gdLst/>
              <a:ahLst/>
              <a:cxnLst/>
              <a:rect l="l" t="t" r="r" b="b"/>
              <a:pathLst>
                <a:path w="2622972" h="2105911">
                  <a:moveTo>
                    <a:pt x="0" y="0"/>
                  </a:moveTo>
                  <a:lnTo>
                    <a:pt x="2622972" y="0"/>
                  </a:lnTo>
                  <a:lnTo>
                    <a:pt x="2622972" y="2105911"/>
                  </a:lnTo>
                  <a:lnTo>
                    <a:pt x="0" y="2105911"/>
                  </a:lnTo>
                  <a:close/>
                </a:path>
              </a:pathLst>
            </a:custGeom>
            <a:solidFill>
              <a:srgbClr val="000000"/>
            </a:solidFill>
          </p:spPr>
        </p:sp>
        <p:sp>
          <p:nvSpPr>
            <p:cNvPr id="5" name="Freeform 5"/>
            <p:cNvSpPr/>
            <p:nvPr/>
          </p:nvSpPr>
          <p:spPr>
            <a:xfrm>
              <a:off x="0" y="34725"/>
              <a:ext cx="2617924" cy="2105911"/>
            </a:xfrm>
            <a:custGeom>
              <a:avLst/>
              <a:gdLst/>
              <a:ahLst/>
              <a:cxnLst/>
              <a:rect l="l" t="t" r="r" b="b"/>
              <a:pathLst>
                <a:path w="2622972" h="2105911">
                  <a:moveTo>
                    <a:pt x="0" y="0"/>
                  </a:moveTo>
                  <a:lnTo>
                    <a:pt x="2622972" y="0"/>
                  </a:lnTo>
                  <a:lnTo>
                    <a:pt x="2622972" y="2105911"/>
                  </a:lnTo>
                  <a:lnTo>
                    <a:pt x="0" y="2105911"/>
                  </a:lnTo>
                  <a:close/>
                </a:path>
              </a:pathLst>
            </a:custGeom>
            <a:solidFill>
              <a:srgbClr val="8CB9C4"/>
            </a:solidFill>
          </p:spPr>
        </p:sp>
        <p:sp>
          <p:nvSpPr>
            <p:cNvPr id="6" name="Freeform 6"/>
            <p:cNvSpPr/>
            <p:nvPr/>
          </p:nvSpPr>
          <p:spPr>
            <a:xfrm>
              <a:off x="0" y="0"/>
              <a:ext cx="2635672" cy="2118611"/>
            </a:xfrm>
            <a:custGeom>
              <a:avLst/>
              <a:gdLst/>
              <a:ahLst/>
              <a:cxnLst/>
              <a:rect l="l" t="t" r="r" b="b"/>
              <a:pathLst>
                <a:path w="2635672" h="2118611">
                  <a:moveTo>
                    <a:pt x="2635672" y="2118611"/>
                  </a:moveTo>
                  <a:lnTo>
                    <a:pt x="0" y="2118611"/>
                  </a:lnTo>
                  <a:lnTo>
                    <a:pt x="0" y="0"/>
                  </a:lnTo>
                  <a:lnTo>
                    <a:pt x="2635672" y="0"/>
                  </a:lnTo>
                  <a:lnTo>
                    <a:pt x="2635672" y="2118611"/>
                  </a:lnTo>
                  <a:close/>
                  <a:moveTo>
                    <a:pt x="12700" y="2105911"/>
                  </a:moveTo>
                  <a:lnTo>
                    <a:pt x="2622972" y="2105911"/>
                  </a:lnTo>
                  <a:lnTo>
                    <a:pt x="2622972" y="12700"/>
                  </a:lnTo>
                  <a:lnTo>
                    <a:pt x="12700" y="12700"/>
                  </a:lnTo>
                  <a:lnTo>
                    <a:pt x="12700" y="2105911"/>
                  </a:lnTo>
                  <a:close/>
                </a:path>
              </a:pathLst>
            </a:custGeom>
            <a:solidFill>
              <a:srgbClr val="000000"/>
            </a:solidFill>
          </p:spPr>
        </p:sp>
      </p:grpSp>
      <p:sp>
        <p:nvSpPr>
          <p:cNvPr id="7" name="Freeform 7"/>
          <p:cNvSpPr/>
          <p:nvPr/>
        </p:nvSpPr>
        <p:spPr>
          <a:xfrm flipH="1">
            <a:off x="14184281" y="888178"/>
            <a:ext cx="3486390" cy="3611138"/>
          </a:xfrm>
          <a:custGeom>
            <a:avLst/>
            <a:gdLst/>
            <a:ahLst/>
            <a:cxnLst/>
            <a:rect l="l" t="t" r="r" b="b"/>
            <a:pathLst>
              <a:path w="3486390" h="3611138">
                <a:moveTo>
                  <a:pt x="3486390" y="0"/>
                </a:moveTo>
                <a:lnTo>
                  <a:pt x="0" y="0"/>
                </a:lnTo>
                <a:lnTo>
                  <a:pt x="0" y="3611138"/>
                </a:lnTo>
                <a:lnTo>
                  <a:pt x="3486390" y="3611138"/>
                </a:lnTo>
                <a:lnTo>
                  <a:pt x="348639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a:off x="7728996" y="8499311"/>
            <a:ext cx="1763452" cy="1288923"/>
          </a:xfrm>
          <a:custGeom>
            <a:avLst/>
            <a:gdLst/>
            <a:ahLst/>
            <a:cxnLst/>
            <a:rect l="l" t="t" r="r" b="b"/>
            <a:pathLst>
              <a:path w="1763452" h="1288923">
                <a:moveTo>
                  <a:pt x="0" y="0"/>
                </a:moveTo>
                <a:lnTo>
                  <a:pt x="1763452" y="0"/>
                </a:lnTo>
                <a:lnTo>
                  <a:pt x="1763452" y="1288923"/>
                </a:lnTo>
                <a:lnTo>
                  <a:pt x="0" y="128892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9" name="Group 9"/>
          <p:cNvGrpSpPr>
            <a:grpSpLocks noChangeAspect="1"/>
          </p:cNvGrpSpPr>
          <p:nvPr/>
        </p:nvGrpSpPr>
        <p:grpSpPr>
          <a:xfrm>
            <a:off x="14532985" y="4610790"/>
            <a:ext cx="3937752" cy="4177484"/>
            <a:chOff x="0" y="0"/>
            <a:chExt cx="5647690" cy="5647690"/>
          </a:xfrm>
        </p:grpSpPr>
        <p:sp>
          <p:nvSpPr>
            <p:cNvPr id="10" name="Freeform 10"/>
            <p:cNvSpPr/>
            <p:nvPr/>
          </p:nvSpPr>
          <p:spPr>
            <a:xfrm>
              <a:off x="31750" y="31750"/>
              <a:ext cx="5584190" cy="5584190"/>
            </a:xfrm>
            <a:custGeom>
              <a:avLst/>
              <a:gdLst/>
              <a:ahLst/>
              <a:cxnLst/>
              <a:rect l="l" t="t" r="r" b="b"/>
              <a:pathLst>
                <a:path w="5584190" h="5584190">
                  <a:moveTo>
                    <a:pt x="5584190" y="5584190"/>
                  </a:moveTo>
                  <a:lnTo>
                    <a:pt x="1143000" y="5584190"/>
                  </a:lnTo>
                  <a:cubicBezTo>
                    <a:pt x="511810" y="5584190"/>
                    <a:pt x="0" y="5072380"/>
                    <a:pt x="0" y="4441190"/>
                  </a:cubicBezTo>
                  <a:lnTo>
                    <a:pt x="0" y="0"/>
                  </a:lnTo>
                  <a:lnTo>
                    <a:pt x="4441190" y="0"/>
                  </a:lnTo>
                  <a:cubicBezTo>
                    <a:pt x="5072380" y="0"/>
                    <a:pt x="5584190" y="511810"/>
                    <a:pt x="5584190" y="1143000"/>
                  </a:cubicBezTo>
                  <a:lnTo>
                    <a:pt x="5584190" y="5584190"/>
                  </a:lnTo>
                  <a:close/>
                </a:path>
              </a:pathLst>
            </a:custGeom>
            <a:solidFill>
              <a:srgbClr val="000000">
                <a:alpha val="0"/>
              </a:srgbClr>
            </a:solidFill>
            <a:ln w="12700">
              <a:solidFill>
                <a:srgbClr val="000000"/>
              </a:solidFill>
            </a:ln>
          </p:spPr>
        </p:sp>
        <p:sp>
          <p:nvSpPr>
            <p:cNvPr id="11" name="Freeform 11"/>
            <p:cNvSpPr/>
            <p:nvPr/>
          </p:nvSpPr>
          <p:spPr>
            <a:xfrm>
              <a:off x="0" y="0"/>
              <a:ext cx="5647690" cy="5647690"/>
            </a:xfrm>
            <a:custGeom>
              <a:avLst/>
              <a:gdLst/>
              <a:ahLst/>
              <a:cxnLst/>
              <a:rect l="l" t="t" r="r" b="b"/>
              <a:pathLst>
                <a:path w="5647690" h="5647690">
                  <a:moveTo>
                    <a:pt x="5647690" y="5647690"/>
                  </a:moveTo>
                  <a:lnTo>
                    <a:pt x="1174750" y="5647690"/>
                  </a:lnTo>
                  <a:cubicBezTo>
                    <a:pt x="527050" y="5647690"/>
                    <a:pt x="0" y="5120640"/>
                    <a:pt x="0" y="4472940"/>
                  </a:cubicBezTo>
                  <a:lnTo>
                    <a:pt x="0" y="0"/>
                  </a:lnTo>
                  <a:lnTo>
                    <a:pt x="4472940" y="0"/>
                  </a:lnTo>
                  <a:cubicBezTo>
                    <a:pt x="5120640" y="0"/>
                    <a:pt x="5647690" y="527050"/>
                    <a:pt x="5647690" y="1174750"/>
                  </a:cubicBezTo>
                  <a:lnTo>
                    <a:pt x="5647690" y="5647690"/>
                  </a:lnTo>
                  <a:close/>
                  <a:moveTo>
                    <a:pt x="63500" y="63500"/>
                  </a:moveTo>
                  <a:lnTo>
                    <a:pt x="63500" y="4472940"/>
                  </a:lnTo>
                  <a:cubicBezTo>
                    <a:pt x="63500" y="5085080"/>
                    <a:pt x="562610" y="5584190"/>
                    <a:pt x="1174750" y="5584190"/>
                  </a:cubicBezTo>
                  <a:lnTo>
                    <a:pt x="5584190" y="5584190"/>
                  </a:lnTo>
                  <a:lnTo>
                    <a:pt x="5584190" y="1174750"/>
                  </a:lnTo>
                  <a:cubicBezTo>
                    <a:pt x="5584190" y="562610"/>
                    <a:pt x="5085080" y="63500"/>
                    <a:pt x="4472940" y="63500"/>
                  </a:cubicBezTo>
                  <a:lnTo>
                    <a:pt x="63500" y="63500"/>
                  </a:lnTo>
                  <a:close/>
                </a:path>
              </a:pathLst>
            </a:custGeom>
            <a:solidFill>
              <a:srgbClr val="000000"/>
            </a:solidFill>
          </p:spPr>
        </p:sp>
      </p:grpSp>
      <p:grpSp>
        <p:nvGrpSpPr>
          <p:cNvPr id="12" name="Group 12"/>
          <p:cNvGrpSpPr>
            <a:grpSpLocks noChangeAspect="1"/>
          </p:cNvGrpSpPr>
          <p:nvPr/>
        </p:nvGrpSpPr>
        <p:grpSpPr>
          <a:xfrm>
            <a:off x="10410149" y="5453851"/>
            <a:ext cx="4223918" cy="4790364"/>
            <a:chOff x="0" y="0"/>
            <a:chExt cx="5647690" cy="5647690"/>
          </a:xfrm>
        </p:grpSpPr>
        <p:sp>
          <p:nvSpPr>
            <p:cNvPr id="13" name="Freeform 13"/>
            <p:cNvSpPr/>
            <p:nvPr/>
          </p:nvSpPr>
          <p:spPr>
            <a:xfrm>
              <a:off x="31750" y="31750"/>
              <a:ext cx="5584190" cy="5584190"/>
            </a:xfrm>
            <a:custGeom>
              <a:avLst/>
              <a:gdLst/>
              <a:ahLst/>
              <a:cxnLst/>
              <a:rect l="l" t="t" r="r" b="b"/>
              <a:pathLst>
                <a:path w="5584190" h="5584190">
                  <a:moveTo>
                    <a:pt x="5584190" y="5584190"/>
                  </a:moveTo>
                  <a:lnTo>
                    <a:pt x="1143000" y="5584190"/>
                  </a:lnTo>
                  <a:cubicBezTo>
                    <a:pt x="511810" y="5584190"/>
                    <a:pt x="0" y="5072380"/>
                    <a:pt x="0" y="4441190"/>
                  </a:cubicBezTo>
                  <a:lnTo>
                    <a:pt x="0" y="0"/>
                  </a:lnTo>
                  <a:lnTo>
                    <a:pt x="4441190" y="0"/>
                  </a:lnTo>
                  <a:cubicBezTo>
                    <a:pt x="5072380" y="0"/>
                    <a:pt x="5584190" y="511810"/>
                    <a:pt x="5584190" y="1143000"/>
                  </a:cubicBezTo>
                  <a:lnTo>
                    <a:pt x="5584190" y="5584190"/>
                  </a:lnTo>
                  <a:close/>
                </a:path>
              </a:pathLst>
            </a:custGeom>
            <a:solidFill>
              <a:srgbClr val="000000">
                <a:alpha val="0"/>
              </a:srgbClr>
            </a:solidFill>
            <a:ln w="12700">
              <a:solidFill>
                <a:srgbClr val="000000"/>
              </a:solidFill>
            </a:ln>
          </p:spPr>
        </p:sp>
        <p:sp>
          <p:nvSpPr>
            <p:cNvPr id="14" name="Freeform 14"/>
            <p:cNvSpPr/>
            <p:nvPr/>
          </p:nvSpPr>
          <p:spPr>
            <a:xfrm>
              <a:off x="0" y="0"/>
              <a:ext cx="5647690" cy="5647690"/>
            </a:xfrm>
            <a:custGeom>
              <a:avLst/>
              <a:gdLst/>
              <a:ahLst/>
              <a:cxnLst/>
              <a:rect l="l" t="t" r="r" b="b"/>
              <a:pathLst>
                <a:path w="5647690" h="5647690">
                  <a:moveTo>
                    <a:pt x="5647690" y="5647690"/>
                  </a:moveTo>
                  <a:lnTo>
                    <a:pt x="1174750" y="5647690"/>
                  </a:lnTo>
                  <a:cubicBezTo>
                    <a:pt x="527050" y="5647690"/>
                    <a:pt x="0" y="5120640"/>
                    <a:pt x="0" y="4472940"/>
                  </a:cubicBezTo>
                  <a:lnTo>
                    <a:pt x="0" y="0"/>
                  </a:lnTo>
                  <a:lnTo>
                    <a:pt x="4472940" y="0"/>
                  </a:lnTo>
                  <a:cubicBezTo>
                    <a:pt x="5120640" y="0"/>
                    <a:pt x="5647690" y="527050"/>
                    <a:pt x="5647690" y="1174750"/>
                  </a:cubicBezTo>
                  <a:lnTo>
                    <a:pt x="5647690" y="5647690"/>
                  </a:lnTo>
                  <a:close/>
                  <a:moveTo>
                    <a:pt x="63500" y="63500"/>
                  </a:moveTo>
                  <a:lnTo>
                    <a:pt x="63500" y="4472940"/>
                  </a:lnTo>
                  <a:cubicBezTo>
                    <a:pt x="63500" y="5085080"/>
                    <a:pt x="562610" y="5584190"/>
                    <a:pt x="1174750" y="5584190"/>
                  </a:cubicBezTo>
                  <a:lnTo>
                    <a:pt x="5584190" y="5584190"/>
                  </a:lnTo>
                  <a:lnTo>
                    <a:pt x="5584190" y="1174750"/>
                  </a:lnTo>
                  <a:cubicBezTo>
                    <a:pt x="5584190" y="562610"/>
                    <a:pt x="5085080" y="63500"/>
                    <a:pt x="4472940" y="63500"/>
                  </a:cubicBezTo>
                  <a:lnTo>
                    <a:pt x="63500" y="63500"/>
                  </a:lnTo>
                  <a:close/>
                </a:path>
              </a:pathLst>
            </a:custGeom>
            <a:solidFill>
              <a:srgbClr val="000000"/>
            </a:solidFill>
          </p:spPr>
        </p:sp>
      </p:grpSp>
      <p:grpSp>
        <p:nvGrpSpPr>
          <p:cNvPr id="15" name="Group 15"/>
          <p:cNvGrpSpPr>
            <a:grpSpLocks noChangeAspect="1"/>
          </p:cNvGrpSpPr>
          <p:nvPr/>
        </p:nvGrpSpPr>
        <p:grpSpPr>
          <a:xfrm>
            <a:off x="10265323" y="186642"/>
            <a:ext cx="4388450" cy="4232617"/>
            <a:chOff x="0" y="0"/>
            <a:chExt cx="6042367" cy="5647690"/>
          </a:xfrm>
        </p:grpSpPr>
        <p:sp>
          <p:nvSpPr>
            <p:cNvPr id="16" name="Freeform 16"/>
            <p:cNvSpPr/>
            <p:nvPr/>
          </p:nvSpPr>
          <p:spPr>
            <a:xfrm>
              <a:off x="31750" y="31750"/>
              <a:ext cx="6010617" cy="5584189"/>
            </a:xfrm>
            <a:custGeom>
              <a:avLst/>
              <a:gdLst/>
              <a:ahLst/>
              <a:cxnLst/>
              <a:rect l="l" t="t" r="r" b="b"/>
              <a:pathLst>
                <a:path w="5584190" h="5584190">
                  <a:moveTo>
                    <a:pt x="5584190" y="5584190"/>
                  </a:moveTo>
                  <a:lnTo>
                    <a:pt x="1143000" y="5584190"/>
                  </a:lnTo>
                  <a:cubicBezTo>
                    <a:pt x="511810" y="5584190"/>
                    <a:pt x="0" y="5072380"/>
                    <a:pt x="0" y="4441190"/>
                  </a:cubicBezTo>
                  <a:lnTo>
                    <a:pt x="0" y="0"/>
                  </a:lnTo>
                  <a:lnTo>
                    <a:pt x="4441190" y="0"/>
                  </a:lnTo>
                  <a:cubicBezTo>
                    <a:pt x="5072380" y="0"/>
                    <a:pt x="5584190" y="511810"/>
                    <a:pt x="5584190" y="1143000"/>
                  </a:cubicBezTo>
                  <a:lnTo>
                    <a:pt x="5584190" y="5584190"/>
                  </a:lnTo>
                  <a:close/>
                </a:path>
              </a:pathLst>
            </a:custGeom>
            <a:solidFill>
              <a:srgbClr val="000000">
                <a:alpha val="0"/>
              </a:srgbClr>
            </a:solidFill>
            <a:ln w="12700">
              <a:solidFill>
                <a:srgbClr val="000000"/>
              </a:solidFill>
            </a:ln>
          </p:spPr>
        </p:sp>
        <p:sp>
          <p:nvSpPr>
            <p:cNvPr id="17" name="Freeform 17"/>
            <p:cNvSpPr/>
            <p:nvPr/>
          </p:nvSpPr>
          <p:spPr>
            <a:xfrm>
              <a:off x="0" y="0"/>
              <a:ext cx="5647690" cy="5647690"/>
            </a:xfrm>
            <a:custGeom>
              <a:avLst/>
              <a:gdLst/>
              <a:ahLst/>
              <a:cxnLst/>
              <a:rect l="l" t="t" r="r" b="b"/>
              <a:pathLst>
                <a:path w="5647690" h="5647690">
                  <a:moveTo>
                    <a:pt x="5647690" y="5647690"/>
                  </a:moveTo>
                  <a:lnTo>
                    <a:pt x="1174750" y="5647690"/>
                  </a:lnTo>
                  <a:cubicBezTo>
                    <a:pt x="527050" y="5647690"/>
                    <a:pt x="0" y="5120640"/>
                    <a:pt x="0" y="4472940"/>
                  </a:cubicBezTo>
                  <a:lnTo>
                    <a:pt x="0" y="0"/>
                  </a:lnTo>
                  <a:lnTo>
                    <a:pt x="4472940" y="0"/>
                  </a:lnTo>
                  <a:cubicBezTo>
                    <a:pt x="5120640" y="0"/>
                    <a:pt x="5647690" y="527050"/>
                    <a:pt x="5647690" y="1174750"/>
                  </a:cubicBezTo>
                  <a:lnTo>
                    <a:pt x="5647690" y="5647690"/>
                  </a:lnTo>
                  <a:close/>
                  <a:moveTo>
                    <a:pt x="63500" y="63500"/>
                  </a:moveTo>
                  <a:lnTo>
                    <a:pt x="63500" y="4472940"/>
                  </a:lnTo>
                  <a:cubicBezTo>
                    <a:pt x="63500" y="5085080"/>
                    <a:pt x="562610" y="5584190"/>
                    <a:pt x="1174750" y="5584190"/>
                  </a:cubicBezTo>
                  <a:lnTo>
                    <a:pt x="5584190" y="5584190"/>
                  </a:lnTo>
                  <a:lnTo>
                    <a:pt x="5584190" y="1174750"/>
                  </a:lnTo>
                  <a:cubicBezTo>
                    <a:pt x="5584190" y="562610"/>
                    <a:pt x="5085080" y="63500"/>
                    <a:pt x="4472940" y="63500"/>
                  </a:cubicBezTo>
                  <a:lnTo>
                    <a:pt x="63500" y="63500"/>
                  </a:lnTo>
                  <a:close/>
                </a:path>
              </a:pathLst>
            </a:custGeom>
            <a:solidFill>
              <a:srgbClr val="000000"/>
            </a:solidFill>
          </p:spPr>
        </p:sp>
      </p:grpSp>
      <p:sp>
        <p:nvSpPr>
          <p:cNvPr id="18" name="Freeform 18"/>
          <p:cNvSpPr/>
          <p:nvPr/>
        </p:nvSpPr>
        <p:spPr>
          <a:xfrm>
            <a:off x="10782988" y="3544782"/>
            <a:ext cx="2007626" cy="1909069"/>
          </a:xfrm>
          <a:custGeom>
            <a:avLst/>
            <a:gdLst/>
            <a:ahLst/>
            <a:cxnLst/>
            <a:rect l="l" t="t" r="r" b="b"/>
            <a:pathLst>
              <a:path w="2007626" h="1909069">
                <a:moveTo>
                  <a:pt x="0" y="0"/>
                </a:moveTo>
                <a:lnTo>
                  <a:pt x="2007625" y="0"/>
                </a:lnTo>
                <a:lnTo>
                  <a:pt x="2007625" y="1909069"/>
                </a:lnTo>
                <a:lnTo>
                  <a:pt x="0" y="190906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24" name="Rectangle 23"/>
          <p:cNvSpPr/>
          <p:nvPr/>
        </p:nvSpPr>
        <p:spPr>
          <a:xfrm>
            <a:off x="4494732" y="4072298"/>
            <a:ext cx="4724400" cy="76944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400" b="0" i="0" u="none" strike="noStrike" kern="0" cap="none" spc="0" normalizeH="0" baseline="0" noProof="0" dirty="0" smtClean="0">
                <a:ln>
                  <a:noFill/>
                </a:ln>
                <a:solidFill>
                  <a:sysClr val="windowText" lastClr="000000"/>
                </a:solidFill>
                <a:effectLst/>
                <a:uLnTx/>
                <a:uFillTx/>
                <a:latin typeface="+mj-lt"/>
              </a:rPr>
              <a:t>HÌNH</a:t>
            </a:r>
            <a:r>
              <a:rPr kumimoji="0" lang="vi-VN" sz="4400" b="0" i="0" u="none" strike="noStrike" kern="0" cap="none" spc="0" normalizeH="0" noProof="0" dirty="0" smtClean="0">
                <a:ln>
                  <a:noFill/>
                </a:ln>
                <a:solidFill>
                  <a:sysClr val="windowText" lastClr="000000"/>
                </a:solidFill>
                <a:effectLst/>
                <a:uLnTx/>
                <a:uFillTx/>
                <a:latin typeface="+mj-lt"/>
              </a:rPr>
              <a:t> LĂNG TRỤ</a:t>
            </a:r>
            <a:endParaRPr kumimoji="0" lang="en-US" sz="4400" b="0" i="0" u="none" strike="noStrike" kern="0" cap="none" spc="0" normalizeH="0" baseline="0" noProof="0" dirty="0" smtClean="0">
              <a:ln>
                <a:noFill/>
              </a:ln>
              <a:solidFill>
                <a:sysClr val="windowText" lastClr="000000"/>
              </a:solidFill>
              <a:effectLst/>
              <a:uLnTx/>
              <a:uFillTx/>
              <a:latin typeface="+mj-lt"/>
            </a:endParaRPr>
          </a:p>
        </p:txBody>
      </p:sp>
      <p:sp>
        <p:nvSpPr>
          <p:cNvPr id="19" name="Rectangle 18"/>
          <p:cNvSpPr/>
          <p:nvPr/>
        </p:nvSpPr>
        <p:spPr>
          <a:xfrm>
            <a:off x="14702230" y="5935826"/>
            <a:ext cx="3870263" cy="1446550"/>
          </a:xfrm>
          <a:prstGeom prst="rect">
            <a:avLst/>
          </a:prstGeom>
        </p:spPr>
        <p:txBody>
          <a:bodyPr wrap="square">
            <a:spAutoFit/>
          </a:bodyPr>
          <a:lstStyle/>
          <a:p>
            <a:r>
              <a:rPr lang="pt-BR" sz="4400" dirty="0">
                <a:solidFill>
                  <a:srgbClr val="000000"/>
                </a:solidFill>
                <a:latin typeface="Times New Roman"/>
                <a:ea typeface="Calibri"/>
              </a:rPr>
              <a:t>Tính chất hình lăng trụ</a:t>
            </a:r>
            <a:endParaRPr lang="en-US" sz="4400" dirty="0"/>
          </a:p>
        </p:txBody>
      </p:sp>
      <p:sp>
        <p:nvSpPr>
          <p:cNvPr id="20" name="Rectangle 19"/>
          <p:cNvSpPr/>
          <p:nvPr/>
        </p:nvSpPr>
        <p:spPr>
          <a:xfrm>
            <a:off x="10642906" y="5487124"/>
            <a:ext cx="3967415" cy="4832092"/>
          </a:xfrm>
          <a:prstGeom prst="rect">
            <a:avLst/>
          </a:prstGeom>
        </p:spPr>
        <p:txBody>
          <a:bodyPr wrap="square">
            <a:spAutoFit/>
          </a:bodyPr>
          <a:lstStyle/>
          <a:p>
            <a:r>
              <a:rPr lang="vi-VN" sz="4400" dirty="0">
                <a:solidFill>
                  <a:srgbClr val="000000"/>
                </a:solidFill>
                <a:latin typeface="Times New Roman"/>
                <a:ea typeface="Calibri"/>
              </a:rPr>
              <a:t>P</a:t>
            </a:r>
            <a:r>
              <a:rPr lang="pt-BR" sz="4400" dirty="0" smtClean="0">
                <a:solidFill>
                  <a:srgbClr val="000000"/>
                </a:solidFill>
                <a:latin typeface="Times New Roman"/>
                <a:ea typeface="Calibri"/>
              </a:rPr>
              <a:t>hương </a:t>
            </a:r>
            <a:r>
              <a:rPr lang="pt-BR" sz="4400" dirty="0">
                <a:solidFill>
                  <a:srgbClr val="000000"/>
                </a:solidFill>
                <a:latin typeface="Times New Roman"/>
                <a:ea typeface="Calibri"/>
              </a:rPr>
              <a:t>pháp chứng minh đường thẳng song song với mặt phẳng, hai đường thẳng song song.</a:t>
            </a:r>
            <a:endParaRPr lang="en-US" sz="4400" dirty="0"/>
          </a:p>
        </p:txBody>
      </p:sp>
      <p:sp>
        <p:nvSpPr>
          <p:cNvPr id="21" name="Rectangle 20"/>
          <p:cNvSpPr/>
          <p:nvPr/>
        </p:nvSpPr>
        <p:spPr>
          <a:xfrm>
            <a:off x="10288382" y="1550581"/>
            <a:ext cx="3972986" cy="1446550"/>
          </a:xfrm>
          <a:prstGeom prst="rect">
            <a:avLst/>
          </a:prstGeom>
        </p:spPr>
        <p:txBody>
          <a:bodyPr wrap="square">
            <a:spAutoFit/>
          </a:bodyPr>
          <a:lstStyle/>
          <a:p>
            <a:r>
              <a:rPr lang="vi-VN" sz="4400" dirty="0" smtClean="0">
                <a:solidFill>
                  <a:srgbClr val="000000"/>
                </a:solidFill>
                <a:latin typeface="Times New Roman"/>
                <a:ea typeface="Calibri"/>
              </a:rPr>
              <a:t>Đ</a:t>
            </a:r>
            <a:r>
              <a:rPr lang="pt-BR" sz="4400" dirty="0" smtClean="0">
                <a:solidFill>
                  <a:srgbClr val="000000"/>
                </a:solidFill>
                <a:latin typeface="Times New Roman"/>
                <a:ea typeface="Calibri"/>
              </a:rPr>
              <a:t>ịnh </a:t>
            </a:r>
            <a:r>
              <a:rPr lang="pt-BR" sz="4400" dirty="0">
                <a:solidFill>
                  <a:srgbClr val="000000"/>
                </a:solidFill>
                <a:latin typeface="Times New Roman"/>
                <a:ea typeface="Calibri"/>
              </a:rPr>
              <a:t>nghĩa hình lăng trụ</a:t>
            </a:r>
            <a:endParaRPr lang="en-US" sz="4400" dirty="0"/>
          </a:p>
        </p:txBody>
      </p:sp>
    </p:spTree>
    <p:extLst>
      <p:ext uri="{BB962C8B-B14F-4D97-AF65-F5344CB8AC3E}">
        <p14:creationId xmlns:p14="http://schemas.microsoft.com/office/powerpoint/2010/main" val="18247073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86"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p:nvPr/>
        </p:nvGrpSpPr>
        <p:grpSpPr>
          <a:xfrm>
            <a:off x="10042344" y="1849367"/>
            <a:ext cx="7649061" cy="8162925"/>
            <a:chOff x="0" y="0"/>
            <a:chExt cx="2801421" cy="1541519"/>
          </a:xfrm>
        </p:grpSpPr>
        <p:sp>
          <p:nvSpPr>
            <p:cNvPr id="4" name="Freeform 4"/>
            <p:cNvSpPr/>
            <p:nvPr/>
          </p:nvSpPr>
          <p:spPr>
            <a:xfrm>
              <a:off x="48260" y="48260"/>
              <a:ext cx="2753161" cy="1493259"/>
            </a:xfrm>
            <a:custGeom>
              <a:avLst/>
              <a:gdLst/>
              <a:ahLst/>
              <a:cxnLst/>
              <a:rect l="l" t="t" r="r" b="b"/>
              <a:pathLst>
                <a:path w="2753161" h="1493259">
                  <a:moveTo>
                    <a:pt x="0" y="0"/>
                  </a:moveTo>
                  <a:lnTo>
                    <a:pt x="2753161" y="0"/>
                  </a:lnTo>
                  <a:lnTo>
                    <a:pt x="2753161" y="1493259"/>
                  </a:lnTo>
                  <a:lnTo>
                    <a:pt x="0" y="1493259"/>
                  </a:lnTo>
                  <a:close/>
                </a:path>
              </a:pathLst>
            </a:custGeom>
            <a:solidFill>
              <a:srgbClr val="000000"/>
            </a:solidFill>
          </p:spPr>
        </p:sp>
        <p:sp>
          <p:nvSpPr>
            <p:cNvPr id="5" name="Freeform 5"/>
            <p:cNvSpPr/>
            <p:nvPr/>
          </p:nvSpPr>
          <p:spPr>
            <a:xfrm>
              <a:off x="6350" y="6350"/>
              <a:ext cx="2753161" cy="1493259"/>
            </a:xfrm>
            <a:custGeom>
              <a:avLst/>
              <a:gdLst/>
              <a:ahLst/>
              <a:cxnLst/>
              <a:rect l="l" t="t" r="r" b="b"/>
              <a:pathLst>
                <a:path w="2753161" h="1493259">
                  <a:moveTo>
                    <a:pt x="0" y="0"/>
                  </a:moveTo>
                  <a:lnTo>
                    <a:pt x="2753161" y="0"/>
                  </a:lnTo>
                  <a:lnTo>
                    <a:pt x="2753161" y="1493259"/>
                  </a:lnTo>
                  <a:lnTo>
                    <a:pt x="0" y="1493259"/>
                  </a:lnTo>
                  <a:close/>
                </a:path>
              </a:pathLst>
            </a:custGeom>
            <a:solidFill>
              <a:srgbClr val="8CB9C4"/>
            </a:solidFill>
          </p:spPr>
        </p:sp>
        <p:sp>
          <p:nvSpPr>
            <p:cNvPr id="6" name="Freeform 6"/>
            <p:cNvSpPr/>
            <p:nvPr/>
          </p:nvSpPr>
          <p:spPr>
            <a:xfrm>
              <a:off x="0" y="0"/>
              <a:ext cx="2765861" cy="1505959"/>
            </a:xfrm>
            <a:custGeom>
              <a:avLst/>
              <a:gdLst/>
              <a:ahLst/>
              <a:cxnLst/>
              <a:rect l="l" t="t" r="r" b="b"/>
              <a:pathLst>
                <a:path w="2765861" h="1505959">
                  <a:moveTo>
                    <a:pt x="2765861" y="1505959"/>
                  </a:moveTo>
                  <a:lnTo>
                    <a:pt x="0" y="1505959"/>
                  </a:lnTo>
                  <a:lnTo>
                    <a:pt x="0" y="0"/>
                  </a:lnTo>
                  <a:lnTo>
                    <a:pt x="2765861" y="0"/>
                  </a:lnTo>
                  <a:lnTo>
                    <a:pt x="2765861" y="1505959"/>
                  </a:lnTo>
                  <a:close/>
                  <a:moveTo>
                    <a:pt x="12700" y="1493259"/>
                  </a:moveTo>
                  <a:lnTo>
                    <a:pt x="2753161" y="1493259"/>
                  </a:lnTo>
                  <a:lnTo>
                    <a:pt x="2753161" y="12700"/>
                  </a:lnTo>
                  <a:lnTo>
                    <a:pt x="12700" y="12700"/>
                  </a:lnTo>
                  <a:lnTo>
                    <a:pt x="12700" y="1493259"/>
                  </a:lnTo>
                  <a:close/>
                </a:path>
              </a:pathLst>
            </a:custGeom>
            <a:solidFill>
              <a:srgbClr val="000000"/>
            </a:solidFill>
          </p:spPr>
        </p:sp>
      </p:grpSp>
      <p:sp>
        <p:nvSpPr>
          <p:cNvPr id="10" name="Freeform 10"/>
          <p:cNvSpPr/>
          <p:nvPr/>
        </p:nvSpPr>
        <p:spPr>
          <a:xfrm>
            <a:off x="14811135" y="1411933"/>
            <a:ext cx="3372558" cy="3372558"/>
          </a:xfrm>
          <a:custGeom>
            <a:avLst/>
            <a:gdLst/>
            <a:ahLst/>
            <a:cxnLst/>
            <a:rect l="l" t="t" r="r" b="b"/>
            <a:pathLst>
              <a:path w="3372558" h="3372558">
                <a:moveTo>
                  <a:pt x="0" y="0"/>
                </a:moveTo>
                <a:lnTo>
                  <a:pt x="3372558" y="0"/>
                </a:lnTo>
                <a:lnTo>
                  <a:pt x="3372558" y="3372558"/>
                </a:lnTo>
                <a:lnTo>
                  <a:pt x="0" y="3372558"/>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44200" y="4305300"/>
            <a:ext cx="55721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537" y="205095"/>
            <a:ext cx="163830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042344" y="1872869"/>
            <a:ext cx="7534629" cy="1938992"/>
          </a:xfrm>
          <a:prstGeom prst="rect">
            <a:avLst/>
          </a:prstGeom>
          <a:noFill/>
        </p:spPr>
        <p:txBody>
          <a:bodyPr wrap="square" rtlCol="0">
            <a:spAutoFit/>
          </a:bodyPr>
          <a:lstStyle/>
          <a:p>
            <a:r>
              <a:rPr lang="vi-VN" sz="3000" b="1" smtClean="0">
                <a:latin typeface="+mj-lt"/>
              </a:rPr>
              <a:t>II. HÌNH HỘP</a:t>
            </a:r>
          </a:p>
          <a:p>
            <a:r>
              <a:rPr lang="vi-VN" sz="3000" b="1" smtClean="0">
                <a:latin typeface="+mj-lt"/>
              </a:rPr>
              <a:t>1. Định nghĩa</a:t>
            </a:r>
          </a:p>
          <a:p>
            <a:pPr algn="just"/>
            <a:r>
              <a:rPr lang="vi-VN" sz="3000" b="1" smtClean="0">
                <a:latin typeface="+mj-lt"/>
              </a:rPr>
              <a:t>Hình hộp là hình lăng trụ có đáy là hình bình hành.</a:t>
            </a:r>
            <a:endParaRPr lang="vi-VN" sz="3000" b="1">
              <a:latin typeface="+mj-lt"/>
            </a:endParaRPr>
          </a:p>
        </p:txBody>
      </p:sp>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739" y="2044788"/>
            <a:ext cx="9716061" cy="2141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85" y="4288282"/>
            <a:ext cx="9838581" cy="558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55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barn(inVertical)">
                                      <p:cBhvr>
                                        <p:cTn id="31" dur="500"/>
                                        <p:tgtEl>
                                          <p:spTgt spid="102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029"/>
                                        </p:tgtEl>
                                        <p:attrNameLst>
                                          <p:attrName>style.visibility</p:attrName>
                                        </p:attrNameLst>
                                      </p:cBhvr>
                                      <p:to>
                                        <p:strVal val="visible"/>
                                      </p:to>
                                    </p:set>
                                    <p:animEffect transition="in" filter="wheel(1)">
                                      <p:cBhvr>
                                        <p:cTn id="36" dur="2000"/>
                                        <p:tgtEl>
                                          <p:spTgt spid="102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030"/>
                                        </p:tgtEl>
                                        <p:attrNameLst>
                                          <p:attrName>style.visibility</p:attrName>
                                        </p:attrNameLst>
                                      </p:cBhvr>
                                      <p:to>
                                        <p:strVal val="visible"/>
                                      </p:to>
                                    </p:set>
                                    <p:animEffect transition="in" filter="randombar(horizontal)">
                                      <p:cBhvr>
                                        <p:cTn id="4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86"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p:nvPr/>
        </p:nvGrpSpPr>
        <p:grpSpPr>
          <a:xfrm>
            <a:off x="6781800" y="419101"/>
            <a:ext cx="11041375" cy="5715000"/>
            <a:chOff x="0" y="0"/>
            <a:chExt cx="2801421" cy="1541519"/>
          </a:xfrm>
        </p:grpSpPr>
        <p:sp>
          <p:nvSpPr>
            <p:cNvPr id="4" name="Freeform 4"/>
            <p:cNvSpPr/>
            <p:nvPr/>
          </p:nvSpPr>
          <p:spPr>
            <a:xfrm>
              <a:off x="48260" y="48260"/>
              <a:ext cx="2753161" cy="1493259"/>
            </a:xfrm>
            <a:custGeom>
              <a:avLst/>
              <a:gdLst/>
              <a:ahLst/>
              <a:cxnLst/>
              <a:rect l="l" t="t" r="r" b="b"/>
              <a:pathLst>
                <a:path w="2753161" h="1493259">
                  <a:moveTo>
                    <a:pt x="0" y="0"/>
                  </a:moveTo>
                  <a:lnTo>
                    <a:pt x="2753161" y="0"/>
                  </a:lnTo>
                  <a:lnTo>
                    <a:pt x="2753161" y="1493259"/>
                  </a:lnTo>
                  <a:lnTo>
                    <a:pt x="0" y="1493259"/>
                  </a:lnTo>
                  <a:close/>
                </a:path>
              </a:pathLst>
            </a:custGeom>
            <a:solidFill>
              <a:srgbClr val="000000"/>
            </a:solidFill>
          </p:spPr>
        </p:sp>
        <p:sp>
          <p:nvSpPr>
            <p:cNvPr id="5" name="Freeform 5"/>
            <p:cNvSpPr/>
            <p:nvPr/>
          </p:nvSpPr>
          <p:spPr>
            <a:xfrm>
              <a:off x="6350" y="6350"/>
              <a:ext cx="2753161" cy="1493259"/>
            </a:xfrm>
            <a:custGeom>
              <a:avLst/>
              <a:gdLst/>
              <a:ahLst/>
              <a:cxnLst/>
              <a:rect l="l" t="t" r="r" b="b"/>
              <a:pathLst>
                <a:path w="2753161" h="1493259">
                  <a:moveTo>
                    <a:pt x="0" y="0"/>
                  </a:moveTo>
                  <a:lnTo>
                    <a:pt x="2753161" y="0"/>
                  </a:lnTo>
                  <a:lnTo>
                    <a:pt x="2753161" y="1493259"/>
                  </a:lnTo>
                  <a:lnTo>
                    <a:pt x="0" y="1493259"/>
                  </a:lnTo>
                  <a:close/>
                </a:path>
              </a:pathLst>
            </a:custGeom>
            <a:solidFill>
              <a:srgbClr val="8CB9C4"/>
            </a:solidFill>
          </p:spPr>
        </p:sp>
        <p:sp>
          <p:nvSpPr>
            <p:cNvPr id="6" name="Freeform 6"/>
            <p:cNvSpPr/>
            <p:nvPr/>
          </p:nvSpPr>
          <p:spPr>
            <a:xfrm>
              <a:off x="0" y="0"/>
              <a:ext cx="2765861" cy="1505959"/>
            </a:xfrm>
            <a:custGeom>
              <a:avLst/>
              <a:gdLst/>
              <a:ahLst/>
              <a:cxnLst/>
              <a:rect l="l" t="t" r="r" b="b"/>
              <a:pathLst>
                <a:path w="2765861" h="1505959">
                  <a:moveTo>
                    <a:pt x="2765861" y="1505959"/>
                  </a:moveTo>
                  <a:lnTo>
                    <a:pt x="0" y="1505959"/>
                  </a:lnTo>
                  <a:lnTo>
                    <a:pt x="0" y="0"/>
                  </a:lnTo>
                  <a:lnTo>
                    <a:pt x="2765861" y="0"/>
                  </a:lnTo>
                  <a:lnTo>
                    <a:pt x="2765861" y="1505959"/>
                  </a:lnTo>
                  <a:close/>
                  <a:moveTo>
                    <a:pt x="12700" y="1493259"/>
                  </a:moveTo>
                  <a:lnTo>
                    <a:pt x="2753161" y="1493259"/>
                  </a:lnTo>
                  <a:lnTo>
                    <a:pt x="2753161" y="12700"/>
                  </a:lnTo>
                  <a:lnTo>
                    <a:pt x="12700" y="12700"/>
                  </a:lnTo>
                  <a:lnTo>
                    <a:pt x="12700" y="1493259"/>
                  </a:lnTo>
                  <a:close/>
                </a:path>
              </a:pathLst>
            </a:custGeom>
            <a:solidFill>
              <a:srgbClr val="000000"/>
            </a:solidFill>
          </p:spPr>
        </p:sp>
      </p:grpSp>
      <p:sp>
        <p:nvSpPr>
          <p:cNvPr id="10" name="Freeform 10"/>
          <p:cNvSpPr/>
          <p:nvPr/>
        </p:nvSpPr>
        <p:spPr>
          <a:xfrm>
            <a:off x="14811135" y="136541"/>
            <a:ext cx="3372558" cy="3372558"/>
          </a:xfrm>
          <a:custGeom>
            <a:avLst/>
            <a:gdLst/>
            <a:ahLst/>
            <a:cxnLst/>
            <a:rect l="l" t="t" r="r" b="b"/>
            <a:pathLst>
              <a:path w="3372558" h="3372558">
                <a:moveTo>
                  <a:pt x="0" y="0"/>
                </a:moveTo>
                <a:lnTo>
                  <a:pt x="3372558" y="0"/>
                </a:lnTo>
                <a:lnTo>
                  <a:pt x="3372558" y="3372558"/>
                </a:lnTo>
                <a:lnTo>
                  <a:pt x="0" y="3372558"/>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305300"/>
            <a:ext cx="5327719" cy="480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162801" y="571500"/>
            <a:ext cx="10599376" cy="1477328"/>
          </a:xfrm>
          <a:prstGeom prst="rect">
            <a:avLst/>
          </a:prstGeom>
          <a:noFill/>
        </p:spPr>
        <p:txBody>
          <a:bodyPr wrap="square" rtlCol="0">
            <a:spAutoFit/>
          </a:bodyPr>
          <a:lstStyle/>
          <a:p>
            <a:r>
              <a:rPr lang="vi-VN" sz="3000" b="1" smtClean="0">
                <a:latin typeface="+mj-lt"/>
              </a:rPr>
              <a:t>II. HÌNH HỘP</a:t>
            </a:r>
          </a:p>
          <a:p>
            <a:r>
              <a:rPr lang="vi-VN" sz="3000" b="1" smtClean="0">
                <a:latin typeface="+mj-lt"/>
              </a:rPr>
              <a:t>1. Định nghĩa</a:t>
            </a:r>
          </a:p>
          <a:p>
            <a:pPr algn="just"/>
            <a:r>
              <a:rPr lang="vi-VN" sz="3000" b="1" smtClean="0">
                <a:latin typeface="+mj-lt"/>
              </a:rPr>
              <a:t>Hình hộp là hình lăng trụ có đáy là hình bình hành.</a:t>
            </a:r>
            <a:endParaRPr lang="vi-VN" sz="3000" b="1">
              <a:latin typeface="+mj-lt"/>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257757"/>
            <a:ext cx="57150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81000" y="3314700"/>
            <a:ext cx="8991600" cy="523220"/>
          </a:xfrm>
          <a:prstGeom prst="rect">
            <a:avLst/>
          </a:prstGeom>
          <a:noFill/>
        </p:spPr>
        <p:txBody>
          <a:bodyPr wrap="square" rtlCol="0">
            <a:spAutoFit/>
          </a:bodyPr>
          <a:lstStyle/>
          <a:p>
            <a:r>
              <a:rPr lang="vi-VN" sz="2800" b="1" smtClean="0">
                <a:latin typeface="+mj-lt"/>
              </a:rPr>
              <a:t>Giải: AC’; A’C; BD’; B’D.</a:t>
            </a:r>
            <a:endParaRPr lang="vi-VN" b="1">
              <a:latin typeface="+mj-lt"/>
            </a:endParaRPr>
          </a:p>
        </p:txBody>
      </p:sp>
      <p:sp>
        <p:nvSpPr>
          <p:cNvPr id="9" name="TextBox 8"/>
          <p:cNvSpPr txBox="1"/>
          <p:nvPr/>
        </p:nvSpPr>
        <p:spPr>
          <a:xfrm>
            <a:off x="7218952" y="2113282"/>
            <a:ext cx="10420644" cy="3785652"/>
          </a:xfrm>
          <a:prstGeom prst="rect">
            <a:avLst/>
          </a:prstGeom>
          <a:noFill/>
        </p:spPr>
        <p:txBody>
          <a:bodyPr wrap="square" rtlCol="0">
            <a:spAutoFit/>
          </a:bodyPr>
          <a:lstStyle/>
          <a:p>
            <a:r>
              <a:rPr lang="vi-VN" sz="3000" b="1" smtClean="0">
                <a:latin typeface="+mj-lt"/>
              </a:rPr>
              <a:t>2. Tính chất</a:t>
            </a:r>
          </a:p>
          <a:p>
            <a:pPr algn="just"/>
            <a:r>
              <a:rPr lang="vi-VN" sz="3000" b="1" smtClean="0">
                <a:latin typeface="+mj-lt"/>
              </a:rPr>
              <a:t>+) Hình hộp là một hình lăng trụ nên có các tính chất của hình lăng trụ.</a:t>
            </a:r>
          </a:p>
          <a:p>
            <a:pPr algn="just"/>
            <a:r>
              <a:rPr lang="vi-VN" sz="3000" b="1" smtClean="0">
                <a:latin typeface="+mj-lt"/>
              </a:rPr>
              <a:t>+) Các mặt của hình hộp là hình bình hành.</a:t>
            </a:r>
          </a:p>
          <a:p>
            <a:pPr algn="just"/>
            <a:r>
              <a:rPr lang="vi-VN" sz="3000" b="1" smtClean="0">
                <a:latin typeface="+mj-lt"/>
              </a:rPr>
              <a:t>+) Hai mặt phẳng chứa hai mặt đối diện của hình hộp song song với nhau.</a:t>
            </a:r>
          </a:p>
          <a:p>
            <a:pPr algn="just"/>
            <a:r>
              <a:rPr lang="vi-VN" sz="3000" b="1" smtClean="0">
                <a:latin typeface="+mj-lt"/>
              </a:rPr>
              <a:t>+) Bốn đường chéo của hình hộp cắt nhau tại trung điểm mỗi đường.</a:t>
            </a:r>
            <a:endParaRPr lang="vi-VN" sz="3000" b="1">
              <a:latin typeface="+mj-lt"/>
            </a:endParaRPr>
          </a:p>
        </p:txBody>
      </p:sp>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32411" y="7230548"/>
            <a:ext cx="2951163"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4376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circle(in)">
                                      <p:cBhvr>
                                        <p:cTn id="27" dur="20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fade">
                                      <p:cBhvr>
                                        <p:cTn id="32" dur="1000"/>
                                        <p:tgtEl>
                                          <p:spTgt spid="1027"/>
                                        </p:tgtEl>
                                      </p:cBhvr>
                                    </p:animEffect>
                                    <p:anim calcmode="lin" valueType="num">
                                      <p:cBhvr>
                                        <p:cTn id="33" dur="1000" fill="hold"/>
                                        <p:tgtEl>
                                          <p:spTgt spid="1027"/>
                                        </p:tgtEl>
                                        <p:attrNameLst>
                                          <p:attrName>ppt_x</p:attrName>
                                        </p:attrNameLst>
                                      </p:cBhvr>
                                      <p:tavLst>
                                        <p:tav tm="0">
                                          <p:val>
                                            <p:strVal val="#ppt_x"/>
                                          </p:val>
                                        </p:tav>
                                        <p:tav tm="100000">
                                          <p:val>
                                            <p:strVal val="#ppt_x"/>
                                          </p:val>
                                        </p:tav>
                                      </p:tavLst>
                                    </p:anim>
                                    <p:anim calcmode="lin" valueType="num">
                                      <p:cBhvr>
                                        <p:cTn id="3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0" y="-2667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7" name="Group 7"/>
          <p:cNvGrpSpPr>
            <a:grpSpLocks noChangeAspect="1"/>
          </p:cNvGrpSpPr>
          <p:nvPr/>
        </p:nvGrpSpPr>
        <p:grpSpPr>
          <a:xfrm>
            <a:off x="9790163" y="4476922"/>
            <a:ext cx="7490817" cy="4800599"/>
            <a:chOff x="0" y="0"/>
            <a:chExt cx="5265420" cy="3806190"/>
          </a:xfrm>
        </p:grpSpPr>
        <p:sp>
          <p:nvSpPr>
            <p:cNvPr id="8" name="Freeform 8"/>
            <p:cNvSpPr/>
            <p:nvPr/>
          </p:nvSpPr>
          <p:spPr>
            <a:xfrm>
              <a:off x="15240" y="15240"/>
              <a:ext cx="5234940" cy="3774440"/>
            </a:xfrm>
            <a:custGeom>
              <a:avLst/>
              <a:gdLst/>
              <a:ahLst/>
              <a:cxnLst/>
              <a:rect l="l" t="t" r="r" b="b"/>
              <a:pathLst>
                <a:path w="5234940" h="3774440">
                  <a:moveTo>
                    <a:pt x="5234940" y="2413000"/>
                  </a:moveTo>
                  <a:lnTo>
                    <a:pt x="5234940" y="3201670"/>
                  </a:lnTo>
                  <a:cubicBezTo>
                    <a:pt x="5234940" y="3517900"/>
                    <a:pt x="4978400" y="3774440"/>
                    <a:pt x="4662170" y="3774440"/>
                  </a:cubicBezTo>
                  <a:lnTo>
                    <a:pt x="2617470" y="3774440"/>
                  </a:lnTo>
                  <a:lnTo>
                    <a:pt x="574040" y="3774440"/>
                  </a:lnTo>
                  <a:cubicBezTo>
                    <a:pt x="257810" y="3774440"/>
                    <a:pt x="0" y="3517900"/>
                    <a:pt x="0" y="3201670"/>
                  </a:cubicBezTo>
                  <a:lnTo>
                    <a:pt x="0" y="2413000"/>
                  </a:lnTo>
                  <a:cubicBezTo>
                    <a:pt x="0" y="1576070"/>
                    <a:pt x="875030" y="0"/>
                    <a:pt x="2617470" y="0"/>
                  </a:cubicBezTo>
                  <a:cubicBezTo>
                    <a:pt x="4359910" y="0"/>
                    <a:pt x="5234940" y="1576070"/>
                    <a:pt x="5234940" y="2413000"/>
                  </a:cubicBezTo>
                  <a:close/>
                </a:path>
              </a:pathLst>
            </a:custGeom>
            <a:solidFill>
              <a:srgbClr val="000000">
                <a:alpha val="0"/>
              </a:srgbClr>
            </a:solidFill>
            <a:ln w="12700">
              <a:solidFill>
                <a:srgbClr val="000000"/>
              </a:solidFill>
            </a:ln>
          </p:spPr>
        </p:sp>
        <p:sp>
          <p:nvSpPr>
            <p:cNvPr id="9" name="Freeform 9"/>
            <p:cNvSpPr/>
            <p:nvPr/>
          </p:nvSpPr>
          <p:spPr>
            <a:xfrm>
              <a:off x="0" y="0"/>
              <a:ext cx="5265420" cy="3806190"/>
            </a:xfrm>
            <a:custGeom>
              <a:avLst/>
              <a:gdLst/>
              <a:ahLst/>
              <a:cxnLst/>
              <a:rect l="l" t="t" r="r" b="b"/>
              <a:pathLst>
                <a:path w="5265420" h="3806190">
                  <a:moveTo>
                    <a:pt x="4676140" y="3806190"/>
                  </a:moveTo>
                  <a:lnTo>
                    <a:pt x="589280" y="3806190"/>
                  </a:lnTo>
                  <a:cubicBezTo>
                    <a:pt x="264160" y="3806190"/>
                    <a:pt x="0" y="3542030"/>
                    <a:pt x="0" y="3216910"/>
                  </a:cubicBezTo>
                  <a:lnTo>
                    <a:pt x="0" y="2428240"/>
                  </a:lnTo>
                  <a:cubicBezTo>
                    <a:pt x="0" y="1955800"/>
                    <a:pt x="259080" y="1355090"/>
                    <a:pt x="659130" y="897890"/>
                  </a:cubicBezTo>
                  <a:cubicBezTo>
                    <a:pt x="1018540" y="488950"/>
                    <a:pt x="1652270" y="0"/>
                    <a:pt x="2632710" y="0"/>
                  </a:cubicBezTo>
                  <a:cubicBezTo>
                    <a:pt x="3614420" y="0"/>
                    <a:pt x="4246880" y="488950"/>
                    <a:pt x="4606290" y="897890"/>
                  </a:cubicBezTo>
                  <a:cubicBezTo>
                    <a:pt x="5006340" y="1355090"/>
                    <a:pt x="5265420" y="1955800"/>
                    <a:pt x="5265420" y="2428240"/>
                  </a:cubicBezTo>
                  <a:lnTo>
                    <a:pt x="5265420" y="3216910"/>
                  </a:lnTo>
                  <a:cubicBezTo>
                    <a:pt x="5265420" y="3542030"/>
                    <a:pt x="5001260" y="3806190"/>
                    <a:pt x="4676140" y="3806190"/>
                  </a:cubicBezTo>
                  <a:close/>
                  <a:moveTo>
                    <a:pt x="2632710" y="31750"/>
                  </a:moveTo>
                  <a:cubicBezTo>
                    <a:pt x="1663700" y="31750"/>
                    <a:pt x="1037590" y="514350"/>
                    <a:pt x="683260" y="919480"/>
                  </a:cubicBezTo>
                  <a:cubicBezTo>
                    <a:pt x="287020" y="1370330"/>
                    <a:pt x="31750" y="1963420"/>
                    <a:pt x="31750" y="2428240"/>
                  </a:cubicBezTo>
                  <a:lnTo>
                    <a:pt x="31750" y="3216910"/>
                  </a:lnTo>
                  <a:cubicBezTo>
                    <a:pt x="31750" y="3524250"/>
                    <a:pt x="281940" y="3774440"/>
                    <a:pt x="589280" y="3774440"/>
                  </a:cubicBezTo>
                  <a:lnTo>
                    <a:pt x="4676140" y="3774440"/>
                  </a:lnTo>
                  <a:cubicBezTo>
                    <a:pt x="4983480" y="3774440"/>
                    <a:pt x="5233670" y="3524250"/>
                    <a:pt x="5233670" y="3216910"/>
                  </a:cubicBezTo>
                  <a:lnTo>
                    <a:pt x="5233670" y="2428240"/>
                  </a:lnTo>
                  <a:cubicBezTo>
                    <a:pt x="5233670" y="1963420"/>
                    <a:pt x="4978400" y="1370330"/>
                    <a:pt x="4582160" y="918210"/>
                  </a:cubicBezTo>
                  <a:cubicBezTo>
                    <a:pt x="4227830" y="514350"/>
                    <a:pt x="3601720" y="31750"/>
                    <a:pt x="2632710" y="31750"/>
                  </a:cubicBezTo>
                  <a:close/>
                </a:path>
              </a:pathLst>
            </a:custGeom>
            <a:solidFill>
              <a:srgbClr val="000000"/>
            </a:solidFill>
          </p:spPr>
        </p:sp>
      </p:grpSp>
      <p:sp>
        <p:nvSpPr>
          <p:cNvPr id="10" name="Freeform 10"/>
          <p:cNvSpPr/>
          <p:nvPr/>
        </p:nvSpPr>
        <p:spPr>
          <a:xfrm>
            <a:off x="6624697" y="6587532"/>
            <a:ext cx="3143786" cy="2989455"/>
          </a:xfrm>
          <a:custGeom>
            <a:avLst/>
            <a:gdLst/>
            <a:ahLst/>
            <a:cxnLst/>
            <a:rect l="l" t="t" r="r" b="b"/>
            <a:pathLst>
              <a:path w="3143786" h="2989455">
                <a:moveTo>
                  <a:pt x="0" y="0"/>
                </a:moveTo>
                <a:lnTo>
                  <a:pt x="3143785" y="0"/>
                </a:lnTo>
                <a:lnTo>
                  <a:pt x="3143785" y="2989454"/>
                </a:lnTo>
                <a:lnTo>
                  <a:pt x="0" y="298945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1" name="Freeform 11"/>
          <p:cNvSpPr/>
          <p:nvPr/>
        </p:nvSpPr>
        <p:spPr>
          <a:xfrm>
            <a:off x="14306993" y="1934974"/>
            <a:ext cx="2952307" cy="1862638"/>
          </a:xfrm>
          <a:custGeom>
            <a:avLst/>
            <a:gdLst/>
            <a:ahLst/>
            <a:cxnLst/>
            <a:rect l="l" t="t" r="r" b="b"/>
            <a:pathLst>
              <a:path w="2952307" h="1862638">
                <a:moveTo>
                  <a:pt x="0" y="0"/>
                </a:moveTo>
                <a:lnTo>
                  <a:pt x="2952307" y="0"/>
                </a:lnTo>
                <a:lnTo>
                  <a:pt x="2952307" y="1862638"/>
                </a:lnTo>
                <a:lnTo>
                  <a:pt x="0" y="186263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pic>
        <p:nvPicPr>
          <p:cNvPr id="12" name="Picture 11"/>
          <p:cNvPicPr/>
          <p:nvPr/>
        </p:nvPicPr>
        <p:blipFill>
          <a:blip r:embed="rId7"/>
          <a:stretch>
            <a:fillRect/>
          </a:stretch>
        </p:blipFill>
        <p:spPr>
          <a:xfrm>
            <a:off x="685800" y="876300"/>
            <a:ext cx="9772652" cy="5077204"/>
          </a:xfrm>
          <a:prstGeom prst="rect">
            <a:avLst/>
          </a:prstGeom>
        </p:spPr>
      </p:pic>
      <p:sp>
        <p:nvSpPr>
          <p:cNvPr id="13" name="Rectangle 12"/>
          <p:cNvSpPr/>
          <p:nvPr/>
        </p:nvSpPr>
        <p:spPr>
          <a:xfrm>
            <a:off x="10065488" y="6587532"/>
            <a:ext cx="7200900" cy="1754326"/>
          </a:xfrm>
          <a:prstGeom prst="rect">
            <a:avLst/>
          </a:prstGeom>
        </p:spPr>
        <p:txBody>
          <a:bodyPr wrap="square">
            <a:spAutoFit/>
          </a:bodyPr>
          <a:lstStyle/>
          <a:p>
            <a:r>
              <a:rPr lang="vi-VN" sz="3600" dirty="0">
                <a:latin typeface="+mj-lt"/>
              </a:rPr>
              <a:t>Hãy nêu một số nhận xét về mối liên hệ giữa đường thẳng và mặt phẳng của một hình </a:t>
            </a:r>
            <a:r>
              <a:rPr lang="vi-VN" sz="3600" dirty="0" smtClean="0">
                <a:latin typeface="+mj-lt"/>
              </a:rPr>
              <a:t>đa</a:t>
            </a:r>
            <a:r>
              <a:rPr lang="en-US" sz="3600" dirty="0" smtClean="0">
                <a:latin typeface="+mj-lt"/>
              </a:rPr>
              <a:t> </a:t>
            </a:r>
            <a:r>
              <a:rPr lang="vi-VN" sz="3600" dirty="0" smtClean="0">
                <a:latin typeface="+mj-lt"/>
              </a:rPr>
              <a:t>diện </a:t>
            </a:r>
            <a:r>
              <a:rPr lang="vi-VN" sz="3600" dirty="0">
                <a:latin typeface="+mj-lt"/>
              </a:rPr>
              <a:t>trong </a:t>
            </a:r>
            <a:r>
              <a:rPr lang="vi-VN" sz="3600" dirty="0" smtClean="0">
                <a:latin typeface="+mj-lt"/>
              </a:rPr>
              <a:t>s</a:t>
            </a:r>
            <a:r>
              <a:rPr lang="en-US" sz="3600" dirty="0" smtClean="0">
                <a:latin typeface="+mj-lt"/>
              </a:rPr>
              <a:t>l</a:t>
            </a:r>
            <a:r>
              <a:rPr lang="vi-VN" sz="3600" dirty="0" smtClean="0">
                <a:latin typeface="+mj-lt"/>
              </a:rPr>
              <a:t>ide</a:t>
            </a:r>
            <a:r>
              <a:rPr lang="en-US" sz="3600" dirty="0" smtClean="0">
                <a:latin typeface="+mj-lt"/>
              </a:rPr>
              <a:t> ?</a:t>
            </a:r>
            <a:endParaRPr lang="en-US" sz="3600" dirty="0">
              <a:latin typeface="+mj-lt"/>
            </a:endParaRPr>
          </a:p>
        </p:txBody>
      </p:sp>
    </p:spTree>
    <p:extLst>
      <p:ext uri="{BB962C8B-B14F-4D97-AF65-F5344CB8AC3E}">
        <p14:creationId xmlns:p14="http://schemas.microsoft.com/office/powerpoint/2010/main" val="8600802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86"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sp>
        <p:nvSpPr>
          <p:cNvPr id="10" name="Freeform 10"/>
          <p:cNvSpPr/>
          <p:nvPr/>
        </p:nvSpPr>
        <p:spPr>
          <a:xfrm>
            <a:off x="14811135" y="136541"/>
            <a:ext cx="3372558" cy="3372558"/>
          </a:xfrm>
          <a:custGeom>
            <a:avLst/>
            <a:gdLst/>
            <a:ahLst/>
            <a:cxnLst/>
            <a:rect l="l" t="t" r="r" b="b"/>
            <a:pathLst>
              <a:path w="3372558" h="3372558">
                <a:moveTo>
                  <a:pt x="0" y="0"/>
                </a:moveTo>
                <a:lnTo>
                  <a:pt x="3372558" y="0"/>
                </a:lnTo>
                <a:lnTo>
                  <a:pt x="3372558" y="3372558"/>
                </a:lnTo>
                <a:lnTo>
                  <a:pt x="0" y="3372558"/>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4479" y="206726"/>
            <a:ext cx="15685945" cy="299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41242" y="4229100"/>
            <a:ext cx="6248400" cy="49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57200" y="3390900"/>
            <a:ext cx="3733800" cy="523220"/>
          </a:xfrm>
          <a:prstGeom prst="rect">
            <a:avLst/>
          </a:prstGeom>
          <a:noFill/>
        </p:spPr>
        <p:txBody>
          <a:bodyPr wrap="square" rtlCol="0">
            <a:spAutoFit/>
          </a:bodyPr>
          <a:lstStyle/>
          <a:p>
            <a:r>
              <a:rPr lang="vi-VN" sz="2800" b="1" smtClean="0">
                <a:latin typeface="+mj-lt"/>
              </a:rPr>
              <a:t>Giải:</a:t>
            </a:r>
            <a:endParaRPr lang="vi-VN" sz="2800" b="1">
              <a:latin typeface="+mj-lt"/>
            </a:endParaRPr>
          </a:p>
        </p:txBody>
      </p:sp>
      <p:pic>
        <p:nvPicPr>
          <p:cNvPr id="3078"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799" y="4024981"/>
            <a:ext cx="10287001" cy="561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1167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1000"/>
                                        <p:tgtEl>
                                          <p:spTgt spid="3076"/>
                                        </p:tgtEl>
                                      </p:cBhvr>
                                    </p:animEffect>
                                    <p:anim calcmode="lin" valueType="num">
                                      <p:cBhvr>
                                        <p:cTn id="15" dur="1000" fill="hold"/>
                                        <p:tgtEl>
                                          <p:spTgt spid="3076"/>
                                        </p:tgtEl>
                                        <p:attrNameLst>
                                          <p:attrName>ppt_x</p:attrName>
                                        </p:attrNameLst>
                                      </p:cBhvr>
                                      <p:tavLst>
                                        <p:tav tm="0">
                                          <p:val>
                                            <p:strVal val="#ppt_x"/>
                                          </p:val>
                                        </p:tav>
                                        <p:tav tm="100000">
                                          <p:val>
                                            <p:strVal val="#ppt_x"/>
                                          </p:val>
                                        </p:tav>
                                      </p:tavLst>
                                    </p:anim>
                                    <p:anim calcmode="lin" valueType="num">
                                      <p:cBhvr>
                                        <p:cTn id="16"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fade">
                                      <p:cBhvr>
                                        <p:cTn id="21" dur="1000"/>
                                        <p:tgtEl>
                                          <p:spTgt spid="3078"/>
                                        </p:tgtEl>
                                      </p:cBhvr>
                                    </p:animEffect>
                                    <p:anim calcmode="lin" valueType="num">
                                      <p:cBhvr>
                                        <p:cTn id="22" dur="1000" fill="hold"/>
                                        <p:tgtEl>
                                          <p:spTgt spid="3078"/>
                                        </p:tgtEl>
                                        <p:attrNameLst>
                                          <p:attrName>ppt_x</p:attrName>
                                        </p:attrNameLst>
                                      </p:cBhvr>
                                      <p:tavLst>
                                        <p:tav tm="0">
                                          <p:val>
                                            <p:strVal val="#ppt_x"/>
                                          </p:val>
                                        </p:tav>
                                        <p:tav tm="100000">
                                          <p:val>
                                            <p:strVal val="#ppt_x"/>
                                          </p:val>
                                        </p:tav>
                                      </p:tavLst>
                                    </p:anim>
                                    <p:anim calcmode="lin" valueType="num">
                                      <p:cBhvr>
                                        <p:cTn id="23"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86"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sp>
        <p:nvSpPr>
          <p:cNvPr id="10" name="Freeform 10"/>
          <p:cNvSpPr/>
          <p:nvPr/>
        </p:nvSpPr>
        <p:spPr>
          <a:xfrm>
            <a:off x="14811135" y="136541"/>
            <a:ext cx="3372558" cy="3372558"/>
          </a:xfrm>
          <a:custGeom>
            <a:avLst/>
            <a:gdLst/>
            <a:ahLst/>
            <a:cxnLst/>
            <a:rect l="l" t="t" r="r" b="b"/>
            <a:pathLst>
              <a:path w="3372558" h="3372558">
                <a:moveTo>
                  <a:pt x="0" y="0"/>
                </a:moveTo>
                <a:lnTo>
                  <a:pt x="3372558" y="0"/>
                </a:lnTo>
                <a:lnTo>
                  <a:pt x="3372558" y="3372558"/>
                </a:lnTo>
                <a:lnTo>
                  <a:pt x="0" y="3372558"/>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4479" y="206726"/>
            <a:ext cx="15685945" cy="299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57200" y="3390900"/>
            <a:ext cx="3733800" cy="523220"/>
          </a:xfrm>
          <a:prstGeom prst="rect">
            <a:avLst/>
          </a:prstGeom>
          <a:noFill/>
        </p:spPr>
        <p:txBody>
          <a:bodyPr wrap="square" rtlCol="0">
            <a:spAutoFit/>
          </a:bodyPr>
          <a:lstStyle/>
          <a:p>
            <a:r>
              <a:rPr lang="vi-VN" sz="2800" b="1" smtClean="0">
                <a:latin typeface="+mj-lt"/>
              </a:rPr>
              <a:t>Giải:</a:t>
            </a:r>
            <a:endParaRPr lang="vi-VN" sz="2800" b="1">
              <a:latin typeface="+mj-lt"/>
            </a:endParaRPr>
          </a:p>
        </p:txBody>
      </p:sp>
      <p:pic>
        <p:nvPicPr>
          <p:cNvPr id="8" name="Picture 7" descr="Bài 1 trang 113 Toán 11 Tập 1 | Cánh diều Giải Toán 11"/>
          <p:cNvPicPr/>
          <p:nvPr/>
        </p:nvPicPr>
        <p:blipFill>
          <a:blip r:embed="rId8">
            <a:extLst>
              <a:ext uri="{28A0092B-C50C-407E-A947-70E740481C1C}">
                <a14:useLocalDpi xmlns:a14="http://schemas.microsoft.com/office/drawing/2010/main" val="0"/>
              </a:ext>
            </a:extLst>
          </a:blip>
          <a:srcRect/>
          <a:stretch>
            <a:fillRect/>
          </a:stretch>
        </p:blipFill>
        <p:spPr bwMode="auto">
          <a:xfrm>
            <a:off x="11353800" y="3509098"/>
            <a:ext cx="6096000" cy="5215801"/>
          </a:xfrm>
          <a:prstGeom prst="rect">
            <a:avLst/>
          </a:prstGeom>
          <a:noFill/>
          <a:ln>
            <a:noFill/>
          </a:ln>
        </p:spPr>
      </p:pic>
      <p:pic>
        <p:nvPicPr>
          <p:cNvPr id="409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4689" y="3888052"/>
            <a:ext cx="10988988" cy="590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8993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circle(in)">
                                      <p:cBhvr>
                                        <p:cTn id="14"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86"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sp>
        <p:nvSpPr>
          <p:cNvPr id="10" name="Freeform 10"/>
          <p:cNvSpPr/>
          <p:nvPr/>
        </p:nvSpPr>
        <p:spPr>
          <a:xfrm>
            <a:off x="14811135" y="136541"/>
            <a:ext cx="3372558" cy="3372558"/>
          </a:xfrm>
          <a:custGeom>
            <a:avLst/>
            <a:gdLst/>
            <a:ahLst/>
            <a:cxnLst/>
            <a:rect l="l" t="t" r="r" b="b"/>
            <a:pathLst>
              <a:path w="3372558" h="3372558">
                <a:moveTo>
                  <a:pt x="0" y="0"/>
                </a:moveTo>
                <a:lnTo>
                  <a:pt x="3372558" y="0"/>
                </a:lnTo>
                <a:lnTo>
                  <a:pt x="3372558" y="3372558"/>
                </a:lnTo>
                <a:lnTo>
                  <a:pt x="0" y="3372558"/>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4479" y="206726"/>
            <a:ext cx="15685945" cy="299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57200" y="3390900"/>
            <a:ext cx="3733800" cy="523220"/>
          </a:xfrm>
          <a:prstGeom prst="rect">
            <a:avLst/>
          </a:prstGeom>
          <a:noFill/>
        </p:spPr>
        <p:txBody>
          <a:bodyPr wrap="square" rtlCol="0">
            <a:spAutoFit/>
          </a:bodyPr>
          <a:lstStyle/>
          <a:p>
            <a:r>
              <a:rPr lang="vi-VN" sz="2800" b="1" smtClean="0">
                <a:latin typeface="+mj-lt"/>
              </a:rPr>
              <a:t>Giải:</a:t>
            </a:r>
            <a:endParaRPr lang="vi-VN" sz="2800" b="1">
              <a:latin typeface="+mj-lt"/>
            </a:endParaRPr>
          </a:p>
        </p:txBody>
      </p:sp>
      <p:pic>
        <p:nvPicPr>
          <p:cNvPr id="8" name="Picture 7" descr="Bài 1 trang 113 Toán 11 Tập 1 | Cánh diều Giải Toán 11"/>
          <p:cNvPicPr/>
          <p:nvPr/>
        </p:nvPicPr>
        <p:blipFill>
          <a:blip r:embed="rId8">
            <a:extLst>
              <a:ext uri="{28A0092B-C50C-407E-A947-70E740481C1C}">
                <a14:useLocalDpi xmlns:a14="http://schemas.microsoft.com/office/drawing/2010/main" val="0"/>
              </a:ext>
            </a:extLst>
          </a:blip>
          <a:srcRect/>
          <a:stretch>
            <a:fillRect/>
          </a:stretch>
        </p:blipFill>
        <p:spPr bwMode="auto">
          <a:xfrm>
            <a:off x="11353800" y="3509098"/>
            <a:ext cx="6096000" cy="5215801"/>
          </a:xfrm>
          <a:prstGeom prst="rect">
            <a:avLst/>
          </a:prstGeom>
          <a:noFill/>
          <a:ln>
            <a:noFill/>
          </a:ln>
        </p:spPr>
      </p:pic>
      <p:pic>
        <p:nvPicPr>
          <p:cNvPr id="512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4478" y="4076700"/>
            <a:ext cx="11169321" cy="582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8332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1000" fill="hold"/>
                                        <p:tgtEl>
                                          <p:spTgt spid="5122"/>
                                        </p:tgtEl>
                                        <p:attrNameLst>
                                          <p:attrName>ppt_w</p:attrName>
                                        </p:attrNameLst>
                                      </p:cBhvr>
                                      <p:tavLst>
                                        <p:tav tm="0">
                                          <p:val>
                                            <p:fltVal val="0"/>
                                          </p:val>
                                        </p:tav>
                                        <p:tav tm="100000">
                                          <p:val>
                                            <p:strVal val="#ppt_w"/>
                                          </p:val>
                                        </p:tav>
                                      </p:tavLst>
                                    </p:anim>
                                    <p:anim calcmode="lin" valueType="num">
                                      <p:cBhvr>
                                        <p:cTn id="15" dur="1000" fill="hold"/>
                                        <p:tgtEl>
                                          <p:spTgt spid="5122"/>
                                        </p:tgtEl>
                                        <p:attrNameLst>
                                          <p:attrName>ppt_h</p:attrName>
                                        </p:attrNameLst>
                                      </p:cBhvr>
                                      <p:tavLst>
                                        <p:tav tm="0">
                                          <p:val>
                                            <p:fltVal val="0"/>
                                          </p:val>
                                        </p:tav>
                                        <p:tav tm="100000">
                                          <p:val>
                                            <p:strVal val="#ppt_h"/>
                                          </p:val>
                                        </p:tav>
                                      </p:tavLst>
                                    </p:anim>
                                    <p:anim calcmode="lin" valueType="num">
                                      <p:cBhvr>
                                        <p:cTn id="16" dur="1000" fill="hold"/>
                                        <p:tgtEl>
                                          <p:spTgt spid="5122"/>
                                        </p:tgtEl>
                                        <p:attrNameLst>
                                          <p:attrName>style.rotation</p:attrName>
                                        </p:attrNameLst>
                                      </p:cBhvr>
                                      <p:tavLst>
                                        <p:tav tm="0">
                                          <p:val>
                                            <p:fltVal val="90"/>
                                          </p:val>
                                        </p:tav>
                                        <p:tav tm="100000">
                                          <p:val>
                                            <p:fltVal val="0"/>
                                          </p:val>
                                        </p:tav>
                                      </p:tavLst>
                                    </p:anim>
                                    <p:animEffect transition="in" filter="fade">
                                      <p:cBhvr>
                                        <p:cTn id="17"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sp>
        <p:nvSpPr>
          <p:cNvPr id="7" name="Freeform 7"/>
          <p:cNvSpPr/>
          <p:nvPr/>
        </p:nvSpPr>
        <p:spPr>
          <a:xfrm>
            <a:off x="-2253140" y="1101860"/>
            <a:ext cx="6359340" cy="5041223"/>
          </a:xfrm>
          <a:custGeom>
            <a:avLst/>
            <a:gdLst/>
            <a:ahLst/>
            <a:cxnLst/>
            <a:rect l="l" t="t" r="r" b="b"/>
            <a:pathLst>
              <a:path w="6359340" h="5041223">
                <a:moveTo>
                  <a:pt x="0" y="0"/>
                </a:moveTo>
                <a:lnTo>
                  <a:pt x="6359341" y="0"/>
                </a:lnTo>
                <a:lnTo>
                  <a:pt x="6359341" y="5041223"/>
                </a:lnTo>
                <a:lnTo>
                  <a:pt x="0" y="5041223"/>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13030200" y="5215258"/>
            <a:ext cx="4793872" cy="4793872"/>
          </a:xfrm>
          <a:custGeom>
            <a:avLst/>
            <a:gdLst/>
            <a:ahLst/>
            <a:cxnLst/>
            <a:rect l="l" t="t" r="r" b="b"/>
            <a:pathLst>
              <a:path w="4793872" h="4793872">
                <a:moveTo>
                  <a:pt x="0" y="0"/>
                </a:moveTo>
                <a:lnTo>
                  <a:pt x="4793872" y="0"/>
                </a:lnTo>
                <a:lnTo>
                  <a:pt x="4793872" y="4793872"/>
                </a:lnTo>
                <a:lnTo>
                  <a:pt x="0" y="4793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5288491" y="-1003897"/>
            <a:ext cx="4320634" cy="3643634"/>
          </a:xfrm>
          <a:custGeom>
            <a:avLst/>
            <a:gdLst/>
            <a:ahLst/>
            <a:cxnLst/>
            <a:rect l="l" t="t" r="r" b="b"/>
            <a:pathLst>
              <a:path w="4320634" h="3643634">
                <a:moveTo>
                  <a:pt x="0" y="0"/>
                </a:moveTo>
                <a:lnTo>
                  <a:pt x="4320635" y="0"/>
                </a:lnTo>
                <a:lnTo>
                  <a:pt x="4320635" y="3643634"/>
                </a:lnTo>
                <a:lnTo>
                  <a:pt x="0" y="364363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4503689" y="8410676"/>
            <a:ext cx="1763452" cy="1288923"/>
          </a:xfrm>
          <a:custGeom>
            <a:avLst/>
            <a:gdLst/>
            <a:ahLst/>
            <a:cxnLst/>
            <a:rect l="l" t="t" r="r" b="b"/>
            <a:pathLst>
              <a:path w="1763452" h="1288923">
                <a:moveTo>
                  <a:pt x="0" y="0"/>
                </a:moveTo>
                <a:lnTo>
                  <a:pt x="1763452" y="0"/>
                </a:lnTo>
                <a:lnTo>
                  <a:pt x="1763452" y="1288924"/>
                </a:lnTo>
                <a:lnTo>
                  <a:pt x="0" y="128892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Rectangle 10"/>
          <p:cNvSpPr/>
          <p:nvPr/>
        </p:nvSpPr>
        <p:spPr>
          <a:xfrm>
            <a:off x="5181600" y="622816"/>
            <a:ext cx="9144000" cy="583750"/>
          </a:xfrm>
          <a:prstGeom prst="rect">
            <a:avLst/>
          </a:prstGeom>
        </p:spPr>
        <p:txBody>
          <a:bodyPr>
            <a:spAutoFit/>
          </a:bodyPr>
          <a:lstStyle/>
          <a:p>
            <a:pPr>
              <a:lnSpc>
                <a:spcPct val="107000"/>
              </a:lnSpc>
            </a:pPr>
            <a:r>
              <a:rPr lang="en-US" sz="3200" b="1" dirty="0">
                <a:solidFill>
                  <a:srgbClr val="000000"/>
                </a:solidFill>
                <a:latin typeface="Times New Roman" pitchFamily="18" charset="0"/>
                <a:ea typeface="Calibri"/>
                <a:cs typeface="Times New Roman" pitchFamily="18" charset="0"/>
              </a:rPr>
              <a:t>CÂU HỎI TRẮC NGHIỆM</a:t>
            </a:r>
            <a:r>
              <a:rPr lang="en-US" sz="3200" b="1" dirty="0" smtClean="0">
                <a:solidFill>
                  <a:srgbClr val="000000"/>
                </a:solidFill>
                <a:latin typeface="Times New Roman" pitchFamily="18" charset="0"/>
                <a:ea typeface="Calibri"/>
                <a:cs typeface="Times New Roman" pitchFamily="18" charset="0"/>
              </a:rPr>
              <a:t>.</a:t>
            </a:r>
            <a:endParaRPr lang="en-US" sz="3200" dirty="0">
              <a:latin typeface="Times New Roman" pitchFamily="18" charset="0"/>
              <a:ea typeface="Calibri"/>
              <a:cs typeface="Times New Roman"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4106199" y="1477415"/>
                <a:ext cx="11591001" cy="2277226"/>
              </a:xfrm>
              <a:prstGeom prst="rect">
                <a:avLst/>
              </a:prstGeom>
            </p:spPr>
            <p:txBody>
              <a:bodyPr wrap="square">
                <a:spAutoFit/>
              </a:bodyPr>
              <a:lstStyle/>
              <a:p>
                <a:r>
                  <a:rPr lang="fr-FR" sz="3200" b="1">
                    <a:latin typeface="Times New Roman" pitchFamily="18" charset="0"/>
                    <a:cs typeface="Times New Roman" pitchFamily="18" charset="0"/>
                  </a:rPr>
                  <a:t>Câu 1 :</a:t>
                </a:r>
                <a:r>
                  <a:rPr lang="nl-NL" sz="3200">
                    <a:latin typeface="Times New Roman" pitchFamily="18" charset="0"/>
                    <a:cs typeface="Times New Roman" pitchFamily="18" charset="0"/>
                  </a:rPr>
                  <a:t>Cho hình hộp </a:t>
                </a:r>
                <a14:m>
                  <m:oMath xmlns:m="http://schemas.openxmlformats.org/officeDocument/2006/math">
                    <m:sSup>
                      <m:sSupPr>
                        <m:ctrlPr>
                          <a:rPr lang="vi-VN" sz="3200" i="1">
                            <a:latin typeface="Cambria Math"/>
                          </a:rPr>
                        </m:ctrlPr>
                      </m:sSupPr>
                      <m:e>
                        <m:r>
                          <a:rPr lang="vi-VN" sz="3200" i="1">
                            <a:latin typeface="Cambria Math"/>
                          </a:rPr>
                          <m:t>𝐴𝐵𝐶𝐷</m:t>
                        </m:r>
                        <m:r>
                          <a:rPr lang="vi-VN" sz="3200" i="1">
                            <a:latin typeface="Cambria Math"/>
                          </a:rPr>
                          <m:t>.</m:t>
                        </m:r>
                        <m:r>
                          <a:rPr lang="vi-VN" sz="3200" i="1">
                            <a:latin typeface="Cambria Math"/>
                          </a:rPr>
                          <m:t>𝐴</m:t>
                        </m:r>
                      </m:e>
                      <m:sup>
                        <m:r>
                          <a:rPr lang="vi-VN" sz="3200" i="1">
                            <a:latin typeface="Cambria Math"/>
                          </a:rPr>
                          <m:t>′</m:t>
                        </m:r>
                      </m:sup>
                    </m:sSup>
                    <m:sSup>
                      <m:sSupPr>
                        <m:ctrlPr>
                          <a:rPr lang="vi-VN" sz="3200" i="1">
                            <a:latin typeface="Cambria Math"/>
                          </a:rPr>
                        </m:ctrlPr>
                      </m:sSupPr>
                      <m:e>
                        <m:r>
                          <a:rPr lang="vi-VN" sz="3200" i="1">
                            <a:latin typeface="Cambria Math"/>
                          </a:rPr>
                          <m:t>𝐵</m:t>
                        </m:r>
                      </m:e>
                      <m:sup>
                        <m:r>
                          <a:rPr lang="vi-VN" sz="3200" i="1">
                            <a:latin typeface="Cambria Math"/>
                          </a:rPr>
                          <m:t>′</m:t>
                        </m:r>
                      </m:sup>
                    </m:sSup>
                    <m:sSup>
                      <m:sSupPr>
                        <m:ctrlPr>
                          <a:rPr lang="vi-VN" sz="3200" i="1">
                            <a:latin typeface="Cambria Math"/>
                          </a:rPr>
                        </m:ctrlPr>
                      </m:sSupPr>
                      <m:e>
                        <m:r>
                          <a:rPr lang="vi-VN" sz="3200" i="1">
                            <a:latin typeface="Cambria Math"/>
                          </a:rPr>
                          <m:t>𝐶</m:t>
                        </m:r>
                      </m:e>
                      <m:sup>
                        <m:r>
                          <a:rPr lang="vi-VN" sz="3200" i="1">
                            <a:latin typeface="Cambria Math"/>
                          </a:rPr>
                          <m:t>′</m:t>
                        </m:r>
                      </m:sup>
                    </m:sSup>
                    <m:sSup>
                      <m:sSupPr>
                        <m:ctrlPr>
                          <a:rPr lang="vi-VN" sz="3200" i="1">
                            <a:latin typeface="Cambria Math"/>
                          </a:rPr>
                        </m:ctrlPr>
                      </m:sSupPr>
                      <m:e>
                        <m:r>
                          <a:rPr lang="vi-VN" sz="3200" i="1">
                            <a:latin typeface="Cambria Math"/>
                          </a:rPr>
                          <m:t>𝐷</m:t>
                        </m:r>
                      </m:e>
                      <m:sup>
                        <m:r>
                          <a:rPr lang="vi-VN" sz="3200" i="1">
                            <a:latin typeface="Cambria Math"/>
                          </a:rPr>
                          <m:t>′</m:t>
                        </m:r>
                      </m:sup>
                    </m:sSup>
                  </m:oMath>
                </a14:m>
                <a:r>
                  <a:rPr lang="nl-NL" sz="3200">
                    <a:latin typeface="Times New Roman" pitchFamily="18" charset="0"/>
                    <a:cs typeface="Times New Roman" pitchFamily="18" charset="0"/>
                  </a:rPr>
                  <a:t>. Mặt phẳng </a:t>
                </a:r>
                <a14:m>
                  <m:oMath xmlns:m="http://schemas.openxmlformats.org/officeDocument/2006/math">
                    <m:r>
                      <a:rPr lang="nl-NL" sz="3200" i="1">
                        <a:latin typeface="Cambria Math"/>
                      </a:rPr>
                      <m:t>(</m:t>
                    </m:r>
                    <m:r>
                      <a:rPr lang="vi-VN" sz="3200" i="1">
                        <a:latin typeface="Cambria Math"/>
                      </a:rPr>
                      <m:t>𝐴</m:t>
                    </m:r>
                    <m:sSup>
                      <m:sSupPr>
                        <m:ctrlPr>
                          <a:rPr lang="vi-VN" sz="3200" i="1">
                            <a:latin typeface="Cambria Math"/>
                          </a:rPr>
                        </m:ctrlPr>
                      </m:sSupPr>
                      <m:e>
                        <m:r>
                          <a:rPr lang="vi-VN" sz="3200" i="1">
                            <a:latin typeface="Cambria Math"/>
                          </a:rPr>
                          <m:t>𝐵</m:t>
                        </m:r>
                      </m:e>
                      <m:sup>
                        <m:r>
                          <a:rPr lang="vi-VN" sz="3200" i="1">
                            <a:latin typeface="Cambria Math"/>
                          </a:rPr>
                          <m:t>′</m:t>
                        </m:r>
                      </m:sup>
                    </m:sSup>
                    <m:sSup>
                      <m:sSupPr>
                        <m:ctrlPr>
                          <a:rPr lang="vi-VN" sz="3200" i="1">
                            <a:latin typeface="Cambria Math"/>
                          </a:rPr>
                        </m:ctrlPr>
                      </m:sSupPr>
                      <m:e>
                        <m:r>
                          <a:rPr lang="vi-VN" sz="3200" i="1">
                            <a:latin typeface="Cambria Math"/>
                          </a:rPr>
                          <m:t>𝐷</m:t>
                        </m:r>
                      </m:e>
                      <m:sup>
                        <m:r>
                          <a:rPr lang="vi-VN" sz="3200" i="1">
                            <a:latin typeface="Cambria Math"/>
                          </a:rPr>
                          <m:t>′</m:t>
                        </m:r>
                      </m:sup>
                    </m:sSup>
                    <m:r>
                      <a:rPr lang="vi-VN" sz="3200" i="1">
                        <a:latin typeface="Cambria Math"/>
                      </a:rPr>
                      <m:t>)</m:t>
                    </m:r>
                  </m:oMath>
                </a14:m>
                <a:r>
                  <a:rPr lang="nl-NL" sz="3200">
                    <a:latin typeface="Times New Roman" pitchFamily="18" charset="0"/>
                    <a:cs typeface="Times New Roman" pitchFamily="18" charset="0"/>
                  </a:rPr>
                  <a:t> song song với mặt phẳng nào sau đây?</a:t>
                </a:r>
                <a:endParaRPr lang="vi-VN" sz="3200">
                  <a:latin typeface="Times New Roman" pitchFamily="18" charset="0"/>
                  <a:cs typeface="Times New Roman" pitchFamily="18" charset="0"/>
                </a:endParaRPr>
              </a:p>
              <a:p>
                <a:r>
                  <a:rPr lang="vi-VN" sz="3200" b="1" smtClean="0">
                    <a:latin typeface="Times New Roman" pitchFamily="18" charset="0"/>
                    <a:cs typeface="Times New Roman" pitchFamily="18" charset="0"/>
                  </a:rPr>
                  <a:t>	</a:t>
                </a:r>
                <a:r>
                  <a:rPr lang="nl-NL" sz="3200" b="1" smtClean="0">
                    <a:latin typeface="Times New Roman" pitchFamily="18" charset="0"/>
                    <a:cs typeface="Times New Roman" pitchFamily="18" charset="0"/>
                  </a:rPr>
                  <a:t>A.</a:t>
                </a:r>
                <a:r>
                  <a:rPr lang="nl-NL" sz="3200">
                    <a:latin typeface="Times New Roman" pitchFamily="18" charset="0"/>
                    <a:cs typeface="Times New Roman" pitchFamily="18" charset="0"/>
                  </a:rPr>
                  <a:t> </a:t>
                </a:r>
                <a14:m>
                  <m:oMath xmlns:m="http://schemas.openxmlformats.org/officeDocument/2006/math">
                    <m:r>
                      <a:rPr lang="nl-NL" sz="3200" i="1">
                        <a:latin typeface="Cambria Math"/>
                      </a:rPr>
                      <m:t>(</m:t>
                    </m:r>
                    <m:r>
                      <a:rPr lang="vi-VN" sz="3200" i="1">
                        <a:latin typeface="Cambria Math"/>
                      </a:rPr>
                      <m:t>𝐵</m:t>
                    </m:r>
                    <m:sSup>
                      <m:sSupPr>
                        <m:ctrlPr>
                          <a:rPr lang="vi-VN" sz="3200" i="1">
                            <a:latin typeface="Cambria Math"/>
                          </a:rPr>
                        </m:ctrlPr>
                      </m:sSupPr>
                      <m:e>
                        <m:r>
                          <a:rPr lang="vi-VN" sz="3200" i="1">
                            <a:latin typeface="Cambria Math"/>
                          </a:rPr>
                          <m:t>𝐴</m:t>
                        </m:r>
                      </m:e>
                      <m:sup>
                        <m:r>
                          <a:rPr lang="vi-VN" sz="3200" i="1">
                            <a:latin typeface="Cambria Math"/>
                          </a:rPr>
                          <m:t>′</m:t>
                        </m:r>
                      </m:sup>
                    </m:sSup>
                    <m:sSup>
                      <m:sSupPr>
                        <m:ctrlPr>
                          <a:rPr lang="vi-VN" sz="3200" i="1">
                            <a:latin typeface="Cambria Math"/>
                          </a:rPr>
                        </m:ctrlPr>
                      </m:sSupPr>
                      <m:e>
                        <m:r>
                          <a:rPr lang="vi-VN" sz="3200" i="1">
                            <a:latin typeface="Cambria Math"/>
                          </a:rPr>
                          <m:t>𝐶</m:t>
                        </m:r>
                      </m:e>
                      <m:sup>
                        <m:r>
                          <a:rPr lang="vi-VN" sz="3200" i="1">
                            <a:latin typeface="Cambria Math"/>
                          </a:rPr>
                          <m:t>′</m:t>
                        </m:r>
                      </m:sup>
                    </m:sSup>
                    <m:r>
                      <a:rPr lang="vi-VN" sz="3200" i="1">
                        <a:latin typeface="Cambria Math"/>
                      </a:rPr>
                      <m:t>)</m:t>
                    </m:r>
                  </m:oMath>
                </a14:m>
                <a:r>
                  <a:rPr lang="nl-NL" sz="3200">
                    <a:latin typeface="Times New Roman" pitchFamily="18" charset="0"/>
                    <a:cs typeface="Times New Roman" pitchFamily="18" charset="0"/>
                  </a:rPr>
                  <a:t>.	</a:t>
                </a:r>
                <a:r>
                  <a:rPr lang="vi-VN" sz="3200" smtClean="0">
                    <a:latin typeface="Times New Roman" pitchFamily="18" charset="0"/>
                    <a:cs typeface="Times New Roman" pitchFamily="18" charset="0"/>
                  </a:rPr>
                  <a:t>		</a:t>
                </a:r>
                <a:r>
                  <a:rPr lang="en-US" sz="3200" smtClean="0">
                    <a:latin typeface="Times New Roman" pitchFamily="18" charset="0"/>
                    <a:cs typeface="Times New Roman" pitchFamily="18" charset="0"/>
                  </a:rPr>
                  <a:t>	</a:t>
                </a:r>
                <a:r>
                  <a:rPr lang="nl-NL" sz="3200" b="1" smtClean="0">
                    <a:latin typeface="Times New Roman" pitchFamily="18" charset="0"/>
                    <a:cs typeface="Times New Roman" pitchFamily="18" charset="0"/>
                  </a:rPr>
                  <a:t>B</a:t>
                </a:r>
                <a:r>
                  <a:rPr lang="nl-NL" sz="3200" b="1">
                    <a:latin typeface="Times New Roman" pitchFamily="18" charset="0"/>
                    <a:cs typeface="Times New Roman" pitchFamily="18" charset="0"/>
                  </a:rPr>
                  <a:t>.</a:t>
                </a:r>
                <a:r>
                  <a:rPr lang="nl-NL" sz="3200">
                    <a:latin typeface="Times New Roman" pitchFamily="18" charset="0"/>
                    <a:cs typeface="Times New Roman" pitchFamily="18" charset="0"/>
                  </a:rPr>
                  <a:t> </a:t>
                </a:r>
                <a14:m>
                  <m:oMath xmlns:m="http://schemas.openxmlformats.org/officeDocument/2006/math">
                    <m:r>
                      <a:rPr lang="nl-NL" sz="3200" i="1">
                        <a:latin typeface="Cambria Math"/>
                      </a:rPr>
                      <m:t>(</m:t>
                    </m:r>
                    <m:sSup>
                      <m:sSupPr>
                        <m:ctrlPr>
                          <a:rPr lang="vi-VN" sz="3200" i="1">
                            <a:latin typeface="Cambria Math"/>
                          </a:rPr>
                        </m:ctrlPr>
                      </m:sSupPr>
                      <m:e>
                        <m:r>
                          <a:rPr lang="vi-VN" sz="3200" i="1">
                            <a:latin typeface="Cambria Math"/>
                          </a:rPr>
                          <m:t>𝐶</m:t>
                        </m:r>
                      </m:e>
                      <m:sup>
                        <m:r>
                          <a:rPr lang="vi-VN" sz="3200" i="1">
                            <a:latin typeface="Cambria Math"/>
                          </a:rPr>
                          <m:t>′</m:t>
                        </m:r>
                      </m:sup>
                    </m:sSup>
                    <m:r>
                      <a:rPr lang="vi-VN" sz="3200" i="1">
                        <a:latin typeface="Cambria Math"/>
                      </a:rPr>
                      <m:t>𝐵𝐷</m:t>
                    </m:r>
                    <m:r>
                      <a:rPr lang="vi-VN" sz="3200" i="1">
                        <a:latin typeface="Cambria Math"/>
                      </a:rPr>
                      <m:t>)</m:t>
                    </m:r>
                  </m:oMath>
                </a14:m>
                <a:r>
                  <a:rPr lang="nl-NL" sz="3200">
                    <a:latin typeface="Times New Roman" pitchFamily="18" charset="0"/>
                    <a:cs typeface="Times New Roman" pitchFamily="18" charset="0"/>
                  </a:rPr>
                  <a:t>.	</a:t>
                </a:r>
                <a:r>
                  <a:rPr lang="vi-VN" sz="3200" smtClean="0">
                    <a:latin typeface="Times New Roman" pitchFamily="18" charset="0"/>
                    <a:cs typeface="Times New Roman" pitchFamily="18" charset="0"/>
                  </a:rPr>
                  <a:t>		</a:t>
                </a:r>
              </a:p>
              <a:p>
                <a:r>
                  <a:rPr lang="vi-VN" sz="3200" b="1" smtClean="0">
                    <a:latin typeface="Times New Roman" pitchFamily="18" charset="0"/>
                    <a:cs typeface="Times New Roman" pitchFamily="18" charset="0"/>
                  </a:rPr>
                  <a:t>	</a:t>
                </a:r>
                <a:r>
                  <a:rPr lang="nl-NL" sz="3200" b="1" smtClean="0">
                    <a:latin typeface="Times New Roman" pitchFamily="18" charset="0"/>
                    <a:cs typeface="Times New Roman" pitchFamily="18" charset="0"/>
                  </a:rPr>
                  <a:t>C</a:t>
                </a:r>
                <a:r>
                  <a:rPr lang="nl-NL" sz="3200" b="1">
                    <a:latin typeface="Times New Roman" pitchFamily="18" charset="0"/>
                    <a:cs typeface="Times New Roman" pitchFamily="18" charset="0"/>
                  </a:rPr>
                  <a:t>.</a:t>
                </a:r>
                <a:r>
                  <a:rPr lang="nl-NL" sz="3200">
                    <a:latin typeface="Times New Roman" pitchFamily="18" charset="0"/>
                    <a:cs typeface="Times New Roman" pitchFamily="18" charset="0"/>
                  </a:rPr>
                  <a:t> </a:t>
                </a:r>
                <a14:m>
                  <m:oMath xmlns:m="http://schemas.openxmlformats.org/officeDocument/2006/math">
                    <m:r>
                      <a:rPr lang="nl-NL" sz="3200" i="1">
                        <a:latin typeface="Cambria Math"/>
                      </a:rPr>
                      <m:t>(</m:t>
                    </m:r>
                    <m:r>
                      <a:rPr lang="vi-VN" sz="3200" i="1">
                        <a:latin typeface="Cambria Math"/>
                      </a:rPr>
                      <m:t>𝐵𝐷</m:t>
                    </m:r>
                    <m:sSup>
                      <m:sSupPr>
                        <m:ctrlPr>
                          <a:rPr lang="vi-VN" sz="3200" i="1">
                            <a:latin typeface="Cambria Math"/>
                          </a:rPr>
                        </m:ctrlPr>
                      </m:sSupPr>
                      <m:e>
                        <m:r>
                          <a:rPr lang="vi-VN" sz="3200" i="1">
                            <a:latin typeface="Cambria Math"/>
                          </a:rPr>
                          <m:t>𝐴</m:t>
                        </m:r>
                      </m:e>
                      <m:sup>
                        <m:r>
                          <a:rPr lang="vi-VN" sz="3200" i="1">
                            <a:latin typeface="Cambria Math"/>
                          </a:rPr>
                          <m:t>′</m:t>
                        </m:r>
                      </m:sup>
                    </m:sSup>
                    <m:r>
                      <a:rPr lang="vi-VN" sz="3200" i="1">
                        <a:latin typeface="Cambria Math"/>
                      </a:rPr>
                      <m:t>)</m:t>
                    </m:r>
                  </m:oMath>
                </a14:m>
                <a:r>
                  <a:rPr lang="nl-NL" sz="3200">
                    <a:latin typeface="Times New Roman" pitchFamily="18" charset="0"/>
                    <a:cs typeface="Times New Roman" pitchFamily="18" charset="0"/>
                  </a:rPr>
                  <a:t>.	</a:t>
                </a:r>
                <a:r>
                  <a:rPr lang="vi-VN" sz="3200" smtClean="0">
                    <a:latin typeface="Times New Roman" pitchFamily="18" charset="0"/>
                    <a:cs typeface="Times New Roman" pitchFamily="18" charset="0"/>
                  </a:rPr>
                  <a:t>			</a:t>
                </a:r>
                <a:r>
                  <a:rPr lang="nl-NL" sz="3200" b="1" smtClean="0">
                    <a:latin typeface="Times New Roman" pitchFamily="18" charset="0"/>
                    <a:cs typeface="Times New Roman" pitchFamily="18" charset="0"/>
                  </a:rPr>
                  <a:t>D</a:t>
                </a:r>
                <a:r>
                  <a:rPr lang="nl-NL" sz="3200" b="1">
                    <a:latin typeface="Times New Roman" pitchFamily="18" charset="0"/>
                    <a:cs typeface="Times New Roman" pitchFamily="18" charset="0"/>
                  </a:rPr>
                  <a:t>.</a:t>
                </a:r>
                <a:r>
                  <a:rPr lang="nl-NL" sz="3200">
                    <a:latin typeface="Times New Roman" pitchFamily="18" charset="0"/>
                    <a:cs typeface="Times New Roman" pitchFamily="18" charset="0"/>
                  </a:rPr>
                  <a:t> </a:t>
                </a:r>
                <a14:m>
                  <m:oMath xmlns:m="http://schemas.openxmlformats.org/officeDocument/2006/math">
                    <m:r>
                      <a:rPr lang="nl-NL" sz="3200" i="1">
                        <a:latin typeface="Cambria Math"/>
                      </a:rPr>
                      <m:t>(</m:t>
                    </m:r>
                    <m:r>
                      <a:rPr lang="vi-VN" sz="3200" i="1">
                        <a:latin typeface="Cambria Math"/>
                      </a:rPr>
                      <m:t>𝐴𝐶</m:t>
                    </m:r>
                    <m:sSup>
                      <m:sSupPr>
                        <m:ctrlPr>
                          <a:rPr lang="vi-VN" sz="3200" i="1">
                            <a:latin typeface="Cambria Math"/>
                          </a:rPr>
                        </m:ctrlPr>
                      </m:sSupPr>
                      <m:e>
                        <m:r>
                          <a:rPr lang="vi-VN" sz="3200" i="1">
                            <a:latin typeface="Cambria Math"/>
                          </a:rPr>
                          <m:t>𝐷</m:t>
                        </m:r>
                      </m:e>
                      <m:sup>
                        <m:r>
                          <a:rPr lang="vi-VN" sz="3200" i="1">
                            <a:latin typeface="Cambria Math"/>
                          </a:rPr>
                          <m:t>′</m:t>
                        </m:r>
                      </m:sup>
                    </m:sSup>
                    <m:r>
                      <a:rPr lang="vi-VN" sz="3200" i="1">
                        <a:latin typeface="Cambria Math"/>
                      </a:rPr>
                      <m:t>)</m:t>
                    </m:r>
                  </m:oMath>
                </a14:m>
                <a:r>
                  <a:rPr lang="nl-NL" sz="3200" smtClean="0">
                    <a:latin typeface="Times New Roman" pitchFamily="18" charset="0"/>
                    <a:cs typeface="Times New Roman" pitchFamily="18" charset="0"/>
                  </a:rPr>
                  <a:t>.</a:t>
                </a:r>
                <a:endParaRPr lang="vi-VN" sz="3200">
                  <a:latin typeface="Times New Roman" pitchFamily="18" charset="0"/>
                  <a:cs typeface="Times New Roman"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106199" y="1477415"/>
                <a:ext cx="11591001" cy="2277226"/>
              </a:xfrm>
              <a:prstGeom prst="rect">
                <a:avLst/>
              </a:prstGeom>
              <a:blipFill rotWithShape="1">
                <a:blip r:embed="rId12"/>
                <a:stretch>
                  <a:fillRect l="-1368" t="-535" r="-1473" b="-7754"/>
                </a:stretch>
              </a:blipFill>
            </p:spPr>
            <p:txBody>
              <a:bodyPr/>
              <a:lstStyle/>
              <a:p>
                <a:r>
                  <a:rPr lang="vi-VN">
                    <a:noFill/>
                  </a:rPr>
                  <a:t> </a:t>
                </a:r>
              </a:p>
            </p:txBody>
          </p:sp>
        </mc:Fallback>
      </mc:AlternateContent>
      <p:sp>
        <p:nvSpPr>
          <p:cNvPr id="17" name="Rectangle 16"/>
          <p:cNvSpPr/>
          <p:nvPr/>
        </p:nvSpPr>
        <p:spPr>
          <a:xfrm>
            <a:off x="4703486" y="4000500"/>
            <a:ext cx="2482731" cy="709874"/>
          </a:xfrm>
          <a:prstGeom prst="rect">
            <a:avLst/>
          </a:prstGeom>
        </p:spPr>
        <p:txBody>
          <a:bodyPr wrap="none">
            <a:spAutoFit/>
          </a:bodyPr>
          <a:lstStyle/>
          <a:p>
            <a:pPr indent="180340" algn="just">
              <a:lnSpc>
                <a:spcPct val="120000"/>
              </a:lnSpc>
              <a:spcBef>
                <a:spcPts val="240"/>
              </a:spcBef>
              <a:tabLst>
                <a:tab pos="1620520" algn="l"/>
                <a:tab pos="3240405" algn="l"/>
                <a:tab pos="4860925" algn="l"/>
              </a:tabLst>
            </a:pPr>
            <a:r>
              <a:rPr lang="en-US" sz="3600" b="1" dirty="0" err="1">
                <a:solidFill>
                  <a:srgbClr val="000000"/>
                </a:solidFill>
                <a:latin typeface="Times New Roman"/>
                <a:ea typeface="Calibri"/>
                <a:cs typeface="Times New Roman"/>
              </a:rPr>
              <a:t>Đáp</a:t>
            </a:r>
            <a:r>
              <a:rPr lang="en-US" sz="3600" b="1" dirty="0">
                <a:solidFill>
                  <a:srgbClr val="000000"/>
                </a:solidFill>
                <a:latin typeface="Times New Roman"/>
                <a:ea typeface="Calibri"/>
                <a:cs typeface="Times New Roman"/>
              </a:rPr>
              <a:t> </a:t>
            </a:r>
            <a:r>
              <a:rPr lang="en-US" sz="3600" b="1" dirty="0" err="1">
                <a:solidFill>
                  <a:srgbClr val="000000"/>
                </a:solidFill>
                <a:latin typeface="Times New Roman"/>
                <a:ea typeface="Calibri"/>
                <a:cs typeface="Times New Roman"/>
              </a:rPr>
              <a:t>án</a:t>
            </a:r>
            <a:r>
              <a:rPr lang="en-US" sz="3600" b="1">
                <a:solidFill>
                  <a:srgbClr val="000000"/>
                </a:solidFill>
                <a:latin typeface="Times New Roman"/>
                <a:ea typeface="Calibri"/>
                <a:cs typeface="Times New Roman"/>
              </a:rPr>
              <a:t>: </a:t>
            </a:r>
            <a:r>
              <a:rPr lang="en-US" sz="3600" b="1" smtClean="0">
                <a:solidFill>
                  <a:srgbClr val="000000"/>
                </a:solidFill>
                <a:latin typeface="Times New Roman"/>
                <a:ea typeface="Calibri"/>
                <a:cs typeface="Times New Roman"/>
              </a:rPr>
              <a:t>B.</a:t>
            </a:r>
            <a:endParaRPr lang="en-US" sz="3600" b="1" dirty="0">
              <a:ea typeface="Calibri"/>
              <a:cs typeface="Times New Roman"/>
            </a:endParaRPr>
          </a:p>
        </p:txBody>
      </p:sp>
    </p:spTree>
    <p:extLst>
      <p:ext uri="{BB962C8B-B14F-4D97-AF65-F5344CB8AC3E}">
        <p14:creationId xmlns:p14="http://schemas.microsoft.com/office/powerpoint/2010/main" val="2111882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fade">
                                      <p:cBhvr>
                                        <p:cTn id="21" dur="1000"/>
                                        <p:tgtEl>
                                          <p:spTgt spid="17">
                                            <p:txEl>
                                              <p:pRg st="0" end="0"/>
                                            </p:txEl>
                                          </p:spTgt>
                                        </p:tgtEl>
                                      </p:cBhvr>
                                    </p:animEffect>
                                    <p:anim calcmode="lin" valueType="num">
                                      <p:cBhvr>
                                        <p:cTn id="22"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sp>
        <p:nvSpPr>
          <p:cNvPr id="7" name="Freeform 7"/>
          <p:cNvSpPr/>
          <p:nvPr/>
        </p:nvSpPr>
        <p:spPr>
          <a:xfrm>
            <a:off x="-2253140" y="1101860"/>
            <a:ext cx="6359340" cy="5041223"/>
          </a:xfrm>
          <a:custGeom>
            <a:avLst/>
            <a:gdLst/>
            <a:ahLst/>
            <a:cxnLst/>
            <a:rect l="l" t="t" r="r" b="b"/>
            <a:pathLst>
              <a:path w="6359340" h="5041223">
                <a:moveTo>
                  <a:pt x="0" y="0"/>
                </a:moveTo>
                <a:lnTo>
                  <a:pt x="6359341" y="0"/>
                </a:lnTo>
                <a:lnTo>
                  <a:pt x="6359341" y="5041223"/>
                </a:lnTo>
                <a:lnTo>
                  <a:pt x="0" y="5041223"/>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11499237" y="7302664"/>
            <a:ext cx="4793872" cy="4793872"/>
          </a:xfrm>
          <a:custGeom>
            <a:avLst/>
            <a:gdLst/>
            <a:ahLst/>
            <a:cxnLst/>
            <a:rect l="l" t="t" r="r" b="b"/>
            <a:pathLst>
              <a:path w="4793872" h="4793872">
                <a:moveTo>
                  <a:pt x="0" y="0"/>
                </a:moveTo>
                <a:lnTo>
                  <a:pt x="4793872" y="0"/>
                </a:lnTo>
                <a:lnTo>
                  <a:pt x="4793872" y="4793872"/>
                </a:lnTo>
                <a:lnTo>
                  <a:pt x="0" y="4793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5288491" y="-1003897"/>
            <a:ext cx="4320634" cy="3643634"/>
          </a:xfrm>
          <a:custGeom>
            <a:avLst/>
            <a:gdLst/>
            <a:ahLst/>
            <a:cxnLst/>
            <a:rect l="l" t="t" r="r" b="b"/>
            <a:pathLst>
              <a:path w="4320634" h="3643634">
                <a:moveTo>
                  <a:pt x="0" y="0"/>
                </a:moveTo>
                <a:lnTo>
                  <a:pt x="4320635" y="0"/>
                </a:lnTo>
                <a:lnTo>
                  <a:pt x="4320635" y="3643634"/>
                </a:lnTo>
                <a:lnTo>
                  <a:pt x="0" y="364363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4503689" y="8410676"/>
            <a:ext cx="1763452" cy="1288923"/>
          </a:xfrm>
          <a:custGeom>
            <a:avLst/>
            <a:gdLst/>
            <a:ahLst/>
            <a:cxnLst/>
            <a:rect l="l" t="t" r="r" b="b"/>
            <a:pathLst>
              <a:path w="1763452" h="1288923">
                <a:moveTo>
                  <a:pt x="0" y="0"/>
                </a:moveTo>
                <a:lnTo>
                  <a:pt x="1763452" y="0"/>
                </a:lnTo>
                <a:lnTo>
                  <a:pt x="1763452" y="1288924"/>
                </a:lnTo>
                <a:lnTo>
                  <a:pt x="0" y="128892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Rectangle 10"/>
          <p:cNvSpPr/>
          <p:nvPr/>
        </p:nvSpPr>
        <p:spPr>
          <a:xfrm>
            <a:off x="5181600" y="1599019"/>
            <a:ext cx="9144000" cy="583750"/>
          </a:xfrm>
          <a:prstGeom prst="rect">
            <a:avLst/>
          </a:prstGeom>
        </p:spPr>
        <p:txBody>
          <a:bodyPr>
            <a:spAutoFit/>
          </a:bodyPr>
          <a:lstStyle/>
          <a:p>
            <a:pPr>
              <a:lnSpc>
                <a:spcPct val="107000"/>
              </a:lnSpc>
            </a:pPr>
            <a:r>
              <a:rPr lang="en-US" sz="3200" b="1" dirty="0">
                <a:solidFill>
                  <a:srgbClr val="000000"/>
                </a:solidFill>
                <a:latin typeface="Times New Roman" pitchFamily="18" charset="0"/>
                <a:ea typeface="Calibri"/>
                <a:cs typeface="Times New Roman" pitchFamily="18" charset="0"/>
              </a:rPr>
              <a:t>CÂU HỎI TRẮC NGHIỆM</a:t>
            </a:r>
            <a:r>
              <a:rPr lang="en-US" sz="3200" b="1" dirty="0" smtClean="0">
                <a:solidFill>
                  <a:srgbClr val="000000"/>
                </a:solidFill>
                <a:latin typeface="Times New Roman" pitchFamily="18" charset="0"/>
                <a:ea typeface="Calibri"/>
                <a:cs typeface="Times New Roman" pitchFamily="18" charset="0"/>
              </a:rPr>
              <a:t>.</a:t>
            </a:r>
            <a:endParaRPr lang="en-US" sz="3200" dirty="0">
              <a:latin typeface="Times New Roman" pitchFamily="18" charset="0"/>
              <a:ea typeface="Calibri"/>
              <a:cs typeface="Times New Roman" pitchFamily="18" charset="0"/>
            </a:endParaRPr>
          </a:p>
        </p:txBody>
      </p:sp>
      <p:sp>
        <p:nvSpPr>
          <p:cNvPr id="17" name="Rectangle 16"/>
          <p:cNvSpPr/>
          <p:nvPr/>
        </p:nvSpPr>
        <p:spPr>
          <a:xfrm>
            <a:off x="6704856" y="5167855"/>
            <a:ext cx="2392963" cy="709874"/>
          </a:xfrm>
          <a:prstGeom prst="rect">
            <a:avLst/>
          </a:prstGeom>
        </p:spPr>
        <p:txBody>
          <a:bodyPr wrap="none">
            <a:spAutoFit/>
          </a:bodyPr>
          <a:lstStyle/>
          <a:p>
            <a:pPr indent="180340" algn="just">
              <a:lnSpc>
                <a:spcPct val="120000"/>
              </a:lnSpc>
              <a:spcBef>
                <a:spcPts val="240"/>
              </a:spcBef>
              <a:tabLst>
                <a:tab pos="1620520" algn="l"/>
                <a:tab pos="3240405" algn="l"/>
                <a:tab pos="4860925" algn="l"/>
              </a:tabLst>
            </a:pPr>
            <a:r>
              <a:rPr lang="en-US" sz="3600" b="1" dirty="0" err="1">
                <a:solidFill>
                  <a:srgbClr val="000000"/>
                </a:solidFill>
                <a:latin typeface="Times New Roman"/>
                <a:ea typeface="Calibri"/>
                <a:cs typeface="Times New Roman"/>
              </a:rPr>
              <a:t>Đáp</a:t>
            </a:r>
            <a:r>
              <a:rPr lang="en-US" sz="3600" b="1" dirty="0">
                <a:solidFill>
                  <a:srgbClr val="000000"/>
                </a:solidFill>
                <a:latin typeface="Times New Roman"/>
                <a:ea typeface="Calibri"/>
                <a:cs typeface="Times New Roman"/>
              </a:rPr>
              <a:t> </a:t>
            </a:r>
            <a:r>
              <a:rPr lang="en-US" sz="3600" b="1" dirty="0" err="1">
                <a:solidFill>
                  <a:srgbClr val="000000"/>
                </a:solidFill>
                <a:latin typeface="Times New Roman"/>
                <a:ea typeface="Calibri"/>
                <a:cs typeface="Times New Roman"/>
              </a:rPr>
              <a:t>án</a:t>
            </a:r>
            <a:r>
              <a:rPr lang="en-US" sz="3600" b="1">
                <a:solidFill>
                  <a:srgbClr val="000000"/>
                </a:solidFill>
                <a:latin typeface="Times New Roman"/>
                <a:ea typeface="Calibri"/>
                <a:cs typeface="Times New Roman"/>
              </a:rPr>
              <a:t>: </a:t>
            </a:r>
            <a:r>
              <a:rPr lang="en-US" sz="3600" b="1" smtClean="0">
                <a:solidFill>
                  <a:srgbClr val="000000"/>
                </a:solidFill>
                <a:latin typeface="Times New Roman"/>
                <a:ea typeface="Calibri"/>
                <a:cs typeface="Times New Roman"/>
              </a:rPr>
              <a:t>D</a:t>
            </a:r>
            <a:endParaRPr lang="en-US" sz="3600" b="1" dirty="0">
              <a:ea typeface="Calibri"/>
              <a:cs typeface="Times New Roman"/>
            </a:endParaRPr>
          </a:p>
        </p:txBody>
      </p:sp>
      <p:pic>
        <p:nvPicPr>
          <p:cNvPr id="8194"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62088" y="2265324"/>
            <a:ext cx="13897312" cy="254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882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1000"/>
                                        <p:tgtEl>
                                          <p:spTgt spid="17">
                                            <p:txEl>
                                              <p:pRg st="0" end="0"/>
                                            </p:txEl>
                                          </p:spTgt>
                                        </p:tgtEl>
                                      </p:cBhvr>
                                    </p:animEffect>
                                    <p:anim calcmode="lin" valueType="num">
                                      <p:cBhvr>
                                        <p:cTn id="15"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sp>
        <p:nvSpPr>
          <p:cNvPr id="7" name="Freeform 7"/>
          <p:cNvSpPr/>
          <p:nvPr/>
        </p:nvSpPr>
        <p:spPr>
          <a:xfrm>
            <a:off x="-2253140" y="1101860"/>
            <a:ext cx="6359340" cy="5041223"/>
          </a:xfrm>
          <a:custGeom>
            <a:avLst/>
            <a:gdLst/>
            <a:ahLst/>
            <a:cxnLst/>
            <a:rect l="l" t="t" r="r" b="b"/>
            <a:pathLst>
              <a:path w="6359340" h="5041223">
                <a:moveTo>
                  <a:pt x="0" y="0"/>
                </a:moveTo>
                <a:lnTo>
                  <a:pt x="6359341" y="0"/>
                </a:lnTo>
                <a:lnTo>
                  <a:pt x="6359341" y="5041223"/>
                </a:lnTo>
                <a:lnTo>
                  <a:pt x="0" y="5041223"/>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5288491" y="-1003897"/>
            <a:ext cx="4320634" cy="3643634"/>
          </a:xfrm>
          <a:custGeom>
            <a:avLst/>
            <a:gdLst/>
            <a:ahLst/>
            <a:cxnLst/>
            <a:rect l="l" t="t" r="r" b="b"/>
            <a:pathLst>
              <a:path w="4320634" h="3643634">
                <a:moveTo>
                  <a:pt x="0" y="0"/>
                </a:moveTo>
                <a:lnTo>
                  <a:pt x="4320635" y="0"/>
                </a:lnTo>
                <a:lnTo>
                  <a:pt x="4320635" y="3643634"/>
                </a:lnTo>
                <a:lnTo>
                  <a:pt x="0" y="3643634"/>
                </a:lnTo>
                <a:lnTo>
                  <a:pt x="0" y="0"/>
                </a:lnTo>
                <a:close/>
              </a:path>
            </a:pathLst>
          </a:custGeom>
          <a:blipFill>
            <a:blip r:embed="rId6">
              <a:extLst>
                <a:ext uri="{96DAC541-7B7A-43D3-8B79-37D633B846F1}">
                  <asvg:svgBlip xmlns="" xmlns:asvg="http://schemas.microsoft.com/office/drawing/2016/SVG/main" r:embed="rId9"/>
                </a:ext>
              </a:extLst>
            </a:blip>
            <a:stretch>
              <a:fillRect/>
            </a:stretch>
          </a:blipFill>
        </p:spPr>
      </p:sp>
      <p:pic>
        <p:nvPicPr>
          <p:cNvPr id="14" name="Picture 13"/>
          <p:cNvPicPr/>
          <p:nvPr/>
        </p:nvPicPr>
        <p:blipFill>
          <a:blip r:embed="rId10"/>
          <a:stretch>
            <a:fillRect/>
          </a:stretch>
        </p:blipFill>
        <p:spPr>
          <a:xfrm>
            <a:off x="6423827" y="1101860"/>
            <a:ext cx="6377773" cy="4803640"/>
          </a:xfrm>
          <a:prstGeom prst="rect">
            <a:avLst/>
          </a:prstGeom>
        </p:spPr>
      </p:pic>
      <p:pic>
        <p:nvPicPr>
          <p:cNvPr id="102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47794" y="6545997"/>
            <a:ext cx="14401800" cy="2993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ChangeArrowheads="1"/>
          </p:cNvSpPr>
          <p:nvPr/>
        </p:nvSpPr>
        <p:spPr bwMode="auto">
          <a:xfrm>
            <a:off x="157559" y="319602"/>
            <a:ext cx="152945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vi-VN" sz="3200" b="1" i="0" u="none" strike="noStrike" cap="none" normalizeH="0" baseline="0" smtClean="0">
                <a:ln>
                  <a:noFill/>
                </a:ln>
                <a:solidFill>
                  <a:srgbClr val="000000"/>
                </a:solidFill>
                <a:effectLst/>
                <a:latin typeface="+mj-lt"/>
                <a:ea typeface="Calibri" pitchFamily="34" charset="0"/>
                <a:cs typeface="Times New Roman" pitchFamily="18" charset="0"/>
              </a:rPr>
              <a:t>Chứng minh rằng bốn đường chéo của hình hộp cắt nhau tại trung điểm mỗi đường</a:t>
            </a:r>
            <a:r>
              <a:rPr kumimoji="0" lang="vi-VN" sz="36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vi-VN" sz="4800" b="1"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06420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 calcmode="lin" valueType="num">
                                      <p:cBhvr>
                                        <p:cTn id="22" dur="500" fill="hold"/>
                                        <p:tgtEl>
                                          <p:spTgt spid="1027"/>
                                        </p:tgtEl>
                                        <p:attrNameLst>
                                          <p:attrName>ppt_w</p:attrName>
                                        </p:attrNameLst>
                                      </p:cBhvr>
                                      <p:tavLst>
                                        <p:tav tm="0">
                                          <p:val>
                                            <p:fltVal val="0"/>
                                          </p:val>
                                        </p:tav>
                                        <p:tav tm="100000">
                                          <p:val>
                                            <p:strVal val="#ppt_w"/>
                                          </p:val>
                                        </p:tav>
                                      </p:tavLst>
                                    </p:anim>
                                    <p:anim calcmode="lin" valueType="num">
                                      <p:cBhvr>
                                        <p:cTn id="23" dur="500" fill="hold"/>
                                        <p:tgtEl>
                                          <p:spTgt spid="1027"/>
                                        </p:tgtEl>
                                        <p:attrNameLst>
                                          <p:attrName>ppt_h</p:attrName>
                                        </p:attrNameLst>
                                      </p:cBhvr>
                                      <p:tavLst>
                                        <p:tav tm="0">
                                          <p:val>
                                            <p:fltVal val="0"/>
                                          </p:val>
                                        </p:tav>
                                        <p:tav tm="100000">
                                          <p:val>
                                            <p:strVal val="#ppt_h"/>
                                          </p:val>
                                        </p:tav>
                                      </p:tavLst>
                                    </p:anim>
                                    <p:animEffect transition="in" filter="fade">
                                      <p:cBhvr>
                                        <p:cTn id="2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p:nvPr/>
        </p:nvGrpSpPr>
        <p:grpSpPr>
          <a:xfrm>
            <a:off x="2855622" y="542551"/>
            <a:ext cx="14630400" cy="7983180"/>
            <a:chOff x="0" y="0"/>
            <a:chExt cx="7775834" cy="1887143"/>
          </a:xfrm>
        </p:grpSpPr>
        <p:grpSp>
          <p:nvGrpSpPr>
            <p:cNvPr id="4" name="Group 4"/>
            <p:cNvGrpSpPr/>
            <p:nvPr/>
          </p:nvGrpSpPr>
          <p:grpSpPr>
            <a:xfrm>
              <a:off x="0" y="0"/>
              <a:ext cx="7775834" cy="1887143"/>
              <a:chOff x="0" y="0"/>
              <a:chExt cx="4319451" cy="1052516"/>
            </a:xfrm>
          </p:grpSpPr>
          <p:sp>
            <p:nvSpPr>
              <p:cNvPr id="5" name="Freeform 5"/>
              <p:cNvSpPr/>
              <p:nvPr/>
            </p:nvSpPr>
            <p:spPr>
              <a:xfrm>
                <a:off x="0" y="0"/>
                <a:ext cx="4319451" cy="1052516"/>
              </a:xfrm>
              <a:custGeom>
                <a:avLst/>
                <a:gdLst/>
                <a:ahLst/>
                <a:cxnLst/>
                <a:rect l="l" t="t" r="r" b="b"/>
                <a:pathLst>
                  <a:path w="4319451" h="1052516">
                    <a:moveTo>
                      <a:pt x="4194991" y="1052516"/>
                    </a:moveTo>
                    <a:lnTo>
                      <a:pt x="124460" y="1052516"/>
                    </a:lnTo>
                    <a:cubicBezTo>
                      <a:pt x="55880" y="1052516"/>
                      <a:pt x="0" y="996636"/>
                      <a:pt x="0" y="928056"/>
                    </a:cubicBezTo>
                    <a:lnTo>
                      <a:pt x="0" y="124460"/>
                    </a:lnTo>
                    <a:cubicBezTo>
                      <a:pt x="0" y="55880"/>
                      <a:pt x="55880" y="0"/>
                      <a:pt x="124460" y="0"/>
                    </a:cubicBezTo>
                    <a:lnTo>
                      <a:pt x="4194991" y="0"/>
                    </a:lnTo>
                    <a:cubicBezTo>
                      <a:pt x="4263571" y="0"/>
                      <a:pt x="4319451" y="55880"/>
                      <a:pt x="4319451" y="124460"/>
                    </a:cubicBezTo>
                    <a:lnTo>
                      <a:pt x="4319451" y="928056"/>
                    </a:lnTo>
                    <a:cubicBezTo>
                      <a:pt x="4319451" y="996636"/>
                      <a:pt x="4263571" y="1052516"/>
                      <a:pt x="4194991" y="1052516"/>
                    </a:cubicBezTo>
                    <a:close/>
                  </a:path>
                </a:pathLst>
              </a:custGeom>
              <a:solidFill>
                <a:srgbClr val="FFFFFF"/>
              </a:solidFill>
            </p:spPr>
          </p:sp>
        </p:grpSp>
        <p:sp>
          <p:nvSpPr>
            <p:cNvPr id="6" name="Freeform 6"/>
            <p:cNvSpPr/>
            <p:nvPr/>
          </p:nvSpPr>
          <p:spPr>
            <a:xfrm>
              <a:off x="293988" y="442216"/>
              <a:ext cx="658733" cy="704056"/>
            </a:xfrm>
            <a:custGeom>
              <a:avLst/>
              <a:gdLst/>
              <a:ahLst/>
              <a:cxnLst/>
              <a:rect l="l" t="t" r="r" b="b"/>
              <a:pathLst>
                <a:path w="658733" h="704056">
                  <a:moveTo>
                    <a:pt x="0" y="0"/>
                  </a:moveTo>
                  <a:lnTo>
                    <a:pt x="658733" y="0"/>
                  </a:lnTo>
                  <a:lnTo>
                    <a:pt x="658733" y="704056"/>
                  </a:lnTo>
                  <a:lnTo>
                    <a:pt x="0" y="704056"/>
                  </a:lnTo>
                  <a:lnTo>
                    <a:pt x="0" y="0"/>
                  </a:lnTo>
                  <a:close/>
                </a:path>
              </a:pathLst>
            </a:custGeom>
            <a:blipFill>
              <a:blip r:embed="rId3"/>
              <a:stretch>
                <a:fillRect/>
              </a:stretch>
            </a:blipFill>
          </p:spPr>
        </p:sp>
      </p:grpSp>
      <p:sp>
        <p:nvSpPr>
          <p:cNvPr id="7" name="Freeform 7"/>
          <p:cNvSpPr/>
          <p:nvPr/>
        </p:nvSpPr>
        <p:spPr>
          <a:xfrm>
            <a:off x="-2253140" y="1101860"/>
            <a:ext cx="6359340" cy="5041223"/>
          </a:xfrm>
          <a:custGeom>
            <a:avLst/>
            <a:gdLst/>
            <a:ahLst/>
            <a:cxnLst/>
            <a:rect l="l" t="t" r="r" b="b"/>
            <a:pathLst>
              <a:path w="6359340" h="5041223">
                <a:moveTo>
                  <a:pt x="0" y="0"/>
                </a:moveTo>
                <a:lnTo>
                  <a:pt x="6359341" y="0"/>
                </a:lnTo>
                <a:lnTo>
                  <a:pt x="6359341" y="5041223"/>
                </a:lnTo>
                <a:lnTo>
                  <a:pt x="0" y="50412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5288491" y="-1003897"/>
            <a:ext cx="4320634" cy="3643634"/>
          </a:xfrm>
          <a:custGeom>
            <a:avLst/>
            <a:gdLst/>
            <a:ahLst/>
            <a:cxnLst/>
            <a:rect l="l" t="t" r="r" b="b"/>
            <a:pathLst>
              <a:path w="4320634" h="3643634">
                <a:moveTo>
                  <a:pt x="0" y="0"/>
                </a:moveTo>
                <a:lnTo>
                  <a:pt x="4320635" y="0"/>
                </a:lnTo>
                <a:lnTo>
                  <a:pt x="4320635" y="3643634"/>
                </a:lnTo>
                <a:lnTo>
                  <a:pt x="0" y="3643634"/>
                </a:lnTo>
                <a:lnTo>
                  <a:pt x="0" y="0"/>
                </a:lnTo>
                <a:close/>
              </a:path>
            </a:pathLst>
          </a:custGeom>
          <a:blipFill>
            <a:blip r:embed="rId6">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4503689" y="8410676"/>
            <a:ext cx="1763452" cy="1288923"/>
          </a:xfrm>
          <a:custGeom>
            <a:avLst/>
            <a:gdLst/>
            <a:ahLst/>
            <a:cxnLst/>
            <a:rect l="l" t="t" r="r" b="b"/>
            <a:pathLst>
              <a:path w="1763452" h="1288923">
                <a:moveTo>
                  <a:pt x="0" y="0"/>
                </a:moveTo>
                <a:lnTo>
                  <a:pt x="1763452" y="0"/>
                </a:lnTo>
                <a:lnTo>
                  <a:pt x="1763452" y="1288924"/>
                </a:lnTo>
                <a:lnTo>
                  <a:pt x="0" y="128892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pic>
        <p:nvPicPr>
          <p:cNvPr id="7171"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27611" y="1051181"/>
            <a:ext cx="10820400" cy="240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87200" y="2079421"/>
            <a:ext cx="5029200" cy="3280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00818" y="5554991"/>
            <a:ext cx="12696582" cy="158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882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174"/>
                                        </p:tgtEl>
                                        <p:attrNameLst>
                                          <p:attrName>style.visibility</p:attrName>
                                        </p:attrNameLst>
                                      </p:cBhvr>
                                      <p:to>
                                        <p:strVal val="visible"/>
                                      </p:to>
                                    </p:set>
                                    <p:anim calcmode="lin" valueType="num">
                                      <p:cBhvr>
                                        <p:cTn id="14" dur="1000" fill="hold"/>
                                        <p:tgtEl>
                                          <p:spTgt spid="7174"/>
                                        </p:tgtEl>
                                        <p:attrNameLst>
                                          <p:attrName>ppt_w</p:attrName>
                                        </p:attrNameLst>
                                      </p:cBhvr>
                                      <p:tavLst>
                                        <p:tav tm="0">
                                          <p:val>
                                            <p:fltVal val="0"/>
                                          </p:val>
                                        </p:tav>
                                        <p:tav tm="100000">
                                          <p:val>
                                            <p:strVal val="#ppt_w"/>
                                          </p:val>
                                        </p:tav>
                                      </p:tavLst>
                                    </p:anim>
                                    <p:anim calcmode="lin" valueType="num">
                                      <p:cBhvr>
                                        <p:cTn id="15" dur="1000" fill="hold"/>
                                        <p:tgtEl>
                                          <p:spTgt spid="7174"/>
                                        </p:tgtEl>
                                        <p:attrNameLst>
                                          <p:attrName>ppt_h</p:attrName>
                                        </p:attrNameLst>
                                      </p:cBhvr>
                                      <p:tavLst>
                                        <p:tav tm="0">
                                          <p:val>
                                            <p:fltVal val="0"/>
                                          </p:val>
                                        </p:tav>
                                        <p:tav tm="100000">
                                          <p:val>
                                            <p:strVal val="#ppt_h"/>
                                          </p:val>
                                        </p:tav>
                                      </p:tavLst>
                                    </p:anim>
                                    <p:anim calcmode="lin" valueType="num">
                                      <p:cBhvr>
                                        <p:cTn id="16" dur="1000" fill="hold"/>
                                        <p:tgtEl>
                                          <p:spTgt spid="7174"/>
                                        </p:tgtEl>
                                        <p:attrNameLst>
                                          <p:attrName>style.rotation</p:attrName>
                                        </p:attrNameLst>
                                      </p:cBhvr>
                                      <p:tavLst>
                                        <p:tav tm="0">
                                          <p:val>
                                            <p:fltVal val="90"/>
                                          </p:val>
                                        </p:tav>
                                        <p:tav tm="100000">
                                          <p:val>
                                            <p:fltVal val="0"/>
                                          </p:val>
                                        </p:tav>
                                      </p:tavLst>
                                    </p:anim>
                                    <p:animEffect transition="in" filter="fade">
                                      <p:cBhvr>
                                        <p:cTn id="17" dur="1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p:nvPr/>
        </p:nvGrpSpPr>
        <p:grpSpPr>
          <a:xfrm>
            <a:off x="2855622" y="542551"/>
            <a:ext cx="14630400" cy="7983180"/>
            <a:chOff x="0" y="0"/>
            <a:chExt cx="7775834" cy="1887143"/>
          </a:xfrm>
        </p:grpSpPr>
        <p:grpSp>
          <p:nvGrpSpPr>
            <p:cNvPr id="4" name="Group 4"/>
            <p:cNvGrpSpPr/>
            <p:nvPr/>
          </p:nvGrpSpPr>
          <p:grpSpPr>
            <a:xfrm>
              <a:off x="0" y="0"/>
              <a:ext cx="7775834" cy="1887143"/>
              <a:chOff x="0" y="0"/>
              <a:chExt cx="4319451" cy="1052516"/>
            </a:xfrm>
          </p:grpSpPr>
          <p:sp>
            <p:nvSpPr>
              <p:cNvPr id="5" name="Freeform 5"/>
              <p:cNvSpPr/>
              <p:nvPr/>
            </p:nvSpPr>
            <p:spPr>
              <a:xfrm>
                <a:off x="0" y="0"/>
                <a:ext cx="4319451" cy="1052516"/>
              </a:xfrm>
              <a:custGeom>
                <a:avLst/>
                <a:gdLst/>
                <a:ahLst/>
                <a:cxnLst/>
                <a:rect l="l" t="t" r="r" b="b"/>
                <a:pathLst>
                  <a:path w="4319451" h="1052516">
                    <a:moveTo>
                      <a:pt x="4194991" y="1052516"/>
                    </a:moveTo>
                    <a:lnTo>
                      <a:pt x="124460" y="1052516"/>
                    </a:lnTo>
                    <a:cubicBezTo>
                      <a:pt x="55880" y="1052516"/>
                      <a:pt x="0" y="996636"/>
                      <a:pt x="0" y="928056"/>
                    </a:cubicBezTo>
                    <a:lnTo>
                      <a:pt x="0" y="124460"/>
                    </a:lnTo>
                    <a:cubicBezTo>
                      <a:pt x="0" y="55880"/>
                      <a:pt x="55880" y="0"/>
                      <a:pt x="124460" y="0"/>
                    </a:cubicBezTo>
                    <a:lnTo>
                      <a:pt x="4194991" y="0"/>
                    </a:lnTo>
                    <a:cubicBezTo>
                      <a:pt x="4263571" y="0"/>
                      <a:pt x="4319451" y="55880"/>
                      <a:pt x="4319451" y="124460"/>
                    </a:cubicBezTo>
                    <a:lnTo>
                      <a:pt x="4319451" y="928056"/>
                    </a:lnTo>
                    <a:cubicBezTo>
                      <a:pt x="4319451" y="996636"/>
                      <a:pt x="4263571" y="1052516"/>
                      <a:pt x="4194991" y="1052516"/>
                    </a:cubicBezTo>
                    <a:close/>
                  </a:path>
                </a:pathLst>
              </a:custGeom>
              <a:solidFill>
                <a:srgbClr val="FFFFFF"/>
              </a:solidFill>
            </p:spPr>
          </p:sp>
        </p:grpSp>
        <p:sp>
          <p:nvSpPr>
            <p:cNvPr id="6" name="Freeform 6"/>
            <p:cNvSpPr/>
            <p:nvPr/>
          </p:nvSpPr>
          <p:spPr>
            <a:xfrm>
              <a:off x="293988" y="442216"/>
              <a:ext cx="658733" cy="704056"/>
            </a:xfrm>
            <a:custGeom>
              <a:avLst/>
              <a:gdLst/>
              <a:ahLst/>
              <a:cxnLst/>
              <a:rect l="l" t="t" r="r" b="b"/>
              <a:pathLst>
                <a:path w="658733" h="704056">
                  <a:moveTo>
                    <a:pt x="0" y="0"/>
                  </a:moveTo>
                  <a:lnTo>
                    <a:pt x="658733" y="0"/>
                  </a:lnTo>
                  <a:lnTo>
                    <a:pt x="658733" y="704056"/>
                  </a:lnTo>
                  <a:lnTo>
                    <a:pt x="0" y="704056"/>
                  </a:lnTo>
                  <a:lnTo>
                    <a:pt x="0" y="0"/>
                  </a:lnTo>
                  <a:close/>
                </a:path>
              </a:pathLst>
            </a:custGeom>
            <a:blipFill>
              <a:blip r:embed="rId3"/>
              <a:stretch>
                <a:fillRect/>
              </a:stretch>
            </a:blipFill>
          </p:spPr>
        </p:sp>
      </p:grpSp>
      <p:sp>
        <p:nvSpPr>
          <p:cNvPr id="7" name="Freeform 7"/>
          <p:cNvSpPr/>
          <p:nvPr/>
        </p:nvSpPr>
        <p:spPr>
          <a:xfrm>
            <a:off x="-2253140" y="1101860"/>
            <a:ext cx="6359340" cy="5041223"/>
          </a:xfrm>
          <a:custGeom>
            <a:avLst/>
            <a:gdLst/>
            <a:ahLst/>
            <a:cxnLst/>
            <a:rect l="l" t="t" r="r" b="b"/>
            <a:pathLst>
              <a:path w="6359340" h="5041223">
                <a:moveTo>
                  <a:pt x="0" y="0"/>
                </a:moveTo>
                <a:lnTo>
                  <a:pt x="6359341" y="0"/>
                </a:lnTo>
                <a:lnTo>
                  <a:pt x="6359341" y="5041223"/>
                </a:lnTo>
                <a:lnTo>
                  <a:pt x="0" y="50412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5288491" y="-1003897"/>
            <a:ext cx="4320634" cy="3643634"/>
          </a:xfrm>
          <a:custGeom>
            <a:avLst/>
            <a:gdLst/>
            <a:ahLst/>
            <a:cxnLst/>
            <a:rect l="l" t="t" r="r" b="b"/>
            <a:pathLst>
              <a:path w="4320634" h="3643634">
                <a:moveTo>
                  <a:pt x="0" y="0"/>
                </a:moveTo>
                <a:lnTo>
                  <a:pt x="4320635" y="0"/>
                </a:lnTo>
                <a:lnTo>
                  <a:pt x="4320635" y="3643634"/>
                </a:lnTo>
                <a:lnTo>
                  <a:pt x="0" y="3643634"/>
                </a:lnTo>
                <a:lnTo>
                  <a:pt x="0" y="0"/>
                </a:lnTo>
                <a:close/>
              </a:path>
            </a:pathLst>
          </a:custGeom>
          <a:blipFill>
            <a:blip r:embed="rId6">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4503689" y="8410676"/>
            <a:ext cx="1763452" cy="1288923"/>
          </a:xfrm>
          <a:custGeom>
            <a:avLst/>
            <a:gdLst/>
            <a:ahLst/>
            <a:cxnLst/>
            <a:rect l="l" t="t" r="r" b="b"/>
            <a:pathLst>
              <a:path w="1763452" h="1288923">
                <a:moveTo>
                  <a:pt x="0" y="0"/>
                </a:moveTo>
                <a:lnTo>
                  <a:pt x="1763452" y="0"/>
                </a:lnTo>
                <a:lnTo>
                  <a:pt x="1763452" y="1288924"/>
                </a:lnTo>
                <a:lnTo>
                  <a:pt x="0" y="128892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pic>
        <p:nvPicPr>
          <p:cNvPr id="7171"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27611" y="1051181"/>
            <a:ext cx="10820400" cy="240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Bài 2 trang 113 Toán 11 Tập 1 | Cánh diều Giải Toán 11"/>
          <p:cNvPicPr/>
          <p:nvPr/>
        </p:nvPicPr>
        <p:blipFill>
          <a:blip r:embed="rId13">
            <a:extLst>
              <a:ext uri="{28A0092B-C50C-407E-A947-70E740481C1C}">
                <a14:useLocalDpi xmlns:a14="http://schemas.microsoft.com/office/drawing/2010/main" val="0"/>
              </a:ext>
            </a:extLst>
          </a:blip>
          <a:srcRect/>
          <a:stretch>
            <a:fillRect/>
          </a:stretch>
        </p:blipFill>
        <p:spPr bwMode="auto">
          <a:xfrm>
            <a:off x="12954000" y="1996329"/>
            <a:ext cx="4311968" cy="3812223"/>
          </a:xfrm>
          <a:prstGeom prst="rect">
            <a:avLst/>
          </a:prstGeom>
          <a:noFill/>
          <a:ln>
            <a:noFill/>
          </a:ln>
        </p:spPr>
      </p:pic>
      <p:pic>
        <p:nvPicPr>
          <p:cNvPr id="9219"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95247" y="6399130"/>
            <a:ext cx="10733986" cy="748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794417" y="3494031"/>
            <a:ext cx="3352800" cy="461665"/>
          </a:xfrm>
          <a:prstGeom prst="rect">
            <a:avLst/>
          </a:prstGeom>
          <a:noFill/>
        </p:spPr>
        <p:txBody>
          <a:bodyPr wrap="square" rtlCol="0">
            <a:spAutoFit/>
          </a:bodyPr>
          <a:lstStyle/>
          <a:p>
            <a:r>
              <a:rPr lang="en-US" sz="2400" b="1" u="sng" smtClean="0">
                <a:latin typeface="Times New Roman" pitchFamily="18" charset="0"/>
                <a:cs typeface="Times New Roman" pitchFamily="18" charset="0"/>
              </a:rPr>
              <a:t>Giải:</a:t>
            </a:r>
            <a:endParaRPr lang="vi-VN" sz="2400" b="1" u="sng">
              <a:latin typeface="Times New Roman" pitchFamily="18" charset="0"/>
              <a:cs typeface="Times New Roman" pitchFamily="18" charset="0"/>
            </a:endParaRPr>
          </a:p>
        </p:txBody>
      </p:sp>
      <p:pic>
        <p:nvPicPr>
          <p:cNvPr id="9220"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50246" y="4161312"/>
            <a:ext cx="10958297" cy="2200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5986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randombar(horizontal)">
                                      <p:cBhvr>
                                        <p:cTn id="14" dur="500"/>
                                        <p:tgtEl>
                                          <p:spTgt spid="922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gtEl>
                                        <p:attrNameLst>
                                          <p:attrName>style.visibility</p:attrName>
                                        </p:attrNameLst>
                                      </p:cBhvr>
                                      <p:to>
                                        <p:strVal val="visible"/>
                                      </p:to>
                                    </p:set>
                                    <p:anim calcmode="lin" valueType="num">
                                      <p:cBhvr additive="base">
                                        <p:cTn id="19" dur="500" fill="hold"/>
                                        <p:tgtEl>
                                          <p:spTgt spid="9219"/>
                                        </p:tgtEl>
                                        <p:attrNameLst>
                                          <p:attrName>ppt_x</p:attrName>
                                        </p:attrNameLst>
                                      </p:cBhvr>
                                      <p:tavLst>
                                        <p:tav tm="0">
                                          <p:val>
                                            <p:strVal val="#ppt_x"/>
                                          </p:val>
                                        </p:tav>
                                        <p:tav tm="100000">
                                          <p:val>
                                            <p:strVal val="#ppt_x"/>
                                          </p:val>
                                        </p:tav>
                                      </p:tavLst>
                                    </p:anim>
                                    <p:anim calcmode="lin" valueType="num">
                                      <p:cBhvr additive="base">
                                        <p:cTn id="20"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p:nvPr/>
        </p:nvGrpSpPr>
        <p:grpSpPr>
          <a:xfrm>
            <a:off x="2855622" y="542551"/>
            <a:ext cx="14630400" cy="7983180"/>
            <a:chOff x="0" y="0"/>
            <a:chExt cx="7775834" cy="1887143"/>
          </a:xfrm>
        </p:grpSpPr>
        <p:grpSp>
          <p:nvGrpSpPr>
            <p:cNvPr id="4" name="Group 4"/>
            <p:cNvGrpSpPr/>
            <p:nvPr/>
          </p:nvGrpSpPr>
          <p:grpSpPr>
            <a:xfrm>
              <a:off x="0" y="0"/>
              <a:ext cx="7775834" cy="1887143"/>
              <a:chOff x="0" y="0"/>
              <a:chExt cx="4319451" cy="1052516"/>
            </a:xfrm>
          </p:grpSpPr>
          <p:sp>
            <p:nvSpPr>
              <p:cNvPr id="5" name="Freeform 5"/>
              <p:cNvSpPr/>
              <p:nvPr/>
            </p:nvSpPr>
            <p:spPr>
              <a:xfrm>
                <a:off x="0" y="0"/>
                <a:ext cx="4319451" cy="1052516"/>
              </a:xfrm>
              <a:custGeom>
                <a:avLst/>
                <a:gdLst/>
                <a:ahLst/>
                <a:cxnLst/>
                <a:rect l="l" t="t" r="r" b="b"/>
                <a:pathLst>
                  <a:path w="4319451" h="1052516">
                    <a:moveTo>
                      <a:pt x="4194991" y="1052516"/>
                    </a:moveTo>
                    <a:lnTo>
                      <a:pt x="124460" y="1052516"/>
                    </a:lnTo>
                    <a:cubicBezTo>
                      <a:pt x="55880" y="1052516"/>
                      <a:pt x="0" y="996636"/>
                      <a:pt x="0" y="928056"/>
                    </a:cubicBezTo>
                    <a:lnTo>
                      <a:pt x="0" y="124460"/>
                    </a:lnTo>
                    <a:cubicBezTo>
                      <a:pt x="0" y="55880"/>
                      <a:pt x="55880" y="0"/>
                      <a:pt x="124460" y="0"/>
                    </a:cubicBezTo>
                    <a:lnTo>
                      <a:pt x="4194991" y="0"/>
                    </a:lnTo>
                    <a:cubicBezTo>
                      <a:pt x="4263571" y="0"/>
                      <a:pt x="4319451" y="55880"/>
                      <a:pt x="4319451" y="124460"/>
                    </a:cubicBezTo>
                    <a:lnTo>
                      <a:pt x="4319451" y="928056"/>
                    </a:lnTo>
                    <a:cubicBezTo>
                      <a:pt x="4319451" y="996636"/>
                      <a:pt x="4263571" y="1052516"/>
                      <a:pt x="4194991" y="1052516"/>
                    </a:cubicBezTo>
                    <a:close/>
                  </a:path>
                </a:pathLst>
              </a:custGeom>
              <a:solidFill>
                <a:srgbClr val="FFFFFF"/>
              </a:solidFill>
            </p:spPr>
          </p:sp>
        </p:grpSp>
        <p:sp>
          <p:nvSpPr>
            <p:cNvPr id="6" name="Freeform 6"/>
            <p:cNvSpPr/>
            <p:nvPr/>
          </p:nvSpPr>
          <p:spPr>
            <a:xfrm>
              <a:off x="293988" y="442216"/>
              <a:ext cx="658733" cy="704056"/>
            </a:xfrm>
            <a:custGeom>
              <a:avLst/>
              <a:gdLst/>
              <a:ahLst/>
              <a:cxnLst/>
              <a:rect l="l" t="t" r="r" b="b"/>
              <a:pathLst>
                <a:path w="658733" h="704056">
                  <a:moveTo>
                    <a:pt x="0" y="0"/>
                  </a:moveTo>
                  <a:lnTo>
                    <a:pt x="658733" y="0"/>
                  </a:lnTo>
                  <a:lnTo>
                    <a:pt x="658733" y="704056"/>
                  </a:lnTo>
                  <a:lnTo>
                    <a:pt x="0" y="704056"/>
                  </a:lnTo>
                  <a:lnTo>
                    <a:pt x="0" y="0"/>
                  </a:lnTo>
                  <a:close/>
                </a:path>
              </a:pathLst>
            </a:custGeom>
            <a:blipFill>
              <a:blip r:embed="rId3"/>
              <a:stretch>
                <a:fillRect/>
              </a:stretch>
            </a:blipFill>
          </p:spPr>
        </p:sp>
      </p:grpSp>
      <p:sp>
        <p:nvSpPr>
          <p:cNvPr id="7" name="Freeform 7"/>
          <p:cNvSpPr/>
          <p:nvPr/>
        </p:nvSpPr>
        <p:spPr>
          <a:xfrm>
            <a:off x="-2253140" y="1101860"/>
            <a:ext cx="6359340" cy="5041223"/>
          </a:xfrm>
          <a:custGeom>
            <a:avLst/>
            <a:gdLst/>
            <a:ahLst/>
            <a:cxnLst/>
            <a:rect l="l" t="t" r="r" b="b"/>
            <a:pathLst>
              <a:path w="6359340" h="5041223">
                <a:moveTo>
                  <a:pt x="0" y="0"/>
                </a:moveTo>
                <a:lnTo>
                  <a:pt x="6359341" y="0"/>
                </a:lnTo>
                <a:lnTo>
                  <a:pt x="6359341" y="5041223"/>
                </a:lnTo>
                <a:lnTo>
                  <a:pt x="0" y="50412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5288491" y="-1003897"/>
            <a:ext cx="4320634" cy="3643634"/>
          </a:xfrm>
          <a:custGeom>
            <a:avLst/>
            <a:gdLst/>
            <a:ahLst/>
            <a:cxnLst/>
            <a:rect l="l" t="t" r="r" b="b"/>
            <a:pathLst>
              <a:path w="4320634" h="3643634">
                <a:moveTo>
                  <a:pt x="0" y="0"/>
                </a:moveTo>
                <a:lnTo>
                  <a:pt x="4320635" y="0"/>
                </a:lnTo>
                <a:lnTo>
                  <a:pt x="4320635" y="3643634"/>
                </a:lnTo>
                <a:lnTo>
                  <a:pt x="0" y="3643634"/>
                </a:lnTo>
                <a:lnTo>
                  <a:pt x="0" y="0"/>
                </a:lnTo>
                <a:close/>
              </a:path>
            </a:pathLst>
          </a:custGeom>
          <a:blipFill>
            <a:blip r:embed="rId6">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4503689" y="8410676"/>
            <a:ext cx="1763452" cy="1288923"/>
          </a:xfrm>
          <a:custGeom>
            <a:avLst/>
            <a:gdLst/>
            <a:ahLst/>
            <a:cxnLst/>
            <a:rect l="l" t="t" r="r" b="b"/>
            <a:pathLst>
              <a:path w="1763452" h="1288923">
                <a:moveTo>
                  <a:pt x="0" y="0"/>
                </a:moveTo>
                <a:lnTo>
                  <a:pt x="1763452" y="0"/>
                </a:lnTo>
                <a:lnTo>
                  <a:pt x="1763452" y="1288924"/>
                </a:lnTo>
                <a:lnTo>
                  <a:pt x="0" y="128892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pic>
        <p:nvPicPr>
          <p:cNvPr id="7171"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27611" y="1051181"/>
            <a:ext cx="10820400" cy="240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Bài 2 trang 113 Toán 11 Tập 1 | Cánh diều Giải Toán 11"/>
          <p:cNvPicPr/>
          <p:nvPr/>
        </p:nvPicPr>
        <p:blipFill>
          <a:blip r:embed="rId13">
            <a:extLst>
              <a:ext uri="{28A0092B-C50C-407E-A947-70E740481C1C}">
                <a14:useLocalDpi xmlns:a14="http://schemas.microsoft.com/office/drawing/2010/main" val="0"/>
              </a:ext>
            </a:extLst>
          </a:blip>
          <a:srcRect/>
          <a:stretch>
            <a:fillRect/>
          </a:stretch>
        </p:blipFill>
        <p:spPr bwMode="auto">
          <a:xfrm>
            <a:off x="13028702" y="1635166"/>
            <a:ext cx="4544291" cy="3051133"/>
          </a:xfrm>
          <a:prstGeom prst="rect">
            <a:avLst/>
          </a:prstGeom>
          <a:noFill/>
          <a:ln>
            <a:noFill/>
          </a:ln>
        </p:spPr>
      </p:pic>
      <p:pic>
        <p:nvPicPr>
          <p:cNvPr id="10242"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60214" y="4062892"/>
            <a:ext cx="8855075" cy="4238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953000" y="3456960"/>
            <a:ext cx="3124200" cy="523220"/>
          </a:xfrm>
          <a:prstGeom prst="rect">
            <a:avLst/>
          </a:prstGeom>
          <a:noFill/>
        </p:spPr>
        <p:txBody>
          <a:bodyPr wrap="square" rtlCol="0">
            <a:spAutoFit/>
          </a:bodyPr>
          <a:lstStyle/>
          <a:p>
            <a:r>
              <a:rPr lang="en-US" sz="2800" b="1" u="sng" smtClean="0">
                <a:latin typeface="Times New Roman" pitchFamily="18" charset="0"/>
                <a:cs typeface="Times New Roman" pitchFamily="18" charset="0"/>
              </a:rPr>
              <a:t>Giải:</a:t>
            </a:r>
            <a:endParaRPr lang="vi-VN" b="1" u="sng">
              <a:latin typeface="Times New Roman" pitchFamily="18" charset="0"/>
              <a:cs typeface="Times New Roman" pitchFamily="18" charset="0"/>
            </a:endParaRPr>
          </a:p>
        </p:txBody>
      </p:sp>
    </p:spTree>
    <p:extLst>
      <p:ext uri="{BB962C8B-B14F-4D97-AF65-F5344CB8AC3E}">
        <p14:creationId xmlns:p14="http://schemas.microsoft.com/office/powerpoint/2010/main" val="1614029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 calcmode="lin" valueType="num">
                                      <p:cBhvr>
                                        <p:cTn id="14" dur="1000" fill="hold"/>
                                        <p:tgtEl>
                                          <p:spTgt spid="10242"/>
                                        </p:tgtEl>
                                        <p:attrNameLst>
                                          <p:attrName>ppt_w</p:attrName>
                                        </p:attrNameLst>
                                      </p:cBhvr>
                                      <p:tavLst>
                                        <p:tav tm="0">
                                          <p:val>
                                            <p:fltVal val="0"/>
                                          </p:val>
                                        </p:tav>
                                        <p:tav tm="100000">
                                          <p:val>
                                            <p:strVal val="#ppt_w"/>
                                          </p:val>
                                        </p:tav>
                                      </p:tavLst>
                                    </p:anim>
                                    <p:anim calcmode="lin" valueType="num">
                                      <p:cBhvr>
                                        <p:cTn id="15" dur="1000" fill="hold"/>
                                        <p:tgtEl>
                                          <p:spTgt spid="10242"/>
                                        </p:tgtEl>
                                        <p:attrNameLst>
                                          <p:attrName>ppt_h</p:attrName>
                                        </p:attrNameLst>
                                      </p:cBhvr>
                                      <p:tavLst>
                                        <p:tav tm="0">
                                          <p:val>
                                            <p:fltVal val="0"/>
                                          </p:val>
                                        </p:tav>
                                        <p:tav tm="100000">
                                          <p:val>
                                            <p:strVal val="#ppt_h"/>
                                          </p:val>
                                        </p:tav>
                                      </p:tavLst>
                                    </p:anim>
                                    <p:anim calcmode="lin" valueType="num">
                                      <p:cBhvr>
                                        <p:cTn id="16" dur="1000" fill="hold"/>
                                        <p:tgtEl>
                                          <p:spTgt spid="10242"/>
                                        </p:tgtEl>
                                        <p:attrNameLst>
                                          <p:attrName>style.rotation</p:attrName>
                                        </p:attrNameLst>
                                      </p:cBhvr>
                                      <p:tavLst>
                                        <p:tav tm="0">
                                          <p:val>
                                            <p:fltVal val="90"/>
                                          </p:val>
                                        </p:tav>
                                        <p:tav tm="100000">
                                          <p:val>
                                            <p:fltVal val="0"/>
                                          </p:val>
                                        </p:tav>
                                      </p:tavLst>
                                    </p:anim>
                                    <p:animEffect transition="in" filter="fade">
                                      <p:cBhvr>
                                        <p:cTn id="17"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992" y="-4278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p:nvPr/>
        </p:nvGrpSpPr>
        <p:grpSpPr>
          <a:xfrm>
            <a:off x="4800592" y="3202761"/>
            <a:ext cx="5479250" cy="2778938"/>
            <a:chOff x="0" y="0"/>
            <a:chExt cx="2671232" cy="2154171"/>
          </a:xfrm>
        </p:grpSpPr>
        <p:sp>
          <p:nvSpPr>
            <p:cNvPr id="4" name="Freeform 4"/>
            <p:cNvSpPr/>
            <p:nvPr/>
          </p:nvSpPr>
          <p:spPr>
            <a:xfrm>
              <a:off x="48260" y="48260"/>
              <a:ext cx="2622972" cy="2105911"/>
            </a:xfrm>
            <a:custGeom>
              <a:avLst/>
              <a:gdLst/>
              <a:ahLst/>
              <a:cxnLst/>
              <a:rect l="l" t="t" r="r" b="b"/>
              <a:pathLst>
                <a:path w="2622972" h="2105911">
                  <a:moveTo>
                    <a:pt x="0" y="0"/>
                  </a:moveTo>
                  <a:lnTo>
                    <a:pt x="2622972" y="0"/>
                  </a:lnTo>
                  <a:lnTo>
                    <a:pt x="2622972" y="2105911"/>
                  </a:lnTo>
                  <a:lnTo>
                    <a:pt x="0" y="2105911"/>
                  </a:lnTo>
                  <a:close/>
                </a:path>
              </a:pathLst>
            </a:custGeom>
            <a:solidFill>
              <a:srgbClr val="000000"/>
            </a:solidFill>
          </p:spPr>
        </p:sp>
        <p:sp>
          <p:nvSpPr>
            <p:cNvPr id="5" name="Freeform 5"/>
            <p:cNvSpPr/>
            <p:nvPr/>
          </p:nvSpPr>
          <p:spPr>
            <a:xfrm>
              <a:off x="0" y="34725"/>
              <a:ext cx="2617924" cy="2105911"/>
            </a:xfrm>
            <a:custGeom>
              <a:avLst/>
              <a:gdLst/>
              <a:ahLst/>
              <a:cxnLst/>
              <a:rect l="l" t="t" r="r" b="b"/>
              <a:pathLst>
                <a:path w="2622972" h="2105911">
                  <a:moveTo>
                    <a:pt x="0" y="0"/>
                  </a:moveTo>
                  <a:lnTo>
                    <a:pt x="2622972" y="0"/>
                  </a:lnTo>
                  <a:lnTo>
                    <a:pt x="2622972" y="2105911"/>
                  </a:lnTo>
                  <a:lnTo>
                    <a:pt x="0" y="2105911"/>
                  </a:lnTo>
                  <a:close/>
                </a:path>
              </a:pathLst>
            </a:custGeom>
            <a:solidFill>
              <a:srgbClr val="8CB9C4"/>
            </a:solidFill>
          </p:spPr>
        </p:sp>
        <p:sp>
          <p:nvSpPr>
            <p:cNvPr id="6" name="Freeform 6"/>
            <p:cNvSpPr/>
            <p:nvPr/>
          </p:nvSpPr>
          <p:spPr>
            <a:xfrm>
              <a:off x="0" y="0"/>
              <a:ext cx="2635672" cy="2118611"/>
            </a:xfrm>
            <a:custGeom>
              <a:avLst/>
              <a:gdLst/>
              <a:ahLst/>
              <a:cxnLst/>
              <a:rect l="l" t="t" r="r" b="b"/>
              <a:pathLst>
                <a:path w="2635672" h="2118611">
                  <a:moveTo>
                    <a:pt x="2635672" y="2118611"/>
                  </a:moveTo>
                  <a:lnTo>
                    <a:pt x="0" y="2118611"/>
                  </a:lnTo>
                  <a:lnTo>
                    <a:pt x="0" y="0"/>
                  </a:lnTo>
                  <a:lnTo>
                    <a:pt x="2635672" y="0"/>
                  </a:lnTo>
                  <a:lnTo>
                    <a:pt x="2635672" y="2118611"/>
                  </a:lnTo>
                  <a:close/>
                  <a:moveTo>
                    <a:pt x="12700" y="2105911"/>
                  </a:moveTo>
                  <a:lnTo>
                    <a:pt x="2622972" y="2105911"/>
                  </a:lnTo>
                  <a:lnTo>
                    <a:pt x="2622972" y="12700"/>
                  </a:lnTo>
                  <a:lnTo>
                    <a:pt x="12700" y="12700"/>
                  </a:lnTo>
                  <a:lnTo>
                    <a:pt x="12700" y="2105911"/>
                  </a:lnTo>
                  <a:close/>
                </a:path>
              </a:pathLst>
            </a:custGeom>
            <a:solidFill>
              <a:srgbClr val="000000"/>
            </a:solidFill>
          </p:spPr>
        </p:sp>
      </p:grpSp>
      <p:sp>
        <p:nvSpPr>
          <p:cNvPr id="7" name="Freeform 7"/>
          <p:cNvSpPr/>
          <p:nvPr/>
        </p:nvSpPr>
        <p:spPr>
          <a:xfrm flipH="1">
            <a:off x="14184281" y="888178"/>
            <a:ext cx="3486390" cy="3611138"/>
          </a:xfrm>
          <a:custGeom>
            <a:avLst/>
            <a:gdLst/>
            <a:ahLst/>
            <a:cxnLst/>
            <a:rect l="l" t="t" r="r" b="b"/>
            <a:pathLst>
              <a:path w="3486390" h="3611138">
                <a:moveTo>
                  <a:pt x="3486390" y="0"/>
                </a:moveTo>
                <a:lnTo>
                  <a:pt x="0" y="0"/>
                </a:lnTo>
                <a:lnTo>
                  <a:pt x="0" y="3611138"/>
                </a:lnTo>
                <a:lnTo>
                  <a:pt x="3486390" y="3611138"/>
                </a:lnTo>
                <a:lnTo>
                  <a:pt x="348639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a:off x="7728996" y="8499311"/>
            <a:ext cx="1763452" cy="1288923"/>
          </a:xfrm>
          <a:custGeom>
            <a:avLst/>
            <a:gdLst/>
            <a:ahLst/>
            <a:cxnLst/>
            <a:rect l="l" t="t" r="r" b="b"/>
            <a:pathLst>
              <a:path w="1763452" h="1288923">
                <a:moveTo>
                  <a:pt x="0" y="0"/>
                </a:moveTo>
                <a:lnTo>
                  <a:pt x="1763452" y="0"/>
                </a:lnTo>
                <a:lnTo>
                  <a:pt x="1763452" y="1288923"/>
                </a:lnTo>
                <a:lnTo>
                  <a:pt x="0" y="128892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9" name="Group 9"/>
          <p:cNvGrpSpPr>
            <a:grpSpLocks noChangeAspect="1"/>
          </p:cNvGrpSpPr>
          <p:nvPr/>
        </p:nvGrpSpPr>
        <p:grpSpPr>
          <a:xfrm>
            <a:off x="14532985" y="4610790"/>
            <a:ext cx="3937752" cy="4177484"/>
            <a:chOff x="0" y="0"/>
            <a:chExt cx="5647690" cy="5647690"/>
          </a:xfrm>
        </p:grpSpPr>
        <p:sp>
          <p:nvSpPr>
            <p:cNvPr id="10" name="Freeform 10"/>
            <p:cNvSpPr/>
            <p:nvPr/>
          </p:nvSpPr>
          <p:spPr>
            <a:xfrm>
              <a:off x="31750" y="31750"/>
              <a:ext cx="5584190" cy="5584190"/>
            </a:xfrm>
            <a:custGeom>
              <a:avLst/>
              <a:gdLst/>
              <a:ahLst/>
              <a:cxnLst/>
              <a:rect l="l" t="t" r="r" b="b"/>
              <a:pathLst>
                <a:path w="5584190" h="5584190">
                  <a:moveTo>
                    <a:pt x="5584190" y="5584190"/>
                  </a:moveTo>
                  <a:lnTo>
                    <a:pt x="1143000" y="5584190"/>
                  </a:lnTo>
                  <a:cubicBezTo>
                    <a:pt x="511810" y="5584190"/>
                    <a:pt x="0" y="5072380"/>
                    <a:pt x="0" y="4441190"/>
                  </a:cubicBezTo>
                  <a:lnTo>
                    <a:pt x="0" y="0"/>
                  </a:lnTo>
                  <a:lnTo>
                    <a:pt x="4441190" y="0"/>
                  </a:lnTo>
                  <a:cubicBezTo>
                    <a:pt x="5072380" y="0"/>
                    <a:pt x="5584190" y="511810"/>
                    <a:pt x="5584190" y="1143000"/>
                  </a:cubicBezTo>
                  <a:lnTo>
                    <a:pt x="5584190" y="5584190"/>
                  </a:lnTo>
                  <a:close/>
                </a:path>
              </a:pathLst>
            </a:custGeom>
            <a:solidFill>
              <a:srgbClr val="000000">
                <a:alpha val="0"/>
              </a:srgbClr>
            </a:solidFill>
            <a:ln w="12700">
              <a:solidFill>
                <a:srgbClr val="000000"/>
              </a:solidFill>
            </a:ln>
          </p:spPr>
        </p:sp>
        <p:sp>
          <p:nvSpPr>
            <p:cNvPr id="11" name="Freeform 11"/>
            <p:cNvSpPr/>
            <p:nvPr/>
          </p:nvSpPr>
          <p:spPr>
            <a:xfrm>
              <a:off x="0" y="0"/>
              <a:ext cx="5647690" cy="5647690"/>
            </a:xfrm>
            <a:custGeom>
              <a:avLst/>
              <a:gdLst/>
              <a:ahLst/>
              <a:cxnLst/>
              <a:rect l="l" t="t" r="r" b="b"/>
              <a:pathLst>
                <a:path w="5647690" h="5647690">
                  <a:moveTo>
                    <a:pt x="5647690" y="5647690"/>
                  </a:moveTo>
                  <a:lnTo>
                    <a:pt x="1174750" y="5647690"/>
                  </a:lnTo>
                  <a:cubicBezTo>
                    <a:pt x="527050" y="5647690"/>
                    <a:pt x="0" y="5120640"/>
                    <a:pt x="0" y="4472940"/>
                  </a:cubicBezTo>
                  <a:lnTo>
                    <a:pt x="0" y="0"/>
                  </a:lnTo>
                  <a:lnTo>
                    <a:pt x="4472940" y="0"/>
                  </a:lnTo>
                  <a:cubicBezTo>
                    <a:pt x="5120640" y="0"/>
                    <a:pt x="5647690" y="527050"/>
                    <a:pt x="5647690" y="1174750"/>
                  </a:cubicBezTo>
                  <a:lnTo>
                    <a:pt x="5647690" y="5647690"/>
                  </a:lnTo>
                  <a:close/>
                  <a:moveTo>
                    <a:pt x="63500" y="63500"/>
                  </a:moveTo>
                  <a:lnTo>
                    <a:pt x="63500" y="4472940"/>
                  </a:lnTo>
                  <a:cubicBezTo>
                    <a:pt x="63500" y="5085080"/>
                    <a:pt x="562610" y="5584190"/>
                    <a:pt x="1174750" y="5584190"/>
                  </a:cubicBezTo>
                  <a:lnTo>
                    <a:pt x="5584190" y="5584190"/>
                  </a:lnTo>
                  <a:lnTo>
                    <a:pt x="5584190" y="1174750"/>
                  </a:lnTo>
                  <a:cubicBezTo>
                    <a:pt x="5584190" y="562610"/>
                    <a:pt x="5085080" y="63500"/>
                    <a:pt x="4472940" y="63500"/>
                  </a:cubicBezTo>
                  <a:lnTo>
                    <a:pt x="63500" y="63500"/>
                  </a:lnTo>
                  <a:close/>
                </a:path>
              </a:pathLst>
            </a:custGeom>
            <a:solidFill>
              <a:srgbClr val="000000"/>
            </a:solidFill>
          </p:spPr>
        </p:sp>
      </p:grpSp>
      <p:grpSp>
        <p:nvGrpSpPr>
          <p:cNvPr id="12" name="Group 12"/>
          <p:cNvGrpSpPr>
            <a:grpSpLocks noChangeAspect="1"/>
          </p:cNvGrpSpPr>
          <p:nvPr/>
        </p:nvGrpSpPr>
        <p:grpSpPr>
          <a:xfrm>
            <a:off x="10410149" y="5453851"/>
            <a:ext cx="4223918" cy="4790364"/>
            <a:chOff x="0" y="0"/>
            <a:chExt cx="5647690" cy="5647690"/>
          </a:xfrm>
        </p:grpSpPr>
        <p:sp>
          <p:nvSpPr>
            <p:cNvPr id="13" name="Freeform 13"/>
            <p:cNvSpPr/>
            <p:nvPr/>
          </p:nvSpPr>
          <p:spPr>
            <a:xfrm>
              <a:off x="31750" y="31750"/>
              <a:ext cx="5584190" cy="5584190"/>
            </a:xfrm>
            <a:custGeom>
              <a:avLst/>
              <a:gdLst/>
              <a:ahLst/>
              <a:cxnLst/>
              <a:rect l="l" t="t" r="r" b="b"/>
              <a:pathLst>
                <a:path w="5584190" h="5584190">
                  <a:moveTo>
                    <a:pt x="5584190" y="5584190"/>
                  </a:moveTo>
                  <a:lnTo>
                    <a:pt x="1143000" y="5584190"/>
                  </a:lnTo>
                  <a:cubicBezTo>
                    <a:pt x="511810" y="5584190"/>
                    <a:pt x="0" y="5072380"/>
                    <a:pt x="0" y="4441190"/>
                  </a:cubicBezTo>
                  <a:lnTo>
                    <a:pt x="0" y="0"/>
                  </a:lnTo>
                  <a:lnTo>
                    <a:pt x="4441190" y="0"/>
                  </a:lnTo>
                  <a:cubicBezTo>
                    <a:pt x="5072380" y="0"/>
                    <a:pt x="5584190" y="511810"/>
                    <a:pt x="5584190" y="1143000"/>
                  </a:cubicBezTo>
                  <a:lnTo>
                    <a:pt x="5584190" y="5584190"/>
                  </a:lnTo>
                  <a:close/>
                </a:path>
              </a:pathLst>
            </a:custGeom>
            <a:solidFill>
              <a:srgbClr val="000000">
                <a:alpha val="0"/>
              </a:srgbClr>
            </a:solidFill>
            <a:ln w="12700">
              <a:solidFill>
                <a:srgbClr val="000000"/>
              </a:solidFill>
            </a:ln>
          </p:spPr>
        </p:sp>
        <p:sp>
          <p:nvSpPr>
            <p:cNvPr id="14" name="Freeform 14"/>
            <p:cNvSpPr/>
            <p:nvPr/>
          </p:nvSpPr>
          <p:spPr>
            <a:xfrm>
              <a:off x="0" y="0"/>
              <a:ext cx="5647690" cy="5647690"/>
            </a:xfrm>
            <a:custGeom>
              <a:avLst/>
              <a:gdLst/>
              <a:ahLst/>
              <a:cxnLst/>
              <a:rect l="l" t="t" r="r" b="b"/>
              <a:pathLst>
                <a:path w="5647690" h="5647690">
                  <a:moveTo>
                    <a:pt x="5647690" y="5647690"/>
                  </a:moveTo>
                  <a:lnTo>
                    <a:pt x="1174750" y="5647690"/>
                  </a:lnTo>
                  <a:cubicBezTo>
                    <a:pt x="527050" y="5647690"/>
                    <a:pt x="0" y="5120640"/>
                    <a:pt x="0" y="4472940"/>
                  </a:cubicBezTo>
                  <a:lnTo>
                    <a:pt x="0" y="0"/>
                  </a:lnTo>
                  <a:lnTo>
                    <a:pt x="4472940" y="0"/>
                  </a:lnTo>
                  <a:cubicBezTo>
                    <a:pt x="5120640" y="0"/>
                    <a:pt x="5647690" y="527050"/>
                    <a:pt x="5647690" y="1174750"/>
                  </a:cubicBezTo>
                  <a:lnTo>
                    <a:pt x="5647690" y="5647690"/>
                  </a:lnTo>
                  <a:close/>
                  <a:moveTo>
                    <a:pt x="63500" y="63500"/>
                  </a:moveTo>
                  <a:lnTo>
                    <a:pt x="63500" y="4472940"/>
                  </a:lnTo>
                  <a:cubicBezTo>
                    <a:pt x="63500" y="5085080"/>
                    <a:pt x="562610" y="5584190"/>
                    <a:pt x="1174750" y="5584190"/>
                  </a:cubicBezTo>
                  <a:lnTo>
                    <a:pt x="5584190" y="5584190"/>
                  </a:lnTo>
                  <a:lnTo>
                    <a:pt x="5584190" y="1174750"/>
                  </a:lnTo>
                  <a:cubicBezTo>
                    <a:pt x="5584190" y="562610"/>
                    <a:pt x="5085080" y="63500"/>
                    <a:pt x="4472940" y="63500"/>
                  </a:cubicBezTo>
                  <a:lnTo>
                    <a:pt x="63500" y="63500"/>
                  </a:lnTo>
                  <a:close/>
                </a:path>
              </a:pathLst>
            </a:custGeom>
            <a:solidFill>
              <a:srgbClr val="000000"/>
            </a:solidFill>
          </p:spPr>
        </p:sp>
      </p:grpSp>
      <p:grpSp>
        <p:nvGrpSpPr>
          <p:cNvPr id="15" name="Group 15"/>
          <p:cNvGrpSpPr>
            <a:grpSpLocks noChangeAspect="1"/>
          </p:cNvGrpSpPr>
          <p:nvPr/>
        </p:nvGrpSpPr>
        <p:grpSpPr>
          <a:xfrm>
            <a:off x="10265323" y="186642"/>
            <a:ext cx="4388450" cy="4232617"/>
            <a:chOff x="0" y="0"/>
            <a:chExt cx="6042367" cy="5647690"/>
          </a:xfrm>
        </p:grpSpPr>
        <p:sp>
          <p:nvSpPr>
            <p:cNvPr id="16" name="Freeform 16"/>
            <p:cNvSpPr/>
            <p:nvPr/>
          </p:nvSpPr>
          <p:spPr>
            <a:xfrm>
              <a:off x="31750" y="31750"/>
              <a:ext cx="6010617" cy="5584189"/>
            </a:xfrm>
            <a:custGeom>
              <a:avLst/>
              <a:gdLst/>
              <a:ahLst/>
              <a:cxnLst/>
              <a:rect l="l" t="t" r="r" b="b"/>
              <a:pathLst>
                <a:path w="5584190" h="5584190">
                  <a:moveTo>
                    <a:pt x="5584190" y="5584190"/>
                  </a:moveTo>
                  <a:lnTo>
                    <a:pt x="1143000" y="5584190"/>
                  </a:lnTo>
                  <a:cubicBezTo>
                    <a:pt x="511810" y="5584190"/>
                    <a:pt x="0" y="5072380"/>
                    <a:pt x="0" y="4441190"/>
                  </a:cubicBezTo>
                  <a:lnTo>
                    <a:pt x="0" y="0"/>
                  </a:lnTo>
                  <a:lnTo>
                    <a:pt x="4441190" y="0"/>
                  </a:lnTo>
                  <a:cubicBezTo>
                    <a:pt x="5072380" y="0"/>
                    <a:pt x="5584190" y="511810"/>
                    <a:pt x="5584190" y="1143000"/>
                  </a:cubicBezTo>
                  <a:lnTo>
                    <a:pt x="5584190" y="5584190"/>
                  </a:lnTo>
                  <a:close/>
                </a:path>
              </a:pathLst>
            </a:custGeom>
            <a:solidFill>
              <a:srgbClr val="000000">
                <a:alpha val="0"/>
              </a:srgbClr>
            </a:solidFill>
            <a:ln w="12700">
              <a:solidFill>
                <a:srgbClr val="000000"/>
              </a:solidFill>
            </a:ln>
          </p:spPr>
        </p:sp>
        <p:sp>
          <p:nvSpPr>
            <p:cNvPr id="17" name="Freeform 17"/>
            <p:cNvSpPr/>
            <p:nvPr/>
          </p:nvSpPr>
          <p:spPr>
            <a:xfrm>
              <a:off x="0" y="0"/>
              <a:ext cx="5647690" cy="5647690"/>
            </a:xfrm>
            <a:custGeom>
              <a:avLst/>
              <a:gdLst/>
              <a:ahLst/>
              <a:cxnLst/>
              <a:rect l="l" t="t" r="r" b="b"/>
              <a:pathLst>
                <a:path w="5647690" h="5647690">
                  <a:moveTo>
                    <a:pt x="5647690" y="5647690"/>
                  </a:moveTo>
                  <a:lnTo>
                    <a:pt x="1174750" y="5647690"/>
                  </a:lnTo>
                  <a:cubicBezTo>
                    <a:pt x="527050" y="5647690"/>
                    <a:pt x="0" y="5120640"/>
                    <a:pt x="0" y="4472940"/>
                  </a:cubicBezTo>
                  <a:lnTo>
                    <a:pt x="0" y="0"/>
                  </a:lnTo>
                  <a:lnTo>
                    <a:pt x="4472940" y="0"/>
                  </a:lnTo>
                  <a:cubicBezTo>
                    <a:pt x="5120640" y="0"/>
                    <a:pt x="5647690" y="527050"/>
                    <a:pt x="5647690" y="1174750"/>
                  </a:cubicBezTo>
                  <a:lnTo>
                    <a:pt x="5647690" y="5647690"/>
                  </a:lnTo>
                  <a:close/>
                  <a:moveTo>
                    <a:pt x="63500" y="63500"/>
                  </a:moveTo>
                  <a:lnTo>
                    <a:pt x="63500" y="4472940"/>
                  </a:lnTo>
                  <a:cubicBezTo>
                    <a:pt x="63500" y="5085080"/>
                    <a:pt x="562610" y="5584190"/>
                    <a:pt x="1174750" y="5584190"/>
                  </a:cubicBezTo>
                  <a:lnTo>
                    <a:pt x="5584190" y="5584190"/>
                  </a:lnTo>
                  <a:lnTo>
                    <a:pt x="5584190" y="1174750"/>
                  </a:lnTo>
                  <a:cubicBezTo>
                    <a:pt x="5584190" y="562610"/>
                    <a:pt x="5085080" y="63500"/>
                    <a:pt x="4472940" y="63500"/>
                  </a:cubicBezTo>
                  <a:lnTo>
                    <a:pt x="63500" y="63500"/>
                  </a:lnTo>
                  <a:close/>
                </a:path>
              </a:pathLst>
            </a:custGeom>
            <a:solidFill>
              <a:srgbClr val="000000"/>
            </a:solidFill>
          </p:spPr>
        </p:sp>
      </p:grpSp>
      <p:sp>
        <p:nvSpPr>
          <p:cNvPr id="18" name="Freeform 18"/>
          <p:cNvSpPr/>
          <p:nvPr/>
        </p:nvSpPr>
        <p:spPr>
          <a:xfrm>
            <a:off x="10782988" y="3544782"/>
            <a:ext cx="2007626" cy="1909069"/>
          </a:xfrm>
          <a:custGeom>
            <a:avLst/>
            <a:gdLst/>
            <a:ahLst/>
            <a:cxnLst/>
            <a:rect l="l" t="t" r="r" b="b"/>
            <a:pathLst>
              <a:path w="2007626" h="1909069">
                <a:moveTo>
                  <a:pt x="0" y="0"/>
                </a:moveTo>
                <a:lnTo>
                  <a:pt x="2007625" y="0"/>
                </a:lnTo>
                <a:lnTo>
                  <a:pt x="2007625" y="1909069"/>
                </a:lnTo>
                <a:lnTo>
                  <a:pt x="0" y="190906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24" name="Rectangle 23"/>
          <p:cNvSpPr/>
          <p:nvPr/>
        </p:nvSpPr>
        <p:spPr>
          <a:xfrm>
            <a:off x="5770124" y="4072298"/>
            <a:ext cx="4724400"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5400" b="0" i="0" u="none" strike="noStrike" kern="0" cap="none" spc="0" normalizeH="0" baseline="0" noProof="0" smtClean="0">
                <a:ln>
                  <a:noFill/>
                </a:ln>
                <a:solidFill>
                  <a:sysClr val="windowText" lastClr="000000"/>
                </a:solidFill>
                <a:effectLst/>
                <a:uLnTx/>
                <a:uFillTx/>
                <a:latin typeface="+mj-lt"/>
              </a:rPr>
              <a:t>HÌNH</a:t>
            </a:r>
            <a:r>
              <a:rPr kumimoji="0" lang="vi-VN" sz="5400" b="0" i="0" u="none" strike="noStrike" kern="0" cap="none" spc="0" normalizeH="0" noProof="0" smtClean="0">
                <a:ln>
                  <a:noFill/>
                </a:ln>
                <a:solidFill>
                  <a:sysClr val="windowText" lastClr="000000"/>
                </a:solidFill>
                <a:effectLst/>
                <a:uLnTx/>
                <a:uFillTx/>
                <a:latin typeface="+mj-lt"/>
              </a:rPr>
              <a:t> HỘP</a:t>
            </a:r>
            <a:endParaRPr kumimoji="0" lang="en-US" sz="5400" b="0" i="0" u="none" strike="noStrike" kern="0" cap="none" spc="0" normalizeH="0" baseline="0" noProof="0" dirty="0" smtClean="0">
              <a:ln>
                <a:noFill/>
              </a:ln>
              <a:solidFill>
                <a:sysClr val="windowText" lastClr="000000"/>
              </a:solidFill>
              <a:effectLst/>
              <a:uLnTx/>
              <a:uFillTx/>
              <a:latin typeface="+mj-lt"/>
            </a:endParaRPr>
          </a:p>
        </p:txBody>
      </p:sp>
      <p:sp>
        <p:nvSpPr>
          <p:cNvPr id="19" name="Rectangle 18"/>
          <p:cNvSpPr/>
          <p:nvPr/>
        </p:nvSpPr>
        <p:spPr>
          <a:xfrm>
            <a:off x="14702230" y="5935826"/>
            <a:ext cx="3870263" cy="1446550"/>
          </a:xfrm>
          <a:prstGeom prst="rect">
            <a:avLst/>
          </a:prstGeom>
        </p:spPr>
        <p:txBody>
          <a:bodyPr wrap="square">
            <a:spAutoFit/>
          </a:bodyPr>
          <a:lstStyle/>
          <a:p>
            <a:r>
              <a:rPr lang="pt-BR" sz="4400" dirty="0">
                <a:solidFill>
                  <a:srgbClr val="000000"/>
                </a:solidFill>
                <a:latin typeface="Times New Roman"/>
                <a:ea typeface="Calibri"/>
              </a:rPr>
              <a:t>Tính chất </a:t>
            </a:r>
            <a:r>
              <a:rPr lang="pt-BR" sz="4400">
                <a:solidFill>
                  <a:srgbClr val="000000"/>
                </a:solidFill>
                <a:latin typeface="Times New Roman"/>
                <a:ea typeface="Calibri"/>
              </a:rPr>
              <a:t>hình </a:t>
            </a:r>
            <a:r>
              <a:rPr lang="vi-VN" sz="4400" smtClean="0">
                <a:solidFill>
                  <a:srgbClr val="000000"/>
                </a:solidFill>
                <a:latin typeface="Times New Roman"/>
                <a:ea typeface="Calibri"/>
              </a:rPr>
              <a:t>hộp.</a:t>
            </a:r>
            <a:endParaRPr lang="en-US" sz="4400" dirty="0"/>
          </a:p>
        </p:txBody>
      </p:sp>
      <p:sp>
        <p:nvSpPr>
          <p:cNvPr id="20" name="Rectangle 19"/>
          <p:cNvSpPr/>
          <p:nvPr/>
        </p:nvSpPr>
        <p:spPr>
          <a:xfrm>
            <a:off x="10642906" y="5487124"/>
            <a:ext cx="3967415" cy="3785652"/>
          </a:xfrm>
          <a:prstGeom prst="rect">
            <a:avLst/>
          </a:prstGeom>
        </p:spPr>
        <p:txBody>
          <a:bodyPr wrap="square">
            <a:spAutoFit/>
          </a:bodyPr>
          <a:lstStyle/>
          <a:p>
            <a:r>
              <a:rPr lang="vi-VN" sz="4000" smtClean="0">
                <a:solidFill>
                  <a:srgbClr val="000000"/>
                </a:solidFill>
                <a:latin typeface="Times New Roman"/>
                <a:ea typeface="Calibri"/>
              </a:rPr>
              <a:t>PPCM hai </a:t>
            </a:r>
            <a:r>
              <a:rPr lang="pt-BR" sz="4000" smtClean="0">
                <a:solidFill>
                  <a:srgbClr val="000000"/>
                </a:solidFill>
                <a:latin typeface="Times New Roman"/>
                <a:ea typeface="Calibri"/>
              </a:rPr>
              <a:t>đường </a:t>
            </a:r>
            <a:r>
              <a:rPr lang="pt-BR" sz="4000" dirty="0">
                <a:solidFill>
                  <a:srgbClr val="000000"/>
                </a:solidFill>
                <a:latin typeface="Times New Roman"/>
                <a:ea typeface="Calibri"/>
              </a:rPr>
              <a:t>thẳng </a:t>
            </a:r>
            <a:r>
              <a:rPr lang="pt-BR" sz="4000">
                <a:solidFill>
                  <a:srgbClr val="000000"/>
                </a:solidFill>
                <a:latin typeface="Times New Roman"/>
                <a:ea typeface="Calibri"/>
              </a:rPr>
              <a:t>song </a:t>
            </a:r>
            <a:r>
              <a:rPr lang="pt-BR" sz="4000" smtClean="0">
                <a:solidFill>
                  <a:srgbClr val="000000"/>
                </a:solidFill>
                <a:latin typeface="Times New Roman"/>
                <a:ea typeface="Calibri"/>
              </a:rPr>
              <a:t>song</a:t>
            </a:r>
            <a:r>
              <a:rPr lang="vi-VN" sz="4000" smtClean="0">
                <a:solidFill>
                  <a:srgbClr val="000000"/>
                </a:solidFill>
                <a:latin typeface="Times New Roman"/>
                <a:ea typeface="Calibri"/>
              </a:rPr>
              <a:t>; đường thẳng song song</a:t>
            </a:r>
            <a:r>
              <a:rPr lang="pt-BR" sz="4000" smtClean="0">
                <a:solidFill>
                  <a:srgbClr val="000000"/>
                </a:solidFill>
                <a:latin typeface="Times New Roman"/>
                <a:ea typeface="Calibri"/>
              </a:rPr>
              <a:t> </a:t>
            </a:r>
            <a:r>
              <a:rPr lang="pt-BR" sz="4000" dirty="0">
                <a:solidFill>
                  <a:srgbClr val="000000"/>
                </a:solidFill>
                <a:latin typeface="Times New Roman"/>
                <a:ea typeface="Calibri"/>
              </a:rPr>
              <a:t>với mặt phẳng, </a:t>
            </a:r>
            <a:r>
              <a:rPr lang="pt-BR" sz="4000">
                <a:solidFill>
                  <a:srgbClr val="000000"/>
                </a:solidFill>
                <a:latin typeface="Times New Roman"/>
                <a:ea typeface="Calibri"/>
              </a:rPr>
              <a:t>hai </a:t>
            </a:r>
            <a:r>
              <a:rPr lang="vi-VN" sz="4000" smtClean="0">
                <a:solidFill>
                  <a:srgbClr val="000000"/>
                </a:solidFill>
                <a:latin typeface="Times New Roman"/>
                <a:ea typeface="Calibri"/>
              </a:rPr>
              <a:t>mặt phẳng </a:t>
            </a:r>
            <a:r>
              <a:rPr lang="pt-BR" sz="4000" smtClean="0">
                <a:solidFill>
                  <a:srgbClr val="000000"/>
                </a:solidFill>
                <a:latin typeface="Times New Roman"/>
                <a:ea typeface="Calibri"/>
              </a:rPr>
              <a:t>song </a:t>
            </a:r>
            <a:r>
              <a:rPr lang="pt-BR" sz="4000" dirty="0">
                <a:solidFill>
                  <a:srgbClr val="000000"/>
                </a:solidFill>
                <a:latin typeface="Times New Roman"/>
                <a:ea typeface="Calibri"/>
              </a:rPr>
              <a:t>song.</a:t>
            </a:r>
            <a:endParaRPr lang="en-US" sz="4000" dirty="0"/>
          </a:p>
        </p:txBody>
      </p:sp>
      <p:sp>
        <p:nvSpPr>
          <p:cNvPr id="21" name="Rectangle 20"/>
          <p:cNvSpPr/>
          <p:nvPr/>
        </p:nvSpPr>
        <p:spPr>
          <a:xfrm>
            <a:off x="10288382" y="1550581"/>
            <a:ext cx="3972986" cy="1446550"/>
          </a:xfrm>
          <a:prstGeom prst="rect">
            <a:avLst/>
          </a:prstGeom>
        </p:spPr>
        <p:txBody>
          <a:bodyPr wrap="square">
            <a:spAutoFit/>
          </a:bodyPr>
          <a:lstStyle/>
          <a:p>
            <a:r>
              <a:rPr lang="vi-VN" sz="4400" dirty="0" smtClean="0">
                <a:solidFill>
                  <a:srgbClr val="000000"/>
                </a:solidFill>
                <a:latin typeface="Times New Roman"/>
                <a:ea typeface="Calibri"/>
              </a:rPr>
              <a:t>Đ</a:t>
            </a:r>
            <a:r>
              <a:rPr lang="pt-BR" sz="4400" dirty="0" smtClean="0">
                <a:solidFill>
                  <a:srgbClr val="000000"/>
                </a:solidFill>
                <a:latin typeface="Times New Roman"/>
                <a:ea typeface="Calibri"/>
              </a:rPr>
              <a:t>ịnh </a:t>
            </a:r>
            <a:r>
              <a:rPr lang="pt-BR" sz="4400" dirty="0">
                <a:solidFill>
                  <a:srgbClr val="000000"/>
                </a:solidFill>
                <a:latin typeface="Times New Roman"/>
                <a:ea typeface="Calibri"/>
              </a:rPr>
              <a:t>nghĩa </a:t>
            </a:r>
            <a:r>
              <a:rPr lang="pt-BR" sz="4400">
                <a:solidFill>
                  <a:srgbClr val="000000"/>
                </a:solidFill>
                <a:latin typeface="Times New Roman"/>
                <a:ea typeface="Calibri"/>
              </a:rPr>
              <a:t>hình </a:t>
            </a:r>
            <a:r>
              <a:rPr lang="vi-VN" sz="4400" smtClean="0">
                <a:solidFill>
                  <a:srgbClr val="000000"/>
                </a:solidFill>
                <a:latin typeface="Times New Roman"/>
                <a:ea typeface="Calibri"/>
              </a:rPr>
              <a:t>hộp.</a:t>
            </a:r>
            <a:endParaRPr lang="en-US" sz="4400" dirty="0"/>
          </a:p>
        </p:txBody>
      </p:sp>
    </p:spTree>
    <p:extLst>
      <p:ext uri="{BB962C8B-B14F-4D97-AF65-F5344CB8AC3E}">
        <p14:creationId xmlns:p14="http://schemas.microsoft.com/office/powerpoint/2010/main" val="15092920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84" y="17703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p:nvPr/>
        </p:nvGrpSpPr>
        <p:grpSpPr>
          <a:xfrm>
            <a:off x="8944176" y="3114180"/>
            <a:ext cx="9506595" cy="4460684"/>
            <a:chOff x="0" y="0"/>
            <a:chExt cx="2801421" cy="1541519"/>
          </a:xfrm>
        </p:grpSpPr>
        <p:sp>
          <p:nvSpPr>
            <p:cNvPr id="4" name="Freeform 4"/>
            <p:cNvSpPr/>
            <p:nvPr/>
          </p:nvSpPr>
          <p:spPr>
            <a:xfrm>
              <a:off x="48260" y="48260"/>
              <a:ext cx="2753161" cy="1493259"/>
            </a:xfrm>
            <a:custGeom>
              <a:avLst/>
              <a:gdLst/>
              <a:ahLst/>
              <a:cxnLst/>
              <a:rect l="l" t="t" r="r" b="b"/>
              <a:pathLst>
                <a:path w="2753161" h="1493259">
                  <a:moveTo>
                    <a:pt x="0" y="0"/>
                  </a:moveTo>
                  <a:lnTo>
                    <a:pt x="2753161" y="0"/>
                  </a:lnTo>
                  <a:lnTo>
                    <a:pt x="2753161" y="1493259"/>
                  </a:lnTo>
                  <a:lnTo>
                    <a:pt x="0" y="1493259"/>
                  </a:lnTo>
                  <a:close/>
                </a:path>
              </a:pathLst>
            </a:custGeom>
            <a:solidFill>
              <a:srgbClr val="000000"/>
            </a:solidFill>
          </p:spPr>
        </p:sp>
        <p:sp>
          <p:nvSpPr>
            <p:cNvPr id="5" name="Freeform 5"/>
            <p:cNvSpPr/>
            <p:nvPr/>
          </p:nvSpPr>
          <p:spPr>
            <a:xfrm>
              <a:off x="6350" y="6350"/>
              <a:ext cx="2753161" cy="1493259"/>
            </a:xfrm>
            <a:custGeom>
              <a:avLst/>
              <a:gdLst/>
              <a:ahLst/>
              <a:cxnLst/>
              <a:rect l="l" t="t" r="r" b="b"/>
              <a:pathLst>
                <a:path w="2753161" h="1493259">
                  <a:moveTo>
                    <a:pt x="0" y="0"/>
                  </a:moveTo>
                  <a:lnTo>
                    <a:pt x="2753161" y="0"/>
                  </a:lnTo>
                  <a:lnTo>
                    <a:pt x="2753161" y="1493259"/>
                  </a:lnTo>
                  <a:lnTo>
                    <a:pt x="0" y="1493259"/>
                  </a:lnTo>
                  <a:close/>
                </a:path>
              </a:pathLst>
            </a:custGeom>
            <a:solidFill>
              <a:srgbClr val="8CB9C4"/>
            </a:solidFill>
          </p:spPr>
        </p:sp>
        <p:sp>
          <p:nvSpPr>
            <p:cNvPr id="6" name="Freeform 6"/>
            <p:cNvSpPr/>
            <p:nvPr/>
          </p:nvSpPr>
          <p:spPr>
            <a:xfrm>
              <a:off x="0" y="0"/>
              <a:ext cx="2765861" cy="1505959"/>
            </a:xfrm>
            <a:custGeom>
              <a:avLst/>
              <a:gdLst/>
              <a:ahLst/>
              <a:cxnLst/>
              <a:rect l="l" t="t" r="r" b="b"/>
              <a:pathLst>
                <a:path w="2765861" h="1505959">
                  <a:moveTo>
                    <a:pt x="2765861" y="1505959"/>
                  </a:moveTo>
                  <a:lnTo>
                    <a:pt x="0" y="1505959"/>
                  </a:lnTo>
                  <a:lnTo>
                    <a:pt x="0" y="0"/>
                  </a:lnTo>
                  <a:lnTo>
                    <a:pt x="2765861" y="0"/>
                  </a:lnTo>
                  <a:lnTo>
                    <a:pt x="2765861" y="1505959"/>
                  </a:lnTo>
                  <a:close/>
                  <a:moveTo>
                    <a:pt x="12700" y="1493259"/>
                  </a:moveTo>
                  <a:lnTo>
                    <a:pt x="2753161" y="1493259"/>
                  </a:lnTo>
                  <a:lnTo>
                    <a:pt x="2753161" y="12700"/>
                  </a:lnTo>
                  <a:lnTo>
                    <a:pt x="12700" y="12700"/>
                  </a:lnTo>
                  <a:lnTo>
                    <a:pt x="12700" y="1493259"/>
                  </a:lnTo>
                  <a:close/>
                </a:path>
              </a:pathLst>
            </a:custGeom>
            <a:solidFill>
              <a:srgbClr val="000000"/>
            </a:solidFill>
          </p:spPr>
        </p:sp>
      </p:grpSp>
      <p:sp>
        <p:nvSpPr>
          <p:cNvPr id="9" name="Freeform 9"/>
          <p:cNvSpPr/>
          <p:nvPr/>
        </p:nvSpPr>
        <p:spPr>
          <a:xfrm>
            <a:off x="1219200" y="1200895"/>
            <a:ext cx="7200900" cy="7200900"/>
          </a:xfrm>
          <a:custGeom>
            <a:avLst/>
            <a:gdLst/>
            <a:ahLst/>
            <a:cxnLst/>
            <a:rect l="l" t="t" r="r" b="b"/>
            <a:pathLst>
              <a:path w="7200900" h="7200900">
                <a:moveTo>
                  <a:pt x="0" y="0"/>
                </a:moveTo>
                <a:lnTo>
                  <a:pt x="7200900" y="0"/>
                </a:lnTo>
                <a:lnTo>
                  <a:pt x="7200900" y="7200900"/>
                </a:lnTo>
                <a:lnTo>
                  <a:pt x="0" y="72009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0" name="Freeform 10"/>
          <p:cNvSpPr/>
          <p:nvPr/>
        </p:nvSpPr>
        <p:spPr>
          <a:xfrm>
            <a:off x="14406365" y="1427901"/>
            <a:ext cx="3372558" cy="3372558"/>
          </a:xfrm>
          <a:custGeom>
            <a:avLst/>
            <a:gdLst/>
            <a:ahLst/>
            <a:cxnLst/>
            <a:rect l="l" t="t" r="r" b="b"/>
            <a:pathLst>
              <a:path w="3372558" h="3372558">
                <a:moveTo>
                  <a:pt x="0" y="0"/>
                </a:moveTo>
                <a:lnTo>
                  <a:pt x="3372558" y="0"/>
                </a:lnTo>
                <a:lnTo>
                  <a:pt x="3372558" y="3372558"/>
                </a:lnTo>
                <a:lnTo>
                  <a:pt x="0" y="337255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pic>
        <p:nvPicPr>
          <p:cNvPr id="11" name="Picture 10"/>
          <p:cNvPicPr/>
          <p:nvPr/>
        </p:nvPicPr>
        <p:blipFill>
          <a:blip r:embed="rId7">
            <a:extLst>
              <a:ext uri="{28A0092B-C50C-407E-A947-70E740481C1C}">
                <a14:useLocalDpi xmlns:a14="http://schemas.microsoft.com/office/drawing/2010/main" val="0"/>
              </a:ext>
            </a:extLst>
          </a:blip>
          <a:stretch>
            <a:fillRect/>
          </a:stretch>
        </p:blipFill>
        <p:spPr>
          <a:xfrm>
            <a:off x="2235938" y="2286276"/>
            <a:ext cx="5167423" cy="4984064"/>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9306771" y="5600700"/>
                <a:ext cx="8902365" cy="1200329"/>
              </a:xfrm>
              <a:prstGeom prst="rect">
                <a:avLst/>
              </a:prstGeom>
            </p:spPr>
            <p:txBody>
              <a:bodyPr wrap="square">
                <a:spAutoFit/>
              </a:bodyPr>
              <a:lstStyle/>
              <a:p>
                <a:pPr lvl="0">
                  <a:defRPr/>
                </a:pPr>
                <a:r>
                  <a:rPr kumimoji="0" lang="vi-VN" sz="3600" b="0" i="0" u="none" strike="noStrike" kern="0" cap="none" spc="0" normalizeH="0" baseline="0" noProof="0" dirty="0" smtClean="0">
                    <a:ln>
                      <a:noFill/>
                    </a:ln>
                    <a:solidFill>
                      <a:prstClr val="black"/>
                    </a:solidFill>
                    <a:effectLst/>
                    <a:uLnTx/>
                    <a:uFillTx/>
                    <a:latin typeface="Times New Roman"/>
                    <a:ea typeface="+mj-ea"/>
                    <a:cs typeface="+mj-cs"/>
                  </a:rPr>
                  <a:t>b) </a:t>
                </a:r>
                <a:r>
                  <a:rPr kumimoji="0" lang="vi-VN" sz="3600" b="0" i="0" u="none" strike="noStrike" kern="0" cap="none" spc="0" normalizeH="0" baseline="0" noProof="0" dirty="0" smtClean="0">
                    <a:ln>
                      <a:noFill/>
                    </a:ln>
                    <a:solidFill>
                      <a:prstClr val="black"/>
                    </a:solidFill>
                    <a:effectLst/>
                    <a:uLnTx/>
                    <a:uFillTx/>
                    <a:latin typeface="+mj-lt"/>
                    <a:ea typeface="+mj-ea"/>
                    <a:cs typeface="+mj-cs"/>
                  </a:rPr>
                  <a:t>Các cạnh tương ứng của hai đa giác</a:t>
                </a:r>
                <a:r>
                  <a:rPr kumimoji="0" lang="en-US" sz="3600" b="0" i="0" u="none" strike="noStrike" kern="0" cap="none" spc="0" normalizeH="0" baseline="0" noProof="0" dirty="0" smtClean="0">
                    <a:ln>
                      <a:noFill/>
                    </a:ln>
                    <a:solidFill>
                      <a:prstClr val="black"/>
                    </a:solidFill>
                    <a:effectLst/>
                    <a:uLnTx/>
                    <a:uFillTx/>
                    <a:latin typeface="+mj-lt"/>
                    <a:ea typeface="+mj-ea"/>
                    <a:cs typeface="+mj-cs"/>
                  </a:rPr>
                  <a:t> </a:t>
                </a:r>
                <a14:m>
                  <m:oMath xmlns:m="http://schemas.openxmlformats.org/officeDocument/2006/math">
                    <m:sSub>
                      <m:sSubPr>
                        <m:ctrlPr>
                          <a:rPr lang="en-US" sz="3600" i="1">
                            <a:latin typeface="Cambria Math"/>
                          </a:rPr>
                        </m:ctrlPr>
                      </m:sSubPr>
                      <m:e>
                        <m:r>
                          <a:rPr lang="vi-VN" sz="3600" i="1">
                            <a:latin typeface="Cambria Math"/>
                          </a:rPr>
                          <m:t>𝐴</m:t>
                        </m:r>
                      </m:e>
                      <m:sub>
                        <m:r>
                          <a:rPr lang="vi-VN" sz="3600" i="1">
                            <a:latin typeface="Cambria Math"/>
                          </a:rPr>
                          <m:t>1</m:t>
                        </m:r>
                      </m:sub>
                    </m:sSub>
                    <m:sSub>
                      <m:sSubPr>
                        <m:ctrlPr>
                          <a:rPr lang="en-US" sz="3600" i="1">
                            <a:latin typeface="Cambria Math"/>
                          </a:rPr>
                        </m:ctrlPr>
                      </m:sSubPr>
                      <m:e>
                        <m:r>
                          <a:rPr lang="vi-VN" sz="3600" i="1">
                            <a:latin typeface="Cambria Math"/>
                          </a:rPr>
                          <m:t>𝐴</m:t>
                        </m:r>
                      </m:e>
                      <m:sub>
                        <m:r>
                          <a:rPr lang="vi-VN" sz="3600" i="1">
                            <a:latin typeface="Cambria Math"/>
                          </a:rPr>
                          <m:t>2…</m:t>
                        </m:r>
                      </m:sub>
                    </m:sSub>
                    <m:sSub>
                      <m:sSubPr>
                        <m:ctrlPr>
                          <a:rPr lang="en-US" sz="3600" i="1">
                            <a:latin typeface="Cambria Math"/>
                          </a:rPr>
                        </m:ctrlPr>
                      </m:sSubPr>
                      <m:e>
                        <m:r>
                          <a:rPr lang="vi-VN" sz="3600" i="1">
                            <a:latin typeface="Cambria Math"/>
                          </a:rPr>
                          <m:t>𝐴</m:t>
                        </m:r>
                      </m:e>
                      <m:sub>
                        <m:r>
                          <a:rPr lang="vi-VN" sz="3600" i="1">
                            <a:latin typeface="Cambria Math"/>
                          </a:rPr>
                          <m:t>𝑛</m:t>
                        </m:r>
                      </m:sub>
                    </m:sSub>
                  </m:oMath>
                </a14:m>
                <a:r>
                  <a:rPr lang="vi-VN" sz="3600" dirty="0">
                    <a:latin typeface="+mj-lt"/>
                  </a:rPr>
                  <a:t>  và </a:t>
                </a:r>
                <a14:m>
                  <m:oMath xmlns:m="http://schemas.openxmlformats.org/officeDocument/2006/math">
                    <m:sSub>
                      <m:sSubPr>
                        <m:ctrlPr>
                          <a:rPr lang="en-US" sz="3600" i="1">
                            <a:latin typeface="Cambria Math"/>
                          </a:rPr>
                        </m:ctrlPr>
                      </m:sSubPr>
                      <m:e>
                        <m:r>
                          <a:rPr lang="vi-VN" sz="3600" i="1">
                            <a:latin typeface="Cambria Math"/>
                          </a:rPr>
                          <m:t>𝐴</m:t>
                        </m:r>
                        <m:r>
                          <a:rPr lang="vi-VN" sz="3600" i="1">
                            <a:latin typeface="Cambria Math"/>
                          </a:rPr>
                          <m:t>′</m:t>
                        </m:r>
                      </m:e>
                      <m:sub>
                        <m:r>
                          <a:rPr lang="vi-VN" sz="3600" i="1">
                            <a:latin typeface="Cambria Math"/>
                          </a:rPr>
                          <m:t>1</m:t>
                        </m:r>
                      </m:sub>
                    </m:sSub>
                    <m:sSub>
                      <m:sSubPr>
                        <m:ctrlPr>
                          <a:rPr lang="en-US" sz="3600" i="1">
                            <a:latin typeface="Cambria Math"/>
                          </a:rPr>
                        </m:ctrlPr>
                      </m:sSubPr>
                      <m:e>
                        <m:r>
                          <a:rPr lang="vi-VN" sz="3600" i="1">
                            <a:latin typeface="Cambria Math"/>
                          </a:rPr>
                          <m:t>𝐴</m:t>
                        </m:r>
                        <m:r>
                          <a:rPr lang="vi-VN" sz="3600" i="1">
                            <a:latin typeface="Cambria Math"/>
                          </a:rPr>
                          <m:t>′</m:t>
                        </m:r>
                      </m:e>
                      <m:sub>
                        <m:r>
                          <a:rPr lang="vi-VN" sz="3600" i="1">
                            <a:latin typeface="Cambria Math"/>
                          </a:rPr>
                          <m:t>2 …</m:t>
                        </m:r>
                      </m:sub>
                    </m:sSub>
                    <m:sSub>
                      <m:sSubPr>
                        <m:ctrlPr>
                          <a:rPr lang="en-US" sz="3600" i="1">
                            <a:latin typeface="Cambria Math"/>
                          </a:rPr>
                        </m:ctrlPr>
                      </m:sSubPr>
                      <m:e>
                        <m:r>
                          <a:rPr lang="vi-VN" sz="3600" i="1">
                            <a:latin typeface="Cambria Math"/>
                          </a:rPr>
                          <m:t>𝐴</m:t>
                        </m:r>
                        <m:r>
                          <a:rPr lang="vi-VN" sz="3600" i="1">
                            <a:latin typeface="Cambria Math"/>
                          </a:rPr>
                          <m:t>′</m:t>
                        </m:r>
                      </m:e>
                      <m:sub>
                        <m:r>
                          <a:rPr lang="vi-VN" sz="3600" i="1">
                            <a:latin typeface="Cambria Math"/>
                          </a:rPr>
                          <m:t>𝑛</m:t>
                        </m:r>
                      </m:sub>
                    </m:sSub>
                  </m:oMath>
                </a14:m>
                <a:r>
                  <a:rPr kumimoji="0" lang="vi-VN" sz="3600" b="0" i="0" u="none" strike="noStrike" kern="0" cap="none" spc="0" normalizeH="0" baseline="0" noProof="0" dirty="0" smtClean="0">
                    <a:ln>
                      <a:noFill/>
                    </a:ln>
                    <a:solidFill>
                      <a:prstClr val="black"/>
                    </a:solidFill>
                    <a:effectLst/>
                    <a:uLnTx/>
                    <a:uFillTx/>
                    <a:latin typeface="+mj-lt"/>
                    <a:ea typeface="+mj-ea"/>
                    <a:cs typeface="+mj-cs"/>
                  </a:rPr>
                  <a:t> có đặc điểm gì?</a:t>
                </a:r>
                <a:r>
                  <a:rPr kumimoji="0" lang="en-US" sz="3600" b="0" i="0" u="none" strike="noStrike" kern="0" cap="none" spc="0" normalizeH="0" baseline="0" noProof="0" dirty="0" smtClean="0">
                    <a:ln>
                      <a:noFill/>
                    </a:ln>
                    <a:solidFill>
                      <a:prstClr val="black"/>
                    </a:solidFill>
                    <a:effectLst/>
                    <a:uLnTx/>
                    <a:uFillTx/>
                    <a:latin typeface="+mj-lt"/>
                    <a:ea typeface="+mj-ea"/>
                    <a:cs typeface="+mj-cs"/>
                  </a:rPr>
                  <a:t> </a:t>
                </a:r>
                <a:endParaRPr kumimoji="0" lang="en-US" sz="3600" b="0" i="0" u="none" strike="noStrike" kern="0" cap="none" spc="0" normalizeH="0" baseline="0" noProof="0" dirty="0" smtClean="0">
                  <a:ln>
                    <a:noFill/>
                  </a:ln>
                  <a:solidFill>
                    <a:sysClr val="windowText" lastClr="000000"/>
                  </a:solidFill>
                  <a:effectLst/>
                  <a:uLnTx/>
                  <a:uFillTx/>
                  <a:latin typeface="+mj-lt"/>
                </a:endParaRPr>
              </a:p>
            </p:txBody>
          </p:sp>
        </mc:Choice>
        <mc:Fallback xmlns="">
          <p:sp>
            <p:nvSpPr>
              <p:cNvPr id="14" name="Rectangle 13"/>
              <p:cNvSpPr>
                <a:spLocks noRot="1" noChangeAspect="1" noMove="1" noResize="1" noEditPoints="1" noAdjustHandles="1" noChangeArrowheads="1" noChangeShapeType="1" noTextEdit="1"/>
              </p:cNvSpPr>
              <p:nvPr/>
            </p:nvSpPr>
            <p:spPr>
              <a:xfrm>
                <a:off x="9306771" y="5600700"/>
                <a:ext cx="8902365" cy="1200329"/>
              </a:xfrm>
              <a:prstGeom prst="rect">
                <a:avLst/>
              </a:prstGeom>
              <a:blipFill rotWithShape="1">
                <a:blip r:embed="rId8"/>
                <a:stretch>
                  <a:fillRect l="-2123" t="-8629" b="-172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306772" y="3695700"/>
                <a:ext cx="8902366" cy="1778692"/>
              </a:xfrm>
              <a:prstGeom prst="rect">
                <a:avLst/>
              </a:prstGeom>
            </p:spPr>
            <p:txBody>
              <a:bodyPr wrap="square">
                <a:spAutoFit/>
              </a:bodyPr>
              <a:lstStyle/>
              <a:p>
                <a:pPr lvl="0">
                  <a:defRPr/>
                </a:pPr>
                <a:r>
                  <a:rPr kumimoji="0" lang="en-US" sz="3600" b="0" i="0" u="none" strike="noStrike" kern="0" cap="none" spc="0" normalizeH="0" baseline="0" noProof="0" dirty="0" smtClean="0">
                    <a:ln>
                      <a:noFill/>
                    </a:ln>
                    <a:solidFill>
                      <a:prstClr val="black"/>
                    </a:solidFill>
                    <a:effectLst/>
                    <a:uLnTx/>
                    <a:uFillTx/>
                    <a:latin typeface="Times New Roman"/>
                    <a:ea typeface="+mj-ea"/>
                    <a:cs typeface="+mj-cs"/>
                  </a:rPr>
                  <a:t>a) </a:t>
                </a:r>
                <a:r>
                  <a:rPr kumimoji="0" lang="vi-VN" sz="3600" b="0" i="0" u="none" strike="noStrike" kern="0" cap="none" spc="0" normalizeH="0" baseline="0" noProof="0" dirty="0" smtClean="0">
                    <a:ln>
                      <a:noFill/>
                    </a:ln>
                    <a:solidFill>
                      <a:prstClr val="black"/>
                    </a:solidFill>
                    <a:effectLst/>
                    <a:uLnTx/>
                    <a:uFillTx/>
                    <a:latin typeface="Times New Roman"/>
                    <a:ea typeface="+mj-ea"/>
                    <a:cs typeface="+mj-cs"/>
                  </a:rPr>
                  <a:t>Các tứ giác</a:t>
                </a:r>
                <a:r>
                  <a:rPr kumimoji="0" lang="en-US" sz="3600" b="0" i="0" u="none" strike="noStrike" kern="0" cap="none" spc="0" normalizeH="0" noProof="0" dirty="0" smtClean="0">
                    <a:ln>
                      <a:noFill/>
                    </a:ln>
                    <a:solidFill>
                      <a:prstClr val="black"/>
                    </a:solidFill>
                    <a:effectLst/>
                    <a:uLnTx/>
                    <a:uFillTx/>
                    <a:latin typeface="Times New Roman"/>
                    <a:ea typeface="+mj-ea"/>
                    <a:cs typeface="+mj-cs"/>
                  </a:rPr>
                  <a:t> </a:t>
                </a:r>
                <a14:m>
                  <m:oMath xmlns:m="http://schemas.openxmlformats.org/officeDocument/2006/math">
                    <m:sSub>
                      <m:sSubPr>
                        <m:ctrlPr>
                          <a:rPr lang="en-US" sz="3600" i="1">
                            <a:latin typeface="Cambria Math"/>
                            <a:ea typeface="Times New Roman"/>
                            <a:cs typeface="Times New Roman"/>
                          </a:rPr>
                        </m:ctrlPr>
                      </m:sSubPr>
                      <m:e>
                        <m:sSub>
                          <m:sSubPr>
                            <m:ctrlPr>
                              <a:rPr lang="en-US" sz="3600" i="1">
                                <a:effectLst/>
                                <a:latin typeface="Cambria Math"/>
                                <a:ea typeface="Times New Roman"/>
                                <a:cs typeface="Times New Roman"/>
                              </a:rPr>
                            </m:ctrlPr>
                          </m:sSubPr>
                          <m:e>
                            <m:r>
                              <a:rPr lang="fr-FR" sz="3600" i="1">
                                <a:effectLst/>
                                <a:latin typeface="Cambria Math"/>
                                <a:ea typeface="Times New Roman"/>
                                <a:cs typeface="Times New Roman"/>
                              </a:rPr>
                              <m:t>𝐴</m:t>
                            </m:r>
                          </m:e>
                          <m:sub>
                            <m:r>
                              <a:rPr lang="fr-FR" sz="3600" i="1">
                                <a:effectLst/>
                                <a:latin typeface="Cambria Math"/>
                                <a:ea typeface="Times New Roman"/>
                                <a:cs typeface="Times New Roman"/>
                              </a:rPr>
                              <m:t>1</m:t>
                            </m:r>
                          </m:sub>
                        </m:sSub>
                        <m:sSub>
                          <m:sSubPr>
                            <m:ctrlPr>
                              <a:rPr lang="en-US" sz="3600" i="1">
                                <a:effectLst/>
                                <a:latin typeface="Cambria Math"/>
                                <a:ea typeface="Times New Roman"/>
                                <a:cs typeface="Times New Roman"/>
                              </a:rPr>
                            </m:ctrlPr>
                          </m:sSubPr>
                          <m:e>
                            <m:r>
                              <a:rPr lang="fr-FR" sz="3600" i="1">
                                <a:effectLst/>
                                <a:latin typeface="Cambria Math"/>
                                <a:ea typeface="Times New Roman"/>
                                <a:cs typeface="Times New Roman"/>
                              </a:rPr>
                              <m:t>𝐴</m:t>
                            </m:r>
                          </m:e>
                          <m:sub>
                            <m:r>
                              <a:rPr lang="fr-FR" sz="3600" i="1">
                                <a:effectLst/>
                                <a:latin typeface="Cambria Math"/>
                                <a:ea typeface="Times New Roman"/>
                                <a:cs typeface="Times New Roman"/>
                              </a:rPr>
                              <m:t>2</m:t>
                            </m:r>
                          </m:sub>
                        </m:sSub>
                        <m:r>
                          <a:rPr lang="fr-FR" sz="3600" i="1">
                            <a:effectLst/>
                            <a:latin typeface="Cambria Math"/>
                            <a:ea typeface="Times New Roman"/>
                            <a:cs typeface="Times New Roman"/>
                          </a:rPr>
                          <m:t>𝐴</m:t>
                        </m:r>
                        <m:r>
                          <a:rPr lang="fr-FR" sz="3600" i="1">
                            <a:effectLst/>
                            <a:latin typeface="Cambria Math"/>
                            <a:ea typeface="Times New Roman"/>
                            <a:cs typeface="Times New Roman"/>
                          </a:rPr>
                          <m:t>′</m:t>
                        </m:r>
                      </m:e>
                      <m:sub>
                        <m:r>
                          <a:rPr lang="fr-FR" sz="3600" i="1">
                            <a:effectLst/>
                            <a:latin typeface="Cambria Math"/>
                            <a:ea typeface="Times New Roman"/>
                            <a:cs typeface="Times New Roman"/>
                          </a:rPr>
                          <m:t>2</m:t>
                        </m:r>
                      </m:sub>
                    </m:sSub>
                    <m:sSub>
                      <m:sSubPr>
                        <m:ctrlPr>
                          <a:rPr lang="en-US" sz="3600" i="1">
                            <a:effectLst/>
                            <a:latin typeface="Cambria Math"/>
                            <a:ea typeface="Times New Roman"/>
                            <a:cs typeface="Times New Roman"/>
                          </a:rPr>
                        </m:ctrlPr>
                      </m:sSubPr>
                      <m:e>
                        <m:r>
                          <a:rPr lang="fr-FR" sz="3600" i="1">
                            <a:effectLst/>
                            <a:latin typeface="Cambria Math"/>
                            <a:ea typeface="Times New Roman"/>
                            <a:cs typeface="Times New Roman"/>
                          </a:rPr>
                          <m:t>𝐴</m:t>
                        </m:r>
                        <m:r>
                          <a:rPr lang="fr-FR" sz="3600" i="1">
                            <a:effectLst/>
                            <a:latin typeface="Cambria Math"/>
                            <a:ea typeface="Times New Roman"/>
                            <a:cs typeface="Times New Roman"/>
                          </a:rPr>
                          <m:t>′</m:t>
                        </m:r>
                      </m:e>
                      <m:sub>
                        <m:r>
                          <a:rPr lang="fr-FR" sz="3600" i="1">
                            <a:effectLst/>
                            <a:latin typeface="Cambria Math"/>
                            <a:ea typeface="Times New Roman"/>
                            <a:cs typeface="Times New Roman"/>
                          </a:rPr>
                          <m:t>1</m:t>
                        </m:r>
                      </m:sub>
                    </m:sSub>
                    <m:r>
                      <a:rPr lang="fr-FR" sz="3600" i="1">
                        <a:effectLst/>
                        <a:latin typeface="Cambria Math"/>
                        <a:ea typeface="Times New Roman"/>
                        <a:cs typeface="Times New Roman"/>
                      </a:rPr>
                      <m:t>,</m:t>
                    </m:r>
                    <m:sSub>
                      <m:sSubPr>
                        <m:ctrlPr>
                          <a:rPr lang="en-US" sz="3600" i="1">
                            <a:effectLst/>
                            <a:latin typeface="Cambria Math"/>
                            <a:ea typeface="Times New Roman"/>
                            <a:cs typeface="Times New Roman"/>
                          </a:rPr>
                        </m:ctrlPr>
                      </m:sSubPr>
                      <m:e>
                        <m:sSub>
                          <m:sSubPr>
                            <m:ctrlPr>
                              <a:rPr lang="en-US" sz="3600" i="1">
                                <a:effectLst/>
                                <a:latin typeface="Cambria Math"/>
                                <a:ea typeface="Times New Roman"/>
                                <a:cs typeface="Times New Roman"/>
                              </a:rPr>
                            </m:ctrlPr>
                          </m:sSubPr>
                          <m:e>
                            <m:r>
                              <a:rPr lang="fr-FR" sz="3600" i="1">
                                <a:effectLst/>
                                <a:latin typeface="Cambria Math"/>
                                <a:ea typeface="Times New Roman"/>
                                <a:cs typeface="Times New Roman"/>
                              </a:rPr>
                              <m:t>𝐴</m:t>
                            </m:r>
                          </m:e>
                          <m:sub>
                            <m:r>
                              <a:rPr lang="fr-FR" sz="3600" i="1">
                                <a:effectLst/>
                                <a:latin typeface="Cambria Math"/>
                                <a:ea typeface="Times New Roman"/>
                                <a:cs typeface="Times New Roman"/>
                              </a:rPr>
                              <m:t>2</m:t>
                            </m:r>
                          </m:sub>
                        </m:sSub>
                        <m:sSub>
                          <m:sSubPr>
                            <m:ctrlPr>
                              <a:rPr lang="en-US" sz="3600" i="1">
                                <a:effectLst/>
                                <a:latin typeface="Cambria Math"/>
                                <a:ea typeface="Times New Roman"/>
                                <a:cs typeface="Times New Roman"/>
                              </a:rPr>
                            </m:ctrlPr>
                          </m:sSubPr>
                          <m:e>
                            <m:r>
                              <a:rPr lang="fr-FR" sz="3600" i="1">
                                <a:effectLst/>
                                <a:latin typeface="Cambria Math"/>
                                <a:ea typeface="Times New Roman"/>
                                <a:cs typeface="Times New Roman"/>
                              </a:rPr>
                              <m:t>𝐴</m:t>
                            </m:r>
                          </m:e>
                          <m:sub>
                            <m:r>
                              <a:rPr lang="fr-FR" sz="3600" i="1">
                                <a:effectLst/>
                                <a:latin typeface="Cambria Math"/>
                                <a:ea typeface="Times New Roman"/>
                                <a:cs typeface="Times New Roman"/>
                              </a:rPr>
                              <m:t>3</m:t>
                            </m:r>
                          </m:sub>
                        </m:sSub>
                        <m:r>
                          <a:rPr lang="fr-FR" sz="3600" i="1">
                            <a:effectLst/>
                            <a:latin typeface="Cambria Math"/>
                            <a:ea typeface="Times New Roman"/>
                            <a:cs typeface="Times New Roman"/>
                          </a:rPr>
                          <m:t>𝐴</m:t>
                        </m:r>
                        <m:r>
                          <a:rPr lang="fr-FR" sz="3600" i="1">
                            <a:effectLst/>
                            <a:latin typeface="Cambria Math"/>
                            <a:ea typeface="Times New Roman"/>
                            <a:cs typeface="Times New Roman"/>
                          </a:rPr>
                          <m:t>′</m:t>
                        </m:r>
                      </m:e>
                      <m:sub>
                        <m:r>
                          <a:rPr lang="fr-FR" sz="3600" i="1">
                            <a:effectLst/>
                            <a:latin typeface="Cambria Math"/>
                            <a:ea typeface="Times New Roman"/>
                            <a:cs typeface="Times New Roman"/>
                          </a:rPr>
                          <m:t>3</m:t>
                        </m:r>
                      </m:sub>
                    </m:sSub>
                    <m:sSub>
                      <m:sSubPr>
                        <m:ctrlPr>
                          <a:rPr lang="en-US" sz="3600" i="1">
                            <a:effectLst/>
                            <a:latin typeface="Cambria Math"/>
                            <a:ea typeface="Times New Roman"/>
                            <a:cs typeface="Times New Roman"/>
                          </a:rPr>
                        </m:ctrlPr>
                      </m:sSubPr>
                      <m:e>
                        <m:r>
                          <a:rPr lang="fr-FR" sz="3600" i="1">
                            <a:effectLst/>
                            <a:latin typeface="Cambria Math"/>
                            <a:ea typeface="Times New Roman"/>
                            <a:cs typeface="Times New Roman"/>
                          </a:rPr>
                          <m:t>𝐴</m:t>
                        </m:r>
                        <m:r>
                          <a:rPr lang="fr-FR" sz="3600" i="1">
                            <a:effectLst/>
                            <a:latin typeface="Cambria Math"/>
                            <a:ea typeface="Times New Roman"/>
                            <a:cs typeface="Times New Roman"/>
                          </a:rPr>
                          <m:t>′</m:t>
                        </m:r>
                      </m:e>
                      <m:sub>
                        <m:r>
                          <a:rPr lang="fr-FR" sz="3600" i="1">
                            <a:effectLst/>
                            <a:latin typeface="Cambria Math"/>
                            <a:ea typeface="Times New Roman"/>
                            <a:cs typeface="Times New Roman"/>
                          </a:rPr>
                          <m:t>2,</m:t>
                        </m:r>
                      </m:sub>
                    </m:sSub>
                    <m:r>
                      <a:rPr lang="fr-FR" sz="3600" i="1">
                        <a:effectLst/>
                        <a:latin typeface="Cambria Math"/>
                        <a:ea typeface="Times New Roman"/>
                        <a:cs typeface="Times New Roman"/>
                      </a:rPr>
                      <m:t>…,</m:t>
                    </m:r>
                    <m:sSub>
                      <m:sSubPr>
                        <m:ctrlPr>
                          <a:rPr lang="en-US" sz="3600" i="1">
                            <a:effectLst/>
                            <a:latin typeface="Cambria Math"/>
                            <a:ea typeface="Times New Roman"/>
                            <a:cs typeface="Times New Roman"/>
                          </a:rPr>
                        </m:ctrlPr>
                      </m:sSubPr>
                      <m:e>
                        <m:r>
                          <a:rPr lang="fr-FR" sz="3600" i="1">
                            <a:effectLst/>
                            <a:latin typeface="Cambria Math"/>
                            <a:ea typeface="Times New Roman"/>
                            <a:cs typeface="Times New Roman"/>
                          </a:rPr>
                          <m:t>𝐴</m:t>
                        </m:r>
                      </m:e>
                      <m:sub>
                        <m:r>
                          <a:rPr lang="fr-FR" sz="3600" i="1">
                            <a:effectLst/>
                            <a:latin typeface="Cambria Math"/>
                            <a:ea typeface="Times New Roman"/>
                            <a:cs typeface="Times New Roman"/>
                          </a:rPr>
                          <m:t>𝑛</m:t>
                        </m:r>
                      </m:sub>
                    </m:sSub>
                    <m:sSub>
                      <m:sSubPr>
                        <m:ctrlPr>
                          <a:rPr lang="en-US" sz="3600" i="1">
                            <a:effectLst/>
                            <a:latin typeface="Cambria Math"/>
                            <a:ea typeface="Times New Roman"/>
                            <a:cs typeface="Times New Roman"/>
                          </a:rPr>
                        </m:ctrlPr>
                      </m:sSubPr>
                      <m:e>
                        <m:r>
                          <a:rPr lang="fr-FR" sz="3600" i="1">
                            <a:effectLst/>
                            <a:latin typeface="Cambria Math"/>
                            <a:ea typeface="Times New Roman"/>
                            <a:cs typeface="Times New Roman"/>
                          </a:rPr>
                          <m:t>𝐴</m:t>
                        </m:r>
                      </m:e>
                      <m:sub>
                        <m:r>
                          <a:rPr lang="fr-FR" sz="3600" i="1">
                            <a:effectLst/>
                            <a:latin typeface="Cambria Math"/>
                            <a:ea typeface="Times New Roman"/>
                            <a:cs typeface="Times New Roman"/>
                          </a:rPr>
                          <m:t>1</m:t>
                        </m:r>
                      </m:sub>
                    </m:sSub>
                    <m:sSub>
                      <m:sSubPr>
                        <m:ctrlPr>
                          <a:rPr lang="en-US" sz="3600" i="1">
                            <a:effectLst/>
                            <a:latin typeface="Cambria Math"/>
                            <a:ea typeface="Times New Roman"/>
                            <a:cs typeface="Times New Roman"/>
                          </a:rPr>
                        </m:ctrlPr>
                      </m:sSubPr>
                      <m:e>
                        <m:r>
                          <a:rPr lang="fr-FR" sz="3600" i="1">
                            <a:effectLst/>
                            <a:latin typeface="Cambria Math"/>
                            <a:ea typeface="Times New Roman"/>
                            <a:cs typeface="Times New Roman"/>
                          </a:rPr>
                          <m:t>𝐴</m:t>
                        </m:r>
                        <m:r>
                          <a:rPr lang="fr-FR" sz="3600" i="1">
                            <a:effectLst/>
                            <a:latin typeface="Cambria Math"/>
                            <a:ea typeface="Times New Roman"/>
                            <a:cs typeface="Times New Roman"/>
                          </a:rPr>
                          <m:t>′</m:t>
                        </m:r>
                      </m:e>
                      <m:sub>
                        <m:r>
                          <a:rPr lang="fr-FR" sz="3600" i="1">
                            <a:effectLst/>
                            <a:latin typeface="Cambria Math"/>
                            <a:ea typeface="Times New Roman"/>
                            <a:cs typeface="Times New Roman"/>
                          </a:rPr>
                          <m:t>1</m:t>
                        </m:r>
                      </m:sub>
                    </m:sSub>
                    <m:sSub>
                      <m:sSubPr>
                        <m:ctrlPr>
                          <a:rPr lang="en-US" sz="3600" i="1">
                            <a:effectLst/>
                            <a:latin typeface="Cambria Math"/>
                            <a:ea typeface="Times New Roman"/>
                            <a:cs typeface="Times New Roman"/>
                          </a:rPr>
                        </m:ctrlPr>
                      </m:sSubPr>
                      <m:e>
                        <m:r>
                          <a:rPr lang="fr-FR" sz="3600" i="1">
                            <a:effectLst/>
                            <a:latin typeface="Cambria Math"/>
                            <a:ea typeface="Times New Roman"/>
                            <a:cs typeface="Times New Roman"/>
                          </a:rPr>
                          <m:t>𝐴</m:t>
                        </m:r>
                        <m:r>
                          <a:rPr lang="fr-FR" sz="3600" i="1">
                            <a:effectLst/>
                            <a:latin typeface="Cambria Math"/>
                            <a:ea typeface="Times New Roman"/>
                            <a:cs typeface="Times New Roman"/>
                          </a:rPr>
                          <m:t>′</m:t>
                        </m:r>
                      </m:e>
                      <m:sub>
                        <m:r>
                          <a:rPr lang="fr-FR" sz="3600" i="1">
                            <a:effectLst/>
                            <a:latin typeface="Cambria Math"/>
                            <a:ea typeface="Times New Roman"/>
                            <a:cs typeface="Times New Roman"/>
                          </a:rPr>
                          <m:t>𝑛</m:t>
                        </m:r>
                      </m:sub>
                    </m:sSub>
                  </m:oMath>
                </a14:m>
                <a:r>
                  <a:rPr kumimoji="0" lang="en-US" sz="3600" b="0" i="0" u="none" strike="noStrike" kern="0" cap="none" spc="0" normalizeH="0" baseline="0" noProof="0" dirty="0" smtClean="0">
                    <a:ln>
                      <a:noFill/>
                    </a:ln>
                    <a:solidFill>
                      <a:prstClr val="black"/>
                    </a:solidFill>
                    <a:effectLst/>
                    <a:uLnTx/>
                    <a:uFillTx/>
                    <a:latin typeface="Times New Roman"/>
                    <a:ea typeface="+mj-ea"/>
                    <a:cs typeface="+mj-cs"/>
                  </a:rPr>
                  <a:t> </a:t>
                </a:r>
                <a:r>
                  <a:rPr kumimoji="0" lang="vi-VN" sz="3600" b="0" i="0" u="none" strike="noStrike" kern="0" cap="none" spc="0" normalizeH="0" baseline="0" noProof="0" dirty="0" smtClean="0">
                    <a:ln>
                      <a:noFill/>
                    </a:ln>
                    <a:solidFill>
                      <a:prstClr val="black"/>
                    </a:solidFill>
                    <a:effectLst/>
                    <a:uLnTx/>
                    <a:uFillTx/>
                    <a:latin typeface="Times New Roman"/>
                    <a:ea typeface="+mj-ea"/>
                    <a:cs typeface="+mj-cs"/>
                  </a:rPr>
                  <a:t>là những hình gì?</a:t>
                </a:r>
                <a:endParaRPr kumimoji="0" lang="en-US" sz="3600" b="0" i="0" u="none" strike="noStrike" kern="0" cap="none" spc="0" normalizeH="0" baseline="0" noProof="0" dirty="0" smtClean="0">
                  <a:ln>
                    <a:noFill/>
                  </a:ln>
                  <a:solidFill>
                    <a:sysClr val="windowText" lastClr="000000"/>
                  </a:solidFill>
                  <a:effectLst/>
                  <a:uLnTx/>
                  <a:uFillTx/>
                </a:endParaRPr>
              </a:p>
            </p:txBody>
          </p:sp>
        </mc:Choice>
        <mc:Fallback xmlns="">
          <p:sp>
            <p:nvSpPr>
              <p:cNvPr id="15" name="Rectangle 14"/>
              <p:cNvSpPr>
                <a:spLocks noRot="1" noChangeAspect="1" noMove="1" noResize="1" noEditPoints="1" noAdjustHandles="1" noChangeArrowheads="1" noChangeShapeType="1" noTextEdit="1"/>
              </p:cNvSpPr>
              <p:nvPr/>
            </p:nvSpPr>
            <p:spPr>
              <a:xfrm>
                <a:off x="9306772" y="3695700"/>
                <a:ext cx="8902366" cy="1778692"/>
              </a:xfrm>
              <a:prstGeom prst="rect">
                <a:avLst/>
              </a:prstGeom>
              <a:blipFill rotWithShape="1">
                <a:blip r:embed="rId9"/>
                <a:stretch>
                  <a:fillRect l="-2123" t="-5479" b="-11301"/>
                </a:stretch>
              </a:blipFill>
            </p:spPr>
            <p:txBody>
              <a:bodyPr/>
              <a:lstStyle/>
              <a:p>
                <a:r>
                  <a:rPr lang="en-US">
                    <a:noFill/>
                  </a:rPr>
                  <a:t> </a:t>
                </a:r>
              </a:p>
            </p:txBody>
          </p:sp>
        </mc:Fallback>
      </mc:AlternateContent>
    </p:spTree>
    <p:extLst>
      <p:ext uri="{BB962C8B-B14F-4D97-AF65-F5344CB8AC3E}">
        <p14:creationId xmlns:p14="http://schemas.microsoft.com/office/powerpoint/2010/main" val="22722639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86"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p:nvPr/>
        </p:nvGrpSpPr>
        <p:grpSpPr>
          <a:xfrm>
            <a:off x="8682375" y="403850"/>
            <a:ext cx="9740372" cy="9807022"/>
            <a:chOff x="0" y="0"/>
            <a:chExt cx="2801421" cy="1541519"/>
          </a:xfrm>
        </p:grpSpPr>
        <p:sp>
          <p:nvSpPr>
            <p:cNvPr id="4" name="Freeform 4"/>
            <p:cNvSpPr/>
            <p:nvPr/>
          </p:nvSpPr>
          <p:spPr>
            <a:xfrm>
              <a:off x="48260" y="48260"/>
              <a:ext cx="2753161" cy="1493259"/>
            </a:xfrm>
            <a:custGeom>
              <a:avLst/>
              <a:gdLst/>
              <a:ahLst/>
              <a:cxnLst/>
              <a:rect l="l" t="t" r="r" b="b"/>
              <a:pathLst>
                <a:path w="2753161" h="1493259">
                  <a:moveTo>
                    <a:pt x="0" y="0"/>
                  </a:moveTo>
                  <a:lnTo>
                    <a:pt x="2753161" y="0"/>
                  </a:lnTo>
                  <a:lnTo>
                    <a:pt x="2753161" y="1493259"/>
                  </a:lnTo>
                  <a:lnTo>
                    <a:pt x="0" y="1493259"/>
                  </a:lnTo>
                  <a:close/>
                </a:path>
              </a:pathLst>
            </a:custGeom>
            <a:solidFill>
              <a:srgbClr val="000000"/>
            </a:solidFill>
          </p:spPr>
        </p:sp>
        <p:sp>
          <p:nvSpPr>
            <p:cNvPr id="5" name="Freeform 5"/>
            <p:cNvSpPr/>
            <p:nvPr/>
          </p:nvSpPr>
          <p:spPr>
            <a:xfrm>
              <a:off x="6350" y="6350"/>
              <a:ext cx="2753161" cy="1493259"/>
            </a:xfrm>
            <a:custGeom>
              <a:avLst/>
              <a:gdLst/>
              <a:ahLst/>
              <a:cxnLst/>
              <a:rect l="l" t="t" r="r" b="b"/>
              <a:pathLst>
                <a:path w="2753161" h="1493259">
                  <a:moveTo>
                    <a:pt x="0" y="0"/>
                  </a:moveTo>
                  <a:lnTo>
                    <a:pt x="2753161" y="0"/>
                  </a:lnTo>
                  <a:lnTo>
                    <a:pt x="2753161" y="1493259"/>
                  </a:lnTo>
                  <a:lnTo>
                    <a:pt x="0" y="1493259"/>
                  </a:lnTo>
                  <a:close/>
                </a:path>
              </a:pathLst>
            </a:custGeom>
            <a:solidFill>
              <a:srgbClr val="8CB9C4"/>
            </a:solidFill>
          </p:spPr>
        </p:sp>
        <p:sp>
          <p:nvSpPr>
            <p:cNvPr id="6" name="Freeform 6"/>
            <p:cNvSpPr/>
            <p:nvPr/>
          </p:nvSpPr>
          <p:spPr>
            <a:xfrm>
              <a:off x="0" y="0"/>
              <a:ext cx="2765861" cy="1505959"/>
            </a:xfrm>
            <a:custGeom>
              <a:avLst/>
              <a:gdLst/>
              <a:ahLst/>
              <a:cxnLst/>
              <a:rect l="l" t="t" r="r" b="b"/>
              <a:pathLst>
                <a:path w="2765861" h="1505959">
                  <a:moveTo>
                    <a:pt x="2765861" y="1505959"/>
                  </a:moveTo>
                  <a:lnTo>
                    <a:pt x="0" y="1505959"/>
                  </a:lnTo>
                  <a:lnTo>
                    <a:pt x="0" y="0"/>
                  </a:lnTo>
                  <a:lnTo>
                    <a:pt x="2765861" y="0"/>
                  </a:lnTo>
                  <a:lnTo>
                    <a:pt x="2765861" y="1505959"/>
                  </a:lnTo>
                  <a:close/>
                  <a:moveTo>
                    <a:pt x="12700" y="1493259"/>
                  </a:moveTo>
                  <a:lnTo>
                    <a:pt x="2753161" y="1493259"/>
                  </a:lnTo>
                  <a:lnTo>
                    <a:pt x="2753161" y="12700"/>
                  </a:lnTo>
                  <a:lnTo>
                    <a:pt x="12700" y="12700"/>
                  </a:lnTo>
                  <a:lnTo>
                    <a:pt x="12700" y="1493259"/>
                  </a:lnTo>
                  <a:close/>
                </a:path>
              </a:pathLst>
            </a:custGeom>
            <a:solidFill>
              <a:srgbClr val="000000"/>
            </a:solidFill>
          </p:spPr>
        </p:sp>
      </p:grpSp>
      <p:sp>
        <p:nvSpPr>
          <p:cNvPr id="9" name="Freeform 9"/>
          <p:cNvSpPr/>
          <p:nvPr/>
        </p:nvSpPr>
        <p:spPr>
          <a:xfrm>
            <a:off x="576943" y="1359038"/>
            <a:ext cx="7200900" cy="7200900"/>
          </a:xfrm>
          <a:custGeom>
            <a:avLst/>
            <a:gdLst/>
            <a:ahLst/>
            <a:cxnLst/>
            <a:rect l="l" t="t" r="r" b="b"/>
            <a:pathLst>
              <a:path w="7200900" h="7200900">
                <a:moveTo>
                  <a:pt x="0" y="0"/>
                </a:moveTo>
                <a:lnTo>
                  <a:pt x="7200900" y="0"/>
                </a:lnTo>
                <a:lnTo>
                  <a:pt x="7200900" y="7200900"/>
                </a:lnTo>
                <a:lnTo>
                  <a:pt x="0" y="72009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0" name="Freeform 10"/>
          <p:cNvSpPr/>
          <p:nvPr/>
        </p:nvSpPr>
        <p:spPr>
          <a:xfrm>
            <a:off x="14775040" y="-923093"/>
            <a:ext cx="3372558" cy="3372558"/>
          </a:xfrm>
          <a:custGeom>
            <a:avLst/>
            <a:gdLst/>
            <a:ahLst/>
            <a:cxnLst/>
            <a:rect l="l" t="t" r="r" b="b"/>
            <a:pathLst>
              <a:path w="3372558" h="3372558">
                <a:moveTo>
                  <a:pt x="0" y="0"/>
                </a:moveTo>
                <a:lnTo>
                  <a:pt x="3372558" y="0"/>
                </a:lnTo>
                <a:lnTo>
                  <a:pt x="3372558" y="3372558"/>
                </a:lnTo>
                <a:lnTo>
                  <a:pt x="0" y="337255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pic>
        <p:nvPicPr>
          <p:cNvPr id="11" name="Picture 10"/>
          <p:cNvPicPr/>
          <p:nvPr/>
        </p:nvPicPr>
        <p:blipFill>
          <a:blip r:embed="rId7">
            <a:extLst>
              <a:ext uri="{28A0092B-C50C-407E-A947-70E740481C1C}">
                <a14:useLocalDpi xmlns:a14="http://schemas.microsoft.com/office/drawing/2010/main" val="0"/>
              </a:ext>
            </a:extLst>
          </a:blip>
          <a:stretch>
            <a:fillRect/>
          </a:stretch>
        </p:blipFill>
        <p:spPr>
          <a:xfrm>
            <a:off x="1577068" y="2390985"/>
            <a:ext cx="5200650" cy="5082577"/>
          </a:xfrm>
          <a:prstGeom prst="rect">
            <a:avLst/>
          </a:prstGeom>
        </p:spPr>
      </p:pic>
      <p:sp>
        <p:nvSpPr>
          <p:cNvPr id="12" name="Rectangle 11"/>
          <p:cNvSpPr/>
          <p:nvPr/>
        </p:nvSpPr>
        <p:spPr>
          <a:xfrm>
            <a:off x="8771174" y="696466"/>
            <a:ext cx="2839239" cy="646331"/>
          </a:xfrm>
          <a:prstGeom prst="rect">
            <a:avLst/>
          </a:prstGeom>
        </p:spPr>
        <p:txBody>
          <a:bodyPr wrap="none">
            <a:spAutoFit/>
          </a:bodyPr>
          <a:lstStyle/>
          <a:p>
            <a:pPr lvl="0">
              <a:defRPr/>
            </a:pPr>
            <a:r>
              <a:rPr lang="vi-VN" sz="3600" b="1" kern="0" dirty="0">
                <a:solidFill>
                  <a:prstClr val="black"/>
                </a:solidFill>
                <a:latin typeface="+mj-lt"/>
              </a:rPr>
              <a:t>1. Định nghĩa</a:t>
            </a:r>
            <a:endParaRPr lang="en-US" sz="3600" kern="0" dirty="0">
              <a:solidFill>
                <a:sysClr val="windowText" lastClr="000000"/>
              </a:solidFill>
              <a:latin typeface="+mj-lt"/>
            </a:endParaRPr>
          </a:p>
        </p:txBody>
      </p:sp>
      <mc:AlternateContent xmlns:mc="http://schemas.openxmlformats.org/markup-compatibility/2006" xmlns:a14="http://schemas.microsoft.com/office/drawing/2010/main">
        <mc:Choice Requires="a14">
          <p:sp>
            <p:nvSpPr>
              <p:cNvPr id="13" name="Rectangle 12"/>
              <p:cNvSpPr/>
              <p:nvPr/>
            </p:nvSpPr>
            <p:spPr>
              <a:xfrm>
                <a:off x="8806073" y="1328015"/>
                <a:ext cx="9144000" cy="2739211"/>
              </a:xfrm>
              <a:prstGeom prst="rect">
                <a:avLst/>
              </a:prstGeom>
            </p:spPr>
            <p:txBody>
              <a:bodyPr>
                <a:spAutoFit/>
              </a:bodyPr>
              <a:lstStyle/>
              <a:p>
                <a:pPr lvl="0"/>
                <a:r>
                  <a:rPr lang="vi-VN" sz="3200" kern="0" dirty="0">
                    <a:solidFill>
                      <a:prstClr val="black"/>
                    </a:solidFill>
                    <a:latin typeface="+mj-lt"/>
                  </a:rPr>
                  <a:t>Hình gồm hai đa giác </a:t>
                </a:r>
                <a14:m>
                  <m:oMath xmlns:m="http://schemas.openxmlformats.org/officeDocument/2006/math">
                    <m:sSub>
                      <m:sSubPr>
                        <m:ctrlPr>
                          <a:rPr lang="en-US" sz="3200" i="1">
                            <a:solidFill>
                              <a:prstClr val="black"/>
                            </a:solidFill>
                            <a:latin typeface="Cambria Math"/>
                          </a:rPr>
                        </m:ctrlPr>
                      </m:sSubPr>
                      <m:e>
                        <m:r>
                          <a:rPr lang="vi-VN" sz="3200" i="1">
                            <a:solidFill>
                              <a:prstClr val="black"/>
                            </a:solidFill>
                            <a:latin typeface="Cambria Math"/>
                          </a:rPr>
                          <m:t>𝐴</m:t>
                        </m:r>
                      </m:e>
                      <m:sub>
                        <m:r>
                          <a:rPr lang="vi-VN" sz="3200" i="1">
                            <a:solidFill>
                              <a:prstClr val="black"/>
                            </a:solidFill>
                            <a:latin typeface="Cambria Math"/>
                          </a:rPr>
                          <m:t>1</m:t>
                        </m:r>
                      </m:sub>
                    </m:sSub>
                    <m:sSub>
                      <m:sSubPr>
                        <m:ctrlPr>
                          <a:rPr lang="en-US" sz="3200" i="1">
                            <a:solidFill>
                              <a:prstClr val="black"/>
                            </a:solidFill>
                            <a:latin typeface="Cambria Math"/>
                          </a:rPr>
                        </m:ctrlPr>
                      </m:sSubPr>
                      <m:e>
                        <m:r>
                          <a:rPr lang="vi-VN" sz="3200" i="1">
                            <a:solidFill>
                              <a:prstClr val="black"/>
                            </a:solidFill>
                            <a:latin typeface="Cambria Math"/>
                          </a:rPr>
                          <m:t>𝐴</m:t>
                        </m:r>
                      </m:e>
                      <m:sub>
                        <m:r>
                          <a:rPr lang="vi-VN" sz="3200" i="1">
                            <a:solidFill>
                              <a:prstClr val="black"/>
                            </a:solidFill>
                            <a:latin typeface="Cambria Math"/>
                          </a:rPr>
                          <m:t>2</m:t>
                        </m:r>
                      </m:sub>
                    </m:sSub>
                    <m:r>
                      <a:rPr lang="vi-VN" sz="3200" i="1">
                        <a:solidFill>
                          <a:prstClr val="black"/>
                        </a:solidFill>
                        <a:latin typeface="Cambria Math"/>
                      </a:rPr>
                      <m:t>…</m:t>
                    </m:r>
                    <m:sSub>
                      <m:sSubPr>
                        <m:ctrlPr>
                          <a:rPr lang="en-US" sz="3200" i="1">
                            <a:solidFill>
                              <a:prstClr val="black"/>
                            </a:solidFill>
                            <a:latin typeface="Cambria Math"/>
                          </a:rPr>
                        </m:ctrlPr>
                      </m:sSubPr>
                      <m:e>
                        <m:r>
                          <a:rPr lang="vi-VN" sz="3200" i="1">
                            <a:solidFill>
                              <a:prstClr val="black"/>
                            </a:solidFill>
                            <a:latin typeface="Cambria Math"/>
                          </a:rPr>
                          <m:t>𝐴</m:t>
                        </m:r>
                      </m:e>
                      <m:sub>
                        <m:r>
                          <a:rPr lang="vi-VN" sz="3200" i="1">
                            <a:solidFill>
                              <a:prstClr val="black"/>
                            </a:solidFill>
                            <a:latin typeface="Cambria Math"/>
                          </a:rPr>
                          <m:t>𝑛</m:t>
                        </m:r>
                      </m:sub>
                    </m:sSub>
                    <m:r>
                      <a:rPr lang="vi-VN" sz="3200" i="1">
                        <a:solidFill>
                          <a:prstClr val="black"/>
                        </a:solidFill>
                        <a:latin typeface="Cambria Math"/>
                      </a:rPr>
                      <m:t>, </m:t>
                    </m:r>
                    <m:sSub>
                      <m:sSubPr>
                        <m:ctrlPr>
                          <a:rPr lang="en-US" sz="3200" i="1">
                            <a:solidFill>
                              <a:prstClr val="black"/>
                            </a:solidFill>
                            <a:latin typeface="Cambria Math"/>
                          </a:rPr>
                        </m:ctrlPr>
                      </m:sSubPr>
                      <m:e>
                        <m:r>
                          <a:rPr lang="vi-VN" sz="3200" i="1">
                            <a:solidFill>
                              <a:prstClr val="black"/>
                            </a:solidFill>
                            <a:latin typeface="Cambria Math"/>
                          </a:rPr>
                          <m:t>𝐴</m:t>
                        </m:r>
                        <m:r>
                          <a:rPr lang="vi-VN" sz="3200" i="1">
                            <a:solidFill>
                              <a:prstClr val="black"/>
                            </a:solidFill>
                            <a:latin typeface="Cambria Math"/>
                          </a:rPr>
                          <m:t>′</m:t>
                        </m:r>
                      </m:e>
                      <m:sub>
                        <m:r>
                          <a:rPr lang="vi-VN" sz="3200" i="1">
                            <a:solidFill>
                              <a:prstClr val="black"/>
                            </a:solidFill>
                            <a:latin typeface="Cambria Math"/>
                          </a:rPr>
                          <m:t>1</m:t>
                        </m:r>
                      </m:sub>
                    </m:sSub>
                    <m:sSub>
                      <m:sSubPr>
                        <m:ctrlPr>
                          <a:rPr lang="en-US" sz="3200" i="1">
                            <a:solidFill>
                              <a:prstClr val="black"/>
                            </a:solidFill>
                            <a:latin typeface="Cambria Math"/>
                          </a:rPr>
                        </m:ctrlPr>
                      </m:sSubPr>
                      <m:e>
                        <m:r>
                          <a:rPr lang="vi-VN" sz="3200" i="1">
                            <a:solidFill>
                              <a:prstClr val="black"/>
                            </a:solidFill>
                            <a:latin typeface="Cambria Math"/>
                          </a:rPr>
                          <m:t>𝐴</m:t>
                        </m:r>
                        <m:r>
                          <a:rPr lang="vi-VN" sz="3200" i="1">
                            <a:solidFill>
                              <a:prstClr val="black"/>
                            </a:solidFill>
                            <a:latin typeface="Cambria Math"/>
                          </a:rPr>
                          <m:t>′</m:t>
                        </m:r>
                      </m:e>
                      <m:sub>
                        <m:r>
                          <a:rPr lang="vi-VN" sz="3200" i="1">
                            <a:solidFill>
                              <a:prstClr val="black"/>
                            </a:solidFill>
                            <a:latin typeface="Cambria Math"/>
                          </a:rPr>
                          <m:t>2</m:t>
                        </m:r>
                      </m:sub>
                    </m:sSub>
                    <m:r>
                      <a:rPr lang="vi-VN" sz="3200" i="1">
                        <a:solidFill>
                          <a:prstClr val="black"/>
                        </a:solidFill>
                        <a:latin typeface="Cambria Math"/>
                      </a:rPr>
                      <m:t>…</m:t>
                    </m:r>
                    <m:sSub>
                      <m:sSubPr>
                        <m:ctrlPr>
                          <a:rPr lang="en-US" sz="3200" i="1">
                            <a:solidFill>
                              <a:prstClr val="black"/>
                            </a:solidFill>
                            <a:latin typeface="Cambria Math"/>
                          </a:rPr>
                        </m:ctrlPr>
                      </m:sSubPr>
                      <m:e>
                        <m:r>
                          <a:rPr lang="vi-VN" sz="3200" i="1">
                            <a:solidFill>
                              <a:prstClr val="black"/>
                            </a:solidFill>
                            <a:latin typeface="Cambria Math"/>
                          </a:rPr>
                          <m:t>𝐴</m:t>
                        </m:r>
                        <m:r>
                          <a:rPr lang="vi-VN" sz="3200" i="1">
                            <a:solidFill>
                              <a:prstClr val="black"/>
                            </a:solidFill>
                            <a:latin typeface="Cambria Math"/>
                          </a:rPr>
                          <m:t>′</m:t>
                        </m:r>
                      </m:e>
                      <m:sub>
                        <m:r>
                          <a:rPr lang="vi-VN" sz="3200" i="1">
                            <a:solidFill>
                              <a:prstClr val="black"/>
                            </a:solidFill>
                            <a:latin typeface="Cambria Math"/>
                          </a:rPr>
                          <m:t>𝑛</m:t>
                        </m:r>
                      </m:sub>
                    </m:sSub>
                  </m:oMath>
                </a14:m>
                <a:endParaRPr lang="en-US" sz="3200" dirty="0">
                  <a:solidFill>
                    <a:prstClr val="black"/>
                  </a:solidFill>
                  <a:latin typeface="+mj-lt"/>
                </a:endParaRPr>
              </a:p>
              <a:p>
                <a:pPr lvl="0"/>
                <a:r>
                  <a:rPr lang="vi-VN" sz="3200" kern="0" dirty="0">
                    <a:solidFill>
                      <a:prstClr val="black"/>
                    </a:solidFill>
                    <a:latin typeface="+mj-lt"/>
                  </a:rPr>
                  <a:t> và các hình bình hành </a:t>
                </a:r>
                <a14:m>
                  <m:oMath xmlns:m="http://schemas.openxmlformats.org/officeDocument/2006/math">
                    <m:sSub>
                      <m:sSubPr>
                        <m:ctrlPr>
                          <a:rPr lang="en-US" sz="3200" i="1">
                            <a:solidFill>
                              <a:prstClr val="black"/>
                            </a:solidFill>
                            <a:latin typeface="Cambria Math"/>
                          </a:rPr>
                        </m:ctrlPr>
                      </m:sSubPr>
                      <m:e>
                        <m:r>
                          <a:rPr lang="vi-VN" sz="3200" i="1">
                            <a:solidFill>
                              <a:prstClr val="black"/>
                            </a:solidFill>
                            <a:latin typeface="Cambria Math"/>
                          </a:rPr>
                          <m:t>𝐴</m:t>
                        </m:r>
                      </m:e>
                      <m:sub>
                        <m:r>
                          <a:rPr lang="vi-VN" sz="3200" i="1">
                            <a:solidFill>
                              <a:prstClr val="black"/>
                            </a:solidFill>
                            <a:latin typeface="Cambria Math"/>
                          </a:rPr>
                          <m:t>1</m:t>
                        </m:r>
                      </m:sub>
                    </m:sSub>
                    <m:sSub>
                      <m:sSubPr>
                        <m:ctrlPr>
                          <a:rPr lang="en-US" sz="3200" i="1">
                            <a:solidFill>
                              <a:prstClr val="black"/>
                            </a:solidFill>
                            <a:latin typeface="Cambria Math"/>
                          </a:rPr>
                        </m:ctrlPr>
                      </m:sSubPr>
                      <m:e>
                        <m:r>
                          <a:rPr lang="vi-VN" sz="3200" i="1">
                            <a:solidFill>
                              <a:prstClr val="black"/>
                            </a:solidFill>
                            <a:latin typeface="Cambria Math"/>
                          </a:rPr>
                          <m:t>𝐴</m:t>
                        </m:r>
                      </m:e>
                      <m:sub>
                        <m:r>
                          <a:rPr lang="vi-VN" sz="3200" i="1">
                            <a:solidFill>
                              <a:prstClr val="black"/>
                            </a:solidFill>
                            <a:latin typeface="Cambria Math"/>
                          </a:rPr>
                          <m:t>2</m:t>
                        </m:r>
                      </m:sub>
                    </m:sSub>
                    <m:sSub>
                      <m:sSubPr>
                        <m:ctrlPr>
                          <a:rPr lang="en-US" sz="3200" i="1">
                            <a:solidFill>
                              <a:prstClr val="black"/>
                            </a:solidFill>
                            <a:latin typeface="Cambria Math"/>
                          </a:rPr>
                        </m:ctrlPr>
                      </m:sSubPr>
                      <m:e>
                        <m:r>
                          <a:rPr lang="vi-VN" sz="3200" i="1">
                            <a:solidFill>
                              <a:prstClr val="black"/>
                            </a:solidFill>
                            <a:latin typeface="Cambria Math"/>
                          </a:rPr>
                          <m:t>𝐴</m:t>
                        </m:r>
                        <m:r>
                          <a:rPr lang="vi-VN" sz="3200" i="1">
                            <a:solidFill>
                              <a:prstClr val="black"/>
                            </a:solidFill>
                            <a:latin typeface="Cambria Math"/>
                          </a:rPr>
                          <m:t>′</m:t>
                        </m:r>
                      </m:e>
                      <m:sub>
                        <m:r>
                          <a:rPr lang="vi-VN" sz="3200" i="1">
                            <a:solidFill>
                              <a:prstClr val="black"/>
                            </a:solidFill>
                            <a:latin typeface="Cambria Math"/>
                          </a:rPr>
                          <m:t>2</m:t>
                        </m:r>
                      </m:sub>
                    </m:sSub>
                    <m:sSub>
                      <m:sSubPr>
                        <m:ctrlPr>
                          <a:rPr lang="en-US" sz="3200" i="1">
                            <a:solidFill>
                              <a:prstClr val="black"/>
                            </a:solidFill>
                            <a:latin typeface="Cambria Math"/>
                          </a:rPr>
                        </m:ctrlPr>
                      </m:sSubPr>
                      <m:e>
                        <m:r>
                          <a:rPr lang="vi-VN" sz="3200" i="1">
                            <a:solidFill>
                              <a:prstClr val="black"/>
                            </a:solidFill>
                            <a:latin typeface="Cambria Math"/>
                          </a:rPr>
                          <m:t>𝐴</m:t>
                        </m:r>
                        <m:r>
                          <a:rPr lang="vi-VN" sz="3200" i="1">
                            <a:solidFill>
                              <a:prstClr val="black"/>
                            </a:solidFill>
                            <a:latin typeface="Cambria Math"/>
                          </a:rPr>
                          <m:t>′</m:t>
                        </m:r>
                      </m:e>
                      <m:sub>
                        <m:r>
                          <a:rPr lang="vi-VN" sz="3200" i="1">
                            <a:solidFill>
                              <a:prstClr val="black"/>
                            </a:solidFill>
                            <a:latin typeface="Cambria Math"/>
                          </a:rPr>
                          <m:t>1,  </m:t>
                        </m:r>
                      </m:sub>
                    </m:sSub>
                    <m:r>
                      <a:rPr lang="vi-VN" sz="3200" i="1">
                        <a:solidFill>
                          <a:prstClr val="black"/>
                        </a:solidFill>
                        <a:latin typeface="Cambria Math"/>
                      </a:rPr>
                      <m:t> </m:t>
                    </m:r>
                    <m:sSub>
                      <m:sSubPr>
                        <m:ctrlPr>
                          <a:rPr lang="en-US" sz="3200" i="1">
                            <a:solidFill>
                              <a:prstClr val="black"/>
                            </a:solidFill>
                            <a:latin typeface="Cambria Math"/>
                          </a:rPr>
                        </m:ctrlPr>
                      </m:sSubPr>
                      <m:e>
                        <m:r>
                          <a:rPr lang="vi-VN" sz="3200" i="1">
                            <a:solidFill>
                              <a:prstClr val="black"/>
                            </a:solidFill>
                            <a:latin typeface="Cambria Math"/>
                          </a:rPr>
                          <m:t>𝐴</m:t>
                        </m:r>
                      </m:e>
                      <m:sub>
                        <m:r>
                          <a:rPr lang="vi-VN" sz="3200" i="1">
                            <a:solidFill>
                              <a:prstClr val="black"/>
                            </a:solidFill>
                            <a:latin typeface="Cambria Math"/>
                          </a:rPr>
                          <m:t>2</m:t>
                        </m:r>
                      </m:sub>
                    </m:sSub>
                    <m:sSub>
                      <m:sSubPr>
                        <m:ctrlPr>
                          <a:rPr lang="en-US" sz="3200" i="1">
                            <a:solidFill>
                              <a:prstClr val="black"/>
                            </a:solidFill>
                            <a:latin typeface="Cambria Math"/>
                          </a:rPr>
                        </m:ctrlPr>
                      </m:sSubPr>
                      <m:e>
                        <m:r>
                          <a:rPr lang="vi-VN" sz="3200" i="1">
                            <a:solidFill>
                              <a:prstClr val="black"/>
                            </a:solidFill>
                            <a:latin typeface="Cambria Math"/>
                          </a:rPr>
                          <m:t>𝐴</m:t>
                        </m:r>
                      </m:e>
                      <m:sub>
                        <m:r>
                          <a:rPr lang="vi-VN" sz="3200" i="1">
                            <a:solidFill>
                              <a:prstClr val="black"/>
                            </a:solidFill>
                            <a:latin typeface="Cambria Math"/>
                          </a:rPr>
                          <m:t>3</m:t>
                        </m:r>
                      </m:sub>
                    </m:sSub>
                    <m:sSub>
                      <m:sSubPr>
                        <m:ctrlPr>
                          <a:rPr lang="en-US" sz="3200" i="1">
                            <a:solidFill>
                              <a:prstClr val="black"/>
                            </a:solidFill>
                            <a:latin typeface="Cambria Math"/>
                          </a:rPr>
                        </m:ctrlPr>
                      </m:sSubPr>
                      <m:e>
                        <m:r>
                          <a:rPr lang="vi-VN" sz="3200" i="1">
                            <a:solidFill>
                              <a:prstClr val="black"/>
                            </a:solidFill>
                            <a:latin typeface="Cambria Math"/>
                          </a:rPr>
                          <m:t>𝐴</m:t>
                        </m:r>
                        <m:r>
                          <a:rPr lang="vi-VN" sz="3200" i="1">
                            <a:solidFill>
                              <a:prstClr val="black"/>
                            </a:solidFill>
                            <a:latin typeface="Cambria Math"/>
                          </a:rPr>
                          <m:t>′</m:t>
                        </m:r>
                      </m:e>
                      <m:sub>
                        <m:r>
                          <a:rPr lang="vi-VN" sz="3200" i="1">
                            <a:solidFill>
                              <a:prstClr val="black"/>
                            </a:solidFill>
                            <a:latin typeface="Cambria Math"/>
                          </a:rPr>
                          <m:t>3</m:t>
                        </m:r>
                      </m:sub>
                    </m:sSub>
                    <m:sSub>
                      <m:sSubPr>
                        <m:ctrlPr>
                          <a:rPr lang="en-US" sz="3200" i="1">
                            <a:solidFill>
                              <a:prstClr val="black"/>
                            </a:solidFill>
                            <a:latin typeface="Cambria Math"/>
                          </a:rPr>
                        </m:ctrlPr>
                      </m:sSubPr>
                      <m:e>
                        <m:r>
                          <a:rPr lang="vi-VN" sz="3200" i="1">
                            <a:solidFill>
                              <a:prstClr val="black"/>
                            </a:solidFill>
                            <a:latin typeface="Cambria Math"/>
                          </a:rPr>
                          <m:t>𝐴</m:t>
                        </m:r>
                        <m:r>
                          <a:rPr lang="vi-VN" sz="3200" i="1">
                            <a:solidFill>
                              <a:prstClr val="black"/>
                            </a:solidFill>
                            <a:latin typeface="Cambria Math"/>
                          </a:rPr>
                          <m:t>′</m:t>
                        </m:r>
                      </m:e>
                      <m:sub>
                        <m:r>
                          <a:rPr lang="vi-VN" sz="3200" i="1">
                            <a:solidFill>
                              <a:prstClr val="black"/>
                            </a:solidFill>
                            <a:latin typeface="Cambria Math"/>
                          </a:rPr>
                          <m:t>2,  </m:t>
                        </m:r>
                      </m:sub>
                    </m:sSub>
                    <m:r>
                      <a:rPr lang="vi-VN" sz="3200" i="1">
                        <a:solidFill>
                          <a:prstClr val="black"/>
                        </a:solidFill>
                        <a:latin typeface="Cambria Math"/>
                      </a:rPr>
                      <m:t>…, </m:t>
                    </m:r>
                    <m:sSub>
                      <m:sSubPr>
                        <m:ctrlPr>
                          <a:rPr lang="en-US" sz="3200" i="1">
                            <a:solidFill>
                              <a:prstClr val="black"/>
                            </a:solidFill>
                            <a:latin typeface="Cambria Math"/>
                          </a:rPr>
                        </m:ctrlPr>
                      </m:sSubPr>
                      <m:e>
                        <m:r>
                          <a:rPr lang="vi-VN" sz="3200" i="1">
                            <a:solidFill>
                              <a:prstClr val="black"/>
                            </a:solidFill>
                            <a:latin typeface="Cambria Math"/>
                          </a:rPr>
                          <m:t>𝐴</m:t>
                        </m:r>
                      </m:e>
                      <m:sub>
                        <m:r>
                          <a:rPr lang="vi-VN" sz="3200" i="1">
                            <a:solidFill>
                              <a:prstClr val="black"/>
                            </a:solidFill>
                            <a:latin typeface="Cambria Math"/>
                          </a:rPr>
                          <m:t>𝑛</m:t>
                        </m:r>
                      </m:sub>
                    </m:sSub>
                    <m:sSub>
                      <m:sSubPr>
                        <m:ctrlPr>
                          <a:rPr lang="en-US" sz="3200" i="1">
                            <a:solidFill>
                              <a:prstClr val="black"/>
                            </a:solidFill>
                            <a:latin typeface="Cambria Math"/>
                          </a:rPr>
                        </m:ctrlPr>
                      </m:sSubPr>
                      <m:e>
                        <m:r>
                          <a:rPr lang="vi-VN" sz="3200" i="1">
                            <a:solidFill>
                              <a:prstClr val="black"/>
                            </a:solidFill>
                            <a:latin typeface="Cambria Math"/>
                          </a:rPr>
                          <m:t>𝐴</m:t>
                        </m:r>
                      </m:e>
                      <m:sub>
                        <m:r>
                          <a:rPr lang="vi-VN" sz="3200" i="1">
                            <a:solidFill>
                              <a:prstClr val="black"/>
                            </a:solidFill>
                            <a:latin typeface="Cambria Math"/>
                          </a:rPr>
                          <m:t>1</m:t>
                        </m:r>
                      </m:sub>
                    </m:sSub>
                    <m:sSub>
                      <m:sSubPr>
                        <m:ctrlPr>
                          <a:rPr lang="en-US" sz="3200" i="1">
                            <a:solidFill>
                              <a:prstClr val="black"/>
                            </a:solidFill>
                            <a:latin typeface="Cambria Math"/>
                          </a:rPr>
                        </m:ctrlPr>
                      </m:sSubPr>
                      <m:e>
                        <m:r>
                          <a:rPr lang="vi-VN" sz="3200" i="1">
                            <a:solidFill>
                              <a:prstClr val="black"/>
                            </a:solidFill>
                            <a:latin typeface="Cambria Math"/>
                          </a:rPr>
                          <m:t>𝐴</m:t>
                        </m:r>
                        <m:r>
                          <a:rPr lang="vi-VN" sz="3200" i="1">
                            <a:solidFill>
                              <a:prstClr val="black"/>
                            </a:solidFill>
                            <a:latin typeface="Cambria Math"/>
                          </a:rPr>
                          <m:t>′</m:t>
                        </m:r>
                      </m:e>
                      <m:sub>
                        <m:r>
                          <a:rPr lang="vi-VN" sz="3200" i="1">
                            <a:solidFill>
                              <a:prstClr val="black"/>
                            </a:solidFill>
                            <a:latin typeface="Cambria Math"/>
                          </a:rPr>
                          <m:t>1</m:t>
                        </m:r>
                      </m:sub>
                    </m:sSub>
                    <m:sSub>
                      <m:sSubPr>
                        <m:ctrlPr>
                          <a:rPr lang="en-US" sz="3200" i="1">
                            <a:solidFill>
                              <a:prstClr val="black"/>
                            </a:solidFill>
                            <a:latin typeface="Cambria Math"/>
                          </a:rPr>
                        </m:ctrlPr>
                      </m:sSubPr>
                      <m:e>
                        <m:r>
                          <a:rPr lang="vi-VN" sz="3200" i="1">
                            <a:solidFill>
                              <a:prstClr val="black"/>
                            </a:solidFill>
                            <a:latin typeface="Cambria Math"/>
                          </a:rPr>
                          <m:t>𝐴</m:t>
                        </m:r>
                        <m:r>
                          <a:rPr lang="vi-VN" sz="3200" i="1">
                            <a:solidFill>
                              <a:prstClr val="black"/>
                            </a:solidFill>
                            <a:latin typeface="Cambria Math"/>
                          </a:rPr>
                          <m:t>′</m:t>
                        </m:r>
                      </m:e>
                      <m:sub>
                        <m:r>
                          <a:rPr lang="vi-VN" sz="3200" i="1">
                            <a:solidFill>
                              <a:prstClr val="black"/>
                            </a:solidFill>
                            <a:latin typeface="Cambria Math"/>
                          </a:rPr>
                          <m:t>𝑛</m:t>
                        </m:r>
                      </m:sub>
                    </m:sSub>
                  </m:oMath>
                </a14:m>
                <a:r>
                  <a:rPr lang="vi-VN" sz="3600" dirty="0">
                    <a:solidFill>
                      <a:prstClr val="black"/>
                    </a:solidFill>
                    <a:latin typeface="+mj-lt"/>
                  </a:rPr>
                  <a:t> </a:t>
                </a:r>
                <a:r>
                  <a:rPr lang="vi-VN" sz="3600" kern="0" dirty="0">
                    <a:solidFill>
                      <a:prstClr val="black"/>
                    </a:solidFill>
                    <a:latin typeface="+mj-lt"/>
                  </a:rPr>
                  <a:t> </a:t>
                </a:r>
                <a:endParaRPr lang="en-US" sz="3600" kern="0" dirty="0">
                  <a:solidFill>
                    <a:prstClr val="black"/>
                  </a:solidFill>
                  <a:latin typeface="+mj-lt"/>
                </a:endParaRPr>
              </a:p>
              <a:p>
                <a:pPr lvl="0"/>
                <a:r>
                  <a:rPr lang="vi-VN" sz="3600" kern="0" dirty="0">
                    <a:solidFill>
                      <a:prstClr val="black"/>
                    </a:solidFill>
                    <a:latin typeface="+mj-lt"/>
                  </a:rPr>
                  <a:t> </a:t>
                </a:r>
                <a:r>
                  <a:rPr lang="vi-VN" sz="3200" kern="0" dirty="0">
                    <a:solidFill>
                      <a:prstClr val="black"/>
                    </a:solidFill>
                    <a:latin typeface="+mj-lt"/>
                  </a:rPr>
                  <a:t>được gọi là </a:t>
                </a:r>
                <a:r>
                  <a:rPr lang="vi-VN" sz="3200" i="1" kern="0" dirty="0">
                    <a:solidFill>
                      <a:prstClr val="black"/>
                    </a:solidFill>
                    <a:latin typeface="+mj-lt"/>
                  </a:rPr>
                  <a:t>hình lăng trụ</a:t>
                </a:r>
                <a:r>
                  <a:rPr lang="vi-VN" sz="3200" kern="0" dirty="0">
                    <a:solidFill>
                      <a:prstClr val="black"/>
                    </a:solidFill>
                    <a:latin typeface="+mj-lt"/>
                  </a:rPr>
                  <a:t>, kí hiệu là </a:t>
                </a:r>
                <a14:m>
                  <m:oMath xmlns:m="http://schemas.openxmlformats.org/officeDocument/2006/math">
                    <m:sSub>
                      <m:sSubPr>
                        <m:ctrlPr>
                          <a:rPr lang="en-US" sz="3200" i="1">
                            <a:solidFill>
                              <a:prstClr val="black"/>
                            </a:solidFill>
                            <a:latin typeface="Cambria Math"/>
                          </a:rPr>
                        </m:ctrlPr>
                      </m:sSubPr>
                      <m:e>
                        <m:r>
                          <a:rPr lang="vi-VN" sz="3200" i="1">
                            <a:solidFill>
                              <a:prstClr val="black"/>
                            </a:solidFill>
                            <a:latin typeface="Cambria Math"/>
                          </a:rPr>
                          <m:t>𝐴</m:t>
                        </m:r>
                      </m:e>
                      <m:sub>
                        <m:r>
                          <a:rPr lang="vi-VN" sz="3200" i="1">
                            <a:solidFill>
                              <a:prstClr val="black"/>
                            </a:solidFill>
                            <a:latin typeface="Cambria Math"/>
                          </a:rPr>
                          <m:t>1</m:t>
                        </m:r>
                      </m:sub>
                    </m:sSub>
                    <m:sSub>
                      <m:sSubPr>
                        <m:ctrlPr>
                          <a:rPr lang="en-US" sz="3200" i="1">
                            <a:solidFill>
                              <a:prstClr val="black"/>
                            </a:solidFill>
                            <a:latin typeface="Cambria Math"/>
                          </a:rPr>
                        </m:ctrlPr>
                      </m:sSubPr>
                      <m:e>
                        <m:r>
                          <a:rPr lang="vi-VN" sz="3200" i="1">
                            <a:solidFill>
                              <a:prstClr val="black"/>
                            </a:solidFill>
                            <a:latin typeface="Cambria Math"/>
                          </a:rPr>
                          <m:t>𝐴</m:t>
                        </m:r>
                      </m:e>
                      <m:sub>
                        <m:r>
                          <a:rPr lang="vi-VN" sz="3200" i="1">
                            <a:solidFill>
                              <a:prstClr val="black"/>
                            </a:solidFill>
                            <a:latin typeface="Cambria Math"/>
                          </a:rPr>
                          <m:t>2…</m:t>
                        </m:r>
                      </m:sub>
                    </m:sSub>
                    <m:sSub>
                      <m:sSubPr>
                        <m:ctrlPr>
                          <a:rPr lang="en-US" sz="3200" i="1">
                            <a:solidFill>
                              <a:prstClr val="black"/>
                            </a:solidFill>
                            <a:latin typeface="Cambria Math"/>
                          </a:rPr>
                        </m:ctrlPr>
                      </m:sSubPr>
                      <m:e>
                        <m:r>
                          <a:rPr lang="vi-VN" sz="3200" i="1">
                            <a:solidFill>
                              <a:prstClr val="black"/>
                            </a:solidFill>
                            <a:latin typeface="Cambria Math"/>
                          </a:rPr>
                          <m:t>𝐴</m:t>
                        </m:r>
                      </m:e>
                      <m:sub>
                        <m:r>
                          <a:rPr lang="vi-VN" sz="3200" i="1">
                            <a:solidFill>
                              <a:prstClr val="black"/>
                            </a:solidFill>
                            <a:latin typeface="Cambria Math"/>
                          </a:rPr>
                          <m:t>𝑛</m:t>
                        </m:r>
                      </m:sub>
                    </m:sSub>
                    <m:r>
                      <a:rPr lang="vi-VN" sz="3200" i="1">
                        <a:solidFill>
                          <a:prstClr val="black"/>
                        </a:solidFill>
                        <a:latin typeface="Cambria Math"/>
                      </a:rPr>
                      <m:t>.</m:t>
                    </m:r>
                    <m:sSub>
                      <m:sSubPr>
                        <m:ctrlPr>
                          <a:rPr lang="en-US" sz="3200" i="1">
                            <a:solidFill>
                              <a:prstClr val="black"/>
                            </a:solidFill>
                            <a:latin typeface="Cambria Math"/>
                          </a:rPr>
                        </m:ctrlPr>
                      </m:sSubPr>
                      <m:e>
                        <m:r>
                          <a:rPr lang="vi-VN" sz="3200" i="1">
                            <a:solidFill>
                              <a:prstClr val="black"/>
                            </a:solidFill>
                            <a:latin typeface="Cambria Math"/>
                          </a:rPr>
                          <m:t>𝐴</m:t>
                        </m:r>
                        <m:r>
                          <a:rPr lang="vi-VN" sz="3200" i="1">
                            <a:solidFill>
                              <a:prstClr val="black"/>
                            </a:solidFill>
                            <a:latin typeface="Cambria Math"/>
                          </a:rPr>
                          <m:t>′</m:t>
                        </m:r>
                      </m:e>
                      <m:sub>
                        <m:r>
                          <a:rPr lang="vi-VN" sz="3200" i="1">
                            <a:solidFill>
                              <a:prstClr val="black"/>
                            </a:solidFill>
                            <a:latin typeface="Cambria Math"/>
                          </a:rPr>
                          <m:t>1</m:t>
                        </m:r>
                      </m:sub>
                    </m:sSub>
                    <m:sSub>
                      <m:sSubPr>
                        <m:ctrlPr>
                          <a:rPr lang="en-US" sz="3200" i="1">
                            <a:solidFill>
                              <a:prstClr val="black"/>
                            </a:solidFill>
                            <a:latin typeface="Cambria Math"/>
                          </a:rPr>
                        </m:ctrlPr>
                      </m:sSubPr>
                      <m:e>
                        <m:r>
                          <a:rPr lang="vi-VN" sz="3200" i="1">
                            <a:solidFill>
                              <a:prstClr val="black"/>
                            </a:solidFill>
                            <a:latin typeface="Cambria Math"/>
                          </a:rPr>
                          <m:t>𝐴</m:t>
                        </m:r>
                        <m:r>
                          <a:rPr lang="vi-VN" sz="3200" i="1">
                            <a:solidFill>
                              <a:prstClr val="black"/>
                            </a:solidFill>
                            <a:latin typeface="Cambria Math"/>
                          </a:rPr>
                          <m:t>′</m:t>
                        </m:r>
                      </m:e>
                      <m:sub>
                        <m:r>
                          <a:rPr lang="vi-VN" sz="3200" i="1">
                            <a:solidFill>
                              <a:prstClr val="black"/>
                            </a:solidFill>
                            <a:latin typeface="Cambria Math"/>
                          </a:rPr>
                          <m:t>2</m:t>
                        </m:r>
                      </m:sub>
                    </m:sSub>
                    <m:r>
                      <a:rPr lang="vi-VN" sz="3200" i="1">
                        <a:solidFill>
                          <a:prstClr val="black"/>
                        </a:solidFill>
                        <a:latin typeface="Cambria Math"/>
                      </a:rPr>
                      <m:t>…</m:t>
                    </m:r>
                    <m:sSub>
                      <m:sSubPr>
                        <m:ctrlPr>
                          <a:rPr lang="en-US" sz="3200" i="1">
                            <a:solidFill>
                              <a:prstClr val="black"/>
                            </a:solidFill>
                            <a:latin typeface="Cambria Math"/>
                          </a:rPr>
                        </m:ctrlPr>
                      </m:sSubPr>
                      <m:e>
                        <m:sSup>
                          <m:sSupPr>
                            <m:ctrlPr>
                              <a:rPr lang="en-US" sz="3200" i="1">
                                <a:solidFill>
                                  <a:prstClr val="black"/>
                                </a:solidFill>
                                <a:latin typeface="Cambria Math"/>
                              </a:rPr>
                            </m:ctrlPr>
                          </m:sSupPr>
                          <m:e>
                            <m:r>
                              <a:rPr lang="vi-VN" sz="3200" i="1">
                                <a:solidFill>
                                  <a:prstClr val="black"/>
                                </a:solidFill>
                                <a:latin typeface="Cambria Math"/>
                              </a:rPr>
                              <m:t>𝐴</m:t>
                            </m:r>
                          </m:e>
                          <m:sup>
                            <m:r>
                              <a:rPr lang="vi-VN" sz="3200" i="1">
                                <a:solidFill>
                                  <a:prstClr val="black"/>
                                </a:solidFill>
                                <a:latin typeface="Cambria Math"/>
                              </a:rPr>
                              <m:t>′</m:t>
                            </m:r>
                          </m:sup>
                        </m:sSup>
                      </m:e>
                      <m:sub>
                        <m:r>
                          <a:rPr lang="vi-VN" sz="3200" i="1">
                            <a:solidFill>
                              <a:prstClr val="black"/>
                            </a:solidFill>
                            <a:latin typeface="Cambria Math"/>
                          </a:rPr>
                          <m:t>𝑛</m:t>
                        </m:r>
                      </m:sub>
                    </m:sSub>
                    <m:r>
                      <a:rPr lang="vi-VN" sz="3200" i="1">
                        <a:solidFill>
                          <a:prstClr val="black"/>
                        </a:solidFill>
                        <a:latin typeface="Cambria Math"/>
                      </a:rPr>
                      <m:t>.</m:t>
                    </m:r>
                  </m:oMath>
                </a14:m>
                <a:endParaRPr lang="en-US" sz="3200" dirty="0">
                  <a:solidFill>
                    <a:prstClr val="black"/>
                  </a:solidFill>
                  <a:latin typeface="+mj-lt"/>
                </a:endParaRPr>
              </a:p>
            </p:txBody>
          </p:sp>
        </mc:Choice>
        <mc:Fallback xmlns="">
          <p:sp>
            <p:nvSpPr>
              <p:cNvPr id="13" name="Rectangle 12"/>
              <p:cNvSpPr>
                <a:spLocks noRot="1" noChangeAspect="1" noMove="1" noResize="1" noEditPoints="1" noAdjustHandles="1" noChangeArrowheads="1" noChangeShapeType="1" noTextEdit="1"/>
              </p:cNvSpPr>
              <p:nvPr/>
            </p:nvSpPr>
            <p:spPr>
              <a:xfrm>
                <a:off x="8806073" y="1328015"/>
                <a:ext cx="9144000" cy="2739211"/>
              </a:xfrm>
              <a:prstGeom prst="rect">
                <a:avLst/>
              </a:prstGeom>
              <a:blipFill rotWithShape="1">
                <a:blip r:embed="rId8"/>
                <a:stretch>
                  <a:fillRect l="-1733" t="-3341"/>
                </a:stretch>
              </a:blipFill>
            </p:spPr>
            <p:txBody>
              <a:bodyPr/>
              <a:lstStyle/>
              <a:p>
                <a:r>
                  <a:rPr lang="en-US">
                    <a:noFill/>
                  </a:rPr>
                  <a:t> </a:t>
                </a:r>
              </a:p>
            </p:txBody>
          </p:sp>
        </mc:Fallback>
      </mc:AlternateContent>
      <p:sp>
        <p:nvSpPr>
          <p:cNvPr id="14" name="Rectangle 13"/>
          <p:cNvSpPr/>
          <p:nvPr/>
        </p:nvSpPr>
        <p:spPr>
          <a:xfrm>
            <a:off x="8839743" y="4067226"/>
            <a:ext cx="3602268"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smtClean="0">
                <a:ln>
                  <a:noFill/>
                </a:ln>
                <a:solidFill>
                  <a:prstClr val="black"/>
                </a:solidFill>
                <a:effectLst/>
                <a:uLnTx/>
                <a:uFillTx/>
                <a:latin typeface="+mj-lt"/>
                <a:ea typeface="+mj-ea"/>
                <a:cs typeface="+mj-cs"/>
              </a:rPr>
              <a:t>Trong hình lăng trụ :</a:t>
            </a:r>
            <a:endParaRPr kumimoji="0" lang="en-US" sz="3200" b="0" i="0" u="none" strike="noStrike" kern="0" cap="none" spc="0" normalizeH="0" baseline="0" noProof="0" dirty="0" smtClean="0">
              <a:ln>
                <a:noFill/>
              </a:ln>
              <a:solidFill>
                <a:sysClr val="windowText" lastClr="000000"/>
              </a:solidFill>
              <a:effectLst/>
              <a:uLnTx/>
              <a:uFillTx/>
              <a:latin typeface="+mj-lt"/>
            </a:endParaRPr>
          </a:p>
        </p:txBody>
      </p:sp>
      <mc:AlternateContent xmlns:mc="http://schemas.openxmlformats.org/markup-compatibility/2006" xmlns:a14="http://schemas.microsoft.com/office/drawing/2010/main">
        <mc:Choice Requires="a14">
          <p:sp>
            <p:nvSpPr>
              <p:cNvPr id="15" name="Rectangle 14"/>
              <p:cNvSpPr/>
              <p:nvPr/>
            </p:nvSpPr>
            <p:spPr>
              <a:xfrm>
                <a:off x="8972136" y="4619248"/>
                <a:ext cx="8029506" cy="1149995"/>
              </a:xfrm>
              <a:prstGeom prst="rect">
                <a:avLst/>
              </a:prstGeom>
            </p:spPr>
            <p:txBody>
              <a:bodyPr wrap="none">
                <a:spAutoFit/>
              </a:bodyPr>
              <a:lstStyle/>
              <a:p>
                <a:pPr marL="571500" lvl="0" indent="-571500">
                  <a:buFontTx/>
                  <a:buChar char="-"/>
                  <a:defRPr/>
                </a:pPr>
                <a:r>
                  <a:rPr kumimoji="0" lang="vi-VN" sz="3200" b="0" i="0" u="none" strike="noStrike" kern="0" cap="none" spc="0" normalizeH="0" baseline="0" noProof="0" dirty="0" smtClean="0">
                    <a:ln>
                      <a:noFill/>
                    </a:ln>
                    <a:solidFill>
                      <a:prstClr val="black"/>
                    </a:solidFill>
                    <a:effectLst/>
                    <a:uLnTx/>
                    <a:uFillTx/>
                    <a:latin typeface="+mj-lt"/>
                    <a:ea typeface="+mj-ea"/>
                    <a:cs typeface="+mj-cs"/>
                  </a:rPr>
                  <a:t>Hai đa giác </a:t>
                </a:r>
                <a14:m>
                  <m:oMath xmlns:m="http://schemas.openxmlformats.org/officeDocument/2006/math">
                    <m:sSub>
                      <m:sSubPr>
                        <m:ctrlPr>
                          <a:rPr lang="en-US" sz="3200" i="1">
                            <a:latin typeface="Cambria Math"/>
                          </a:rPr>
                        </m:ctrlPr>
                      </m:sSubPr>
                      <m:e>
                        <m:r>
                          <a:rPr lang="vi-VN" sz="3200" i="1">
                            <a:latin typeface="Cambria Math"/>
                          </a:rPr>
                          <m:t>𝐴</m:t>
                        </m:r>
                      </m:e>
                      <m:sub>
                        <m:r>
                          <a:rPr lang="vi-VN" sz="3200" i="1">
                            <a:latin typeface="Cambria Math"/>
                          </a:rPr>
                          <m:t>1</m:t>
                        </m:r>
                      </m:sub>
                    </m:sSub>
                    <m:sSub>
                      <m:sSubPr>
                        <m:ctrlPr>
                          <a:rPr lang="en-US" sz="3200" i="1">
                            <a:latin typeface="Cambria Math"/>
                          </a:rPr>
                        </m:ctrlPr>
                      </m:sSubPr>
                      <m:e>
                        <m:r>
                          <a:rPr lang="vi-VN" sz="3200" i="1">
                            <a:latin typeface="Cambria Math"/>
                          </a:rPr>
                          <m:t>𝐴</m:t>
                        </m:r>
                      </m:e>
                      <m:sub>
                        <m:r>
                          <a:rPr lang="vi-VN" sz="3200" i="1">
                            <a:latin typeface="Cambria Math"/>
                          </a:rPr>
                          <m:t>2…</m:t>
                        </m:r>
                      </m:sub>
                    </m:sSub>
                    <m:sSub>
                      <m:sSubPr>
                        <m:ctrlPr>
                          <a:rPr lang="en-US" sz="3200" i="1">
                            <a:latin typeface="Cambria Math"/>
                          </a:rPr>
                        </m:ctrlPr>
                      </m:sSubPr>
                      <m:e>
                        <m:r>
                          <a:rPr lang="vi-VN" sz="3200" i="1">
                            <a:latin typeface="Cambria Math"/>
                          </a:rPr>
                          <m:t>𝐴</m:t>
                        </m:r>
                      </m:e>
                      <m:sub>
                        <m:r>
                          <a:rPr lang="vi-VN" sz="3200" i="1">
                            <a:latin typeface="Cambria Math"/>
                          </a:rPr>
                          <m:t>𝑛</m:t>
                        </m:r>
                      </m:sub>
                    </m:sSub>
                    <m:r>
                      <a:rPr lang="en-US" sz="3200" i="1">
                        <a:latin typeface="Cambria Math"/>
                      </a:rPr>
                      <m:t> </m:t>
                    </m:r>
                  </m:oMath>
                </a14:m>
                <a:r>
                  <a:rPr lang="vi-VN" sz="3200" dirty="0">
                    <a:latin typeface="+mj-lt"/>
                  </a:rPr>
                  <a:t>và</a:t>
                </a:r>
                <a:r>
                  <a:rPr lang="vi-VN" sz="3200" dirty="0"/>
                  <a:t> </a:t>
                </a:r>
                <a14:m>
                  <m:oMath xmlns:m="http://schemas.openxmlformats.org/officeDocument/2006/math">
                    <m:sSub>
                      <m:sSubPr>
                        <m:ctrlPr>
                          <a:rPr lang="en-US" sz="3200" i="1">
                            <a:latin typeface="Cambria Math"/>
                          </a:rPr>
                        </m:ctrlPr>
                      </m:sSubPr>
                      <m:e>
                        <m:r>
                          <a:rPr lang="vi-VN" sz="3200" i="1">
                            <a:latin typeface="Cambria Math"/>
                          </a:rPr>
                          <m:t>𝐴</m:t>
                        </m:r>
                        <m:r>
                          <a:rPr lang="vi-VN" sz="3200" i="1">
                            <a:latin typeface="Cambria Math"/>
                          </a:rPr>
                          <m:t>′</m:t>
                        </m:r>
                      </m:e>
                      <m:sub>
                        <m:r>
                          <a:rPr lang="vi-VN" sz="3200" i="1">
                            <a:latin typeface="Cambria Math"/>
                          </a:rPr>
                          <m:t>1</m:t>
                        </m:r>
                      </m:sub>
                    </m:sSub>
                    <m:sSub>
                      <m:sSubPr>
                        <m:ctrlPr>
                          <a:rPr lang="en-US" sz="3200" i="1">
                            <a:latin typeface="Cambria Math"/>
                          </a:rPr>
                        </m:ctrlPr>
                      </m:sSubPr>
                      <m:e>
                        <m:r>
                          <a:rPr lang="vi-VN" sz="3200" i="1">
                            <a:latin typeface="Cambria Math"/>
                          </a:rPr>
                          <m:t>𝐴</m:t>
                        </m:r>
                        <m:r>
                          <a:rPr lang="vi-VN" sz="3200" i="1">
                            <a:latin typeface="Cambria Math"/>
                          </a:rPr>
                          <m:t>′</m:t>
                        </m:r>
                      </m:e>
                      <m:sub>
                        <m:r>
                          <a:rPr lang="vi-VN" sz="3200" i="1">
                            <a:latin typeface="Cambria Math"/>
                          </a:rPr>
                          <m:t>2</m:t>
                        </m:r>
                      </m:sub>
                    </m:sSub>
                    <m:r>
                      <a:rPr lang="vi-VN" sz="3200" i="1">
                        <a:latin typeface="Cambria Math"/>
                      </a:rPr>
                      <m:t>…</m:t>
                    </m:r>
                    <m:sSub>
                      <m:sSubPr>
                        <m:ctrlPr>
                          <a:rPr lang="en-US" sz="3200" i="1">
                            <a:latin typeface="Cambria Math"/>
                          </a:rPr>
                        </m:ctrlPr>
                      </m:sSubPr>
                      <m:e>
                        <m:sSup>
                          <m:sSupPr>
                            <m:ctrlPr>
                              <a:rPr lang="en-US" sz="3200" i="1">
                                <a:latin typeface="Cambria Math"/>
                              </a:rPr>
                            </m:ctrlPr>
                          </m:sSupPr>
                          <m:e>
                            <m:r>
                              <a:rPr lang="vi-VN" sz="3200" i="1">
                                <a:latin typeface="Cambria Math"/>
                              </a:rPr>
                              <m:t>𝐴</m:t>
                            </m:r>
                          </m:e>
                          <m:sup>
                            <m:r>
                              <a:rPr lang="vi-VN" sz="3200" i="1">
                                <a:latin typeface="Cambria Math"/>
                              </a:rPr>
                              <m:t>′</m:t>
                            </m:r>
                          </m:sup>
                        </m:sSup>
                      </m:e>
                      <m:sub>
                        <m:r>
                          <a:rPr lang="vi-VN" sz="3200" i="1">
                            <a:latin typeface="Cambria Math"/>
                          </a:rPr>
                          <m:t>𝑛</m:t>
                        </m:r>
                      </m:sub>
                    </m:sSub>
                  </m:oMath>
                </a14:m>
                <a:r>
                  <a:rPr kumimoji="0" lang="en-US" sz="3200" b="0" i="0" u="none" strike="noStrike" kern="0" cap="none" spc="0" normalizeH="0" baseline="0" noProof="0" dirty="0" smtClean="0">
                    <a:ln>
                      <a:noFill/>
                    </a:ln>
                    <a:solidFill>
                      <a:prstClr val="black"/>
                    </a:solidFill>
                    <a:effectLst/>
                    <a:uLnTx/>
                    <a:uFillTx/>
                    <a:latin typeface="+mj-lt"/>
                    <a:ea typeface="+mj-ea"/>
                    <a:cs typeface="+mj-cs"/>
                  </a:rPr>
                  <a:t> </a:t>
                </a:r>
                <a:r>
                  <a:rPr kumimoji="0" lang="vi-VN" sz="3200" b="0" i="0" u="none" strike="noStrike" kern="0" cap="none" spc="0" normalizeH="0" baseline="0" noProof="0" dirty="0" smtClean="0">
                    <a:ln>
                      <a:noFill/>
                    </a:ln>
                    <a:solidFill>
                      <a:prstClr val="black"/>
                    </a:solidFill>
                    <a:effectLst/>
                    <a:uLnTx/>
                    <a:uFillTx/>
                    <a:latin typeface="+mj-lt"/>
                    <a:ea typeface="+mj-ea"/>
                    <a:cs typeface="+mj-cs"/>
                  </a:rPr>
                  <a:t>gọi là</a:t>
                </a:r>
                <a:endParaRPr kumimoji="0" lang="en-US" sz="3200" b="0" i="0" u="none" strike="noStrike" kern="0" cap="none" spc="0" normalizeH="0" baseline="0" noProof="0" dirty="0" smtClean="0">
                  <a:ln>
                    <a:noFill/>
                  </a:ln>
                  <a:solidFill>
                    <a:prstClr val="black"/>
                  </a:solidFill>
                  <a:effectLst/>
                  <a:uLnTx/>
                  <a:uFillTx/>
                  <a:latin typeface="+mj-lt"/>
                  <a:ea typeface="+mj-ea"/>
                  <a:cs typeface="+mj-cs"/>
                </a:endParaRPr>
              </a:p>
              <a:p>
                <a:pPr lvl="0">
                  <a:defRPr/>
                </a:pPr>
                <a:r>
                  <a:rPr lang="en-US" sz="3200" kern="0" dirty="0">
                    <a:solidFill>
                      <a:prstClr val="black"/>
                    </a:solidFill>
                    <a:latin typeface="+mj-lt"/>
                    <a:ea typeface="+mj-ea"/>
                    <a:cs typeface="+mj-cs"/>
                  </a:rPr>
                  <a:t> </a:t>
                </a:r>
                <a:r>
                  <a:rPr lang="en-US" sz="3200" kern="0" dirty="0" smtClean="0">
                    <a:solidFill>
                      <a:prstClr val="black"/>
                    </a:solidFill>
                    <a:latin typeface="+mj-lt"/>
                    <a:ea typeface="+mj-ea"/>
                    <a:cs typeface="+mj-cs"/>
                  </a:rPr>
                  <a:t>    </a:t>
                </a:r>
                <a:r>
                  <a:rPr kumimoji="0" lang="vi-VN" sz="3200" b="0" i="0" u="none" strike="noStrike" kern="0" cap="none" spc="0" normalizeH="0" baseline="0" noProof="0" dirty="0" smtClean="0">
                    <a:ln>
                      <a:noFill/>
                    </a:ln>
                    <a:solidFill>
                      <a:prstClr val="black"/>
                    </a:solidFill>
                    <a:effectLst/>
                    <a:uLnTx/>
                    <a:uFillTx/>
                    <a:latin typeface="+mj-lt"/>
                    <a:ea typeface="+mj-ea"/>
                    <a:cs typeface="+mj-cs"/>
                  </a:rPr>
                  <a:t> hai mặt đáy;</a:t>
                </a:r>
                <a:endParaRPr kumimoji="0" lang="en-US" sz="3200" b="0" i="0" u="none" strike="noStrike" kern="0" cap="none" spc="0" normalizeH="0" baseline="0" noProof="0" dirty="0" smtClean="0">
                  <a:ln>
                    <a:noFill/>
                  </a:ln>
                  <a:solidFill>
                    <a:sysClr val="windowText" lastClr="000000"/>
                  </a:solidFill>
                  <a:effectLst/>
                  <a:uLnTx/>
                  <a:uFillTx/>
                  <a:latin typeface="+mj-lt"/>
                </a:endParaRPr>
              </a:p>
            </p:txBody>
          </p:sp>
        </mc:Choice>
        <mc:Fallback xmlns="">
          <p:sp>
            <p:nvSpPr>
              <p:cNvPr id="15" name="Rectangle 14"/>
              <p:cNvSpPr>
                <a:spLocks noRot="1" noChangeAspect="1" noMove="1" noResize="1" noEditPoints="1" noAdjustHandles="1" noChangeArrowheads="1" noChangeShapeType="1" noTextEdit="1"/>
              </p:cNvSpPr>
              <p:nvPr/>
            </p:nvSpPr>
            <p:spPr>
              <a:xfrm>
                <a:off x="8972136" y="4619248"/>
                <a:ext cx="8029506" cy="1149995"/>
              </a:xfrm>
              <a:prstGeom prst="rect">
                <a:avLst/>
              </a:prstGeom>
              <a:blipFill rotWithShape="1">
                <a:blip r:embed="rId9"/>
                <a:stretch>
                  <a:fillRect l="-1746" t="-1596" r="-456" b="-15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8916660" y="5769243"/>
                <a:ext cx="9144000" cy="1619739"/>
              </a:xfrm>
              <a:prstGeom prst="rect">
                <a:avLst/>
              </a:prstGeom>
            </p:spPr>
            <p:txBody>
              <a:bodyPr>
                <a:spAutoFit/>
              </a:bodyPr>
              <a:lstStyle/>
              <a:p>
                <a:pPr marL="571500" lvl="0" indent="-571500">
                  <a:buFontTx/>
                  <a:buChar char="-"/>
                  <a:defRPr/>
                </a:pPr>
                <a:r>
                  <a:rPr kumimoji="0" lang="vi-VN" sz="3200" b="0" i="0" u="none" strike="noStrike" kern="0" cap="none" spc="0" normalizeH="0" baseline="0" noProof="0" dirty="0" smtClean="0">
                    <a:ln>
                      <a:noFill/>
                    </a:ln>
                    <a:solidFill>
                      <a:prstClr val="black"/>
                    </a:solidFill>
                    <a:effectLst/>
                    <a:uLnTx/>
                    <a:uFillTx/>
                    <a:latin typeface="+mj-lt"/>
                    <a:ea typeface="+mj-ea"/>
                    <a:cs typeface="+mj-cs"/>
                  </a:rPr>
                  <a:t>Các hình bình hành</a:t>
                </a:r>
                <a:r>
                  <a:rPr kumimoji="0" lang="en-US" sz="3200" b="0" i="0" u="none" strike="noStrike" kern="0" cap="none" spc="0" normalizeH="0" baseline="0" noProof="0" dirty="0" smtClean="0">
                    <a:ln>
                      <a:noFill/>
                    </a:ln>
                    <a:solidFill>
                      <a:prstClr val="black"/>
                    </a:solidFill>
                    <a:effectLst/>
                    <a:uLnTx/>
                    <a:uFillTx/>
                    <a:latin typeface="+mj-lt"/>
                    <a:ea typeface="+mj-ea"/>
                    <a:cs typeface="+mj-cs"/>
                  </a:rPr>
                  <a:t> </a:t>
                </a:r>
                <a14:m>
                  <m:oMath xmlns:m="http://schemas.openxmlformats.org/officeDocument/2006/math">
                    <m:sSub>
                      <m:sSubPr>
                        <m:ctrlPr>
                          <a:rPr lang="en-US" sz="3200" i="1">
                            <a:latin typeface="Cambria Math"/>
                          </a:rPr>
                        </m:ctrlPr>
                      </m:sSubPr>
                      <m:e>
                        <m:sSub>
                          <m:sSubPr>
                            <m:ctrlPr>
                              <a:rPr lang="en-US" sz="3200" i="1">
                                <a:latin typeface="Cambria Math"/>
                              </a:rPr>
                            </m:ctrlPr>
                          </m:sSubPr>
                          <m:e>
                            <m:r>
                              <a:rPr lang="fr-FR" sz="3200" i="1">
                                <a:latin typeface="Cambria Math"/>
                              </a:rPr>
                              <m:t>𝐴</m:t>
                            </m:r>
                          </m:e>
                          <m:sub>
                            <m:r>
                              <a:rPr lang="fr-FR" sz="3200" i="1">
                                <a:latin typeface="Cambria Math"/>
                              </a:rPr>
                              <m:t>1</m:t>
                            </m:r>
                          </m:sub>
                        </m:sSub>
                        <m:sSub>
                          <m:sSubPr>
                            <m:ctrlPr>
                              <a:rPr lang="en-US" sz="3200" i="1">
                                <a:latin typeface="Cambria Math"/>
                              </a:rPr>
                            </m:ctrlPr>
                          </m:sSubPr>
                          <m:e>
                            <m:r>
                              <a:rPr lang="fr-FR" sz="3200" i="1">
                                <a:latin typeface="Cambria Math"/>
                              </a:rPr>
                              <m:t>𝐴</m:t>
                            </m:r>
                          </m:e>
                          <m:sub>
                            <m:r>
                              <a:rPr lang="fr-FR" sz="3200" i="1">
                                <a:latin typeface="Cambria Math"/>
                              </a:rPr>
                              <m:t>2</m:t>
                            </m:r>
                          </m:sub>
                        </m:sSub>
                        <m:r>
                          <a:rPr lang="fr-FR" sz="3200" i="1">
                            <a:latin typeface="Cambria Math"/>
                          </a:rPr>
                          <m:t>𝐴</m:t>
                        </m:r>
                        <m:r>
                          <a:rPr lang="fr-FR" sz="3200" i="1">
                            <a:latin typeface="Cambria Math"/>
                          </a:rPr>
                          <m:t>′</m:t>
                        </m:r>
                      </m:e>
                      <m:sub>
                        <m:r>
                          <a:rPr lang="fr-FR" sz="3200" i="1">
                            <a:latin typeface="Cambria Math"/>
                          </a:rPr>
                          <m:t>2</m:t>
                        </m:r>
                      </m:sub>
                    </m:sSub>
                    <m:sSub>
                      <m:sSubPr>
                        <m:ctrlPr>
                          <a:rPr lang="en-US" sz="3200" i="1">
                            <a:latin typeface="Cambria Math"/>
                          </a:rPr>
                        </m:ctrlPr>
                      </m:sSubPr>
                      <m:e>
                        <m:r>
                          <a:rPr lang="fr-FR" sz="3200" i="1">
                            <a:latin typeface="Cambria Math"/>
                          </a:rPr>
                          <m:t>𝐴</m:t>
                        </m:r>
                        <m:r>
                          <a:rPr lang="fr-FR" sz="3200" i="1">
                            <a:latin typeface="Cambria Math"/>
                          </a:rPr>
                          <m:t>′</m:t>
                        </m:r>
                      </m:e>
                      <m:sub>
                        <m:r>
                          <a:rPr lang="fr-FR" sz="3200" i="1">
                            <a:latin typeface="Cambria Math"/>
                          </a:rPr>
                          <m:t>1</m:t>
                        </m:r>
                      </m:sub>
                    </m:sSub>
                    <m:r>
                      <a:rPr lang="fr-FR" sz="3200" i="1">
                        <a:latin typeface="Cambria Math"/>
                      </a:rPr>
                      <m:t>,</m:t>
                    </m:r>
                    <m:sSub>
                      <m:sSubPr>
                        <m:ctrlPr>
                          <a:rPr lang="en-US" sz="3200" i="1">
                            <a:latin typeface="Cambria Math"/>
                          </a:rPr>
                        </m:ctrlPr>
                      </m:sSubPr>
                      <m:e>
                        <m:sSub>
                          <m:sSubPr>
                            <m:ctrlPr>
                              <a:rPr lang="en-US" sz="3200" i="1">
                                <a:latin typeface="Cambria Math"/>
                              </a:rPr>
                            </m:ctrlPr>
                          </m:sSubPr>
                          <m:e>
                            <m:r>
                              <a:rPr lang="fr-FR" sz="3200" i="1">
                                <a:latin typeface="Cambria Math"/>
                              </a:rPr>
                              <m:t>𝐴</m:t>
                            </m:r>
                          </m:e>
                          <m:sub>
                            <m:r>
                              <a:rPr lang="fr-FR" sz="3200" i="1">
                                <a:latin typeface="Cambria Math"/>
                              </a:rPr>
                              <m:t>2</m:t>
                            </m:r>
                          </m:sub>
                        </m:sSub>
                        <m:sSub>
                          <m:sSubPr>
                            <m:ctrlPr>
                              <a:rPr lang="en-US" sz="3200" i="1">
                                <a:latin typeface="Cambria Math"/>
                              </a:rPr>
                            </m:ctrlPr>
                          </m:sSubPr>
                          <m:e>
                            <m:r>
                              <a:rPr lang="fr-FR" sz="3200" i="1">
                                <a:latin typeface="Cambria Math"/>
                              </a:rPr>
                              <m:t>𝐴</m:t>
                            </m:r>
                          </m:e>
                          <m:sub>
                            <m:r>
                              <a:rPr lang="fr-FR" sz="3200" i="1">
                                <a:latin typeface="Cambria Math"/>
                              </a:rPr>
                              <m:t>3</m:t>
                            </m:r>
                          </m:sub>
                        </m:sSub>
                        <m:r>
                          <a:rPr lang="fr-FR" sz="3200" i="1">
                            <a:latin typeface="Cambria Math"/>
                          </a:rPr>
                          <m:t>𝐴</m:t>
                        </m:r>
                        <m:r>
                          <a:rPr lang="fr-FR" sz="3200" i="1">
                            <a:latin typeface="Cambria Math"/>
                          </a:rPr>
                          <m:t>′</m:t>
                        </m:r>
                      </m:e>
                      <m:sub>
                        <m:r>
                          <a:rPr lang="fr-FR" sz="3200" i="1">
                            <a:latin typeface="Cambria Math"/>
                          </a:rPr>
                          <m:t>3</m:t>
                        </m:r>
                      </m:sub>
                    </m:sSub>
                    <m:sSub>
                      <m:sSubPr>
                        <m:ctrlPr>
                          <a:rPr lang="en-US" sz="3200" i="1">
                            <a:latin typeface="Cambria Math"/>
                          </a:rPr>
                        </m:ctrlPr>
                      </m:sSubPr>
                      <m:e>
                        <m:r>
                          <a:rPr lang="fr-FR" sz="3200" i="1">
                            <a:latin typeface="Cambria Math"/>
                          </a:rPr>
                          <m:t>𝐴</m:t>
                        </m:r>
                        <m:r>
                          <a:rPr lang="fr-FR" sz="3200" i="1">
                            <a:latin typeface="Cambria Math"/>
                          </a:rPr>
                          <m:t>′</m:t>
                        </m:r>
                      </m:e>
                      <m:sub>
                        <m:r>
                          <a:rPr lang="fr-FR" sz="3200" i="1">
                            <a:latin typeface="Cambria Math"/>
                          </a:rPr>
                          <m:t>2,</m:t>
                        </m:r>
                      </m:sub>
                    </m:sSub>
                    <m:r>
                      <a:rPr lang="fr-FR" sz="3200" i="1">
                        <a:latin typeface="Cambria Math"/>
                      </a:rPr>
                      <m:t>…,</m:t>
                    </m:r>
                    <m:sSub>
                      <m:sSubPr>
                        <m:ctrlPr>
                          <a:rPr lang="en-US" sz="3200" i="1">
                            <a:latin typeface="Cambria Math"/>
                          </a:rPr>
                        </m:ctrlPr>
                      </m:sSubPr>
                      <m:e>
                        <m:r>
                          <a:rPr lang="fr-FR" sz="3200" i="1">
                            <a:latin typeface="Cambria Math"/>
                          </a:rPr>
                          <m:t>𝐴</m:t>
                        </m:r>
                      </m:e>
                      <m:sub>
                        <m:r>
                          <a:rPr lang="fr-FR" sz="3200" i="1">
                            <a:latin typeface="Cambria Math"/>
                          </a:rPr>
                          <m:t>𝑛</m:t>
                        </m:r>
                      </m:sub>
                    </m:sSub>
                    <m:sSub>
                      <m:sSubPr>
                        <m:ctrlPr>
                          <a:rPr lang="en-US" sz="3200" i="1">
                            <a:latin typeface="Cambria Math"/>
                          </a:rPr>
                        </m:ctrlPr>
                      </m:sSubPr>
                      <m:e>
                        <m:r>
                          <a:rPr lang="fr-FR" sz="3200" i="1">
                            <a:latin typeface="Cambria Math"/>
                          </a:rPr>
                          <m:t>𝐴</m:t>
                        </m:r>
                      </m:e>
                      <m:sub>
                        <m:r>
                          <a:rPr lang="fr-FR" sz="3200" i="1">
                            <a:latin typeface="Cambria Math"/>
                          </a:rPr>
                          <m:t>1</m:t>
                        </m:r>
                      </m:sub>
                    </m:sSub>
                    <m:sSub>
                      <m:sSubPr>
                        <m:ctrlPr>
                          <a:rPr lang="en-US" sz="3200" i="1">
                            <a:latin typeface="Cambria Math"/>
                          </a:rPr>
                        </m:ctrlPr>
                      </m:sSubPr>
                      <m:e>
                        <m:r>
                          <a:rPr lang="fr-FR" sz="3200" i="1">
                            <a:latin typeface="Cambria Math"/>
                          </a:rPr>
                          <m:t>𝐴</m:t>
                        </m:r>
                        <m:r>
                          <a:rPr lang="fr-FR" sz="3200" i="1">
                            <a:latin typeface="Cambria Math"/>
                          </a:rPr>
                          <m:t>′</m:t>
                        </m:r>
                      </m:e>
                      <m:sub>
                        <m:r>
                          <a:rPr lang="fr-FR" sz="3200" i="1">
                            <a:latin typeface="Cambria Math"/>
                          </a:rPr>
                          <m:t>1</m:t>
                        </m:r>
                      </m:sub>
                    </m:sSub>
                    <m:sSub>
                      <m:sSubPr>
                        <m:ctrlPr>
                          <a:rPr lang="en-US" sz="3200" i="1">
                            <a:latin typeface="Cambria Math"/>
                          </a:rPr>
                        </m:ctrlPr>
                      </m:sSubPr>
                      <m:e>
                        <m:r>
                          <a:rPr lang="fr-FR" sz="3200" i="1">
                            <a:latin typeface="Cambria Math"/>
                          </a:rPr>
                          <m:t>𝐴</m:t>
                        </m:r>
                        <m:r>
                          <a:rPr lang="fr-FR" sz="3200" i="1">
                            <a:latin typeface="Cambria Math"/>
                          </a:rPr>
                          <m:t>′</m:t>
                        </m:r>
                      </m:e>
                      <m:sub>
                        <m:r>
                          <a:rPr lang="fr-FR" sz="3200" i="1">
                            <a:latin typeface="Cambria Math"/>
                          </a:rPr>
                          <m:t>𝑛</m:t>
                        </m:r>
                      </m:sub>
                    </m:sSub>
                  </m:oMath>
                </a14:m>
                <a:r>
                  <a:rPr kumimoji="0" lang="en-US" sz="3200" b="0" i="0" u="none" strike="noStrike" kern="0" cap="none" spc="0" normalizeH="0" baseline="0" noProof="0" dirty="0" smtClean="0">
                    <a:ln>
                      <a:noFill/>
                    </a:ln>
                    <a:solidFill>
                      <a:prstClr val="black"/>
                    </a:solidFill>
                    <a:effectLst/>
                    <a:uLnTx/>
                    <a:uFillTx/>
                    <a:latin typeface="+mj-lt"/>
                    <a:ea typeface="+mj-ea"/>
                    <a:cs typeface="+mj-cs"/>
                  </a:rPr>
                  <a:t> </a:t>
                </a:r>
                <a:r>
                  <a:rPr kumimoji="0" lang="vi-VN" sz="3200" b="0" i="0" u="none" strike="noStrike" kern="0" cap="none" spc="0" normalizeH="0" baseline="0" noProof="0" dirty="0" smtClean="0">
                    <a:ln>
                      <a:noFill/>
                    </a:ln>
                    <a:solidFill>
                      <a:prstClr val="black"/>
                    </a:solidFill>
                    <a:effectLst/>
                    <a:uLnTx/>
                    <a:uFillTx/>
                    <a:latin typeface="+mj-lt"/>
                    <a:ea typeface="+mj-ea"/>
                    <a:cs typeface="+mj-cs"/>
                  </a:rPr>
                  <a:t>  </a:t>
                </a:r>
                <a:endParaRPr kumimoji="0" lang="en-US" sz="3200" b="0" i="0" u="none" strike="noStrike" kern="0" cap="none" spc="0" normalizeH="0" baseline="0" noProof="0" dirty="0" smtClean="0">
                  <a:ln>
                    <a:noFill/>
                  </a:ln>
                  <a:solidFill>
                    <a:prstClr val="black"/>
                  </a:solidFill>
                  <a:effectLst/>
                  <a:uLnTx/>
                  <a:uFillTx/>
                  <a:latin typeface="+mj-lt"/>
                  <a:ea typeface="+mj-ea"/>
                  <a:cs typeface="+mj-cs"/>
                </a:endParaRPr>
              </a:p>
              <a:p>
                <a:pPr marR="0" lvl="0" defTabSz="914400" eaLnBrk="1" fontAlgn="auto" latinLnBrk="0" hangingPunct="1">
                  <a:lnSpc>
                    <a:spcPct val="100000"/>
                  </a:lnSpc>
                  <a:spcBef>
                    <a:spcPts val="0"/>
                  </a:spcBef>
                  <a:spcAft>
                    <a:spcPts val="0"/>
                  </a:spcAft>
                  <a:buClrTx/>
                  <a:buSzTx/>
                  <a:tabLst/>
                  <a:defRPr/>
                </a:pPr>
                <a:r>
                  <a:rPr kumimoji="0" lang="en-US" sz="3200" b="0" i="0" u="none" strike="noStrike" kern="0" cap="none" spc="0" normalizeH="0" baseline="0" noProof="0" dirty="0" smtClean="0">
                    <a:ln>
                      <a:noFill/>
                    </a:ln>
                    <a:solidFill>
                      <a:prstClr val="black"/>
                    </a:solidFill>
                    <a:effectLst/>
                    <a:uLnTx/>
                    <a:uFillTx/>
                    <a:latin typeface="+mj-lt"/>
                    <a:ea typeface="+mj-ea"/>
                    <a:cs typeface="+mj-cs"/>
                  </a:rPr>
                  <a:t>       </a:t>
                </a:r>
                <a:r>
                  <a:rPr kumimoji="0" lang="vi-VN" sz="3200" b="0" i="0" u="none" strike="noStrike" kern="0" cap="none" spc="0" normalizeH="0" baseline="0" noProof="0" dirty="0" smtClean="0">
                    <a:ln>
                      <a:noFill/>
                    </a:ln>
                    <a:solidFill>
                      <a:prstClr val="black"/>
                    </a:solidFill>
                    <a:effectLst/>
                    <a:uLnTx/>
                    <a:uFillTx/>
                    <a:latin typeface="+mj-lt"/>
                    <a:ea typeface="+mj-ea"/>
                    <a:cs typeface="+mj-cs"/>
                  </a:rPr>
                  <a:t>gọi là các mặt bên;</a:t>
                </a:r>
                <a:endParaRPr kumimoji="0" lang="en-US" sz="3200" b="0" i="0" u="none" strike="noStrike" kern="0" cap="none" spc="0" normalizeH="0" baseline="0" noProof="0" dirty="0" smtClean="0">
                  <a:ln>
                    <a:noFill/>
                  </a:ln>
                  <a:solidFill>
                    <a:sysClr val="windowText" lastClr="000000"/>
                  </a:solidFill>
                  <a:effectLst/>
                  <a:uLnTx/>
                  <a:uFillTx/>
                  <a:latin typeface="+mj-lt"/>
                </a:endParaRPr>
              </a:p>
            </p:txBody>
          </p:sp>
        </mc:Choice>
        <mc:Fallback xmlns="">
          <p:sp>
            <p:nvSpPr>
              <p:cNvPr id="16" name="Rectangle 15"/>
              <p:cNvSpPr>
                <a:spLocks noRot="1" noChangeAspect="1" noMove="1" noResize="1" noEditPoints="1" noAdjustHandles="1" noChangeArrowheads="1" noChangeShapeType="1" noTextEdit="1"/>
              </p:cNvSpPr>
              <p:nvPr/>
            </p:nvSpPr>
            <p:spPr>
              <a:xfrm>
                <a:off x="8916660" y="5769243"/>
                <a:ext cx="9144000" cy="1619739"/>
              </a:xfrm>
              <a:prstGeom prst="rect">
                <a:avLst/>
              </a:prstGeom>
              <a:blipFill rotWithShape="1">
                <a:blip r:embed="rId10"/>
                <a:stretch>
                  <a:fillRect l="-1533" t="-5639" b="-10526"/>
                </a:stretch>
              </a:blipFill>
            </p:spPr>
            <p:txBody>
              <a:bodyPr/>
              <a:lstStyle/>
              <a:p>
                <a:r>
                  <a:rPr lang="en-US">
                    <a:noFill/>
                  </a:rPr>
                  <a:t> </a:t>
                </a:r>
              </a:p>
            </p:txBody>
          </p:sp>
        </mc:Fallback>
      </mc:AlternateContent>
      <p:sp>
        <p:nvSpPr>
          <p:cNvPr id="17" name="Rectangle 16"/>
          <p:cNvSpPr/>
          <p:nvPr/>
        </p:nvSpPr>
        <p:spPr>
          <a:xfrm>
            <a:off x="8980561" y="7403091"/>
            <a:ext cx="9144000" cy="584775"/>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smtClean="0">
                <a:ln>
                  <a:noFill/>
                </a:ln>
                <a:solidFill>
                  <a:prstClr val="black"/>
                </a:solidFill>
                <a:effectLst/>
                <a:uLnTx/>
                <a:uFillTx/>
                <a:latin typeface="+mj-lt"/>
                <a:ea typeface="+mj-ea"/>
                <a:cs typeface="+mj-cs"/>
              </a:rPr>
              <a:t>- Các cạnh của hai mặt đáy gọi là các cạnh đáy;</a:t>
            </a:r>
            <a:endParaRPr kumimoji="0" lang="en-US" sz="3200" b="0" i="0" u="none" strike="noStrike" kern="0" cap="none" spc="0" normalizeH="0" baseline="0" noProof="0" dirty="0" smtClean="0">
              <a:ln>
                <a:noFill/>
              </a:ln>
              <a:solidFill>
                <a:sysClr val="windowText" lastClr="000000"/>
              </a:solidFill>
              <a:effectLst/>
              <a:uLnTx/>
              <a:uFillTx/>
              <a:latin typeface="+mj-lt"/>
            </a:endParaRPr>
          </a:p>
        </p:txBody>
      </p:sp>
      <mc:AlternateContent xmlns:mc="http://schemas.openxmlformats.org/markup-compatibility/2006" xmlns:a14="http://schemas.microsoft.com/office/drawing/2010/main">
        <mc:Choice Requires="a14">
          <p:sp>
            <p:nvSpPr>
              <p:cNvPr id="18" name="Rectangle 17"/>
              <p:cNvSpPr/>
              <p:nvPr/>
            </p:nvSpPr>
            <p:spPr>
              <a:xfrm>
                <a:off x="8972136" y="7923178"/>
                <a:ext cx="8219366" cy="1077218"/>
              </a:xfrm>
              <a:prstGeom prst="rect">
                <a:avLst/>
              </a:prstGeom>
            </p:spPr>
            <p:txBody>
              <a:bodyPr wrap="none">
                <a:spAutoFit/>
              </a:bodyPr>
              <a:lstStyle/>
              <a:p>
                <a:pPr marL="457200" lvl="0" indent="-457200">
                  <a:buFontTx/>
                  <a:buChar char="-"/>
                  <a:defRPr/>
                </a:pPr>
                <a:r>
                  <a:rPr kumimoji="0" lang="vi-VN" sz="3200" b="0" i="0" u="none" strike="noStrike" kern="0" cap="none" spc="0" normalizeH="0" baseline="0" noProof="0" dirty="0" smtClean="0">
                    <a:ln>
                      <a:noFill/>
                    </a:ln>
                    <a:solidFill>
                      <a:prstClr val="black"/>
                    </a:solidFill>
                    <a:effectLst/>
                    <a:uLnTx/>
                    <a:uFillTx/>
                    <a:latin typeface="Times New Roman"/>
                    <a:ea typeface="+mj-ea"/>
                    <a:cs typeface="+mj-cs"/>
                  </a:rPr>
                  <a:t>Các đoạn thẳng</a:t>
                </a:r>
                <a14:m>
                  <m:oMath xmlns:m="http://schemas.openxmlformats.org/officeDocument/2006/math">
                    <m:sSub>
                      <m:sSubPr>
                        <m:ctrlPr>
                          <a:rPr lang="en-US" sz="3200" i="1">
                            <a:solidFill>
                              <a:srgbClr val="000000"/>
                            </a:solidFill>
                            <a:latin typeface="Cambria Math"/>
                            <a:cs typeface="Times New Roman"/>
                          </a:rPr>
                        </m:ctrlPr>
                      </m:sSubPr>
                      <m:e>
                        <m:r>
                          <a:rPr lang="vi-VN" sz="3200" i="1">
                            <a:solidFill>
                              <a:srgbClr val="000000"/>
                            </a:solidFill>
                            <a:effectLst/>
                            <a:latin typeface="Cambria Math"/>
                            <a:ea typeface="Calibri"/>
                            <a:cs typeface="Times New Roman"/>
                          </a:rPr>
                          <m:t>𝐴</m:t>
                        </m:r>
                      </m:e>
                      <m:sub>
                        <m:r>
                          <a:rPr lang="vi-VN" sz="3200" i="1">
                            <a:solidFill>
                              <a:srgbClr val="000000"/>
                            </a:solidFill>
                            <a:effectLst/>
                            <a:latin typeface="Cambria Math"/>
                            <a:ea typeface="Calibri"/>
                            <a:cs typeface="Times New Roman"/>
                          </a:rPr>
                          <m:t>1</m:t>
                        </m:r>
                      </m:sub>
                    </m:sSub>
                    <m:sSub>
                      <m:sSubPr>
                        <m:ctrlPr>
                          <a:rPr lang="en-US" sz="3200" i="1">
                            <a:solidFill>
                              <a:srgbClr val="000000"/>
                            </a:solidFill>
                            <a:effectLst/>
                            <a:latin typeface="Cambria Math"/>
                            <a:cs typeface="Times New Roman"/>
                          </a:rPr>
                        </m:ctrlPr>
                      </m:sSubPr>
                      <m:e>
                        <m:r>
                          <a:rPr lang="vi-VN" sz="3200" i="1">
                            <a:solidFill>
                              <a:srgbClr val="000000"/>
                            </a:solidFill>
                            <a:effectLst/>
                            <a:latin typeface="Cambria Math"/>
                            <a:ea typeface="Calibri"/>
                            <a:cs typeface="Times New Roman"/>
                          </a:rPr>
                          <m:t>𝐴</m:t>
                        </m:r>
                        <m:r>
                          <a:rPr lang="vi-VN" sz="3200" i="1">
                            <a:solidFill>
                              <a:srgbClr val="000000"/>
                            </a:solidFill>
                            <a:effectLst/>
                            <a:latin typeface="Cambria Math"/>
                            <a:ea typeface="Calibri"/>
                            <a:cs typeface="Times New Roman"/>
                          </a:rPr>
                          <m:t>′</m:t>
                        </m:r>
                      </m:e>
                      <m:sub>
                        <m:r>
                          <a:rPr lang="vi-VN" sz="3200" i="1">
                            <a:solidFill>
                              <a:srgbClr val="000000"/>
                            </a:solidFill>
                            <a:effectLst/>
                            <a:latin typeface="Cambria Math"/>
                            <a:ea typeface="Calibri"/>
                            <a:cs typeface="Times New Roman"/>
                          </a:rPr>
                          <m:t>1</m:t>
                        </m:r>
                      </m:sub>
                    </m:sSub>
                    <m:r>
                      <a:rPr lang="vi-VN" sz="3200" i="1">
                        <a:solidFill>
                          <a:srgbClr val="000000"/>
                        </a:solidFill>
                        <a:effectLst/>
                        <a:latin typeface="Cambria Math"/>
                        <a:ea typeface="Calibri"/>
                        <a:cs typeface="Times New Roman"/>
                      </a:rPr>
                      <m:t>, </m:t>
                    </m:r>
                    <m:sSub>
                      <m:sSubPr>
                        <m:ctrlPr>
                          <a:rPr lang="en-US" sz="3200" i="1">
                            <a:solidFill>
                              <a:srgbClr val="000000"/>
                            </a:solidFill>
                            <a:effectLst/>
                            <a:latin typeface="Cambria Math"/>
                            <a:cs typeface="Times New Roman"/>
                          </a:rPr>
                        </m:ctrlPr>
                      </m:sSubPr>
                      <m:e>
                        <m:r>
                          <a:rPr lang="vi-VN" sz="3200" i="1">
                            <a:solidFill>
                              <a:srgbClr val="000000"/>
                            </a:solidFill>
                            <a:effectLst/>
                            <a:latin typeface="Cambria Math"/>
                            <a:ea typeface="Calibri"/>
                            <a:cs typeface="Times New Roman"/>
                          </a:rPr>
                          <m:t>𝐴</m:t>
                        </m:r>
                      </m:e>
                      <m:sub>
                        <m:r>
                          <a:rPr lang="vi-VN" sz="3200" i="1">
                            <a:solidFill>
                              <a:srgbClr val="000000"/>
                            </a:solidFill>
                            <a:effectLst/>
                            <a:latin typeface="Cambria Math"/>
                            <a:ea typeface="Calibri"/>
                            <a:cs typeface="Times New Roman"/>
                          </a:rPr>
                          <m:t>2</m:t>
                        </m:r>
                      </m:sub>
                    </m:sSub>
                    <m:sSub>
                      <m:sSubPr>
                        <m:ctrlPr>
                          <a:rPr lang="en-US" sz="3200" i="1">
                            <a:solidFill>
                              <a:srgbClr val="000000"/>
                            </a:solidFill>
                            <a:effectLst/>
                            <a:latin typeface="Cambria Math"/>
                            <a:cs typeface="Times New Roman"/>
                          </a:rPr>
                        </m:ctrlPr>
                      </m:sSubPr>
                      <m:e>
                        <m:r>
                          <a:rPr lang="vi-VN" sz="3200" i="1">
                            <a:solidFill>
                              <a:srgbClr val="000000"/>
                            </a:solidFill>
                            <a:effectLst/>
                            <a:latin typeface="Cambria Math"/>
                            <a:ea typeface="Calibri"/>
                            <a:cs typeface="Times New Roman"/>
                          </a:rPr>
                          <m:t>𝐴</m:t>
                        </m:r>
                        <m:r>
                          <a:rPr lang="vi-VN" sz="3200" i="1">
                            <a:solidFill>
                              <a:srgbClr val="000000"/>
                            </a:solidFill>
                            <a:effectLst/>
                            <a:latin typeface="Cambria Math"/>
                            <a:ea typeface="Calibri"/>
                            <a:cs typeface="Times New Roman"/>
                          </a:rPr>
                          <m:t>′</m:t>
                        </m:r>
                      </m:e>
                      <m:sub>
                        <m:r>
                          <a:rPr lang="vi-VN" sz="3200" i="1">
                            <a:solidFill>
                              <a:srgbClr val="000000"/>
                            </a:solidFill>
                            <a:effectLst/>
                            <a:latin typeface="Cambria Math"/>
                            <a:ea typeface="Calibri"/>
                            <a:cs typeface="Times New Roman"/>
                          </a:rPr>
                          <m:t>2</m:t>
                        </m:r>
                      </m:sub>
                    </m:sSub>
                    <m:r>
                      <a:rPr lang="vi-VN" sz="3200" i="1">
                        <a:solidFill>
                          <a:srgbClr val="000000"/>
                        </a:solidFill>
                        <a:effectLst/>
                        <a:latin typeface="Cambria Math"/>
                        <a:ea typeface="Calibri"/>
                        <a:cs typeface="Times New Roman"/>
                      </a:rPr>
                      <m:t>, …, </m:t>
                    </m:r>
                    <m:sSub>
                      <m:sSubPr>
                        <m:ctrlPr>
                          <a:rPr lang="en-US" sz="3200" i="1">
                            <a:solidFill>
                              <a:srgbClr val="000000"/>
                            </a:solidFill>
                            <a:effectLst/>
                            <a:latin typeface="Cambria Math"/>
                            <a:cs typeface="Times New Roman"/>
                          </a:rPr>
                        </m:ctrlPr>
                      </m:sSubPr>
                      <m:e>
                        <m:r>
                          <a:rPr lang="vi-VN" sz="3200" i="1">
                            <a:solidFill>
                              <a:srgbClr val="000000"/>
                            </a:solidFill>
                            <a:effectLst/>
                            <a:latin typeface="Cambria Math"/>
                            <a:ea typeface="Calibri"/>
                            <a:cs typeface="Times New Roman"/>
                          </a:rPr>
                          <m:t>𝐴</m:t>
                        </m:r>
                      </m:e>
                      <m:sub>
                        <m:r>
                          <a:rPr lang="vi-VN" sz="3200" i="1">
                            <a:solidFill>
                              <a:srgbClr val="000000"/>
                            </a:solidFill>
                            <a:effectLst/>
                            <a:latin typeface="Cambria Math"/>
                            <a:ea typeface="Calibri"/>
                            <a:cs typeface="Times New Roman"/>
                          </a:rPr>
                          <m:t>𝑛</m:t>
                        </m:r>
                      </m:sub>
                    </m:sSub>
                    <m:sSub>
                      <m:sSubPr>
                        <m:ctrlPr>
                          <a:rPr lang="en-US" sz="3200" i="1">
                            <a:solidFill>
                              <a:srgbClr val="000000"/>
                            </a:solidFill>
                            <a:effectLst/>
                            <a:latin typeface="Cambria Math"/>
                            <a:cs typeface="Times New Roman"/>
                          </a:rPr>
                        </m:ctrlPr>
                      </m:sSubPr>
                      <m:e>
                        <m:sSup>
                          <m:sSupPr>
                            <m:ctrlPr>
                              <a:rPr lang="vi-VN" sz="3200" i="1">
                                <a:solidFill>
                                  <a:srgbClr val="000000"/>
                                </a:solidFill>
                                <a:effectLst/>
                                <a:latin typeface="Cambria Math"/>
                                <a:ea typeface="Calibri"/>
                                <a:cs typeface="Times New Roman"/>
                              </a:rPr>
                            </m:ctrlPr>
                          </m:sSupPr>
                          <m:e>
                            <m:r>
                              <a:rPr lang="vi-VN" sz="3200" i="1">
                                <a:solidFill>
                                  <a:srgbClr val="000000"/>
                                </a:solidFill>
                                <a:effectLst/>
                                <a:latin typeface="Cambria Math"/>
                                <a:ea typeface="Calibri"/>
                                <a:cs typeface="Times New Roman"/>
                              </a:rPr>
                              <m:t>𝐴</m:t>
                            </m:r>
                          </m:e>
                          <m:sup>
                            <m:r>
                              <a:rPr lang="vi-VN" sz="3200" i="1">
                                <a:solidFill>
                                  <a:srgbClr val="000000"/>
                                </a:solidFill>
                                <a:effectLst/>
                                <a:latin typeface="Cambria Math"/>
                                <a:ea typeface="Calibri"/>
                                <a:cs typeface="Times New Roman"/>
                              </a:rPr>
                              <m:t>′</m:t>
                            </m:r>
                          </m:sup>
                        </m:sSup>
                      </m:e>
                      <m:sub>
                        <m:r>
                          <a:rPr lang="vi-VN" sz="3200" i="1">
                            <a:solidFill>
                              <a:srgbClr val="000000"/>
                            </a:solidFill>
                            <a:effectLst/>
                            <a:latin typeface="Cambria Math"/>
                            <a:ea typeface="Calibri"/>
                            <a:cs typeface="Times New Roman"/>
                          </a:rPr>
                          <m:t>𝑛</m:t>
                        </m:r>
                      </m:sub>
                    </m:sSub>
                    <m:r>
                      <a:rPr lang="en-US" sz="3200" b="0" i="0" smtClean="0">
                        <a:solidFill>
                          <a:srgbClr val="000000"/>
                        </a:solidFill>
                        <a:effectLst/>
                        <a:latin typeface="Cambria Math"/>
                        <a:ea typeface="Calibri"/>
                        <a:cs typeface="Times New Roman"/>
                      </a:rPr>
                      <m:t> </m:t>
                    </m:r>
                  </m:oMath>
                </a14:m>
                <a:r>
                  <a:rPr kumimoji="0" lang="vi-VN" sz="3200" b="0" i="0" u="none" strike="noStrike" kern="0" cap="none" spc="0" normalizeH="0" baseline="0" noProof="0" dirty="0" smtClean="0">
                    <a:ln>
                      <a:noFill/>
                    </a:ln>
                    <a:solidFill>
                      <a:prstClr val="black"/>
                    </a:solidFill>
                    <a:effectLst/>
                    <a:uLnTx/>
                    <a:uFillTx/>
                    <a:latin typeface="Times New Roman"/>
                    <a:ea typeface="+mj-ea"/>
                    <a:cs typeface="+mj-cs"/>
                  </a:rPr>
                  <a:t>gọi là</a:t>
                </a:r>
                <a:r>
                  <a:rPr kumimoji="0" lang="en-US" sz="3200" b="0" i="0" u="none" strike="noStrike" kern="0" cap="none" spc="0" normalizeH="0" noProof="0" dirty="0" smtClean="0">
                    <a:ln>
                      <a:noFill/>
                    </a:ln>
                    <a:solidFill>
                      <a:prstClr val="black"/>
                    </a:solidFill>
                    <a:effectLst/>
                    <a:uLnTx/>
                    <a:uFillTx/>
                    <a:latin typeface="Times New Roman"/>
                    <a:ea typeface="+mj-ea"/>
                    <a:cs typeface="+mj-cs"/>
                  </a:rPr>
                  <a:t> </a:t>
                </a:r>
              </a:p>
              <a:p>
                <a:pPr lvl="0">
                  <a:defRPr/>
                </a:pPr>
                <a:r>
                  <a:rPr kumimoji="0" lang="vi-VN" sz="3200" b="0" i="0" u="none" strike="noStrike" kern="0" cap="none" spc="0" normalizeH="0" baseline="0" noProof="0" dirty="0" smtClean="0">
                    <a:ln>
                      <a:noFill/>
                    </a:ln>
                    <a:solidFill>
                      <a:prstClr val="black"/>
                    </a:solidFill>
                    <a:effectLst/>
                    <a:uLnTx/>
                    <a:uFillTx/>
                    <a:latin typeface="Times New Roman"/>
                    <a:ea typeface="+mj-ea"/>
                    <a:cs typeface="+mj-cs"/>
                  </a:rPr>
                  <a:t>các cạnh bên;</a:t>
                </a:r>
                <a:endParaRPr kumimoji="0" lang="en-US" sz="3200" b="0" i="0" u="none" strike="noStrike" kern="0" cap="none" spc="0" normalizeH="0" baseline="0" noProof="0" dirty="0" smtClean="0">
                  <a:ln>
                    <a:noFill/>
                  </a:ln>
                  <a:solidFill>
                    <a:sysClr val="windowText" lastClr="000000"/>
                  </a:solidFill>
                  <a:effectLst/>
                  <a:uLnTx/>
                  <a:uFillTx/>
                </a:endParaRPr>
              </a:p>
            </p:txBody>
          </p:sp>
        </mc:Choice>
        <mc:Fallback xmlns="">
          <p:sp>
            <p:nvSpPr>
              <p:cNvPr id="18" name="Rectangle 17"/>
              <p:cNvSpPr>
                <a:spLocks noRot="1" noChangeAspect="1" noMove="1" noResize="1" noEditPoints="1" noAdjustHandles="1" noChangeArrowheads="1" noChangeShapeType="1" noTextEdit="1"/>
              </p:cNvSpPr>
              <p:nvPr/>
            </p:nvSpPr>
            <p:spPr>
              <a:xfrm>
                <a:off x="8972136" y="7923178"/>
                <a:ext cx="8219366" cy="1077218"/>
              </a:xfrm>
              <a:prstGeom prst="rect">
                <a:avLst/>
              </a:prstGeom>
              <a:blipFill rotWithShape="1">
                <a:blip r:embed="rId11"/>
                <a:stretch>
                  <a:fillRect l="-1929" t="-7955" b="-17045"/>
                </a:stretch>
              </a:blipFill>
            </p:spPr>
            <p:txBody>
              <a:bodyPr/>
              <a:lstStyle/>
              <a:p>
                <a:r>
                  <a:rPr lang="en-US">
                    <a:noFill/>
                  </a:rPr>
                  <a:t> </a:t>
                </a:r>
              </a:p>
            </p:txBody>
          </p:sp>
        </mc:Fallback>
      </mc:AlternateContent>
      <p:sp>
        <p:nvSpPr>
          <p:cNvPr id="20" name="Rectangle 19"/>
          <p:cNvSpPr/>
          <p:nvPr/>
        </p:nvSpPr>
        <p:spPr>
          <a:xfrm>
            <a:off x="8839743" y="8907424"/>
            <a:ext cx="9144000" cy="1077218"/>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smtClean="0">
                <a:ln>
                  <a:noFill/>
                </a:ln>
                <a:solidFill>
                  <a:prstClr val="black"/>
                </a:solidFill>
                <a:effectLst/>
                <a:uLnTx/>
                <a:uFillTx/>
                <a:latin typeface="Times New Roman"/>
                <a:ea typeface="+mj-ea"/>
                <a:cs typeface="+mj-cs"/>
              </a:rPr>
              <a:t>- Các đỉnh của hai mặt đáy gọi là các đỉnh của hình lăng trụ.</a:t>
            </a:r>
            <a:endParaRPr kumimoji="0" lang="en-US" sz="32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263626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1000"/>
                                        <p:tgtEl>
                                          <p:spTgt spid="20"/>
                                        </p:tgtEl>
                                      </p:cBhvr>
                                    </p:animEffect>
                                    <p:anim calcmode="lin" valueType="num">
                                      <p:cBhvr>
                                        <p:cTn id="75" dur="1000" fill="hold"/>
                                        <p:tgtEl>
                                          <p:spTgt spid="20"/>
                                        </p:tgtEl>
                                        <p:attrNameLst>
                                          <p:attrName>ppt_x</p:attrName>
                                        </p:attrNameLst>
                                      </p:cBhvr>
                                      <p:tavLst>
                                        <p:tav tm="0">
                                          <p:val>
                                            <p:strVal val="#ppt_x"/>
                                          </p:val>
                                        </p:tav>
                                        <p:tav tm="100000">
                                          <p:val>
                                            <p:strVal val="#ppt_x"/>
                                          </p:val>
                                        </p:tav>
                                      </p:tavLst>
                                    </p:anim>
                                    <p:anim calcmode="lin" valueType="num">
                                      <p:cBhvr>
                                        <p:cTn id="7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9318" y="-4278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p:nvPr/>
        </p:nvGrpSpPr>
        <p:grpSpPr>
          <a:xfrm>
            <a:off x="0" y="3202761"/>
            <a:ext cx="10508450" cy="4763858"/>
            <a:chOff x="-5049" y="0"/>
            <a:chExt cx="2676281" cy="2154171"/>
          </a:xfrm>
        </p:grpSpPr>
        <p:sp>
          <p:nvSpPr>
            <p:cNvPr id="4" name="Freeform 4"/>
            <p:cNvSpPr/>
            <p:nvPr/>
          </p:nvSpPr>
          <p:spPr>
            <a:xfrm>
              <a:off x="48260" y="48260"/>
              <a:ext cx="2622972" cy="2105911"/>
            </a:xfrm>
            <a:custGeom>
              <a:avLst/>
              <a:gdLst/>
              <a:ahLst/>
              <a:cxnLst/>
              <a:rect l="l" t="t" r="r" b="b"/>
              <a:pathLst>
                <a:path w="2622972" h="2105911">
                  <a:moveTo>
                    <a:pt x="0" y="0"/>
                  </a:moveTo>
                  <a:lnTo>
                    <a:pt x="2622972" y="0"/>
                  </a:lnTo>
                  <a:lnTo>
                    <a:pt x="2622972" y="2105911"/>
                  </a:lnTo>
                  <a:lnTo>
                    <a:pt x="0" y="2105911"/>
                  </a:lnTo>
                  <a:close/>
                </a:path>
              </a:pathLst>
            </a:custGeom>
            <a:solidFill>
              <a:srgbClr val="000000"/>
            </a:solidFill>
          </p:spPr>
        </p:sp>
        <p:sp>
          <p:nvSpPr>
            <p:cNvPr id="5" name="Freeform 5"/>
            <p:cNvSpPr/>
            <p:nvPr/>
          </p:nvSpPr>
          <p:spPr>
            <a:xfrm>
              <a:off x="-5049" y="34725"/>
              <a:ext cx="2622972" cy="2105911"/>
            </a:xfrm>
            <a:custGeom>
              <a:avLst/>
              <a:gdLst/>
              <a:ahLst/>
              <a:cxnLst/>
              <a:rect l="l" t="t" r="r" b="b"/>
              <a:pathLst>
                <a:path w="2622972" h="2105911">
                  <a:moveTo>
                    <a:pt x="0" y="0"/>
                  </a:moveTo>
                  <a:lnTo>
                    <a:pt x="2622972" y="0"/>
                  </a:lnTo>
                  <a:lnTo>
                    <a:pt x="2622972" y="2105911"/>
                  </a:lnTo>
                  <a:lnTo>
                    <a:pt x="0" y="2105911"/>
                  </a:lnTo>
                  <a:close/>
                </a:path>
              </a:pathLst>
            </a:custGeom>
            <a:solidFill>
              <a:srgbClr val="8CB9C4"/>
            </a:solidFill>
          </p:spPr>
        </p:sp>
        <p:sp>
          <p:nvSpPr>
            <p:cNvPr id="6" name="Freeform 6"/>
            <p:cNvSpPr/>
            <p:nvPr/>
          </p:nvSpPr>
          <p:spPr>
            <a:xfrm>
              <a:off x="0" y="0"/>
              <a:ext cx="2635672" cy="2118611"/>
            </a:xfrm>
            <a:custGeom>
              <a:avLst/>
              <a:gdLst/>
              <a:ahLst/>
              <a:cxnLst/>
              <a:rect l="l" t="t" r="r" b="b"/>
              <a:pathLst>
                <a:path w="2635672" h="2118611">
                  <a:moveTo>
                    <a:pt x="2635672" y="2118611"/>
                  </a:moveTo>
                  <a:lnTo>
                    <a:pt x="0" y="2118611"/>
                  </a:lnTo>
                  <a:lnTo>
                    <a:pt x="0" y="0"/>
                  </a:lnTo>
                  <a:lnTo>
                    <a:pt x="2635672" y="0"/>
                  </a:lnTo>
                  <a:lnTo>
                    <a:pt x="2635672" y="2118611"/>
                  </a:lnTo>
                  <a:close/>
                  <a:moveTo>
                    <a:pt x="12700" y="2105911"/>
                  </a:moveTo>
                  <a:lnTo>
                    <a:pt x="2622972" y="2105911"/>
                  </a:lnTo>
                  <a:lnTo>
                    <a:pt x="2622972" y="12700"/>
                  </a:lnTo>
                  <a:lnTo>
                    <a:pt x="12700" y="12700"/>
                  </a:lnTo>
                  <a:lnTo>
                    <a:pt x="12700" y="2105911"/>
                  </a:lnTo>
                  <a:close/>
                </a:path>
              </a:pathLst>
            </a:custGeom>
            <a:solidFill>
              <a:srgbClr val="000000"/>
            </a:solidFill>
          </p:spPr>
        </p:sp>
      </p:grpSp>
      <p:sp>
        <p:nvSpPr>
          <p:cNvPr id="7" name="Freeform 7"/>
          <p:cNvSpPr/>
          <p:nvPr/>
        </p:nvSpPr>
        <p:spPr>
          <a:xfrm flipH="1">
            <a:off x="14184281" y="888178"/>
            <a:ext cx="3486390" cy="3611138"/>
          </a:xfrm>
          <a:custGeom>
            <a:avLst/>
            <a:gdLst/>
            <a:ahLst/>
            <a:cxnLst/>
            <a:rect l="l" t="t" r="r" b="b"/>
            <a:pathLst>
              <a:path w="3486390" h="3611138">
                <a:moveTo>
                  <a:pt x="3486390" y="0"/>
                </a:moveTo>
                <a:lnTo>
                  <a:pt x="0" y="0"/>
                </a:lnTo>
                <a:lnTo>
                  <a:pt x="0" y="3611138"/>
                </a:lnTo>
                <a:lnTo>
                  <a:pt x="3486390" y="3611138"/>
                </a:lnTo>
                <a:lnTo>
                  <a:pt x="348639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a:off x="7728996" y="8499311"/>
            <a:ext cx="1763452" cy="1288923"/>
          </a:xfrm>
          <a:custGeom>
            <a:avLst/>
            <a:gdLst/>
            <a:ahLst/>
            <a:cxnLst/>
            <a:rect l="l" t="t" r="r" b="b"/>
            <a:pathLst>
              <a:path w="1763452" h="1288923">
                <a:moveTo>
                  <a:pt x="0" y="0"/>
                </a:moveTo>
                <a:lnTo>
                  <a:pt x="1763452" y="0"/>
                </a:lnTo>
                <a:lnTo>
                  <a:pt x="1763452" y="1288923"/>
                </a:lnTo>
                <a:lnTo>
                  <a:pt x="0" y="128892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9" name="Group 9"/>
          <p:cNvGrpSpPr>
            <a:grpSpLocks noChangeAspect="1"/>
          </p:cNvGrpSpPr>
          <p:nvPr/>
        </p:nvGrpSpPr>
        <p:grpSpPr>
          <a:xfrm>
            <a:off x="14532985" y="4610790"/>
            <a:ext cx="3937752" cy="4177484"/>
            <a:chOff x="0" y="0"/>
            <a:chExt cx="5647690" cy="5647690"/>
          </a:xfrm>
        </p:grpSpPr>
        <p:sp>
          <p:nvSpPr>
            <p:cNvPr id="10" name="Freeform 10"/>
            <p:cNvSpPr/>
            <p:nvPr/>
          </p:nvSpPr>
          <p:spPr>
            <a:xfrm>
              <a:off x="31750" y="31750"/>
              <a:ext cx="5584190" cy="5584190"/>
            </a:xfrm>
            <a:custGeom>
              <a:avLst/>
              <a:gdLst/>
              <a:ahLst/>
              <a:cxnLst/>
              <a:rect l="l" t="t" r="r" b="b"/>
              <a:pathLst>
                <a:path w="5584190" h="5584190">
                  <a:moveTo>
                    <a:pt x="5584190" y="5584190"/>
                  </a:moveTo>
                  <a:lnTo>
                    <a:pt x="1143000" y="5584190"/>
                  </a:lnTo>
                  <a:cubicBezTo>
                    <a:pt x="511810" y="5584190"/>
                    <a:pt x="0" y="5072380"/>
                    <a:pt x="0" y="4441190"/>
                  </a:cubicBezTo>
                  <a:lnTo>
                    <a:pt x="0" y="0"/>
                  </a:lnTo>
                  <a:lnTo>
                    <a:pt x="4441190" y="0"/>
                  </a:lnTo>
                  <a:cubicBezTo>
                    <a:pt x="5072380" y="0"/>
                    <a:pt x="5584190" y="511810"/>
                    <a:pt x="5584190" y="1143000"/>
                  </a:cubicBezTo>
                  <a:lnTo>
                    <a:pt x="5584190" y="5584190"/>
                  </a:lnTo>
                  <a:close/>
                </a:path>
              </a:pathLst>
            </a:custGeom>
            <a:solidFill>
              <a:srgbClr val="000000">
                <a:alpha val="0"/>
              </a:srgbClr>
            </a:solidFill>
            <a:ln w="12700">
              <a:solidFill>
                <a:srgbClr val="000000"/>
              </a:solidFill>
            </a:ln>
          </p:spPr>
        </p:sp>
        <p:sp>
          <p:nvSpPr>
            <p:cNvPr id="11" name="Freeform 11"/>
            <p:cNvSpPr/>
            <p:nvPr/>
          </p:nvSpPr>
          <p:spPr>
            <a:xfrm>
              <a:off x="0" y="0"/>
              <a:ext cx="5647690" cy="5647690"/>
            </a:xfrm>
            <a:custGeom>
              <a:avLst/>
              <a:gdLst/>
              <a:ahLst/>
              <a:cxnLst/>
              <a:rect l="l" t="t" r="r" b="b"/>
              <a:pathLst>
                <a:path w="5647690" h="5647690">
                  <a:moveTo>
                    <a:pt x="5647690" y="5647690"/>
                  </a:moveTo>
                  <a:lnTo>
                    <a:pt x="1174750" y="5647690"/>
                  </a:lnTo>
                  <a:cubicBezTo>
                    <a:pt x="527050" y="5647690"/>
                    <a:pt x="0" y="5120640"/>
                    <a:pt x="0" y="4472940"/>
                  </a:cubicBezTo>
                  <a:lnTo>
                    <a:pt x="0" y="0"/>
                  </a:lnTo>
                  <a:lnTo>
                    <a:pt x="4472940" y="0"/>
                  </a:lnTo>
                  <a:cubicBezTo>
                    <a:pt x="5120640" y="0"/>
                    <a:pt x="5647690" y="527050"/>
                    <a:pt x="5647690" y="1174750"/>
                  </a:cubicBezTo>
                  <a:lnTo>
                    <a:pt x="5647690" y="5647690"/>
                  </a:lnTo>
                  <a:close/>
                  <a:moveTo>
                    <a:pt x="63500" y="63500"/>
                  </a:moveTo>
                  <a:lnTo>
                    <a:pt x="63500" y="4472940"/>
                  </a:lnTo>
                  <a:cubicBezTo>
                    <a:pt x="63500" y="5085080"/>
                    <a:pt x="562610" y="5584190"/>
                    <a:pt x="1174750" y="5584190"/>
                  </a:cubicBezTo>
                  <a:lnTo>
                    <a:pt x="5584190" y="5584190"/>
                  </a:lnTo>
                  <a:lnTo>
                    <a:pt x="5584190" y="1174750"/>
                  </a:lnTo>
                  <a:cubicBezTo>
                    <a:pt x="5584190" y="562610"/>
                    <a:pt x="5085080" y="63500"/>
                    <a:pt x="4472940" y="63500"/>
                  </a:cubicBezTo>
                  <a:lnTo>
                    <a:pt x="63500" y="63500"/>
                  </a:lnTo>
                  <a:close/>
                </a:path>
              </a:pathLst>
            </a:custGeom>
            <a:solidFill>
              <a:srgbClr val="000000"/>
            </a:solidFill>
          </p:spPr>
        </p:sp>
      </p:grpSp>
      <p:grpSp>
        <p:nvGrpSpPr>
          <p:cNvPr id="12" name="Group 12"/>
          <p:cNvGrpSpPr>
            <a:grpSpLocks noChangeAspect="1"/>
          </p:cNvGrpSpPr>
          <p:nvPr/>
        </p:nvGrpSpPr>
        <p:grpSpPr>
          <a:xfrm>
            <a:off x="10299132" y="5638052"/>
            <a:ext cx="4223918" cy="4000550"/>
            <a:chOff x="0" y="0"/>
            <a:chExt cx="5647690" cy="5647690"/>
          </a:xfrm>
        </p:grpSpPr>
        <p:sp>
          <p:nvSpPr>
            <p:cNvPr id="13" name="Freeform 13"/>
            <p:cNvSpPr/>
            <p:nvPr/>
          </p:nvSpPr>
          <p:spPr>
            <a:xfrm>
              <a:off x="31750" y="31750"/>
              <a:ext cx="5584190" cy="5584190"/>
            </a:xfrm>
            <a:custGeom>
              <a:avLst/>
              <a:gdLst/>
              <a:ahLst/>
              <a:cxnLst/>
              <a:rect l="l" t="t" r="r" b="b"/>
              <a:pathLst>
                <a:path w="5584190" h="5584190">
                  <a:moveTo>
                    <a:pt x="5584190" y="5584190"/>
                  </a:moveTo>
                  <a:lnTo>
                    <a:pt x="1143000" y="5584190"/>
                  </a:lnTo>
                  <a:cubicBezTo>
                    <a:pt x="511810" y="5584190"/>
                    <a:pt x="0" y="5072380"/>
                    <a:pt x="0" y="4441190"/>
                  </a:cubicBezTo>
                  <a:lnTo>
                    <a:pt x="0" y="0"/>
                  </a:lnTo>
                  <a:lnTo>
                    <a:pt x="4441190" y="0"/>
                  </a:lnTo>
                  <a:cubicBezTo>
                    <a:pt x="5072380" y="0"/>
                    <a:pt x="5584190" y="511810"/>
                    <a:pt x="5584190" y="1143000"/>
                  </a:cubicBezTo>
                  <a:lnTo>
                    <a:pt x="5584190" y="5584190"/>
                  </a:lnTo>
                  <a:close/>
                </a:path>
              </a:pathLst>
            </a:custGeom>
            <a:solidFill>
              <a:srgbClr val="000000">
                <a:alpha val="0"/>
              </a:srgbClr>
            </a:solidFill>
            <a:ln w="12700">
              <a:solidFill>
                <a:srgbClr val="000000"/>
              </a:solidFill>
            </a:ln>
          </p:spPr>
        </p:sp>
        <p:sp>
          <p:nvSpPr>
            <p:cNvPr id="14" name="Freeform 14"/>
            <p:cNvSpPr/>
            <p:nvPr/>
          </p:nvSpPr>
          <p:spPr>
            <a:xfrm>
              <a:off x="0" y="0"/>
              <a:ext cx="5647690" cy="5647690"/>
            </a:xfrm>
            <a:custGeom>
              <a:avLst/>
              <a:gdLst/>
              <a:ahLst/>
              <a:cxnLst/>
              <a:rect l="l" t="t" r="r" b="b"/>
              <a:pathLst>
                <a:path w="5647690" h="5647690">
                  <a:moveTo>
                    <a:pt x="5647690" y="5647690"/>
                  </a:moveTo>
                  <a:lnTo>
                    <a:pt x="1174750" y="5647690"/>
                  </a:lnTo>
                  <a:cubicBezTo>
                    <a:pt x="527050" y="5647690"/>
                    <a:pt x="0" y="5120640"/>
                    <a:pt x="0" y="4472940"/>
                  </a:cubicBezTo>
                  <a:lnTo>
                    <a:pt x="0" y="0"/>
                  </a:lnTo>
                  <a:lnTo>
                    <a:pt x="4472940" y="0"/>
                  </a:lnTo>
                  <a:cubicBezTo>
                    <a:pt x="5120640" y="0"/>
                    <a:pt x="5647690" y="527050"/>
                    <a:pt x="5647690" y="1174750"/>
                  </a:cubicBezTo>
                  <a:lnTo>
                    <a:pt x="5647690" y="5647690"/>
                  </a:lnTo>
                  <a:close/>
                  <a:moveTo>
                    <a:pt x="63500" y="63500"/>
                  </a:moveTo>
                  <a:lnTo>
                    <a:pt x="63500" y="4472940"/>
                  </a:lnTo>
                  <a:cubicBezTo>
                    <a:pt x="63500" y="5085080"/>
                    <a:pt x="562610" y="5584190"/>
                    <a:pt x="1174750" y="5584190"/>
                  </a:cubicBezTo>
                  <a:lnTo>
                    <a:pt x="5584190" y="5584190"/>
                  </a:lnTo>
                  <a:lnTo>
                    <a:pt x="5584190" y="1174750"/>
                  </a:lnTo>
                  <a:cubicBezTo>
                    <a:pt x="5584190" y="562610"/>
                    <a:pt x="5085080" y="63500"/>
                    <a:pt x="4472940" y="63500"/>
                  </a:cubicBezTo>
                  <a:lnTo>
                    <a:pt x="63500" y="63500"/>
                  </a:lnTo>
                  <a:close/>
                </a:path>
              </a:pathLst>
            </a:custGeom>
            <a:solidFill>
              <a:srgbClr val="000000"/>
            </a:solidFill>
          </p:spPr>
        </p:sp>
      </p:grpSp>
      <p:grpSp>
        <p:nvGrpSpPr>
          <p:cNvPr id="15" name="Group 15"/>
          <p:cNvGrpSpPr>
            <a:grpSpLocks noChangeAspect="1"/>
          </p:cNvGrpSpPr>
          <p:nvPr/>
        </p:nvGrpSpPr>
        <p:grpSpPr>
          <a:xfrm>
            <a:off x="10134600" y="158591"/>
            <a:ext cx="4388450" cy="4232617"/>
            <a:chOff x="0" y="0"/>
            <a:chExt cx="6042367" cy="5647690"/>
          </a:xfrm>
        </p:grpSpPr>
        <p:sp>
          <p:nvSpPr>
            <p:cNvPr id="16" name="Freeform 16"/>
            <p:cNvSpPr/>
            <p:nvPr/>
          </p:nvSpPr>
          <p:spPr>
            <a:xfrm>
              <a:off x="31750" y="31750"/>
              <a:ext cx="6010617" cy="5584189"/>
            </a:xfrm>
            <a:custGeom>
              <a:avLst/>
              <a:gdLst/>
              <a:ahLst/>
              <a:cxnLst/>
              <a:rect l="l" t="t" r="r" b="b"/>
              <a:pathLst>
                <a:path w="5584190" h="5584190">
                  <a:moveTo>
                    <a:pt x="5584190" y="5584190"/>
                  </a:moveTo>
                  <a:lnTo>
                    <a:pt x="1143000" y="5584190"/>
                  </a:lnTo>
                  <a:cubicBezTo>
                    <a:pt x="511810" y="5584190"/>
                    <a:pt x="0" y="5072380"/>
                    <a:pt x="0" y="4441190"/>
                  </a:cubicBezTo>
                  <a:lnTo>
                    <a:pt x="0" y="0"/>
                  </a:lnTo>
                  <a:lnTo>
                    <a:pt x="4441190" y="0"/>
                  </a:lnTo>
                  <a:cubicBezTo>
                    <a:pt x="5072380" y="0"/>
                    <a:pt x="5584190" y="511810"/>
                    <a:pt x="5584190" y="1143000"/>
                  </a:cubicBezTo>
                  <a:lnTo>
                    <a:pt x="5584190" y="5584190"/>
                  </a:lnTo>
                  <a:close/>
                </a:path>
              </a:pathLst>
            </a:custGeom>
            <a:solidFill>
              <a:srgbClr val="000000">
                <a:alpha val="0"/>
              </a:srgbClr>
            </a:solidFill>
            <a:ln w="12700">
              <a:solidFill>
                <a:srgbClr val="000000"/>
              </a:solidFill>
            </a:ln>
          </p:spPr>
        </p:sp>
        <p:sp>
          <p:nvSpPr>
            <p:cNvPr id="17" name="Freeform 17"/>
            <p:cNvSpPr/>
            <p:nvPr/>
          </p:nvSpPr>
          <p:spPr>
            <a:xfrm>
              <a:off x="0" y="0"/>
              <a:ext cx="5647690" cy="5647690"/>
            </a:xfrm>
            <a:custGeom>
              <a:avLst/>
              <a:gdLst/>
              <a:ahLst/>
              <a:cxnLst/>
              <a:rect l="l" t="t" r="r" b="b"/>
              <a:pathLst>
                <a:path w="5647690" h="5647690">
                  <a:moveTo>
                    <a:pt x="5647690" y="5647690"/>
                  </a:moveTo>
                  <a:lnTo>
                    <a:pt x="1174750" y="5647690"/>
                  </a:lnTo>
                  <a:cubicBezTo>
                    <a:pt x="527050" y="5647690"/>
                    <a:pt x="0" y="5120640"/>
                    <a:pt x="0" y="4472940"/>
                  </a:cubicBezTo>
                  <a:lnTo>
                    <a:pt x="0" y="0"/>
                  </a:lnTo>
                  <a:lnTo>
                    <a:pt x="4472940" y="0"/>
                  </a:lnTo>
                  <a:cubicBezTo>
                    <a:pt x="5120640" y="0"/>
                    <a:pt x="5647690" y="527050"/>
                    <a:pt x="5647690" y="1174750"/>
                  </a:cubicBezTo>
                  <a:lnTo>
                    <a:pt x="5647690" y="5647690"/>
                  </a:lnTo>
                  <a:close/>
                  <a:moveTo>
                    <a:pt x="63500" y="63500"/>
                  </a:moveTo>
                  <a:lnTo>
                    <a:pt x="63500" y="4472940"/>
                  </a:lnTo>
                  <a:cubicBezTo>
                    <a:pt x="63500" y="5085080"/>
                    <a:pt x="562610" y="5584190"/>
                    <a:pt x="1174750" y="5584190"/>
                  </a:cubicBezTo>
                  <a:lnTo>
                    <a:pt x="5584190" y="5584190"/>
                  </a:lnTo>
                  <a:lnTo>
                    <a:pt x="5584190" y="1174750"/>
                  </a:lnTo>
                  <a:cubicBezTo>
                    <a:pt x="5584190" y="562610"/>
                    <a:pt x="5085080" y="63500"/>
                    <a:pt x="4472940" y="63500"/>
                  </a:cubicBezTo>
                  <a:lnTo>
                    <a:pt x="63500" y="63500"/>
                  </a:lnTo>
                  <a:close/>
                </a:path>
              </a:pathLst>
            </a:custGeom>
            <a:solidFill>
              <a:srgbClr val="000000"/>
            </a:solidFill>
          </p:spPr>
        </p:sp>
      </p:grpSp>
      <p:sp>
        <p:nvSpPr>
          <p:cNvPr id="18" name="Freeform 18"/>
          <p:cNvSpPr/>
          <p:nvPr/>
        </p:nvSpPr>
        <p:spPr>
          <a:xfrm>
            <a:off x="10782988" y="3544782"/>
            <a:ext cx="2007626" cy="1909069"/>
          </a:xfrm>
          <a:custGeom>
            <a:avLst/>
            <a:gdLst/>
            <a:ahLst/>
            <a:cxnLst/>
            <a:rect l="l" t="t" r="r" b="b"/>
            <a:pathLst>
              <a:path w="2007626" h="1909069">
                <a:moveTo>
                  <a:pt x="0" y="0"/>
                </a:moveTo>
                <a:lnTo>
                  <a:pt x="2007625" y="0"/>
                </a:lnTo>
                <a:lnTo>
                  <a:pt x="2007625" y="1909069"/>
                </a:lnTo>
                <a:lnTo>
                  <a:pt x="0" y="190906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24" name="Rectangle 23"/>
          <p:cNvSpPr/>
          <p:nvPr/>
        </p:nvSpPr>
        <p:spPr>
          <a:xfrm>
            <a:off x="577566" y="4391208"/>
            <a:ext cx="9144000" cy="2308324"/>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1" i="1" u="none" strike="noStrike" kern="0" cap="none" spc="0" normalizeH="0" baseline="0" noProof="0" dirty="0" smtClean="0">
                <a:ln>
                  <a:noFill/>
                </a:ln>
                <a:solidFill>
                  <a:prstClr val="black"/>
                </a:solidFill>
                <a:effectLst/>
                <a:uLnTx/>
                <a:uFillTx/>
                <a:latin typeface="Times New Roman"/>
                <a:ea typeface="+mj-ea"/>
                <a:cs typeface="+mj-cs"/>
              </a:rPr>
              <a:t>Chú ý:</a:t>
            </a:r>
            <a:r>
              <a:rPr kumimoji="0" lang="vi-VN" sz="3600" b="0" i="0" u="none" strike="noStrike" kern="0" cap="none" spc="0" normalizeH="0" baseline="0" noProof="0" dirty="0" smtClean="0">
                <a:ln>
                  <a:noFill/>
                </a:ln>
                <a:solidFill>
                  <a:prstClr val="black"/>
                </a:solidFill>
                <a:effectLst/>
                <a:uLnTx/>
                <a:uFillTx/>
                <a:latin typeface="Times New Roman"/>
                <a:ea typeface="+mj-ea"/>
                <a:cs typeface="+mj-cs"/>
              </a:rPr>
              <a:t> Nếu đáy của lăng trụ là một tam giác, tứ giác, ngũ giác,... thì hình lăng trụ tương ứng gọi là hình lăng trụ tam giác, hình lăng trụ tứ giác, hình lăng trụ ngũ giác (</a:t>
            </a:r>
            <a:r>
              <a:rPr kumimoji="0" lang="vi-VN" sz="3600" b="0" i="1" u="none" strike="noStrike" kern="0" cap="none" spc="0" normalizeH="0" baseline="0" noProof="0" dirty="0" smtClean="0">
                <a:ln>
                  <a:noFill/>
                </a:ln>
                <a:solidFill>
                  <a:prstClr val="black"/>
                </a:solidFill>
                <a:effectLst/>
                <a:uLnTx/>
                <a:uFillTx/>
                <a:latin typeface="Times New Roman"/>
                <a:ea typeface="+mj-ea"/>
                <a:cs typeface="+mj-cs"/>
              </a:rPr>
              <a:t>Hình 71</a:t>
            </a:r>
            <a:r>
              <a:rPr kumimoji="0" lang="en-US" sz="3600" b="0" i="1" u="none" strike="noStrike" kern="0" cap="none" spc="0" normalizeH="0" baseline="0" noProof="0" dirty="0" smtClean="0">
                <a:ln>
                  <a:noFill/>
                </a:ln>
                <a:solidFill>
                  <a:prstClr val="black"/>
                </a:solidFill>
                <a:effectLst/>
                <a:uLnTx/>
                <a:uFillTx/>
                <a:latin typeface="Times New Roman"/>
                <a:ea typeface="+mj-ea"/>
                <a:cs typeface="+mj-cs"/>
              </a:rPr>
              <a:t>)</a:t>
            </a:r>
            <a:endParaRPr kumimoji="0" lang="en-US" sz="3600" b="0" i="0" u="none" strike="noStrike" kern="0" cap="none" spc="0" normalizeH="0" baseline="0" noProof="0" dirty="0" smtClean="0">
              <a:ln>
                <a:noFill/>
              </a:ln>
              <a:solidFill>
                <a:sysClr val="windowText" lastClr="000000"/>
              </a:solidFill>
              <a:effectLst/>
              <a:uLnTx/>
              <a:uFillTx/>
            </a:endParaRPr>
          </a:p>
        </p:txBody>
      </p:sp>
      <p:grpSp>
        <p:nvGrpSpPr>
          <p:cNvPr id="33" name="Group 32"/>
          <p:cNvGrpSpPr/>
          <p:nvPr/>
        </p:nvGrpSpPr>
        <p:grpSpPr>
          <a:xfrm>
            <a:off x="10276834" y="315028"/>
            <a:ext cx="4320413" cy="3733967"/>
            <a:chOff x="10276834" y="315028"/>
            <a:chExt cx="4320413" cy="3733967"/>
          </a:xfrm>
        </p:grpSpPr>
        <p:pic>
          <p:nvPicPr>
            <p:cNvPr id="25" name="Picture 24"/>
            <p:cNvPicPr/>
            <p:nvPr/>
          </p:nvPicPr>
          <p:blipFill>
            <a:blip r:embed="rId9"/>
            <a:srcRect/>
            <a:stretch>
              <a:fillRect/>
            </a:stretch>
          </p:blipFill>
          <p:spPr bwMode="auto">
            <a:xfrm>
              <a:off x="11078476" y="315028"/>
              <a:ext cx="2397481" cy="3013445"/>
            </a:xfrm>
            <a:prstGeom prst="rect">
              <a:avLst/>
            </a:prstGeom>
            <a:noFill/>
            <a:ln w="9525">
              <a:noFill/>
              <a:miter lim="800000"/>
              <a:headEnd/>
              <a:tailEnd/>
            </a:ln>
          </p:spPr>
        </p:pic>
        <p:sp>
          <p:nvSpPr>
            <p:cNvPr id="28" name="Rectangle 27"/>
            <p:cNvSpPr/>
            <p:nvPr/>
          </p:nvSpPr>
          <p:spPr>
            <a:xfrm>
              <a:off x="10276834" y="3279554"/>
              <a:ext cx="4320413"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400" b="0" i="0" u="none" strike="noStrike" kern="0" cap="none" spc="0" normalizeH="0" baseline="0" noProof="0" dirty="0" smtClean="0">
                  <a:ln>
                    <a:noFill/>
                  </a:ln>
                  <a:solidFill>
                    <a:prstClr val="black"/>
                  </a:solidFill>
                  <a:effectLst/>
                  <a:uLnTx/>
                  <a:uFillTx/>
                  <a:latin typeface="Times New Roman"/>
                  <a:ea typeface="+mj-ea"/>
                  <a:cs typeface="+mj-cs"/>
                </a:rPr>
                <a:t>Lăng trụ tam giác </a:t>
              </a:r>
              <a:endParaRPr kumimoji="0" lang="en-US" sz="1800" b="0" i="0" u="none" strike="noStrike" kern="0" cap="none" spc="0" normalizeH="0" baseline="0" noProof="0" dirty="0" smtClean="0">
                <a:ln>
                  <a:noFill/>
                </a:ln>
                <a:solidFill>
                  <a:sysClr val="windowText" lastClr="000000"/>
                </a:solidFill>
                <a:effectLst/>
                <a:uLnTx/>
                <a:uFillTx/>
              </a:endParaRPr>
            </a:p>
          </p:txBody>
        </p:sp>
      </p:grpSp>
      <p:grpSp>
        <p:nvGrpSpPr>
          <p:cNvPr id="34" name="Group 33"/>
          <p:cNvGrpSpPr/>
          <p:nvPr/>
        </p:nvGrpSpPr>
        <p:grpSpPr>
          <a:xfrm>
            <a:off x="14597247" y="5100715"/>
            <a:ext cx="3796232" cy="3398596"/>
            <a:chOff x="14597247" y="5100715"/>
            <a:chExt cx="3796232" cy="3398596"/>
          </a:xfrm>
        </p:grpSpPr>
        <p:pic>
          <p:nvPicPr>
            <p:cNvPr id="26" name="Picture 25"/>
            <p:cNvPicPr/>
            <p:nvPr/>
          </p:nvPicPr>
          <p:blipFill>
            <a:blip r:embed="rId10"/>
            <a:srcRect/>
            <a:stretch>
              <a:fillRect/>
            </a:stretch>
          </p:blipFill>
          <p:spPr bwMode="auto">
            <a:xfrm>
              <a:off x="15124921" y="5100715"/>
              <a:ext cx="2545750" cy="2666999"/>
            </a:xfrm>
            <a:prstGeom prst="rect">
              <a:avLst/>
            </a:prstGeom>
            <a:noFill/>
            <a:ln w="9525">
              <a:noFill/>
              <a:miter lim="800000"/>
              <a:headEnd/>
              <a:tailEnd/>
            </a:ln>
          </p:spPr>
        </p:pic>
        <p:sp>
          <p:nvSpPr>
            <p:cNvPr id="29" name="Rectangle 28"/>
            <p:cNvSpPr/>
            <p:nvPr/>
          </p:nvSpPr>
          <p:spPr>
            <a:xfrm>
              <a:off x="14597247" y="7729870"/>
              <a:ext cx="3796232"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400" b="0" i="0" u="none" strike="noStrike" kern="0" cap="none" spc="0" normalizeH="0" baseline="0" noProof="0" dirty="0" smtClean="0">
                  <a:ln>
                    <a:noFill/>
                  </a:ln>
                  <a:solidFill>
                    <a:prstClr val="black"/>
                  </a:solidFill>
                  <a:effectLst/>
                  <a:uLnTx/>
                  <a:uFillTx/>
                  <a:latin typeface="Times New Roman"/>
                  <a:ea typeface="+mj-ea"/>
                  <a:cs typeface="+mj-cs"/>
                </a:rPr>
                <a:t>Lăng trụ tứ giác</a:t>
              </a:r>
              <a:endParaRPr kumimoji="0" lang="en-US" sz="1800" b="0" i="0" u="none" strike="noStrike" kern="0" cap="none" spc="0" normalizeH="0" baseline="0" noProof="0" dirty="0" smtClean="0">
                <a:ln>
                  <a:noFill/>
                </a:ln>
                <a:solidFill>
                  <a:sysClr val="windowText" lastClr="000000"/>
                </a:solidFill>
                <a:effectLst/>
                <a:uLnTx/>
                <a:uFillTx/>
              </a:endParaRPr>
            </a:p>
          </p:txBody>
        </p:sp>
      </p:grpSp>
      <p:grpSp>
        <p:nvGrpSpPr>
          <p:cNvPr id="35" name="Group 34"/>
          <p:cNvGrpSpPr/>
          <p:nvPr/>
        </p:nvGrpSpPr>
        <p:grpSpPr>
          <a:xfrm>
            <a:off x="10285477" y="5981699"/>
            <a:ext cx="4320413" cy="3287053"/>
            <a:chOff x="10285477" y="5981699"/>
            <a:chExt cx="4320413" cy="3287053"/>
          </a:xfrm>
        </p:grpSpPr>
        <p:pic>
          <p:nvPicPr>
            <p:cNvPr id="27" name="Picture 26"/>
            <p:cNvPicPr/>
            <p:nvPr/>
          </p:nvPicPr>
          <p:blipFill>
            <a:blip r:embed="rId11"/>
            <a:srcRect/>
            <a:stretch>
              <a:fillRect/>
            </a:stretch>
          </p:blipFill>
          <p:spPr bwMode="auto">
            <a:xfrm>
              <a:off x="10908175" y="5981699"/>
              <a:ext cx="3057732" cy="2517611"/>
            </a:xfrm>
            <a:prstGeom prst="rect">
              <a:avLst/>
            </a:prstGeom>
            <a:noFill/>
            <a:ln w="9525">
              <a:noFill/>
              <a:miter lim="800000"/>
              <a:headEnd/>
              <a:tailEnd/>
            </a:ln>
          </p:spPr>
        </p:pic>
        <p:sp>
          <p:nvSpPr>
            <p:cNvPr id="30" name="Rectangle 29"/>
            <p:cNvSpPr/>
            <p:nvPr/>
          </p:nvSpPr>
          <p:spPr>
            <a:xfrm>
              <a:off x="10285477" y="8499311"/>
              <a:ext cx="4320413"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400" b="0" i="0" u="none" strike="noStrike" kern="0" cap="none" spc="0" normalizeH="0" baseline="0" noProof="0" dirty="0" smtClean="0">
                  <a:ln>
                    <a:noFill/>
                  </a:ln>
                  <a:solidFill>
                    <a:prstClr val="black"/>
                  </a:solidFill>
                  <a:effectLst/>
                  <a:uLnTx/>
                  <a:uFillTx/>
                  <a:latin typeface="Times New Roman"/>
                  <a:ea typeface="+mj-ea"/>
                  <a:cs typeface="+mj-cs"/>
                </a:rPr>
                <a:t>Lăng trụ ngũ giác.</a:t>
              </a:r>
              <a:endParaRPr kumimoji="0" lang="en-US" sz="1800" b="0" i="0" u="none" strike="noStrike" kern="0" cap="none" spc="0" normalizeH="0" baseline="0" noProof="0" dirty="0" smtClean="0">
                <a:ln>
                  <a:noFill/>
                </a:ln>
                <a:solidFill>
                  <a:sysClr val="windowText" lastClr="000000"/>
                </a:solidFill>
                <a:effectLst/>
                <a:uLnTx/>
                <a:uFillTx/>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5442"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grpSp>
        <p:nvGrpSpPr>
          <p:cNvPr id="3" name="Group 3"/>
          <p:cNvGrpSpPr/>
          <p:nvPr/>
        </p:nvGrpSpPr>
        <p:grpSpPr>
          <a:xfrm>
            <a:off x="100403" y="4664141"/>
            <a:ext cx="9403000" cy="5622858"/>
            <a:chOff x="0" y="0"/>
            <a:chExt cx="3422869" cy="1325277"/>
          </a:xfrm>
        </p:grpSpPr>
        <p:sp>
          <p:nvSpPr>
            <p:cNvPr id="4" name="Freeform 4"/>
            <p:cNvSpPr/>
            <p:nvPr/>
          </p:nvSpPr>
          <p:spPr>
            <a:xfrm>
              <a:off x="48260" y="48260"/>
              <a:ext cx="3374609" cy="1277017"/>
            </a:xfrm>
            <a:custGeom>
              <a:avLst/>
              <a:gdLst/>
              <a:ahLst/>
              <a:cxnLst/>
              <a:rect l="l" t="t" r="r" b="b"/>
              <a:pathLst>
                <a:path w="3374609" h="1277017">
                  <a:moveTo>
                    <a:pt x="0" y="0"/>
                  </a:moveTo>
                  <a:lnTo>
                    <a:pt x="3374609" y="0"/>
                  </a:lnTo>
                  <a:lnTo>
                    <a:pt x="3374609" y="1277017"/>
                  </a:lnTo>
                  <a:lnTo>
                    <a:pt x="0" y="1277017"/>
                  </a:lnTo>
                  <a:close/>
                </a:path>
              </a:pathLst>
            </a:custGeom>
            <a:solidFill>
              <a:srgbClr val="000000"/>
            </a:solidFill>
          </p:spPr>
        </p:sp>
        <p:sp>
          <p:nvSpPr>
            <p:cNvPr id="5" name="Freeform 5"/>
            <p:cNvSpPr/>
            <p:nvPr/>
          </p:nvSpPr>
          <p:spPr>
            <a:xfrm>
              <a:off x="6350" y="6350"/>
              <a:ext cx="3374610" cy="1277017"/>
            </a:xfrm>
            <a:custGeom>
              <a:avLst/>
              <a:gdLst/>
              <a:ahLst/>
              <a:cxnLst/>
              <a:rect l="l" t="t" r="r" b="b"/>
              <a:pathLst>
                <a:path w="3374610" h="1277017">
                  <a:moveTo>
                    <a:pt x="0" y="0"/>
                  </a:moveTo>
                  <a:lnTo>
                    <a:pt x="3374610" y="0"/>
                  </a:lnTo>
                  <a:lnTo>
                    <a:pt x="3374610" y="1277017"/>
                  </a:lnTo>
                  <a:lnTo>
                    <a:pt x="0" y="1277017"/>
                  </a:lnTo>
                  <a:close/>
                </a:path>
              </a:pathLst>
            </a:custGeom>
            <a:solidFill>
              <a:srgbClr val="F2BE4B"/>
            </a:solidFill>
          </p:spPr>
        </p:sp>
        <p:sp>
          <p:nvSpPr>
            <p:cNvPr id="6" name="Freeform 6"/>
            <p:cNvSpPr/>
            <p:nvPr/>
          </p:nvSpPr>
          <p:spPr>
            <a:xfrm>
              <a:off x="0" y="0"/>
              <a:ext cx="3387310" cy="1289717"/>
            </a:xfrm>
            <a:custGeom>
              <a:avLst/>
              <a:gdLst/>
              <a:ahLst/>
              <a:cxnLst/>
              <a:rect l="l" t="t" r="r" b="b"/>
              <a:pathLst>
                <a:path w="3387310" h="1289717">
                  <a:moveTo>
                    <a:pt x="3387310" y="1289717"/>
                  </a:moveTo>
                  <a:lnTo>
                    <a:pt x="0" y="1289717"/>
                  </a:lnTo>
                  <a:lnTo>
                    <a:pt x="0" y="0"/>
                  </a:lnTo>
                  <a:lnTo>
                    <a:pt x="3387310" y="0"/>
                  </a:lnTo>
                  <a:lnTo>
                    <a:pt x="3387310" y="1289717"/>
                  </a:lnTo>
                  <a:close/>
                  <a:moveTo>
                    <a:pt x="12700" y="1277017"/>
                  </a:moveTo>
                  <a:lnTo>
                    <a:pt x="3374610" y="1277017"/>
                  </a:lnTo>
                  <a:lnTo>
                    <a:pt x="3374610" y="12700"/>
                  </a:lnTo>
                  <a:lnTo>
                    <a:pt x="12700" y="12700"/>
                  </a:lnTo>
                  <a:lnTo>
                    <a:pt x="12700" y="1277017"/>
                  </a:lnTo>
                  <a:close/>
                </a:path>
              </a:pathLst>
            </a:custGeom>
            <a:solidFill>
              <a:srgbClr val="000000"/>
            </a:solidFill>
          </p:spPr>
        </p:sp>
      </p:grpSp>
      <p:grpSp>
        <p:nvGrpSpPr>
          <p:cNvPr id="7" name="Group 7"/>
          <p:cNvGrpSpPr>
            <a:grpSpLocks noChangeAspect="1"/>
          </p:cNvGrpSpPr>
          <p:nvPr/>
        </p:nvGrpSpPr>
        <p:grpSpPr>
          <a:xfrm>
            <a:off x="8524422" y="2954582"/>
            <a:ext cx="5167266" cy="4475162"/>
            <a:chOff x="0" y="0"/>
            <a:chExt cx="5859780" cy="5074920"/>
          </a:xfrm>
        </p:grpSpPr>
        <p:sp>
          <p:nvSpPr>
            <p:cNvPr id="8" name="Freeform 8"/>
            <p:cNvSpPr/>
            <p:nvPr/>
          </p:nvSpPr>
          <p:spPr>
            <a:xfrm>
              <a:off x="36830" y="31750"/>
              <a:ext cx="5786120" cy="5011420"/>
            </a:xfrm>
            <a:custGeom>
              <a:avLst/>
              <a:gdLst/>
              <a:ahLst/>
              <a:cxnLst/>
              <a:rect l="l" t="t" r="r" b="b"/>
              <a:pathLst>
                <a:path w="5786120" h="5011420">
                  <a:moveTo>
                    <a:pt x="4339590" y="0"/>
                  </a:moveTo>
                  <a:lnTo>
                    <a:pt x="1446530" y="0"/>
                  </a:lnTo>
                  <a:lnTo>
                    <a:pt x="0" y="2505710"/>
                  </a:lnTo>
                  <a:lnTo>
                    <a:pt x="1446530" y="5011420"/>
                  </a:lnTo>
                  <a:lnTo>
                    <a:pt x="4339590" y="5011420"/>
                  </a:lnTo>
                  <a:lnTo>
                    <a:pt x="5786120" y="2505710"/>
                  </a:lnTo>
                  <a:lnTo>
                    <a:pt x="4339590" y="0"/>
                  </a:lnTo>
                  <a:close/>
                </a:path>
              </a:pathLst>
            </a:custGeom>
            <a:solidFill>
              <a:srgbClr val="000000">
                <a:alpha val="0"/>
              </a:srgbClr>
            </a:solidFill>
            <a:ln w="12700">
              <a:solidFill>
                <a:srgbClr val="000000"/>
              </a:solidFill>
            </a:ln>
          </p:spPr>
        </p:sp>
        <p:sp>
          <p:nvSpPr>
            <p:cNvPr id="9" name="Freeform 9"/>
            <p:cNvSpPr/>
            <p:nvPr/>
          </p:nvSpPr>
          <p:spPr>
            <a:xfrm>
              <a:off x="0" y="0"/>
              <a:ext cx="5861050" cy="5074920"/>
            </a:xfrm>
            <a:custGeom>
              <a:avLst/>
              <a:gdLst/>
              <a:ahLst/>
              <a:cxnLst/>
              <a:rect l="l" t="t" r="r" b="b"/>
              <a:pathLst>
                <a:path w="5861050" h="5074920">
                  <a:moveTo>
                    <a:pt x="4395470" y="5074920"/>
                  </a:moveTo>
                  <a:lnTo>
                    <a:pt x="1465580" y="5074920"/>
                  </a:lnTo>
                  <a:lnTo>
                    <a:pt x="0" y="2537460"/>
                  </a:lnTo>
                  <a:lnTo>
                    <a:pt x="1465580" y="0"/>
                  </a:lnTo>
                  <a:lnTo>
                    <a:pt x="4395470" y="0"/>
                  </a:lnTo>
                  <a:lnTo>
                    <a:pt x="5861050" y="2537460"/>
                  </a:lnTo>
                  <a:lnTo>
                    <a:pt x="4395470" y="5074920"/>
                  </a:lnTo>
                  <a:close/>
                  <a:moveTo>
                    <a:pt x="1501140" y="5011420"/>
                  </a:moveTo>
                  <a:lnTo>
                    <a:pt x="4357370" y="5011420"/>
                  </a:lnTo>
                  <a:lnTo>
                    <a:pt x="5786120" y="2537460"/>
                  </a:lnTo>
                  <a:lnTo>
                    <a:pt x="4358640" y="63500"/>
                  </a:lnTo>
                  <a:lnTo>
                    <a:pt x="1501140" y="63500"/>
                  </a:lnTo>
                  <a:lnTo>
                    <a:pt x="73660" y="2537460"/>
                  </a:lnTo>
                  <a:lnTo>
                    <a:pt x="1501140" y="5011420"/>
                  </a:lnTo>
                  <a:close/>
                </a:path>
              </a:pathLst>
            </a:custGeom>
            <a:solidFill>
              <a:srgbClr val="000000"/>
            </a:solidFill>
          </p:spPr>
        </p:sp>
      </p:grpSp>
      <p:grpSp>
        <p:nvGrpSpPr>
          <p:cNvPr id="10" name="Group 10"/>
          <p:cNvGrpSpPr>
            <a:grpSpLocks noChangeAspect="1"/>
          </p:cNvGrpSpPr>
          <p:nvPr/>
        </p:nvGrpSpPr>
        <p:grpSpPr>
          <a:xfrm>
            <a:off x="12657598" y="668338"/>
            <a:ext cx="5167266" cy="4475162"/>
            <a:chOff x="0" y="0"/>
            <a:chExt cx="5859780" cy="5074920"/>
          </a:xfrm>
        </p:grpSpPr>
        <p:sp>
          <p:nvSpPr>
            <p:cNvPr id="11" name="Freeform 11"/>
            <p:cNvSpPr/>
            <p:nvPr/>
          </p:nvSpPr>
          <p:spPr>
            <a:xfrm>
              <a:off x="36830" y="31750"/>
              <a:ext cx="5786120" cy="5011420"/>
            </a:xfrm>
            <a:custGeom>
              <a:avLst/>
              <a:gdLst/>
              <a:ahLst/>
              <a:cxnLst/>
              <a:rect l="l" t="t" r="r" b="b"/>
              <a:pathLst>
                <a:path w="5786120" h="5011420">
                  <a:moveTo>
                    <a:pt x="4339590" y="0"/>
                  </a:moveTo>
                  <a:lnTo>
                    <a:pt x="1446530" y="0"/>
                  </a:lnTo>
                  <a:lnTo>
                    <a:pt x="0" y="2505710"/>
                  </a:lnTo>
                  <a:lnTo>
                    <a:pt x="1446530" y="5011420"/>
                  </a:lnTo>
                  <a:lnTo>
                    <a:pt x="4339590" y="5011420"/>
                  </a:lnTo>
                  <a:lnTo>
                    <a:pt x="5786120" y="2505710"/>
                  </a:lnTo>
                  <a:lnTo>
                    <a:pt x="4339590" y="0"/>
                  </a:lnTo>
                  <a:close/>
                </a:path>
              </a:pathLst>
            </a:custGeom>
            <a:solidFill>
              <a:srgbClr val="000000">
                <a:alpha val="0"/>
              </a:srgbClr>
            </a:solidFill>
            <a:ln w="12700">
              <a:solidFill>
                <a:srgbClr val="000000"/>
              </a:solidFill>
            </a:ln>
          </p:spPr>
        </p:sp>
        <p:sp>
          <p:nvSpPr>
            <p:cNvPr id="12" name="Freeform 12"/>
            <p:cNvSpPr/>
            <p:nvPr/>
          </p:nvSpPr>
          <p:spPr>
            <a:xfrm>
              <a:off x="0" y="0"/>
              <a:ext cx="5861050" cy="5074920"/>
            </a:xfrm>
            <a:custGeom>
              <a:avLst/>
              <a:gdLst/>
              <a:ahLst/>
              <a:cxnLst/>
              <a:rect l="l" t="t" r="r" b="b"/>
              <a:pathLst>
                <a:path w="5861050" h="5074920">
                  <a:moveTo>
                    <a:pt x="4395470" y="5074920"/>
                  </a:moveTo>
                  <a:lnTo>
                    <a:pt x="1465580" y="5074920"/>
                  </a:lnTo>
                  <a:lnTo>
                    <a:pt x="0" y="2537460"/>
                  </a:lnTo>
                  <a:lnTo>
                    <a:pt x="1465580" y="0"/>
                  </a:lnTo>
                  <a:lnTo>
                    <a:pt x="4395470" y="0"/>
                  </a:lnTo>
                  <a:lnTo>
                    <a:pt x="5861050" y="2537460"/>
                  </a:lnTo>
                  <a:lnTo>
                    <a:pt x="4395470" y="5074920"/>
                  </a:lnTo>
                  <a:close/>
                  <a:moveTo>
                    <a:pt x="1501140" y="5011420"/>
                  </a:moveTo>
                  <a:lnTo>
                    <a:pt x="4357370" y="5011420"/>
                  </a:lnTo>
                  <a:lnTo>
                    <a:pt x="5786120" y="2537460"/>
                  </a:lnTo>
                  <a:lnTo>
                    <a:pt x="4358640" y="63500"/>
                  </a:lnTo>
                  <a:lnTo>
                    <a:pt x="1501140" y="63500"/>
                  </a:lnTo>
                  <a:lnTo>
                    <a:pt x="73660" y="2537460"/>
                  </a:lnTo>
                  <a:lnTo>
                    <a:pt x="1501140" y="5011420"/>
                  </a:lnTo>
                  <a:close/>
                </a:path>
              </a:pathLst>
            </a:custGeom>
            <a:solidFill>
              <a:srgbClr val="000000"/>
            </a:solidFill>
          </p:spPr>
        </p:sp>
      </p:grpSp>
      <p:grpSp>
        <p:nvGrpSpPr>
          <p:cNvPr id="13" name="Group 13"/>
          <p:cNvGrpSpPr>
            <a:grpSpLocks noChangeAspect="1"/>
          </p:cNvGrpSpPr>
          <p:nvPr/>
        </p:nvGrpSpPr>
        <p:grpSpPr>
          <a:xfrm>
            <a:off x="4335017" y="668338"/>
            <a:ext cx="5167266" cy="4475162"/>
            <a:chOff x="0" y="0"/>
            <a:chExt cx="5859780" cy="5074920"/>
          </a:xfrm>
        </p:grpSpPr>
        <p:sp>
          <p:nvSpPr>
            <p:cNvPr id="14" name="Freeform 14"/>
            <p:cNvSpPr/>
            <p:nvPr/>
          </p:nvSpPr>
          <p:spPr>
            <a:xfrm>
              <a:off x="36830" y="31750"/>
              <a:ext cx="5786120" cy="5011420"/>
            </a:xfrm>
            <a:custGeom>
              <a:avLst/>
              <a:gdLst/>
              <a:ahLst/>
              <a:cxnLst/>
              <a:rect l="l" t="t" r="r" b="b"/>
              <a:pathLst>
                <a:path w="5786120" h="5011420">
                  <a:moveTo>
                    <a:pt x="4339590" y="0"/>
                  </a:moveTo>
                  <a:lnTo>
                    <a:pt x="1446530" y="0"/>
                  </a:lnTo>
                  <a:lnTo>
                    <a:pt x="0" y="2505710"/>
                  </a:lnTo>
                  <a:lnTo>
                    <a:pt x="1446530" y="5011420"/>
                  </a:lnTo>
                  <a:lnTo>
                    <a:pt x="4339590" y="5011420"/>
                  </a:lnTo>
                  <a:lnTo>
                    <a:pt x="5786120" y="2505710"/>
                  </a:lnTo>
                  <a:lnTo>
                    <a:pt x="4339590" y="0"/>
                  </a:lnTo>
                  <a:close/>
                </a:path>
              </a:pathLst>
            </a:custGeom>
            <a:solidFill>
              <a:srgbClr val="000000">
                <a:alpha val="0"/>
              </a:srgbClr>
            </a:solidFill>
            <a:ln w="12700">
              <a:solidFill>
                <a:srgbClr val="000000"/>
              </a:solidFill>
            </a:ln>
          </p:spPr>
        </p:sp>
        <p:sp>
          <p:nvSpPr>
            <p:cNvPr id="15" name="Freeform 15"/>
            <p:cNvSpPr/>
            <p:nvPr/>
          </p:nvSpPr>
          <p:spPr>
            <a:xfrm>
              <a:off x="0" y="0"/>
              <a:ext cx="5861050" cy="5074920"/>
            </a:xfrm>
            <a:custGeom>
              <a:avLst/>
              <a:gdLst/>
              <a:ahLst/>
              <a:cxnLst/>
              <a:rect l="l" t="t" r="r" b="b"/>
              <a:pathLst>
                <a:path w="5861050" h="5074920">
                  <a:moveTo>
                    <a:pt x="4395470" y="5074920"/>
                  </a:moveTo>
                  <a:lnTo>
                    <a:pt x="1465580" y="5074920"/>
                  </a:lnTo>
                  <a:lnTo>
                    <a:pt x="0" y="2537460"/>
                  </a:lnTo>
                  <a:lnTo>
                    <a:pt x="1465580" y="0"/>
                  </a:lnTo>
                  <a:lnTo>
                    <a:pt x="4395470" y="0"/>
                  </a:lnTo>
                  <a:lnTo>
                    <a:pt x="5861050" y="2537460"/>
                  </a:lnTo>
                  <a:lnTo>
                    <a:pt x="4395470" y="5074920"/>
                  </a:lnTo>
                  <a:close/>
                  <a:moveTo>
                    <a:pt x="1501140" y="5011420"/>
                  </a:moveTo>
                  <a:lnTo>
                    <a:pt x="4357370" y="5011420"/>
                  </a:lnTo>
                  <a:lnTo>
                    <a:pt x="5786120" y="2537460"/>
                  </a:lnTo>
                  <a:lnTo>
                    <a:pt x="4358640" y="63500"/>
                  </a:lnTo>
                  <a:lnTo>
                    <a:pt x="1501140" y="63500"/>
                  </a:lnTo>
                  <a:lnTo>
                    <a:pt x="73660" y="2537460"/>
                  </a:lnTo>
                  <a:lnTo>
                    <a:pt x="1501140" y="5011420"/>
                  </a:lnTo>
                  <a:close/>
                </a:path>
              </a:pathLst>
            </a:custGeom>
            <a:solidFill>
              <a:srgbClr val="000000"/>
            </a:solidFill>
          </p:spPr>
        </p:sp>
      </p:grpSp>
      <p:sp>
        <p:nvSpPr>
          <p:cNvPr id="16" name="Freeform 16"/>
          <p:cNvSpPr/>
          <p:nvPr/>
        </p:nvSpPr>
        <p:spPr>
          <a:xfrm>
            <a:off x="12390741" y="4664141"/>
            <a:ext cx="4354391" cy="2842230"/>
          </a:xfrm>
          <a:custGeom>
            <a:avLst/>
            <a:gdLst/>
            <a:ahLst/>
            <a:cxnLst/>
            <a:rect l="l" t="t" r="r" b="b"/>
            <a:pathLst>
              <a:path w="4354391" h="2842230">
                <a:moveTo>
                  <a:pt x="0" y="0"/>
                </a:moveTo>
                <a:lnTo>
                  <a:pt x="4354391" y="0"/>
                </a:lnTo>
                <a:lnTo>
                  <a:pt x="4354391" y="2842230"/>
                </a:lnTo>
                <a:lnTo>
                  <a:pt x="0" y="284223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7" name="Rectangle 16"/>
          <p:cNvSpPr/>
          <p:nvPr/>
        </p:nvSpPr>
        <p:spPr>
          <a:xfrm>
            <a:off x="4826511" y="1674171"/>
            <a:ext cx="4184275" cy="1870705"/>
          </a:xfrm>
          <a:prstGeom prst="rect">
            <a:avLst/>
          </a:prstGeom>
        </p:spPr>
        <p:txBody>
          <a:bodyPr wrap="square">
            <a:spAutoFit/>
          </a:bodyPr>
          <a:lstStyle/>
          <a:p>
            <a:pPr algn="just">
              <a:lnSpc>
                <a:spcPct val="107000"/>
              </a:lnSpc>
            </a:pPr>
            <a:r>
              <a:rPr lang="en-US" sz="3600" dirty="0" smtClean="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Các</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em</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có</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nhận</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xét</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gì</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về</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các</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cạnh</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bên</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của</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hình</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lăng</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trụ</a:t>
            </a:r>
            <a:r>
              <a:rPr lang="en-US" sz="3600" dirty="0">
                <a:solidFill>
                  <a:srgbClr val="000000"/>
                </a:solidFill>
                <a:latin typeface="Times New Roman"/>
                <a:ea typeface="Calibri"/>
                <a:cs typeface="Times New Roman"/>
              </a:rPr>
              <a:t>?</a:t>
            </a:r>
            <a:endParaRPr lang="en-US" sz="3600" dirty="0">
              <a:ea typeface="Calibri"/>
              <a:cs typeface="Times New Roman"/>
            </a:endParaRPr>
          </a:p>
        </p:txBody>
      </p:sp>
      <p:sp>
        <p:nvSpPr>
          <p:cNvPr id="18" name="Rectangle 17"/>
          <p:cNvSpPr/>
          <p:nvPr/>
        </p:nvSpPr>
        <p:spPr>
          <a:xfrm>
            <a:off x="8718901" y="4477850"/>
            <a:ext cx="4778306" cy="1277914"/>
          </a:xfrm>
          <a:prstGeom prst="rect">
            <a:avLst/>
          </a:prstGeom>
        </p:spPr>
        <p:txBody>
          <a:bodyPr wrap="square">
            <a:spAutoFit/>
          </a:bodyPr>
          <a:lstStyle/>
          <a:p>
            <a:pPr algn="just">
              <a:lnSpc>
                <a:spcPct val="107000"/>
              </a:lnSpc>
            </a:pPr>
            <a:r>
              <a:rPr lang="en-US" sz="3600" dirty="0" smtClean="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Nhận</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xét</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về</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các</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mặt</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bên</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của</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hình</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lăng</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trụ</a:t>
            </a:r>
            <a:r>
              <a:rPr lang="en-US" sz="3600" dirty="0">
                <a:solidFill>
                  <a:srgbClr val="000000"/>
                </a:solidFill>
                <a:latin typeface="Times New Roman"/>
                <a:ea typeface="Calibri"/>
                <a:cs typeface="Times New Roman"/>
              </a:rPr>
              <a:t>?</a:t>
            </a:r>
            <a:endParaRPr lang="en-US" sz="3600" dirty="0">
              <a:ea typeface="Calibri"/>
              <a:cs typeface="Times New Roman"/>
            </a:endParaRPr>
          </a:p>
        </p:txBody>
      </p:sp>
      <p:sp>
        <p:nvSpPr>
          <p:cNvPr id="19" name="Rectangle 18"/>
          <p:cNvSpPr/>
          <p:nvPr/>
        </p:nvSpPr>
        <p:spPr>
          <a:xfrm>
            <a:off x="13140014" y="2022317"/>
            <a:ext cx="4202432" cy="1311128"/>
          </a:xfrm>
          <a:prstGeom prst="rect">
            <a:avLst/>
          </a:prstGeom>
        </p:spPr>
        <p:txBody>
          <a:bodyPr wrap="square">
            <a:spAutoFit/>
          </a:bodyPr>
          <a:lstStyle/>
          <a:p>
            <a:pPr>
              <a:lnSpc>
                <a:spcPct val="110000"/>
              </a:lnSpc>
            </a:pPr>
            <a:r>
              <a:rPr lang="en-US" sz="3600" dirty="0" err="1" smtClean="0">
                <a:solidFill>
                  <a:srgbClr val="000000"/>
                </a:solidFill>
                <a:latin typeface="Times New Roman"/>
                <a:ea typeface="Calibri"/>
                <a:cs typeface="Times New Roman"/>
              </a:rPr>
              <a:t>Nhận</a:t>
            </a:r>
            <a:r>
              <a:rPr lang="en-US" sz="3600" dirty="0" smtClean="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xét</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hai</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mặt</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đáy</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của</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hình</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lăng</a:t>
            </a:r>
            <a:r>
              <a:rPr lang="en-US" sz="3600" dirty="0">
                <a:solidFill>
                  <a:srgbClr val="000000"/>
                </a:solidFill>
                <a:latin typeface="Times New Roman"/>
                <a:ea typeface="Calibri"/>
                <a:cs typeface="Times New Roman"/>
              </a:rPr>
              <a:t> </a:t>
            </a:r>
            <a:r>
              <a:rPr lang="en-US" sz="3600" dirty="0" err="1">
                <a:solidFill>
                  <a:srgbClr val="000000"/>
                </a:solidFill>
                <a:latin typeface="Times New Roman"/>
                <a:ea typeface="Calibri"/>
                <a:cs typeface="Times New Roman"/>
              </a:rPr>
              <a:t>trụ</a:t>
            </a:r>
            <a:r>
              <a:rPr lang="en-US" sz="3600" dirty="0">
                <a:solidFill>
                  <a:srgbClr val="000000"/>
                </a:solidFill>
                <a:latin typeface="Times New Roman"/>
                <a:ea typeface="Calibri"/>
                <a:cs typeface="Times New Roman"/>
              </a:rPr>
              <a:t>?</a:t>
            </a:r>
            <a:endParaRPr lang="en-US" sz="3600" dirty="0">
              <a:ea typeface="Calibri"/>
              <a:cs typeface="Times New Roman"/>
            </a:endParaRPr>
          </a:p>
        </p:txBody>
      </p:sp>
      <p:sp>
        <p:nvSpPr>
          <p:cNvPr id="20" name="Rectangle 19"/>
          <p:cNvSpPr/>
          <p:nvPr/>
        </p:nvSpPr>
        <p:spPr>
          <a:xfrm>
            <a:off x="1750603" y="4758779"/>
            <a:ext cx="2872902"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smtClean="0">
                <a:ln>
                  <a:noFill/>
                </a:ln>
                <a:solidFill>
                  <a:srgbClr val="0000FF"/>
                </a:solidFill>
                <a:effectLst/>
                <a:uLnTx/>
                <a:uFillTx/>
                <a:latin typeface="Times New Roman"/>
                <a:ea typeface="+mj-ea"/>
                <a:cs typeface="+mj-cs"/>
              </a:rPr>
              <a:t>2. </a:t>
            </a:r>
            <a:r>
              <a:rPr kumimoji="0" lang="vi-VN" sz="3600" b="1" i="0" u="none" strike="noStrike" kern="0" cap="none" spc="0" normalizeH="0" baseline="0" noProof="0" dirty="0" smtClean="0">
                <a:ln>
                  <a:noFill/>
                </a:ln>
                <a:solidFill>
                  <a:srgbClr val="0000FF"/>
                </a:solidFill>
                <a:effectLst/>
                <a:uLnTx/>
                <a:uFillTx/>
                <a:latin typeface="Times New Roman"/>
                <a:ea typeface="+mj-ea"/>
                <a:cs typeface="+mj-cs"/>
              </a:rPr>
              <a:t>Tính</a:t>
            </a:r>
            <a:r>
              <a:rPr kumimoji="0" lang="vi-VN" sz="4400" b="1" i="0" u="none" strike="noStrike" kern="0" cap="none" spc="0" normalizeH="0" baseline="0" noProof="0" dirty="0" smtClean="0">
                <a:ln>
                  <a:noFill/>
                </a:ln>
                <a:solidFill>
                  <a:srgbClr val="0000FF"/>
                </a:solidFill>
                <a:effectLst/>
                <a:uLnTx/>
                <a:uFillTx/>
                <a:latin typeface="Times New Roman"/>
                <a:ea typeface="+mj-ea"/>
                <a:cs typeface="+mj-cs"/>
              </a:rPr>
              <a:t> chất</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22" name="Rectangle 21"/>
          <p:cNvSpPr/>
          <p:nvPr/>
        </p:nvSpPr>
        <p:spPr>
          <a:xfrm>
            <a:off x="182704" y="6685420"/>
            <a:ext cx="9144000" cy="646331"/>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smtClean="0">
              <a:ln>
                <a:noFill/>
              </a:ln>
              <a:solidFill>
                <a:sysClr val="windowText" lastClr="000000"/>
              </a:solidFill>
              <a:effectLst/>
              <a:uLnTx/>
              <a:uFillTx/>
            </a:endParaRPr>
          </a:p>
        </p:txBody>
      </p:sp>
      <p:sp>
        <p:nvSpPr>
          <p:cNvPr id="23" name="Rectangle 22"/>
          <p:cNvSpPr/>
          <p:nvPr/>
        </p:nvSpPr>
        <p:spPr>
          <a:xfrm>
            <a:off x="10439400" y="8301246"/>
            <a:ext cx="9144000" cy="646331"/>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smtClean="0">
                <a:ln>
                  <a:noFill/>
                </a:ln>
                <a:solidFill>
                  <a:prstClr val="black"/>
                </a:solidFill>
                <a:effectLst/>
                <a:uLnTx/>
                <a:uFillTx/>
                <a:latin typeface="Times New Roman"/>
                <a:ea typeface="+mj-ea"/>
                <a:cs typeface="+mj-cs"/>
              </a:rPr>
              <a:t>.</a:t>
            </a:r>
            <a:endParaRPr kumimoji="0" lang="en-US" sz="3600" b="0" i="0" u="none" strike="noStrike" kern="0" cap="none" spc="0" normalizeH="0" baseline="0" noProof="0" dirty="0" smtClean="0">
              <a:ln>
                <a:noFill/>
              </a:ln>
              <a:solidFill>
                <a:sysClr val="windowText" lastClr="000000"/>
              </a:solidFill>
              <a:effectLst/>
              <a:uLnTx/>
              <a:uFillTx/>
            </a:endParaRPr>
          </a:p>
        </p:txBody>
      </p:sp>
      <p:sp>
        <p:nvSpPr>
          <p:cNvPr id="24" name="Rectangle 23"/>
          <p:cNvSpPr/>
          <p:nvPr/>
        </p:nvSpPr>
        <p:spPr>
          <a:xfrm>
            <a:off x="874429" y="5688224"/>
            <a:ext cx="8531290" cy="1311128"/>
          </a:xfrm>
          <a:prstGeom prst="rect">
            <a:avLst/>
          </a:prstGeom>
        </p:spPr>
        <p:txBody>
          <a:bodyPr wrap="square">
            <a:spAutoFit/>
          </a:bodyPr>
          <a:lstStyle/>
          <a:p>
            <a:pPr>
              <a:lnSpc>
                <a:spcPct val="110000"/>
              </a:lnSpc>
            </a:pPr>
            <a:r>
              <a:rPr lang="vi-VN" sz="3600" dirty="0">
                <a:solidFill>
                  <a:srgbClr val="000000"/>
                </a:solidFill>
                <a:latin typeface="Times New Roman"/>
                <a:ea typeface="Calibri"/>
                <a:cs typeface="Times New Roman"/>
              </a:rPr>
              <a:t>- Các cạnh bên của hình lăng trụ song song và bằng nhau.</a:t>
            </a:r>
            <a:endParaRPr lang="en-US" sz="3600" dirty="0">
              <a:ea typeface="Calibri"/>
              <a:cs typeface="Times New Roman"/>
            </a:endParaRPr>
          </a:p>
        </p:txBody>
      </p:sp>
      <p:sp>
        <p:nvSpPr>
          <p:cNvPr id="25" name="Rectangle 24"/>
          <p:cNvSpPr/>
          <p:nvPr/>
        </p:nvSpPr>
        <p:spPr>
          <a:xfrm>
            <a:off x="874429" y="6918845"/>
            <a:ext cx="8305013" cy="1311128"/>
          </a:xfrm>
          <a:prstGeom prst="rect">
            <a:avLst/>
          </a:prstGeom>
        </p:spPr>
        <p:txBody>
          <a:bodyPr wrap="square">
            <a:spAutoFit/>
          </a:bodyPr>
          <a:lstStyle/>
          <a:p>
            <a:pPr>
              <a:lnSpc>
                <a:spcPct val="110000"/>
              </a:lnSpc>
            </a:pPr>
            <a:r>
              <a:rPr lang="vi-VN" sz="3600" dirty="0">
                <a:solidFill>
                  <a:srgbClr val="000000"/>
                </a:solidFill>
                <a:latin typeface="Times New Roman"/>
                <a:ea typeface="Calibri"/>
                <a:cs typeface="Times New Roman"/>
              </a:rPr>
              <a:t>- Các mặt bên của hình lăng trụ là các hình bình hành.</a:t>
            </a:r>
            <a:endParaRPr lang="en-US" sz="3600" dirty="0">
              <a:ea typeface="Calibri"/>
              <a:cs typeface="Times New Roman"/>
            </a:endParaRPr>
          </a:p>
        </p:txBody>
      </p:sp>
      <p:sp>
        <p:nvSpPr>
          <p:cNvPr id="26" name="Rectangle 25"/>
          <p:cNvSpPr/>
          <p:nvPr/>
        </p:nvSpPr>
        <p:spPr>
          <a:xfrm>
            <a:off x="800797" y="8148941"/>
            <a:ext cx="8452275" cy="1920526"/>
          </a:xfrm>
          <a:prstGeom prst="rect">
            <a:avLst/>
          </a:prstGeom>
        </p:spPr>
        <p:txBody>
          <a:bodyPr wrap="square">
            <a:spAutoFit/>
          </a:bodyPr>
          <a:lstStyle/>
          <a:p>
            <a:pPr>
              <a:lnSpc>
                <a:spcPct val="110000"/>
              </a:lnSpc>
            </a:pPr>
            <a:r>
              <a:rPr lang="vi-VN" sz="3600" dirty="0">
                <a:solidFill>
                  <a:srgbClr val="000000"/>
                </a:solidFill>
                <a:latin typeface="Times New Roman"/>
                <a:ea typeface="Calibri"/>
                <a:cs typeface="Times New Roman"/>
              </a:rPr>
              <a:t>- Hai mặt đáy của hình lăng trụ là hai đa giác có các cạnh tương ứng song song và bằng nhau.</a:t>
            </a:r>
            <a:endParaRPr lang="en-US" sz="3600" dirty="0">
              <a:ea typeface="Calibri"/>
              <a:cs typeface="Times New Roman"/>
            </a:endParaRPr>
          </a:p>
        </p:txBody>
      </p:sp>
    </p:spTree>
    <p:extLst>
      <p:ext uri="{BB962C8B-B14F-4D97-AF65-F5344CB8AC3E}">
        <p14:creationId xmlns:p14="http://schemas.microsoft.com/office/powerpoint/2010/main" val="36477253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1000"/>
                                        <p:tgtEl>
                                          <p:spTgt spid="20"/>
                                        </p:tgtEl>
                                      </p:cBhvr>
                                    </p:animEffect>
                                    <p:anim calcmode="lin" valueType="num">
                                      <p:cBhvr>
                                        <p:cTn id="70" dur="1000" fill="hold"/>
                                        <p:tgtEl>
                                          <p:spTgt spid="20"/>
                                        </p:tgtEl>
                                        <p:attrNameLst>
                                          <p:attrName>ppt_x</p:attrName>
                                        </p:attrNameLst>
                                      </p:cBhvr>
                                      <p:tavLst>
                                        <p:tav tm="0">
                                          <p:val>
                                            <p:strVal val="#ppt_x"/>
                                          </p:val>
                                        </p:tav>
                                        <p:tav tm="100000">
                                          <p:val>
                                            <p:strVal val="#ppt_x"/>
                                          </p:val>
                                        </p:tav>
                                      </p:tavLst>
                                    </p:anim>
                                    <p:anim calcmode="lin" valueType="num">
                                      <p:cBhvr>
                                        <p:cTn id="7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sp>
        <p:nvSpPr>
          <p:cNvPr id="3" name="Freeform 3"/>
          <p:cNvSpPr/>
          <p:nvPr/>
        </p:nvSpPr>
        <p:spPr>
          <a:xfrm>
            <a:off x="14630400" y="6183719"/>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304800" y="1028700"/>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5" name="Group 5"/>
          <p:cNvGrpSpPr/>
          <p:nvPr/>
        </p:nvGrpSpPr>
        <p:grpSpPr>
          <a:xfrm>
            <a:off x="1760109" y="647700"/>
            <a:ext cx="14935200" cy="8839200"/>
            <a:chOff x="0" y="0"/>
            <a:chExt cx="5018317" cy="1360314"/>
          </a:xfrm>
        </p:grpSpPr>
        <p:sp>
          <p:nvSpPr>
            <p:cNvPr id="6" name="Freeform 6"/>
            <p:cNvSpPr/>
            <p:nvPr/>
          </p:nvSpPr>
          <p:spPr>
            <a:xfrm>
              <a:off x="48260" y="48260"/>
              <a:ext cx="4970057" cy="1312054"/>
            </a:xfrm>
            <a:custGeom>
              <a:avLst/>
              <a:gdLst/>
              <a:ahLst/>
              <a:cxnLst/>
              <a:rect l="l" t="t" r="r" b="b"/>
              <a:pathLst>
                <a:path w="4970057" h="1312054">
                  <a:moveTo>
                    <a:pt x="0" y="0"/>
                  </a:moveTo>
                  <a:lnTo>
                    <a:pt x="4970057" y="0"/>
                  </a:lnTo>
                  <a:lnTo>
                    <a:pt x="4970057" y="1312054"/>
                  </a:lnTo>
                  <a:lnTo>
                    <a:pt x="0" y="1312054"/>
                  </a:lnTo>
                  <a:close/>
                </a:path>
              </a:pathLst>
            </a:custGeom>
            <a:solidFill>
              <a:srgbClr val="000000"/>
            </a:solidFill>
          </p:spPr>
        </p:sp>
        <p:sp>
          <p:nvSpPr>
            <p:cNvPr id="7" name="Freeform 7"/>
            <p:cNvSpPr/>
            <p:nvPr/>
          </p:nvSpPr>
          <p:spPr>
            <a:xfrm>
              <a:off x="0" y="43311"/>
              <a:ext cx="5018317" cy="1312054"/>
            </a:xfrm>
            <a:custGeom>
              <a:avLst/>
              <a:gdLst/>
              <a:ahLst/>
              <a:cxnLst/>
              <a:rect l="l" t="t" r="r" b="b"/>
              <a:pathLst>
                <a:path w="4970057" h="1312054">
                  <a:moveTo>
                    <a:pt x="0" y="0"/>
                  </a:moveTo>
                  <a:lnTo>
                    <a:pt x="4970057" y="0"/>
                  </a:lnTo>
                  <a:lnTo>
                    <a:pt x="4970057" y="1312054"/>
                  </a:lnTo>
                  <a:lnTo>
                    <a:pt x="0" y="1312054"/>
                  </a:lnTo>
                  <a:close/>
                </a:path>
              </a:pathLst>
            </a:custGeom>
            <a:solidFill>
              <a:srgbClr val="8CB9C4"/>
            </a:solidFill>
          </p:spPr>
        </p:sp>
        <p:sp>
          <p:nvSpPr>
            <p:cNvPr id="8" name="Freeform 8"/>
            <p:cNvSpPr/>
            <p:nvPr/>
          </p:nvSpPr>
          <p:spPr>
            <a:xfrm>
              <a:off x="0" y="0"/>
              <a:ext cx="4982757" cy="1324754"/>
            </a:xfrm>
            <a:custGeom>
              <a:avLst/>
              <a:gdLst/>
              <a:ahLst/>
              <a:cxnLst/>
              <a:rect l="l" t="t" r="r" b="b"/>
              <a:pathLst>
                <a:path w="4982757" h="1324754">
                  <a:moveTo>
                    <a:pt x="4982757" y="1324754"/>
                  </a:moveTo>
                  <a:lnTo>
                    <a:pt x="0" y="1324754"/>
                  </a:lnTo>
                  <a:lnTo>
                    <a:pt x="0" y="0"/>
                  </a:lnTo>
                  <a:lnTo>
                    <a:pt x="4982757" y="0"/>
                  </a:lnTo>
                  <a:lnTo>
                    <a:pt x="4982757" y="1324754"/>
                  </a:lnTo>
                  <a:close/>
                  <a:moveTo>
                    <a:pt x="12700" y="1312054"/>
                  </a:moveTo>
                  <a:lnTo>
                    <a:pt x="4970057" y="1312054"/>
                  </a:lnTo>
                  <a:lnTo>
                    <a:pt x="4970057" y="12700"/>
                  </a:lnTo>
                  <a:lnTo>
                    <a:pt x="12700" y="12700"/>
                  </a:lnTo>
                  <a:lnTo>
                    <a:pt x="12700" y="1312054"/>
                  </a:lnTo>
                  <a:close/>
                </a:path>
              </a:pathLst>
            </a:custGeom>
            <a:solidFill>
              <a:srgbClr val="000000"/>
            </a:solidFill>
          </p:spPr>
        </p:sp>
      </p:grpSp>
      <p:sp>
        <p:nvSpPr>
          <p:cNvPr id="9" name="Rectangle 8"/>
          <p:cNvSpPr/>
          <p:nvPr/>
        </p:nvSpPr>
        <p:spPr>
          <a:xfrm>
            <a:off x="2971800" y="929131"/>
            <a:ext cx="12344400" cy="657552"/>
          </a:xfrm>
          <a:prstGeom prst="rect">
            <a:avLst/>
          </a:prstGeom>
        </p:spPr>
        <p:txBody>
          <a:bodyPr wrap="square">
            <a:spAutoFit/>
          </a:bodyPr>
          <a:lstStyle/>
          <a:p>
            <a:pPr>
              <a:lnSpc>
                <a:spcPct val="110000"/>
              </a:lnSpc>
            </a:pPr>
            <a:r>
              <a:rPr lang="pt-BR" sz="3600" b="1" dirty="0">
                <a:solidFill>
                  <a:srgbClr val="000000"/>
                </a:solidFill>
                <a:latin typeface="Times New Roman" pitchFamily="18" charset="0"/>
                <a:ea typeface="Calibri"/>
                <a:cs typeface="Times New Roman" pitchFamily="18" charset="0"/>
              </a:rPr>
              <a:t>CÂU HỎI TỰ LUẬN</a:t>
            </a:r>
            <a:r>
              <a:rPr lang="pt-BR" sz="3600" b="1" dirty="0" smtClean="0">
                <a:solidFill>
                  <a:srgbClr val="000000"/>
                </a:solidFill>
                <a:latin typeface="Times New Roman" pitchFamily="18" charset="0"/>
                <a:ea typeface="Calibri"/>
                <a:cs typeface="Times New Roman" pitchFamily="18" charset="0"/>
              </a:rPr>
              <a:t>.</a:t>
            </a:r>
            <a:endParaRPr lang="en-US" sz="3600" dirty="0">
              <a:latin typeface="Times New Roman" pitchFamily="18" charset="0"/>
              <a:ea typeface="Calibri"/>
              <a:cs typeface="Times New Roman" pitchFamily="18" charset="0"/>
            </a:endParaRPr>
          </a:p>
        </p:txBody>
      </p:sp>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3352800" y="4876196"/>
            <a:ext cx="3886200" cy="4625767"/>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7620000" y="4685834"/>
                <a:ext cx="7467600" cy="1920526"/>
              </a:xfrm>
              <a:prstGeom prst="rect">
                <a:avLst/>
              </a:prstGeom>
            </p:spPr>
            <p:txBody>
              <a:bodyPr wrap="square">
                <a:spAutoFit/>
              </a:bodyPr>
              <a:lstStyle/>
              <a:p>
                <a:pPr>
                  <a:lnSpc>
                    <a:spcPct val="110000"/>
                  </a:lnSpc>
                </a:pPr>
                <a:r>
                  <a:rPr lang="en-US" sz="3600" dirty="0" smtClean="0">
                    <a:solidFill>
                      <a:srgbClr val="000000"/>
                    </a:solidFill>
                    <a:latin typeface="Times New Roman" pitchFamily="18" charset="0"/>
                    <a:ea typeface="Calibri"/>
                    <a:cs typeface="Times New Roman" pitchFamily="18" charset="0"/>
                  </a:rPr>
                  <a:t>Nêu</a:t>
                </a:r>
                <a:r>
                  <a:rPr lang="en-US" sz="3600" dirty="0">
                    <a:solidFill>
                      <a:srgbClr val="000000"/>
                    </a:solidFill>
                    <a:latin typeface="Times New Roman" pitchFamily="18" charset="0"/>
                    <a:ea typeface="Calibri"/>
                    <a:cs typeface="Times New Roman" pitchFamily="18" charset="0"/>
                  </a:rPr>
                  <a:t> </a:t>
                </a:r>
                <a:r>
                  <a:rPr lang="en-US" sz="3600" dirty="0" err="1">
                    <a:solidFill>
                      <a:srgbClr val="000000"/>
                    </a:solidFill>
                    <a:latin typeface="Times New Roman" pitchFamily="18" charset="0"/>
                    <a:ea typeface="Calibri"/>
                    <a:cs typeface="Times New Roman" pitchFamily="18" charset="0"/>
                  </a:rPr>
                  <a:t>cách</a:t>
                </a:r>
                <a:r>
                  <a:rPr lang="en-US" sz="3600" dirty="0">
                    <a:solidFill>
                      <a:srgbClr val="000000"/>
                    </a:solidFill>
                    <a:latin typeface="Times New Roman" pitchFamily="18" charset="0"/>
                    <a:ea typeface="Calibri"/>
                    <a:cs typeface="Times New Roman" pitchFamily="18" charset="0"/>
                  </a:rPr>
                  <a:t> </a:t>
                </a:r>
                <a:r>
                  <a:rPr lang="en-US" sz="3600" dirty="0" err="1">
                    <a:solidFill>
                      <a:srgbClr val="000000"/>
                    </a:solidFill>
                    <a:latin typeface="Times New Roman" pitchFamily="18" charset="0"/>
                    <a:ea typeface="Calibri"/>
                    <a:cs typeface="Times New Roman" pitchFamily="18" charset="0"/>
                  </a:rPr>
                  <a:t>chứng</a:t>
                </a:r>
                <a:r>
                  <a:rPr lang="en-US" sz="3600" dirty="0">
                    <a:solidFill>
                      <a:srgbClr val="000000"/>
                    </a:solidFill>
                    <a:latin typeface="Times New Roman" pitchFamily="18" charset="0"/>
                    <a:ea typeface="Calibri"/>
                    <a:cs typeface="Times New Roman" pitchFamily="18" charset="0"/>
                  </a:rPr>
                  <a:t> minh </a:t>
                </a:r>
                <a:r>
                  <a:rPr lang="en-US" sz="3600" dirty="0" err="1">
                    <a:solidFill>
                      <a:srgbClr val="000000"/>
                    </a:solidFill>
                    <a:latin typeface="Times New Roman" pitchFamily="18" charset="0"/>
                    <a:ea typeface="Calibri"/>
                    <a:cs typeface="Times New Roman" pitchFamily="18" charset="0"/>
                  </a:rPr>
                  <a:t>đường</a:t>
                </a:r>
                <a:r>
                  <a:rPr lang="en-US" sz="3600" dirty="0">
                    <a:solidFill>
                      <a:srgbClr val="000000"/>
                    </a:solidFill>
                    <a:latin typeface="Times New Roman" pitchFamily="18" charset="0"/>
                    <a:ea typeface="Calibri"/>
                    <a:cs typeface="Times New Roman" pitchFamily="18" charset="0"/>
                  </a:rPr>
                  <a:t> </a:t>
                </a:r>
                <a:r>
                  <a:rPr lang="en-US" sz="3600" dirty="0" err="1">
                    <a:solidFill>
                      <a:srgbClr val="000000"/>
                    </a:solidFill>
                    <a:latin typeface="Times New Roman" pitchFamily="18" charset="0"/>
                    <a:ea typeface="Calibri"/>
                    <a:cs typeface="Times New Roman" pitchFamily="18" charset="0"/>
                  </a:rPr>
                  <a:t>thẳng</a:t>
                </a:r>
                <a:r>
                  <a:rPr lang="en-US" sz="3600" dirty="0">
                    <a:solidFill>
                      <a:srgbClr val="000000"/>
                    </a:solidFill>
                    <a:latin typeface="Times New Roman" pitchFamily="18" charset="0"/>
                    <a:ea typeface="Calibri"/>
                    <a:cs typeface="Times New Roman" pitchFamily="18" charset="0"/>
                  </a:rPr>
                  <a:t> song </a:t>
                </a:r>
                <a:r>
                  <a:rPr lang="en-US" sz="3600" dirty="0" err="1">
                    <a:solidFill>
                      <a:srgbClr val="000000"/>
                    </a:solidFill>
                    <a:latin typeface="Times New Roman" pitchFamily="18" charset="0"/>
                    <a:ea typeface="Calibri"/>
                    <a:cs typeface="Times New Roman" pitchFamily="18" charset="0"/>
                  </a:rPr>
                  <a:t>song</a:t>
                </a:r>
                <a:r>
                  <a:rPr lang="en-US" sz="3600" dirty="0">
                    <a:solidFill>
                      <a:srgbClr val="000000"/>
                    </a:solidFill>
                    <a:latin typeface="Times New Roman" pitchFamily="18" charset="0"/>
                    <a:ea typeface="Calibri"/>
                    <a:cs typeface="Times New Roman" pitchFamily="18" charset="0"/>
                  </a:rPr>
                  <a:t> </a:t>
                </a:r>
                <a:r>
                  <a:rPr lang="en-US" sz="3600" dirty="0" err="1">
                    <a:solidFill>
                      <a:srgbClr val="000000"/>
                    </a:solidFill>
                    <a:latin typeface="Times New Roman" pitchFamily="18" charset="0"/>
                    <a:ea typeface="Calibri"/>
                    <a:cs typeface="Times New Roman" pitchFamily="18" charset="0"/>
                  </a:rPr>
                  <a:t>với</a:t>
                </a:r>
                <a:r>
                  <a:rPr lang="en-US" sz="3600" dirty="0">
                    <a:solidFill>
                      <a:srgbClr val="000000"/>
                    </a:solidFill>
                    <a:latin typeface="Times New Roman" pitchFamily="18" charset="0"/>
                    <a:ea typeface="Calibri"/>
                    <a:cs typeface="Times New Roman" pitchFamily="18" charset="0"/>
                  </a:rPr>
                  <a:t> </a:t>
                </a:r>
                <a:r>
                  <a:rPr lang="en-US" sz="3600" dirty="0" err="1">
                    <a:solidFill>
                      <a:srgbClr val="000000"/>
                    </a:solidFill>
                    <a:latin typeface="Times New Roman" pitchFamily="18" charset="0"/>
                    <a:ea typeface="Calibri"/>
                    <a:cs typeface="Times New Roman" pitchFamily="18" charset="0"/>
                  </a:rPr>
                  <a:t>mặt</a:t>
                </a:r>
                <a:r>
                  <a:rPr lang="en-US" sz="3600" dirty="0">
                    <a:solidFill>
                      <a:srgbClr val="000000"/>
                    </a:solidFill>
                    <a:latin typeface="Times New Roman" pitchFamily="18" charset="0"/>
                    <a:ea typeface="Calibri"/>
                    <a:cs typeface="Times New Roman" pitchFamily="18" charset="0"/>
                  </a:rPr>
                  <a:t> </a:t>
                </a:r>
                <a:r>
                  <a:rPr lang="en-US" sz="3600" dirty="0" err="1">
                    <a:solidFill>
                      <a:srgbClr val="000000"/>
                    </a:solidFill>
                    <a:latin typeface="Times New Roman" pitchFamily="18" charset="0"/>
                    <a:ea typeface="Calibri"/>
                    <a:cs typeface="Times New Roman" pitchFamily="18" charset="0"/>
                  </a:rPr>
                  <a:t>phẳng</a:t>
                </a:r>
                <a:r>
                  <a:rPr lang="en-US" sz="3600" dirty="0">
                    <a:solidFill>
                      <a:srgbClr val="000000"/>
                    </a:solidFill>
                    <a:latin typeface="Times New Roman" pitchFamily="18" charset="0"/>
                    <a:ea typeface="Calibri"/>
                    <a:cs typeface="Times New Roman" pitchFamily="18" charset="0"/>
                  </a:rPr>
                  <a:t>? </a:t>
                </a:r>
                <a:r>
                  <a:rPr lang="en-US" sz="3600" dirty="0" err="1">
                    <a:solidFill>
                      <a:srgbClr val="000000"/>
                    </a:solidFill>
                    <a:latin typeface="Times New Roman" pitchFamily="18" charset="0"/>
                    <a:ea typeface="Calibri"/>
                    <a:cs typeface="Times New Roman" pitchFamily="18" charset="0"/>
                  </a:rPr>
                  <a:t>Làm</a:t>
                </a:r>
                <a:r>
                  <a:rPr lang="en-US" sz="3600" dirty="0">
                    <a:solidFill>
                      <a:srgbClr val="000000"/>
                    </a:solidFill>
                    <a:latin typeface="Times New Roman" pitchFamily="18" charset="0"/>
                    <a:ea typeface="Calibri"/>
                    <a:cs typeface="Times New Roman" pitchFamily="18" charset="0"/>
                  </a:rPr>
                  <a:t> </a:t>
                </a:r>
                <a:r>
                  <a:rPr lang="en-US" sz="3600" dirty="0" err="1">
                    <a:solidFill>
                      <a:srgbClr val="000000"/>
                    </a:solidFill>
                    <a:latin typeface="Times New Roman" pitchFamily="18" charset="0"/>
                    <a:ea typeface="Calibri"/>
                    <a:cs typeface="Times New Roman" pitchFamily="18" charset="0"/>
                  </a:rPr>
                  <a:t>thế</a:t>
                </a:r>
                <a:r>
                  <a:rPr lang="en-US" sz="3600" dirty="0">
                    <a:solidFill>
                      <a:srgbClr val="000000"/>
                    </a:solidFill>
                    <a:latin typeface="Times New Roman" pitchFamily="18" charset="0"/>
                    <a:ea typeface="Calibri"/>
                    <a:cs typeface="Times New Roman" pitchFamily="18" charset="0"/>
                  </a:rPr>
                  <a:t> </a:t>
                </a:r>
                <a:r>
                  <a:rPr lang="en-US" sz="3600" dirty="0" err="1">
                    <a:solidFill>
                      <a:srgbClr val="000000"/>
                    </a:solidFill>
                    <a:latin typeface="Times New Roman" pitchFamily="18" charset="0"/>
                    <a:ea typeface="Calibri"/>
                    <a:cs typeface="Times New Roman" pitchFamily="18" charset="0"/>
                  </a:rPr>
                  <a:t>nào</a:t>
                </a:r>
                <a:r>
                  <a:rPr lang="en-US" sz="3600" dirty="0">
                    <a:solidFill>
                      <a:srgbClr val="000000"/>
                    </a:solidFill>
                    <a:latin typeface="Times New Roman" pitchFamily="18" charset="0"/>
                    <a:ea typeface="Calibri"/>
                    <a:cs typeface="Times New Roman" pitchFamily="18" charset="0"/>
                  </a:rPr>
                  <a:t> </a:t>
                </a:r>
                <a:r>
                  <a:rPr lang="en-US" sz="3600" dirty="0" err="1">
                    <a:solidFill>
                      <a:srgbClr val="000000"/>
                    </a:solidFill>
                    <a:latin typeface="Times New Roman" pitchFamily="18" charset="0"/>
                    <a:ea typeface="Calibri"/>
                    <a:cs typeface="Times New Roman" pitchFamily="18" charset="0"/>
                  </a:rPr>
                  <a:t>để</a:t>
                </a:r>
                <a:r>
                  <a:rPr lang="en-US" sz="3600" dirty="0">
                    <a:solidFill>
                      <a:srgbClr val="000000"/>
                    </a:solidFill>
                    <a:latin typeface="Times New Roman" pitchFamily="18" charset="0"/>
                    <a:ea typeface="Calibri"/>
                    <a:cs typeface="Times New Roman" pitchFamily="18" charset="0"/>
                  </a:rPr>
                  <a:t> </a:t>
                </a:r>
                <a:r>
                  <a:rPr lang="en-US" sz="3600" dirty="0" err="1">
                    <a:solidFill>
                      <a:srgbClr val="000000"/>
                    </a:solidFill>
                    <a:latin typeface="Times New Roman" pitchFamily="18" charset="0"/>
                    <a:ea typeface="Calibri"/>
                    <a:cs typeface="Times New Roman" pitchFamily="18" charset="0"/>
                  </a:rPr>
                  <a:t>chứng</a:t>
                </a:r>
                <a:r>
                  <a:rPr lang="en-US" sz="3600" dirty="0">
                    <a:solidFill>
                      <a:srgbClr val="000000"/>
                    </a:solidFill>
                    <a:latin typeface="Times New Roman" pitchFamily="18" charset="0"/>
                    <a:ea typeface="Calibri"/>
                    <a:cs typeface="Times New Roman" pitchFamily="18" charset="0"/>
                  </a:rPr>
                  <a:t> minh</a:t>
                </a:r>
                <a14:m>
                  <m:oMath xmlns:m="http://schemas.openxmlformats.org/officeDocument/2006/math">
                    <m:r>
                      <a:rPr lang="vi-VN" sz="3600" i="1">
                        <a:solidFill>
                          <a:srgbClr val="000000"/>
                        </a:solidFill>
                        <a:effectLst/>
                        <a:latin typeface="Cambria Math"/>
                        <a:ea typeface="Calibri"/>
                        <a:cs typeface="Times New Roman"/>
                      </a:rPr>
                      <m:t> </m:t>
                    </m:r>
                    <m:r>
                      <a:rPr lang="vi-VN" sz="3600" i="1">
                        <a:solidFill>
                          <a:srgbClr val="000000"/>
                        </a:solidFill>
                        <a:effectLst/>
                        <a:latin typeface="Cambria Math"/>
                        <a:ea typeface="Calibri"/>
                        <a:cs typeface="Times New Roman"/>
                      </a:rPr>
                      <m:t>𝐴</m:t>
                    </m:r>
                    <m:sSup>
                      <m:sSupPr>
                        <m:ctrlPr>
                          <a:rPr lang="en-US" sz="3600" i="1">
                            <a:solidFill>
                              <a:srgbClr val="000000"/>
                            </a:solidFill>
                            <a:effectLst/>
                            <a:latin typeface="Cambria Math"/>
                            <a:ea typeface="Calibri"/>
                            <a:cs typeface="Times New Roman"/>
                          </a:rPr>
                        </m:ctrlPr>
                      </m:sSupPr>
                      <m:e>
                        <m:r>
                          <a:rPr lang="vi-VN" sz="3600" i="1">
                            <a:solidFill>
                              <a:srgbClr val="000000"/>
                            </a:solidFill>
                            <a:effectLst/>
                            <a:latin typeface="Cambria Math"/>
                            <a:ea typeface="Calibri"/>
                            <a:cs typeface="Times New Roman"/>
                          </a:rPr>
                          <m:t>𝐴</m:t>
                        </m:r>
                      </m:e>
                      <m:sup>
                        <m:r>
                          <a:rPr lang="vi-VN" sz="3600" i="1">
                            <a:solidFill>
                              <a:srgbClr val="000000"/>
                            </a:solidFill>
                            <a:effectLst/>
                            <a:latin typeface="Cambria Math"/>
                            <a:ea typeface="Calibri"/>
                            <a:cs typeface="Times New Roman"/>
                          </a:rPr>
                          <m:t>′</m:t>
                        </m:r>
                      </m:sup>
                    </m:sSup>
                    <m:r>
                      <a:rPr lang="vi-VN" sz="3600" i="1">
                        <a:solidFill>
                          <a:srgbClr val="000000"/>
                        </a:solidFill>
                        <a:effectLst/>
                        <a:latin typeface="Cambria Math"/>
                        <a:ea typeface="Calibri"/>
                        <a:cs typeface="Times New Roman"/>
                      </a:rPr>
                      <m:t>//(</m:t>
                    </m:r>
                    <m:r>
                      <a:rPr lang="vi-VN" sz="3600" i="1">
                        <a:solidFill>
                          <a:srgbClr val="000000"/>
                        </a:solidFill>
                        <a:effectLst/>
                        <a:latin typeface="Cambria Math"/>
                        <a:ea typeface="Calibri"/>
                        <a:cs typeface="Times New Roman"/>
                      </a:rPr>
                      <m:t>𝐵𝐶</m:t>
                    </m:r>
                    <m:sSup>
                      <m:sSupPr>
                        <m:ctrlPr>
                          <a:rPr lang="en-US" sz="3600" i="1">
                            <a:solidFill>
                              <a:srgbClr val="000000"/>
                            </a:solidFill>
                            <a:effectLst/>
                            <a:latin typeface="Cambria Math"/>
                            <a:ea typeface="Calibri"/>
                            <a:cs typeface="Times New Roman"/>
                          </a:rPr>
                        </m:ctrlPr>
                      </m:sSupPr>
                      <m:e>
                        <m:r>
                          <a:rPr lang="vi-VN" sz="3600" i="1">
                            <a:solidFill>
                              <a:srgbClr val="000000"/>
                            </a:solidFill>
                            <a:effectLst/>
                            <a:latin typeface="Cambria Math"/>
                            <a:ea typeface="Calibri"/>
                            <a:cs typeface="Times New Roman"/>
                          </a:rPr>
                          <m:t>𝐶</m:t>
                        </m:r>
                      </m:e>
                      <m:sup>
                        <m:r>
                          <a:rPr lang="vi-VN" sz="3600" i="1">
                            <a:solidFill>
                              <a:srgbClr val="000000"/>
                            </a:solidFill>
                            <a:effectLst/>
                            <a:latin typeface="Cambria Math"/>
                            <a:ea typeface="Calibri"/>
                            <a:cs typeface="Times New Roman"/>
                          </a:rPr>
                          <m:t>′</m:t>
                        </m:r>
                      </m:sup>
                    </m:sSup>
                    <m:sSup>
                      <m:sSupPr>
                        <m:ctrlPr>
                          <a:rPr lang="en-US" sz="3600" i="1">
                            <a:solidFill>
                              <a:srgbClr val="000000"/>
                            </a:solidFill>
                            <a:effectLst/>
                            <a:latin typeface="Cambria Math"/>
                            <a:ea typeface="Calibri"/>
                            <a:cs typeface="Times New Roman"/>
                          </a:rPr>
                        </m:ctrlPr>
                      </m:sSupPr>
                      <m:e>
                        <m:r>
                          <a:rPr lang="vi-VN" sz="3600" i="1">
                            <a:solidFill>
                              <a:srgbClr val="000000"/>
                            </a:solidFill>
                            <a:effectLst/>
                            <a:latin typeface="Cambria Math"/>
                            <a:ea typeface="Calibri"/>
                            <a:cs typeface="Times New Roman"/>
                          </a:rPr>
                          <m:t>𝐵</m:t>
                        </m:r>
                      </m:e>
                      <m:sup>
                        <m:r>
                          <a:rPr lang="vi-VN" sz="3600" i="1">
                            <a:solidFill>
                              <a:srgbClr val="000000"/>
                            </a:solidFill>
                            <a:effectLst/>
                            <a:latin typeface="Cambria Math"/>
                            <a:ea typeface="Calibri"/>
                            <a:cs typeface="Times New Roman"/>
                          </a:rPr>
                          <m:t>′</m:t>
                        </m:r>
                      </m:sup>
                    </m:sSup>
                    <m:r>
                      <a:rPr lang="vi-VN" sz="3600" i="1">
                        <a:solidFill>
                          <a:srgbClr val="000000"/>
                        </a:solidFill>
                        <a:effectLst/>
                        <a:latin typeface="Cambria Math"/>
                        <a:ea typeface="Calibri"/>
                        <a:cs typeface="Times New Roman"/>
                      </a:rPr>
                      <m:t>)</m:t>
                    </m:r>
                  </m:oMath>
                </a14:m>
                <a:r>
                  <a:rPr lang="vi-VN" sz="3600" dirty="0">
                    <a:solidFill>
                      <a:srgbClr val="000000"/>
                    </a:solidFill>
                    <a:effectLst/>
                    <a:latin typeface="Times New Roman" pitchFamily="18" charset="0"/>
                    <a:ea typeface="Calibri"/>
                    <a:cs typeface="Times New Roman" pitchFamily="18" charset="0"/>
                  </a:rPr>
                  <a:t> </a:t>
                </a:r>
                <a:r>
                  <a:rPr lang="en-US" sz="3600" dirty="0" smtClean="0">
                    <a:solidFill>
                      <a:srgbClr val="000000"/>
                    </a:solidFill>
                    <a:effectLst/>
                    <a:latin typeface="Times New Roman" pitchFamily="18" charset="0"/>
                    <a:ea typeface="Calibri"/>
                    <a:cs typeface="Times New Roman" pitchFamily="18" charset="0"/>
                  </a:rPr>
                  <a:t>?</a:t>
                </a:r>
                <a:endParaRPr lang="en-US" sz="3600" dirty="0">
                  <a:latin typeface="Times New Roman" pitchFamily="18" charset="0"/>
                  <a:ea typeface="Calibri"/>
                  <a:cs typeface="Times New Roman"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620000" y="4685834"/>
                <a:ext cx="7467600" cy="1920526"/>
              </a:xfrm>
              <a:prstGeom prst="rect">
                <a:avLst/>
              </a:prstGeom>
              <a:blipFill rotWithShape="1">
                <a:blip r:embed="rId7"/>
                <a:stretch>
                  <a:fillRect l="-2449" t="-4444" r="-1224"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620000" y="6789042"/>
                <a:ext cx="6477000" cy="701731"/>
              </a:xfrm>
              <a:prstGeom prst="rect">
                <a:avLst/>
              </a:prstGeom>
            </p:spPr>
            <p:txBody>
              <a:bodyPr wrap="square">
                <a:spAutoFit/>
              </a:bodyPr>
              <a:lstStyle/>
              <a:p>
                <a:pPr>
                  <a:lnSpc>
                    <a:spcPct val="110000"/>
                  </a:lnSpc>
                </a:pPr>
                <a:r>
                  <a:rPr lang="en-US" sz="3600" dirty="0" smtClean="0">
                    <a:solidFill>
                      <a:srgbClr val="000000"/>
                    </a:solidFill>
                    <a:latin typeface="Times New Roman" pitchFamily="18" charset="0"/>
                    <a:ea typeface="Calibri"/>
                    <a:cs typeface="Times New Roman" pitchFamily="18" charset="0"/>
                  </a:rPr>
                  <a:t>Từ</a:t>
                </a:r>
                <a:r>
                  <a:rPr lang="en-US" sz="3600" dirty="0">
                    <a:solidFill>
                      <a:srgbClr val="000000"/>
                    </a:solidFill>
                    <a:latin typeface="Times New Roman" pitchFamily="18" charset="0"/>
                    <a:ea typeface="Calibri"/>
                    <a:cs typeface="Times New Roman" pitchFamily="18" charset="0"/>
                  </a:rPr>
                  <a:t> </a:t>
                </a:r>
                <a:r>
                  <a:rPr lang="en-US" sz="3600" dirty="0" err="1">
                    <a:solidFill>
                      <a:srgbClr val="000000"/>
                    </a:solidFill>
                    <a:latin typeface="Times New Roman" pitchFamily="18" charset="0"/>
                    <a:ea typeface="Calibri"/>
                    <a:cs typeface="Times New Roman" pitchFamily="18" charset="0"/>
                  </a:rPr>
                  <a:t>đó</a:t>
                </a:r>
                <a:r>
                  <a:rPr lang="en-US" sz="3600" dirty="0">
                    <a:solidFill>
                      <a:srgbClr val="000000"/>
                    </a:solidFill>
                    <a:latin typeface="Times New Roman" pitchFamily="18" charset="0"/>
                    <a:ea typeface="Calibri"/>
                    <a:cs typeface="Times New Roman" pitchFamily="18" charset="0"/>
                  </a:rPr>
                  <a:t> </a:t>
                </a:r>
                <a:r>
                  <a:rPr lang="en-US" sz="3600" dirty="0" err="1">
                    <a:solidFill>
                      <a:srgbClr val="000000"/>
                    </a:solidFill>
                    <a:latin typeface="Times New Roman" pitchFamily="18" charset="0"/>
                    <a:ea typeface="Calibri"/>
                    <a:cs typeface="Times New Roman" pitchFamily="18" charset="0"/>
                  </a:rPr>
                  <a:t>chứng</a:t>
                </a:r>
                <a:r>
                  <a:rPr lang="en-US" sz="3600" dirty="0">
                    <a:solidFill>
                      <a:srgbClr val="000000"/>
                    </a:solidFill>
                    <a:latin typeface="Times New Roman" pitchFamily="18" charset="0"/>
                    <a:ea typeface="Calibri"/>
                    <a:cs typeface="Times New Roman" pitchFamily="18" charset="0"/>
                  </a:rPr>
                  <a:t> </a:t>
                </a:r>
                <a:r>
                  <a:rPr lang="en-US" sz="3600" dirty="0" smtClean="0">
                    <a:solidFill>
                      <a:srgbClr val="000000"/>
                    </a:solidFill>
                    <a:latin typeface="Times New Roman" pitchFamily="18" charset="0"/>
                    <a:ea typeface="Calibri"/>
                    <a:cs typeface="Times New Roman" pitchFamily="18" charset="0"/>
                  </a:rPr>
                  <a:t>minh</a:t>
                </a:r>
                <a:r>
                  <a:rPr lang="vi-VN" sz="3600" dirty="0" smtClean="0">
                    <a:solidFill>
                      <a:srgbClr val="000000"/>
                    </a:solidFill>
                    <a:effectLst/>
                    <a:latin typeface="Times New Roman" pitchFamily="18" charset="0"/>
                    <a:ea typeface="Calibri"/>
                    <a:cs typeface="Times New Roman" pitchFamily="18" charset="0"/>
                  </a:rPr>
                  <a:t> </a:t>
                </a:r>
                <a14:m>
                  <m:oMath xmlns:m="http://schemas.openxmlformats.org/officeDocument/2006/math">
                    <m:r>
                      <a:rPr lang="vi-VN" sz="3600" i="1">
                        <a:solidFill>
                          <a:srgbClr val="000000"/>
                        </a:solidFill>
                        <a:effectLst/>
                        <a:latin typeface="Cambria Math"/>
                        <a:ea typeface="Calibri"/>
                        <a:cs typeface="Times New Roman"/>
                      </a:rPr>
                      <m:t>𝐴𝑀</m:t>
                    </m:r>
                    <m:r>
                      <a:rPr lang="vi-VN" sz="3600" i="1">
                        <a:solidFill>
                          <a:srgbClr val="000000"/>
                        </a:solidFill>
                        <a:effectLst/>
                        <a:latin typeface="Cambria Math"/>
                        <a:ea typeface="Calibri"/>
                        <a:cs typeface="Times New Roman"/>
                      </a:rPr>
                      <m:t>//</m:t>
                    </m:r>
                    <m:sSup>
                      <m:sSupPr>
                        <m:ctrlPr>
                          <a:rPr lang="vi-VN" sz="3600" i="1">
                            <a:solidFill>
                              <a:srgbClr val="000000"/>
                            </a:solidFill>
                            <a:effectLst/>
                            <a:latin typeface="Cambria Math"/>
                            <a:ea typeface="Calibri"/>
                            <a:cs typeface="Times New Roman"/>
                          </a:rPr>
                        </m:ctrlPr>
                      </m:sSupPr>
                      <m:e>
                        <m:r>
                          <a:rPr lang="vi-VN" sz="3600" i="1">
                            <a:solidFill>
                              <a:srgbClr val="000000"/>
                            </a:solidFill>
                            <a:effectLst/>
                            <a:latin typeface="Cambria Math"/>
                            <a:ea typeface="Calibri"/>
                            <a:cs typeface="Times New Roman"/>
                          </a:rPr>
                          <m:t>𝐴</m:t>
                        </m:r>
                      </m:e>
                      <m:sup>
                        <m:r>
                          <a:rPr lang="vi-VN" sz="3600" i="1">
                            <a:solidFill>
                              <a:srgbClr val="000000"/>
                            </a:solidFill>
                            <a:effectLst/>
                            <a:latin typeface="Cambria Math"/>
                            <a:ea typeface="Calibri"/>
                            <a:cs typeface="Times New Roman"/>
                          </a:rPr>
                          <m:t>′</m:t>
                        </m:r>
                      </m:sup>
                    </m:sSup>
                    <m:sSup>
                      <m:sSupPr>
                        <m:ctrlPr>
                          <a:rPr lang="vi-VN" sz="3600" i="1">
                            <a:solidFill>
                              <a:srgbClr val="000000"/>
                            </a:solidFill>
                            <a:effectLst/>
                            <a:latin typeface="Cambria Math"/>
                            <a:ea typeface="Calibri"/>
                            <a:cs typeface="Times New Roman"/>
                          </a:rPr>
                        </m:ctrlPr>
                      </m:sSupPr>
                      <m:e>
                        <m:r>
                          <a:rPr lang="vi-VN" sz="3600" i="1">
                            <a:solidFill>
                              <a:srgbClr val="000000"/>
                            </a:solidFill>
                            <a:effectLst/>
                            <a:latin typeface="Cambria Math"/>
                            <a:ea typeface="Calibri"/>
                            <a:cs typeface="Times New Roman"/>
                          </a:rPr>
                          <m:t>𝑀</m:t>
                        </m:r>
                      </m:e>
                      <m:sup>
                        <m:r>
                          <a:rPr lang="vi-VN" sz="3600" i="1">
                            <a:solidFill>
                              <a:srgbClr val="000000"/>
                            </a:solidFill>
                            <a:effectLst/>
                            <a:latin typeface="Cambria Math"/>
                            <a:ea typeface="Calibri"/>
                            <a:cs typeface="Times New Roman"/>
                          </a:rPr>
                          <m:t>′</m:t>
                        </m:r>
                      </m:sup>
                    </m:sSup>
                  </m:oMath>
                </a14:m>
                <a:r>
                  <a:rPr lang="en-US" sz="3600" dirty="0" smtClean="0">
                    <a:latin typeface="Times New Roman" pitchFamily="18" charset="0"/>
                    <a:ea typeface="Calibri"/>
                    <a:cs typeface="Times New Roman" pitchFamily="18" charset="0"/>
                  </a:rPr>
                  <a:t> ?</a:t>
                </a:r>
                <a:endParaRPr lang="en-US" sz="3600" dirty="0">
                  <a:latin typeface="Times New Roman" pitchFamily="18" charset="0"/>
                  <a:ea typeface="Calibri"/>
                  <a:cs typeface="Times New Roman"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7620000" y="6789042"/>
                <a:ext cx="6477000" cy="701731"/>
              </a:xfrm>
              <a:prstGeom prst="rect">
                <a:avLst/>
              </a:prstGeom>
              <a:blipFill rotWithShape="1">
                <a:blip r:embed="rId8"/>
                <a:stretch>
                  <a:fillRect l="-2822" t="-12174" b="-2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048000" y="1553186"/>
                <a:ext cx="12420600" cy="1920526"/>
              </a:xfrm>
              <a:prstGeom prst="rect">
                <a:avLst/>
              </a:prstGeom>
            </p:spPr>
            <p:txBody>
              <a:bodyPr wrap="square">
                <a:spAutoFit/>
              </a:bodyPr>
              <a:lstStyle/>
              <a:p>
                <a:pPr lvl="0">
                  <a:lnSpc>
                    <a:spcPct val="110000"/>
                  </a:lnSpc>
                </a:pPr>
                <a:r>
                  <a:rPr lang="vi-VN" sz="3600" b="1" i="1" dirty="0">
                    <a:solidFill>
                      <a:srgbClr val="000000"/>
                    </a:solidFill>
                    <a:latin typeface="Times New Roman" pitchFamily="18" charset="0"/>
                    <a:ea typeface="Calibri"/>
                    <a:cs typeface="Times New Roman" pitchFamily="18" charset="0"/>
                  </a:rPr>
                  <a:t>Ví dụ 1</a:t>
                </a:r>
                <a:r>
                  <a:rPr lang="vi-VN" sz="3600" dirty="0">
                    <a:solidFill>
                      <a:srgbClr val="000000"/>
                    </a:solidFill>
                    <a:latin typeface="Times New Roman" pitchFamily="18" charset="0"/>
                    <a:ea typeface="Calibri"/>
                    <a:cs typeface="Times New Roman" pitchFamily="18" charset="0"/>
                  </a:rPr>
                  <a:t>. Cho hình lăng trụ tam giác </a:t>
                </a:r>
                <a14:m>
                  <m:oMath xmlns:m="http://schemas.openxmlformats.org/officeDocument/2006/math">
                    <m:r>
                      <a:rPr lang="vi-VN" sz="3600" i="1">
                        <a:solidFill>
                          <a:srgbClr val="000000"/>
                        </a:solidFill>
                        <a:latin typeface="Cambria Math"/>
                        <a:ea typeface="Times New Roman"/>
                        <a:cs typeface="Times New Roman"/>
                      </a:rPr>
                      <m:t>𝐴𝐵𝐶</m:t>
                    </m:r>
                    <m:r>
                      <a:rPr lang="vi-VN" sz="3600" i="1">
                        <a:solidFill>
                          <a:srgbClr val="000000"/>
                        </a:solidFill>
                        <a:latin typeface="Cambria Math"/>
                        <a:ea typeface="Times New Roman"/>
                        <a:cs typeface="Times New Roman"/>
                      </a:rPr>
                      <m:t>.</m:t>
                    </m:r>
                    <m:r>
                      <a:rPr lang="vi-VN" sz="3600" i="1">
                        <a:solidFill>
                          <a:srgbClr val="000000"/>
                        </a:solidFill>
                        <a:latin typeface="Cambria Math"/>
                        <a:ea typeface="Times New Roman"/>
                        <a:cs typeface="Times New Roman"/>
                      </a:rPr>
                      <m:t>𝐴</m:t>
                    </m:r>
                    <m:r>
                      <a:rPr lang="vi-VN" sz="3600" i="1">
                        <a:solidFill>
                          <a:srgbClr val="000000"/>
                        </a:solidFill>
                        <a:latin typeface="Cambria Math"/>
                        <a:ea typeface="Times New Roman"/>
                        <a:cs typeface="Times New Roman"/>
                      </a:rPr>
                      <m:t>′</m:t>
                    </m:r>
                    <m:r>
                      <a:rPr lang="vi-VN" sz="3600" i="1">
                        <a:solidFill>
                          <a:srgbClr val="000000"/>
                        </a:solidFill>
                        <a:latin typeface="Cambria Math"/>
                        <a:ea typeface="Times New Roman"/>
                        <a:cs typeface="Times New Roman"/>
                      </a:rPr>
                      <m:t>𝐵</m:t>
                    </m:r>
                    <m:r>
                      <a:rPr lang="vi-VN" sz="3600" i="1">
                        <a:solidFill>
                          <a:srgbClr val="000000"/>
                        </a:solidFill>
                        <a:latin typeface="Cambria Math"/>
                        <a:ea typeface="Times New Roman"/>
                        <a:cs typeface="Times New Roman"/>
                      </a:rPr>
                      <m:t>′</m:t>
                    </m:r>
                    <m:r>
                      <a:rPr lang="vi-VN" sz="3600" i="1">
                        <a:solidFill>
                          <a:srgbClr val="000000"/>
                        </a:solidFill>
                        <a:latin typeface="Cambria Math"/>
                        <a:ea typeface="Times New Roman"/>
                        <a:cs typeface="Times New Roman"/>
                      </a:rPr>
                      <m:t>𝐶</m:t>
                    </m:r>
                    <m:r>
                      <a:rPr lang="vi-VN" sz="3600" i="1">
                        <a:solidFill>
                          <a:srgbClr val="000000"/>
                        </a:solidFill>
                        <a:latin typeface="Cambria Math"/>
                        <a:ea typeface="Times New Roman"/>
                        <a:cs typeface="Times New Roman"/>
                      </a:rPr>
                      <m:t>′</m:t>
                    </m:r>
                  </m:oMath>
                </a14:m>
                <a:r>
                  <a:rPr lang="vi-VN" sz="3600" dirty="0">
                    <a:solidFill>
                      <a:srgbClr val="000000"/>
                    </a:solidFill>
                    <a:latin typeface="Times New Roman" pitchFamily="18" charset="0"/>
                    <a:ea typeface="Calibri"/>
                    <a:cs typeface="Times New Roman" pitchFamily="18" charset="0"/>
                  </a:rPr>
                  <a:t>. Gọi</a:t>
                </a:r>
                <a14:m>
                  <m:oMath xmlns:m="http://schemas.openxmlformats.org/officeDocument/2006/math">
                    <m:r>
                      <a:rPr lang="vi-VN" sz="3600" i="1">
                        <a:solidFill>
                          <a:srgbClr val="000000"/>
                        </a:solidFill>
                        <a:latin typeface="Cambria Math"/>
                        <a:ea typeface="Calibri"/>
                        <a:cs typeface="Times New Roman"/>
                      </a:rPr>
                      <m:t> </m:t>
                    </m:r>
                    <m:r>
                      <a:rPr lang="vi-VN" sz="3600" i="1">
                        <a:solidFill>
                          <a:srgbClr val="000000"/>
                        </a:solidFill>
                        <a:latin typeface="Cambria Math"/>
                        <a:ea typeface="Calibri"/>
                        <a:cs typeface="Times New Roman"/>
                      </a:rPr>
                      <m:t>𝑀</m:t>
                    </m:r>
                  </m:oMath>
                </a14:m>
                <a:r>
                  <a:rPr lang="vi-VN" sz="3600" dirty="0">
                    <a:solidFill>
                      <a:srgbClr val="000000"/>
                    </a:solidFill>
                    <a:latin typeface="Times New Roman" pitchFamily="18" charset="0"/>
                    <a:ea typeface="Calibri"/>
                    <a:cs typeface="Times New Roman" pitchFamily="18" charset="0"/>
                  </a:rPr>
                  <a:t> và </a:t>
                </a:r>
                <a14:m>
                  <m:oMath xmlns:m="http://schemas.openxmlformats.org/officeDocument/2006/math">
                    <m:r>
                      <a:rPr lang="vi-VN" sz="3600" i="1">
                        <a:solidFill>
                          <a:srgbClr val="000000"/>
                        </a:solidFill>
                        <a:latin typeface="Cambria Math"/>
                        <a:ea typeface="Calibri"/>
                        <a:cs typeface="Times New Roman"/>
                      </a:rPr>
                      <m:t> </m:t>
                    </m:r>
                    <m:r>
                      <a:rPr lang="vi-VN" sz="3600" i="1">
                        <a:solidFill>
                          <a:srgbClr val="000000"/>
                        </a:solidFill>
                        <a:latin typeface="Cambria Math"/>
                        <a:ea typeface="Calibri"/>
                        <a:cs typeface="Times New Roman"/>
                      </a:rPr>
                      <m:t>𝑀</m:t>
                    </m:r>
                    <m:r>
                      <a:rPr lang="vi-VN" sz="3600" i="1">
                        <a:solidFill>
                          <a:srgbClr val="000000"/>
                        </a:solidFill>
                        <a:latin typeface="Cambria Math"/>
                        <a:ea typeface="Calibri"/>
                        <a:cs typeface="Times New Roman"/>
                      </a:rPr>
                      <m:t>′</m:t>
                    </m:r>
                  </m:oMath>
                </a14:m>
                <a:r>
                  <a:rPr lang="vi-VN" sz="3600" dirty="0">
                    <a:solidFill>
                      <a:srgbClr val="000000"/>
                    </a:solidFill>
                    <a:latin typeface="Times New Roman" pitchFamily="18" charset="0"/>
                    <a:ea typeface="Calibri"/>
                    <a:cs typeface="Times New Roman" pitchFamily="18" charset="0"/>
                  </a:rPr>
                  <a:t>  lần lượt là trung điểm của các cạnh </a:t>
                </a:r>
                <a14:m>
                  <m:oMath xmlns:m="http://schemas.openxmlformats.org/officeDocument/2006/math">
                    <m:r>
                      <a:rPr lang="vi-VN" sz="3600" i="1">
                        <a:solidFill>
                          <a:srgbClr val="000000"/>
                        </a:solidFill>
                        <a:latin typeface="Cambria Math"/>
                        <a:ea typeface="Calibri"/>
                        <a:cs typeface="Times New Roman"/>
                      </a:rPr>
                      <m:t> </m:t>
                    </m:r>
                    <m:r>
                      <a:rPr lang="vi-VN" sz="3600" i="1">
                        <a:solidFill>
                          <a:srgbClr val="000000"/>
                        </a:solidFill>
                        <a:latin typeface="Cambria Math"/>
                        <a:ea typeface="Calibri"/>
                        <a:cs typeface="Times New Roman"/>
                      </a:rPr>
                      <m:t>𝐵𝐶</m:t>
                    </m:r>
                  </m:oMath>
                </a14:m>
                <a:r>
                  <a:rPr lang="vi-VN" sz="3600" dirty="0">
                    <a:solidFill>
                      <a:srgbClr val="000000"/>
                    </a:solidFill>
                    <a:latin typeface="Times New Roman" pitchFamily="18" charset="0"/>
                    <a:ea typeface="Calibri"/>
                    <a:cs typeface="Times New Roman" pitchFamily="18" charset="0"/>
                  </a:rPr>
                  <a:t> và </a:t>
                </a:r>
                <a14:m>
                  <m:oMath xmlns:m="http://schemas.openxmlformats.org/officeDocument/2006/math">
                    <m:r>
                      <a:rPr lang="vi-VN" sz="3600" i="1">
                        <a:solidFill>
                          <a:srgbClr val="000000"/>
                        </a:solidFill>
                        <a:latin typeface="Cambria Math"/>
                        <a:ea typeface="Calibri"/>
                        <a:cs typeface="Times New Roman"/>
                      </a:rPr>
                      <m:t> </m:t>
                    </m:r>
                    <m:sSup>
                      <m:sSupPr>
                        <m:ctrlPr>
                          <a:rPr lang="en-US" sz="3600" i="1">
                            <a:solidFill>
                              <a:srgbClr val="000000"/>
                            </a:solidFill>
                            <a:latin typeface="Cambria Math"/>
                            <a:ea typeface="Calibri"/>
                            <a:cs typeface="Times New Roman"/>
                          </a:rPr>
                        </m:ctrlPr>
                      </m:sSupPr>
                      <m:e>
                        <m:r>
                          <a:rPr lang="vi-VN" sz="3600" i="1">
                            <a:solidFill>
                              <a:srgbClr val="000000"/>
                            </a:solidFill>
                            <a:latin typeface="Cambria Math"/>
                            <a:ea typeface="Calibri"/>
                            <a:cs typeface="Times New Roman"/>
                          </a:rPr>
                          <m:t>𝐵</m:t>
                        </m:r>
                      </m:e>
                      <m:sup>
                        <m:r>
                          <a:rPr lang="vi-VN" sz="3600" i="1">
                            <a:solidFill>
                              <a:srgbClr val="000000"/>
                            </a:solidFill>
                            <a:latin typeface="Cambria Math"/>
                            <a:ea typeface="Calibri"/>
                            <a:cs typeface="Times New Roman"/>
                          </a:rPr>
                          <m:t>′</m:t>
                        </m:r>
                      </m:sup>
                    </m:sSup>
                    <m:sSup>
                      <m:sSupPr>
                        <m:ctrlPr>
                          <a:rPr lang="en-US" sz="3600" i="1">
                            <a:solidFill>
                              <a:srgbClr val="000000"/>
                            </a:solidFill>
                            <a:latin typeface="Cambria Math"/>
                            <a:ea typeface="Calibri"/>
                            <a:cs typeface="Times New Roman"/>
                          </a:rPr>
                        </m:ctrlPr>
                      </m:sSupPr>
                      <m:e>
                        <m:r>
                          <a:rPr lang="vi-VN" sz="3600" i="1">
                            <a:solidFill>
                              <a:srgbClr val="000000"/>
                            </a:solidFill>
                            <a:latin typeface="Cambria Math"/>
                            <a:ea typeface="Calibri"/>
                            <a:cs typeface="Times New Roman"/>
                          </a:rPr>
                          <m:t>𝐶</m:t>
                        </m:r>
                      </m:e>
                      <m:sup>
                        <m:r>
                          <a:rPr lang="vi-VN" sz="3600" i="1">
                            <a:solidFill>
                              <a:srgbClr val="000000"/>
                            </a:solidFill>
                            <a:latin typeface="Cambria Math"/>
                            <a:ea typeface="Calibri"/>
                            <a:cs typeface="Times New Roman"/>
                          </a:rPr>
                          <m:t>′</m:t>
                        </m:r>
                      </m:sup>
                    </m:sSup>
                  </m:oMath>
                </a14:m>
                <a:r>
                  <a:rPr lang="vi-VN" sz="3600" dirty="0">
                    <a:solidFill>
                      <a:srgbClr val="000000"/>
                    </a:solidFill>
                    <a:latin typeface="Times New Roman" pitchFamily="18" charset="0"/>
                    <a:ea typeface="Calibri"/>
                    <a:cs typeface="Times New Roman" pitchFamily="18" charset="0"/>
                  </a:rPr>
                  <a:t>.Chứng minh rằng:</a:t>
                </a:r>
                <a:endParaRPr lang="en-US" sz="3600" dirty="0">
                  <a:solidFill>
                    <a:prstClr val="black"/>
                  </a:solidFill>
                  <a:latin typeface="Times New Roman" pitchFamily="18" charset="0"/>
                  <a:ea typeface="Calibri"/>
                  <a:cs typeface="Times New Roman"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048000" y="1553186"/>
                <a:ext cx="12420600" cy="1920526"/>
              </a:xfrm>
              <a:prstGeom prst="rect">
                <a:avLst/>
              </a:prstGeom>
              <a:blipFill rotWithShape="1">
                <a:blip r:embed="rId9"/>
                <a:stretch>
                  <a:fillRect l="-1472" t="-4444"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267200" y="3150547"/>
                <a:ext cx="3937360" cy="646331"/>
              </a:xfrm>
              <a:prstGeom prst="rect">
                <a:avLst/>
              </a:prstGeom>
            </p:spPr>
            <p:txBody>
              <a:bodyPr wrap="none">
                <a:spAutoFit/>
              </a:bodyPr>
              <a:lstStyle/>
              <a:p>
                <a:r>
                  <a:rPr lang="vi-VN" sz="3600" dirty="0">
                    <a:solidFill>
                      <a:srgbClr val="000000"/>
                    </a:solidFill>
                    <a:latin typeface="Times New Roman" pitchFamily="18" charset="0"/>
                    <a:ea typeface="Calibri"/>
                    <a:cs typeface="Times New Roman" pitchFamily="18" charset="0"/>
                  </a:rPr>
                  <a:t>a)</a:t>
                </a:r>
                <a14:m>
                  <m:oMath xmlns:m="http://schemas.openxmlformats.org/officeDocument/2006/math">
                    <m:r>
                      <a:rPr lang="vi-VN" sz="3600" i="1">
                        <a:solidFill>
                          <a:srgbClr val="000000"/>
                        </a:solidFill>
                        <a:latin typeface="Cambria Math"/>
                        <a:ea typeface="Calibri"/>
                        <a:cs typeface="Times New Roman"/>
                      </a:rPr>
                      <m:t> </m:t>
                    </m:r>
                    <m:r>
                      <a:rPr lang="vi-VN" sz="3600" i="1">
                        <a:solidFill>
                          <a:srgbClr val="000000"/>
                        </a:solidFill>
                        <a:latin typeface="Cambria Math"/>
                        <a:ea typeface="Calibri"/>
                        <a:cs typeface="Times New Roman"/>
                      </a:rPr>
                      <m:t>𝐴</m:t>
                    </m:r>
                    <m:sSup>
                      <m:sSupPr>
                        <m:ctrlPr>
                          <a:rPr lang="en-US" sz="3600" i="1">
                            <a:solidFill>
                              <a:srgbClr val="000000"/>
                            </a:solidFill>
                            <a:latin typeface="Cambria Math"/>
                            <a:ea typeface="Calibri"/>
                            <a:cs typeface="Times New Roman"/>
                          </a:rPr>
                        </m:ctrlPr>
                      </m:sSupPr>
                      <m:e>
                        <m:r>
                          <a:rPr lang="vi-VN" sz="3600" i="1">
                            <a:solidFill>
                              <a:srgbClr val="000000"/>
                            </a:solidFill>
                            <a:latin typeface="Cambria Math"/>
                            <a:ea typeface="Calibri"/>
                            <a:cs typeface="Times New Roman"/>
                          </a:rPr>
                          <m:t>𝐴</m:t>
                        </m:r>
                      </m:e>
                      <m:sup>
                        <m:r>
                          <a:rPr lang="vi-VN" sz="3600" i="1">
                            <a:solidFill>
                              <a:srgbClr val="000000"/>
                            </a:solidFill>
                            <a:latin typeface="Cambria Math"/>
                            <a:ea typeface="Calibri"/>
                            <a:cs typeface="Times New Roman"/>
                          </a:rPr>
                          <m:t>′</m:t>
                        </m:r>
                      </m:sup>
                    </m:sSup>
                    <m:r>
                      <a:rPr lang="vi-VN" sz="3600" i="1">
                        <a:solidFill>
                          <a:srgbClr val="000000"/>
                        </a:solidFill>
                        <a:latin typeface="Cambria Math"/>
                        <a:ea typeface="Calibri"/>
                        <a:cs typeface="Times New Roman"/>
                      </a:rPr>
                      <m:t>//(</m:t>
                    </m:r>
                    <m:r>
                      <a:rPr lang="vi-VN" sz="3600" i="1">
                        <a:solidFill>
                          <a:srgbClr val="000000"/>
                        </a:solidFill>
                        <a:latin typeface="Cambria Math"/>
                        <a:ea typeface="Calibri"/>
                        <a:cs typeface="Times New Roman"/>
                      </a:rPr>
                      <m:t>𝐵𝐶</m:t>
                    </m:r>
                    <m:sSup>
                      <m:sSupPr>
                        <m:ctrlPr>
                          <a:rPr lang="en-US" sz="3600" i="1">
                            <a:solidFill>
                              <a:srgbClr val="000000"/>
                            </a:solidFill>
                            <a:latin typeface="Cambria Math"/>
                            <a:ea typeface="Calibri"/>
                            <a:cs typeface="Times New Roman"/>
                          </a:rPr>
                        </m:ctrlPr>
                      </m:sSupPr>
                      <m:e>
                        <m:r>
                          <a:rPr lang="vi-VN" sz="3600" i="1">
                            <a:solidFill>
                              <a:srgbClr val="000000"/>
                            </a:solidFill>
                            <a:latin typeface="Cambria Math"/>
                            <a:ea typeface="Calibri"/>
                            <a:cs typeface="Times New Roman"/>
                          </a:rPr>
                          <m:t>𝐶</m:t>
                        </m:r>
                      </m:e>
                      <m:sup>
                        <m:r>
                          <a:rPr lang="vi-VN" sz="3600" i="1">
                            <a:solidFill>
                              <a:srgbClr val="000000"/>
                            </a:solidFill>
                            <a:latin typeface="Cambria Math"/>
                            <a:ea typeface="Calibri"/>
                            <a:cs typeface="Times New Roman"/>
                          </a:rPr>
                          <m:t>′</m:t>
                        </m:r>
                      </m:sup>
                    </m:sSup>
                    <m:sSup>
                      <m:sSupPr>
                        <m:ctrlPr>
                          <a:rPr lang="en-US" sz="3600" i="1">
                            <a:solidFill>
                              <a:srgbClr val="000000"/>
                            </a:solidFill>
                            <a:latin typeface="Cambria Math"/>
                            <a:ea typeface="Calibri"/>
                            <a:cs typeface="Times New Roman"/>
                          </a:rPr>
                        </m:ctrlPr>
                      </m:sSupPr>
                      <m:e>
                        <m:r>
                          <a:rPr lang="vi-VN" sz="3600" i="1">
                            <a:solidFill>
                              <a:srgbClr val="000000"/>
                            </a:solidFill>
                            <a:latin typeface="Cambria Math"/>
                            <a:ea typeface="Calibri"/>
                            <a:cs typeface="Times New Roman"/>
                          </a:rPr>
                          <m:t>𝐵</m:t>
                        </m:r>
                      </m:e>
                      <m:sup>
                        <m:r>
                          <a:rPr lang="vi-VN" sz="3600" i="1">
                            <a:solidFill>
                              <a:srgbClr val="000000"/>
                            </a:solidFill>
                            <a:latin typeface="Cambria Math"/>
                            <a:ea typeface="Calibri"/>
                            <a:cs typeface="Times New Roman"/>
                          </a:rPr>
                          <m:t>′</m:t>
                        </m:r>
                      </m:sup>
                    </m:sSup>
                    <m:r>
                      <a:rPr lang="vi-VN" sz="3600" i="1">
                        <a:solidFill>
                          <a:srgbClr val="000000"/>
                        </a:solidFill>
                        <a:latin typeface="Cambria Math"/>
                        <a:ea typeface="Calibri"/>
                        <a:cs typeface="Times New Roman"/>
                      </a:rPr>
                      <m:t>);</m:t>
                    </m:r>
                  </m:oMath>
                </a14:m>
                <a:r>
                  <a:rPr lang="vi-VN" sz="3600" dirty="0">
                    <a:solidFill>
                      <a:srgbClr val="000000"/>
                    </a:solidFill>
                    <a:latin typeface="Times New Roman" pitchFamily="18" charset="0"/>
                    <a:ea typeface="Calibri"/>
                    <a:cs typeface="Times New Roman" pitchFamily="18" charset="0"/>
                  </a:rPr>
                  <a:t> </a:t>
                </a:r>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4267200" y="3150547"/>
                <a:ext cx="3937360" cy="646331"/>
              </a:xfrm>
              <a:prstGeom prst="rect">
                <a:avLst/>
              </a:prstGeom>
              <a:blipFill rotWithShape="1">
                <a:blip r:embed="rId10"/>
                <a:stretch>
                  <a:fillRect l="-4644" t="-16038" b="-330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303672" y="3824345"/>
                <a:ext cx="2869760" cy="701731"/>
              </a:xfrm>
              <a:prstGeom prst="rect">
                <a:avLst/>
              </a:prstGeom>
            </p:spPr>
            <p:txBody>
              <a:bodyPr wrap="none">
                <a:spAutoFit/>
              </a:bodyPr>
              <a:lstStyle/>
              <a:p>
                <a:pPr lvl="0">
                  <a:lnSpc>
                    <a:spcPct val="110000"/>
                  </a:lnSpc>
                </a:pPr>
                <a:r>
                  <a:rPr lang="vi-VN" sz="3600" dirty="0">
                    <a:solidFill>
                      <a:srgbClr val="000000"/>
                    </a:solidFill>
                    <a:latin typeface="Times New Roman" pitchFamily="18" charset="0"/>
                    <a:ea typeface="Calibri"/>
                    <a:cs typeface="Times New Roman" pitchFamily="18" charset="0"/>
                  </a:rPr>
                  <a:t>b) </a:t>
                </a:r>
                <a14:m>
                  <m:oMath xmlns:m="http://schemas.openxmlformats.org/officeDocument/2006/math">
                    <m:r>
                      <a:rPr lang="vi-VN" sz="3600" i="1">
                        <a:solidFill>
                          <a:srgbClr val="000000"/>
                        </a:solidFill>
                        <a:latin typeface="Cambria Math"/>
                        <a:ea typeface="Calibri"/>
                        <a:cs typeface="Times New Roman"/>
                      </a:rPr>
                      <m:t>𝐴𝑀</m:t>
                    </m:r>
                    <m:r>
                      <a:rPr lang="vi-VN" sz="3600" i="1">
                        <a:solidFill>
                          <a:srgbClr val="000000"/>
                        </a:solidFill>
                        <a:latin typeface="Cambria Math"/>
                        <a:ea typeface="Calibri"/>
                        <a:cs typeface="Times New Roman"/>
                      </a:rPr>
                      <m:t>//</m:t>
                    </m:r>
                    <m:r>
                      <a:rPr lang="vi-VN" sz="3600" i="1">
                        <a:solidFill>
                          <a:srgbClr val="000000"/>
                        </a:solidFill>
                        <a:latin typeface="Cambria Math"/>
                        <a:ea typeface="Calibri"/>
                        <a:cs typeface="Times New Roman"/>
                      </a:rPr>
                      <m:t>𝐴</m:t>
                    </m:r>
                    <m:r>
                      <a:rPr lang="vi-VN" sz="3600" i="1">
                        <a:solidFill>
                          <a:srgbClr val="000000"/>
                        </a:solidFill>
                        <a:latin typeface="Cambria Math"/>
                        <a:ea typeface="Calibri"/>
                        <a:cs typeface="Times New Roman"/>
                      </a:rPr>
                      <m:t>′</m:t>
                    </m:r>
                    <m:r>
                      <a:rPr lang="vi-VN" sz="3600" i="1">
                        <a:solidFill>
                          <a:srgbClr val="000000"/>
                        </a:solidFill>
                        <a:latin typeface="Cambria Math"/>
                        <a:ea typeface="Calibri"/>
                        <a:cs typeface="Times New Roman"/>
                      </a:rPr>
                      <m:t>𝑀</m:t>
                    </m:r>
                    <m:r>
                      <a:rPr lang="vi-VN" sz="3600" i="1">
                        <a:solidFill>
                          <a:srgbClr val="000000"/>
                        </a:solidFill>
                        <a:latin typeface="Cambria Math"/>
                        <a:ea typeface="Calibri"/>
                        <a:cs typeface="Times New Roman"/>
                      </a:rPr>
                      <m:t>′</m:t>
                    </m:r>
                  </m:oMath>
                </a14:m>
                <a:r>
                  <a:rPr lang="vi-VN" sz="3600" dirty="0">
                    <a:solidFill>
                      <a:srgbClr val="000000"/>
                    </a:solidFill>
                    <a:latin typeface="Times New Roman" pitchFamily="18" charset="0"/>
                    <a:ea typeface="Calibri"/>
                    <a:cs typeface="Times New Roman" pitchFamily="18" charset="0"/>
                  </a:rPr>
                  <a:t>.</a:t>
                </a:r>
                <a:endParaRPr lang="en-US" sz="3600" dirty="0">
                  <a:solidFill>
                    <a:prstClr val="black"/>
                  </a:solidFill>
                  <a:latin typeface="Times New Roman" pitchFamily="18" charset="0"/>
                  <a:ea typeface="Calibri"/>
                  <a:cs typeface="Times New Roman"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4303672" y="3824345"/>
                <a:ext cx="2869760" cy="701731"/>
              </a:xfrm>
              <a:prstGeom prst="rect">
                <a:avLst/>
              </a:prstGeom>
              <a:blipFill rotWithShape="1">
                <a:blip r:embed="rId11"/>
                <a:stretch>
                  <a:fillRect l="-6582" t="-12174" r="-5308" b="-25217"/>
                </a:stretch>
              </a:blipFill>
            </p:spPr>
            <p:txBody>
              <a:bodyPr/>
              <a:lstStyle/>
              <a:p>
                <a:r>
                  <a:rPr lang="en-US">
                    <a:noFill/>
                  </a:rPr>
                  <a:t> </a:t>
                </a:r>
              </a:p>
            </p:txBody>
          </p:sp>
        </mc:Fallback>
      </mc:AlternateContent>
    </p:spTree>
    <p:extLst>
      <p:ext uri="{BB962C8B-B14F-4D97-AF65-F5344CB8AC3E}">
        <p14:creationId xmlns:p14="http://schemas.microsoft.com/office/powerpoint/2010/main" val="1321956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sp>
        <p:nvSpPr>
          <p:cNvPr id="3" name="Freeform 3"/>
          <p:cNvSpPr/>
          <p:nvPr/>
        </p:nvSpPr>
        <p:spPr>
          <a:xfrm>
            <a:off x="14630400" y="6183719"/>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304800" y="1028700"/>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5" name="Group 5"/>
          <p:cNvGrpSpPr/>
          <p:nvPr/>
        </p:nvGrpSpPr>
        <p:grpSpPr>
          <a:xfrm>
            <a:off x="2207558" y="647700"/>
            <a:ext cx="13774564" cy="8839200"/>
            <a:chOff x="-115427" y="0"/>
            <a:chExt cx="5133744" cy="1360314"/>
          </a:xfrm>
        </p:grpSpPr>
        <p:sp>
          <p:nvSpPr>
            <p:cNvPr id="6" name="Freeform 6"/>
            <p:cNvSpPr/>
            <p:nvPr/>
          </p:nvSpPr>
          <p:spPr>
            <a:xfrm>
              <a:off x="48260" y="48260"/>
              <a:ext cx="4970057" cy="1312054"/>
            </a:xfrm>
            <a:custGeom>
              <a:avLst/>
              <a:gdLst/>
              <a:ahLst/>
              <a:cxnLst/>
              <a:rect l="l" t="t" r="r" b="b"/>
              <a:pathLst>
                <a:path w="4970057" h="1312054">
                  <a:moveTo>
                    <a:pt x="0" y="0"/>
                  </a:moveTo>
                  <a:lnTo>
                    <a:pt x="4970057" y="0"/>
                  </a:lnTo>
                  <a:lnTo>
                    <a:pt x="4970057" y="1312054"/>
                  </a:lnTo>
                  <a:lnTo>
                    <a:pt x="0" y="1312054"/>
                  </a:lnTo>
                  <a:close/>
                </a:path>
              </a:pathLst>
            </a:custGeom>
            <a:solidFill>
              <a:srgbClr val="000000"/>
            </a:solidFill>
          </p:spPr>
        </p:sp>
        <p:sp>
          <p:nvSpPr>
            <p:cNvPr id="7" name="Freeform 7"/>
            <p:cNvSpPr/>
            <p:nvPr/>
          </p:nvSpPr>
          <p:spPr>
            <a:xfrm>
              <a:off x="-115427" y="0"/>
              <a:ext cx="5098184" cy="1355365"/>
            </a:xfrm>
            <a:custGeom>
              <a:avLst/>
              <a:gdLst/>
              <a:ahLst/>
              <a:cxnLst/>
              <a:rect l="l" t="t" r="r" b="b"/>
              <a:pathLst>
                <a:path w="4970057" h="1312054">
                  <a:moveTo>
                    <a:pt x="0" y="0"/>
                  </a:moveTo>
                  <a:lnTo>
                    <a:pt x="4970057" y="0"/>
                  </a:lnTo>
                  <a:lnTo>
                    <a:pt x="4970057" y="1312054"/>
                  </a:lnTo>
                  <a:lnTo>
                    <a:pt x="0" y="1312054"/>
                  </a:lnTo>
                  <a:close/>
                </a:path>
              </a:pathLst>
            </a:custGeom>
            <a:solidFill>
              <a:srgbClr val="8CB9C4"/>
            </a:solidFill>
          </p:spPr>
        </p:sp>
        <p:sp>
          <p:nvSpPr>
            <p:cNvPr id="8" name="Freeform 8"/>
            <p:cNvSpPr/>
            <p:nvPr/>
          </p:nvSpPr>
          <p:spPr>
            <a:xfrm>
              <a:off x="-115427" y="0"/>
              <a:ext cx="5098184" cy="1360314"/>
            </a:xfrm>
            <a:custGeom>
              <a:avLst/>
              <a:gdLst/>
              <a:ahLst/>
              <a:cxnLst/>
              <a:rect l="l" t="t" r="r" b="b"/>
              <a:pathLst>
                <a:path w="4982757" h="1324754">
                  <a:moveTo>
                    <a:pt x="4982757" y="1324754"/>
                  </a:moveTo>
                  <a:lnTo>
                    <a:pt x="0" y="1324754"/>
                  </a:lnTo>
                  <a:lnTo>
                    <a:pt x="0" y="0"/>
                  </a:lnTo>
                  <a:lnTo>
                    <a:pt x="4982757" y="0"/>
                  </a:lnTo>
                  <a:lnTo>
                    <a:pt x="4982757" y="1324754"/>
                  </a:lnTo>
                  <a:close/>
                  <a:moveTo>
                    <a:pt x="12700" y="1312054"/>
                  </a:moveTo>
                  <a:lnTo>
                    <a:pt x="4970057" y="1312054"/>
                  </a:lnTo>
                  <a:lnTo>
                    <a:pt x="4970057" y="12700"/>
                  </a:lnTo>
                  <a:lnTo>
                    <a:pt x="12700" y="12700"/>
                  </a:lnTo>
                  <a:lnTo>
                    <a:pt x="12700" y="1312054"/>
                  </a:lnTo>
                  <a:close/>
                </a:path>
              </a:pathLst>
            </a:custGeom>
            <a:solidFill>
              <a:srgbClr val="000000"/>
            </a:solidFill>
          </p:spPr>
        </p:sp>
      </p:grpSp>
      <mc:AlternateContent xmlns:mc="http://schemas.openxmlformats.org/markup-compatibility/2006" xmlns:a14="http://schemas.microsoft.com/office/drawing/2010/main">
        <mc:Choice Requires="a14">
          <p:sp>
            <p:nvSpPr>
              <p:cNvPr id="9" name="Rectangle 8"/>
              <p:cNvSpPr/>
              <p:nvPr/>
            </p:nvSpPr>
            <p:spPr>
              <a:xfrm>
                <a:off x="2971800" y="929131"/>
                <a:ext cx="12344400" cy="2761525"/>
              </a:xfrm>
              <a:prstGeom prst="rect">
                <a:avLst/>
              </a:prstGeom>
            </p:spPr>
            <p:txBody>
              <a:bodyPr wrap="square">
                <a:spAutoFit/>
              </a:bodyPr>
              <a:lstStyle/>
              <a:p>
                <a:pPr>
                  <a:lnSpc>
                    <a:spcPct val="110000"/>
                  </a:lnSpc>
                </a:pPr>
                <a:r>
                  <a:rPr lang="pt-BR" sz="3200" b="1" dirty="0">
                    <a:solidFill>
                      <a:srgbClr val="000000"/>
                    </a:solidFill>
                    <a:latin typeface="Times New Roman" pitchFamily="18" charset="0"/>
                    <a:ea typeface="Calibri"/>
                    <a:cs typeface="Times New Roman" pitchFamily="18" charset="0"/>
                  </a:rPr>
                  <a:t>CÂU HỎI TỰ LUẬN.</a:t>
                </a:r>
                <a:endParaRPr lang="en-US" sz="3200" dirty="0">
                  <a:latin typeface="Times New Roman" pitchFamily="18" charset="0"/>
                  <a:ea typeface="Calibri"/>
                  <a:cs typeface="Times New Roman" pitchFamily="18" charset="0"/>
                </a:endParaRPr>
              </a:p>
              <a:p>
                <a:pPr>
                  <a:lnSpc>
                    <a:spcPct val="110000"/>
                  </a:lnSpc>
                </a:pPr>
                <a:r>
                  <a:rPr lang="vi-VN" sz="3200" b="1" i="1" dirty="0">
                    <a:solidFill>
                      <a:srgbClr val="000000"/>
                    </a:solidFill>
                    <a:effectLst/>
                    <a:latin typeface="Times New Roman" pitchFamily="18" charset="0"/>
                    <a:ea typeface="Calibri"/>
                    <a:cs typeface="Times New Roman" pitchFamily="18" charset="0"/>
                  </a:rPr>
                  <a:t>Ví dụ 1</a:t>
                </a:r>
                <a:r>
                  <a:rPr lang="vi-VN" sz="3200" dirty="0">
                    <a:solidFill>
                      <a:srgbClr val="000000"/>
                    </a:solidFill>
                    <a:effectLst/>
                    <a:latin typeface="Times New Roman" pitchFamily="18" charset="0"/>
                    <a:ea typeface="Calibri"/>
                    <a:cs typeface="Times New Roman" pitchFamily="18" charset="0"/>
                  </a:rPr>
                  <a:t>. Cho hình lăng trụ tam giác </a:t>
                </a:r>
                <a14:m>
                  <m:oMath xmlns:m="http://schemas.openxmlformats.org/officeDocument/2006/math">
                    <m:r>
                      <a:rPr lang="vi-VN" sz="3200" i="1">
                        <a:solidFill>
                          <a:srgbClr val="000000"/>
                        </a:solidFill>
                        <a:effectLst/>
                        <a:latin typeface="Cambria Math"/>
                        <a:ea typeface="Times New Roman"/>
                        <a:cs typeface="Times New Roman"/>
                      </a:rPr>
                      <m:t>𝐴𝐵𝐶</m:t>
                    </m:r>
                    <m:r>
                      <a:rPr lang="vi-VN" sz="3200" i="1">
                        <a:solidFill>
                          <a:srgbClr val="000000"/>
                        </a:solidFill>
                        <a:effectLst/>
                        <a:latin typeface="Cambria Math"/>
                        <a:ea typeface="Times New Roman"/>
                        <a:cs typeface="Times New Roman"/>
                      </a:rPr>
                      <m:t>.</m:t>
                    </m:r>
                    <m:r>
                      <a:rPr lang="vi-VN" sz="3200" i="1">
                        <a:solidFill>
                          <a:srgbClr val="000000"/>
                        </a:solidFill>
                        <a:effectLst/>
                        <a:latin typeface="Cambria Math"/>
                        <a:ea typeface="Times New Roman"/>
                        <a:cs typeface="Times New Roman"/>
                      </a:rPr>
                      <m:t>𝐴</m:t>
                    </m:r>
                    <m:r>
                      <a:rPr lang="vi-VN" sz="3200" i="1">
                        <a:solidFill>
                          <a:srgbClr val="000000"/>
                        </a:solidFill>
                        <a:effectLst/>
                        <a:latin typeface="Cambria Math"/>
                        <a:ea typeface="Times New Roman"/>
                        <a:cs typeface="Times New Roman"/>
                      </a:rPr>
                      <m:t>′</m:t>
                    </m:r>
                    <m:r>
                      <a:rPr lang="vi-VN" sz="3200" i="1">
                        <a:solidFill>
                          <a:srgbClr val="000000"/>
                        </a:solidFill>
                        <a:effectLst/>
                        <a:latin typeface="Cambria Math"/>
                        <a:ea typeface="Times New Roman"/>
                        <a:cs typeface="Times New Roman"/>
                      </a:rPr>
                      <m:t>𝐵</m:t>
                    </m:r>
                    <m:r>
                      <a:rPr lang="vi-VN" sz="3200" i="1">
                        <a:solidFill>
                          <a:srgbClr val="000000"/>
                        </a:solidFill>
                        <a:effectLst/>
                        <a:latin typeface="Cambria Math"/>
                        <a:ea typeface="Times New Roman"/>
                        <a:cs typeface="Times New Roman"/>
                      </a:rPr>
                      <m:t>′</m:t>
                    </m:r>
                    <m:r>
                      <a:rPr lang="vi-VN" sz="3200" i="1">
                        <a:solidFill>
                          <a:srgbClr val="000000"/>
                        </a:solidFill>
                        <a:effectLst/>
                        <a:latin typeface="Cambria Math"/>
                        <a:ea typeface="Times New Roman"/>
                        <a:cs typeface="Times New Roman"/>
                      </a:rPr>
                      <m:t>𝐶</m:t>
                    </m:r>
                    <m:r>
                      <a:rPr lang="vi-VN" sz="3200" i="1">
                        <a:solidFill>
                          <a:srgbClr val="000000"/>
                        </a:solidFill>
                        <a:effectLst/>
                        <a:latin typeface="Cambria Math"/>
                        <a:ea typeface="Times New Roman"/>
                        <a:cs typeface="Times New Roman"/>
                      </a:rPr>
                      <m:t>′</m:t>
                    </m:r>
                  </m:oMath>
                </a14:m>
                <a:r>
                  <a:rPr lang="vi-VN" sz="3200" dirty="0">
                    <a:solidFill>
                      <a:srgbClr val="000000"/>
                    </a:solidFill>
                    <a:effectLst/>
                    <a:latin typeface="Times New Roman" pitchFamily="18" charset="0"/>
                    <a:ea typeface="Calibri"/>
                    <a:cs typeface="Times New Roman" pitchFamily="18" charset="0"/>
                  </a:rPr>
                  <a:t>. Gọi</a:t>
                </a:r>
                <a14:m>
                  <m:oMath xmlns:m="http://schemas.openxmlformats.org/officeDocument/2006/math">
                    <m:r>
                      <a:rPr lang="vi-VN" sz="3200" i="1">
                        <a:solidFill>
                          <a:srgbClr val="000000"/>
                        </a:solidFill>
                        <a:effectLst/>
                        <a:latin typeface="Cambria Math"/>
                        <a:ea typeface="Calibri"/>
                        <a:cs typeface="Times New Roman"/>
                      </a:rPr>
                      <m:t> </m:t>
                    </m:r>
                    <m:r>
                      <a:rPr lang="vi-VN" sz="3200" i="1">
                        <a:solidFill>
                          <a:srgbClr val="000000"/>
                        </a:solidFill>
                        <a:effectLst/>
                        <a:latin typeface="Cambria Math"/>
                        <a:ea typeface="Calibri"/>
                        <a:cs typeface="Times New Roman"/>
                      </a:rPr>
                      <m:t>𝑀</m:t>
                    </m:r>
                  </m:oMath>
                </a14:m>
                <a:r>
                  <a:rPr lang="vi-VN" sz="3200" dirty="0">
                    <a:solidFill>
                      <a:srgbClr val="000000"/>
                    </a:solidFill>
                    <a:effectLst/>
                    <a:latin typeface="Times New Roman" pitchFamily="18" charset="0"/>
                    <a:ea typeface="Calibri"/>
                    <a:cs typeface="Times New Roman" pitchFamily="18" charset="0"/>
                  </a:rPr>
                  <a:t> và </a:t>
                </a:r>
                <a14:m>
                  <m:oMath xmlns:m="http://schemas.openxmlformats.org/officeDocument/2006/math">
                    <m:r>
                      <a:rPr lang="vi-VN" sz="3200" i="1">
                        <a:solidFill>
                          <a:srgbClr val="000000"/>
                        </a:solidFill>
                        <a:effectLst/>
                        <a:latin typeface="Cambria Math"/>
                        <a:ea typeface="Calibri"/>
                        <a:cs typeface="Times New Roman"/>
                      </a:rPr>
                      <m:t> </m:t>
                    </m:r>
                    <m:r>
                      <a:rPr lang="vi-VN" sz="3200" i="1">
                        <a:solidFill>
                          <a:srgbClr val="000000"/>
                        </a:solidFill>
                        <a:effectLst/>
                        <a:latin typeface="Cambria Math"/>
                        <a:ea typeface="Calibri"/>
                        <a:cs typeface="Times New Roman"/>
                      </a:rPr>
                      <m:t>𝑀</m:t>
                    </m:r>
                    <m:r>
                      <a:rPr lang="vi-VN" sz="3200" i="1">
                        <a:solidFill>
                          <a:srgbClr val="000000"/>
                        </a:solidFill>
                        <a:effectLst/>
                        <a:latin typeface="Cambria Math"/>
                        <a:ea typeface="Calibri"/>
                        <a:cs typeface="Times New Roman"/>
                      </a:rPr>
                      <m:t>′</m:t>
                    </m:r>
                  </m:oMath>
                </a14:m>
                <a:r>
                  <a:rPr lang="vi-VN" sz="3200" dirty="0">
                    <a:solidFill>
                      <a:srgbClr val="000000"/>
                    </a:solidFill>
                    <a:effectLst/>
                    <a:latin typeface="Times New Roman" pitchFamily="18" charset="0"/>
                    <a:ea typeface="Calibri"/>
                    <a:cs typeface="Times New Roman" pitchFamily="18" charset="0"/>
                  </a:rPr>
                  <a:t>  lần lượt là trung điểm của các cạnh </a:t>
                </a:r>
                <a14:m>
                  <m:oMath xmlns:m="http://schemas.openxmlformats.org/officeDocument/2006/math">
                    <m:r>
                      <a:rPr lang="vi-VN" sz="3200" i="1">
                        <a:solidFill>
                          <a:srgbClr val="000000"/>
                        </a:solidFill>
                        <a:effectLst/>
                        <a:latin typeface="Cambria Math"/>
                        <a:ea typeface="Calibri"/>
                        <a:cs typeface="Times New Roman"/>
                      </a:rPr>
                      <m:t> </m:t>
                    </m:r>
                    <m:r>
                      <a:rPr lang="vi-VN" sz="3200" i="1">
                        <a:solidFill>
                          <a:srgbClr val="000000"/>
                        </a:solidFill>
                        <a:effectLst/>
                        <a:latin typeface="Cambria Math"/>
                        <a:ea typeface="Calibri"/>
                        <a:cs typeface="Times New Roman"/>
                      </a:rPr>
                      <m:t>𝐵𝐶</m:t>
                    </m:r>
                  </m:oMath>
                </a14:m>
                <a:r>
                  <a:rPr lang="vi-VN" sz="3200" dirty="0">
                    <a:solidFill>
                      <a:srgbClr val="000000"/>
                    </a:solidFill>
                    <a:effectLst/>
                    <a:latin typeface="Times New Roman" pitchFamily="18" charset="0"/>
                    <a:ea typeface="Calibri"/>
                    <a:cs typeface="Times New Roman" pitchFamily="18" charset="0"/>
                  </a:rPr>
                  <a:t> và </a:t>
                </a:r>
                <a14:m>
                  <m:oMath xmlns:m="http://schemas.openxmlformats.org/officeDocument/2006/math">
                    <m:r>
                      <a:rPr lang="vi-VN" sz="3200" i="1">
                        <a:solidFill>
                          <a:srgbClr val="000000"/>
                        </a:solidFill>
                        <a:effectLst/>
                        <a:latin typeface="Cambria Math"/>
                        <a:ea typeface="Calibri"/>
                        <a:cs typeface="Times New Roman"/>
                      </a:rPr>
                      <m:t> </m:t>
                    </m:r>
                    <m:sSup>
                      <m:sSupPr>
                        <m:ctrlPr>
                          <a:rPr lang="en-US" sz="3200" i="1">
                            <a:solidFill>
                              <a:srgbClr val="000000"/>
                            </a:solidFill>
                            <a:effectLst/>
                            <a:latin typeface="Cambria Math"/>
                            <a:ea typeface="Calibri"/>
                            <a:cs typeface="Times New Roman"/>
                          </a:rPr>
                        </m:ctrlPr>
                      </m:sSupPr>
                      <m:e>
                        <m:r>
                          <a:rPr lang="vi-VN" sz="3200" i="1">
                            <a:solidFill>
                              <a:srgbClr val="000000"/>
                            </a:solidFill>
                            <a:effectLst/>
                            <a:latin typeface="Cambria Math"/>
                            <a:ea typeface="Calibri"/>
                            <a:cs typeface="Times New Roman"/>
                          </a:rPr>
                          <m:t>𝐵</m:t>
                        </m:r>
                      </m:e>
                      <m:sup>
                        <m:r>
                          <a:rPr lang="vi-VN" sz="3200" i="1">
                            <a:solidFill>
                              <a:srgbClr val="000000"/>
                            </a:solidFill>
                            <a:effectLst/>
                            <a:latin typeface="Cambria Math"/>
                            <a:ea typeface="Calibri"/>
                            <a:cs typeface="Times New Roman"/>
                          </a:rPr>
                          <m:t>′</m:t>
                        </m:r>
                      </m:sup>
                    </m:sSup>
                    <m:sSup>
                      <m:sSupPr>
                        <m:ctrlPr>
                          <a:rPr lang="en-US" sz="3200" i="1">
                            <a:solidFill>
                              <a:srgbClr val="000000"/>
                            </a:solidFill>
                            <a:effectLst/>
                            <a:latin typeface="Cambria Math"/>
                            <a:ea typeface="Calibri"/>
                            <a:cs typeface="Times New Roman"/>
                          </a:rPr>
                        </m:ctrlPr>
                      </m:sSupPr>
                      <m:e>
                        <m:r>
                          <a:rPr lang="vi-VN" sz="3200" i="1">
                            <a:solidFill>
                              <a:srgbClr val="000000"/>
                            </a:solidFill>
                            <a:effectLst/>
                            <a:latin typeface="Cambria Math"/>
                            <a:ea typeface="Calibri"/>
                            <a:cs typeface="Times New Roman"/>
                          </a:rPr>
                          <m:t>𝐶</m:t>
                        </m:r>
                      </m:e>
                      <m:sup>
                        <m:r>
                          <a:rPr lang="vi-VN" sz="3200" i="1">
                            <a:solidFill>
                              <a:srgbClr val="000000"/>
                            </a:solidFill>
                            <a:effectLst/>
                            <a:latin typeface="Cambria Math"/>
                            <a:ea typeface="Calibri"/>
                            <a:cs typeface="Times New Roman"/>
                          </a:rPr>
                          <m:t>′</m:t>
                        </m:r>
                      </m:sup>
                    </m:sSup>
                  </m:oMath>
                </a14:m>
                <a:r>
                  <a:rPr lang="vi-VN" sz="3200" dirty="0">
                    <a:solidFill>
                      <a:srgbClr val="000000"/>
                    </a:solidFill>
                    <a:effectLst/>
                    <a:latin typeface="Times New Roman" pitchFamily="18" charset="0"/>
                    <a:ea typeface="Calibri"/>
                    <a:cs typeface="Times New Roman" pitchFamily="18" charset="0"/>
                  </a:rPr>
                  <a:t>.Chứng minh rằng:</a:t>
                </a:r>
                <a:endParaRPr lang="en-US" sz="3200" dirty="0">
                  <a:latin typeface="Times New Roman" pitchFamily="18" charset="0"/>
                  <a:ea typeface="Calibri"/>
                  <a:cs typeface="Times New Roman" pitchFamily="18" charset="0"/>
                </a:endParaRPr>
              </a:p>
              <a:p>
                <a:pPr>
                  <a:lnSpc>
                    <a:spcPct val="110000"/>
                  </a:lnSpc>
                </a:pPr>
                <a:r>
                  <a:rPr lang="vi-VN" sz="3200" dirty="0">
                    <a:solidFill>
                      <a:srgbClr val="000000"/>
                    </a:solidFill>
                    <a:effectLst/>
                    <a:latin typeface="Times New Roman" pitchFamily="18" charset="0"/>
                    <a:ea typeface="Calibri"/>
                    <a:cs typeface="Times New Roman" pitchFamily="18" charset="0"/>
                  </a:rPr>
                  <a:t>a)</a:t>
                </a:r>
                <a14:m>
                  <m:oMath xmlns:m="http://schemas.openxmlformats.org/officeDocument/2006/math">
                    <m:r>
                      <a:rPr lang="vi-VN" sz="3200" i="1">
                        <a:solidFill>
                          <a:srgbClr val="000000"/>
                        </a:solidFill>
                        <a:effectLst/>
                        <a:latin typeface="Cambria Math"/>
                        <a:ea typeface="Calibri"/>
                        <a:cs typeface="Times New Roman"/>
                      </a:rPr>
                      <m:t> </m:t>
                    </m:r>
                    <m:r>
                      <a:rPr lang="vi-VN" sz="3200" i="1">
                        <a:solidFill>
                          <a:srgbClr val="000000"/>
                        </a:solidFill>
                        <a:effectLst/>
                        <a:latin typeface="Cambria Math"/>
                        <a:ea typeface="Calibri"/>
                        <a:cs typeface="Times New Roman"/>
                      </a:rPr>
                      <m:t>𝐴</m:t>
                    </m:r>
                    <m:sSup>
                      <m:sSupPr>
                        <m:ctrlPr>
                          <a:rPr lang="en-US" sz="3200" i="1">
                            <a:solidFill>
                              <a:srgbClr val="000000"/>
                            </a:solidFill>
                            <a:effectLst/>
                            <a:latin typeface="Cambria Math"/>
                            <a:ea typeface="Calibri"/>
                            <a:cs typeface="Times New Roman"/>
                          </a:rPr>
                        </m:ctrlPr>
                      </m:sSupPr>
                      <m:e>
                        <m:r>
                          <a:rPr lang="vi-VN" sz="3200" i="1">
                            <a:solidFill>
                              <a:srgbClr val="000000"/>
                            </a:solidFill>
                            <a:effectLst/>
                            <a:latin typeface="Cambria Math"/>
                            <a:ea typeface="Calibri"/>
                            <a:cs typeface="Times New Roman"/>
                          </a:rPr>
                          <m:t>𝐴</m:t>
                        </m:r>
                      </m:e>
                      <m:sup>
                        <m:r>
                          <a:rPr lang="vi-VN" sz="3200" i="1">
                            <a:solidFill>
                              <a:srgbClr val="000000"/>
                            </a:solidFill>
                            <a:effectLst/>
                            <a:latin typeface="Cambria Math"/>
                            <a:ea typeface="Calibri"/>
                            <a:cs typeface="Times New Roman"/>
                          </a:rPr>
                          <m:t>′</m:t>
                        </m:r>
                      </m:sup>
                    </m:sSup>
                    <m:r>
                      <a:rPr lang="vi-VN" sz="3200" i="1">
                        <a:solidFill>
                          <a:srgbClr val="000000"/>
                        </a:solidFill>
                        <a:effectLst/>
                        <a:latin typeface="Cambria Math"/>
                        <a:ea typeface="Calibri"/>
                        <a:cs typeface="Times New Roman"/>
                      </a:rPr>
                      <m:t>//(</m:t>
                    </m:r>
                    <m:r>
                      <a:rPr lang="vi-VN" sz="3200" i="1">
                        <a:solidFill>
                          <a:srgbClr val="000000"/>
                        </a:solidFill>
                        <a:effectLst/>
                        <a:latin typeface="Cambria Math"/>
                        <a:ea typeface="Calibri"/>
                        <a:cs typeface="Times New Roman"/>
                      </a:rPr>
                      <m:t>𝐵𝐶</m:t>
                    </m:r>
                    <m:sSup>
                      <m:sSupPr>
                        <m:ctrlPr>
                          <a:rPr lang="en-US" sz="3200" i="1">
                            <a:solidFill>
                              <a:srgbClr val="000000"/>
                            </a:solidFill>
                            <a:effectLst/>
                            <a:latin typeface="Cambria Math"/>
                            <a:ea typeface="Calibri"/>
                            <a:cs typeface="Times New Roman"/>
                          </a:rPr>
                        </m:ctrlPr>
                      </m:sSupPr>
                      <m:e>
                        <m:r>
                          <a:rPr lang="vi-VN" sz="3200" i="1">
                            <a:solidFill>
                              <a:srgbClr val="000000"/>
                            </a:solidFill>
                            <a:effectLst/>
                            <a:latin typeface="Cambria Math"/>
                            <a:ea typeface="Calibri"/>
                            <a:cs typeface="Times New Roman"/>
                          </a:rPr>
                          <m:t>𝐶</m:t>
                        </m:r>
                      </m:e>
                      <m:sup>
                        <m:r>
                          <a:rPr lang="vi-VN" sz="3200" i="1">
                            <a:solidFill>
                              <a:srgbClr val="000000"/>
                            </a:solidFill>
                            <a:effectLst/>
                            <a:latin typeface="Cambria Math"/>
                            <a:ea typeface="Calibri"/>
                            <a:cs typeface="Times New Roman"/>
                          </a:rPr>
                          <m:t>′</m:t>
                        </m:r>
                      </m:sup>
                    </m:sSup>
                    <m:sSup>
                      <m:sSupPr>
                        <m:ctrlPr>
                          <a:rPr lang="en-US" sz="3200" i="1">
                            <a:solidFill>
                              <a:srgbClr val="000000"/>
                            </a:solidFill>
                            <a:effectLst/>
                            <a:latin typeface="Cambria Math"/>
                            <a:ea typeface="Calibri"/>
                            <a:cs typeface="Times New Roman"/>
                          </a:rPr>
                        </m:ctrlPr>
                      </m:sSupPr>
                      <m:e>
                        <m:r>
                          <a:rPr lang="vi-VN" sz="3200" i="1">
                            <a:solidFill>
                              <a:srgbClr val="000000"/>
                            </a:solidFill>
                            <a:effectLst/>
                            <a:latin typeface="Cambria Math"/>
                            <a:ea typeface="Calibri"/>
                            <a:cs typeface="Times New Roman"/>
                          </a:rPr>
                          <m:t>𝐵</m:t>
                        </m:r>
                      </m:e>
                      <m:sup>
                        <m:r>
                          <a:rPr lang="vi-VN" sz="3200" i="1">
                            <a:solidFill>
                              <a:srgbClr val="000000"/>
                            </a:solidFill>
                            <a:effectLst/>
                            <a:latin typeface="Cambria Math"/>
                            <a:ea typeface="Calibri"/>
                            <a:cs typeface="Times New Roman"/>
                          </a:rPr>
                          <m:t>′</m:t>
                        </m:r>
                      </m:sup>
                    </m:sSup>
                    <m:r>
                      <a:rPr lang="vi-VN" sz="3200" i="1">
                        <a:solidFill>
                          <a:srgbClr val="000000"/>
                        </a:solidFill>
                        <a:effectLst/>
                        <a:latin typeface="Cambria Math"/>
                        <a:ea typeface="Calibri"/>
                        <a:cs typeface="Times New Roman"/>
                      </a:rPr>
                      <m:t>);</m:t>
                    </m:r>
                  </m:oMath>
                </a14:m>
                <a:r>
                  <a:rPr lang="vi-VN" sz="3200" dirty="0">
                    <a:solidFill>
                      <a:srgbClr val="000000"/>
                    </a:solidFill>
                    <a:effectLst/>
                    <a:latin typeface="Times New Roman" pitchFamily="18" charset="0"/>
                    <a:ea typeface="Calibri"/>
                    <a:cs typeface="Times New Roman" pitchFamily="18" charset="0"/>
                  </a:rPr>
                  <a:t>  </a:t>
                </a:r>
                <a:endParaRPr lang="en-US" sz="3200" dirty="0">
                  <a:latin typeface="Times New Roman" pitchFamily="18" charset="0"/>
                  <a:ea typeface="Calibri"/>
                  <a:cs typeface="Times New Roman" pitchFamily="18" charset="0"/>
                </a:endParaRPr>
              </a:p>
              <a:p>
                <a:pPr>
                  <a:lnSpc>
                    <a:spcPct val="110000"/>
                  </a:lnSpc>
                </a:pPr>
                <a:r>
                  <a:rPr lang="vi-VN" sz="3200" dirty="0">
                    <a:solidFill>
                      <a:srgbClr val="000000"/>
                    </a:solidFill>
                    <a:effectLst/>
                    <a:latin typeface="Times New Roman" pitchFamily="18" charset="0"/>
                    <a:ea typeface="Calibri"/>
                    <a:cs typeface="Times New Roman" pitchFamily="18" charset="0"/>
                  </a:rPr>
                  <a:t>b) </a:t>
                </a:r>
                <a14:m>
                  <m:oMath xmlns:m="http://schemas.openxmlformats.org/officeDocument/2006/math">
                    <m:r>
                      <a:rPr lang="vi-VN" sz="3200" i="1">
                        <a:solidFill>
                          <a:srgbClr val="000000"/>
                        </a:solidFill>
                        <a:effectLst/>
                        <a:latin typeface="Cambria Math"/>
                        <a:ea typeface="Calibri"/>
                        <a:cs typeface="Times New Roman"/>
                      </a:rPr>
                      <m:t>𝐴𝑀</m:t>
                    </m:r>
                    <m:r>
                      <a:rPr lang="vi-VN" sz="3200" i="1">
                        <a:solidFill>
                          <a:srgbClr val="000000"/>
                        </a:solidFill>
                        <a:effectLst/>
                        <a:latin typeface="Cambria Math"/>
                        <a:ea typeface="Calibri"/>
                        <a:cs typeface="Times New Roman"/>
                      </a:rPr>
                      <m:t>//</m:t>
                    </m:r>
                    <m:r>
                      <a:rPr lang="vi-VN" sz="3200" i="1">
                        <a:solidFill>
                          <a:srgbClr val="000000"/>
                        </a:solidFill>
                        <a:effectLst/>
                        <a:latin typeface="Cambria Math"/>
                        <a:ea typeface="Calibri"/>
                        <a:cs typeface="Times New Roman"/>
                      </a:rPr>
                      <m:t>𝐴</m:t>
                    </m:r>
                    <m:r>
                      <a:rPr lang="vi-VN" sz="3200" i="1">
                        <a:solidFill>
                          <a:srgbClr val="000000"/>
                        </a:solidFill>
                        <a:effectLst/>
                        <a:latin typeface="Cambria Math"/>
                        <a:ea typeface="Calibri"/>
                        <a:cs typeface="Times New Roman"/>
                      </a:rPr>
                      <m:t>′</m:t>
                    </m:r>
                    <m:r>
                      <a:rPr lang="vi-VN" sz="3200" i="1">
                        <a:solidFill>
                          <a:srgbClr val="000000"/>
                        </a:solidFill>
                        <a:effectLst/>
                        <a:latin typeface="Cambria Math"/>
                        <a:ea typeface="Calibri"/>
                        <a:cs typeface="Times New Roman"/>
                      </a:rPr>
                      <m:t>𝑀</m:t>
                    </m:r>
                    <m:r>
                      <a:rPr lang="vi-VN" sz="3200" i="1">
                        <a:solidFill>
                          <a:srgbClr val="000000"/>
                        </a:solidFill>
                        <a:effectLst/>
                        <a:latin typeface="Cambria Math"/>
                        <a:ea typeface="Calibri"/>
                        <a:cs typeface="Times New Roman"/>
                      </a:rPr>
                      <m:t>′</m:t>
                    </m:r>
                  </m:oMath>
                </a14:m>
                <a:r>
                  <a:rPr lang="vi-VN" sz="3200" dirty="0">
                    <a:solidFill>
                      <a:srgbClr val="000000"/>
                    </a:solidFill>
                    <a:effectLst/>
                    <a:latin typeface="Times New Roman" pitchFamily="18" charset="0"/>
                    <a:ea typeface="Calibri"/>
                    <a:cs typeface="Times New Roman" pitchFamily="18" charset="0"/>
                  </a:rPr>
                  <a:t>.</a:t>
                </a:r>
                <a:endParaRPr lang="en-US" sz="3200" dirty="0">
                  <a:latin typeface="Times New Roman" pitchFamily="18" charset="0"/>
                  <a:ea typeface="Calibri"/>
                  <a:cs typeface="Times New Roman"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971800" y="929131"/>
                <a:ext cx="12344400" cy="2761525"/>
              </a:xfrm>
              <a:prstGeom prst="rect">
                <a:avLst/>
              </a:prstGeom>
              <a:blipFill rotWithShape="1">
                <a:blip r:embed="rId5"/>
                <a:stretch>
                  <a:fillRect l="-1284" t="-2649" r="-1827" b="-6181"/>
                </a:stretch>
              </a:blipFill>
            </p:spPr>
            <p:txBody>
              <a:bodyPr/>
              <a:lstStyle/>
              <a:p>
                <a:r>
                  <a:rPr lang="en-US">
                    <a:noFill/>
                  </a:rPr>
                  <a:t> </a:t>
                </a:r>
              </a:p>
            </p:txBody>
          </p:sp>
        </mc:Fallback>
      </mc:AlternateContent>
      <p:pic>
        <p:nvPicPr>
          <p:cNvPr id="10" name="Picture 9"/>
          <p:cNvPicPr/>
          <p:nvPr/>
        </p:nvPicPr>
        <p:blipFill>
          <a:blip r:embed="rId6">
            <a:extLst>
              <a:ext uri="{28A0092B-C50C-407E-A947-70E740481C1C}">
                <a14:useLocalDpi xmlns:a14="http://schemas.microsoft.com/office/drawing/2010/main" val="0"/>
              </a:ext>
            </a:extLst>
          </a:blip>
          <a:stretch>
            <a:fillRect/>
          </a:stretch>
        </p:blipFill>
        <p:spPr>
          <a:xfrm>
            <a:off x="2987749" y="4281105"/>
            <a:ext cx="3886200" cy="4625767"/>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7539370" y="3924300"/>
                <a:ext cx="7810500" cy="2786019"/>
              </a:xfrm>
              <a:prstGeom prst="rect">
                <a:avLst/>
              </a:prstGeom>
            </p:spPr>
            <p:txBody>
              <a:bodyPr wrap="square">
                <a:spAutoFit/>
              </a:bodyPr>
              <a:lstStyle/>
              <a:p>
                <a:pPr>
                  <a:lnSpc>
                    <a:spcPct val="107000"/>
                  </a:lnSpc>
                </a:pPr>
                <a:r>
                  <a:rPr lang="en-US" sz="3200" dirty="0" smtClean="0">
                    <a:solidFill>
                      <a:srgbClr val="000000"/>
                    </a:solidFill>
                    <a:latin typeface="Times New Roman" pitchFamily="18" charset="0"/>
                    <a:ea typeface="Calibri"/>
                    <a:cs typeface="Times New Roman" pitchFamily="18" charset="0"/>
                  </a:rPr>
                  <a:t>Giải</a:t>
                </a:r>
                <a:endParaRPr lang="en-US" sz="3200" dirty="0">
                  <a:latin typeface="Times New Roman" pitchFamily="18" charset="0"/>
                  <a:ea typeface="Calibri"/>
                  <a:cs typeface="Times New Roman" pitchFamily="18" charset="0"/>
                </a:endParaRPr>
              </a:p>
              <a:p>
                <a:pPr>
                  <a:lnSpc>
                    <a:spcPct val="110000"/>
                  </a:lnSpc>
                </a:pPr>
                <a:r>
                  <a:rPr lang="en-US" sz="3200" dirty="0" smtClean="0">
                    <a:solidFill>
                      <a:srgbClr val="000000"/>
                    </a:solidFill>
                    <a:latin typeface="Times New Roman" pitchFamily="18" charset="0"/>
                    <a:ea typeface="Calibri"/>
                    <a:cs typeface="Times New Roman" pitchFamily="18" charset="0"/>
                  </a:rPr>
                  <a:t>a) </a:t>
                </a:r>
                <a:r>
                  <a:rPr lang="en-US" sz="3200" dirty="0" err="1" smtClean="0">
                    <a:solidFill>
                      <a:srgbClr val="000000"/>
                    </a:solidFill>
                    <a:effectLst/>
                    <a:latin typeface="Times New Roman" pitchFamily="18" charset="0"/>
                    <a:ea typeface="Calibri"/>
                    <a:cs typeface="Times New Roman" pitchFamily="18" charset="0"/>
                  </a:rPr>
                  <a:t>Dựa</a:t>
                </a:r>
                <a:r>
                  <a:rPr lang="en-US" sz="3200" dirty="0" smtClean="0">
                    <a:solidFill>
                      <a:srgbClr val="000000"/>
                    </a:solidFill>
                    <a:effectLst/>
                    <a:latin typeface="Times New Roman" pitchFamily="18" charset="0"/>
                    <a:ea typeface="Calibri"/>
                    <a:cs typeface="Times New Roman" pitchFamily="18" charset="0"/>
                  </a:rPr>
                  <a:t> </a:t>
                </a:r>
                <a:r>
                  <a:rPr lang="en-US" sz="3200" dirty="0" err="1">
                    <a:solidFill>
                      <a:srgbClr val="000000"/>
                    </a:solidFill>
                    <a:effectLst/>
                    <a:latin typeface="Times New Roman" pitchFamily="18" charset="0"/>
                    <a:ea typeface="Calibri"/>
                    <a:cs typeface="Times New Roman" pitchFamily="18" charset="0"/>
                  </a:rPr>
                  <a:t>vảo</a:t>
                </a:r>
                <a:r>
                  <a:rPr lang="en-US" sz="3200" dirty="0">
                    <a:solidFill>
                      <a:srgbClr val="000000"/>
                    </a:solidFill>
                    <a:effectLst/>
                    <a:latin typeface="Times New Roman" pitchFamily="18" charset="0"/>
                    <a:ea typeface="Calibri"/>
                    <a:cs typeface="Times New Roman" pitchFamily="18" charset="0"/>
                  </a:rPr>
                  <a:t> </a:t>
                </a:r>
                <a:r>
                  <a:rPr lang="en-US" sz="3200" dirty="0" err="1">
                    <a:solidFill>
                      <a:srgbClr val="000000"/>
                    </a:solidFill>
                    <a:effectLst/>
                    <a:latin typeface="Times New Roman" pitchFamily="18" charset="0"/>
                    <a:ea typeface="Calibri"/>
                    <a:cs typeface="Times New Roman" pitchFamily="18" charset="0"/>
                  </a:rPr>
                  <a:t>tính</a:t>
                </a:r>
                <a:r>
                  <a:rPr lang="en-US" sz="3200" dirty="0">
                    <a:solidFill>
                      <a:srgbClr val="000000"/>
                    </a:solidFill>
                    <a:effectLst/>
                    <a:latin typeface="Times New Roman" pitchFamily="18" charset="0"/>
                    <a:ea typeface="Calibri"/>
                    <a:cs typeface="Times New Roman" pitchFamily="18" charset="0"/>
                  </a:rPr>
                  <a:t> </a:t>
                </a:r>
                <a:r>
                  <a:rPr lang="en-US" sz="3200" dirty="0" err="1">
                    <a:solidFill>
                      <a:srgbClr val="000000"/>
                    </a:solidFill>
                    <a:effectLst/>
                    <a:latin typeface="Times New Roman" pitchFamily="18" charset="0"/>
                    <a:ea typeface="Calibri"/>
                    <a:cs typeface="Times New Roman" pitchFamily="18" charset="0"/>
                  </a:rPr>
                  <a:t>chất</a:t>
                </a:r>
                <a:r>
                  <a:rPr lang="en-US" sz="3200" dirty="0">
                    <a:solidFill>
                      <a:srgbClr val="000000"/>
                    </a:solidFill>
                    <a:effectLst/>
                    <a:latin typeface="Times New Roman" pitchFamily="18" charset="0"/>
                    <a:ea typeface="Calibri"/>
                    <a:cs typeface="Times New Roman" pitchFamily="18" charset="0"/>
                  </a:rPr>
                  <a:t> </a:t>
                </a:r>
                <a:r>
                  <a:rPr lang="en-US" sz="3200" dirty="0" err="1">
                    <a:solidFill>
                      <a:srgbClr val="000000"/>
                    </a:solidFill>
                    <a:effectLst/>
                    <a:latin typeface="Times New Roman" pitchFamily="18" charset="0"/>
                    <a:ea typeface="Calibri"/>
                    <a:cs typeface="Times New Roman" pitchFamily="18" charset="0"/>
                  </a:rPr>
                  <a:t>hình</a:t>
                </a:r>
                <a:r>
                  <a:rPr lang="en-US" sz="3200" dirty="0">
                    <a:solidFill>
                      <a:srgbClr val="000000"/>
                    </a:solidFill>
                    <a:effectLst/>
                    <a:latin typeface="Times New Roman" pitchFamily="18" charset="0"/>
                    <a:ea typeface="Calibri"/>
                    <a:cs typeface="Times New Roman" pitchFamily="18" charset="0"/>
                  </a:rPr>
                  <a:t> </a:t>
                </a:r>
                <a:r>
                  <a:rPr lang="en-US" sz="3200" dirty="0" err="1">
                    <a:solidFill>
                      <a:srgbClr val="000000"/>
                    </a:solidFill>
                    <a:effectLst/>
                    <a:latin typeface="Times New Roman" pitchFamily="18" charset="0"/>
                    <a:ea typeface="Calibri"/>
                    <a:cs typeface="Times New Roman" pitchFamily="18" charset="0"/>
                  </a:rPr>
                  <a:t>lăng</a:t>
                </a:r>
                <a:r>
                  <a:rPr lang="en-US" sz="3200" dirty="0">
                    <a:solidFill>
                      <a:srgbClr val="000000"/>
                    </a:solidFill>
                    <a:effectLst/>
                    <a:latin typeface="Times New Roman" pitchFamily="18" charset="0"/>
                    <a:ea typeface="Calibri"/>
                    <a:cs typeface="Times New Roman" pitchFamily="18" charset="0"/>
                  </a:rPr>
                  <a:t> </a:t>
                </a:r>
                <a:r>
                  <a:rPr lang="en-US" sz="3200" dirty="0" err="1">
                    <a:solidFill>
                      <a:srgbClr val="000000"/>
                    </a:solidFill>
                    <a:effectLst/>
                    <a:latin typeface="Times New Roman" pitchFamily="18" charset="0"/>
                    <a:ea typeface="Calibri"/>
                    <a:cs typeface="Times New Roman" pitchFamily="18" charset="0"/>
                  </a:rPr>
                  <a:t>trụ</a:t>
                </a:r>
                <a:r>
                  <a:rPr lang="en-US" sz="3200" dirty="0">
                    <a:solidFill>
                      <a:srgbClr val="000000"/>
                    </a:solidFill>
                    <a:effectLst/>
                    <a:latin typeface="Times New Roman" pitchFamily="18" charset="0"/>
                    <a:ea typeface="Calibri"/>
                    <a:cs typeface="Times New Roman" pitchFamily="18" charset="0"/>
                  </a:rPr>
                  <a:t> ta </a:t>
                </a:r>
                <a:r>
                  <a:rPr lang="en-US" sz="3200" dirty="0" err="1">
                    <a:solidFill>
                      <a:srgbClr val="000000"/>
                    </a:solidFill>
                    <a:effectLst/>
                    <a:latin typeface="Times New Roman" pitchFamily="18" charset="0"/>
                    <a:ea typeface="Calibri"/>
                    <a:cs typeface="Times New Roman" pitchFamily="18" charset="0"/>
                  </a:rPr>
                  <a:t>có</a:t>
                </a:r>
                <a:r>
                  <a:rPr lang="en-US" sz="3200" dirty="0">
                    <a:solidFill>
                      <a:srgbClr val="000000"/>
                    </a:solidFill>
                    <a:effectLst/>
                    <a:latin typeface="Times New Roman" pitchFamily="18" charset="0"/>
                    <a:ea typeface="Calibri"/>
                    <a:cs typeface="Times New Roman" pitchFamily="18" charset="0"/>
                  </a:rPr>
                  <a:t> : </a:t>
                </a:r>
                <a:endParaRPr lang="en-US" sz="3200" dirty="0">
                  <a:latin typeface="Times New Roman" pitchFamily="18" charset="0"/>
                  <a:ea typeface="Calibri"/>
                  <a:cs typeface="Times New Roman" pitchFamily="18" charset="0"/>
                </a:endParaRPr>
              </a:p>
              <a:p>
                <a:pPr>
                  <a:lnSpc>
                    <a:spcPct val="110000"/>
                  </a:lnSpc>
                </a:pPr>
                <a:r>
                  <a:rPr lang="vi-VN" sz="3200" dirty="0" smtClean="0">
                    <a:solidFill>
                      <a:srgbClr val="000000"/>
                    </a:solidFill>
                    <a:effectLst/>
                    <a:latin typeface="Times New Roman" pitchFamily="18" charset="0"/>
                    <a:ea typeface="Calibri"/>
                    <a:cs typeface="Times New Roman" pitchFamily="18" charset="0"/>
                  </a:rPr>
                  <a:t>Trong </a:t>
                </a:r>
                <a:r>
                  <a:rPr lang="vi-VN" sz="3200" dirty="0">
                    <a:solidFill>
                      <a:srgbClr val="000000"/>
                    </a:solidFill>
                    <a:effectLst/>
                    <a:latin typeface="Times New Roman" pitchFamily="18" charset="0"/>
                    <a:ea typeface="Calibri"/>
                    <a:cs typeface="Times New Roman" pitchFamily="18" charset="0"/>
                  </a:rPr>
                  <a:t>hình lăng trụ  </a:t>
                </a:r>
                <a14:m>
                  <m:oMath xmlns:m="http://schemas.openxmlformats.org/officeDocument/2006/math">
                    <m:r>
                      <a:rPr lang="vi-VN" sz="3200" i="1">
                        <a:solidFill>
                          <a:srgbClr val="000000"/>
                        </a:solidFill>
                        <a:effectLst/>
                        <a:latin typeface="Cambria Math"/>
                        <a:ea typeface="Times New Roman"/>
                        <a:cs typeface="Times New Roman"/>
                      </a:rPr>
                      <m:t>𝐴𝐵𝐶</m:t>
                    </m:r>
                    <m:r>
                      <a:rPr lang="vi-VN" sz="3200" i="1">
                        <a:solidFill>
                          <a:srgbClr val="000000"/>
                        </a:solidFill>
                        <a:effectLst/>
                        <a:latin typeface="Cambria Math"/>
                        <a:ea typeface="Times New Roman"/>
                        <a:cs typeface="Times New Roman"/>
                      </a:rPr>
                      <m:t>.</m:t>
                    </m:r>
                    <m:r>
                      <a:rPr lang="vi-VN" sz="3200" i="1">
                        <a:solidFill>
                          <a:srgbClr val="000000"/>
                        </a:solidFill>
                        <a:effectLst/>
                        <a:latin typeface="Cambria Math"/>
                        <a:ea typeface="Times New Roman"/>
                        <a:cs typeface="Times New Roman"/>
                      </a:rPr>
                      <m:t>𝐴</m:t>
                    </m:r>
                    <m:r>
                      <a:rPr lang="vi-VN" sz="3200" i="1">
                        <a:solidFill>
                          <a:srgbClr val="000000"/>
                        </a:solidFill>
                        <a:effectLst/>
                        <a:latin typeface="Cambria Math"/>
                        <a:ea typeface="Times New Roman"/>
                        <a:cs typeface="Times New Roman"/>
                      </a:rPr>
                      <m:t>′</m:t>
                    </m:r>
                    <m:r>
                      <a:rPr lang="vi-VN" sz="3200" i="1">
                        <a:solidFill>
                          <a:srgbClr val="000000"/>
                        </a:solidFill>
                        <a:effectLst/>
                        <a:latin typeface="Cambria Math"/>
                        <a:ea typeface="Times New Roman"/>
                        <a:cs typeface="Times New Roman"/>
                      </a:rPr>
                      <m:t>𝐵</m:t>
                    </m:r>
                    <m:r>
                      <a:rPr lang="vi-VN" sz="3200" i="1">
                        <a:solidFill>
                          <a:srgbClr val="000000"/>
                        </a:solidFill>
                        <a:effectLst/>
                        <a:latin typeface="Cambria Math"/>
                        <a:ea typeface="Times New Roman"/>
                        <a:cs typeface="Times New Roman"/>
                      </a:rPr>
                      <m:t>′</m:t>
                    </m:r>
                    <m:r>
                      <a:rPr lang="vi-VN" sz="3200" i="1">
                        <a:solidFill>
                          <a:srgbClr val="000000"/>
                        </a:solidFill>
                        <a:effectLst/>
                        <a:latin typeface="Cambria Math"/>
                        <a:ea typeface="Times New Roman"/>
                        <a:cs typeface="Times New Roman"/>
                      </a:rPr>
                      <m:t>𝐶</m:t>
                    </m:r>
                    <m:r>
                      <a:rPr lang="vi-VN" sz="3200" i="1">
                        <a:solidFill>
                          <a:srgbClr val="000000"/>
                        </a:solidFill>
                        <a:effectLst/>
                        <a:latin typeface="Cambria Math"/>
                        <a:ea typeface="Times New Roman"/>
                        <a:cs typeface="Times New Roman"/>
                      </a:rPr>
                      <m:t>′</m:t>
                    </m:r>
                  </m:oMath>
                </a14:m>
                <a:r>
                  <a:rPr lang="vi-VN" sz="3200" dirty="0">
                    <a:solidFill>
                      <a:srgbClr val="000000"/>
                    </a:solidFill>
                    <a:effectLst/>
                    <a:latin typeface="Times New Roman" pitchFamily="18" charset="0"/>
                    <a:ea typeface="Calibri"/>
                    <a:cs typeface="Times New Roman" pitchFamily="18" charset="0"/>
                  </a:rPr>
                  <a:t>, ta có: </a:t>
                </a:r>
                <a14:m>
                  <m:oMath xmlns:m="http://schemas.openxmlformats.org/officeDocument/2006/math">
                    <m:r>
                      <a:rPr lang="vi-VN" sz="3200" i="1">
                        <a:solidFill>
                          <a:srgbClr val="000000"/>
                        </a:solidFill>
                        <a:effectLst/>
                        <a:latin typeface="Cambria Math"/>
                        <a:ea typeface="Calibri"/>
                        <a:cs typeface="Times New Roman"/>
                      </a:rPr>
                      <m:t>𝐴𝐴</m:t>
                    </m:r>
                    <m:r>
                      <a:rPr lang="vi-VN" sz="3200" i="1">
                        <a:solidFill>
                          <a:srgbClr val="000000"/>
                        </a:solidFill>
                        <a:effectLst/>
                        <a:latin typeface="Cambria Math"/>
                        <a:ea typeface="Calibri"/>
                        <a:cs typeface="Times New Roman"/>
                      </a:rPr>
                      <m:t>′//</m:t>
                    </m:r>
                    <m:r>
                      <a:rPr lang="vi-VN" sz="3200" i="1">
                        <a:solidFill>
                          <a:srgbClr val="000000"/>
                        </a:solidFill>
                        <a:effectLst/>
                        <a:latin typeface="Cambria Math"/>
                        <a:ea typeface="Calibri"/>
                        <a:cs typeface="Times New Roman"/>
                      </a:rPr>
                      <m:t>𝐵𝐵</m:t>
                    </m:r>
                    <m:r>
                      <a:rPr lang="vi-VN" sz="3200" i="1">
                        <a:solidFill>
                          <a:srgbClr val="000000"/>
                        </a:solidFill>
                        <a:effectLst/>
                        <a:latin typeface="Cambria Math"/>
                        <a:ea typeface="Calibri"/>
                        <a:cs typeface="Times New Roman"/>
                      </a:rPr>
                      <m:t>′</m:t>
                    </m:r>
                  </m:oMath>
                </a14:m>
                <a:r>
                  <a:rPr lang="vi-VN" sz="3200" dirty="0">
                    <a:solidFill>
                      <a:srgbClr val="000000"/>
                    </a:solidFill>
                    <a:effectLst/>
                    <a:latin typeface="Times New Roman" pitchFamily="18" charset="0"/>
                    <a:ea typeface="Calibri"/>
                    <a:cs typeface="Times New Roman" pitchFamily="18" charset="0"/>
                  </a:rPr>
                  <a:t> và</a:t>
                </a:r>
                <a14:m>
                  <m:oMath xmlns:m="http://schemas.openxmlformats.org/officeDocument/2006/math">
                    <m:r>
                      <a:rPr lang="vi-VN" sz="3200" i="1">
                        <a:solidFill>
                          <a:srgbClr val="000000"/>
                        </a:solidFill>
                        <a:effectLst/>
                        <a:latin typeface="Cambria Math"/>
                        <a:ea typeface="Calibri"/>
                        <a:cs typeface="Times New Roman"/>
                      </a:rPr>
                      <m:t> </m:t>
                    </m:r>
                    <m:r>
                      <a:rPr lang="vi-VN" sz="3200" i="1">
                        <a:solidFill>
                          <a:srgbClr val="000000"/>
                        </a:solidFill>
                        <a:effectLst/>
                        <a:latin typeface="Cambria Math"/>
                        <a:ea typeface="Calibri"/>
                        <a:cs typeface="Times New Roman"/>
                      </a:rPr>
                      <m:t>𝐵𝐵</m:t>
                    </m:r>
                    <m:r>
                      <a:rPr lang="vi-VN" sz="3200" i="1">
                        <a:solidFill>
                          <a:srgbClr val="000000"/>
                        </a:solidFill>
                        <a:effectLst/>
                        <a:latin typeface="Cambria Math"/>
                        <a:ea typeface="Calibri"/>
                        <a:cs typeface="Times New Roman"/>
                      </a:rPr>
                      <m:t>′</m:t>
                    </m:r>
                    <m:r>
                      <a:rPr lang="en-US" sz="3200">
                        <a:solidFill>
                          <a:srgbClr val="000000"/>
                        </a:solidFill>
                        <a:effectLst/>
                        <a:latin typeface="Cambria Math"/>
                        <a:ea typeface="Calibri"/>
                        <a:cs typeface="Times New Roman"/>
                      </a:rPr>
                      <m:t>⊂</m:t>
                    </m:r>
                    <m:d>
                      <m:dPr>
                        <m:ctrlPr>
                          <a:rPr lang="en-US" sz="3200" i="1">
                            <a:solidFill>
                              <a:srgbClr val="000000"/>
                            </a:solidFill>
                            <a:effectLst/>
                            <a:latin typeface="Cambria Math"/>
                            <a:ea typeface="Calibri"/>
                            <a:cs typeface="Times New Roman"/>
                          </a:rPr>
                        </m:ctrlPr>
                      </m:dPr>
                      <m:e>
                        <m:r>
                          <a:rPr lang="en-US" sz="3200" i="1">
                            <a:solidFill>
                              <a:srgbClr val="000000"/>
                            </a:solidFill>
                            <a:effectLst/>
                            <a:latin typeface="Cambria Math"/>
                            <a:ea typeface="Calibri"/>
                            <a:cs typeface="Times New Roman"/>
                          </a:rPr>
                          <m:t>𝐵𝐶</m:t>
                        </m:r>
                        <m:sSup>
                          <m:sSupPr>
                            <m:ctrlPr>
                              <a:rPr lang="en-US" sz="3200" i="1">
                                <a:solidFill>
                                  <a:srgbClr val="000000"/>
                                </a:solidFill>
                                <a:effectLst/>
                                <a:latin typeface="Cambria Math"/>
                                <a:ea typeface="Calibri"/>
                                <a:cs typeface="Times New Roman"/>
                              </a:rPr>
                            </m:ctrlPr>
                          </m:sSupPr>
                          <m:e>
                            <m:r>
                              <a:rPr lang="en-US" sz="3200" i="1">
                                <a:solidFill>
                                  <a:srgbClr val="000000"/>
                                </a:solidFill>
                                <a:effectLst/>
                                <a:latin typeface="Cambria Math"/>
                                <a:ea typeface="Calibri"/>
                                <a:cs typeface="Times New Roman"/>
                              </a:rPr>
                              <m:t>𝐶</m:t>
                            </m:r>
                          </m:e>
                          <m:sup>
                            <m:r>
                              <a:rPr lang="en-US" sz="3200" i="1">
                                <a:solidFill>
                                  <a:srgbClr val="000000"/>
                                </a:solidFill>
                                <a:effectLst/>
                                <a:latin typeface="Cambria Math"/>
                                <a:ea typeface="Calibri"/>
                                <a:cs typeface="Times New Roman"/>
                              </a:rPr>
                              <m:t>′</m:t>
                            </m:r>
                          </m:sup>
                        </m:sSup>
                        <m:sSup>
                          <m:sSupPr>
                            <m:ctrlPr>
                              <a:rPr lang="en-US" sz="3200" i="1">
                                <a:solidFill>
                                  <a:srgbClr val="000000"/>
                                </a:solidFill>
                                <a:effectLst/>
                                <a:latin typeface="Cambria Math"/>
                                <a:ea typeface="Calibri"/>
                                <a:cs typeface="Times New Roman"/>
                              </a:rPr>
                            </m:ctrlPr>
                          </m:sSupPr>
                          <m:e>
                            <m:r>
                              <a:rPr lang="en-US" sz="3200" i="1">
                                <a:solidFill>
                                  <a:srgbClr val="000000"/>
                                </a:solidFill>
                                <a:effectLst/>
                                <a:latin typeface="Cambria Math"/>
                                <a:ea typeface="Calibri"/>
                                <a:cs typeface="Times New Roman"/>
                              </a:rPr>
                              <m:t>𝐵</m:t>
                            </m:r>
                          </m:e>
                          <m:sup>
                            <m:r>
                              <a:rPr lang="en-US" sz="3200" i="1">
                                <a:solidFill>
                                  <a:srgbClr val="000000"/>
                                </a:solidFill>
                                <a:effectLst/>
                                <a:latin typeface="Cambria Math"/>
                                <a:ea typeface="Calibri"/>
                                <a:cs typeface="Times New Roman"/>
                              </a:rPr>
                              <m:t>′</m:t>
                            </m:r>
                          </m:sup>
                        </m:sSup>
                      </m:e>
                    </m:d>
                  </m:oMath>
                </a14:m>
                <a:r>
                  <a:rPr lang="vi-VN" sz="3200" dirty="0">
                    <a:solidFill>
                      <a:srgbClr val="000000"/>
                    </a:solidFill>
                    <a:effectLst/>
                    <a:latin typeface="Times New Roman" pitchFamily="18" charset="0"/>
                    <a:ea typeface="Calibri"/>
                    <a:cs typeface="Times New Roman" pitchFamily="18" charset="0"/>
                  </a:rPr>
                  <a:t>, suy ra </a:t>
                </a:r>
                <a14:m>
                  <m:oMath xmlns:m="http://schemas.openxmlformats.org/officeDocument/2006/math">
                    <m:r>
                      <a:rPr lang="vi-VN" sz="3200" i="1">
                        <a:solidFill>
                          <a:srgbClr val="000000"/>
                        </a:solidFill>
                        <a:effectLst/>
                        <a:latin typeface="Cambria Math"/>
                        <a:ea typeface="Calibri"/>
                        <a:cs typeface="Times New Roman"/>
                      </a:rPr>
                      <m:t>𝐴𝐴</m:t>
                    </m:r>
                    <m:r>
                      <a:rPr lang="vi-VN" sz="3200" i="1">
                        <a:solidFill>
                          <a:srgbClr val="000000"/>
                        </a:solidFill>
                        <a:effectLst/>
                        <a:latin typeface="Cambria Math"/>
                        <a:ea typeface="Calibri"/>
                        <a:cs typeface="Times New Roman"/>
                      </a:rPr>
                      <m:t>′//(</m:t>
                    </m:r>
                    <m:r>
                      <a:rPr lang="vi-VN" sz="3200" i="1">
                        <a:solidFill>
                          <a:srgbClr val="000000"/>
                        </a:solidFill>
                        <a:effectLst/>
                        <a:latin typeface="Cambria Math"/>
                        <a:ea typeface="Calibri"/>
                        <a:cs typeface="Times New Roman"/>
                      </a:rPr>
                      <m:t>𝐵𝐶</m:t>
                    </m:r>
                    <m:sSup>
                      <m:sSupPr>
                        <m:ctrlPr>
                          <a:rPr lang="en-US" sz="3200" i="1">
                            <a:solidFill>
                              <a:srgbClr val="000000"/>
                            </a:solidFill>
                            <a:effectLst/>
                            <a:latin typeface="Cambria Math"/>
                            <a:ea typeface="Calibri"/>
                            <a:cs typeface="Times New Roman"/>
                          </a:rPr>
                        </m:ctrlPr>
                      </m:sSupPr>
                      <m:e>
                        <m:r>
                          <a:rPr lang="vi-VN" sz="3200" i="1">
                            <a:solidFill>
                              <a:srgbClr val="000000"/>
                            </a:solidFill>
                            <a:effectLst/>
                            <a:latin typeface="Cambria Math"/>
                            <a:ea typeface="Calibri"/>
                            <a:cs typeface="Times New Roman"/>
                          </a:rPr>
                          <m:t>𝐶</m:t>
                        </m:r>
                      </m:e>
                      <m:sup>
                        <m:r>
                          <a:rPr lang="vi-VN" sz="3200" i="1">
                            <a:solidFill>
                              <a:srgbClr val="000000"/>
                            </a:solidFill>
                            <a:effectLst/>
                            <a:latin typeface="Cambria Math"/>
                            <a:ea typeface="Calibri"/>
                            <a:cs typeface="Times New Roman"/>
                          </a:rPr>
                          <m:t>′</m:t>
                        </m:r>
                      </m:sup>
                    </m:sSup>
                    <m:sSup>
                      <m:sSupPr>
                        <m:ctrlPr>
                          <a:rPr lang="en-US" sz="3200" i="1">
                            <a:solidFill>
                              <a:srgbClr val="000000"/>
                            </a:solidFill>
                            <a:effectLst/>
                            <a:latin typeface="Cambria Math"/>
                            <a:ea typeface="Calibri"/>
                            <a:cs typeface="Times New Roman"/>
                          </a:rPr>
                        </m:ctrlPr>
                      </m:sSupPr>
                      <m:e>
                        <m:r>
                          <a:rPr lang="vi-VN" sz="3200" i="1">
                            <a:solidFill>
                              <a:srgbClr val="000000"/>
                            </a:solidFill>
                            <a:effectLst/>
                            <a:latin typeface="Cambria Math"/>
                            <a:ea typeface="Calibri"/>
                            <a:cs typeface="Times New Roman"/>
                          </a:rPr>
                          <m:t>𝐵</m:t>
                        </m:r>
                      </m:e>
                      <m:sup>
                        <m:r>
                          <a:rPr lang="vi-VN" sz="3200" i="1">
                            <a:solidFill>
                              <a:srgbClr val="000000"/>
                            </a:solidFill>
                            <a:effectLst/>
                            <a:latin typeface="Cambria Math"/>
                            <a:ea typeface="Calibri"/>
                            <a:cs typeface="Times New Roman"/>
                          </a:rPr>
                          <m:t>′</m:t>
                        </m:r>
                      </m:sup>
                    </m:sSup>
                    <m:r>
                      <a:rPr lang="vi-VN" sz="3200" i="1">
                        <a:solidFill>
                          <a:srgbClr val="000000"/>
                        </a:solidFill>
                        <a:effectLst/>
                        <a:latin typeface="Cambria Math"/>
                        <a:ea typeface="Calibri"/>
                        <a:cs typeface="Times New Roman"/>
                      </a:rPr>
                      <m:t>).</m:t>
                    </m:r>
                  </m:oMath>
                </a14:m>
                <a:r>
                  <a:rPr lang="vi-VN" sz="3200" dirty="0">
                    <a:solidFill>
                      <a:srgbClr val="000000"/>
                    </a:solidFill>
                    <a:effectLst/>
                    <a:latin typeface="Times New Roman" pitchFamily="18" charset="0"/>
                    <a:ea typeface="Calibri"/>
                    <a:cs typeface="Times New Roman" pitchFamily="18" charset="0"/>
                  </a:rPr>
                  <a:t> </a:t>
                </a:r>
                <a:endParaRPr lang="en-US" sz="3200" dirty="0">
                  <a:latin typeface="Times New Roman" pitchFamily="18" charset="0"/>
                  <a:ea typeface="Calibri"/>
                  <a:cs typeface="Times New Roman"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7539370" y="3924300"/>
                <a:ext cx="7810500" cy="2786019"/>
              </a:xfrm>
              <a:prstGeom prst="rect">
                <a:avLst/>
              </a:prstGeom>
              <a:blipFill rotWithShape="1">
                <a:blip r:embed="rId7"/>
                <a:stretch>
                  <a:fillRect l="-2030" t="-30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539370" y="6896100"/>
                <a:ext cx="7696200" cy="2259080"/>
              </a:xfrm>
              <a:prstGeom prst="rect">
                <a:avLst/>
              </a:prstGeom>
            </p:spPr>
            <p:txBody>
              <a:bodyPr wrap="square">
                <a:spAutoFit/>
              </a:bodyPr>
              <a:lstStyle/>
              <a:p>
                <a:pPr lvl="0">
                  <a:lnSpc>
                    <a:spcPct val="110000"/>
                  </a:lnSpc>
                </a:pPr>
                <a:r>
                  <a:rPr lang="vi-VN" sz="3200" dirty="0">
                    <a:solidFill>
                      <a:srgbClr val="000000"/>
                    </a:solidFill>
                    <a:latin typeface="Times New Roman" pitchFamily="18" charset="0"/>
                    <a:ea typeface="Calibri"/>
                    <a:cs typeface="Times New Roman" pitchFamily="18" charset="0"/>
                  </a:rPr>
                  <a:t>b) Vì</a:t>
                </a:r>
                <a14:m>
                  <m:oMath xmlns:m="http://schemas.openxmlformats.org/officeDocument/2006/math">
                    <m:r>
                      <a:rPr lang="vi-VN" sz="3200" i="1">
                        <a:solidFill>
                          <a:srgbClr val="000000"/>
                        </a:solidFill>
                        <a:latin typeface="Cambria Math"/>
                        <a:ea typeface="Calibri"/>
                        <a:cs typeface="Times New Roman"/>
                      </a:rPr>
                      <m:t> </m:t>
                    </m:r>
                    <m:r>
                      <a:rPr lang="vi-VN" sz="3200" i="1">
                        <a:solidFill>
                          <a:srgbClr val="000000"/>
                        </a:solidFill>
                        <a:latin typeface="Cambria Math"/>
                        <a:ea typeface="Calibri"/>
                        <a:cs typeface="Times New Roman"/>
                      </a:rPr>
                      <m:t>𝑀𝑀</m:t>
                    </m:r>
                    <m:r>
                      <a:rPr lang="vi-VN" sz="3200" i="1">
                        <a:solidFill>
                          <a:srgbClr val="000000"/>
                        </a:solidFill>
                        <a:latin typeface="Cambria Math"/>
                        <a:ea typeface="Calibri"/>
                        <a:cs typeface="Times New Roman"/>
                      </a:rPr>
                      <m:t>′//</m:t>
                    </m:r>
                    <m:r>
                      <a:rPr lang="vi-VN" sz="3200" i="1">
                        <a:solidFill>
                          <a:srgbClr val="000000"/>
                        </a:solidFill>
                        <a:latin typeface="Cambria Math"/>
                        <a:ea typeface="Calibri"/>
                        <a:cs typeface="Times New Roman"/>
                      </a:rPr>
                      <m:t>𝐵𝐵</m:t>
                    </m:r>
                    <m:r>
                      <a:rPr lang="vi-VN" sz="3200" i="1">
                        <a:solidFill>
                          <a:srgbClr val="000000"/>
                        </a:solidFill>
                        <a:latin typeface="Cambria Math"/>
                        <a:ea typeface="Calibri"/>
                        <a:cs typeface="Times New Roman"/>
                      </a:rPr>
                      <m:t>′,</m:t>
                    </m:r>
                    <m:r>
                      <a:rPr lang="vi-VN" sz="3200" i="1">
                        <a:solidFill>
                          <a:srgbClr val="000000"/>
                        </a:solidFill>
                        <a:latin typeface="Cambria Math"/>
                        <a:ea typeface="Calibri"/>
                        <a:cs typeface="Times New Roman"/>
                      </a:rPr>
                      <m:t>𝑀𝑀</m:t>
                    </m:r>
                    <m:r>
                      <a:rPr lang="vi-VN" sz="3200" i="1">
                        <a:solidFill>
                          <a:srgbClr val="000000"/>
                        </a:solidFill>
                        <a:latin typeface="Cambria Math"/>
                        <a:ea typeface="Calibri"/>
                        <a:cs typeface="Times New Roman"/>
                      </a:rPr>
                      <m:t>′=</m:t>
                    </m:r>
                    <m:r>
                      <a:rPr lang="vi-VN" sz="3200" i="1">
                        <a:solidFill>
                          <a:srgbClr val="000000"/>
                        </a:solidFill>
                        <a:latin typeface="Cambria Math"/>
                        <a:ea typeface="Calibri"/>
                        <a:cs typeface="Times New Roman"/>
                      </a:rPr>
                      <m:t>𝐵𝐵</m:t>
                    </m:r>
                    <m:r>
                      <a:rPr lang="vi-VN" sz="3200" i="1">
                        <a:solidFill>
                          <a:srgbClr val="000000"/>
                        </a:solidFill>
                        <a:latin typeface="Cambria Math"/>
                        <a:ea typeface="Calibri"/>
                        <a:cs typeface="Times New Roman"/>
                      </a:rPr>
                      <m:t>′</m:t>
                    </m:r>
                  </m:oMath>
                </a14:m>
                <a:r>
                  <a:rPr lang="vi-VN" sz="3200" dirty="0">
                    <a:solidFill>
                      <a:srgbClr val="000000"/>
                    </a:solidFill>
                    <a:latin typeface="Times New Roman" pitchFamily="18" charset="0"/>
                    <a:ea typeface="Calibri"/>
                    <a:cs typeface="Times New Roman" pitchFamily="18" charset="0"/>
                  </a:rPr>
                  <a:t>  và </a:t>
                </a:r>
                <a14:m>
                  <m:oMath xmlns:m="http://schemas.openxmlformats.org/officeDocument/2006/math">
                    <m:r>
                      <a:rPr lang="vi-VN" sz="3200" i="1">
                        <a:solidFill>
                          <a:srgbClr val="000000"/>
                        </a:solidFill>
                        <a:latin typeface="Cambria Math"/>
                        <a:ea typeface="Calibri"/>
                        <a:cs typeface="Times New Roman"/>
                      </a:rPr>
                      <m:t> </m:t>
                    </m:r>
                    <m:r>
                      <a:rPr lang="vi-VN" sz="3200" i="1">
                        <a:solidFill>
                          <a:srgbClr val="000000"/>
                        </a:solidFill>
                        <a:latin typeface="Cambria Math"/>
                        <a:ea typeface="Calibri"/>
                        <a:cs typeface="Times New Roman"/>
                      </a:rPr>
                      <m:t>𝐵𝐵</m:t>
                    </m:r>
                    <m:r>
                      <a:rPr lang="vi-VN" sz="3200" i="1">
                        <a:solidFill>
                          <a:srgbClr val="000000"/>
                        </a:solidFill>
                        <a:latin typeface="Cambria Math"/>
                        <a:ea typeface="Calibri"/>
                        <a:cs typeface="Times New Roman"/>
                      </a:rPr>
                      <m:t>′//</m:t>
                    </m:r>
                    <m:r>
                      <a:rPr lang="vi-VN" sz="3200" i="1">
                        <a:solidFill>
                          <a:srgbClr val="000000"/>
                        </a:solidFill>
                        <a:latin typeface="Cambria Math"/>
                        <a:ea typeface="Calibri"/>
                        <a:cs typeface="Times New Roman"/>
                      </a:rPr>
                      <m:t>𝐴𝐴</m:t>
                    </m:r>
                    <m:r>
                      <a:rPr lang="vi-VN" sz="3200" i="1">
                        <a:solidFill>
                          <a:srgbClr val="000000"/>
                        </a:solidFill>
                        <a:latin typeface="Cambria Math"/>
                        <a:ea typeface="Calibri"/>
                        <a:cs typeface="Times New Roman"/>
                      </a:rPr>
                      <m:t>′,</m:t>
                    </m:r>
                    <m:r>
                      <a:rPr lang="vi-VN" sz="3200" i="1">
                        <a:solidFill>
                          <a:srgbClr val="000000"/>
                        </a:solidFill>
                        <a:latin typeface="Cambria Math"/>
                        <a:ea typeface="Calibri"/>
                        <a:cs typeface="Times New Roman"/>
                      </a:rPr>
                      <m:t>𝐵𝐵</m:t>
                    </m:r>
                    <m:r>
                      <a:rPr lang="vi-VN" sz="3200" i="1">
                        <a:solidFill>
                          <a:srgbClr val="000000"/>
                        </a:solidFill>
                        <a:latin typeface="Cambria Math"/>
                        <a:ea typeface="Calibri"/>
                        <a:cs typeface="Times New Roman"/>
                      </a:rPr>
                      <m:t>′=</m:t>
                    </m:r>
                    <m:r>
                      <a:rPr lang="vi-VN" sz="3200" i="1">
                        <a:solidFill>
                          <a:srgbClr val="000000"/>
                        </a:solidFill>
                        <a:latin typeface="Cambria Math"/>
                        <a:ea typeface="Calibri"/>
                        <a:cs typeface="Times New Roman"/>
                      </a:rPr>
                      <m:t>𝐴𝐴</m:t>
                    </m:r>
                    <m:r>
                      <a:rPr lang="vi-VN" sz="3200" i="1">
                        <a:solidFill>
                          <a:srgbClr val="000000"/>
                        </a:solidFill>
                        <a:latin typeface="Cambria Math"/>
                        <a:ea typeface="Calibri"/>
                        <a:cs typeface="Times New Roman"/>
                      </a:rPr>
                      <m:t>′</m:t>
                    </m:r>
                  </m:oMath>
                </a14:m>
                <a:r>
                  <a:rPr lang="vi-VN" sz="3200" dirty="0">
                    <a:solidFill>
                      <a:srgbClr val="000000"/>
                    </a:solidFill>
                    <a:latin typeface="Times New Roman" pitchFamily="18" charset="0"/>
                    <a:ea typeface="Calibri"/>
                    <a:cs typeface="Times New Roman" pitchFamily="18" charset="0"/>
                  </a:rPr>
                  <a:t> nên </a:t>
                </a:r>
                <a14:m>
                  <m:oMath xmlns:m="http://schemas.openxmlformats.org/officeDocument/2006/math">
                    <m:r>
                      <a:rPr lang="vi-VN" sz="3200" i="1">
                        <a:solidFill>
                          <a:srgbClr val="000000"/>
                        </a:solidFill>
                        <a:latin typeface="Cambria Math"/>
                        <a:ea typeface="Calibri"/>
                        <a:cs typeface="Times New Roman"/>
                      </a:rPr>
                      <m:t> </m:t>
                    </m:r>
                    <m:r>
                      <a:rPr lang="vi-VN" sz="3200" i="1">
                        <a:solidFill>
                          <a:srgbClr val="000000"/>
                        </a:solidFill>
                        <a:latin typeface="Cambria Math"/>
                        <a:ea typeface="Calibri"/>
                        <a:cs typeface="Times New Roman"/>
                      </a:rPr>
                      <m:t>𝑀𝑀</m:t>
                    </m:r>
                    <m:r>
                      <a:rPr lang="vi-VN" sz="3200" i="1">
                        <a:solidFill>
                          <a:srgbClr val="000000"/>
                        </a:solidFill>
                        <a:latin typeface="Cambria Math"/>
                        <a:ea typeface="Calibri"/>
                        <a:cs typeface="Times New Roman"/>
                      </a:rPr>
                      <m:t>′//</m:t>
                    </m:r>
                    <m:r>
                      <a:rPr lang="vi-VN" sz="3200" i="1">
                        <a:solidFill>
                          <a:srgbClr val="000000"/>
                        </a:solidFill>
                        <a:latin typeface="Cambria Math"/>
                        <a:ea typeface="Calibri"/>
                        <a:cs typeface="Times New Roman"/>
                      </a:rPr>
                      <m:t>𝐴𝐴</m:t>
                    </m:r>
                    <m:r>
                      <a:rPr lang="vi-VN" sz="3200" i="1">
                        <a:solidFill>
                          <a:srgbClr val="000000"/>
                        </a:solidFill>
                        <a:latin typeface="Cambria Math"/>
                        <a:ea typeface="Calibri"/>
                        <a:cs typeface="Times New Roman"/>
                      </a:rPr>
                      <m:t>′,</m:t>
                    </m:r>
                    <m:r>
                      <a:rPr lang="vi-VN" sz="3200" i="1">
                        <a:solidFill>
                          <a:srgbClr val="000000"/>
                        </a:solidFill>
                        <a:latin typeface="Cambria Math"/>
                        <a:ea typeface="Calibri"/>
                        <a:cs typeface="Times New Roman"/>
                      </a:rPr>
                      <m:t>𝑀𝑀</m:t>
                    </m:r>
                    <m:r>
                      <a:rPr lang="vi-VN" sz="3200" i="1">
                        <a:solidFill>
                          <a:srgbClr val="000000"/>
                        </a:solidFill>
                        <a:latin typeface="Cambria Math"/>
                        <a:ea typeface="Calibri"/>
                        <a:cs typeface="Times New Roman"/>
                      </a:rPr>
                      <m:t>′=</m:t>
                    </m:r>
                    <m:r>
                      <a:rPr lang="vi-VN" sz="3200" i="1">
                        <a:solidFill>
                          <a:srgbClr val="000000"/>
                        </a:solidFill>
                        <a:latin typeface="Cambria Math"/>
                        <a:ea typeface="Calibri"/>
                        <a:cs typeface="Times New Roman"/>
                      </a:rPr>
                      <m:t>𝐴𝐴</m:t>
                    </m:r>
                    <m:r>
                      <a:rPr lang="vi-VN" sz="3200" i="1">
                        <a:solidFill>
                          <a:srgbClr val="000000"/>
                        </a:solidFill>
                        <a:latin typeface="Cambria Math"/>
                        <a:ea typeface="Calibri"/>
                        <a:cs typeface="Times New Roman"/>
                      </a:rPr>
                      <m:t>′</m:t>
                    </m:r>
                  </m:oMath>
                </a14:m>
                <a:r>
                  <a:rPr lang="vi-VN" sz="3200" dirty="0">
                    <a:solidFill>
                      <a:srgbClr val="000000"/>
                    </a:solidFill>
                    <a:latin typeface="Times New Roman" pitchFamily="18" charset="0"/>
                    <a:ea typeface="Calibri"/>
                    <a:cs typeface="Times New Roman" pitchFamily="18" charset="0"/>
                  </a:rPr>
                  <a:t>. Suy ra </a:t>
                </a:r>
                <a14:m>
                  <m:oMath xmlns:m="http://schemas.openxmlformats.org/officeDocument/2006/math">
                    <m:r>
                      <a:rPr lang="vi-VN" sz="3200" i="1">
                        <a:solidFill>
                          <a:srgbClr val="000000"/>
                        </a:solidFill>
                        <a:latin typeface="Cambria Math"/>
                        <a:ea typeface="Times New Roman"/>
                        <a:cs typeface="Times New Roman"/>
                      </a:rPr>
                      <m:t>𝐴𝑀𝑀</m:t>
                    </m:r>
                    <m:r>
                      <a:rPr lang="vi-VN" sz="3200" i="1">
                        <a:solidFill>
                          <a:srgbClr val="000000"/>
                        </a:solidFill>
                        <a:latin typeface="Cambria Math"/>
                        <a:ea typeface="Times New Roman"/>
                        <a:cs typeface="Times New Roman"/>
                      </a:rPr>
                      <m:t>′</m:t>
                    </m:r>
                    <m:r>
                      <a:rPr lang="vi-VN" sz="3200" i="1">
                        <a:solidFill>
                          <a:srgbClr val="000000"/>
                        </a:solidFill>
                        <a:latin typeface="Cambria Math"/>
                        <a:ea typeface="Times New Roman"/>
                        <a:cs typeface="Times New Roman"/>
                      </a:rPr>
                      <m:t>𝐴</m:t>
                    </m:r>
                    <m:r>
                      <a:rPr lang="vi-VN" sz="3200" i="1">
                        <a:solidFill>
                          <a:srgbClr val="000000"/>
                        </a:solidFill>
                        <a:latin typeface="Cambria Math"/>
                        <a:ea typeface="Times New Roman"/>
                        <a:cs typeface="Times New Roman"/>
                      </a:rPr>
                      <m:t>′</m:t>
                    </m:r>
                  </m:oMath>
                </a14:m>
                <a:r>
                  <a:rPr lang="vi-VN" sz="3200" dirty="0">
                    <a:solidFill>
                      <a:srgbClr val="000000"/>
                    </a:solidFill>
                    <a:latin typeface="Times New Roman" pitchFamily="18" charset="0"/>
                    <a:ea typeface="Calibri"/>
                    <a:cs typeface="Times New Roman" pitchFamily="18" charset="0"/>
                  </a:rPr>
                  <a:t>  là hình bình hành. </a:t>
                </a:r>
                <a:endParaRPr lang="en-US" sz="3200" dirty="0" smtClean="0">
                  <a:solidFill>
                    <a:srgbClr val="000000"/>
                  </a:solidFill>
                  <a:latin typeface="Times New Roman" pitchFamily="18" charset="0"/>
                  <a:ea typeface="Calibri"/>
                  <a:cs typeface="Times New Roman" pitchFamily="18" charset="0"/>
                </a:endParaRPr>
              </a:p>
              <a:p>
                <a:pPr lvl="0">
                  <a:lnSpc>
                    <a:spcPct val="110000"/>
                  </a:lnSpc>
                </a:pPr>
                <a:r>
                  <a:rPr lang="vi-VN" sz="3200" dirty="0" smtClean="0">
                    <a:solidFill>
                      <a:srgbClr val="000000"/>
                    </a:solidFill>
                    <a:latin typeface="Times New Roman" pitchFamily="18" charset="0"/>
                    <a:ea typeface="Calibri"/>
                    <a:cs typeface="Times New Roman" pitchFamily="18" charset="0"/>
                  </a:rPr>
                  <a:t>Vậy </a:t>
                </a:r>
                <a14:m>
                  <m:oMath xmlns:m="http://schemas.openxmlformats.org/officeDocument/2006/math">
                    <m:r>
                      <a:rPr lang="vi-VN" sz="3200" i="1">
                        <a:solidFill>
                          <a:srgbClr val="000000"/>
                        </a:solidFill>
                        <a:latin typeface="Cambria Math"/>
                        <a:ea typeface="Calibri"/>
                        <a:cs typeface="Times New Roman"/>
                      </a:rPr>
                      <m:t>𝐴𝑀</m:t>
                    </m:r>
                    <m:r>
                      <a:rPr lang="vi-VN" sz="3200" i="1">
                        <a:solidFill>
                          <a:srgbClr val="000000"/>
                        </a:solidFill>
                        <a:latin typeface="Cambria Math"/>
                        <a:ea typeface="Calibri"/>
                        <a:cs typeface="Times New Roman"/>
                      </a:rPr>
                      <m:t>//</m:t>
                    </m:r>
                    <m:r>
                      <a:rPr lang="vi-VN" sz="3200" i="1">
                        <a:solidFill>
                          <a:srgbClr val="000000"/>
                        </a:solidFill>
                        <a:latin typeface="Cambria Math"/>
                        <a:ea typeface="Calibri"/>
                        <a:cs typeface="Times New Roman"/>
                      </a:rPr>
                      <m:t>𝐴</m:t>
                    </m:r>
                    <m:r>
                      <a:rPr lang="vi-VN" sz="3200" i="1">
                        <a:solidFill>
                          <a:srgbClr val="000000"/>
                        </a:solidFill>
                        <a:latin typeface="Cambria Math"/>
                        <a:ea typeface="Calibri"/>
                        <a:cs typeface="Times New Roman"/>
                      </a:rPr>
                      <m:t>′</m:t>
                    </m:r>
                    <m:r>
                      <a:rPr lang="vi-VN" sz="3200" i="1">
                        <a:solidFill>
                          <a:srgbClr val="000000"/>
                        </a:solidFill>
                        <a:latin typeface="Cambria Math"/>
                        <a:ea typeface="Calibri"/>
                        <a:cs typeface="Times New Roman"/>
                      </a:rPr>
                      <m:t>𝑀</m:t>
                    </m:r>
                    <m:r>
                      <a:rPr lang="vi-VN" sz="3200" i="1">
                        <a:solidFill>
                          <a:srgbClr val="000000"/>
                        </a:solidFill>
                        <a:latin typeface="Cambria Math"/>
                        <a:ea typeface="Calibri"/>
                        <a:cs typeface="Times New Roman"/>
                      </a:rPr>
                      <m:t>′</m:t>
                    </m:r>
                  </m:oMath>
                </a14:m>
                <a:r>
                  <a:rPr lang="vi-VN" sz="3200" dirty="0">
                    <a:solidFill>
                      <a:srgbClr val="000000"/>
                    </a:solidFill>
                    <a:latin typeface="Times New Roman" pitchFamily="18" charset="0"/>
                    <a:ea typeface="Calibri"/>
                    <a:cs typeface="Times New Roman" pitchFamily="18" charset="0"/>
                  </a:rPr>
                  <a:t>.</a:t>
                </a:r>
                <a:endParaRPr lang="en-US" sz="3200" dirty="0">
                  <a:solidFill>
                    <a:prstClr val="black"/>
                  </a:solidFill>
                  <a:latin typeface="Times New Roman" pitchFamily="18" charset="0"/>
                  <a:ea typeface="Calibri"/>
                  <a:cs typeface="Times New Roman"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539370" y="6896100"/>
                <a:ext cx="7696200" cy="2259080"/>
              </a:xfrm>
              <a:prstGeom prst="rect">
                <a:avLst/>
              </a:prstGeom>
              <a:blipFill rotWithShape="1">
                <a:blip r:embed="rId8"/>
                <a:stretch>
                  <a:fillRect l="-2060" t="-3235" r="-2536" b="-5930"/>
                </a:stretch>
              </a:blipFill>
            </p:spPr>
            <p:txBody>
              <a:bodyPr/>
              <a:lstStyle/>
              <a:p>
                <a:r>
                  <a:rPr lang="en-US">
                    <a:noFill/>
                  </a:rPr>
                  <a:t> </a:t>
                </a:r>
              </a:p>
            </p:txBody>
          </p:sp>
        </mc:Fallback>
      </mc:AlternateContent>
    </p:spTree>
    <p:extLst>
      <p:ext uri="{BB962C8B-B14F-4D97-AF65-F5344CB8AC3E}">
        <p14:creationId xmlns:p14="http://schemas.microsoft.com/office/powerpoint/2010/main" val="657322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 b="-78054"/>
            </a:stretch>
          </a:blipFill>
        </p:spPr>
      </p:sp>
      <p:sp>
        <p:nvSpPr>
          <p:cNvPr id="3" name="Freeform 3"/>
          <p:cNvSpPr/>
          <p:nvPr/>
        </p:nvSpPr>
        <p:spPr>
          <a:xfrm>
            <a:off x="14020800" y="5829300"/>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0" y="1192357"/>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5" name="Group 5"/>
          <p:cNvGrpSpPr/>
          <p:nvPr/>
        </p:nvGrpSpPr>
        <p:grpSpPr>
          <a:xfrm>
            <a:off x="1219200" y="257337"/>
            <a:ext cx="15964269" cy="9867900"/>
            <a:chOff x="0" y="0"/>
            <a:chExt cx="5018317" cy="1360314"/>
          </a:xfrm>
        </p:grpSpPr>
        <p:sp>
          <p:nvSpPr>
            <p:cNvPr id="6" name="Freeform 6"/>
            <p:cNvSpPr/>
            <p:nvPr/>
          </p:nvSpPr>
          <p:spPr>
            <a:xfrm>
              <a:off x="48260" y="48260"/>
              <a:ext cx="4970057" cy="1312054"/>
            </a:xfrm>
            <a:custGeom>
              <a:avLst/>
              <a:gdLst/>
              <a:ahLst/>
              <a:cxnLst/>
              <a:rect l="l" t="t" r="r" b="b"/>
              <a:pathLst>
                <a:path w="4970057" h="1312054">
                  <a:moveTo>
                    <a:pt x="0" y="0"/>
                  </a:moveTo>
                  <a:lnTo>
                    <a:pt x="4970057" y="0"/>
                  </a:lnTo>
                  <a:lnTo>
                    <a:pt x="4970057" y="1312054"/>
                  </a:lnTo>
                  <a:lnTo>
                    <a:pt x="0" y="1312054"/>
                  </a:lnTo>
                  <a:close/>
                </a:path>
              </a:pathLst>
            </a:custGeom>
            <a:solidFill>
              <a:srgbClr val="000000"/>
            </a:solidFill>
          </p:spPr>
        </p:sp>
        <p:sp>
          <p:nvSpPr>
            <p:cNvPr id="7" name="Freeform 7"/>
            <p:cNvSpPr/>
            <p:nvPr/>
          </p:nvSpPr>
          <p:spPr>
            <a:xfrm>
              <a:off x="12700" y="24130"/>
              <a:ext cx="4970057" cy="1312054"/>
            </a:xfrm>
            <a:custGeom>
              <a:avLst/>
              <a:gdLst/>
              <a:ahLst/>
              <a:cxnLst/>
              <a:rect l="l" t="t" r="r" b="b"/>
              <a:pathLst>
                <a:path w="4970057" h="1312054">
                  <a:moveTo>
                    <a:pt x="0" y="0"/>
                  </a:moveTo>
                  <a:lnTo>
                    <a:pt x="4970057" y="0"/>
                  </a:lnTo>
                  <a:lnTo>
                    <a:pt x="4970057" y="1312054"/>
                  </a:lnTo>
                  <a:lnTo>
                    <a:pt x="0" y="1312054"/>
                  </a:lnTo>
                  <a:close/>
                </a:path>
              </a:pathLst>
            </a:custGeom>
            <a:solidFill>
              <a:srgbClr val="8CB9C4"/>
            </a:solidFill>
          </p:spPr>
        </p:sp>
        <p:sp>
          <p:nvSpPr>
            <p:cNvPr id="8" name="Freeform 8"/>
            <p:cNvSpPr/>
            <p:nvPr/>
          </p:nvSpPr>
          <p:spPr>
            <a:xfrm>
              <a:off x="0" y="0"/>
              <a:ext cx="4982757" cy="1324754"/>
            </a:xfrm>
            <a:custGeom>
              <a:avLst/>
              <a:gdLst/>
              <a:ahLst/>
              <a:cxnLst/>
              <a:rect l="l" t="t" r="r" b="b"/>
              <a:pathLst>
                <a:path w="4982757" h="1324754">
                  <a:moveTo>
                    <a:pt x="4982757" y="1324754"/>
                  </a:moveTo>
                  <a:lnTo>
                    <a:pt x="0" y="1324754"/>
                  </a:lnTo>
                  <a:lnTo>
                    <a:pt x="0" y="0"/>
                  </a:lnTo>
                  <a:lnTo>
                    <a:pt x="4982757" y="0"/>
                  </a:lnTo>
                  <a:lnTo>
                    <a:pt x="4982757" y="1324754"/>
                  </a:lnTo>
                  <a:close/>
                  <a:moveTo>
                    <a:pt x="12700" y="1312054"/>
                  </a:moveTo>
                  <a:lnTo>
                    <a:pt x="4970057" y="1312054"/>
                  </a:lnTo>
                  <a:lnTo>
                    <a:pt x="4970057" y="12700"/>
                  </a:lnTo>
                  <a:lnTo>
                    <a:pt x="12700" y="12700"/>
                  </a:lnTo>
                  <a:lnTo>
                    <a:pt x="12700" y="1312054"/>
                  </a:lnTo>
                  <a:close/>
                </a:path>
              </a:pathLst>
            </a:custGeom>
            <a:solidFill>
              <a:srgbClr val="000000"/>
            </a:solidFill>
          </p:spPr>
        </p:sp>
      </p:grpSp>
      <p:sp>
        <p:nvSpPr>
          <p:cNvPr id="9" name="Rectangle 8"/>
          <p:cNvSpPr/>
          <p:nvPr/>
        </p:nvSpPr>
        <p:spPr>
          <a:xfrm>
            <a:off x="2064908" y="848255"/>
            <a:ext cx="13860891" cy="1040285"/>
          </a:xfrm>
          <a:prstGeom prst="rect">
            <a:avLst/>
          </a:prstGeom>
        </p:spPr>
        <p:txBody>
          <a:bodyPr wrap="square">
            <a:spAutoFit/>
          </a:bodyPr>
          <a:lstStyle/>
          <a:p>
            <a:pPr>
              <a:lnSpc>
                <a:spcPct val="110000"/>
              </a:lnSpc>
              <a:tabLst>
                <a:tab pos="629920" algn="l"/>
              </a:tabLst>
            </a:pPr>
            <a:r>
              <a:rPr lang="vi-VN" sz="2800" b="1" dirty="0">
                <a:solidFill>
                  <a:srgbClr val="000000"/>
                </a:solidFill>
                <a:latin typeface="+mj-lt"/>
                <a:ea typeface="Calibri"/>
                <a:cs typeface="Times New Roman"/>
              </a:rPr>
              <a:t>Bài tập số 3.</a:t>
            </a:r>
            <a:endParaRPr lang="en-US" sz="2800" dirty="0">
              <a:latin typeface="+mj-lt"/>
              <a:ea typeface="Calibri"/>
              <a:cs typeface="Times New Roman"/>
            </a:endParaRPr>
          </a:p>
          <a:p>
            <a:pPr marL="629920" marR="0" indent="-629920">
              <a:lnSpc>
                <a:spcPct val="110000"/>
              </a:lnSpc>
              <a:spcBef>
                <a:spcPts val="0"/>
              </a:spcBef>
              <a:spcAft>
                <a:spcPts val="0"/>
              </a:spcAft>
              <a:tabLst>
                <a:tab pos="629920" algn="l"/>
              </a:tabLst>
            </a:pPr>
            <a:endParaRPr lang="en-US" sz="2800" dirty="0">
              <a:latin typeface="+mj-lt"/>
              <a:ea typeface="Calibri"/>
              <a:cs typeface="Times New Roman"/>
            </a:endParaRPr>
          </a:p>
        </p:txBody>
      </p:sp>
      <p:pic>
        <p:nvPicPr>
          <p:cNvPr id="10" name="Picture 9" descr="Bài 3 trang 113 Toán 11 Tập 1 | Cánh diều Giải Toán 11"/>
          <p:cNvPicPr/>
          <p:nvPr/>
        </p:nvPicPr>
        <p:blipFill>
          <a:blip r:embed="rId5">
            <a:extLst>
              <a:ext uri="{28A0092B-C50C-407E-A947-70E740481C1C}">
                <a14:useLocalDpi xmlns:a14="http://schemas.microsoft.com/office/drawing/2010/main" val="0"/>
              </a:ext>
            </a:extLst>
          </a:blip>
          <a:srcRect/>
          <a:stretch>
            <a:fillRect/>
          </a:stretch>
        </p:blipFill>
        <p:spPr bwMode="auto">
          <a:xfrm>
            <a:off x="2010255" y="4838700"/>
            <a:ext cx="3597910" cy="4345309"/>
          </a:xfrm>
          <a:prstGeom prst="rect">
            <a:avLst/>
          </a:prstGeom>
          <a:noFill/>
          <a:ln>
            <a:noFill/>
          </a:ln>
        </p:spPr>
      </p:pic>
      <mc:AlternateContent xmlns:mc="http://schemas.openxmlformats.org/markup-compatibility/2006" xmlns:a14="http://schemas.microsoft.com/office/drawing/2010/main">
        <mc:Choice Requires="a14">
          <p:sp>
            <p:nvSpPr>
              <p:cNvPr id="11" name="Rectangle 10"/>
              <p:cNvSpPr/>
              <p:nvPr/>
            </p:nvSpPr>
            <p:spPr>
              <a:xfrm>
                <a:off x="6078278" y="3872424"/>
                <a:ext cx="9792585" cy="954107"/>
              </a:xfrm>
              <a:prstGeom prst="rect">
                <a:avLst/>
              </a:prstGeom>
            </p:spPr>
            <p:txBody>
              <a:bodyPr wrap="square">
                <a:spAutoFit/>
              </a:bodyPr>
              <a:lstStyle/>
              <a:p>
                <a:r>
                  <a:rPr lang="en-US" sz="2800" dirty="0" smtClean="0">
                    <a:solidFill>
                      <a:srgbClr val="000000"/>
                    </a:solidFill>
                    <a:latin typeface="Times New Roman" pitchFamily="18" charset="0"/>
                    <a:ea typeface="Calibri"/>
                    <a:cs typeface="Times New Roman" pitchFamily="18" charset="0"/>
                  </a:rPr>
                  <a:t>Nêu</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cách</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chứng</a:t>
                </a:r>
                <a:r>
                  <a:rPr lang="en-US" sz="2800" dirty="0">
                    <a:solidFill>
                      <a:srgbClr val="000000"/>
                    </a:solidFill>
                    <a:latin typeface="Times New Roman" pitchFamily="18" charset="0"/>
                    <a:ea typeface="Calibri"/>
                    <a:cs typeface="Times New Roman" pitchFamily="18" charset="0"/>
                  </a:rPr>
                  <a:t> minh </a:t>
                </a:r>
                <a:r>
                  <a:rPr lang="en-US" sz="2800" dirty="0" err="1" smtClean="0">
                    <a:solidFill>
                      <a:srgbClr val="000000"/>
                    </a:solidFill>
                    <a:latin typeface="Times New Roman" pitchFamily="18" charset="0"/>
                    <a:ea typeface="Calibri"/>
                    <a:cs typeface="Times New Roman" pitchFamily="18" charset="0"/>
                  </a:rPr>
                  <a:t>đường</a:t>
                </a:r>
                <a:r>
                  <a:rPr lang="en-US" sz="2800" dirty="0" smtClean="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thẳng</a:t>
                </a:r>
                <a:r>
                  <a:rPr lang="en-US" sz="2800" dirty="0">
                    <a:solidFill>
                      <a:srgbClr val="000000"/>
                    </a:solidFill>
                    <a:latin typeface="Times New Roman" pitchFamily="18" charset="0"/>
                    <a:ea typeface="Calibri"/>
                    <a:cs typeface="Times New Roman" pitchFamily="18" charset="0"/>
                  </a:rPr>
                  <a:t> song </a:t>
                </a:r>
                <a:r>
                  <a:rPr lang="en-US" sz="2800" dirty="0" err="1">
                    <a:solidFill>
                      <a:srgbClr val="000000"/>
                    </a:solidFill>
                    <a:latin typeface="Times New Roman" pitchFamily="18" charset="0"/>
                    <a:ea typeface="Calibri"/>
                    <a:cs typeface="Times New Roman" pitchFamily="18" charset="0"/>
                  </a:rPr>
                  <a:t>song</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với</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mặt</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phẳng</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Làm</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thế</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nào</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để</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chứng</a:t>
                </a:r>
                <a:r>
                  <a:rPr lang="en-US" sz="2800" dirty="0">
                    <a:solidFill>
                      <a:srgbClr val="000000"/>
                    </a:solidFill>
                    <a:latin typeface="Times New Roman" pitchFamily="18" charset="0"/>
                    <a:ea typeface="Calibri"/>
                    <a:cs typeface="Times New Roman" pitchFamily="18" charset="0"/>
                  </a:rPr>
                  <a:t> minh </a:t>
                </a:r>
                <a14:m>
                  <m:oMath xmlns:m="http://schemas.openxmlformats.org/officeDocument/2006/math">
                    <m:r>
                      <a:rPr lang="en-US" sz="2800" i="1">
                        <a:solidFill>
                          <a:srgbClr val="000000"/>
                        </a:solidFill>
                        <a:effectLst/>
                        <a:latin typeface="Cambria Math"/>
                        <a:ea typeface="Calibri"/>
                        <a:cs typeface="Times New Roman"/>
                      </a:rPr>
                      <m:t>𝐸𝐹</m:t>
                    </m:r>
                    <m:r>
                      <a:rPr lang="en-US" sz="2800" i="1">
                        <a:solidFill>
                          <a:srgbClr val="000000"/>
                        </a:solidFill>
                        <a:effectLst/>
                        <a:latin typeface="Cambria Math"/>
                        <a:ea typeface="Calibri"/>
                        <a:cs typeface="Times New Roman"/>
                      </a:rPr>
                      <m:t>//(</m:t>
                    </m:r>
                    <m:r>
                      <a:rPr lang="en-US" sz="2800" i="1">
                        <a:solidFill>
                          <a:srgbClr val="000000"/>
                        </a:solidFill>
                        <a:effectLst/>
                        <a:latin typeface="Cambria Math"/>
                        <a:ea typeface="Calibri"/>
                        <a:cs typeface="Times New Roman"/>
                      </a:rPr>
                      <m:t>𝐵𝐶</m:t>
                    </m:r>
                    <m:sSup>
                      <m:sSupPr>
                        <m:ctrlPr>
                          <a:rPr lang="en-US" sz="2800" i="1">
                            <a:solidFill>
                              <a:srgbClr val="000000"/>
                            </a:solidFill>
                            <a:effectLst/>
                            <a:latin typeface="Cambria Math"/>
                            <a:cs typeface="Times New Roman"/>
                          </a:rPr>
                        </m:ctrlPr>
                      </m:sSupPr>
                      <m:e>
                        <m:r>
                          <a:rPr lang="en-US" sz="2800" i="1">
                            <a:solidFill>
                              <a:srgbClr val="000000"/>
                            </a:solidFill>
                            <a:effectLst/>
                            <a:latin typeface="Cambria Math"/>
                            <a:ea typeface="Calibri"/>
                            <a:cs typeface="Times New Roman"/>
                          </a:rPr>
                          <m:t>𝐶</m:t>
                        </m:r>
                      </m:e>
                      <m:sup>
                        <m:r>
                          <a:rPr lang="en-US" sz="2800" i="1">
                            <a:solidFill>
                              <a:srgbClr val="000000"/>
                            </a:solidFill>
                            <a:effectLst/>
                            <a:latin typeface="Cambria Math"/>
                            <a:ea typeface="Calibri"/>
                            <a:cs typeface="Times New Roman"/>
                          </a:rPr>
                          <m:t>′</m:t>
                        </m:r>
                      </m:sup>
                    </m:sSup>
                    <m:sSup>
                      <m:sSupPr>
                        <m:ctrlPr>
                          <a:rPr lang="en-US" sz="2800" i="1">
                            <a:solidFill>
                              <a:srgbClr val="000000"/>
                            </a:solidFill>
                            <a:effectLst/>
                            <a:latin typeface="Cambria Math"/>
                            <a:cs typeface="Times New Roman"/>
                          </a:rPr>
                        </m:ctrlPr>
                      </m:sSupPr>
                      <m:e>
                        <m:r>
                          <a:rPr lang="en-US" sz="2800" i="1">
                            <a:solidFill>
                              <a:srgbClr val="000000"/>
                            </a:solidFill>
                            <a:effectLst/>
                            <a:latin typeface="Cambria Math"/>
                            <a:ea typeface="Calibri"/>
                            <a:cs typeface="Times New Roman"/>
                          </a:rPr>
                          <m:t>𝐵</m:t>
                        </m:r>
                      </m:e>
                      <m:sup>
                        <m:r>
                          <a:rPr lang="en-US" sz="2800" i="1">
                            <a:solidFill>
                              <a:srgbClr val="000000"/>
                            </a:solidFill>
                            <a:effectLst/>
                            <a:latin typeface="Cambria Math"/>
                            <a:ea typeface="Calibri"/>
                            <a:cs typeface="Times New Roman"/>
                          </a:rPr>
                          <m:t>′</m:t>
                        </m:r>
                      </m:sup>
                    </m:sSup>
                    <m:r>
                      <a:rPr lang="en-US" sz="2800" i="1">
                        <a:solidFill>
                          <a:srgbClr val="000000"/>
                        </a:solidFill>
                        <a:effectLst/>
                        <a:latin typeface="Cambria Math"/>
                        <a:ea typeface="Calibri"/>
                        <a:cs typeface="Times New Roman"/>
                      </a:rPr>
                      <m:t>)</m:t>
                    </m:r>
                  </m:oMath>
                </a14:m>
                <a:r>
                  <a:rPr lang="en-US" sz="2800" dirty="0">
                    <a:solidFill>
                      <a:srgbClr val="000000"/>
                    </a:solidFill>
                    <a:effectLst/>
                    <a:latin typeface="Times New Roman" pitchFamily="18" charset="0"/>
                    <a:ea typeface="Calibri"/>
                    <a:cs typeface="Times New Roman" pitchFamily="18" charset="0"/>
                  </a:rPr>
                  <a:t> </a:t>
                </a:r>
                <a:r>
                  <a:rPr lang="en-US" sz="2800" dirty="0" smtClean="0">
                    <a:solidFill>
                      <a:srgbClr val="000000"/>
                    </a:solidFill>
                    <a:effectLst/>
                    <a:latin typeface="Times New Roman" pitchFamily="18" charset="0"/>
                    <a:ea typeface="Calibri"/>
                    <a:cs typeface="Times New Roman" pitchFamily="18" charset="0"/>
                  </a:rPr>
                  <a:t>?</a:t>
                </a:r>
                <a:endParaRPr lang="en-US" sz="2800" dirty="0">
                  <a:latin typeface="Times New Roman" pitchFamily="18" charset="0"/>
                  <a:cs typeface="Times New Roman"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078278" y="3872424"/>
                <a:ext cx="9792585" cy="954107"/>
              </a:xfrm>
              <a:prstGeom prst="rect">
                <a:avLst/>
              </a:prstGeom>
              <a:blipFill rotWithShape="1">
                <a:blip r:embed="rId7"/>
                <a:stretch>
                  <a:fillRect l="-1245" t="-6369" r="-498" b="-165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108404" y="4815961"/>
                <a:ext cx="10350796" cy="5051319"/>
              </a:xfrm>
              <a:prstGeom prst="rect">
                <a:avLst/>
              </a:prstGeom>
            </p:spPr>
            <p:txBody>
              <a:bodyPr wrap="square">
                <a:spAutoFit/>
              </a:bodyPr>
              <a:lstStyle/>
              <a:p>
                <a:pPr>
                  <a:lnSpc>
                    <a:spcPct val="107000"/>
                  </a:lnSpc>
                </a:pPr>
                <a:r>
                  <a:rPr lang="en-US" sz="2800" dirty="0" err="1" smtClean="0">
                    <a:solidFill>
                      <a:srgbClr val="000000"/>
                    </a:solidFill>
                    <a:latin typeface="Times New Roman" pitchFamily="18" charset="0"/>
                    <a:ea typeface="Calibri"/>
                    <a:cs typeface="Times New Roman" pitchFamily="18" charset="0"/>
                  </a:rPr>
                  <a:t>Giải</a:t>
                </a:r>
                <a:endParaRPr lang="en-US" sz="2800" dirty="0" smtClean="0">
                  <a:latin typeface="Times New Roman" pitchFamily="18" charset="0"/>
                  <a:ea typeface="Calibri"/>
                  <a:cs typeface="Times New Roman" pitchFamily="18" charset="0"/>
                </a:endParaRPr>
              </a:p>
              <a:p>
                <a:pPr>
                  <a:lnSpc>
                    <a:spcPct val="107000"/>
                  </a:lnSpc>
                </a:pPr>
                <a:r>
                  <a:rPr lang="en-US" sz="2800" b="1" dirty="0" smtClean="0">
                    <a:solidFill>
                      <a:srgbClr val="000000"/>
                    </a:solidFill>
                    <a:effectLst/>
                    <a:latin typeface="Times New Roman" pitchFamily="18" charset="0"/>
                    <a:ea typeface="Calibri"/>
                    <a:cs typeface="Times New Roman" pitchFamily="18" charset="0"/>
                  </a:rPr>
                  <a:t> </a:t>
                </a:r>
                <a:r>
                  <a:rPr lang="en-US" sz="2800" dirty="0">
                    <a:solidFill>
                      <a:srgbClr val="000000"/>
                    </a:solidFill>
                    <a:effectLst/>
                    <a:latin typeface="Times New Roman" pitchFamily="18" charset="0"/>
                    <a:ea typeface="Calibri"/>
                    <a:cs typeface="Times New Roman" pitchFamily="18" charset="0"/>
                  </a:rPr>
                  <a:t>a) </a:t>
                </a:r>
                <a:r>
                  <a:rPr lang="en-US" sz="2800" dirty="0" err="1">
                    <a:solidFill>
                      <a:srgbClr val="000000"/>
                    </a:solidFill>
                    <a:effectLst/>
                    <a:latin typeface="Times New Roman" pitchFamily="18" charset="0"/>
                    <a:ea typeface="Calibri"/>
                    <a:cs typeface="Times New Roman" pitchFamily="18" charset="0"/>
                  </a:rPr>
                  <a:t>Gọi</a:t>
                </a:r>
                <a:r>
                  <a:rPr lang="en-US" sz="2800" dirty="0">
                    <a:solidFill>
                      <a:srgbClr val="000000"/>
                    </a:solidFill>
                    <a:effectLst/>
                    <a:latin typeface="Times New Roman" pitchFamily="18" charset="0"/>
                    <a:ea typeface="Calibri"/>
                    <a:cs typeface="Times New Roman" pitchFamily="18" charset="0"/>
                  </a:rPr>
                  <a:t> </a:t>
                </a:r>
                <a14:m>
                  <m:oMath xmlns:m="http://schemas.openxmlformats.org/officeDocument/2006/math">
                    <m:r>
                      <a:rPr lang="en-US" sz="2800" i="1">
                        <a:solidFill>
                          <a:srgbClr val="000000"/>
                        </a:solidFill>
                        <a:effectLst/>
                        <a:latin typeface="Cambria Math"/>
                        <a:ea typeface="Calibri"/>
                        <a:cs typeface="Times New Roman"/>
                      </a:rPr>
                      <m:t>𝑀</m:t>
                    </m:r>
                    <m:r>
                      <a:rPr lang="en-US" sz="2800" i="1">
                        <a:solidFill>
                          <a:srgbClr val="000000"/>
                        </a:solidFill>
                        <a:effectLst/>
                        <a:latin typeface="Cambria Math"/>
                        <a:ea typeface="Calibri"/>
                        <a:cs typeface="Times New Roman"/>
                      </a:rPr>
                      <m:t> </m:t>
                    </m:r>
                  </m:oMath>
                </a14:m>
                <a:r>
                  <a:rPr lang="en-US" sz="2800" dirty="0" err="1">
                    <a:solidFill>
                      <a:srgbClr val="000000"/>
                    </a:solidFill>
                    <a:effectLst/>
                    <a:latin typeface="Times New Roman" pitchFamily="18" charset="0"/>
                    <a:ea typeface="Calibri"/>
                    <a:cs typeface="Times New Roman" pitchFamily="18" charset="0"/>
                  </a:rPr>
                  <a:t>là</a:t>
                </a:r>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trung</a:t>
                </a:r>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điểm</a:t>
                </a:r>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của</a:t>
                </a:r>
                <a:r>
                  <a:rPr lang="en-US" sz="2800" dirty="0">
                    <a:solidFill>
                      <a:srgbClr val="000000"/>
                    </a:solidFill>
                    <a:effectLst/>
                    <a:latin typeface="Times New Roman" pitchFamily="18" charset="0"/>
                    <a:ea typeface="Calibri"/>
                    <a:cs typeface="Times New Roman" pitchFamily="18" charset="0"/>
                  </a:rPr>
                  <a:t> </a:t>
                </a:r>
                <a14:m>
                  <m:oMath xmlns:m="http://schemas.openxmlformats.org/officeDocument/2006/math">
                    <m:r>
                      <m:rPr>
                        <m:sty m:val="p"/>
                      </m:rPr>
                      <a:rPr lang="en-US" sz="2800">
                        <a:solidFill>
                          <a:srgbClr val="000000"/>
                        </a:solidFill>
                        <a:effectLst/>
                        <a:latin typeface="Cambria Math"/>
                        <a:ea typeface="Calibri"/>
                        <a:cs typeface="Times New Roman"/>
                      </a:rPr>
                      <m:t>BC</m:t>
                    </m:r>
                  </m:oMath>
                </a14:m>
                <a:r>
                  <a:rPr lang="en-US" sz="2800" dirty="0">
                    <a:solidFill>
                      <a:srgbClr val="000000"/>
                    </a:solidFill>
                    <a:effectLst/>
                    <a:latin typeface="Times New Roman" pitchFamily="18" charset="0"/>
                    <a:ea typeface="Calibri"/>
                    <a:cs typeface="Times New Roman" pitchFamily="18" charset="0"/>
                  </a:rPr>
                  <a:t>.</a:t>
                </a:r>
                <a:br>
                  <a:rPr lang="en-US" sz="2800" dirty="0">
                    <a:solidFill>
                      <a:srgbClr val="000000"/>
                    </a:solidFill>
                    <a:effectLst/>
                    <a:latin typeface="Times New Roman" pitchFamily="18" charset="0"/>
                    <a:ea typeface="Calibri"/>
                    <a:cs typeface="Times New Roman" pitchFamily="18" charset="0"/>
                  </a:rPr>
                </a:br>
                <a:r>
                  <a:rPr lang="en-US" sz="2800" dirty="0" err="1">
                    <a:solidFill>
                      <a:srgbClr val="000000"/>
                    </a:solidFill>
                    <a:effectLst/>
                    <a:latin typeface="Times New Roman" pitchFamily="18" charset="0"/>
                    <a:ea typeface="Calibri"/>
                    <a:cs typeface="Times New Roman" pitchFamily="18" charset="0"/>
                  </a:rPr>
                  <a:t>Trong</a:t>
                </a:r>
                <a:r>
                  <a:rPr lang="en-US" sz="2800" dirty="0">
                    <a:solidFill>
                      <a:srgbClr val="000000"/>
                    </a:solidFill>
                    <a:effectLst/>
                    <a:latin typeface="Times New Roman" pitchFamily="18" charset="0"/>
                    <a:ea typeface="Calibri"/>
                    <a:cs typeface="Times New Roman" pitchFamily="18" charset="0"/>
                  </a:rPr>
                  <a:t> </a:t>
                </a:r>
                <a14:m>
                  <m:oMath xmlns:m="http://schemas.openxmlformats.org/officeDocument/2006/math">
                    <m:r>
                      <a:rPr lang="en-US" sz="2800" i="1">
                        <a:solidFill>
                          <a:srgbClr val="000000"/>
                        </a:solidFill>
                        <a:effectLst/>
                        <a:latin typeface="Cambria Math"/>
                        <a:ea typeface="Calibri"/>
                        <a:cs typeface="Times New Roman"/>
                      </a:rPr>
                      <m:t>𝑚𝑝</m:t>
                    </m:r>
                    <m:r>
                      <a:rPr lang="en-US" sz="2800">
                        <a:solidFill>
                          <a:srgbClr val="000000"/>
                        </a:solidFill>
                        <a:effectLst/>
                        <a:latin typeface="Cambria Math"/>
                        <a:ea typeface="Calibri"/>
                        <a:cs typeface="Times New Roman"/>
                      </a:rPr>
                      <m:t>(</m:t>
                    </m:r>
                    <m:r>
                      <a:rPr lang="en-US" sz="2800" i="1">
                        <a:solidFill>
                          <a:srgbClr val="000000"/>
                        </a:solidFill>
                        <a:effectLst/>
                        <a:latin typeface="Cambria Math"/>
                        <a:ea typeface="Calibri"/>
                        <a:cs typeface="Times New Roman"/>
                      </a:rPr>
                      <m:t>𝐴𝐵𝐶</m:t>
                    </m:r>
                    <m:r>
                      <a:rPr lang="en-US" sz="2800">
                        <a:solidFill>
                          <a:srgbClr val="000000"/>
                        </a:solidFill>
                        <a:effectLst/>
                        <a:latin typeface="Cambria Math"/>
                        <a:ea typeface="Calibri"/>
                        <a:cs typeface="Times New Roman"/>
                      </a:rPr>
                      <m:t>)</m:t>
                    </m:r>
                  </m:oMath>
                </a14:m>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xét</a:t>
                </a:r>
                <a:r>
                  <a:rPr lang="en-US" sz="2800" dirty="0">
                    <a:solidFill>
                      <a:srgbClr val="000000"/>
                    </a:solidFill>
                    <a:effectLst/>
                    <a:latin typeface="Times New Roman" pitchFamily="18" charset="0"/>
                    <a:ea typeface="Calibri"/>
                    <a:cs typeface="Times New Roman" pitchFamily="18" charset="0"/>
                  </a:rPr>
                  <a:t> </a:t>
                </a:r>
                <a14:m>
                  <m:oMath xmlns:m="http://schemas.openxmlformats.org/officeDocument/2006/math">
                    <m:r>
                      <a:rPr lang="en-US" sz="2800">
                        <a:solidFill>
                          <a:srgbClr val="000000"/>
                        </a:solidFill>
                        <a:effectLst/>
                        <a:latin typeface="Cambria Math"/>
                        <a:ea typeface="Calibri"/>
                        <a:cs typeface="Times New Roman"/>
                      </a:rPr>
                      <m:t>△</m:t>
                    </m:r>
                    <m:r>
                      <a:rPr lang="en-US" sz="2800" i="1">
                        <a:solidFill>
                          <a:srgbClr val="000000"/>
                        </a:solidFill>
                        <a:effectLst/>
                        <a:latin typeface="Cambria Math"/>
                        <a:ea typeface="Calibri"/>
                        <a:cs typeface="Times New Roman"/>
                      </a:rPr>
                      <m:t>𝐴𝐵𝐶</m:t>
                    </m:r>
                  </m:oMath>
                </a14:m>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có</a:t>
                </a:r>
                <a:r>
                  <a:rPr lang="en-US" sz="2800" dirty="0">
                    <a:solidFill>
                      <a:srgbClr val="000000"/>
                    </a:solidFill>
                    <a:effectLst/>
                    <a:latin typeface="Times New Roman" pitchFamily="18" charset="0"/>
                    <a:ea typeface="Calibri"/>
                    <a:cs typeface="Times New Roman" pitchFamily="18" charset="0"/>
                  </a:rPr>
                  <a:t> </a:t>
                </a:r>
                <a14:m>
                  <m:oMath xmlns:m="http://schemas.openxmlformats.org/officeDocument/2006/math">
                    <m:r>
                      <a:rPr lang="en-US" sz="2800" i="1">
                        <a:solidFill>
                          <a:srgbClr val="000000"/>
                        </a:solidFill>
                        <a:effectLst/>
                        <a:latin typeface="Cambria Math"/>
                        <a:ea typeface="Calibri"/>
                        <a:cs typeface="Times New Roman"/>
                      </a:rPr>
                      <m:t>𝐸</m:t>
                    </m:r>
                    <m:r>
                      <a:rPr lang="en-US" sz="2800">
                        <a:solidFill>
                          <a:srgbClr val="000000"/>
                        </a:solidFill>
                        <a:effectLst/>
                        <a:latin typeface="Cambria Math"/>
                        <a:ea typeface="Calibri"/>
                        <a:cs typeface="Times New Roman"/>
                      </a:rPr>
                      <m:t>,</m:t>
                    </m:r>
                    <m:r>
                      <a:rPr lang="en-US" sz="2800" i="1">
                        <a:solidFill>
                          <a:srgbClr val="000000"/>
                        </a:solidFill>
                        <a:effectLst/>
                        <a:latin typeface="Cambria Math"/>
                        <a:ea typeface="Calibri"/>
                        <a:cs typeface="Times New Roman"/>
                      </a:rPr>
                      <m:t>𝑀</m:t>
                    </m:r>
                  </m:oMath>
                </a14:m>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lần</a:t>
                </a:r>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lượt</a:t>
                </a:r>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là</a:t>
                </a:r>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trung</a:t>
                </a:r>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điểm</a:t>
                </a:r>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của</a:t>
                </a:r>
                <a:r>
                  <a:rPr lang="en-US" sz="2800" dirty="0">
                    <a:solidFill>
                      <a:srgbClr val="000000"/>
                    </a:solidFill>
                    <a:effectLst/>
                    <a:latin typeface="Times New Roman" pitchFamily="18" charset="0"/>
                    <a:ea typeface="Calibri"/>
                    <a:cs typeface="Times New Roman" pitchFamily="18" charset="0"/>
                  </a:rPr>
                  <a:t> </a:t>
                </a:r>
                <a14:m>
                  <m:oMath xmlns:m="http://schemas.openxmlformats.org/officeDocument/2006/math">
                    <m:r>
                      <a:rPr lang="en-US" sz="2800" i="1">
                        <a:solidFill>
                          <a:srgbClr val="000000"/>
                        </a:solidFill>
                        <a:effectLst/>
                        <a:latin typeface="Cambria Math"/>
                        <a:ea typeface="Calibri"/>
                        <a:cs typeface="Times New Roman"/>
                      </a:rPr>
                      <m:t>𝐴𝐶</m:t>
                    </m:r>
                    <m:r>
                      <a:rPr lang="en-US" sz="2800">
                        <a:solidFill>
                          <a:srgbClr val="000000"/>
                        </a:solidFill>
                        <a:effectLst/>
                        <a:latin typeface="Cambria Math"/>
                        <a:ea typeface="Calibri"/>
                        <a:cs typeface="Times New Roman"/>
                      </a:rPr>
                      <m:t>,</m:t>
                    </m:r>
                    <m:r>
                      <a:rPr lang="en-US" sz="2800" i="1">
                        <a:solidFill>
                          <a:srgbClr val="000000"/>
                        </a:solidFill>
                        <a:effectLst/>
                        <a:latin typeface="Cambria Math"/>
                        <a:ea typeface="Calibri"/>
                        <a:cs typeface="Times New Roman"/>
                      </a:rPr>
                      <m:t>𝐵𝐶</m:t>
                    </m:r>
                  </m:oMath>
                </a14:m>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nên</a:t>
                </a:r>
                <a:r>
                  <a:rPr lang="en-US" sz="2800" dirty="0">
                    <a:solidFill>
                      <a:srgbClr val="000000"/>
                    </a:solidFill>
                    <a:effectLst/>
                    <a:latin typeface="Times New Roman" pitchFamily="18" charset="0"/>
                    <a:ea typeface="Calibri"/>
                    <a:cs typeface="Times New Roman" pitchFamily="18" charset="0"/>
                  </a:rPr>
                  <a:t> </a:t>
                </a:r>
                <a14:m>
                  <m:oMath xmlns:m="http://schemas.openxmlformats.org/officeDocument/2006/math">
                    <m:r>
                      <a:rPr lang="en-US" sz="2800" i="1">
                        <a:solidFill>
                          <a:srgbClr val="000000"/>
                        </a:solidFill>
                        <a:effectLst/>
                        <a:latin typeface="Cambria Math"/>
                        <a:ea typeface="Calibri"/>
                        <a:cs typeface="Times New Roman"/>
                      </a:rPr>
                      <m:t>𝐸𝑀</m:t>
                    </m:r>
                  </m:oMath>
                </a14:m>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là</a:t>
                </a:r>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đường</a:t>
                </a:r>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trung</a:t>
                </a:r>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bình</a:t>
                </a:r>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của</a:t>
                </a:r>
                <a:r>
                  <a:rPr lang="en-US" sz="2800" dirty="0">
                    <a:solidFill>
                      <a:srgbClr val="000000"/>
                    </a:solidFill>
                    <a:effectLst/>
                    <a:latin typeface="Times New Roman" pitchFamily="18" charset="0"/>
                    <a:ea typeface="Calibri"/>
                    <a:cs typeface="Times New Roman" pitchFamily="18" charset="0"/>
                  </a:rPr>
                  <a:t> tam </a:t>
                </a:r>
                <a:r>
                  <a:rPr lang="en-US" sz="2800" dirty="0" err="1">
                    <a:solidFill>
                      <a:srgbClr val="000000"/>
                    </a:solidFill>
                    <a:effectLst/>
                    <a:latin typeface="Times New Roman" pitchFamily="18" charset="0"/>
                    <a:ea typeface="Calibri"/>
                    <a:cs typeface="Times New Roman" pitchFamily="18" charset="0"/>
                  </a:rPr>
                  <a:t>giác</a:t>
                </a:r>
                <a:r>
                  <a:rPr lang="en-US" sz="2800" dirty="0">
                    <a:solidFill>
                      <a:srgbClr val="000000"/>
                    </a:solidFill>
                    <a:effectLst/>
                    <a:latin typeface="Times New Roman" pitchFamily="18" charset="0"/>
                    <a:ea typeface="Calibri"/>
                    <a:cs typeface="Times New Roman" pitchFamily="18" charset="0"/>
                  </a:rPr>
                  <a:t/>
                </a:r>
                <a:br>
                  <a:rPr lang="en-US" sz="2800" dirty="0">
                    <a:solidFill>
                      <a:srgbClr val="000000"/>
                    </a:solidFill>
                    <a:effectLst/>
                    <a:latin typeface="Times New Roman" pitchFamily="18" charset="0"/>
                    <a:ea typeface="Calibri"/>
                    <a:cs typeface="Times New Roman" pitchFamily="18" charset="0"/>
                  </a:rPr>
                </a:br>
                <a:r>
                  <a:rPr lang="en-US" sz="2800" dirty="0">
                    <a:solidFill>
                      <a:srgbClr val="000000"/>
                    </a:solidFill>
                    <a:effectLst/>
                    <a:latin typeface="Times New Roman" pitchFamily="18" charset="0"/>
                    <a:ea typeface="Calibri"/>
                    <a:cs typeface="Times New Roman" pitchFamily="18" charset="0"/>
                  </a:rPr>
                  <a:t>Do </a:t>
                </a:r>
                <a:r>
                  <a:rPr lang="en-US" sz="2800" dirty="0" err="1">
                    <a:solidFill>
                      <a:srgbClr val="000000"/>
                    </a:solidFill>
                    <a:effectLst/>
                    <a:latin typeface="Times New Roman" pitchFamily="18" charset="0"/>
                    <a:ea typeface="Calibri"/>
                    <a:cs typeface="Times New Roman" pitchFamily="18" charset="0"/>
                  </a:rPr>
                  <a:t>đó</a:t>
                </a:r>
                <a:r>
                  <a:rPr lang="en-US" sz="2800" dirty="0">
                    <a:solidFill>
                      <a:srgbClr val="000000"/>
                    </a:solidFill>
                    <a:effectLst/>
                    <a:latin typeface="Times New Roman" pitchFamily="18" charset="0"/>
                    <a:ea typeface="Calibri"/>
                    <a:cs typeface="Times New Roman" pitchFamily="18" charset="0"/>
                  </a:rPr>
                  <a:t> </a:t>
                </a:r>
                <a14:m>
                  <m:oMath xmlns:m="http://schemas.openxmlformats.org/officeDocument/2006/math">
                    <m:r>
                      <a:rPr lang="en-US" sz="2800" i="1">
                        <a:solidFill>
                          <a:srgbClr val="000000"/>
                        </a:solidFill>
                        <a:effectLst/>
                        <a:latin typeface="Cambria Math"/>
                        <a:ea typeface="Calibri"/>
                        <a:cs typeface="Times New Roman"/>
                      </a:rPr>
                      <m:t>𝐸𝑀</m:t>
                    </m:r>
                    <m:r>
                      <a:rPr lang="en-US" sz="2800">
                        <a:solidFill>
                          <a:srgbClr val="000000"/>
                        </a:solidFill>
                        <a:effectLst/>
                        <a:latin typeface="Cambria Math"/>
                        <a:ea typeface="Calibri"/>
                        <a:cs typeface="Times New Roman"/>
                      </a:rPr>
                      <m:t>//</m:t>
                    </m:r>
                    <m:r>
                      <a:rPr lang="en-US" sz="2800" i="1">
                        <a:solidFill>
                          <a:srgbClr val="000000"/>
                        </a:solidFill>
                        <a:effectLst/>
                        <a:latin typeface="Cambria Math"/>
                        <a:ea typeface="Calibri"/>
                        <a:cs typeface="Times New Roman"/>
                      </a:rPr>
                      <m:t>𝐴𝐵</m:t>
                    </m:r>
                  </m:oMath>
                </a14:m>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và</a:t>
                </a:r>
                <a:r>
                  <a:rPr lang="en-US" sz="2800" dirty="0">
                    <a:solidFill>
                      <a:srgbClr val="000000"/>
                    </a:solidFill>
                    <a:effectLst/>
                    <a:latin typeface="Times New Roman" pitchFamily="18" charset="0"/>
                    <a:ea typeface="Calibri"/>
                    <a:cs typeface="Times New Roman" pitchFamily="18" charset="0"/>
                  </a:rPr>
                  <a:t> </a:t>
                </a:r>
                <a14:m>
                  <m:oMath xmlns:m="http://schemas.openxmlformats.org/officeDocument/2006/math">
                    <m:r>
                      <a:rPr lang="en-US" sz="2800" i="1">
                        <a:solidFill>
                          <a:srgbClr val="000000"/>
                        </a:solidFill>
                        <a:effectLst/>
                        <a:latin typeface="Cambria Math"/>
                        <a:ea typeface="Calibri"/>
                        <a:cs typeface="Times New Roman"/>
                      </a:rPr>
                      <m:t>𝐸𝑀</m:t>
                    </m:r>
                    <m:r>
                      <a:rPr lang="en-US" sz="2800">
                        <a:solidFill>
                          <a:srgbClr val="000000"/>
                        </a:solidFill>
                        <a:effectLst/>
                        <a:latin typeface="Cambria Math"/>
                        <a:ea typeface="Calibri"/>
                        <a:cs typeface="Times New Roman"/>
                      </a:rPr>
                      <m:t>=</m:t>
                    </m:r>
                    <m:f>
                      <m:fPr>
                        <m:ctrlPr>
                          <a:rPr lang="en-US" sz="2800" i="1">
                            <a:solidFill>
                              <a:srgbClr val="000000"/>
                            </a:solidFill>
                            <a:effectLst/>
                            <a:latin typeface="Cambria Math"/>
                            <a:ea typeface="Calibri"/>
                            <a:cs typeface="Times New Roman"/>
                          </a:rPr>
                        </m:ctrlPr>
                      </m:fPr>
                      <m:num>
                        <m:r>
                          <a:rPr lang="en-US" sz="2800">
                            <a:solidFill>
                              <a:srgbClr val="000000"/>
                            </a:solidFill>
                            <a:effectLst/>
                            <a:latin typeface="Cambria Math"/>
                            <a:ea typeface="Calibri"/>
                            <a:cs typeface="Times New Roman"/>
                          </a:rPr>
                          <m:t>1</m:t>
                        </m:r>
                      </m:num>
                      <m:den>
                        <m:r>
                          <a:rPr lang="en-US" sz="2800">
                            <a:solidFill>
                              <a:srgbClr val="000000"/>
                            </a:solidFill>
                            <a:effectLst/>
                            <a:latin typeface="Cambria Math"/>
                            <a:ea typeface="Calibri"/>
                            <a:cs typeface="Times New Roman"/>
                          </a:rPr>
                          <m:t>2</m:t>
                        </m:r>
                      </m:den>
                    </m:f>
                    <m:r>
                      <a:rPr lang="en-US" sz="2800" i="1">
                        <a:solidFill>
                          <a:srgbClr val="000000"/>
                        </a:solidFill>
                        <a:effectLst/>
                        <a:latin typeface="Cambria Math"/>
                        <a:ea typeface="Calibri"/>
                        <a:cs typeface="Times New Roman"/>
                      </a:rPr>
                      <m:t>𝐴𝐵</m:t>
                    </m:r>
                  </m:oMath>
                </a14:m>
                <a:r>
                  <a:rPr lang="en-US" sz="2800" dirty="0">
                    <a:solidFill>
                      <a:srgbClr val="000000"/>
                    </a:solidFill>
                    <a:effectLst/>
                    <a:latin typeface="Times New Roman" pitchFamily="18" charset="0"/>
                    <a:ea typeface="Calibri"/>
                    <a:cs typeface="Times New Roman" pitchFamily="18" charset="0"/>
                  </a:rPr>
                  <a:t>.</a:t>
                </a:r>
                <a:br>
                  <a:rPr lang="en-US" sz="2800" dirty="0">
                    <a:solidFill>
                      <a:srgbClr val="000000"/>
                    </a:solidFill>
                    <a:effectLst/>
                    <a:latin typeface="Times New Roman" pitchFamily="18" charset="0"/>
                    <a:ea typeface="Calibri"/>
                    <a:cs typeface="Times New Roman" pitchFamily="18" charset="0"/>
                  </a:rPr>
                </a:br>
                <a:r>
                  <a:rPr lang="en-US" sz="2800" dirty="0" err="1">
                    <a:solidFill>
                      <a:srgbClr val="000000"/>
                    </a:solidFill>
                    <a:effectLst/>
                    <a:latin typeface="Times New Roman" pitchFamily="18" charset="0"/>
                    <a:ea typeface="Calibri"/>
                    <a:cs typeface="Times New Roman" pitchFamily="18" charset="0"/>
                  </a:rPr>
                  <a:t>Mà</a:t>
                </a:r>
                <a:r>
                  <a:rPr lang="en-US" sz="2800" dirty="0">
                    <a:solidFill>
                      <a:srgbClr val="000000"/>
                    </a:solidFill>
                    <a:effectLst/>
                    <a:latin typeface="Times New Roman" pitchFamily="18" charset="0"/>
                    <a:ea typeface="Calibri"/>
                    <a:cs typeface="Times New Roman" pitchFamily="18" charset="0"/>
                  </a:rPr>
                  <a:t> </a:t>
                </a:r>
                <a14:m>
                  <m:oMath xmlns:m="http://schemas.openxmlformats.org/officeDocument/2006/math">
                    <m:r>
                      <a:rPr lang="en-US" sz="2800" i="1">
                        <a:solidFill>
                          <a:srgbClr val="000000"/>
                        </a:solidFill>
                        <a:effectLst/>
                        <a:latin typeface="Cambria Math"/>
                        <a:ea typeface="Calibri"/>
                        <a:cs typeface="Times New Roman"/>
                      </a:rPr>
                      <m:t>𝐴𝐵</m:t>
                    </m:r>
                    <m:r>
                      <a:rPr lang="en-US" sz="2800">
                        <a:solidFill>
                          <a:srgbClr val="000000"/>
                        </a:solidFill>
                        <a:effectLst/>
                        <a:latin typeface="Cambria Math"/>
                        <a:ea typeface="Calibri"/>
                        <a:cs typeface="Times New Roman"/>
                      </a:rPr>
                      <m:t>//</m:t>
                    </m:r>
                    <m:sSup>
                      <m:sSupPr>
                        <m:ctrlPr>
                          <a:rPr lang="en-US" sz="2800" i="1">
                            <a:solidFill>
                              <a:srgbClr val="000000"/>
                            </a:solidFill>
                            <a:effectLst/>
                            <a:latin typeface="Cambria Math"/>
                            <a:ea typeface="Calibri"/>
                            <a:cs typeface="Times New Roman"/>
                          </a:rPr>
                        </m:ctrlPr>
                      </m:sSupPr>
                      <m:e>
                        <m:r>
                          <a:rPr lang="en-US" sz="2800" i="1">
                            <a:solidFill>
                              <a:srgbClr val="000000"/>
                            </a:solidFill>
                            <a:effectLst/>
                            <a:latin typeface="Cambria Math"/>
                            <a:ea typeface="Calibri"/>
                            <a:cs typeface="Times New Roman"/>
                          </a:rPr>
                          <m:t>𝐴</m:t>
                        </m:r>
                      </m:e>
                      <m:sup>
                        <m:r>
                          <a:rPr lang="en-US" sz="2800" i="1">
                            <a:solidFill>
                              <a:srgbClr val="000000"/>
                            </a:solidFill>
                            <a:effectLst/>
                            <a:latin typeface="Cambria Math"/>
                            <a:ea typeface="Calibri"/>
                            <a:cs typeface="Times New Roman"/>
                          </a:rPr>
                          <m:t>′</m:t>
                        </m:r>
                      </m:sup>
                    </m:sSup>
                    <m:sSup>
                      <m:sSupPr>
                        <m:ctrlPr>
                          <a:rPr lang="en-US" sz="2800" i="1">
                            <a:solidFill>
                              <a:srgbClr val="000000"/>
                            </a:solidFill>
                            <a:effectLst/>
                            <a:latin typeface="Cambria Math"/>
                            <a:ea typeface="Calibri"/>
                            <a:cs typeface="Times New Roman"/>
                          </a:rPr>
                        </m:ctrlPr>
                      </m:sSupPr>
                      <m:e>
                        <m:r>
                          <a:rPr lang="en-US" sz="2800" i="1">
                            <a:solidFill>
                              <a:srgbClr val="000000"/>
                            </a:solidFill>
                            <a:effectLst/>
                            <a:latin typeface="Cambria Math"/>
                            <a:ea typeface="Calibri"/>
                            <a:cs typeface="Times New Roman"/>
                          </a:rPr>
                          <m:t>𝐵</m:t>
                        </m:r>
                      </m:e>
                      <m:sup>
                        <m:r>
                          <a:rPr lang="en-US" sz="2800" i="1">
                            <a:solidFill>
                              <a:srgbClr val="000000"/>
                            </a:solidFill>
                            <a:effectLst/>
                            <a:latin typeface="Cambria Math"/>
                            <a:ea typeface="Calibri"/>
                            <a:cs typeface="Times New Roman"/>
                          </a:rPr>
                          <m:t>′</m:t>
                        </m:r>
                      </m:sup>
                    </m:sSup>
                  </m:oMath>
                </a14:m>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nên</a:t>
                </a:r>
                <a:r>
                  <a:rPr lang="en-US" sz="2800" dirty="0">
                    <a:solidFill>
                      <a:srgbClr val="000000"/>
                    </a:solidFill>
                    <a:effectLst/>
                    <a:latin typeface="Times New Roman" pitchFamily="18" charset="0"/>
                    <a:ea typeface="Calibri"/>
                    <a:cs typeface="Times New Roman" pitchFamily="18" charset="0"/>
                  </a:rPr>
                  <a:t> </a:t>
                </a:r>
                <a14:m>
                  <m:oMath xmlns:m="http://schemas.openxmlformats.org/officeDocument/2006/math">
                    <m:r>
                      <a:rPr lang="en-US" sz="2800" i="1">
                        <a:solidFill>
                          <a:srgbClr val="000000"/>
                        </a:solidFill>
                        <a:effectLst/>
                        <a:latin typeface="Cambria Math"/>
                        <a:ea typeface="Calibri"/>
                        <a:cs typeface="Times New Roman"/>
                      </a:rPr>
                      <m:t>𝐸𝑀</m:t>
                    </m:r>
                    <m:r>
                      <a:rPr lang="en-US" sz="2800">
                        <a:solidFill>
                          <a:srgbClr val="000000"/>
                        </a:solidFill>
                        <a:effectLst/>
                        <a:latin typeface="Cambria Math"/>
                        <a:ea typeface="Calibri"/>
                        <a:cs typeface="Times New Roman"/>
                      </a:rPr>
                      <m:t>//</m:t>
                    </m:r>
                    <m:sSup>
                      <m:sSupPr>
                        <m:ctrlPr>
                          <a:rPr lang="en-US" sz="2800" i="1">
                            <a:solidFill>
                              <a:srgbClr val="000000"/>
                            </a:solidFill>
                            <a:effectLst/>
                            <a:latin typeface="Cambria Math"/>
                            <a:ea typeface="Calibri"/>
                            <a:cs typeface="Times New Roman"/>
                          </a:rPr>
                        </m:ctrlPr>
                      </m:sSupPr>
                      <m:e>
                        <m:r>
                          <a:rPr lang="en-US" sz="2800" i="1">
                            <a:solidFill>
                              <a:srgbClr val="000000"/>
                            </a:solidFill>
                            <a:effectLst/>
                            <a:latin typeface="Cambria Math"/>
                            <a:ea typeface="Calibri"/>
                            <a:cs typeface="Times New Roman"/>
                          </a:rPr>
                          <m:t>𝐴</m:t>
                        </m:r>
                      </m:e>
                      <m:sup>
                        <m:r>
                          <a:rPr lang="en-US" sz="2800" i="1">
                            <a:solidFill>
                              <a:srgbClr val="000000"/>
                            </a:solidFill>
                            <a:effectLst/>
                            <a:latin typeface="Cambria Math"/>
                            <a:ea typeface="Calibri"/>
                            <a:cs typeface="Times New Roman"/>
                          </a:rPr>
                          <m:t>′</m:t>
                        </m:r>
                      </m:sup>
                    </m:sSup>
                    <m:sSup>
                      <m:sSupPr>
                        <m:ctrlPr>
                          <a:rPr lang="en-US" sz="2800" i="1">
                            <a:solidFill>
                              <a:srgbClr val="000000"/>
                            </a:solidFill>
                            <a:effectLst/>
                            <a:latin typeface="Cambria Math"/>
                            <a:ea typeface="Calibri"/>
                            <a:cs typeface="Times New Roman"/>
                          </a:rPr>
                        </m:ctrlPr>
                      </m:sSupPr>
                      <m:e>
                        <m:r>
                          <a:rPr lang="en-US" sz="2800" i="1">
                            <a:solidFill>
                              <a:srgbClr val="000000"/>
                            </a:solidFill>
                            <a:effectLst/>
                            <a:latin typeface="Cambria Math"/>
                            <a:ea typeface="Calibri"/>
                            <a:cs typeface="Times New Roman"/>
                          </a:rPr>
                          <m:t>𝐵</m:t>
                        </m:r>
                      </m:e>
                      <m:sup>
                        <m:r>
                          <a:rPr lang="en-US" sz="2800" i="1">
                            <a:solidFill>
                              <a:srgbClr val="000000"/>
                            </a:solidFill>
                            <a:effectLst/>
                            <a:latin typeface="Cambria Math"/>
                            <a:ea typeface="Calibri"/>
                            <a:cs typeface="Times New Roman"/>
                          </a:rPr>
                          <m:t>′</m:t>
                        </m:r>
                      </m:sup>
                    </m:sSup>
                  </m:oMath>
                </a14:m>
                <a:r>
                  <a:rPr lang="en-US" sz="2800" dirty="0">
                    <a:solidFill>
                      <a:srgbClr val="000000"/>
                    </a:solidFill>
                    <a:effectLst/>
                    <a:latin typeface="Times New Roman" pitchFamily="18" charset="0"/>
                    <a:ea typeface="Calibri"/>
                    <a:cs typeface="Times New Roman" pitchFamily="18" charset="0"/>
                  </a:rPr>
                  <a:t> hay </a:t>
                </a:r>
                <a14:m>
                  <m:oMath xmlns:m="http://schemas.openxmlformats.org/officeDocument/2006/math">
                    <m:r>
                      <a:rPr lang="en-US" sz="2800" i="1">
                        <a:solidFill>
                          <a:srgbClr val="000000"/>
                        </a:solidFill>
                        <a:effectLst/>
                        <a:latin typeface="Cambria Math"/>
                        <a:ea typeface="Calibri"/>
                        <a:cs typeface="Times New Roman"/>
                      </a:rPr>
                      <m:t>𝐸𝑀</m:t>
                    </m:r>
                    <m:r>
                      <a:rPr lang="en-US" sz="2800">
                        <a:solidFill>
                          <a:srgbClr val="000000"/>
                        </a:solidFill>
                        <a:effectLst/>
                        <a:latin typeface="Cambria Math"/>
                        <a:ea typeface="Calibri"/>
                        <a:cs typeface="Times New Roman"/>
                      </a:rPr>
                      <m:t>//</m:t>
                    </m:r>
                    <m:r>
                      <a:rPr lang="en-US" sz="2800" i="1">
                        <a:solidFill>
                          <a:srgbClr val="000000"/>
                        </a:solidFill>
                        <a:effectLst/>
                        <a:latin typeface="Cambria Math"/>
                        <a:ea typeface="Calibri"/>
                        <a:cs typeface="Times New Roman"/>
                      </a:rPr>
                      <m:t>𝐹</m:t>
                    </m:r>
                    <m:sSup>
                      <m:sSupPr>
                        <m:ctrlPr>
                          <a:rPr lang="en-US" sz="2800" i="1">
                            <a:solidFill>
                              <a:srgbClr val="000000"/>
                            </a:solidFill>
                            <a:effectLst/>
                            <a:latin typeface="Cambria Math"/>
                            <a:ea typeface="Calibri"/>
                            <a:cs typeface="Times New Roman"/>
                          </a:rPr>
                        </m:ctrlPr>
                      </m:sSupPr>
                      <m:e>
                        <m:r>
                          <a:rPr lang="en-US" sz="2800" i="1">
                            <a:solidFill>
                              <a:srgbClr val="000000"/>
                            </a:solidFill>
                            <a:effectLst/>
                            <a:latin typeface="Cambria Math"/>
                            <a:ea typeface="Calibri"/>
                            <a:cs typeface="Times New Roman"/>
                          </a:rPr>
                          <m:t>𝐵</m:t>
                        </m:r>
                      </m:e>
                      <m:sup>
                        <m:r>
                          <a:rPr lang="en-US" sz="2800" i="1">
                            <a:solidFill>
                              <a:srgbClr val="000000"/>
                            </a:solidFill>
                            <a:effectLst/>
                            <a:latin typeface="Cambria Math"/>
                            <a:ea typeface="Calibri"/>
                            <a:cs typeface="Times New Roman"/>
                          </a:rPr>
                          <m:t>′</m:t>
                        </m:r>
                      </m:sup>
                    </m:sSup>
                  </m:oMath>
                </a14:m>
                <a:r>
                  <a:rPr lang="en-US" sz="2800" dirty="0">
                    <a:solidFill>
                      <a:srgbClr val="000000"/>
                    </a:solidFill>
                    <a:effectLst/>
                    <a:latin typeface="Times New Roman" pitchFamily="18" charset="0"/>
                    <a:ea typeface="Calibri"/>
                    <a:cs typeface="Times New Roman" pitchFamily="18" charset="0"/>
                  </a:rPr>
                  <a:t>.</a:t>
                </a:r>
                <a:br>
                  <a:rPr lang="en-US" sz="2800" dirty="0">
                    <a:solidFill>
                      <a:srgbClr val="000000"/>
                    </a:solidFill>
                    <a:effectLst/>
                    <a:latin typeface="Times New Roman" pitchFamily="18" charset="0"/>
                    <a:ea typeface="Calibri"/>
                    <a:cs typeface="Times New Roman" pitchFamily="18" charset="0"/>
                  </a:rPr>
                </a:br>
                <a:r>
                  <a:rPr lang="en-US" sz="2800" dirty="0" err="1">
                    <a:solidFill>
                      <a:srgbClr val="000000"/>
                    </a:solidFill>
                    <a:effectLst/>
                    <a:latin typeface="Times New Roman" pitchFamily="18" charset="0"/>
                    <a:ea typeface="Calibri"/>
                    <a:cs typeface="Times New Roman" pitchFamily="18" charset="0"/>
                  </a:rPr>
                  <a:t>Lại</a:t>
                </a:r>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có</a:t>
                </a:r>
                <a:r>
                  <a:rPr lang="en-US" sz="2800" dirty="0">
                    <a:solidFill>
                      <a:srgbClr val="000000"/>
                    </a:solidFill>
                    <a:effectLst/>
                    <a:latin typeface="Times New Roman" pitchFamily="18" charset="0"/>
                    <a:ea typeface="Calibri"/>
                    <a:cs typeface="Times New Roman" pitchFamily="18" charset="0"/>
                  </a:rPr>
                  <a:t> </a:t>
                </a:r>
                <a14:m>
                  <m:oMath xmlns:m="http://schemas.openxmlformats.org/officeDocument/2006/math">
                    <m:r>
                      <a:rPr lang="en-US" sz="2800" i="1">
                        <a:solidFill>
                          <a:srgbClr val="000000"/>
                        </a:solidFill>
                        <a:effectLst/>
                        <a:latin typeface="Cambria Math"/>
                        <a:ea typeface="Calibri"/>
                        <a:cs typeface="Times New Roman"/>
                      </a:rPr>
                      <m:t>𝐴𝐵</m:t>
                    </m:r>
                    <m:r>
                      <a:rPr lang="en-US" sz="2800">
                        <a:solidFill>
                          <a:srgbClr val="000000"/>
                        </a:solidFill>
                        <a:effectLst/>
                        <a:latin typeface="Cambria Math"/>
                        <a:ea typeface="Calibri"/>
                        <a:cs typeface="Times New Roman"/>
                      </a:rPr>
                      <m:t>=</m:t>
                    </m:r>
                    <m:sSup>
                      <m:sSupPr>
                        <m:ctrlPr>
                          <a:rPr lang="en-US" sz="2800" i="1">
                            <a:solidFill>
                              <a:srgbClr val="000000"/>
                            </a:solidFill>
                            <a:effectLst/>
                            <a:latin typeface="Cambria Math"/>
                            <a:ea typeface="Calibri"/>
                            <a:cs typeface="Times New Roman"/>
                          </a:rPr>
                        </m:ctrlPr>
                      </m:sSupPr>
                      <m:e>
                        <m:r>
                          <a:rPr lang="en-US" sz="2800" i="1">
                            <a:solidFill>
                              <a:srgbClr val="000000"/>
                            </a:solidFill>
                            <a:effectLst/>
                            <a:latin typeface="Cambria Math"/>
                            <a:ea typeface="Calibri"/>
                            <a:cs typeface="Times New Roman"/>
                          </a:rPr>
                          <m:t>𝐴</m:t>
                        </m:r>
                      </m:e>
                      <m:sup>
                        <m:r>
                          <a:rPr lang="en-US" sz="2800" i="1">
                            <a:solidFill>
                              <a:srgbClr val="000000"/>
                            </a:solidFill>
                            <a:effectLst/>
                            <a:latin typeface="Cambria Math"/>
                            <a:ea typeface="Calibri"/>
                            <a:cs typeface="Times New Roman"/>
                          </a:rPr>
                          <m:t>′</m:t>
                        </m:r>
                      </m:sup>
                    </m:sSup>
                    <m:sSup>
                      <m:sSupPr>
                        <m:ctrlPr>
                          <a:rPr lang="en-US" sz="2800" i="1">
                            <a:solidFill>
                              <a:srgbClr val="000000"/>
                            </a:solidFill>
                            <a:effectLst/>
                            <a:latin typeface="Cambria Math"/>
                            <a:ea typeface="Calibri"/>
                            <a:cs typeface="Times New Roman"/>
                          </a:rPr>
                        </m:ctrlPr>
                      </m:sSupPr>
                      <m:e>
                        <m:r>
                          <a:rPr lang="en-US" sz="2800" i="1">
                            <a:solidFill>
                              <a:srgbClr val="000000"/>
                            </a:solidFill>
                            <a:effectLst/>
                            <a:latin typeface="Cambria Math"/>
                            <a:ea typeface="Calibri"/>
                            <a:cs typeface="Times New Roman"/>
                          </a:rPr>
                          <m:t>𝐵</m:t>
                        </m:r>
                      </m:e>
                      <m:sup>
                        <m:r>
                          <a:rPr lang="en-US" sz="2800" i="1">
                            <a:solidFill>
                              <a:srgbClr val="000000"/>
                            </a:solidFill>
                            <a:effectLst/>
                            <a:latin typeface="Cambria Math"/>
                            <a:ea typeface="Calibri"/>
                            <a:cs typeface="Times New Roman"/>
                          </a:rPr>
                          <m:t>′</m:t>
                        </m:r>
                      </m:sup>
                    </m:sSup>
                  </m:oMath>
                </a14:m>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và</a:t>
                </a:r>
                <a:r>
                  <a:rPr lang="en-US" sz="2800" dirty="0">
                    <a:solidFill>
                      <a:srgbClr val="000000"/>
                    </a:solidFill>
                    <a:effectLst/>
                    <a:latin typeface="Times New Roman" pitchFamily="18" charset="0"/>
                    <a:ea typeface="Calibri"/>
                    <a:cs typeface="Times New Roman" pitchFamily="18" charset="0"/>
                  </a:rPr>
                  <a:t> </a:t>
                </a:r>
                <a14:m>
                  <m:oMath xmlns:m="http://schemas.openxmlformats.org/officeDocument/2006/math">
                    <m:r>
                      <a:rPr lang="en-US" sz="2800" i="1">
                        <a:solidFill>
                          <a:srgbClr val="000000"/>
                        </a:solidFill>
                        <a:effectLst/>
                        <a:latin typeface="Cambria Math"/>
                        <a:ea typeface="Calibri"/>
                        <a:cs typeface="Times New Roman"/>
                      </a:rPr>
                      <m:t>𝐹</m:t>
                    </m:r>
                    <m:sSup>
                      <m:sSupPr>
                        <m:ctrlPr>
                          <a:rPr lang="en-US" sz="2800" i="1">
                            <a:solidFill>
                              <a:srgbClr val="000000"/>
                            </a:solidFill>
                            <a:effectLst/>
                            <a:latin typeface="Cambria Math"/>
                            <a:ea typeface="Calibri"/>
                            <a:cs typeface="Times New Roman"/>
                          </a:rPr>
                        </m:ctrlPr>
                      </m:sSupPr>
                      <m:e>
                        <m:r>
                          <a:rPr lang="en-US" sz="2800" i="1">
                            <a:solidFill>
                              <a:srgbClr val="000000"/>
                            </a:solidFill>
                            <a:effectLst/>
                            <a:latin typeface="Cambria Math"/>
                            <a:ea typeface="Calibri"/>
                            <a:cs typeface="Times New Roman"/>
                          </a:rPr>
                          <m:t>𝐵</m:t>
                        </m:r>
                      </m:e>
                      <m:sup>
                        <m:r>
                          <a:rPr lang="en-US" sz="2800" i="1">
                            <a:solidFill>
                              <a:srgbClr val="000000"/>
                            </a:solidFill>
                            <a:effectLst/>
                            <a:latin typeface="Cambria Math"/>
                            <a:ea typeface="Calibri"/>
                            <a:cs typeface="Times New Roman"/>
                          </a:rPr>
                          <m:t>′</m:t>
                        </m:r>
                      </m:sup>
                    </m:sSup>
                    <m:r>
                      <a:rPr lang="en-US" sz="2800">
                        <a:solidFill>
                          <a:srgbClr val="000000"/>
                        </a:solidFill>
                        <a:effectLst/>
                        <a:latin typeface="Cambria Math"/>
                        <a:ea typeface="Calibri"/>
                        <a:cs typeface="Times New Roman"/>
                      </a:rPr>
                      <m:t>=</m:t>
                    </m:r>
                    <m:f>
                      <m:fPr>
                        <m:ctrlPr>
                          <a:rPr lang="en-US" sz="2800" i="1">
                            <a:solidFill>
                              <a:srgbClr val="000000"/>
                            </a:solidFill>
                            <a:effectLst/>
                            <a:latin typeface="Cambria Math"/>
                            <a:ea typeface="Calibri"/>
                            <a:cs typeface="Times New Roman"/>
                          </a:rPr>
                        </m:ctrlPr>
                      </m:fPr>
                      <m:num>
                        <m:r>
                          <a:rPr lang="en-US" sz="2800">
                            <a:solidFill>
                              <a:srgbClr val="000000"/>
                            </a:solidFill>
                            <a:effectLst/>
                            <a:latin typeface="Cambria Math"/>
                            <a:ea typeface="Calibri"/>
                            <a:cs typeface="Times New Roman"/>
                          </a:rPr>
                          <m:t>1</m:t>
                        </m:r>
                      </m:num>
                      <m:den>
                        <m:r>
                          <a:rPr lang="en-US" sz="2800">
                            <a:solidFill>
                              <a:srgbClr val="000000"/>
                            </a:solidFill>
                            <a:effectLst/>
                            <a:latin typeface="Cambria Math"/>
                            <a:ea typeface="Calibri"/>
                            <a:cs typeface="Times New Roman"/>
                          </a:rPr>
                          <m:t>2</m:t>
                        </m:r>
                      </m:den>
                    </m:f>
                    <m:sSup>
                      <m:sSupPr>
                        <m:ctrlPr>
                          <a:rPr lang="en-US" sz="2800" i="1">
                            <a:solidFill>
                              <a:srgbClr val="000000"/>
                            </a:solidFill>
                            <a:effectLst/>
                            <a:latin typeface="Cambria Math"/>
                            <a:ea typeface="Calibri"/>
                            <a:cs typeface="Times New Roman"/>
                          </a:rPr>
                        </m:ctrlPr>
                      </m:sSupPr>
                      <m:e>
                        <m:r>
                          <a:rPr lang="en-US" sz="2800" i="1">
                            <a:solidFill>
                              <a:srgbClr val="000000"/>
                            </a:solidFill>
                            <a:effectLst/>
                            <a:latin typeface="Cambria Math"/>
                            <a:ea typeface="Calibri"/>
                            <a:cs typeface="Times New Roman"/>
                          </a:rPr>
                          <m:t>𝐴</m:t>
                        </m:r>
                      </m:e>
                      <m:sup>
                        <m:r>
                          <a:rPr lang="en-US" sz="2800" i="1">
                            <a:solidFill>
                              <a:srgbClr val="000000"/>
                            </a:solidFill>
                            <a:effectLst/>
                            <a:latin typeface="Cambria Math"/>
                            <a:ea typeface="Calibri"/>
                            <a:cs typeface="Times New Roman"/>
                          </a:rPr>
                          <m:t>′</m:t>
                        </m:r>
                      </m:sup>
                    </m:sSup>
                    <m:sSup>
                      <m:sSupPr>
                        <m:ctrlPr>
                          <a:rPr lang="en-US" sz="2800" i="1">
                            <a:solidFill>
                              <a:srgbClr val="000000"/>
                            </a:solidFill>
                            <a:effectLst/>
                            <a:latin typeface="Cambria Math"/>
                            <a:ea typeface="Calibri"/>
                            <a:cs typeface="Times New Roman"/>
                          </a:rPr>
                        </m:ctrlPr>
                      </m:sSupPr>
                      <m:e>
                        <m:r>
                          <a:rPr lang="en-US" sz="2800" i="1">
                            <a:solidFill>
                              <a:srgbClr val="000000"/>
                            </a:solidFill>
                            <a:effectLst/>
                            <a:latin typeface="Cambria Math"/>
                            <a:ea typeface="Calibri"/>
                            <a:cs typeface="Times New Roman"/>
                          </a:rPr>
                          <m:t>𝐵</m:t>
                        </m:r>
                      </m:e>
                      <m:sup>
                        <m:r>
                          <a:rPr lang="en-US" sz="2800" i="1">
                            <a:solidFill>
                              <a:srgbClr val="000000"/>
                            </a:solidFill>
                            <a:effectLst/>
                            <a:latin typeface="Cambria Math"/>
                            <a:ea typeface="Calibri"/>
                            <a:cs typeface="Times New Roman"/>
                          </a:rPr>
                          <m:t>′</m:t>
                        </m:r>
                      </m:sup>
                    </m:sSup>
                  </m:oMath>
                </a14:m>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nên</a:t>
                </a:r>
                <a:r>
                  <a:rPr lang="en-US" sz="2800" dirty="0">
                    <a:solidFill>
                      <a:srgbClr val="000000"/>
                    </a:solidFill>
                    <a:effectLst/>
                    <a:latin typeface="Times New Roman" pitchFamily="18" charset="0"/>
                    <a:ea typeface="Calibri"/>
                    <a:cs typeface="Times New Roman" pitchFamily="18" charset="0"/>
                  </a:rPr>
                  <a:t> </a:t>
                </a:r>
                <a14:m>
                  <m:oMath xmlns:m="http://schemas.openxmlformats.org/officeDocument/2006/math">
                    <m:r>
                      <a:rPr lang="en-US" sz="2800" i="1">
                        <a:solidFill>
                          <a:srgbClr val="000000"/>
                        </a:solidFill>
                        <a:effectLst/>
                        <a:latin typeface="Cambria Math"/>
                        <a:ea typeface="Calibri"/>
                        <a:cs typeface="Times New Roman"/>
                      </a:rPr>
                      <m:t>𝐸𝑀</m:t>
                    </m:r>
                    <m:r>
                      <a:rPr lang="en-US" sz="2800">
                        <a:solidFill>
                          <a:srgbClr val="000000"/>
                        </a:solidFill>
                        <a:effectLst/>
                        <a:latin typeface="Cambria Math"/>
                        <a:ea typeface="Calibri"/>
                        <a:cs typeface="Times New Roman"/>
                      </a:rPr>
                      <m:t>=</m:t>
                    </m:r>
                    <m:r>
                      <a:rPr lang="en-US" sz="2800" i="1">
                        <a:solidFill>
                          <a:srgbClr val="000000"/>
                        </a:solidFill>
                        <a:effectLst/>
                        <a:latin typeface="Cambria Math"/>
                        <a:ea typeface="Calibri"/>
                        <a:cs typeface="Times New Roman"/>
                      </a:rPr>
                      <m:t>𝐹</m:t>
                    </m:r>
                    <m:sSup>
                      <m:sSupPr>
                        <m:ctrlPr>
                          <a:rPr lang="en-US" sz="2800" i="1">
                            <a:solidFill>
                              <a:srgbClr val="000000"/>
                            </a:solidFill>
                            <a:effectLst/>
                            <a:latin typeface="Cambria Math"/>
                            <a:ea typeface="Calibri"/>
                            <a:cs typeface="Times New Roman"/>
                          </a:rPr>
                        </m:ctrlPr>
                      </m:sSupPr>
                      <m:e>
                        <m:r>
                          <a:rPr lang="en-US" sz="2800" i="1">
                            <a:solidFill>
                              <a:srgbClr val="000000"/>
                            </a:solidFill>
                            <a:effectLst/>
                            <a:latin typeface="Cambria Math"/>
                            <a:ea typeface="Calibri"/>
                            <a:cs typeface="Times New Roman"/>
                          </a:rPr>
                          <m:t>𝐵</m:t>
                        </m:r>
                      </m:e>
                      <m:sup>
                        <m:r>
                          <a:rPr lang="en-US" sz="2800" i="1">
                            <a:solidFill>
                              <a:srgbClr val="000000"/>
                            </a:solidFill>
                            <a:effectLst/>
                            <a:latin typeface="Cambria Math"/>
                            <a:ea typeface="Calibri"/>
                            <a:cs typeface="Times New Roman"/>
                          </a:rPr>
                          <m:t>′</m:t>
                        </m:r>
                      </m:sup>
                    </m:sSup>
                  </m:oMath>
                </a14:m>
                <a:r>
                  <a:rPr lang="en-US" sz="2800" dirty="0">
                    <a:solidFill>
                      <a:srgbClr val="000000"/>
                    </a:solidFill>
                    <a:effectLst/>
                    <a:latin typeface="Times New Roman" pitchFamily="18" charset="0"/>
                    <a:ea typeface="Calibri"/>
                    <a:cs typeface="Times New Roman" pitchFamily="18" charset="0"/>
                  </a:rPr>
                  <a:t>.</a:t>
                </a:r>
                <a:br>
                  <a:rPr lang="en-US" sz="2800" dirty="0">
                    <a:solidFill>
                      <a:srgbClr val="000000"/>
                    </a:solidFill>
                    <a:effectLst/>
                    <a:latin typeface="Times New Roman" pitchFamily="18" charset="0"/>
                    <a:ea typeface="Calibri"/>
                    <a:cs typeface="Times New Roman" pitchFamily="18" charset="0"/>
                  </a:rPr>
                </a:br>
                <a:r>
                  <a:rPr lang="en-US" sz="2800" dirty="0" err="1">
                    <a:solidFill>
                      <a:srgbClr val="000000"/>
                    </a:solidFill>
                    <a:effectLst/>
                    <a:latin typeface="Times New Roman" pitchFamily="18" charset="0"/>
                    <a:ea typeface="Calibri"/>
                    <a:cs typeface="Times New Roman" pitchFamily="18" charset="0"/>
                  </a:rPr>
                  <a:t>Trong</a:t>
                </a:r>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mp</a:t>
                </a:r>
                <a:r>
                  <a:rPr lang="en-US" sz="2800" dirty="0">
                    <a:solidFill>
                      <a:srgbClr val="000000"/>
                    </a:solidFill>
                    <a:effectLst/>
                    <a:latin typeface="Times New Roman" pitchFamily="18" charset="0"/>
                    <a:ea typeface="Calibri"/>
                    <a:cs typeface="Times New Roman" pitchFamily="18" charset="0"/>
                  </a:rPr>
                  <a:t>(EMB'F), </a:t>
                </a:r>
                <a:r>
                  <a:rPr lang="en-US" sz="2800" dirty="0" err="1">
                    <a:solidFill>
                      <a:srgbClr val="000000"/>
                    </a:solidFill>
                    <a:effectLst/>
                    <a:latin typeface="Times New Roman" pitchFamily="18" charset="0"/>
                    <a:ea typeface="Calibri"/>
                    <a:cs typeface="Times New Roman" pitchFamily="18" charset="0"/>
                  </a:rPr>
                  <a:t>xét</a:t>
                </a:r>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tứ</a:t>
                </a:r>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giác</a:t>
                </a:r>
                <a:r>
                  <a:rPr lang="en-US" sz="2800" dirty="0">
                    <a:solidFill>
                      <a:srgbClr val="000000"/>
                    </a:solidFill>
                    <a:effectLst/>
                    <a:latin typeface="Times New Roman" pitchFamily="18" charset="0"/>
                    <a:ea typeface="Calibri"/>
                    <a:cs typeface="Times New Roman" pitchFamily="18" charset="0"/>
                  </a:rPr>
                  <a:t> </a:t>
                </a:r>
                <a14:m>
                  <m:oMath xmlns:m="http://schemas.openxmlformats.org/officeDocument/2006/math">
                    <m:r>
                      <a:rPr lang="en-US" sz="2800" i="1">
                        <a:solidFill>
                          <a:srgbClr val="000000"/>
                        </a:solidFill>
                        <a:effectLst/>
                        <a:latin typeface="Cambria Math"/>
                        <a:ea typeface="Calibri"/>
                        <a:cs typeface="Times New Roman"/>
                      </a:rPr>
                      <m:t>𝐸𝑀</m:t>
                    </m:r>
                    <m:sSup>
                      <m:sSupPr>
                        <m:ctrlPr>
                          <a:rPr lang="en-US" sz="2800" i="1">
                            <a:solidFill>
                              <a:srgbClr val="000000"/>
                            </a:solidFill>
                            <a:effectLst/>
                            <a:latin typeface="Cambria Math"/>
                            <a:ea typeface="Calibri"/>
                            <a:cs typeface="Times New Roman"/>
                          </a:rPr>
                        </m:ctrlPr>
                      </m:sSupPr>
                      <m:e>
                        <m:r>
                          <a:rPr lang="en-US" sz="2800" i="1">
                            <a:solidFill>
                              <a:srgbClr val="000000"/>
                            </a:solidFill>
                            <a:effectLst/>
                            <a:latin typeface="Cambria Math"/>
                            <a:ea typeface="Calibri"/>
                            <a:cs typeface="Times New Roman"/>
                          </a:rPr>
                          <m:t>𝐵</m:t>
                        </m:r>
                      </m:e>
                      <m:sup>
                        <m:r>
                          <a:rPr lang="en-US" sz="2800" i="1">
                            <a:solidFill>
                              <a:srgbClr val="000000"/>
                            </a:solidFill>
                            <a:effectLst/>
                            <a:latin typeface="Cambria Math"/>
                            <a:ea typeface="Calibri"/>
                            <a:cs typeface="Times New Roman"/>
                          </a:rPr>
                          <m:t>′</m:t>
                        </m:r>
                      </m:sup>
                    </m:sSup>
                    <m:r>
                      <a:rPr lang="en-US" sz="2800" i="1">
                        <a:solidFill>
                          <a:srgbClr val="000000"/>
                        </a:solidFill>
                        <a:effectLst/>
                        <a:latin typeface="Cambria Math"/>
                        <a:ea typeface="Calibri"/>
                        <a:cs typeface="Times New Roman"/>
                      </a:rPr>
                      <m:t>𝐹</m:t>
                    </m:r>
                  </m:oMath>
                </a14:m>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có</a:t>
                </a:r>
                <a:r>
                  <a:rPr lang="en-US" sz="2800" dirty="0">
                    <a:solidFill>
                      <a:srgbClr val="000000"/>
                    </a:solidFill>
                    <a:effectLst/>
                    <a:latin typeface="Times New Roman" pitchFamily="18" charset="0"/>
                    <a:ea typeface="Calibri"/>
                    <a:cs typeface="Times New Roman" pitchFamily="18" charset="0"/>
                  </a:rPr>
                  <a:t> </a:t>
                </a:r>
                <a14:m>
                  <m:oMath xmlns:m="http://schemas.openxmlformats.org/officeDocument/2006/math">
                    <m:r>
                      <a:rPr lang="en-US" sz="2800" i="1">
                        <a:solidFill>
                          <a:srgbClr val="000000"/>
                        </a:solidFill>
                        <a:effectLst/>
                        <a:latin typeface="Cambria Math"/>
                        <a:ea typeface="Calibri"/>
                        <a:cs typeface="Times New Roman"/>
                      </a:rPr>
                      <m:t>𝐸𝑀</m:t>
                    </m:r>
                    <m:r>
                      <a:rPr lang="en-US" sz="2800">
                        <a:solidFill>
                          <a:srgbClr val="000000"/>
                        </a:solidFill>
                        <a:effectLst/>
                        <a:latin typeface="Cambria Math"/>
                        <a:ea typeface="Calibri"/>
                        <a:cs typeface="Times New Roman"/>
                      </a:rPr>
                      <m:t>//</m:t>
                    </m:r>
                    <m:r>
                      <a:rPr lang="en-US" sz="2800" i="1">
                        <a:solidFill>
                          <a:srgbClr val="000000"/>
                        </a:solidFill>
                        <a:effectLst/>
                        <a:latin typeface="Cambria Math"/>
                        <a:ea typeface="Calibri"/>
                        <a:cs typeface="Times New Roman"/>
                      </a:rPr>
                      <m:t>𝐹</m:t>
                    </m:r>
                    <m:sSup>
                      <m:sSupPr>
                        <m:ctrlPr>
                          <a:rPr lang="en-US" sz="2800" i="1">
                            <a:solidFill>
                              <a:srgbClr val="000000"/>
                            </a:solidFill>
                            <a:effectLst/>
                            <a:latin typeface="Cambria Math"/>
                            <a:ea typeface="Calibri"/>
                            <a:cs typeface="Times New Roman"/>
                          </a:rPr>
                        </m:ctrlPr>
                      </m:sSupPr>
                      <m:e>
                        <m:r>
                          <a:rPr lang="en-US" sz="2800" i="1">
                            <a:solidFill>
                              <a:srgbClr val="000000"/>
                            </a:solidFill>
                            <a:effectLst/>
                            <a:latin typeface="Cambria Math"/>
                            <a:ea typeface="Calibri"/>
                            <a:cs typeface="Times New Roman"/>
                          </a:rPr>
                          <m:t>𝐵</m:t>
                        </m:r>
                      </m:e>
                      <m:sup>
                        <m:r>
                          <a:rPr lang="en-US" sz="2800" i="1">
                            <a:solidFill>
                              <a:srgbClr val="000000"/>
                            </a:solidFill>
                            <a:effectLst/>
                            <a:latin typeface="Cambria Math"/>
                            <a:ea typeface="Calibri"/>
                            <a:cs typeface="Times New Roman"/>
                          </a:rPr>
                          <m:t>′</m:t>
                        </m:r>
                      </m:sup>
                    </m:sSup>
                  </m:oMath>
                </a14:m>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và</a:t>
                </a:r>
                <a:r>
                  <a:rPr lang="en-US" sz="2800" dirty="0">
                    <a:solidFill>
                      <a:srgbClr val="000000"/>
                    </a:solidFill>
                    <a:effectLst/>
                    <a:latin typeface="Times New Roman" pitchFamily="18" charset="0"/>
                    <a:ea typeface="Calibri"/>
                    <a:cs typeface="Times New Roman" pitchFamily="18" charset="0"/>
                  </a:rPr>
                  <a:t> </a:t>
                </a:r>
                <a14:m>
                  <m:oMath xmlns:m="http://schemas.openxmlformats.org/officeDocument/2006/math">
                    <m:r>
                      <a:rPr lang="en-US" sz="2800" i="1">
                        <a:solidFill>
                          <a:srgbClr val="000000"/>
                        </a:solidFill>
                        <a:effectLst/>
                        <a:latin typeface="Cambria Math"/>
                        <a:ea typeface="Calibri"/>
                        <a:cs typeface="Times New Roman"/>
                      </a:rPr>
                      <m:t>𝐸𝑀</m:t>
                    </m:r>
                  </m:oMath>
                </a14:m>
                <a:r>
                  <a:rPr lang="en-US" sz="2800" dirty="0">
                    <a:solidFill>
                      <a:srgbClr val="000000"/>
                    </a:solidFill>
                    <a:effectLst/>
                    <a:latin typeface="Times New Roman" pitchFamily="18" charset="0"/>
                    <a:ea typeface="Calibri"/>
                    <a:cs typeface="Times New Roman" pitchFamily="18" charset="0"/>
                  </a:rPr>
                  <a:t> = FB' </a:t>
                </a:r>
                <a:r>
                  <a:rPr lang="en-US" sz="2800" dirty="0" err="1">
                    <a:solidFill>
                      <a:srgbClr val="000000"/>
                    </a:solidFill>
                    <a:effectLst/>
                    <a:latin typeface="Times New Roman" pitchFamily="18" charset="0"/>
                    <a:ea typeface="Calibri"/>
                    <a:cs typeface="Times New Roman" pitchFamily="18" charset="0"/>
                  </a:rPr>
                  <a:t>nên</a:t>
                </a:r>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là</a:t>
                </a:r>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hình</a:t>
                </a:r>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bình</a:t>
                </a:r>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hành</a:t>
                </a:r>
                <a:r>
                  <a:rPr lang="en-US" sz="2800" dirty="0">
                    <a:solidFill>
                      <a:srgbClr val="000000"/>
                    </a:solidFill>
                    <a:effectLst/>
                    <a:latin typeface="Times New Roman" pitchFamily="18" charset="0"/>
                    <a:ea typeface="Calibri"/>
                    <a:cs typeface="Times New Roman" pitchFamily="18" charset="0"/>
                  </a:rPr>
                  <a:t>.</a:t>
                </a:r>
                <a:br>
                  <a:rPr lang="en-US" sz="2800" dirty="0">
                    <a:solidFill>
                      <a:srgbClr val="000000"/>
                    </a:solidFill>
                    <a:effectLst/>
                    <a:latin typeface="Times New Roman" pitchFamily="18" charset="0"/>
                    <a:ea typeface="Calibri"/>
                    <a:cs typeface="Times New Roman" pitchFamily="18" charset="0"/>
                  </a:rPr>
                </a:br>
                <a:r>
                  <a:rPr lang="en-US" sz="2800" dirty="0">
                    <a:solidFill>
                      <a:srgbClr val="000000"/>
                    </a:solidFill>
                    <a:effectLst/>
                    <a:latin typeface="Times New Roman" pitchFamily="18" charset="0"/>
                    <a:ea typeface="Calibri"/>
                    <a:cs typeface="Times New Roman" pitchFamily="18" charset="0"/>
                  </a:rPr>
                  <a:t>Do </a:t>
                </a:r>
                <a:r>
                  <a:rPr lang="en-US" sz="2800" dirty="0" err="1">
                    <a:solidFill>
                      <a:srgbClr val="000000"/>
                    </a:solidFill>
                    <a:effectLst/>
                    <a:latin typeface="Times New Roman" pitchFamily="18" charset="0"/>
                    <a:ea typeface="Calibri"/>
                    <a:cs typeface="Times New Roman" pitchFamily="18" charset="0"/>
                  </a:rPr>
                  <a:t>đó</a:t>
                </a:r>
                <a:r>
                  <a:rPr lang="en-US" sz="2800" dirty="0">
                    <a:solidFill>
                      <a:srgbClr val="000000"/>
                    </a:solidFill>
                    <a:effectLst/>
                    <a:latin typeface="Times New Roman" pitchFamily="18" charset="0"/>
                    <a:ea typeface="Calibri"/>
                    <a:cs typeface="Times New Roman" pitchFamily="18" charset="0"/>
                  </a:rPr>
                  <a:t> </a:t>
                </a:r>
                <a14:m>
                  <m:oMath xmlns:m="http://schemas.openxmlformats.org/officeDocument/2006/math">
                    <m:r>
                      <a:rPr lang="en-US" sz="2800" i="1">
                        <a:solidFill>
                          <a:srgbClr val="000000"/>
                        </a:solidFill>
                        <a:effectLst/>
                        <a:latin typeface="Cambria Math"/>
                        <a:ea typeface="Calibri"/>
                        <a:cs typeface="Times New Roman"/>
                      </a:rPr>
                      <m:t>𝐸𝐹</m:t>
                    </m:r>
                    <m:r>
                      <a:rPr lang="en-US" sz="2800">
                        <a:solidFill>
                          <a:srgbClr val="000000"/>
                        </a:solidFill>
                        <a:effectLst/>
                        <a:latin typeface="Cambria Math"/>
                        <a:ea typeface="Calibri"/>
                        <a:cs typeface="Times New Roman"/>
                      </a:rPr>
                      <m:t>//</m:t>
                    </m:r>
                    <m:sSup>
                      <m:sSupPr>
                        <m:ctrlPr>
                          <a:rPr lang="en-US" sz="2800" i="1">
                            <a:solidFill>
                              <a:srgbClr val="000000"/>
                            </a:solidFill>
                            <a:effectLst/>
                            <a:latin typeface="Cambria Math"/>
                            <a:ea typeface="Calibri"/>
                            <a:cs typeface="Times New Roman"/>
                          </a:rPr>
                        </m:ctrlPr>
                      </m:sSupPr>
                      <m:e>
                        <m:r>
                          <a:rPr lang="en-US" sz="2800" i="1">
                            <a:solidFill>
                              <a:srgbClr val="000000"/>
                            </a:solidFill>
                            <a:effectLst/>
                            <a:latin typeface="Cambria Math"/>
                            <a:ea typeface="Calibri"/>
                            <a:cs typeface="Times New Roman"/>
                          </a:rPr>
                          <m:t>𝐵</m:t>
                        </m:r>
                      </m:e>
                      <m:sup>
                        <m:r>
                          <a:rPr lang="en-US" sz="2800" i="1">
                            <a:solidFill>
                              <a:srgbClr val="000000"/>
                            </a:solidFill>
                            <a:effectLst/>
                            <a:latin typeface="Cambria Math"/>
                            <a:ea typeface="Calibri"/>
                            <a:cs typeface="Times New Roman"/>
                          </a:rPr>
                          <m:t>′</m:t>
                        </m:r>
                      </m:sup>
                    </m:sSup>
                    <m:r>
                      <a:rPr lang="en-US" sz="2800" i="1">
                        <a:solidFill>
                          <a:srgbClr val="000000"/>
                        </a:solidFill>
                        <a:effectLst/>
                        <a:latin typeface="Cambria Math"/>
                        <a:ea typeface="Calibri"/>
                        <a:cs typeface="Times New Roman"/>
                      </a:rPr>
                      <m:t>𝑀</m:t>
                    </m:r>
                  </m:oMath>
                </a14:m>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mà</a:t>
                </a:r>
                <a:r>
                  <a:rPr lang="en-US" sz="2800" dirty="0">
                    <a:solidFill>
                      <a:srgbClr val="000000"/>
                    </a:solidFill>
                    <a:effectLst/>
                    <a:latin typeface="Times New Roman" pitchFamily="18" charset="0"/>
                    <a:ea typeface="Calibri"/>
                    <a:cs typeface="Times New Roman" pitchFamily="18" charset="0"/>
                  </a:rPr>
                  <a:t> </a:t>
                </a:r>
                <a14:m>
                  <m:oMath xmlns:m="http://schemas.openxmlformats.org/officeDocument/2006/math">
                    <m:sSup>
                      <m:sSupPr>
                        <m:ctrlPr>
                          <a:rPr lang="en-US" sz="2800" i="1">
                            <a:solidFill>
                              <a:srgbClr val="000000"/>
                            </a:solidFill>
                            <a:effectLst/>
                            <a:latin typeface="Cambria Math"/>
                            <a:ea typeface="Calibri"/>
                            <a:cs typeface="Times New Roman"/>
                          </a:rPr>
                        </m:ctrlPr>
                      </m:sSupPr>
                      <m:e>
                        <m:r>
                          <a:rPr lang="en-US" sz="2800" i="1">
                            <a:solidFill>
                              <a:srgbClr val="000000"/>
                            </a:solidFill>
                            <a:effectLst/>
                            <a:latin typeface="Cambria Math"/>
                            <a:ea typeface="Calibri"/>
                            <a:cs typeface="Times New Roman"/>
                          </a:rPr>
                          <m:t>𝐵</m:t>
                        </m:r>
                      </m:e>
                      <m:sup>
                        <m:r>
                          <a:rPr lang="en-US" sz="2800" i="1">
                            <a:solidFill>
                              <a:srgbClr val="000000"/>
                            </a:solidFill>
                            <a:effectLst/>
                            <a:latin typeface="Cambria Math"/>
                            <a:ea typeface="Calibri"/>
                            <a:cs typeface="Times New Roman"/>
                          </a:rPr>
                          <m:t>′</m:t>
                        </m:r>
                      </m:sup>
                    </m:sSup>
                    <m:r>
                      <a:rPr lang="en-US" sz="2800" i="1">
                        <a:solidFill>
                          <a:srgbClr val="000000"/>
                        </a:solidFill>
                        <a:effectLst/>
                        <a:latin typeface="Cambria Math"/>
                        <a:ea typeface="Calibri"/>
                        <a:cs typeface="Times New Roman"/>
                      </a:rPr>
                      <m:t>𝑀</m:t>
                    </m:r>
                    <m:r>
                      <a:rPr lang="en-US" sz="2800">
                        <a:solidFill>
                          <a:srgbClr val="000000"/>
                        </a:solidFill>
                        <a:effectLst/>
                        <a:latin typeface="Cambria Math"/>
                        <a:ea typeface="Calibri"/>
                        <a:cs typeface="Times New Roman"/>
                      </a:rPr>
                      <m:t>⊂</m:t>
                    </m:r>
                    <m:d>
                      <m:dPr>
                        <m:ctrlPr>
                          <a:rPr lang="en-US" sz="2800" i="1">
                            <a:solidFill>
                              <a:srgbClr val="000000"/>
                            </a:solidFill>
                            <a:effectLst/>
                            <a:latin typeface="Cambria Math"/>
                            <a:ea typeface="Calibri"/>
                            <a:cs typeface="Times New Roman"/>
                          </a:rPr>
                        </m:ctrlPr>
                      </m:dPr>
                      <m:e>
                        <m:r>
                          <a:rPr lang="en-US" sz="2800" i="1">
                            <a:solidFill>
                              <a:srgbClr val="000000"/>
                            </a:solidFill>
                            <a:effectLst/>
                            <a:latin typeface="Cambria Math"/>
                            <a:ea typeface="Calibri"/>
                            <a:cs typeface="Times New Roman"/>
                          </a:rPr>
                          <m:t>𝐵𝐶</m:t>
                        </m:r>
                        <m:sSup>
                          <m:sSupPr>
                            <m:ctrlPr>
                              <a:rPr lang="en-US" sz="2800" i="1">
                                <a:solidFill>
                                  <a:srgbClr val="000000"/>
                                </a:solidFill>
                                <a:effectLst/>
                                <a:latin typeface="Cambria Math"/>
                                <a:ea typeface="Calibri"/>
                                <a:cs typeface="Times New Roman"/>
                              </a:rPr>
                            </m:ctrlPr>
                          </m:sSupPr>
                          <m:e>
                            <m:r>
                              <a:rPr lang="en-US" sz="2800" i="1">
                                <a:solidFill>
                                  <a:srgbClr val="000000"/>
                                </a:solidFill>
                                <a:effectLst/>
                                <a:latin typeface="Cambria Math"/>
                                <a:ea typeface="Calibri"/>
                                <a:cs typeface="Times New Roman"/>
                              </a:rPr>
                              <m:t>𝐶</m:t>
                            </m:r>
                          </m:e>
                          <m:sup>
                            <m:r>
                              <a:rPr lang="en-US" sz="2800" i="1">
                                <a:solidFill>
                                  <a:srgbClr val="000000"/>
                                </a:solidFill>
                                <a:effectLst/>
                                <a:latin typeface="Cambria Math"/>
                                <a:ea typeface="Calibri"/>
                                <a:cs typeface="Times New Roman"/>
                              </a:rPr>
                              <m:t>′</m:t>
                            </m:r>
                          </m:sup>
                        </m:sSup>
                        <m:sSup>
                          <m:sSupPr>
                            <m:ctrlPr>
                              <a:rPr lang="en-US" sz="2800" i="1">
                                <a:solidFill>
                                  <a:srgbClr val="000000"/>
                                </a:solidFill>
                                <a:effectLst/>
                                <a:latin typeface="Cambria Math"/>
                                <a:ea typeface="Calibri"/>
                                <a:cs typeface="Times New Roman"/>
                              </a:rPr>
                            </m:ctrlPr>
                          </m:sSupPr>
                          <m:e>
                            <m:r>
                              <a:rPr lang="en-US" sz="2800" i="1">
                                <a:solidFill>
                                  <a:srgbClr val="000000"/>
                                </a:solidFill>
                                <a:effectLst/>
                                <a:latin typeface="Cambria Math"/>
                                <a:ea typeface="Calibri"/>
                                <a:cs typeface="Times New Roman"/>
                              </a:rPr>
                              <m:t>𝐵</m:t>
                            </m:r>
                          </m:e>
                          <m:sup>
                            <m:r>
                              <a:rPr lang="en-US" sz="2800" i="1">
                                <a:solidFill>
                                  <a:srgbClr val="000000"/>
                                </a:solidFill>
                                <a:effectLst/>
                                <a:latin typeface="Cambria Math"/>
                                <a:ea typeface="Calibri"/>
                                <a:cs typeface="Times New Roman"/>
                              </a:rPr>
                              <m:t>′</m:t>
                            </m:r>
                          </m:sup>
                        </m:sSup>
                      </m:e>
                    </m:d>
                  </m:oMath>
                </a14:m>
                <a:r>
                  <a:rPr lang="en-US" sz="2800" dirty="0">
                    <a:solidFill>
                      <a:srgbClr val="000000"/>
                    </a:solidFill>
                    <a:effectLst/>
                    <a:latin typeface="Times New Roman" pitchFamily="18" charset="0"/>
                    <a:ea typeface="Calibri"/>
                    <a:cs typeface="Times New Roman" pitchFamily="18" charset="0"/>
                  </a:rPr>
                  <a:t> </a:t>
                </a:r>
                <a:r>
                  <a:rPr lang="en-US" sz="2800" dirty="0" err="1">
                    <a:solidFill>
                      <a:srgbClr val="000000"/>
                    </a:solidFill>
                    <a:effectLst/>
                    <a:latin typeface="Times New Roman" pitchFamily="18" charset="0"/>
                    <a:ea typeface="Calibri"/>
                    <a:cs typeface="Times New Roman" pitchFamily="18" charset="0"/>
                  </a:rPr>
                  <a:t>nên</a:t>
                </a:r>
                <a:r>
                  <a:rPr lang="en-US" sz="2800" dirty="0">
                    <a:solidFill>
                      <a:srgbClr val="000000"/>
                    </a:solidFill>
                    <a:effectLst/>
                    <a:latin typeface="Times New Roman" pitchFamily="18" charset="0"/>
                    <a:ea typeface="Calibri"/>
                    <a:cs typeface="Times New Roman" pitchFamily="18" charset="0"/>
                  </a:rPr>
                  <a:t> </a:t>
                </a:r>
                <a14:m>
                  <m:oMath xmlns:m="http://schemas.openxmlformats.org/officeDocument/2006/math">
                    <m:r>
                      <a:rPr lang="en-US" sz="2800" i="1">
                        <a:solidFill>
                          <a:srgbClr val="000000"/>
                        </a:solidFill>
                        <a:effectLst/>
                        <a:latin typeface="Cambria Math"/>
                        <a:ea typeface="Calibri"/>
                        <a:cs typeface="Times New Roman"/>
                      </a:rPr>
                      <m:t>𝐸𝐹</m:t>
                    </m:r>
                    <m:r>
                      <a:rPr lang="en-US" sz="2800">
                        <a:solidFill>
                          <a:srgbClr val="000000"/>
                        </a:solidFill>
                        <a:effectLst/>
                        <a:latin typeface="Cambria Math"/>
                        <a:ea typeface="Calibri"/>
                        <a:cs typeface="Times New Roman"/>
                      </a:rPr>
                      <m:t>//</m:t>
                    </m:r>
                    <m:d>
                      <m:dPr>
                        <m:ctrlPr>
                          <a:rPr lang="en-US" sz="2800" i="1">
                            <a:solidFill>
                              <a:srgbClr val="000000"/>
                            </a:solidFill>
                            <a:effectLst/>
                            <a:latin typeface="Cambria Math"/>
                            <a:ea typeface="Calibri"/>
                            <a:cs typeface="Times New Roman"/>
                          </a:rPr>
                        </m:ctrlPr>
                      </m:dPr>
                      <m:e>
                        <m:r>
                          <a:rPr lang="en-US" sz="2800" i="1">
                            <a:solidFill>
                              <a:srgbClr val="000000"/>
                            </a:solidFill>
                            <a:effectLst/>
                            <a:latin typeface="Cambria Math"/>
                            <a:ea typeface="Calibri"/>
                            <a:cs typeface="Times New Roman"/>
                          </a:rPr>
                          <m:t>𝐵𝐶</m:t>
                        </m:r>
                        <m:sSup>
                          <m:sSupPr>
                            <m:ctrlPr>
                              <a:rPr lang="en-US" sz="2800" i="1">
                                <a:solidFill>
                                  <a:srgbClr val="000000"/>
                                </a:solidFill>
                                <a:effectLst/>
                                <a:latin typeface="Cambria Math"/>
                                <a:ea typeface="Calibri"/>
                                <a:cs typeface="Times New Roman"/>
                              </a:rPr>
                            </m:ctrlPr>
                          </m:sSupPr>
                          <m:e>
                            <m:r>
                              <a:rPr lang="en-US" sz="2800" i="1">
                                <a:solidFill>
                                  <a:srgbClr val="000000"/>
                                </a:solidFill>
                                <a:effectLst/>
                                <a:latin typeface="Cambria Math"/>
                                <a:ea typeface="Calibri"/>
                                <a:cs typeface="Times New Roman"/>
                              </a:rPr>
                              <m:t>𝐶</m:t>
                            </m:r>
                          </m:e>
                          <m:sup>
                            <m:r>
                              <a:rPr lang="en-US" sz="2800" i="1">
                                <a:solidFill>
                                  <a:srgbClr val="000000"/>
                                </a:solidFill>
                                <a:effectLst/>
                                <a:latin typeface="Cambria Math"/>
                                <a:ea typeface="Calibri"/>
                                <a:cs typeface="Times New Roman"/>
                              </a:rPr>
                              <m:t>′</m:t>
                            </m:r>
                          </m:sup>
                        </m:sSup>
                        <m:sSup>
                          <m:sSupPr>
                            <m:ctrlPr>
                              <a:rPr lang="en-US" sz="2800" i="1">
                                <a:solidFill>
                                  <a:srgbClr val="000000"/>
                                </a:solidFill>
                                <a:effectLst/>
                                <a:latin typeface="Cambria Math"/>
                                <a:ea typeface="Calibri"/>
                                <a:cs typeface="Times New Roman"/>
                              </a:rPr>
                            </m:ctrlPr>
                          </m:sSupPr>
                          <m:e>
                            <m:r>
                              <a:rPr lang="en-US" sz="2800" i="1">
                                <a:solidFill>
                                  <a:srgbClr val="000000"/>
                                </a:solidFill>
                                <a:effectLst/>
                                <a:latin typeface="Cambria Math"/>
                                <a:ea typeface="Calibri"/>
                                <a:cs typeface="Times New Roman"/>
                              </a:rPr>
                              <m:t>𝐵</m:t>
                            </m:r>
                          </m:e>
                          <m:sup>
                            <m:r>
                              <a:rPr lang="en-US" sz="2800" i="1">
                                <a:solidFill>
                                  <a:srgbClr val="000000"/>
                                </a:solidFill>
                                <a:effectLst/>
                                <a:latin typeface="Cambria Math"/>
                                <a:ea typeface="Calibri"/>
                                <a:cs typeface="Times New Roman"/>
                              </a:rPr>
                              <m:t>′</m:t>
                            </m:r>
                          </m:sup>
                        </m:sSup>
                      </m:e>
                    </m:d>
                  </m:oMath>
                </a14:m>
                <a:r>
                  <a:rPr lang="en-US" sz="2800" dirty="0">
                    <a:solidFill>
                      <a:srgbClr val="000000"/>
                    </a:solidFill>
                    <a:effectLst/>
                    <a:latin typeface="Times New Roman" pitchFamily="18" charset="0"/>
                    <a:ea typeface="Calibri"/>
                    <a:cs typeface="Times New Roman" pitchFamily="18" charset="0"/>
                  </a:rPr>
                  <a:t>.</a:t>
                </a:r>
                <a:endParaRPr lang="en-US" sz="2800" dirty="0">
                  <a:latin typeface="Times New Roman" pitchFamily="18" charset="0"/>
                  <a:ea typeface="Calibri"/>
                  <a:cs typeface="Times New Roman"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108404" y="4815961"/>
                <a:ext cx="10350796" cy="5051319"/>
              </a:xfrm>
              <a:prstGeom prst="rect">
                <a:avLst/>
              </a:prstGeom>
              <a:blipFill rotWithShape="1">
                <a:blip r:embed="rId8"/>
                <a:stretch>
                  <a:fillRect l="-1178" t="-1206" b="-24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139802" y="1343326"/>
                <a:ext cx="9144000" cy="1040285"/>
              </a:xfrm>
              <a:prstGeom prst="rect">
                <a:avLst/>
              </a:prstGeom>
            </p:spPr>
            <p:txBody>
              <a:bodyPr>
                <a:spAutoFit/>
              </a:bodyPr>
              <a:lstStyle/>
              <a:p>
                <a:pPr marL="629920" lvl="0" indent="-629920">
                  <a:lnSpc>
                    <a:spcPct val="110000"/>
                  </a:lnSpc>
                  <a:tabLst>
                    <a:tab pos="629920" algn="l"/>
                  </a:tabLst>
                </a:pPr>
                <a:r>
                  <a:rPr lang="vi-VN" sz="2800" dirty="0">
                    <a:solidFill>
                      <a:srgbClr val="000000"/>
                    </a:solidFill>
                    <a:latin typeface="Times New Roman"/>
                    <a:ea typeface="Times New Roman"/>
                    <a:cs typeface="Times New Roman"/>
                  </a:rPr>
                  <a:t>Cho hình lăng trụ tam giác </a:t>
                </a:r>
                <a14:m>
                  <m:oMath xmlns:m="http://schemas.openxmlformats.org/officeDocument/2006/math">
                    <m:r>
                      <a:rPr lang="vi-VN" sz="2800" i="1">
                        <a:solidFill>
                          <a:srgbClr val="000000"/>
                        </a:solidFill>
                        <a:latin typeface="Cambria Math"/>
                        <a:ea typeface="Times New Roman"/>
                        <a:cs typeface="Times New Roman"/>
                      </a:rPr>
                      <m:t>𝐴𝐵𝐶</m:t>
                    </m:r>
                    <m:r>
                      <a:rPr lang="vi-VN" sz="2800" i="1">
                        <a:solidFill>
                          <a:srgbClr val="000000"/>
                        </a:solidFill>
                        <a:latin typeface="Cambria Math"/>
                        <a:ea typeface="Times New Roman"/>
                        <a:cs typeface="Times New Roman"/>
                      </a:rPr>
                      <m:t>.</m:t>
                    </m:r>
                    <m:r>
                      <a:rPr lang="vi-VN" sz="2800" i="1">
                        <a:solidFill>
                          <a:srgbClr val="000000"/>
                        </a:solidFill>
                        <a:latin typeface="Cambria Math"/>
                        <a:ea typeface="Times New Roman"/>
                        <a:cs typeface="Times New Roman"/>
                      </a:rPr>
                      <m:t>𝐴</m:t>
                    </m:r>
                    <m:r>
                      <a:rPr lang="vi-VN" sz="2800" i="1">
                        <a:solidFill>
                          <a:srgbClr val="000000"/>
                        </a:solidFill>
                        <a:latin typeface="Cambria Math"/>
                        <a:ea typeface="Times New Roman"/>
                        <a:cs typeface="Times New Roman"/>
                      </a:rPr>
                      <m:t>′</m:t>
                    </m:r>
                    <m:r>
                      <a:rPr lang="vi-VN" sz="2800" i="1">
                        <a:solidFill>
                          <a:srgbClr val="000000"/>
                        </a:solidFill>
                        <a:latin typeface="Cambria Math"/>
                        <a:ea typeface="Times New Roman"/>
                        <a:cs typeface="Times New Roman"/>
                      </a:rPr>
                      <m:t>𝐵</m:t>
                    </m:r>
                    <m:r>
                      <a:rPr lang="vi-VN" sz="2800" i="1">
                        <a:solidFill>
                          <a:srgbClr val="000000"/>
                        </a:solidFill>
                        <a:latin typeface="Cambria Math"/>
                        <a:ea typeface="Times New Roman"/>
                        <a:cs typeface="Times New Roman"/>
                      </a:rPr>
                      <m:t>′</m:t>
                    </m:r>
                    <m:r>
                      <a:rPr lang="vi-VN" sz="2800" i="1">
                        <a:solidFill>
                          <a:srgbClr val="000000"/>
                        </a:solidFill>
                        <a:latin typeface="Cambria Math"/>
                        <a:ea typeface="Times New Roman"/>
                        <a:cs typeface="Times New Roman"/>
                      </a:rPr>
                      <m:t>𝐶</m:t>
                    </m:r>
                    <m:r>
                      <a:rPr lang="vi-VN" sz="2800" i="1">
                        <a:solidFill>
                          <a:srgbClr val="000000"/>
                        </a:solidFill>
                        <a:latin typeface="Cambria Math"/>
                        <a:ea typeface="Times New Roman"/>
                        <a:cs typeface="Times New Roman"/>
                      </a:rPr>
                      <m:t>′</m:t>
                    </m:r>
                  </m:oMath>
                </a14:m>
                <a:r>
                  <a:rPr lang="vi-VN" sz="2800" dirty="0">
                    <a:solidFill>
                      <a:srgbClr val="000000"/>
                    </a:solidFill>
                    <a:latin typeface="Times New Roman"/>
                    <a:ea typeface="Times New Roman"/>
                    <a:cs typeface="Times New Roman"/>
                  </a:rPr>
                  <a:t>. Gọi </a:t>
                </a:r>
                <a14:m>
                  <m:oMath xmlns:m="http://schemas.openxmlformats.org/officeDocument/2006/math">
                    <m:r>
                      <a:rPr lang="vi-VN" sz="2800" i="1">
                        <a:solidFill>
                          <a:srgbClr val="000000"/>
                        </a:solidFill>
                        <a:latin typeface="Cambria Math"/>
                        <a:ea typeface="Calibri"/>
                        <a:cs typeface="Times New Roman"/>
                      </a:rPr>
                      <m:t>𝐸</m:t>
                    </m:r>
                    <m:r>
                      <a:rPr lang="vi-VN" sz="2800" i="1">
                        <a:solidFill>
                          <a:srgbClr val="000000"/>
                        </a:solidFill>
                        <a:latin typeface="Cambria Math"/>
                        <a:ea typeface="Calibri"/>
                        <a:cs typeface="Times New Roman"/>
                      </a:rPr>
                      <m:t>, </m:t>
                    </m:r>
                    <m:r>
                      <a:rPr lang="fr-FR" sz="2800" i="1">
                        <a:solidFill>
                          <a:srgbClr val="000000"/>
                        </a:solidFill>
                        <a:latin typeface="Cambria Math"/>
                        <a:ea typeface="Calibri"/>
                        <a:cs typeface="Times New Roman"/>
                      </a:rPr>
                      <m:t>𝐹</m:t>
                    </m:r>
                  </m:oMath>
                </a14:m>
                <a:r>
                  <a:rPr lang="vi-VN" sz="2800" dirty="0">
                    <a:solidFill>
                      <a:srgbClr val="000000"/>
                    </a:solidFill>
                    <a:latin typeface="Times New Roman"/>
                    <a:ea typeface="Times New Roman"/>
                    <a:cs typeface="Times New Roman"/>
                  </a:rPr>
                  <a:t> lần lượt là trung điểm của các cạnh </a:t>
                </a:r>
                <a14:m>
                  <m:oMath xmlns:m="http://schemas.openxmlformats.org/officeDocument/2006/math">
                    <m:r>
                      <a:rPr lang="vi-VN" sz="2800" i="1">
                        <a:solidFill>
                          <a:srgbClr val="000000"/>
                        </a:solidFill>
                        <a:latin typeface="Cambria Math"/>
                        <a:ea typeface="Times New Roman"/>
                        <a:cs typeface="Times New Roman"/>
                      </a:rPr>
                      <m:t>𝐴</m:t>
                    </m:r>
                    <m:r>
                      <a:rPr lang="fr-FR" sz="2800" i="1">
                        <a:solidFill>
                          <a:srgbClr val="000000"/>
                        </a:solidFill>
                        <a:latin typeface="Cambria Math"/>
                        <a:ea typeface="Calibri"/>
                        <a:cs typeface="Times New Roman"/>
                      </a:rPr>
                      <m:t>𝐶</m:t>
                    </m:r>
                  </m:oMath>
                </a14:m>
                <a:r>
                  <a:rPr lang="en-US" sz="2800" dirty="0">
                    <a:solidFill>
                      <a:srgbClr val="000000"/>
                    </a:solidFill>
                    <a:ea typeface="Times New Roman"/>
                    <a:cs typeface="Times New Roman"/>
                  </a:rPr>
                  <a:t>  </a:t>
                </a:r>
                <a:r>
                  <a:rPr lang="vi-VN" sz="2800" dirty="0">
                    <a:solidFill>
                      <a:srgbClr val="000000"/>
                    </a:solidFill>
                    <a:latin typeface="Times New Roman"/>
                    <a:ea typeface="Times New Roman"/>
                    <a:cs typeface="Times New Roman"/>
                  </a:rPr>
                  <a:t>và </a:t>
                </a:r>
                <a14:m>
                  <m:oMath xmlns:m="http://schemas.openxmlformats.org/officeDocument/2006/math">
                    <m:r>
                      <a:rPr lang="fr-FR" sz="2800" i="1">
                        <a:solidFill>
                          <a:srgbClr val="000000"/>
                        </a:solidFill>
                        <a:latin typeface="Cambria Math"/>
                        <a:ea typeface="Calibri"/>
                        <a:cs typeface="Times New Roman"/>
                      </a:rPr>
                      <m:t>𝐴</m:t>
                    </m:r>
                    <m:r>
                      <a:rPr lang="fr-FR" sz="2800" i="1">
                        <a:solidFill>
                          <a:srgbClr val="000000"/>
                        </a:solidFill>
                        <a:latin typeface="Cambria Math"/>
                        <a:ea typeface="Calibri"/>
                        <a:cs typeface="Times New Roman"/>
                      </a:rPr>
                      <m:t>′</m:t>
                    </m:r>
                    <m:r>
                      <a:rPr lang="fr-FR" sz="2800" i="1">
                        <a:solidFill>
                          <a:srgbClr val="000000"/>
                        </a:solidFill>
                        <a:latin typeface="Cambria Math"/>
                        <a:ea typeface="Calibri"/>
                        <a:cs typeface="Times New Roman"/>
                      </a:rPr>
                      <m:t>𝐵</m:t>
                    </m:r>
                  </m:oMath>
                </a14:m>
                <a:r>
                  <a:rPr lang="vi-VN" sz="2800" dirty="0">
                    <a:solidFill>
                      <a:srgbClr val="000000"/>
                    </a:solidFill>
                    <a:latin typeface="Times New Roman"/>
                    <a:ea typeface="Times New Roman"/>
                    <a:cs typeface="Times New Roman"/>
                  </a:rPr>
                  <a:t>.</a:t>
                </a:r>
                <a:endParaRPr lang="en-US" sz="2800" dirty="0">
                  <a:solidFill>
                    <a:prstClr val="black"/>
                  </a:solidFill>
                  <a:ea typeface="Calibri"/>
                  <a:cs typeface="Times New Roman"/>
                </a:endParaRPr>
              </a:p>
            </p:txBody>
          </p:sp>
        </mc:Choice>
        <mc:Fallback xmlns="">
          <p:sp>
            <p:nvSpPr>
              <p:cNvPr id="13" name="Rectangle 12"/>
              <p:cNvSpPr>
                <a:spLocks noRot="1" noChangeAspect="1" noMove="1" noResize="1" noEditPoints="1" noAdjustHandles="1" noChangeArrowheads="1" noChangeShapeType="1" noTextEdit="1"/>
              </p:cNvSpPr>
              <p:nvPr/>
            </p:nvSpPr>
            <p:spPr>
              <a:xfrm>
                <a:off x="2139802" y="1343326"/>
                <a:ext cx="9144000" cy="1040285"/>
              </a:xfrm>
              <a:prstGeom prst="rect">
                <a:avLst/>
              </a:prstGeom>
              <a:blipFill rotWithShape="1">
                <a:blip r:embed="rId9"/>
                <a:stretch>
                  <a:fillRect l="-1333" t="-4678" b="-1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805146" y="2221580"/>
                <a:ext cx="5499711" cy="566309"/>
              </a:xfrm>
              <a:prstGeom prst="rect">
                <a:avLst/>
              </a:prstGeom>
            </p:spPr>
            <p:txBody>
              <a:bodyPr wrap="none">
                <a:spAutoFit/>
              </a:bodyPr>
              <a:lstStyle/>
              <a:p>
                <a:pPr marL="629920" lvl="0" indent="-629920">
                  <a:lnSpc>
                    <a:spcPct val="110000"/>
                  </a:lnSpc>
                  <a:tabLst>
                    <a:tab pos="629920" algn="l"/>
                  </a:tabLst>
                </a:pPr>
                <a:r>
                  <a:rPr lang="fr-FR" sz="2800" dirty="0">
                    <a:solidFill>
                      <a:srgbClr val="000000"/>
                    </a:solidFill>
                    <a:ea typeface="Times New Roman"/>
                    <a:cs typeface="Times New Roman"/>
                  </a:rPr>
                  <a:t>a) </a:t>
                </a:r>
                <a:r>
                  <a:rPr lang="fr-FR" sz="2800" dirty="0" err="1">
                    <a:solidFill>
                      <a:srgbClr val="000000"/>
                    </a:solidFill>
                    <a:ea typeface="Times New Roman"/>
                    <a:cs typeface="Times New Roman"/>
                  </a:rPr>
                  <a:t>Chứng</a:t>
                </a:r>
                <a:r>
                  <a:rPr lang="fr-FR" sz="2800" dirty="0">
                    <a:solidFill>
                      <a:srgbClr val="000000"/>
                    </a:solidFill>
                    <a:ea typeface="Times New Roman"/>
                    <a:cs typeface="Times New Roman"/>
                  </a:rPr>
                  <a:t> </a:t>
                </a:r>
                <a:r>
                  <a:rPr lang="fr-FR" sz="2800" dirty="0" err="1">
                    <a:solidFill>
                      <a:srgbClr val="000000"/>
                    </a:solidFill>
                    <a:ea typeface="Times New Roman"/>
                    <a:cs typeface="Times New Roman"/>
                  </a:rPr>
                  <a:t>minh</a:t>
                </a:r>
                <a:r>
                  <a:rPr lang="fr-FR" sz="2800" dirty="0">
                    <a:solidFill>
                      <a:srgbClr val="000000"/>
                    </a:solidFill>
                    <a:ea typeface="Times New Roman"/>
                    <a:cs typeface="Times New Roman"/>
                  </a:rPr>
                  <a:t> </a:t>
                </a:r>
                <a:r>
                  <a:rPr lang="fr-FR" sz="2800" dirty="0" err="1">
                    <a:solidFill>
                      <a:srgbClr val="000000"/>
                    </a:solidFill>
                    <a:ea typeface="Times New Roman"/>
                    <a:cs typeface="Times New Roman"/>
                  </a:rPr>
                  <a:t>rằng</a:t>
                </a:r>
                <a14:m>
                  <m:oMath xmlns:m="http://schemas.openxmlformats.org/officeDocument/2006/math">
                    <m:r>
                      <a:rPr lang="fr-FR" sz="2800" i="1">
                        <a:solidFill>
                          <a:srgbClr val="000000"/>
                        </a:solidFill>
                        <a:latin typeface="Cambria Math"/>
                        <a:ea typeface="Times New Roman"/>
                        <a:cs typeface="Times New Roman"/>
                      </a:rPr>
                      <m:t> </m:t>
                    </m:r>
                    <m:r>
                      <a:rPr lang="vi-VN" sz="2800" i="1">
                        <a:solidFill>
                          <a:srgbClr val="000000"/>
                        </a:solidFill>
                        <a:latin typeface="Cambria Math"/>
                        <a:ea typeface="Calibri"/>
                        <a:cs typeface="Times New Roman"/>
                      </a:rPr>
                      <m:t>𝐸𝐹</m:t>
                    </m:r>
                    <m:r>
                      <a:rPr lang="vi-VN" sz="2800" i="1">
                        <a:solidFill>
                          <a:srgbClr val="000000"/>
                        </a:solidFill>
                        <a:latin typeface="Cambria Math"/>
                        <a:ea typeface="Calibri"/>
                        <a:cs typeface="Times New Roman"/>
                      </a:rPr>
                      <m:t>//(</m:t>
                    </m:r>
                    <m:r>
                      <a:rPr lang="vi-VN" sz="2800" i="1">
                        <a:solidFill>
                          <a:srgbClr val="000000"/>
                        </a:solidFill>
                        <a:latin typeface="Cambria Math"/>
                        <a:ea typeface="Calibri"/>
                        <a:cs typeface="Times New Roman"/>
                      </a:rPr>
                      <m:t>𝐵𝐶</m:t>
                    </m:r>
                    <m:sSup>
                      <m:sSupPr>
                        <m:ctrlPr>
                          <a:rPr lang="en-US" sz="2800" i="1">
                            <a:solidFill>
                              <a:srgbClr val="000000"/>
                            </a:solidFill>
                            <a:latin typeface="Cambria Math"/>
                            <a:ea typeface="Calibri"/>
                            <a:cs typeface="Times New Roman"/>
                          </a:rPr>
                        </m:ctrlPr>
                      </m:sSupPr>
                      <m:e>
                        <m:r>
                          <a:rPr lang="vi-VN" sz="2800" i="1">
                            <a:solidFill>
                              <a:srgbClr val="000000"/>
                            </a:solidFill>
                            <a:latin typeface="Cambria Math"/>
                            <a:ea typeface="Calibri"/>
                            <a:cs typeface="Times New Roman"/>
                          </a:rPr>
                          <m:t>𝐶</m:t>
                        </m:r>
                      </m:e>
                      <m:sup>
                        <m:r>
                          <a:rPr lang="vi-VN" sz="2800" i="1">
                            <a:solidFill>
                              <a:srgbClr val="000000"/>
                            </a:solidFill>
                            <a:latin typeface="Cambria Math"/>
                            <a:ea typeface="Calibri"/>
                            <a:cs typeface="Times New Roman"/>
                          </a:rPr>
                          <m:t>′</m:t>
                        </m:r>
                      </m:sup>
                    </m:sSup>
                    <m:sSup>
                      <m:sSupPr>
                        <m:ctrlPr>
                          <a:rPr lang="en-US" sz="2800" i="1">
                            <a:solidFill>
                              <a:srgbClr val="000000"/>
                            </a:solidFill>
                            <a:latin typeface="Cambria Math"/>
                            <a:ea typeface="Calibri"/>
                            <a:cs typeface="Times New Roman"/>
                          </a:rPr>
                        </m:ctrlPr>
                      </m:sSupPr>
                      <m:e>
                        <m:r>
                          <a:rPr lang="vi-VN" sz="2800" i="1">
                            <a:solidFill>
                              <a:srgbClr val="000000"/>
                            </a:solidFill>
                            <a:latin typeface="Cambria Math"/>
                            <a:ea typeface="Calibri"/>
                            <a:cs typeface="Times New Roman"/>
                          </a:rPr>
                          <m:t>𝐵</m:t>
                        </m:r>
                      </m:e>
                      <m:sup>
                        <m:r>
                          <a:rPr lang="vi-VN" sz="2800" i="1">
                            <a:solidFill>
                              <a:srgbClr val="000000"/>
                            </a:solidFill>
                            <a:latin typeface="Cambria Math"/>
                            <a:ea typeface="Calibri"/>
                            <a:cs typeface="Times New Roman"/>
                          </a:rPr>
                          <m:t>′</m:t>
                        </m:r>
                      </m:sup>
                    </m:sSup>
                    <m:r>
                      <a:rPr lang="vi-VN" sz="2800" i="1">
                        <a:solidFill>
                          <a:srgbClr val="000000"/>
                        </a:solidFill>
                        <a:latin typeface="Cambria Math"/>
                        <a:ea typeface="Calibri"/>
                        <a:cs typeface="Times New Roman"/>
                      </a:rPr>
                      <m:t>)</m:t>
                    </m:r>
                  </m:oMath>
                </a14:m>
                <a:r>
                  <a:rPr lang="fr-FR" sz="2800" dirty="0">
                    <a:solidFill>
                      <a:srgbClr val="000000"/>
                    </a:solidFill>
                    <a:ea typeface="Times New Roman"/>
                    <a:cs typeface="Times New Roman"/>
                  </a:rPr>
                  <a:t>.</a:t>
                </a:r>
                <a:endParaRPr lang="en-US" sz="2800" dirty="0">
                  <a:solidFill>
                    <a:prstClr val="black"/>
                  </a:solidFill>
                  <a:ea typeface="Calibri"/>
                  <a:cs typeface="Times New Roman"/>
                </a:endParaRPr>
              </a:p>
            </p:txBody>
          </p:sp>
        </mc:Choice>
        <mc:Fallback xmlns="">
          <p:sp>
            <p:nvSpPr>
              <p:cNvPr id="16" name="Rectangle 15"/>
              <p:cNvSpPr>
                <a:spLocks noRot="1" noChangeAspect="1" noMove="1" noResize="1" noEditPoints="1" noAdjustHandles="1" noChangeArrowheads="1" noChangeShapeType="1" noTextEdit="1"/>
              </p:cNvSpPr>
              <p:nvPr/>
            </p:nvSpPr>
            <p:spPr>
              <a:xfrm>
                <a:off x="2805146" y="2221580"/>
                <a:ext cx="5499711" cy="566309"/>
              </a:xfrm>
              <a:prstGeom prst="rect">
                <a:avLst/>
              </a:prstGeom>
              <a:blipFill rotWithShape="1">
                <a:blip r:embed="rId10"/>
                <a:stretch>
                  <a:fillRect l="-2217" t="-6452" r="-1330" b="-25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829955" y="2785970"/>
                <a:ext cx="9144000" cy="1384995"/>
              </a:xfrm>
              <a:prstGeom prst="rect">
                <a:avLst/>
              </a:prstGeom>
            </p:spPr>
            <p:txBody>
              <a:bodyPr>
                <a:spAutoFit/>
              </a:bodyPr>
              <a:lstStyle/>
              <a:p>
                <a:r>
                  <a:rPr lang="fr-FR" sz="2800" dirty="0">
                    <a:solidFill>
                      <a:srgbClr val="000000"/>
                    </a:solidFill>
                    <a:ea typeface="Times New Roman"/>
                    <a:cs typeface="Times New Roman"/>
                  </a:rPr>
                  <a:t>b) </a:t>
                </a:r>
                <a:r>
                  <a:rPr lang="fr-FR" sz="2800" dirty="0" err="1">
                    <a:solidFill>
                      <a:srgbClr val="000000"/>
                    </a:solidFill>
                    <a:ea typeface="Times New Roman"/>
                    <a:cs typeface="Times New Roman"/>
                  </a:rPr>
                  <a:t>Gọi</a:t>
                </a:r>
                <a:r>
                  <a:rPr lang="fr-FR" sz="2800" dirty="0">
                    <a:solidFill>
                      <a:srgbClr val="000000"/>
                    </a:solidFill>
                    <a:ea typeface="Times New Roman"/>
                    <a:cs typeface="Times New Roman"/>
                  </a:rPr>
                  <a:t> </a:t>
                </a:r>
                <a14:m>
                  <m:oMath xmlns:m="http://schemas.openxmlformats.org/officeDocument/2006/math">
                    <m:r>
                      <a:rPr lang="vi-VN" sz="2800" i="1">
                        <a:solidFill>
                          <a:srgbClr val="000000"/>
                        </a:solidFill>
                        <a:latin typeface="Cambria Math"/>
                        <a:ea typeface="Calibri"/>
                        <a:cs typeface="Times New Roman"/>
                      </a:rPr>
                      <m:t>𝐼</m:t>
                    </m:r>
                  </m:oMath>
                </a14:m>
                <a:r>
                  <a:rPr lang="fr-FR" sz="2800" dirty="0">
                    <a:solidFill>
                      <a:srgbClr val="000000"/>
                    </a:solidFill>
                    <a:ea typeface="Times New Roman"/>
                    <a:cs typeface="Times New Roman"/>
                  </a:rPr>
                  <a:t>  là </a:t>
                </a:r>
                <a:r>
                  <a:rPr lang="fr-FR" sz="2800" dirty="0" err="1">
                    <a:solidFill>
                      <a:srgbClr val="000000"/>
                    </a:solidFill>
                    <a:ea typeface="Times New Roman"/>
                    <a:cs typeface="Times New Roman"/>
                  </a:rPr>
                  <a:t>giao</a:t>
                </a:r>
                <a:r>
                  <a:rPr lang="fr-FR" sz="2800" dirty="0">
                    <a:solidFill>
                      <a:srgbClr val="000000"/>
                    </a:solidFill>
                    <a:ea typeface="Times New Roman"/>
                    <a:cs typeface="Times New Roman"/>
                  </a:rPr>
                  <a:t> </a:t>
                </a:r>
                <a:r>
                  <a:rPr lang="fr-FR" sz="2800" dirty="0" err="1">
                    <a:solidFill>
                      <a:srgbClr val="000000"/>
                    </a:solidFill>
                    <a:ea typeface="Times New Roman"/>
                    <a:cs typeface="Times New Roman"/>
                  </a:rPr>
                  <a:t>điểm</a:t>
                </a:r>
                <a:r>
                  <a:rPr lang="fr-FR" sz="2800" dirty="0">
                    <a:solidFill>
                      <a:srgbClr val="000000"/>
                    </a:solidFill>
                    <a:ea typeface="Times New Roman"/>
                    <a:cs typeface="Times New Roman"/>
                  </a:rPr>
                  <a:t> </a:t>
                </a:r>
                <a:r>
                  <a:rPr lang="fr-FR" sz="2800" dirty="0" err="1">
                    <a:solidFill>
                      <a:srgbClr val="000000"/>
                    </a:solidFill>
                    <a:ea typeface="Times New Roman"/>
                    <a:cs typeface="Times New Roman"/>
                  </a:rPr>
                  <a:t>của</a:t>
                </a:r>
                <a:r>
                  <a:rPr lang="fr-FR" sz="2800" dirty="0">
                    <a:solidFill>
                      <a:srgbClr val="000000"/>
                    </a:solidFill>
                    <a:ea typeface="Times New Roman"/>
                    <a:cs typeface="Times New Roman"/>
                  </a:rPr>
                  <a:t> </a:t>
                </a:r>
                <a:r>
                  <a:rPr lang="fr-FR" sz="2800" dirty="0" err="1">
                    <a:solidFill>
                      <a:srgbClr val="000000"/>
                    </a:solidFill>
                    <a:ea typeface="Times New Roman"/>
                    <a:cs typeface="Times New Roman"/>
                  </a:rPr>
                  <a:t>đường</a:t>
                </a:r>
                <a:r>
                  <a:rPr lang="fr-FR" sz="2800" dirty="0">
                    <a:solidFill>
                      <a:srgbClr val="000000"/>
                    </a:solidFill>
                    <a:ea typeface="Times New Roman"/>
                    <a:cs typeface="Times New Roman"/>
                  </a:rPr>
                  <a:t> </a:t>
                </a:r>
                <a:r>
                  <a:rPr lang="fr-FR" sz="2800" dirty="0" err="1">
                    <a:solidFill>
                      <a:srgbClr val="000000"/>
                    </a:solidFill>
                    <a:ea typeface="Times New Roman"/>
                    <a:cs typeface="Times New Roman"/>
                  </a:rPr>
                  <a:t>thẳng</a:t>
                </a:r>
                <a14:m>
                  <m:oMath xmlns:m="http://schemas.openxmlformats.org/officeDocument/2006/math">
                    <m:r>
                      <a:rPr lang="fr-FR" sz="2800" i="1">
                        <a:solidFill>
                          <a:srgbClr val="000000"/>
                        </a:solidFill>
                        <a:latin typeface="Cambria Math"/>
                        <a:ea typeface="Calibri"/>
                        <a:cs typeface="Times New Roman"/>
                      </a:rPr>
                      <m:t> </m:t>
                    </m:r>
                    <m:r>
                      <a:rPr lang="vi-VN" sz="2800" i="1">
                        <a:solidFill>
                          <a:srgbClr val="000000"/>
                        </a:solidFill>
                        <a:latin typeface="Cambria Math"/>
                        <a:ea typeface="Calibri"/>
                        <a:cs typeface="Times New Roman"/>
                      </a:rPr>
                      <m:t>𝐶𝐹</m:t>
                    </m:r>
                    <m:r>
                      <a:rPr lang="vi-VN" sz="2800" i="1">
                        <a:solidFill>
                          <a:srgbClr val="000000"/>
                        </a:solidFill>
                        <a:latin typeface="Cambria Math"/>
                        <a:ea typeface="Calibri"/>
                        <a:cs typeface="Times New Roman"/>
                      </a:rPr>
                      <m:t> </m:t>
                    </m:r>
                  </m:oMath>
                </a14:m>
                <a:r>
                  <a:rPr lang="fr-FR" sz="2800" dirty="0" err="1">
                    <a:solidFill>
                      <a:srgbClr val="000000"/>
                    </a:solidFill>
                    <a:ea typeface="Times New Roman"/>
                    <a:cs typeface="Times New Roman"/>
                  </a:rPr>
                  <a:t>với</a:t>
                </a:r>
                <a:r>
                  <a:rPr lang="fr-FR" sz="2800" dirty="0">
                    <a:solidFill>
                      <a:srgbClr val="000000"/>
                    </a:solidFill>
                    <a:ea typeface="Times New Roman"/>
                    <a:cs typeface="Times New Roman"/>
                  </a:rPr>
                  <a:t> </a:t>
                </a:r>
                <a:r>
                  <a:rPr lang="fr-FR" sz="2800" dirty="0" err="1">
                    <a:solidFill>
                      <a:srgbClr val="000000"/>
                    </a:solidFill>
                    <a:ea typeface="Times New Roman"/>
                    <a:cs typeface="Times New Roman"/>
                  </a:rPr>
                  <a:t>mặt</a:t>
                </a:r>
                <a:r>
                  <a:rPr lang="fr-FR" sz="2800" dirty="0">
                    <a:solidFill>
                      <a:srgbClr val="000000"/>
                    </a:solidFill>
                    <a:ea typeface="Times New Roman"/>
                    <a:cs typeface="Times New Roman"/>
                  </a:rPr>
                  <a:t> </a:t>
                </a:r>
                <a:r>
                  <a:rPr lang="fr-FR" sz="2800" dirty="0" err="1">
                    <a:solidFill>
                      <a:srgbClr val="000000"/>
                    </a:solidFill>
                    <a:ea typeface="Times New Roman"/>
                    <a:cs typeface="Times New Roman"/>
                  </a:rPr>
                  <a:t>phẳng</a:t>
                </a:r>
                <a14:m>
                  <m:oMath xmlns:m="http://schemas.openxmlformats.org/officeDocument/2006/math">
                    <m:r>
                      <a:rPr lang="vi-VN" sz="2800" i="1">
                        <a:solidFill>
                          <a:srgbClr val="000000"/>
                        </a:solidFill>
                        <a:latin typeface="Cambria Math"/>
                        <a:ea typeface="Calibri"/>
                        <a:cs typeface="Times New Roman"/>
                      </a:rPr>
                      <m:t> (</m:t>
                    </m:r>
                    <m:r>
                      <a:rPr lang="vi-VN" sz="2800" i="1">
                        <a:solidFill>
                          <a:srgbClr val="000000"/>
                        </a:solidFill>
                        <a:latin typeface="Cambria Math"/>
                        <a:ea typeface="Calibri"/>
                        <a:cs typeface="Times New Roman"/>
                      </a:rPr>
                      <m:t>𝐴𝐶</m:t>
                    </m:r>
                    <m:r>
                      <a:rPr lang="vi-VN" sz="2800" i="1">
                        <a:solidFill>
                          <a:srgbClr val="000000"/>
                        </a:solidFill>
                        <a:latin typeface="Cambria Math"/>
                        <a:ea typeface="Calibri"/>
                        <a:cs typeface="Times New Roman"/>
                      </a:rPr>
                      <m:t>′</m:t>
                    </m:r>
                    <m:r>
                      <a:rPr lang="vi-VN" sz="2800" i="1">
                        <a:solidFill>
                          <a:srgbClr val="000000"/>
                        </a:solidFill>
                        <a:latin typeface="Cambria Math"/>
                        <a:ea typeface="Calibri"/>
                        <a:cs typeface="Times New Roman"/>
                      </a:rPr>
                      <m:t>𝐵</m:t>
                    </m:r>
                    <m:r>
                      <a:rPr lang="vi-VN" sz="2800" i="1">
                        <a:solidFill>
                          <a:srgbClr val="000000"/>
                        </a:solidFill>
                        <a:latin typeface="Cambria Math"/>
                        <a:ea typeface="Calibri"/>
                        <a:cs typeface="Times New Roman"/>
                      </a:rPr>
                      <m:t>)</m:t>
                    </m:r>
                  </m:oMath>
                </a14:m>
                <a:r>
                  <a:rPr lang="fr-FR" sz="2800" dirty="0">
                    <a:solidFill>
                      <a:srgbClr val="000000"/>
                    </a:solidFill>
                    <a:ea typeface="Times New Roman"/>
                    <a:cs typeface="Times New Roman"/>
                  </a:rPr>
                  <a:t>. </a:t>
                </a:r>
                <a:r>
                  <a:rPr lang="fr-FR" sz="2800" dirty="0" err="1">
                    <a:solidFill>
                      <a:srgbClr val="000000"/>
                    </a:solidFill>
                    <a:ea typeface="Times New Roman"/>
                    <a:cs typeface="Times New Roman"/>
                  </a:rPr>
                  <a:t>Chứng</a:t>
                </a:r>
                <a:r>
                  <a:rPr lang="fr-FR" sz="2800" dirty="0">
                    <a:solidFill>
                      <a:srgbClr val="000000"/>
                    </a:solidFill>
                    <a:ea typeface="Times New Roman"/>
                    <a:cs typeface="Times New Roman"/>
                  </a:rPr>
                  <a:t> </a:t>
                </a:r>
                <a:r>
                  <a:rPr lang="fr-FR" sz="2800" dirty="0" err="1">
                    <a:solidFill>
                      <a:srgbClr val="000000"/>
                    </a:solidFill>
                    <a:ea typeface="Times New Roman"/>
                    <a:cs typeface="Times New Roman"/>
                  </a:rPr>
                  <a:t>minh</a:t>
                </a:r>
                <a:r>
                  <a:rPr lang="fr-FR" sz="2800" dirty="0">
                    <a:solidFill>
                      <a:srgbClr val="000000"/>
                    </a:solidFill>
                    <a:ea typeface="Times New Roman"/>
                    <a:cs typeface="Times New Roman"/>
                  </a:rPr>
                  <a:t> </a:t>
                </a:r>
                <a:r>
                  <a:rPr lang="fr-FR" sz="2800" dirty="0" err="1">
                    <a:solidFill>
                      <a:srgbClr val="000000"/>
                    </a:solidFill>
                    <a:ea typeface="Times New Roman"/>
                    <a:cs typeface="Times New Roman"/>
                  </a:rPr>
                  <a:t>rằng</a:t>
                </a:r>
                <a:r>
                  <a:rPr lang="fr-FR" sz="2800" dirty="0">
                    <a:solidFill>
                      <a:srgbClr val="000000"/>
                    </a:solidFill>
                    <a:ea typeface="Times New Roman"/>
                    <a:cs typeface="Times New Roman"/>
                  </a:rPr>
                  <a:t> </a:t>
                </a:r>
                <a14:m>
                  <m:oMath xmlns:m="http://schemas.openxmlformats.org/officeDocument/2006/math">
                    <m:r>
                      <a:rPr lang="vi-VN" sz="2800" i="1">
                        <a:solidFill>
                          <a:srgbClr val="000000"/>
                        </a:solidFill>
                        <a:latin typeface="Cambria Math"/>
                        <a:ea typeface="Calibri"/>
                        <a:cs typeface="Times New Roman"/>
                      </a:rPr>
                      <m:t>𝐼</m:t>
                    </m:r>
                  </m:oMath>
                </a14:m>
                <a:r>
                  <a:rPr lang="fr-FR" sz="2800" dirty="0">
                    <a:solidFill>
                      <a:srgbClr val="000000"/>
                    </a:solidFill>
                    <a:ea typeface="Times New Roman"/>
                    <a:cs typeface="Times New Roman"/>
                  </a:rPr>
                  <a:t> là</a:t>
                </a:r>
                <a:r>
                  <a:rPr lang="en-US" sz="2800" dirty="0">
                    <a:solidFill>
                      <a:prstClr val="black"/>
                    </a:solidFill>
                    <a:ea typeface="Calibri"/>
                    <a:cs typeface="Times New Roman"/>
                  </a:rPr>
                  <a:t> </a:t>
                </a:r>
                <a:r>
                  <a:rPr lang="fr-FR" sz="2800" dirty="0" err="1">
                    <a:solidFill>
                      <a:srgbClr val="000000"/>
                    </a:solidFill>
                    <a:ea typeface="Times New Roman"/>
                    <a:cs typeface="Times New Roman"/>
                  </a:rPr>
                  <a:t>trung</a:t>
                </a:r>
                <a:r>
                  <a:rPr lang="fr-FR" sz="2800" dirty="0">
                    <a:solidFill>
                      <a:srgbClr val="000000"/>
                    </a:solidFill>
                    <a:ea typeface="Times New Roman"/>
                    <a:cs typeface="Times New Roman"/>
                  </a:rPr>
                  <a:t> </a:t>
                </a:r>
                <a:r>
                  <a:rPr lang="fr-FR" sz="2800" dirty="0" err="1">
                    <a:solidFill>
                      <a:srgbClr val="000000"/>
                    </a:solidFill>
                    <a:ea typeface="Times New Roman"/>
                    <a:cs typeface="Times New Roman"/>
                  </a:rPr>
                  <a:t>điểm</a:t>
                </a:r>
                <a:r>
                  <a:rPr lang="fr-FR" sz="2800" dirty="0">
                    <a:solidFill>
                      <a:srgbClr val="000000"/>
                    </a:solidFill>
                    <a:ea typeface="Times New Roman"/>
                    <a:cs typeface="Times New Roman"/>
                  </a:rPr>
                  <a:t>  </a:t>
                </a:r>
                <a:r>
                  <a:rPr lang="fr-FR" sz="2800" dirty="0" err="1">
                    <a:solidFill>
                      <a:srgbClr val="000000"/>
                    </a:solidFill>
                    <a:ea typeface="Times New Roman"/>
                    <a:cs typeface="Times New Roman"/>
                  </a:rPr>
                  <a:t>đoạn</a:t>
                </a:r>
                <a:r>
                  <a:rPr lang="fr-FR" sz="2800" dirty="0">
                    <a:solidFill>
                      <a:srgbClr val="000000"/>
                    </a:solidFill>
                    <a:ea typeface="Times New Roman"/>
                    <a:cs typeface="Times New Roman"/>
                  </a:rPr>
                  <a:t> </a:t>
                </a:r>
                <a:r>
                  <a:rPr lang="fr-FR" sz="2800" dirty="0" err="1">
                    <a:solidFill>
                      <a:srgbClr val="000000"/>
                    </a:solidFill>
                    <a:ea typeface="Times New Roman"/>
                    <a:cs typeface="Times New Roman"/>
                  </a:rPr>
                  <a:t>thẳng</a:t>
                </a:r>
                <a:r>
                  <a:rPr lang="fr-FR" sz="2800" dirty="0">
                    <a:solidFill>
                      <a:srgbClr val="000000"/>
                    </a:solidFill>
                    <a:ea typeface="Times New Roman"/>
                    <a:cs typeface="Times New Roman"/>
                  </a:rPr>
                  <a:t> </a:t>
                </a:r>
                <a14:m>
                  <m:oMath xmlns:m="http://schemas.openxmlformats.org/officeDocument/2006/math">
                    <m:r>
                      <a:rPr lang="fr-FR" sz="2800" i="1">
                        <a:solidFill>
                          <a:srgbClr val="000000"/>
                        </a:solidFill>
                        <a:latin typeface="Cambria Math"/>
                        <a:ea typeface="Times New Roman"/>
                        <a:cs typeface="Times New Roman"/>
                      </a:rPr>
                      <m:t>𝐶𝐹</m:t>
                    </m:r>
                  </m:oMath>
                </a14:m>
                <a:r>
                  <a:rPr lang="fr-FR" sz="2800" dirty="0">
                    <a:solidFill>
                      <a:srgbClr val="000000"/>
                    </a:solidFill>
                    <a:ea typeface="Times New Roman"/>
                    <a:cs typeface="Times New Roman"/>
                  </a:rPr>
                  <a:t>.</a:t>
                </a:r>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2829955" y="2785970"/>
                <a:ext cx="9144000" cy="1384995"/>
              </a:xfrm>
              <a:prstGeom prst="rect">
                <a:avLst/>
              </a:prstGeom>
              <a:blipFill rotWithShape="1">
                <a:blip r:embed="rId11"/>
                <a:stretch>
                  <a:fillRect l="-1333" t="-3965" b="-11894"/>
                </a:stretch>
              </a:blipFill>
            </p:spPr>
            <p:txBody>
              <a:bodyPr/>
              <a:lstStyle/>
              <a:p>
                <a:r>
                  <a:rPr lang="en-US">
                    <a:noFill/>
                  </a:rPr>
                  <a:t> </a:t>
                </a:r>
              </a:p>
            </p:txBody>
          </p:sp>
        </mc:Fallback>
      </mc:AlternateContent>
    </p:spTree>
    <p:extLst>
      <p:ext uri="{BB962C8B-B14F-4D97-AF65-F5344CB8AC3E}">
        <p14:creationId xmlns:p14="http://schemas.microsoft.com/office/powerpoint/2010/main" val="27946301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2023</Words>
  <Application>Microsoft Office PowerPoint</Application>
  <PresentationFormat>Custom</PresentationFormat>
  <Paragraphs>142</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Times New Roman</vt:lpstr>
      <vt:lpstr>Roboto Mono Bold</vt:lpstr>
      <vt:lpstr>Cambria Math</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HÌNH LĂNG TRỤ-HÌNH HỘP</dc:title>
  <cp:lastModifiedBy>USER</cp:lastModifiedBy>
  <cp:revision>63</cp:revision>
  <dcterms:created xsi:type="dcterms:W3CDTF">2006-08-16T00:00:00Z</dcterms:created>
  <dcterms:modified xsi:type="dcterms:W3CDTF">2023-08-28T17:57:17Z</dcterms:modified>
  <dc:identifier>DAFr28fFWl4</dc:identifier>
</cp:coreProperties>
</file>