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2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4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31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D15044BE-B3F3-4258-B55D-9238C2EBFD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3"/>
            <a:ext cx="3860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E56A0A80-8336-46B1-B89F-89FB7E7362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192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D15044BE-B3F3-4258-B55D-9238C2EBFD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E56A0A80-8336-46B1-B89F-89FB7E7362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6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D15044BE-B3F3-4258-B55D-9238C2EBFD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E56A0A80-8336-46B1-B89F-89FB7E7362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55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D15044BE-B3F3-4258-B55D-9238C2EBFD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E56A0A80-8336-46B1-B89F-89FB7E7362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462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99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258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16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2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2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74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0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78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88639"/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8863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88639"/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5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88639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8/18/2023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88639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88639"/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8639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5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B118383-50F8-F080-DC56-8DCB262A3D34}"/>
              </a:ext>
            </a:extLst>
          </p:cNvPr>
          <p:cNvGrpSpPr/>
          <p:nvPr/>
        </p:nvGrpSpPr>
        <p:grpSpPr>
          <a:xfrm>
            <a:off x="485990" y="1022887"/>
            <a:ext cx="10595298" cy="5428861"/>
            <a:chOff x="9884573" y="2164818"/>
            <a:chExt cx="14251440" cy="1093368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988FF21-A77E-D012-5298-87B4C470DEAD}"/>
                </a:ext>
              </a:extLst>
            </p:cNvPr>
            <p:cNvGrpSpPr/>
            <p:nvPr/>
          </p:nvGrpSpPr>
          <p:grpSpPr>
            <a:xfrm>
              <a:off x="9884573" y="2164819"/>
              <a:ext cx="13944600" cy="10933682"/>
              <a:chOff x="1373085" y="3486546"/>
              <a:chExt cx="13944600" cy="10933682"/>
            </a:xfrm>
          </p:grpSpPr>
          <p:sp>
            <p:nvSpPr>
              <p:cNvPr id="15" name="Right Triangle 14">
                <a:extLst>
                  <a:ext uri="{FF2B5EF4-FFF2-40B4-BE49-F238E27FC236}">
                    <a16:creationId xmlns:a16="http://schemas.microsoft.com/office/drawing/2014/main" id="{926FF61D-329B-0CDF-73DD-85FD8AB1D1B9}"/>
                  </a:ext>
                </a:extLst>
              </p:cNvPr>
              <p:cNvSpPr/>
              <p:nvPr/>
            </p:nvSpPr>
            <p:spPr>
              <a:xfrm flipH="1">
                <a:off x="14019029" y="3513243"/>
                <a:ext cx="193377" cy="212342"/>
              </a:xfrm>
              <a:prstGeom prst="rtTriangle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9" name="Rounded Rectangle 11">
                <a:extLst>
                  <a:ext uri="{FF2B5EF4-FFF2-40B4-BE49-F238E27FC236}">
                    <a16:creationId xmlns:a16="http://schemas.microsoft.com/office/drawing/2014/main" id="{C30359AB-F970-4E26-4381-A597F6A92752}"/>
                  </a:ext>
                </a:extLst>
              </p:cNvPr>
              <p:cNvSpPr/>
              <p:nvPr/>
            </p:nvSpPr>
            <p:spPr>
              <a:xfrm>
                <a:off x="1373085" y="3486546"/>
                <a:ext cx="13944600" cy="10933682"/>
              </a:xfrm>
              <a:prstGeom prst="roundRect">
                <a:avLst>
                  <a:gd name="adj" fmla="val 237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" tIns="9000" rIns="18000" bIns="9000" rtlCol="0" anchor="ctr"/>
              <a:lstStyle/>
              <a:p>
                <a:pPr algn="ctr" defTabSz="1088639"/>
                <a:endParaRPr lang="en-US" sz="230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8319CC60-A570-D893-E2F6-DFC75097E171}"/>
                </a:ext>
              </a:extLst>
            </p:cNvPr>
            <p:cNvSpPr/>
            <p:nvPr/>
          </p:nvSpPr>
          <p:spPr>
            <a:xfrm flipH="1">
              <a:off x="10810365" y="2164818"/>
              <a:ext cx="193377" cy="212342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88639"/>
              <a:endParaRPr lang="en-US" sz="215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1" name="Round Same Side Corner Rectangle 15">
              <a:extLst>
                <a:ext uri="{FF2B5EF4-FFF2-40B4-BE49-F238E27FC236}">
                  <a16:creationId xmlns:a16="http://schemas.microsoft.com/office/drawing/2014/main" id="{48CFE1C5-58F5-8923-F761-CB148D3744DA}"/>
                </a:ext>
              </a:extLst>
            </p:cNvPr>
            <p:cNvSpPr/>
            <p:nvPr/>
          </p:nvSpPr>
          <p:spPr>
            <a:xfrm flipV="1">
              <a:off x="9884573" y="2191513"/>
              <a:ext cx="13944600" cy="1318751"/>
            </a:xfrm>
            <a:prstGeom prst="round2Same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88639"/>
              <a:endParaRPr lang="en-US" sz="215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4627B56F-FA74-10DC-2353-E65A119D5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9183" y="3931887"/>
              <a:ext cx="13526830" cy="2178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just" defTabSz="1088639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2250" b="1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§1.</a:t>
              </a:r>
              <a:r>
                <a:rPr lang="en-US" sz="2250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5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DÃY SỐ</a:t>
              </a:r>
            </a:p>
            <a:p>
              <a:pPr algn="just" defTabSz="1088639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220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- </a:t>
              </a:r>
              <a:r>
                <a:rPr lang="en-US" sz="2200" dirty="0" err="1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Định</a:t>
              </a:r>
              <a:r>
                <a:rPr lang="en-US" sz="220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nghĩa</a:t>
              </a:r>
              <a:r>
                <a:rPr lang="en-US" sz="2200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và</a:t>
              </a:r>
              <a:r>
                <a:rPr lang="en-US" sz="220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</a:t>
              </a:r>
              <a:r>
                <a:rPr lang="en-US" sz="220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tính</a:t>
              </a:r>
              <a:r>
                <a:rPr lang="en-US" sz="220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chất</a:t>
              </a:r>
              <a:r>
                <a:rPr lang="en-US" sz="220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của</a:t>
              </a:r>
              <a:r>
                <a:rPr lang="en-US" sz="220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dãy</a:t>
              </a:r>
              <a:r>
                <a:rPr lang="en-US" sz="220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số</a:t>
              </a:r>
              <a:endParaRPr lang="en-US" sz="22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just" defTabSz="1088639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2250" b="1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§2.</a:t>
              </a:r>
              <a:r>
                <a:rPr lang="en-US" sz="2250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5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CẤP SỐ CỘNG</a:t>
              </a:r>
            </a:p>
            <a:p>
              <a:pPr lvl="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25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- 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Định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nghĩa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, </a:t>
              </a:r>
              <a:r>
                <a:rPr lang="en-US" altLang="en-US" b="1" dirty="0" err="1" smtClean="0">
                  <a:solidFill>
                    <a:srgbClr val="0070C0"/>
                  </a:solidFill>
                  <a:latin typeface="Tahoma" panose="020B0604030504040204" pitchFamily="34" charset="0"/>
                </a:rPr>
                <a:t>số</a:t>
              </a:r>
              <a:r>
                <a:rPr lang="en-US" altLang="en-US" b="1" dirty="0" smtClean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hạng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tổng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quát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,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tính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chất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và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 smtClean="0">
                  <a:solidFill>
                    <a:srgbClr val="0070C0"/>
                  </a:solidFill>
                  <a:latin typeface="Tahoma" panose="020B0604030504040204" pitchFamily="34" charset="0"/>
                </a:rPr>
                <a:t>tổng</a:t>
              </a:r>
              <a:r>
                <a:rPr lang="en-US" altLang="en-US" b="1" dirty="0" smtClean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n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số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hạng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đầu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 smtClean="0">
                  <a:solidFill>
                    <a:srgbClr val="0070C0"/>
                  </a:solidFill>
                  <a:latin typeface="Tahoma" panose="020B0604030504040204" pitchFamily="34" charset="0"/>
                </a:rPr>
                <a:t>của</a:t>
              </a:r>
              <a:r>
                <a:rPr lang="en-US" altLang="en-US" b="1" dirty="0" smtClean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cấp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số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 smtClean="0">
                  <a:solidFill>
                    <a:srgbClr val="0070C0"/>
                  </a:solidFill>
                  <a:latin typeface="Tahoma" panose="020B0604030504040204" pitchFamily="34" charset="0"/>
                </a:rPr>
                <a:t>cộng</a:t>
              </a:r>
              <a:endParaRPr lang="en-US" sz="225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just" defTabSz="1088639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2250" b="1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§3.</a:t>
              </a:r>
              <a:r>
                <a:rPr lang="en-US" sz="2250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250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CẤP SỐ NHÂN</a:t>
              </a:r>
              <a:endParaRPr lang="en-US" sz="225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lvl="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250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- 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Định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nghĩa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,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số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hạng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tổng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quát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,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tính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chất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và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tổng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n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số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hạng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đầu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của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cấp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>
                  <a:solidFill>
                    <a:srgbClr val="0070C0"/>
                  </a:solidFill>
                  <a:latin typeface="Tahoma" panose="020B0604030504040204" pitchFamily="34" charset="0"/>
                </a:rPr>
                <a:t>số</a:t>
              </a:r>
              <a:r>
                <a:rPr lang="en-US" altLang="en-US" b="1" dirty="0">
                  <a:solidFill>
                    <a:srgbClr val="0070C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b="1" dirty="0" err="1" smtClean="0">
                  <a:solidFill>
                    <a:srgbClr val="0070C0"/>
                  </a:solidFill>
                  <a:latin typeface="Tahoma" panose="020B0604030504040204" pitchFamily="34" charset="0"/>
                </a:rPr>
                <a:t>nhân</a:t>
              </a:r>
              <a:endParaRPr lang="en-US" sz="225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just" defTabSz="1088639">
                <a:lnSpc>
                  <a:spcPct val="150000"/>
                </a:lnSpc>
                <a:spcBef>
                  <a:spcPct val="20000"/>
                </a:spcBef>
                <a:defRPr/>
              </a:pPr>
              <a:endParaRPr lang="en-US" sz="25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just" defTabSz="1088639">
                <a:lnSpc>
                  <a:spcPct val="150000"/>
                </a:lnSpc>
                <a:spcBef>
                  <a:spcPct val="20000"/>
                </a:spcBef>
                <a:defRPr/>
              </a:pPr>
              <a:endParaRPr lang="en-US" sz="25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just" defTabSz="1088639">
                <a:lnSpc>
                  <a:spcPct val="150000"/>
                </a:lnSpc>
                <a:spcBef>
                  <a:spcPct val="20000"/>
                </a:spcBef>
                <a:defRPr/>
              </a:pPr>
              <a:endParaRPr lang="en-US" sz="30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5BB34E3-5D7C-5660-75FD-8602477F4CB7}"/>
                </a:ext>
              </a:extLst>
            </p:cNvPr>
            <p:cNvSpPr txBox="1"/>
            <p:nvPr/>
          </p:nvSpPr>
          <p:spPr>
            <a:xfrm>
              <a:off x="9884573" y="2343227"/>
              <a:ext cx="13881538" cy="929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088639"/>
              <a:r>
                <a:rPr lang="vi-VN" sz="2400" b="1" dirty="0">
                  <a:solidFill>
                    <a:prstClr val="white"/>
                  </a:solidFill>
                  <a:latin typeface="Times New Roman" panose="02020603050405020304" pitchFamily="18" charset="0"/>
                </a:rPr>
                <a:t>CHƯƠNG </a:t>
              </a:r>
              <a:r>
                <a:rPr lang="en-US" sz="2400" b="1" dirty="0" smtClean="0">
                  <a:solidFill>
                    <a:prstClr val="white"/>
                  </a:solidFill>
                  <a:latin typeface="Times New Roman" panose="02020603050405020304" pitchFamily="18" charset="0"/>
                </a:rPr>
                <a:t>II. DÃY SỐ. CẤP SỐ CỘNG VÀ CẤP SỐ NHÂN</a:t>
              </a:r>
              <a:endParaRPr lang="vi-VN" sz="2400" b="1" dirty="0">
                <a:solidFill>
                  <a:prstClr val="white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0" name="Rectangle 6">
            <a:extLst>
              <a:ext uri="{FF2B5EF4-FFF2-40B4-BE49-F238E27FC236}">
                <a16:creationId xmlns:a16="http://schemas.microsoft.com/office/drawing/2014/main" id="{4627B56F-FA74-10DC-2353-E65A119D5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6468" y="192580"/>
            <a:ext cx="11825207" cy="587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defTabSz="1088639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Tiết</a:t>
            </a:r>
            <a:r>
              <a:rPr lang="en-US" sz="3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28. </a:t>
            </a:r>
            <a:r>
              <a:rPr lang="en-US" sz="3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</a:t>
            </a:r>
            <a:r>
              <a:rPr lang="en-US" sz="3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lang="en-US" sz="3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ôn</a:t>
            </a:r>
            <a:r>
              <a:rPr lang="en-US" sz="3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lang="en-US" sz="3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cuối</a:t>
            </a:r>
            <a:r>
              <a:rPr lang="en-US" sz="3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lang="en-US" sz="3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II – </a:t>
            </a:r>
            <a:r>
              <a:rPr lang="en-US" sz="3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cánh</a:t>
            </a:r>
            <a:r>
              <a:rPr lang="en-US" sz="3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diều</a:t>
            </a:r>
            <a:r>
              <a:rPr lang="en-US" sz="3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11</a:t>
            </a:r>
            <a:endParaRPr lang="en-US" sz="3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323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5573" y="0"/>
                <a:ext cx="11938861" cy="38346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en-US" sz="19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13. 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Diện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mặt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đáy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tháp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u</m:t>
                        </m:r>
                      </m:e>
                      <m:sub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=12288</m:t>
                    </m:r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(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m</m:t>
                        </m:r>
                      </m:e>
                      <m:sup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Diện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mặt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sàn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tầng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2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u</m:t>
                        </m:r>
                      </m:e>
                      <m:sub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=12288.</m:t>
                    </m:r>
                    <m:f>
                      <m:f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=6144 (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m</m:t>
                        </m:r>
                      </m:e>
                      <m:sup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 </m:t>
                    </m:r>
                  </m:oMath>
                </a14:m>
                <a:r>
                  <a:rPr lang="en-US" sz="19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…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Gọi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diện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mặt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sàn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tầng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n</m:t>
                    </m:r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ℕ</m:t>
                        </m:r>
                      </m:e>
                      <m:sup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Dãy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n</m:t>
                        </m:r>
                      </m:sub>
                    </m:sSub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lập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thành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một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cấp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nhân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u</m:t>
                        </m:r>
                      </m:e>
                      <m:sub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=12288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bội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q</m:t>
                    </m:r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hạnh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tổng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quát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n</m:t>
                        </m:r>
                      </m:sub>
                    </m:sSub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=12288. 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9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9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9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n</m:t>
                        </m:r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Diện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mặt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tháp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trên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cùng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chính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mặt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tháp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thứ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11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nên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ta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u</m:t>
                        </m:r>
                      </m:e>
                      <m:sub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11</m:t>
                        </m:r>
                      </m:sub>
                    </m:sSub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=12288. 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9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19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9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11</m:t>
                        </m:r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</m:t>
                        </m:r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p>
                    </m:sSup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=12 (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m</m:t>
                        </m:r>
                      </m:e>
                      <m:sup>
                        <m:r>
                          <a:rPr lang="en-US" sz="1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1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73" y="0"/>
                <a:ext cx="11938861" cy="3834639"/>
              </a:xfrm>
              <a:prstGeom prst="rect">
                <a:avLst/>
              </a:prstGeom>
              <a:blipFill>
                <a:blip r:embed="rId2"/>
                <a:stretch>
                  <a:fillRect l="-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5573" y="3834639"/>
                <a:ext cx="11551402" cy="2982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en-US" sz="19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14.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Gọi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u</a:t>
                </a:r>
                <a:r>
                  <a:rPr lang="en-US" sz="19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nhiệt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khay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nước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đó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sau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giờ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đơn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vị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C)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với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∈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ℕ*.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Ta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=23;</m:t>
                    </m:r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=23−23.20%=23.</m:t>
                    </m:r>
                    <m:d>
                      <m:d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1−20%</m:t>
                        </m:r>
                      </m:e>
                    </m:d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=23.80%</m:t>
                    </m:r>
                  </m:oMath>
                </a14:m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sub>
                    </m:sSub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=23.80%.80%=23.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1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80%</m:t>
                            </m:r>
                          </m:e>
                        </m:d>
                      </m:e>
                      <m:sup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;…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Suy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ra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(u</a:t>
                </a:r>
                <a:r>
                  <a:rPr lang="en-US" sz="19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lập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thành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một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cấp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nhân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với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hạng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đầu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=23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bội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=80%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hạng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tổng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quát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=23.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80%</m:t>
                            </m:r>
                          </m:e>
                        </m:d>
                      </m:e>
                      <m:sup>
                        <m:r>
                          <a:rPr lang="fr-FR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độ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C.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sau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6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giờ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thì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nhiệt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khay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6</m:t>
                        </m:r>
                      </m:sub>
                    </m:sSub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=23.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1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80%</m:t>
                            </m:r>
                          </m:e>
                        </m:d>
                      </m:e>
                      <m:sup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sup>
                    </m:sSup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≈</m:t>
                    </m:r>
                    <m:sSup>
                      <m:sSup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7,5</m:t>
                        </m:r>
                      </m:e>
                      <m:sup>
                        <m:r>
                          <a:rPr lang="fr-FR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𝑜</m:t>
                        </m:r>
                      </m:sup>
                    </m:sSup>
                    <m:r>
                      <a:rPr lang="fr-FR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𝐶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73" y="3834639"/>
                <a:ext cx="11551402" cy="2982291"/>
              </a:xfrm>
              <a:prstGeom prst="rect">
                <a:avLst/>
              </a:prstGeom>
              <a:blipFill>
                <a:blip r:embed="rId3"/>
                <a:stretch>
                  <a:fillRect l="-528" b="-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216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Bài 15 trang 58 Toán 11 Tập 1 | Cánh diều Giải Toán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468" y="129175"/>
            <a:ext cx="231457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89939" y="0"/>
                <a:ext cx="9357017" cy="3513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fr-FR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15. </a:t>
                </a:r>
                <a:endParaRPr lang="fr-FR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</a:t>
                </a: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dài</a:t>
                </a: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cạnh</a:t>
                </a: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vuông</a:t>
                </a: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đầu</a:t>
                </a: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tiên</a:t>
                </a: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là: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=4</m:t>
                    </m:r>
                  </m:oMath>
                </a14:m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dài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cạnh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vuông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thứ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 là: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dài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cạnh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vuông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thứ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 + 1 là: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fr-FR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10</m:t>
                                </m:r>
                              </m:e>
                            </m:rad>
                          </m:num>
                          <m:den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 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   </m:t>
                    </m:r>
                    <m:r>
                      <m:rPr>
                        <m:nor/>
                      </m:rPr>
                      <a:rPr lang="fr-FR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m:t>Suy</m:t>
                    </m:r>
                    <m:r>
                      <m:rPr>
                        <m:nor/>
                      </m:rPr>
                      <a:rPr lang="fr-FR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fr-FR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m:t>ra</m:t>
                    </m:r>
                    <m:r>
                      <m:rPr>
                        <m:nor/>
                      </m:rPr>
                      <a:rPr lang="fr-FR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m:t> : </m:t>
                    </m:r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  <m:r>
                      <a:rPr lang="fr-F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10</m:t>
                            </m:r>
                          </m:e>
                        </m:rad>
                      </m:num>
                      <m:den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fr-FR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(a</a:t>
                </a:r>
                <a:r>
                  <a:rPr lang="fr-FR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 là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một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cấp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nhân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với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hạng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đầu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=4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bội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10</m:t>
                            </m:r>
                          </m:e>
                        </m:rad>
                      </m:num>
                      <m:den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39" y="0"/>
                <a:ext cx="9357017" cy="3513975"/>
              </a:xfrm>
              <a:prstGeom prst="rect">
                <a:avLst/>
              </a:prstGeom>
              <a:blipFill>
                <a:blip r:embed="rId3"/>
                <a:stretch>
                  <a:fillRect l="-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32097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11809" y="0"/>
                <a:ext cx="11830373" cy="66976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fr-FR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16.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Gọi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u</a:t>
                </a:r>
                <a:r>
                  <a:rPr lang="fr-FR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n­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là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tiền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sau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mỗi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tháng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ông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An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còn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nợ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ngân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hàng</a:t>
                </a:r>
                <a:r>
                  <a:rPr lang="fr-FR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Lãi</a:t>
                </a:r>
                <a:r>
                  <a:rPr lang="fr-FR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suất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mỗi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tháng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là 1</a:t>
                </a:r>
                <a:r>
                  <a:rPr lang="fr-FR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%.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  </a:t>
                </a:r>
                <a:r>
                  <a:rPr lang="fr-FR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Ta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fr-FR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=1 000 000 000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đồng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.1%−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1+1%</m:t>
                        </m:r>
                      </m:e>
                    </m:d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đồng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1+1%</m:t>
                        </m:r>
                      </m:e>
                    </m:d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</m:d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.1%−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1+1%</m:t>
                        </m:r>
                      </m:e>
                    </m:d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</a:t>
                </a:r>
                <a:r>
                  <a:rPr lang="fr-FR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…………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−2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−3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−4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−…−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Ta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thấy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−2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;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−3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;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−4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;…;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 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lập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thành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một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cấp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nhân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hạng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đầu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</a:t>
                </a:r>
                <a:r>
                  <a:rPr lang="fr-FR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= a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bội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q = 1 + 1% = 101%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tổng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n – 2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hạng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đầu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là: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𝑛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−2</m:t>
                          </m:r>
                        </m:sub>
                      </m:sSub>
                      <m:r>
                        <a:rPr lang="fr-FR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</a:rPr>
                                        <m:t>101%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fr-FR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  <m:t>𝑛</m:t>
                                  </m:r>
                                  <m:r>
                                    <a:rPr lang="fr-FR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  <m:t>−2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fr-FR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1−101%</m:t>
                          </m:r>
                        </m:den>
                      </m:f>
                      <m:r>
                        <a:rPr lang="fr-FR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=100</m:t>
                      </m:r>
                      <m:r>
                        <a:rPr lang="fr-FR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−1+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  <m:t>101%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fr-FR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−2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Suy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ra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−100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101%</m:t>
                                </m:r>
                              </m:e>
                            </m:d>
                          </m:e>
                          <m:sup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Vì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sau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2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năm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= 24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tháng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thì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ông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An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trả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xong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tiền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nên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 = 24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và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24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Do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đó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ta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: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24</m:t>
                        </m:r>
                      </m:sub>
                    </m:sSub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1+1%</m:t>
                            </m:r>
                          </m:e>
                        </m:d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23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−100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101%</m:t>
                                </m:r>
                              </m:e>
                            </m:d>
                          </m:e>
                          <m:sup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22</m:t>
                            </m:r>
                          </m:sup>
                        </m:sSup>
                      </m:e>
                    </m:d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⟺1 000 000 000.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99%</m:t>
                            </m:r>
                          </m:e>
                        </m:d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23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−100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101%</m:t>
                                </m:r>
                              </m:e>
                            </m:d>
                          </m:e>
                          <m:sup>
                            <m:r>
                              <a:rPr lang="fr-FR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22</m:t>
                            </m:r>
                          </m:sup>
                        </m:sSup>
                      </m:e>
                    </m:d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⟺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fr-FR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=51372355,66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mỗi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tháng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ông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An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phải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trả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51372355,66 </a:t>
                </a:r>
                <a:r>
                  <a:rPr lang="fr-FR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đồng</a:t>
                </a: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09" y="0"/>
                <a:ext cx="11830373" cy="6697603"/>
              </a:xfrm>
              <a:prstGeom prst="rect">
                <a:avLst/>
              </a:prstGeom>
              <a:blipFill>
                <a:blip r:embed="rId2"/>
                <a:stretch>
                  <a:fillRect l="-464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1623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Ôn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: tang, </a:t>
            </a:r>
            <a:r>
              <a:rPr lang="en-US" dirty="0" err="1" smtClean="0"/>
              <a:t>giảm</a:t>
            </a:r>
            <a:r>
              <a:rPr lang="en-US" dirty="0" smtClean="0"/>
              <a:t>,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chặn</a:t>
            </a:r>
            <a:r>
              <a:rPr lang="en-US" dirty="0" smtClean="0"/>
              <a:t>,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hạng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qui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cộng</a:t>
            </a:r>
            <a:r>
              <a:rPr lang="en-US" dirty="0" smtClean="0"/>
              <a:t>,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/>
              <a:t>.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Sử</a:t>
            </a:r>
            <a:r>
              <a:rPr lang="en-US" dirty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thạo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hạng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quát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n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hạng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cộng</a:t>
            </a:r>
            <a:r>
              <a:rPr lang="en-US" dirty="0" smtClean="0"/>
              <a:t>,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3773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600986" cy="1325563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9638" y="2377323"/>
            <a:ext cx="1473630" cy="6603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123268" y="2061275"/>
            <a:ext cx="1658318" cy="48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</p:cNvCxnSpPr>
          <p:nvPr/>
        </p:nvCxnSpPr>
        <p:spPr>
          <a:xfrm>
            <a:off x="2123268" y="2707496"/>
            <a:ext cx="1751308" cy="5161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3781586" y="1752339"/>
            <a:ext cx="4540358" cy="6603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874576" y="2893474"/>
            <a:ext cx="4540358" cy="6603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chặn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49638" y="4659593"/>
            <a:ext cx="1473630" cy="6603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123268" y="4343545"/>
            <a:ext cx="1658318" cy="48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</p:cNvCxnSpPr>
          <p:nvPr/>
        </p:nvCxnSpPr>
        <p:spPr>
          <a:xfrm>
            <a:off x="2123268" y="4989766"/>
            <a:ext cx="1751308" cy="5161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3781586" y="4034609"/>
            <a:ext cx="5377912" cy="6603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874576" y="5175744"/>
            <a:ext cx="5284922" cy="6603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69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tập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về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nhà</a:t>
            </a:r>
            <a:r>
              <a:rPr lang="en-US" sz="3000" b="1" dirty="0" smtClean="0">
                <a:solidFill>
                  <a:srgbClr val="FF0000"/>
                </a:solidFill>
              </a:rPr>
              <a:t>: </a:t>
            </a:r>
            <a:r>
              <a:rPr lang="en-US" sz="3000" b="1" dirty="0" err="1" smtClean="0">
                <a:solidFill>
                  <a:srgbClr val="FF0000"/>
                </a:solidFill>
              </a:rPr>
              <a:t>Hoàn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thành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bảng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sau</a:t>
            </a:r>
            <a:endParaRPr lang="en-US" sz="3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7966742"/>
              </p:ext>
            </p:extLst>
          </p:nvPr>
        </p:nvGraphicFramePr>
        <p:xfrm>
          <a:off x="685800" y="1487838"/>
          <a:ext cx="11092912" cy="4937760"/>
        </p:xfrm>
        <a:graphic>
          <a:graphicData uri="http://schemas.openxmlformats.org/drawingml/2006/table">
            <a:tbl>
              <a:tblPr/>
              <a:tblGrid>
                <a:gridCol w="2179571">
                  <a:extLst>
                    <a:ext uri="{9D8B030D-6E8A-4147-A177-3AD203B41FA5}">
                      <a16:colId xmlns:a16="http://schemas.microsoft.com/office/drawing/2014/main" val="1707045087"/>
                    </a:ext>
                  </a:extLst>
                </a:gridCol>
                <a:gridCol w="4753499">
                  <a:extLst>
                    <a:ext uri="{9D8B030D-6E8A-4147-A177-3AD203B41FA5}">
                      <a16:colId xmlns:a16="http://schemas.microsoft.com/office/drawing/2014/main" val="1093150598"/>
                    </a:ext>
                  </a:extLst>
                </a:gridCol>
                <a:gridCol w="4159842">
                  <a:extLst>
                    <a:ext uri="{9D8B030D-6E8A-4147-A177-3AD203B41FA5}">
                      <a16:colId xmlns:a16="http://schemas.microsoft.com/office/drawing/2014/main" val="3429525795"/>
                    </a:ext>
                  </a:extLst>
                </a:gridCol>
              </a:tblGrid>
              <a:tr h="341306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Cấp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số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cộng</a:t>
                      </a: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Cấp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số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nhân</a:t>
                      </a:r>
                      <a:endParaRPr kumimoji="0" lang="en-US" alt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686380"/>
                  </a:ext>
                </a:extLst>
              </a:tr>
              <a:tr h="35844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Định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nghĩa</a:t>
                      </a: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535497"/>
                  </a:ext>
                </a:extLst>
              </a:tr>
              <a:tr h="616552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Số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hạng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tổng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quát</a:t>
                      </a: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887663"/>
                  </a:ext>
                </a:extLst>
              </a:tr>
              <a:tr h="138040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Tổng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n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số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hạng</a:t>
                      </a: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đầu</a:t>
                      </a: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</a:t>
                      </a:r>
                      <a:endParaRPr kumimoji="0" lang="en-US" alt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</a:t>
                      </a:r>
                      <a:endParaRPr kumimoji="0" lang="en-US" alt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224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726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234" y="1406928"/>
            <a:ext cx="3191359" cy="781749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Đáp </a:t>
            </a:r>
            <a:r>
              <a:rPr lang="en-US" sz="2500" b="1" dirty="0" err="1" smtClean="0"/>
              <a:t>án</a:t>
            </a:r>
            <a:r>
              <a:rPr lang="en-US" sz="2500" b="1" dirty="0" smtClean="0"/>
              <a:t> chi </a:t>
            </a:r>
            <a:r>
              <a:rPr lang="en-US" sz="2500" b="1" dirty="0" err="1" smtClean="0"/>
              <a:t>tiết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câu</a:t>
            </a:r>
            <a:r>
              <a:rPr lang="en-US" sz="2500" b="1" dirty="0" smtClean="0"/>
              <a:t> 1:</a:t>
            </a:r>
            <a:endParaRPr lang="en-US" sz="25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94469" y="1797803"/>
                <a:ext cx="11897532" cy="49879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b="1" i="1" u="sng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Cách</a:t>
                </a:r>
                <a:r>
                  <a:rPr lang="fr-FR" sz="2500" b="1" i="1" u="sng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b="1" i="1" u="sng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1 </a:t>
                </a:r>
                <a:r>
                  <a:rPr lang="fr-FR" sz="2500" b="1" i="1" u="sng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:r>
                  <a:rPr lang="fr-FR" sz="25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Ta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fr-FR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fr-FR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r-FR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fr-FR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fr-FR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=3</m:t>
                            </m:r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fr-FR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𝑛</m:t>
                                </m:r>
                                <m:r>
                                  <a:rPr lang="fr-FR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, do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đó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=1;</m:t>
                    </m:r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=3;</m:t>
                    </m:r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=9;</m:t>
                    </m:r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=27</m:t>
                    </m:r>
                  </m:oMath>
                </a14:m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b="1" i="1" u="sng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Cách</a:t>
                </a:r>
                <a:r>
                  <a:rPr lang="fr-FR" sz="2500" b="1" i="1" u="sng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2 :</a:t>
                </a:r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Ta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  <m:r>
                              <a:rPr lang="fr-FR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=3</m:t>
                    </m:r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Do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đó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dãy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là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một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cấp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nhân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hạng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đầu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bội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q = 3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nên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ta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hạng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tổng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quát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là: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ℕ</m:t>
                        </m:r>
                      </m:e>
                      <m:sup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Do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đó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hạng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thứ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năm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(</m:t>
                    </m:r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là: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5−2</m:t>
                        </m:r>
                      </m:sup>
                    </m:sSup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=27</m:t>
                    </m:r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9" y="1797803"/>
                <a:ext cx="11897532" cy="4987904"/>
              </a:xfrm>
              <a:prstGeom prst="rect">
                <a:avLst/>
              </a:prstGeom>
              <a:blipFill>
                <a:blip r:embed="rId2"/>
                <a:stretch>
                  <a:fillRect l="-820" r="-871" b="-6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 txBox="1">
            <a:spLocks/>
          </p:cNvSpPr>
          <p:nvPr/>
        </p:nvSpPr>
        <p:spPr>
          <a:xfrm>
            <a:off x="1037095" y="517526"/>
            <a:ext cx="10584051" cy="781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/>
              <a:t>Đáp </a:t>
            </a:r>
            <a:r>
              <a:rPr lang="en-US" sz="3000" b="1" dirty="0" err="1" smtClean="0"/>
              <a:t>án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Câu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hỏi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trắc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nghiệm</a:t>
            </a:r>
            <a:r>
              <a:rPr lang="en-US" sz="3000" b="1" dirty="0" smtClean="0"/>
              <a:t>: 1A; 2D, 3A, 4D, 5A, 6D, 7C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66791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0742" y="1403514"/>
                <a:ext cx="10131914" cy="1325563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Câu 2</a:t>
                </a:r>
                <a:r>
                  <a:rPr lang="fr-FR" sz="25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. D</a:t>
                </a:r>
                <a:r>
                  <a:rPr lang="en-US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Ta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+1+1</m:t>
                        </m:r>
                      </m:sup>
                    </m:sSup>
                    <m:r>
                      <a:rPr lang="fr-FR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+2</m:t>
                        </m:r>
                      </m:sup>
                    </m:sSup>
                  </m:oMath>
                </a14:m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r>
                  <a:rPr lang="fr-FR" sz="25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fr-FR" sz="25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fr-FR" sz="25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Xét</a:t>
                </a:r>
                <a:r>
                  <a:rPr lang="fr-FR" sz="25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hiệu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+2</m:t>
                        </m:r>
                      </m:sup>
                    </m:sSup>
                    <m:r>
                      <a:rPr lang="fr-FR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fr-FR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3.2</m:t>
                        </m:r>
                      </m:e>
                      <m:sup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fr-FR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mọi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fr-FR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ℕ</m:t>
                        </m:r>
                      </m:e>
                      <m:sup>
                        <m:r>
                          <a:rPr lang="fr-FR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đã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cho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là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tăng</a:t>
                </a:r>
                <a:r>
                  <a:rPr lang="fr-FR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r>
                  <a:rPr lang="en-US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sz="25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endParaRPr lang="en-US" sz="25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0742" y="1403514"/>
                <a:ext cx="10131914" cy="1325563"/>
              </a:xfrm>
              <a:blipFill>
                <a:blip r:embed="rId2"/>
                <a:stretch>
                  <a:fillRect l="-1023" t="-55505" b="-23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95759" y="3039870"/>
                <a:ext cx="11544946" cy="3208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b="1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Câu</a:t>
                </a:r>
                <a:r>
                  <a:rPr lang="fr-FR" sz="25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3. A</a:t>
                </a:r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21; – 3; – 27; – 51; – 75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lập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thành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một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cấp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cộng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hạng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đầu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là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=21</m:t>
                    </m:r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sai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=−24</m:t>
                    </m:r>
                  </m:oMath>
                </a14:m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b="1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Câu</a:t>
                </a:r>
                <a:r>
                  <a:rPr lang="fr-FR" sz="2500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4</a:t>
                </a:r>
                <a:r>
                  <a:rPr lang="fr-FR" sz="25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 D</a:t>
                </a:r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Công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thức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hạng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tổng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quát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cấp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cộng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=−5+</m:t>
                    </m:r>
                    <m:d>
                      <m:d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</m:t>
                        </m:r>
                      </m:e>
                    </m:d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.4=4</m:t>
                    </m:r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𝑛</m:t>
                    </m:r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−9</m:t>
                    </m:r>
                  </m:oMath>
                </a14:m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59" y="3039870"/>
                <a:ext cx="11544946" cy="3208571"/>
              </a:xfrm>
              <a:prstGeom prst="rect">
                <a:avLst/>
              </a:prstGeom>
              <a:blipFill>
                <a:blip r:embed="rId3"/>
                <a:stretch>
                  <a:fillRect l="-898" r="-898" b="-1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759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82290" y="282284"/>
                <a:ext cx="11809709" cy="3093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b="1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Câu</a:t>
                </a:r>
                <a:r>
                  <a:rPr lang="fr-FR" sz="2500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5. A</a:t>
                </a:r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Các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tự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nhiên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lẻ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lập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thành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một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cấp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cộng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fr-FR" sz="25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hạng</a:t>
                </a:r>
                <a:r>
                  <a:rPr lang="fr-FR" sz="25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đầu</a:t>
                </a:r>
                <a:r>
                  <a:rPr lang="fr-FR" sz="25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fr-FR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=1</m:t>
                    </m:r>
                  </m:oMath>
                </a14:m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sai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</m:oMath>
                </a14:m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Do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đó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tổng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100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hạng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đầu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tiên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cấp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cộng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này</a:t>
                </a:r>
                <a:r>
                  <a:rPr lang="fr-FR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là:</a:t>
                </a:r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100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25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100.</m:t>
                          </m:r>
                          <m:d>
                            <m:d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1+1+99.2</m:t>
                              </m:r>
                            </m:e>
                          </m:d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5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=10 000</m:t>
                      </m:r>
                    </m:oMath>
                  </m:oMathPara>
                </a14:m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90" y="282284"/>
                <a:ext cx="11809709" cy="3093539"/>
              </a:xfrm>
              <a:prstGeom prst="rect">
                <a:avLst/>
              </a:prstGeom>
              <a:blipFill>
                <a:blip r:embed="rId2"/>
                <a:stretch>
                  <a:fillRect l="-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2290" y="3375823"/>
                <a:ext cx="10575010" cy="23820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500" b="1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Câu</a:t>
                </a:r>
                <a:r>
                  <a:rPr lang="en-US" sz="2500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6. D</a:t>
                </a:r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(</m:t>
                    </m:r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được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xác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định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bởi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mọi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≥2</m:t>
                    </m:r>
                  </m:oMath>
                </a14:m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là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cấp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nhân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hạng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đầu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90" y="3375823"/>
                <a:ext cx="10575010" cy="2382062"/>
              </a:xfrm>
              <a:prstGeom prst="rect">
                <a:avLst/>
              </a:prstGeom>
              <a:blipFill>
                <a:blip r:embed="rId3"/>
                <a:stretch>
                  <a:fillRect l="-980" r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60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64949" y="621835"/>
                <a:ext cx="11437749" cy="27761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500" b="1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Câu</a:t>
                </a:r>
                <a:r>
                  <a:rPr lang="en-US" sz="2500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7. C</a:t>
                </a:r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hạng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tổng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quát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cấp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nhân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</m:t>
                        </m:r>
                      </m:e>
                    </m:d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−1</m:t>
                        </m:r>
                      </m:sup>
                    </m:sSup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5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Xét</a:t>
                </a:r>
                <a:r>
                  <a:rPr lang="en-US" sz="25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5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2017</m:t>
                            </m:r>
                          </m:sup>
                        </m:sSup>
                      </m:den>
                    </m:f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⟺</m:t>
                    </m:r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5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=2018</m:t>
                    </m:r>
                  </m:oMath>
                </a14:m>
                <a:endParaRPr lang="en-US" sz="25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49" y="621835"/>
                <a:ext cx="11437749" cy="2776145"/>
              </a:xfrm>
              <a:prstGeom prst="rect">
                <a:avLst/>
              </a:prstGeom>
              <a:blipFill>
                <a:blip r:embed="rId2"/>
                <a:stretch>
                  <a:fillRect l="-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941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49816" y="356461"/>
                <a:ext cx="10853979" cy="5813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fr-FR" sz="2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8</a:t>
                </a:r>
                <a:r>
                  <a:rPr lang="vi-VN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=&gt;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+1+1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+2</m:t>
                        </m:r>
                      </m:den>
                    </m:f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+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Xét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hiệu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+2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+2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&gt;0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vì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𝑛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ℕ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).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&gt;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nên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tăng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+ Ta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=1−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mà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1−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&lt;1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𝑛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ℕ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).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bị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chặn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trên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bởi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1.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=&gt;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+1</m:t>
                            </m:r>
                          </m:sup>
                        </m:sSup>
                      </m:den>
                    </m:f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+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Xét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hiệu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+1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&lt;0, 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𝑛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ℕ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&lt;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nên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giảm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+ Ta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Vì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p>
                    </m:sSup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≥5⟺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≤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⟺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≤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𝑛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ℕ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),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mà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nl-NL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&gt;0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𝑛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ℕ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).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0&lt;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≤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nên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dãy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bị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chặn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16" y="356461"/>
                <a:ext cx="10853979" cy="5813964"/>
              </a:xfrm>
              <a:prstGeom prst="rect">
                <a:avLst/>
              </a:prstGeom>
              <a:blipFill>
                <a:blip r:embed="rId2"/>
                <a:stretch>
                  <a:fillRect l="-618" r="-562" b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11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82291" y="140218"/>
                <a:ext cx="11535906" cy="5892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vi-VN" sz="2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Bài </a:t>
                </a:r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9</a:t>
                </a:r>
                <a:r>
                  <a:rPr lang="vi-VN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+4</m:t>
                    </m:r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=42⟺2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+5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=42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Ta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lại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9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+3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+8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+11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=66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Khi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đó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ta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fr-FR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+5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=42</m:t>
                            </m:r>
                          </m:e>
                          <m:e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fr-FR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+11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=66</m:t>
                            </m:r>
                          </m:e>
                        </m:eqAr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⟺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fr-FR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4 </m:t>
                            </m:r>
                          </m:e>
                        </m:eqArr>
                      </m:e>
                    </m:d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Vậy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hạng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đầu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của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cấp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cộng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là: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11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sai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4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b) Ta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+3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=22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⟺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+4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=22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⟺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=11−2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Lại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+4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</m:t>
                        </m:r>
                      </m:e>
                    </m:d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=21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Thay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=11−2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vào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biểu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thức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trên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ta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11−2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</m:t>
                        </m:r>
                      </m:e>
                    </m:d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11−2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</m:t>
                        </m:r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+4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</m:t>
                        </m:r>
                      </m:e>
                    </m:d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=21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⟺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hoặc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=−5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thì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=−5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thì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=21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91" y="140218"/>
                <a:ext cx="11535906" cy="5892703"/>
              </a:xfrm>
              <a:prstGeom prst="rect">
                <a:avLst/>
              </a:prstGeom>
              <a:blipFill>
                <a:blip r:embed="rId2"/>
                <a:stretch>
                  <a:fillRect l="-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507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73803" y="0"/>
                <a:ext cx="11675389" cy="55195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vi-VN" sz="2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Bài </a:t>
                </a:r>
                <a:r>
                  <a:rPr lang="fr-FR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10</a:t>
                </a:r>
                <a:r>
                  <a:rPr lang="vi-VN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a) Ta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6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</m:e>
                      <m:sup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=192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7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</m:e>
                      <m:sup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=384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Xét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6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7</m:t>
                            </m:r>
                          </m:sub>
                        </m:sSub>
                      </m:den>
                    </m:f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</m:den>
                    </m:f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192</m:t>
                        </m:r>
                      </m:num>
                      <m:den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384</m:t>
                        </m:r>
                      </m:den>
                    </m:f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Suy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ra: </a:t>
                </a:r>
                <a14:m>
                  <m:oMath xmlns:m="http://schemas.openxmlformats.org/officeDocument/2006/math"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=2;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=192: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=6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Vậy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cấp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nhân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hạng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đầu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=6</m:t>
                    </m:r>
                  </m:oMath>
                </a14:m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bội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b) Ta </a:t>
                </a:r>
                <a:r>
                  <a:rPr lang="fr-FR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fr-FR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</m:e>
                      <m:sup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=7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⟺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1+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  <m:r>
                          <a:rPr lang="fr-FR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fr-FR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fr-FR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=7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nl-NL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b>
                    </m:sSub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</m:e>
                      <m:sup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=14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⟺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nl-NL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nl-NL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nl-NL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=14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Suy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ra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1+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𝑞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14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⟺2=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⟺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−2=0⟺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thì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   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thì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=7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03" y="0"/>
                <a:ext cx="11675389" cy="5519524"/>
              </a:xfrm>
              <a:prstGeom prst="rect">
                <a:avLst/>
              </a:prstGeom>
              <a:blipFill>
                <a:blip r:embed="rId2"/>
                <a:stretch>
                  <a:fillRect l="-574" b="-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3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4799" y="0"/>
                <a:ext cx="11737383" cy="64819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en-US" sz="19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11.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Do A, B, C, D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theo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thứ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tự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lập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thành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một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cấp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cộng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nên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ta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 = A + d; C = A + 2d; D = A + 3d.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Mặt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khác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A + B + C + D = 360°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⇔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A + A + d + A + 2d + A + 3d = 360°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                                                           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⇔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4A + 6d = 360°   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⇔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2A + 3d = 180°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Ta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lại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A + 2d = 5A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⇔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d = 2A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⇒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8A = 180°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⇒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A = 22,5°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d = 45°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⇒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B = 67,5°, C = 112,5°, D = 157,5°.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en-US" sz="19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12.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Giả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sử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người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ta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đã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trồng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được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hàng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cây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ở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mỗi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hàng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lập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thành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một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cấp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cộng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với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=1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công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sai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</m:t>
                    </m:r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</m:t>
                    </m:r>
                  </m:oMath>
                </a14:m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Tổng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cây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ở n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hàng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cây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en-US" sz="19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9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9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1+</m:t>
                              </m:r>
                              <m:r>
                                <a:rPr lang="en-US" sz="19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𝑛</m:t>
                              </m:r>
                            </m:e>
                          </m:d>
                        </m:num>
                        <m:den>
                          <m: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19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9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9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US" sz="19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19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=4950⟺</m:t>
                      </m:r>
                      <m:sSup>
                        <m:sSupPr>
                          <m:ctrlP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sz="19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9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r>
                        <a:rPr lang="en-US" sz="19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𝑛</m:t>
                      </m:r>
                      <m:r>
                        <a:rPr lang="en-US" sz="19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−9900=0</m:t>
                      </m:r>
                    </m:oMath>
                  </m:oMathPara>
                </a14:m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</a:t>
                </a:r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⟺</m:t>
                    </m:r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𝑛</m:t>
                    </m:r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=99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(TM)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hoặc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19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=−100</m:t>
                    </m:r>
                  </m:oMath>
                </a14:m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(KTM)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99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hàng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cây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được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trồng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theo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cách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9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trên</a:t>
                </a:r>
                <a:r>
                  <a:rPr lang="en-US" sz="1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19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0"/>
                <a:ext cx="11737383" cy="6481967"/>
              </a:xfrm>
              <a:prstGeom prst="rect">
                <a:avLst/>
              </a:prstGeom>
              <a:blipFill>
                <a:blip r:embed="rId2"/>
                <a:stretch>
                  <a:fillRect l="-468" b="-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1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456</Words>
  <Application>Microsoft Office PowerPoint</Application>
  <PresentationFormat>Widescreen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Symbol</vt:lpstr>
      <vt:lpstr>Tahoma</vt:lpstr>
      <vt:lpstr>Times New Roman</vt:lpstr>
      <vt:lpstr>Wingdings</vt:lpstr>
      <vt:lpstr>1_Office Theme</vt:lpstr>
      <vt:lpstr>PowerPoint Presentation</vt:lpstr>
      <vt:lpstr>Đáp án chi tiết câu 1:</vt:lpstr>
      <vt:lpstr>Câu 2. D Ta có: u_(n+1)=2^(n+1+1)=2^(n+2).  Xét hiệu u_(n+1)-u_n=2^(n+2)-2^n=〖3.2〗^n&gt;0 với mọi n∈N^∗ Vậy dãy số đã cho là dãy số tăng.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Tổng kết và hướng dẫn nhiệm vụ về nhà</vt:lpstr>
      <vt:lpstr>Các dạng bài toán</vt:lpstr>
      <vt:lpstr>Bài tập về nhà: Hoàn thành bảng sau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2023-08-17T10:40:20Z</dcterms:created>
  <dcterms:modified xsi:type="dcterms:W3CDTF">2023-08-18T02:55:15Z</dcterms:modified>
</cp:coreProperties>
</file>