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1" r:id="rId2"/>
    <p:sldId id="25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4" r:id="rId29"/>
    <p:sldId id="335" r:id="rId30"/>
    <p:sldId id="277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43E54-51A2-47E1-A50A-8D2C3A97500C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ABE17-2F46-4C8C-81C6-DFF5F34099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051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52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0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7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1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8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07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1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88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85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3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70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15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24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0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91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3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1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2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8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2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9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1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C188-DEA3-B901-3009-52DA00AB2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3D435-D0D3-D574-8364-A38DBF757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E986-3ABB-075D-B669-A53771D2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C659-466A-5109-924E-D48B4C6D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267CE-C0A7-8EC1-1392-9CA15A4E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69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F742-9EEA-0B4C-3E63-7BAA09E2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4F79D-E808-5B74-5B74-4D6EDC1CC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CB3FE-5B42-B7B8-4981-AB1F0805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65045-C225-3A46-409D-13689C09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ED8EE-F751-C955-7871-30DCA8CC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19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951F88-3AFF-1ED3-3783-188553BF5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2B82E-11D3-2396-D1F0-2045AB2E1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3209-9B68-7F2D-2AA7-6F455485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D4CE-8061-4882-840F-D6DE9B57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9C8A-FFE3-ED6C-7B44-58EEEB61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460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36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0365-C4F2-DB56-FD28-BCED03BE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3950-4C0B-BC3E-C524-387E7434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86DD-70B5-2DCB-43EB-569EF98C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3C588-1906-6D2D-BE54-C205748A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E7FFB-7E73-C88E-15DF-9D6263A2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2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30E7-6079-D3FC-0AA2-72E3BE7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843DF-EE14-D798-FE5B-26A206EB5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F191B-BD73-8293-7855-3CE8E013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A4055-B920-7ADC-00DC-FD40511F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F80BB-F1FF-9990-DA21-AC7B181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39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3E30-D457-DF45-A8EA-8AAC5342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60E5-94EC-E83F-D4CF-135C0FEE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C775D-C6C3-5228-81EC-FC8675228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F1B98-EDEA-A78E-E94F-F52940B9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1DB14-2876-09E5-56C5-81296738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32D3A-0A52-AC27-5B88-C2750EA3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38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E96-8595-B48F-042A-FC9F5E28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2F67D-8073-C4F6-6E2E-49F28975A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0C738-A089-51A5-8376-A7CE92F0B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E8162-4025-CFC6-E463-3837FFFF5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86D8A-0C44-7553-B5B5-53257C513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032CA-DF95-54AE-C84E-3F0B1CAE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538AE-51DB-945B-81A5-18FDBC35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2EDA7A-482D-0D1F-3E50-5694B087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F1F9-7489-269C-C3CA-9C287E18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1D8FC-0549-7FBF-C03B-C09A55D3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68134-000E-E368-E1DA-DC2BE931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612FE-B31B-E80D-984E-0C8CF2E0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90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3CA96-10F7-7D15-B821-D38887DD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61E3C-5D71-6D22-C712-D4777C33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8F3A8-E046-869E-2FF7-ED096643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383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671C-A333-50D0-8CBB-88B663FA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F473-34D7-5020-DFDB-DB8CA7A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87EE-3317-CCE3-18A1-278C944E6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8D13C-1175-0F85-439D-243AAEB5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69016-CE65-32B2-80C1-2CB3DED8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2807F-E63B-2ED9-8B3C-81AF0453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05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99B66-36D8-437D-7D0F-A3DD615D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7C51F-F121-228B-ED3B-D39F88B4C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B7EAD-4D71-801E-4A6A-B0A1C76AE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8B878-5B65-672E-3597-5F7D27D6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5D25C-62E2-ABF2-DF9C-B659D272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ABEDB-1292-809E-F041-9AE3F47C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38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3AFB4-B641-20D7-53A9-53402BB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7F68-3FB4-461B-CF8C-AC169A763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D9C53-E309-1AEA-7C88-972666EC9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0D86A-5FB6-48DA-B74F-728485B57B56}" type="datetimeFigureOut">
              <a:rPr lang="vi-VN" smtClean="0"/>
              <a:t>20/08/2023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82D0-EA0E-0F1F-39BC-D871FE585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401BE-9138-122E-5551-4B2D1D57F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3154-4B1A-426C-B792-3D26A2C5C1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63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142147" y="2432957"/>
            <a:ext cx="9938787" cy="4196443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5" tIns="22853" rIns="45705" bIns="22853" rtlCol="0" anchor="ctr"/>
          <a:lstStyle/>
          <a:p>
            <a:pPr algn="ctr"/>
            <a:endPara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248" y="747614"/>
            <a:ext cx="12200248" cy="3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5" tIns="22853" rIns="45705" bIns="22853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II : </a:t>
            </a:r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 SỐ, CẤP SỐ CỘNG, CẤP SỐ NHÂN</a:t>
            </a:r>
            <a:endParaRPr lang="en-US" sz="22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61502" y="1514359"/>
            <a:ext cx="6816043" cy="892794"/>
            <a:chOff x="5747658" y="4446051"/>
            <a:chExt cx="13632086" cy="1785586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05" tIns="22853" rIns="45705" bIns="22853" rtlCol="0" anchor="ctr"/>
            <a:lstStyle/>
            <a:p>
              <a:pPr algn="ctr"/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11230" y="4446051"/>
              <a:ext cx="6366266" cy="17855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5705" tIns="22853" rIns="45705" bIns="22853" rtlCol="0">
              <a:spAutoFit/>
            </a:bodyPr>
            <a:lstStyle/>
            <a:p>
              <a:pPr algn="ctr">
                <a:lnSpc>
                  <a:spcPts val="3000"/>
                </a:lnSpc>
                <a:spcBef>
                  <a:spcPts val="900"/>
                </a:spcBef>
              </a:pPr>
              <a:r>
                <a:rPr lang="en-US" sz="2200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22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</a:t>
              </a:r>
              <a:r>
                <a:rPr lang="en-US" sz="22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CẤP SỐ NHÂN</a:t>
              </a:r>
            </a:p>
            <a:p>
              <a:pPr algn="ctr">
                <a:lnSpc>
                  <a:spcPts val="3000"/>
                </a:lnSpc>
                <a:spcBef>
                  <a:spcPts val="900"/>
                </a:spcBef>
              </a:pPr>
              <a:endParaRPr lang="en-US" sz="22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1066800" y="2898074"/>
            <a:ext cx="4320785" cy="503358"/>
            <a:chOff x="7459670" y="7086600"/>
            <a:chExt cx="8642569" cy="1006831"/>
          </a:xfrm>
        </p:grpSpPr>
        <p:sp>
          <p:nvSpPr>
            <p:cNvPr id="57" name="Rectangle 56"/>
            <p:cNvSpPr/>
            <p:nvPr/>
          </p:nvSpPr>
          <p:spPr>
            <a:xfrm>
              <a:off x="9092457" y="7178186"/>
              <a:ext cx="7009782" cy="861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cấp số nhân</a:t>
              </a:r>
              <a:endParaRPr lang="en-US" sz="22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006831"/>
              <a:chOff x="7459669" y="7543800"/>
              <a:chExt cx="1381118" cy="1006831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65505"/>
                <a:chOff x="7469187" y="7685126"/>
                <a:chExt cx="1371600" cy="865505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51328" y="7688758"/>
                  <a:ext cx="722474" cy="861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2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66800" y="3657602"/>
            <a:ext cx="3643661" cy="508515"/>
            <a:chOff x="7459670" y="8524495"/>
            <a:chExt cx="7067873" cy="949577"/>
          </a:xfrm>
        </p:grpSpPr>
        <p:sp>
          <p:nvSpPr>
            <p:cNvPr id="75" name="Rectangle 74"/>
            <p:cNvSpPr/>
            <p:nvPr/>
          </p:nvSpPr>
          <p:spPr>
            <a:xfrm>
              <a:off x="9011682" y="8638587"/>
              <a:ext cx="5515861" cy="825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150"/>
                </a:spcBef>
                <a:spcAft>
                  <a:spcPts val="200"/>
                </a:spcAft>
                <a:tabLst>
                  <a:tab pos="114300" algn="l"/>
                </a:tabLst>
              </a:pPr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 hạng tổng quát</a:t>
              </a:r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9577"/>
              <a:chOff x="7459669" y="7543800"/>
              <a:chExt cx="1381118" cy="949577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8251"/>
                <a:chOff x="7469187" y="7685126"/>
                <a:chExt cx="1371600" cy="808251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62248" y="7688760"/>
                  <a:ext cx="700637" cy="804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2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66800" y="4343403"/>
            <a:ext cx="2320237" cy="503358"/>
            <a:chOff x="7459670" y="9982200"/>
            <a:chExt cx="4641009" cy="1006831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008223" cy="861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22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1006831"/>
              <a:chOff x="7459669" y="7543800"/>
              <a:chExt cx="1381118" cy="1006831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865505"/>
                <a:chOff x="7469187" y="7685126"/>
                <a:chExt cx="1371600" cy="865505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51328" y="7688758"/>
                  <a:ext cx="722474" cy="861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2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2" name="Group 74">
            <a:extLst>
              <a:ext uri="{FF2B5EF4-FFF2-40B4-BE49-F238E27FC236}">
                <a16:creationId xmlns:a16="http://schemas.microsoft.com/office/drawing/2014/main" id="{237DAB52-59F0-48BD-BCA0-476D9212D9B3}"/>
              </a:ext>
            </a:extLst>
          </p:cNvPr>
          <p:cNvGrpSpPr/>
          <p:nvPr/>
        </p:nvGrpSpPr>
        <p:grpSpPr>
          <a:xfrm>
            <a:off x="1066801" y="5029203"/>
            <a:ext cx="6773379" cy="507087"/>
            <a:chOff x="7459670" y="9982200"/>
            <a:chExt cx="13548324" cy="10142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97269F3-4BB2-4488-9927-CA907067CFEE}"/>
                    </a:ext>
                  </a:extLst>
                </p:cNvPr>
                <p:cNvSpPr/>
                <p:nvPr/>
              </p:nvSpPr>
              <p:spPr>
                <a:xfrm>
                  <a:off x="9092457" y="10134617"/>
                  <a:ext cx="11915537" cy="8618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22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en-US" sz="22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số hạng đầu tiên của cấp số nhân</a:t>
                  </a:r>
                  <a:endParaRPr lang="en-US" sz="22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97269F3-4BB2-4488-9927-CA907067C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7" y="10134617"/>
                  <a:ext cx="11915537" cy="861873"/>
                </a:xfrm>
                <a:prstGeom prst="rect">
                  <a:avLst/>
                </a:prstGeom>
                <a:blipFill>
                  <a:blip r:embed="rId3"/>
                  <a:stretch>
                    <a:fillRect l="-1331" t="-10000" r="-307" b="-2857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44">
              <a:extLst>
                <a:ext uri="{FF2B5EF4-FFF2-40B4-BE49-F238E27FC236}">
                  <a16:creationId xmlns:a16="http://schemas.microsoft.com/office/drawing/2014/main" id="{86E70347-6C7A-42F0-8255-ADB94FF69FF5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1006831"/>
              <a:chOff x="7459669" y="7543800"/>
              <a:chExt cx="1381118" cy="1006831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47BBBF54-874C-4A16-BB3A-E22EF2B6AE2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4" name="Group 46">
                <a:extLst>
                  <a:ext uri="{FF2B5EF4-FFF2-40B4-BE49-F238E27FC236}">
                    <a16:creationId xmlns:a16="http://schemas.microsoft.com/office/drawing/2014/main" id="{F126CA69-6966-479D-AB77-38BEC639A0AA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865505"/>
                <a:chOff x="7469187" y="7685126"/>
                <a:chExt cx="1371600" cy="865505"/>
              </a:xfrm>
            </p:grpSpPr>
            <p:sp>
              <p:nvSpPr>
                <p:cNvPr id="65" name="Round Same Side Corner Rectangle 85">
                  <a:extLst>
                    <a:ext uri="{FF2B5EF4-FFF2-40B4-BE49-F238E27FC236}">
                      <a16:creationId xmlns:a16="http://schemas.microsoft.com/office/drawing/2014/main" id="{A7E187E5-CCCB-492B-80CC-0C10138F2CD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0549AA0-8AF5-42E3-BADB-BAF9E9BF94FD}"/>
                    </a:ext>
                  </a:extLst>
                </p:cNvPr>
                <p:cNvSpPr txBox="1"/>
                <p:nvPr/>
              </p:nvSpPr>
              <p:spPr>
                <a:xfrm>
                  <a:off x="7796633" y="7688758"/>
                  <a:ext cx="831862" cy="861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2" name="Group 74">
            <a:extLst>
              <a:ext uri="{FF2B5EF4-FFF2-40B4-BE49-F238E27FC236}">
                <a16:creationId xmlns:a16="http://schemas.microsoft.com/office/drawing/2014/main" id="{8BDDCCC0-E66C-4583-8A33-66FCE4F1C519}"/>
              </a:ext>
            </a:extLst>
          </p:cNvPr>
          <p:cNvGrpSpPr/>
          <p:nvPr/>
        </p:nvGrpSpPr>
        <p:grpSpPr>
          <a:xfrm>
            <a:off x="1066800" y="5635082"/>
            <a:ext cx="2401989" cy="507087"/>
            <a:chOff x="7459670" y="9982200"/>
            <a:chExt cx="4804532" cy="101429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3DAC2B0-C894-4825-AD1E-E44E4AF06841}"/>
                </a:ext>
              </a:extLst>
            </p:cNvPr>
            <p:cNvSpPr/>
            <p:nvPr/>
          </p:nvSpPr>
          <p:spPr>
            <a:xfrm>
              <a:off x="9092456" y="10134617"/>
              <a:ext cx="3171746" cy="861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 tập</a:t>
              </a:r>
              <a:endParaRPr lang="en-US" sz="22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44">
              <a:extLst>
                <a:ext uri="{FF2B5EF4-FFF2-40B4-BE49-F238E27FC236}">
                  <a16:creationId xmlns:a16="http://schemas.microsoft.com/office/drawing/2014/main" id="{3B39E3DF-BB08-4742-9F9E-5F9105220D30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1006831"/>
              <a:chOff x="7459669" y="7543800"/>
              <a:chExt cx="1381118" cy="1006831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847804F7-66C8-4C9B-A2AE-478D01CBC49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46">
                <a:extLst>
                  <a:ext uri="{FF2B5EF4-FFF2-40B4-BE49-F238E27FC236}">
                    <a16:creationId xmlns:a16="http://schemas.microsoft.com/office/drawing/2014/main" id="{CEC32359-CFE0-4B34-8E1C-438C7C0B79E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865505"/>
                <a:chOff x="7469187" y="7685126"/>
                <a:chExt cx="1371600" cy="865505"/>
              </a:xfrm>
            </p:grpSpPr>
            <p:sp>
              <p:nvSpPr>
                <p:cNvPr id="47" name="Round Same Side Corner Rectangle 85">
                  <a:extLst>
                    <a:ext uri="{FF2B5EF4-FFF2-40B4-BE49-F238E27FC236}">
                      <a16:creationId xmlns:a16="http://schemas.microsoft.com/office/drawing/2014/main" id="{DE3B50B7-ED58-4598-BEC2-1280C2F9DCA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92D48DC-9CA9-4A7E-B21B-7F360214D37D}"/>
                    </a:ext>
                  </a:extLst>
                </p:cNvPr>
                <p:cNvSpPr txBox="1"/>
                <p:nvPr/>
              </p:nvSpPr>
              <p:spPr>
                <a:xfrm>
                  <a:off x="7796633" y="7688758"/>
                  <a:ext cx="831862" cy="861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249" y="1055338"/>
            <a:ext cx="9601201" cy="599956"/>
            <a:chOff x="168274" y="1905000"/>
            <a:chExt cx="19202401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9378" y="2068684"/>
              <a:ext cx="695400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2" y="2087351"/>
                  <a:ext cx="17283113" cy="57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Tổng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en-US" sz="22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số hạng đầu tiên của cấp số nhân</a:t>
                  </a: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2" y="2087351"/>
                  <a:ext cx="17283113" cy="577914"/>
                </a:xfrm>
                <a:prstGeom prst="rect">
                  <a:avLst/>
                </a:prstGeom>
                <a:blipFill>
                  <a:blip r:embed="rId3"/>
                  <a:stretch>
                    <a:fillRect l="-917"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252694" y="1777334"/>
            <a:ext cx="11583953" cy="2006357"/>
            <a:chOff x="1076414" y="4334859"/>
            <a:chExt cx="23167905" cy="264825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543616"/>
              <a:ext cx="22711050" cy="243949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just">
                <a:lnSpc>
                  <a:spcPct val="115000"/>
                </a:lnSpc>
                <a:spcBef>
                  <a:spcPts val="150"/>
                </a:spcBef>
                <a:spcAft>
                  <a:spcPts val="200"/>
                </a:spcAft>
                <a:tabLst>
                  <a:tab pos="114300" algn="l"/>
                </a:tabLst>
              </a:pPr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</a:p>
            <a:p>
              <a:pPr algn="just">
                <a:lnSpc>
                  <a:spcPct val="115000"/>
                </a:lnSpc>
                <a:spcBef>
                  <a:spcPts val="150"/>
                </a:spcBef>
                <a:spcAft>
                  <a:spcPts val="200"/>
                </a:spcAft>
                <a:tabLst>
                  <a:tab pos="114300" algn="l"/>
                </a:tabLst>
              </a:pPr>
              <a:r>
                <a:rPr lang="en-US" sz="22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640760"/>
              <a:chOff x="166396" y="8712046"/>
              <a:chExt cx="4411573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4860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98871" cy="56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22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lí 3 </a:t>
                </a:r>
                <a:endPara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461265" y="4292471"/>
            <a:ext cx="11309778" cy="1298468"/>
            <a:chOff x="1247578" y="2453388"/>
            <a:chExt cx="21996951" cy="2642126"/>
          </a:xfrm>
        </p:grpSpPr>
        <p:sp>
          <p:nvSpPr>
            <p:cNvPr id="48" name="Rounded Rectangle 47"/>
            <p:cNvSpPr/>
            <p:nvPr/>
          </p:nvSpPr>
          <p:spPr>
            <a:xfrm>
              <a:off x="1295704" y="2495616"/>
              <a:ext cx="21948825" cy="2599898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1247578" y="2453388"/>
              <a:ext cx="3478409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Chú ý</a:t>
              </a:r>
            </a:p>
            <a:p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/>
              <p:nvPr/>
            </p:nvSpPr>
            <p:spPr>
              <a:xfrm>
                <a:off x="559390" y="2309295"/>
                <a:ext cx="11085205" cy="147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công bội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đó: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en-U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borderBox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0" y="2309295"/>
                <a:ext cx="11085205" cy="1470082"/>
              </a:xfrm>
              <a:prstGeom prst="rect">
                <a:avLst/>
              </a:prstGeom>
              <a:blipFill>
                <a:blip r:embed="rId4"/>
                <a:stretch>
                  <a:fillRect l="-715" t="-2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072A0-D00B-4F18-980B-1FDC3FA54A93}"/>
                  </a:ext>
                </a:extLst>
              </p:cNvPr>
              <p:cNvSpPr txBox="1"/>
              <p:nvPr/>
            </p:nvSpPr>
            <p:spPr>
              <a:xfrm>
                <a:off x="926346" y="4941705"/>
                <a:ext cx="9232349" cy="44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200"/>
                  </a:spcAft>
                  <a:tabLst>
                    <a:tab pos="114300" algn="l"/>
                  </a:tabLst>
                </a:pP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cấp số nhân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, ..., 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, ...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072A0-D00B-4F18-980B-1FDC3FA5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46" y="4941705"/>
                <a:ext cx="9232349" cy="446148"/>
              </a:xfrm>
              <a:prstGeom prst="rect">
                <a:avLst/>
              </a:prstGeom>
              <a:blipFill>
                <a:blip r:embed="rId5"/>
                <a:stretch>
                  <a:fillRect l="-859" t="-6849" b="-260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6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25436" y="3781554"/>
            <a:ext cx="10908989" cy="1077978"/>
            <a:chOff x="1259437" y="5832515"/>
            <a:chExt cx="21817977" cy="2332751"/>
          </a:xfrm>
        </p:grpSpPr>
        <p:sp>
          <p:nvSpPr>
            <p:cNvPr id="53" name="Rounded Rectangle 52"/>
            <p:cNvSpPr/>
            <p:nvPr/>
          </p:nvSpPr>
          <p:spPr>
            <a:xfrm>
              <a:off x="1259437" y="5894360"/>
              <a:ext cx="21817977" cy="22709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32441"/>
              <a:chOff x="1224541" y="6271082"/>
              <a:chExt cx="3568119" cy="9324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32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35544" y="1730829"/>
            <a:ext cx="10920914" cy="1827407"/>
            <a:chOff x="1268078" y="3405486"/>
            <a:chExt cx="21841827" cy="36548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269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0500" y="905283"/>
            <a:ext cx="9559421" cy="599956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854074" y="2014441"/>
              <a:ext cx="728404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B86B1132-3210-4090-9525-D7613C61A26C}"/>
                    </a:ext>
                  </a:extLst>
                </p:cNvPr>
                <p:cNvSpPr txBox="1"/>
                <p:nvPr/>
              </p:nvSpPr>
              <p:spPr>
                <a:xfrm>
                  <a:off x="2004002" y="2040777"/>
                  <a:ext cx="17283114" cy="57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Tổng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en-US" sz="22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số hạng đầu tiên của cấp số nhân</a:t>
                  </a:r>
                </a:p>
              </p:txBody>
            </p:sp>
          </mc:Choice>
          <mc:Fallback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B86B1132-3210-4090-9525-D7613C61A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002" y="2040777"/>
                  <a:ext cx="17283114" cy="577914"/>
                </a:xfrm>
                <a:prstGeom prst="rect">
                  <a:avLst/>
                </a:prstGeom>
                <a:blipFill>
                  <a:blip r:embed="rId3"/>
                  <a:stretch>
                    <a:fillRect l="-917" t="-9859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015904" y="2438400"/>
                <a:ext cx="969019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công bội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Tính tổng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đầu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𝟓𝟏𝟑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𝟏𝟎𝟐𝟑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C.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𝟓𝟏𝟑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D.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𝟏𝟎𝟐𝟑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04" y="2438400"/>
                <a:ext cx="9690197" cy="1446550"/>
              </a:xfrm>
              <a:prstGeom prst="rect">
                <a:avLst/>
              </a:prstGeom>
              <a:blipFill>
                <a:blip r:embed="rId4"/>
                <a:stretch>
                  <a:fillRect l="-818" t="-29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421569" y="4224528"/>
                <a:ext cx="8458200" cy="6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𝟏𝟎𝟐𝟑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569" y="4224528"/>
                <a:ext cx="8458200" cy="673774"/>
              </a:xfrm>
              <a:prstGeom prst="rect">
                <a:avLst/>
              </a:prstGeom>
              <a:blipFill>
                <a:blip r:embed="rId5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3086100" y="3040895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868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35544" y="3918799"/>
            <a:ext cx="10909838" cy="1093106"/>
            <a:chOff x="1270511" y="5832515"/>
            <a:chExt cx="21819676" cy="23654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927096"/>
              <a:ext cx="21817977" cy="22709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32441"/>
              <a:chOff x="1224541" y="6271082"/>
              <a:chExt cx="3568119" cy="9324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32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35544" y="1730829"/>
            <a:ext cx="10920914" cy="1827407"/>
            <a:chOff x="1268078" y="3405486"/>
            <a:chExt cx="21841827" cy="36548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269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0500" y="905283"/>
            <a:ext cx="9559421" cy="599956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854074" y="2014441"/>
              <a:ext cx="728404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B86B1132-3210-4090-9525-D7613C61A26C}"/>
                    </a:ext>
                  </a:extLst>
                </p:cNvPr>
                <p:cNvSpPr txBox="1"/>
                <p:nvPr/>
              </p:nvSpPr>
              <p:spPr>
                <a:xfrm>
                  <a:off x="2004002" y="2040777"/>
                  <a:ext cx="17283114" cy="57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Tổng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en-US" sz="22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số hạng đầu tiên của cấp số nhân</a:t>
                  </a:r>
                </a:p>
              </p:txBody>
            </p:sp>
          </mc:Choice>
          <mc:Fallback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B86B1132-3210-4090-9525-D7613C61A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002" y="2040777"/>
                  <a:ext cx="17283114" cy="577914"/>
                </a:xfrm>
                <a:prstGeom prst="rect">
                  <a:avLst/>
                </a:prstGeom>
                <a:blipFill>
                  <a:blip r:embed="rId3"/>
                  <a:stretch>
                    <a:fillRect l="-917" t="-9859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015904" y="2438400"/>
                <a:ext cx="969019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công bội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Tổng năm số hạng đầu của cấp số nhân là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𝟗𝟑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04" y="2438400"/>
                <a:ext cx="9690197" cy="1446550"/>
              </a:xfrm>
              <a:prstGeom prst="rect">
                <a:avLst/>
              </a:prstGeom>
              <a:blipFill>
                <a:blip r:embed="rId4"/>
                <a:stretch>
                  <a:fillRect l="-818" t="-2954" r="-5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480363" y="4340349"/>
                <a:ext cx="8458200" cy="677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𝟗𝟑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63" y="4340349"/>
                <a:ext cx="8458200" cy="677943"/>
              </a:xfrm>
              <a:prstGeom prst="rect">
                <a:avLst/>
              </a:prstGeom>
              <a:blipFill>
                <a:blip r:embed="rId5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868032" y="3064968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803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41081" y="3695700"/>
            <a:ext cx="10909838" cy="3009900"/>
            <a:chOff x="1270511" y="5832515"/>
            <a:chExt cx="21819676" cy="651344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735485"/>
              <a:ext cx="21817977" cy="56104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32441"/>
              <a:chOff x="1224541" y="6271082"/>
              <a:chExt cx="3568119" cy="9324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32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35544" y="1730829"/>
            <a:ext cx="10920914" cy="1827407"/>
            <a:chOff x="1268078" y="3405486"/>
            <a:chExt cx="21841827" cy="36548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269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0500" y="905283"/>
            <a:ext cx="9559421" cy="599956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854074" y="2014441"/>
              <a:ext cx="728404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B86B1132-3210-4090-9525-D7613C61A26C}"/>
                    </a:ext>
                  </a:extLst>
                </p:cNvPr>
                <p:cNvSpPr txBox="1"/>
                <p:nvPr/>
              </p:nvSpPr>
              <p:spPr>
                <a:xfrm>
                  <a:off x="2004002" y="2040777"/>
                  <a:ext cx="17283114" cy="577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Tổng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en-US" sz="22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số hạng đầu tiên của cấp số nhân</a:t>
                  </a:r>
                </a:p>
              </p:txBody>
            </p:sp>
          </mc:Choice>
          <mc:Fallback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B86B1132-3210-4090-9525-D7613C61A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002" y="2040777"/>
                  <a:ext cx="17283114" cy="577914"/>
                </a:xfrm>
                <a:prstGeom prst="rect">
                  <a:avLst/>
                </a:prstGeom>
                <a:blipFill>
                  <a:blip r:embed="rId3"/>
                  <a:stretch>
                    <a:fillRect l="-917" t="-9859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699962" y="2438400"/>
                <a:ext cx="1085010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cấp số nhân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công bội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Biết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62" y="2438400"/>
                <a:ext cx="10850108" cy="1107996"/>
              </a:xfrm>
              <a:prstGeom prst="rect">
                <a:avLst/>
              </a:prstGeom>
              <a:blipFill>
                <a:blip r:embed="rId4"/>
                <a:stretch>
                  <a:fillRect l="-730" t="-38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076811" y="4419600"/>
                <a:ext cx="10353189" cy="2165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công thức tổng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của một cấp số nhân với công bội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số hạng đầu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(1)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công bội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(1), ta có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𝟕𝟔𝟓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𝟐𝟓𝟓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𝟐𝟓𝟔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11" y="4419600"/>
                <a:ext cx="10353189" cy="2165849"/>
              </a:xfrm>
              <a:prstGeom prst="rect">
                <a:avLst/>
              </a:prstGeom>
              <a:blipFill>
                <a:blip r:embed="rId5"/>
                <a:stretch>
                  <a:fillRect l="-766" t="-1972" b="-1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7124700" y="2740898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138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738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738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450382" y="3985643"/>
            <a:ext cx="11519639" cy="2219308"/>
            <a:chOff x="1270511" y="5832515"/>
            <a:chExt cx="21852471" cy="4580660"/>
          </a:xfrm>
        </p:grpSpPr>
        <p:sp>
          <p:nvSpPr>
            <p:cNvPr id="53" name="Rounded Rectangle 52"/>
            <p:cNvSpPr/>
            <p:nvPr/>
          </p:nvSpPr>
          <p:spPr>
            <a:xfrm>
              <a:off x="1305005" y="5865657"/>
              <a:ext cx="21817977" cy="454751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9352"/>
              <a:chOff x="1224541" y="6271082"/>
              <a:chExt cx="3568119" cy="88935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6" y="6271082"/>
                <a:ext cx="2335986" cy="88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50382" y="1685966"/>
            <a:ext cx="11514028" cy="2164029"/>
            <a:chOff x="1268078" y="3359967"/>
            <a:chExt cx="21841827" cy="432805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8970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74338" cy="986032"/>
              <a:chOff x="1311958" y="3359967"/>
              <a:chExt cx="4074338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21048" y="3378289"/>
                <a:ext cx="306524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Bài</a:t>
                </a:r>
                <a:r>
                  <a: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</a:t>
                </a:r>
                <a:r>
                  <a: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0500" y="905283"/>
            <a:ext cx="10078593" cy="599956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854074" y="2014441"/>
              <a:ext cx="690882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B1132-3210-4090-9525-D7613C61A26C}"/>
                </a:ext>
              </a:extLst>
            </p:cNvPr>
            <p:cNvSpPr txBox="1"/>
            <p:nvPr/>
          </p:nvSpPr>
          <p:spPr>
            <a:xfrm>
              <a:off x="2004002" y="2040777"/>
              <a:ext cx="17283114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Luyện tập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839774" y="2280225"/>
                <a:ext cx="10354808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71475" indent="-371475">
                  <a:buAutoNum type="alphaLcParenR"/>
                </a:pPr>
                <a:r>
                  <a:rPr lang="nl-NL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nl-NL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thứ tư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𝟒𝟖𝟔</m:t>
                    </m:r>
                  </m:oMath>
                </a14:m>
                <a:r>
                  <a:rPr lang="nl-NL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.Tính giá trị của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71475" indent="-371475">
                  <a:buAutoNum type="alphaLcParenR"/>
                </a:pP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71475" indent="-371475">
                  <a:buAutoNum type="alphaLcParenR"/>
                </a:pP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vi-VN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Hỏi s</a:t>
                </a:r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</a:t>
                </a: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4" y="2280225"/>
                <a:ext cx="10354808" cy="1597040"/>
              </a:xfrm>
              <a:prstGeom prst="rect">
                <a:avLst/>
              </a:prstGeom>
              <a:blipFill>
                <a:blip r:embed="rId3"/>
                <a:stretch>
                  <a:fillRect l="-824" t="-2672" b="-6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655347" y="4456500"/>
                <a:ext cx="10998633" cy="16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1475" indent="-371475">
                  <a:buAutoNum type="alphaLcParenR"/>
                </a:pPr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công bội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</a:p>
              <a:p>
                <a:r>
                  <a:rPr lang="en-US" sz="2200" b="1" dirty="0"/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b="1" i="1" dirty="0">
                  <a:latin typeface="Cambria Math" panose="02040503050406030204" pitchFamily="18" charset="0"/>
                </a:endParaRPr>
              </a:p>
              <a:p>
                <a:r>
                  <a:rPr lang="en-US" sz="2200" b="1" dirty="0"/>
                  <a:t>            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𝟒𝟖𝟔</m:t>
                        </m:r>
                      </m:num>
                      <m:den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𝟐𝟒𝟑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sz="2200" b="1" i="1" dirty="0">
                  <a:latin typeface="Cambria Math" panose="02040503050406030204" pitchFamily="18" charset="0"/>
                </a:endParaRPr>
              </a:p>
              <a:p>
                <a:r>
                  <a:rPr lang="nl-NL" sz="2200" b="1" dirty="0"/>
                  <a:t>               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nl-NL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47" y="4456500"/>
                <a:ext cx="10998633" cy="1662828"/>
              </a:xfrm>
              <a:prstGeom prst="rect">
                <a:avLst/>
              </a:prstGeom>
              <a:blipFill>
                <a:blip r:embed="rId4"/>
                <a:stretch>
                  <a:fillRect l="-776" t="-2930" b="-65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7">
            <a:extLst>
              <a:ext uri="{FF2B5EF4-FFF2-40B4-BE49-F238E27FC236}">
                <a16:creationId xmlns:a16="http://schemas.microsoft.com/office/drawing/2014/main" id="{A6F61ADD-2AF7-4BE3-BB23-2D05D05A1576}"/>
              </a:ext>
            </a:extLst>
          </p:cNvPr>
          <p:cNvGrpSpPr/>
          <p:nvPr/>
        </p:nvGrpSpPr>
        <p:grpSpPr>
          <a:xfrm>
            <a:off x="4485742" y="1009317"/>
            <a:ext cx="3820057" cy="864872"/>
            <a:chOff x="739068" y="1515168"/>
            <a:chExt cx="9473319" cy="1729969"/>
          </a:xfrm>
          <a:solidFill>
            <a:srgbClr val="FFC000"/>
          </a:solidFill>
        </p:grpSpPr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A4A40FEC-E77E-4E52-A260-35C403696C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97" name="Group 30">
              <a:extLst>
                <a:ext uri="{FF2B5EF4-FFF2-40B4-BE49-F238E27FC236}">
                  <a16:creationId xmlns:a16="http://schemas.microsoft.com/office/drawing/2014/main" id="{B08BAA76-1DCE-4656-A8DD-E2D6605A287A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1729969"/>
              <a:chOff x="739068" y="1515168"/>
              <a:chExt cx="8390771" cy="1729969"/>
            </a:xfrm>
            <a:grpFill/>
          </p:grpSpPr>
          <p:sp>
            <p:nvSpPr>
              <p:cNvPr id="98" name="Freeform 71">
                <a:extLst>
                  <a:ext uri="{FF2B5EF4-FFF2-40B4-BE49-F238E27FC236}">
                    <a16:creationId xmlns:a16="http://schemas.microsoft.com/office/drawing/2014/main" id="{777AD60D-1085-4C2B-A265-B4566EF66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Oval 72">
                <a:extLst>
                  <a:ext uri="{FF2B5EF4-FFF2-40B4-BE49-F238E27FC236}">
                    <a16:creationId xmlns:a16="http://schemas.microsoft.com/office/drawing/2014/main" id="{DA791134-4BBD-442B-BDCF-12FB253AF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73">
                <a:extLst>
                  <a:ext uri="{FF2B5EF4-FFF2-40B4-BE49-F238E27FC236}">
                    <a16:creationId xmlns:a16="http://schemas.microsoft.com/office/drawing/2014/main" id="{BE101613-BEFF-46AC-A65B-3FBAC6513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74">
                <a:extLst>
                  <a:ext uri="{FF2B5EF4-FFF2-40B4-BE49-F238E27FC236}">
                    <a16:creationId xmlns:a16="http://schemas.microsoft.com/office/drawing/2014/main" id="{5E8D92EF-3B1D-4C2B-A23A-91C2FF4FE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2" name="Freeform 75">
                <a:extLst>
                  <a:ext uri="{FF2B5EF4-FFF2-40B4-BE49-F238E27FC236}">
                    <a16:creationId xmlns:a16="http://schemas.microsoft.com/office/drawing/2014/main" id="{606F8FE4-589C-4DC1-AF28-7FF0B800D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3" name="Freeform 76">
                <a:extLst>
                  <a:ext uri="{FF2B5EF4-FFF2-40B4-BE49-F238E27FC236}">
                    <a16:creationId xmlns:a16="http://schemas.microsoft.com/office/drawing/2014/main" id="{112C6D78-4995-4E9F-98D8-85195D58E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4" name="Freeform 77">
                <a:extLst>
                  <a:ext uri="{FF2B5EF4-FFF2-40B4-BE49-F238E27FC236}">
                    <a16:creationId xmlns:a16="http://schemas.microsoft.com/office/drawing/2014/main" id="{F1180176-3D2B-4290-B603-F49358F59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5" name="Freeform 78">
                <a:extLst>
                  <a:ext uri="{FF2B5EF4-FFF2-40B4-BE49-F238E27FC236}">
                    <a16:creationId xmlns:a16="http://schemas.microsoft.com/office/drawing/2014/main" id="{8AFE2187-DA60-4C46-8642-EE9999F61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6" name="Freeform 79">
                <a:extLst>
                  <a:ext uri="{FF2B5EF4-FFF2-40B4-BE49-F238E27FC236}">
                    <a16:creationId xmlns:a16="http://schemas.microsoft.com/office/drawing/2014/main" id="{773E98B4-772B-414B-9FC1-217244E83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7" name="Freeform 80">
                <a:extLst>
                  <a:ext uri="{FF2B5EF4-FFF2-40B4-BE49-F238E27FC236}">
                    <a16:creationId xmlns:a16="http://schemas.microsoft.com/office/drawing/2014/main" id="{612C8D7C-A26A-4565-8BE8-8CE7690A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8" name="Freeform 81">
                <a:extLst>
                  <a:ext uri="{FF2B5EF4-FFF2-40B4-BE49-F238E27FC236}">
                    <a16:creationId xmlns:a16="http://schemas.microsoft.com/office/drawing/2014/main" id="{E3E0FCCE-C382-43DC-BD65-BD8F9C8F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9" name="Freeform 82">
                <a:extLst>
                  <a:ext uri="{FF2B5EF4-FFF2-40B4-BE49-F238E27FC236}">
                    <a16:creationId xmlns:a16="http://schemas.microsoft.com/office/drawing/2014/main" id="{1E8C5869-98BD-4132-B287-5BD1B612E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0" name="TextBox 43">
                <a:extLst>
                  <a:ext uri="{FF2B5EF4-FFF2-40B4-BE49-F238E27FC236}">
                    <a16:creationId xmlns:a16="http://schemas.microsoft.com/office/drawing/2014/main" id="{5ED9ED8D-9768-43D1-BA40-F7BD31E2962B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6997108" cy="153908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3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485947" y="3277274"/>
            <a:ext cx="10924613" cy="2132527"/>
            <a:chOff x="1270511" y="5832515"/>
            <a:chExt cx="21849226" cy="4803964"/>
          </a:xfrm>
        </p:grpSpPr>
        <p:sp>
          <p:nvSpPr>
            <p:cNvPr id="53" name="Rounded Rectangle 52"/>
            <p:cNvSpPr/>
            <p:nvPr/>
          </p:nvSpPr>
          <p:spPr>
            <a:xfrm>
              <a:off x="1301760" y="5970120"/>
              <a:ext cx="21817977" cy="46663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70663"/>
              <a:chOff x="1224541" y="6271082"/>
              <a:chExt cx="3568119" cy="97066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70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25057" y="967440"/>
            <a:ext cx="10920914" cy="2164029"/>
            <a:chOff x="1268078" y="3359967"/>
            <a:chExt cx="21841827" cy="432805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8970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210727" cy="1047216"/>
              <a:chOff x="1311958" y="3359967"/>
              <a:chExt cx="4210727" cy="1047216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988060" y="3545409"/>
                <a:ext cx="353462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Bài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2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914450" y="1561700"/>
                <a:ext cx="10336662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71475" indent="-371475">
                  <a:buAutoNum type="alphaLcParenR"/>
                </a:pPr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thứ tư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𝟒𝟖𝟔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.Tính giá trị của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71475" indent="-371475">
                  <a:buAutoNum type="alphaLcParenR"/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71475" indent="-371475">
                  <a:buAutoNum type="alphaLcParenR"/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vi-VN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50" y="1561700"/>
                <a:ext cx="10336662" cy="1597040"/>
              </a:xfrm>
              <a:prstGeom prst="rect">
                <a:avLst/>
              </a:prstGeom>
              <a:blipFill>
                <a:blip r:embed="rId3"/>
                <a:stretch>
                  <a:fillRect l="-767" t="-2672" b="-6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104900" y="3657600"/>
                <a:ext cx="10432068" cy="1988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1475" indent="-371475">
                  <a:buAutoNum type="alphaLcParenR" startAt="2"/>
                </a:pPr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22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657600"/>
                <a:ext cx="10432068" cy="1988621"/>
              </a:xfrm>
              <a:prstGeom prst="rect">
                <a:avLst/>
              </a:prstGeom>
              <a:blipFill>
                <a:blip r:embed="rId4"/>
                <a:stretch>
                  <a:fillRect l="-7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4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41081" y="3429000"/>
            <a:ext cx="10909838" cy="2017955"/>
            <a:chOff x="1270511" y="5832515"/>
            <a:chExt cx="21819676" cy="46031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970119"/>
              <a:ext cx="21817977" cy="446556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82899"/>
              <a:chOff x="1224541" y="6271082"/>
              <a:chExt cx="3568119" cy="98289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82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09600" y="1118896"/>
            <a:ext cx="10920914" cy="2164029"/>
            <a:chOff x="1268078" y="3359967"/>
            <a:chExt cx="21841827" cy="432805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8970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3886199" cy="986032"/>
              <a:chOff x="1311958" y="3359967"/>
              <a:chExt cx="3886199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998993" y="1713155"/>
                <a:ext cx="10531521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71475" indent="-371475">
                  <a:buAutoNum type="alphaLcParenR"/>
                </a:pPr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thứ tư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𝟒𝟖𝟔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.Tính giá trị của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71475" indent="-371475">
                  <a:buAutoNum type="alphaLcParenR"/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71475" indent="-371475">
                  <a:buAutoNum type="alphaLcParenR"/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vi-VN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ố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93" y="1713155"/>
                <a:ext cx="10531521" cy="1597040"/>
              </a:xfrm>
              <a:prstGeom prst="rect">
                <a:avLst/>
              </a:prstGeom>
              <a:blipFill>
                <a:blip r:embed="rId3"/>
                <a:stretch>
                  <a:fillRect l="-811" t="-2672" b="-6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621525" y="3979725"/>
                <a:ext cx="10908989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số hạng tổng quát của cấp số nhân: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.(−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đề ra ta có: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𝟏𝟗𝟐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.(−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sz="2200" b="1" i="1">
                        <a:latin typeface="Cambria Math" panose="02040503050406030204" pitchFamily="18" charset="0"/>
                      </a:rPr>
                      <m:t>⇔(−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cấp số nhân.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5" y="3979725"/>
                <a:ext cx="10908989" cy="1800493"/>
              </a:xfrm>
              <a:prstGeom prst="rect">
                <a:avLst/>
              </a:prstGeom>
              <a:blipFill>
                <a:blip r:embed="rId4"/>
                <a:stretch>
                  <a:fillRect l="-727" t="-20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69EC5A36-7F8E-41F4-8D73-217D0C7DD1D4}"/>
              </a:ext>
            </a:extLst>
          </p:cNvPr>
          <p:cNvSpPr txBox="1"/>
          <p:nvPr/>
        </p:nvSpPr>
        <p:spPr>
          <a:xfrm>
            <a:off x="920447" y="1218860"/>
            <a:ext cx="1767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</a:t>
            </a:r>
            <a:r>
              <a:rPr lang="en-US"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 3</a:t>
            </a:r>
            <a:endParaRPr lang="en-US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41081" y="2743200"/>
            <a:ext cx="10909838" cy="2629364"/>
            <a:chOff x="1270511" y="5832515"/>
            <a:chExt cx="21819676" cy="643953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863591"/>
              <a:ext cx="21817977" cy="64084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1055278"/>
              <a:chOff x="1224541" y="6271082"/>
              <a:chExt cx="3568119" cy="105527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1055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09600" y="927899"/>
            <a:ext cx="10920914" cy="1752600"/>
            <a:chOff x="1268078" y="3359967"/>
            <a:chExt cx="21841827" cy="370311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4227249"/>
              <a:ext cx="21841827" cy="28358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3886199" cy="986032"/>
              <a:chOff x="1311958" y="3359967"/>
              <a:chExt cx="3886199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998993" y="1499398"/>
                <a:ext cx="982140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các số hạng của</a:t>
                </a:r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5 số hạng </a:t>
                </a:r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371475" indent="-371475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sz="22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93" y="1499398"/>
                <a:ext cx="9821408" cy="1107996"/>
              </a:xfrm>
              <a:prstGeom prst="rect">
                <a:avLst/>
              </a:prstGeom>
              <a:blipFill>
                <a:blip r:embed="rId3"/>
                <a:stretch>
                  <a:fillRect l="-807" t="-3846" b="-9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845533" y="3137698"/>
                <a:ext cx="10432068" cy="237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thiết,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e>
                        </m:eqAr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(1) vào (2) 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2 CNS cần tìm.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CSN cần tìm: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𝟗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CSN cần tìm: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33" y="3137698"/>
                <a:ext cx="10432068" cy="2379498"/>
              </a:xfrm>
              <a:prstGeom prst="rect">
                <a:avLst/>
              </a:prstGeom>
              <a:blipFill>
                <a:blip r:embed="rId4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479BA0F3-F6CA-43AC-BA9E-F25FCBAE44C0}"/>
              </a:ext>
            </a:extLst>
          </p:cNvPr>
          <p:cNvSpPr txBox="1"/>
          <p:nvPr/>
        </p:nvSpPr>
        <p:spPr>
          <a:xfrm>
            <a:off x="920330" y="1022256"/>
            <a:ext cx="1767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</a:t>
            </a:r>
            <a:r>
              <a:rPr lang="en-US"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 3</a:t>
            </a:r>
            <a:endParaRPr lang="en-US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41081" y="2933700"/>
            <a:ext cx="10909838" cy="2710151"/>
            <a:chOff x="1270511" y="5832515"/>
            <a:chExt cx="21819676" cy="647030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894360"/>
              <a:ext cx="21817977" cy="64084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1028714"/>
              <a:chOff x="1224541" y="6271082"/>
              <a:chExt cx="3568119" cy="102871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1028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22683" y="841337"/>
            <a:ext cx="10920914" cy="1752600"/>
            <a:chOff x="1268078" y="3359967"/>
            <a:chExt cx="21841827" cy="370311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4227249"/>
              <a:ext cx="21841827" cy="28358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3886199" cy="986032"/>
              <a:chOff x="1311958" y="3359967"/>
              <a:chExt cx="3886199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092840" y="1296106"/>
                <a:ext cx="982140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371475" indent="-371475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sz="22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40" y="1296106"/>
                <a:ext cx="9821408" cy="1107996"/>
              </a:xfrm>
              <a:prstGeom prst="rect">
                <a:avLst/>
              </a:prstGeom>
              <a:blipFill>
                <a:blip r:embed="rId3"/>
                <a:stretch>
                  <a:fillRect l="-807" t="-3867" b="-10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943100" y="2983293"/>
                <a:ext cx="10432068" cy="271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</m:eqAr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</m:eqArr>
                      </m:e>
                    </m:d>
                  </m:oMath>
                </a14:m>
                <a:endParaRPr lang="vi-VN" sz="2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  (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     (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200" b="1" i="1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vi-VN" sz="22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</m:num>
                              <m:den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CSN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𝟐𝟎𝟎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2983293"/>
                <a:ext cx="10432068" cy="2719334"/>
              </a:xfrm>
              <a:prstGeom prst="rect">
                <a:avLst/>
              </a:prstGeom>
              <a:blipFill>
                <a:blip r:embed="rId4"/>
                <a:stretch>
                  <a:fillRect l="-760" b="-6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97CCA347-041C-48D3-A660-9A6E436A2962}"/>
              </a:ext>
            </a:extLst>
          </p:cNvPr>
          <p:cNvSpPr txBox="1"/>
          <p:nvPr/>
        </p:nvSpPr>
        <p:spPr>
          <a:xfrm>
            <a:off x="955512" y="920174"/>
            <a:ext cx="1767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Bài</a:t>
            </a:r>
            <a:r>
              <a:rPr lang="en-US"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 3</a:t>
            </a:r>
            <a:endParaRPr lang="en-US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27469" y="4390914"/>
            <a:ext cx="10909838" cy="1867681"/>
            <a:chOff x="1270511" y="5832515"/>
            <a:chExt cx="21819676" cy="39247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012912"/>
              <a:ext cx="21817977" cy="374436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05469"/>
              <a:chOff x="1224541" y="6271082"/>
              <a:chExt cx="3568119" cy="90546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05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97675" y="1431121"/>
            <a:ext cx="10920914" cy="2827761"/>
            <a:chOff x="1268078" y="3359967"/>
            <a:chExt cx="21841827" cy="61303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864899"/>
              <a:ext cx="21841827" cy="562536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619412" cy="1061249"/>
              <a:chOff x="1311958" y="3359967"/>
              <a:chExt cx="4619412" cy="1061249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866122" y="3487097"/>
                <a:ext cx="3065248" cy="93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034889" y="1947493"/>
                <a:ext cx="10469108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371475" indent="-371475">
                  <a:buAutoNum type="alphaUcPeriod"/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𝟑𝟐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	</a:t>
                </a:r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71475" indent="-371475">
                  <a:buAutoNum type="alphaUcPeriod"/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;...</m:t>
                        </m:r>
                      </m:fName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89" y="1947493"/>
                <a:ext cx="10469108" cy="1800493"/>
              </a:xfrm>
              <a:prstGeom prst="rect">
                <a:avLst/>
              </a:prstGeom>
              <a:blipFill>
                <a:blip r:embed="rId3"/>
                <a:stretch>
                  <a:fillRect l="-815" t="-1689" b="-57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743045" y="4894277"/>
                <a:ext cx="8039100" cy="98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45" y="4894277"/>
                <a:ext cx="8039100" cy="984629"/>
              </a:xfrm>
              <a:prstGeom prst="rect">
                <a:avLst/>
              </a:prstGeom>
              <a:blipFill>
                <a:blip r:embed="rId4"/>
                <a:stretch>
                  <a:fillRect l="-986" b="-118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821976" y="2961457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96" name="Group 47">
            <a:extLst>
              <a:ext uri="{FF2B5EF4-FFF2-40B4-BE49-F238E27FC236}">
                <a16:creationId xmlns:a16="http://schemas.microsoft.com/office/drawing/2014/main" id="{8FDC7E5A-56B9-459B-B02C-590B59618B4A}"/>
              </a:ext>
            </a:extLst>
          </p:cNvPr>
          <p:cNvGrpSpPr/>
          <p:nvPr/>
        </p:nvGrpSpPr>
        <p:grpSpPr>
          <a:xfrm>
            <a:off x="3458110" y="665799"/>
            <a:ext cx="5200043" cy="526318"/>
            <a:chOff x="739068" y="1515168"/>
            <a:chExt cx="9473319" cy="1052773"/>
          </a:xfrm>
          <a:solidFill>
            <a:srgbClr val="FFC000"/>
          </a:solidFill>
        </p:grpSpPr>
        <p:sp>
          <p:nvSpPr>
            <p:cNvPr id="97" name="Freeform 71">
              <a:extLst>
                <a:ext uri="{FF2B5EF4-FFF2-40B4-BE49-F238E27FC236}">
                  <a16:creationId xmlns:a16="http://schemas.microsoft.com/office/drawing/2014/main" id="{ADADD475-119A-4253-8EE7-31CB76C188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8" name="Group 30">
              <a:extLst>
                <a:ext uri="{FF2B5EF4-FFF2-40B4-BE49-F238E27FC236}">
                  <a16:creationId xmlns:a16="http://schemas.microsoft.com/office/drawing/2014/main" id="{D19F40C7-43F8-44FB-8B25-3B2EB568693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52773"/>
              <a:chOff x="739068" y="1515168"/>
              <a:chExt cx="8177919" cy="1052773"/>
            </a:xfrm>
            <a:grpFill/>
          </p:grpSpPr>
          <p:sp>
            <p:nvSpPr>
              <p:cNvPr id="99" name="Freeform 71">
                <a:extLst>
                  <a:ext uri="{FF2B5EF4-FFF2-40B4-BE49-F238E27FC236}">
                    <a16:creationId xmlns:a16="http://schemas.microsoft.com/office/drawing/2014/main" id="{1FFDEE14-7E42-4DAD-8D83-FD5ACAA19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Oval 72">
                <a:extLst>
                  <a:ext uri="{FF2B5EF4-FFF2-40B4-BE49-F238E27FC236}">
                    <a16:creationId xmlns:a16="http://schemas.microsoft.com/office/drawing/2014/main" id="{0EBF535E-AD13-48C6-A50B-A89B31AEA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Freeform 73">
                <a:extLst>
                  <a:ext uri="{FF2B5EF4-FFF2-40B4-BE49-F238E27FC236}">
                    <a16:creationId xmlns:a16="http://schemas.microsoft.com/office/drawing/2014/main" id="{40EF458C-066A-4198-8CFE-D621E3E2B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Freeform 74">
                <a:extLst>
                  <a:ext uri="{FF2B5EF4-FFF2-40B4-BE49-F238E27FC236}">
                    <a16:creationId xmlns:a16="http://schemas.microsoft.com/office/drawing/2014/main" id="{051C5ECF-45F1-4EC7-9A26-E1ECBEC43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Freeform 75">
                <a:extLst>
                  <a:ext uri="{FF2B5EF4-FFF2-40B4-BE49-F238E27FC236}">
                    <a16:creationId xmlns:a16="http://schemas.microsoft.com/office/drawing/2014/main" id="{85B74B1F-CA88-4518-84DC-6AAD2BC0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Freeform 76">
                <a:extLst>
                  <a:ext uri="{FF2B5EF4-FFF2-40B4-BE49-F238E27FC236}">
                    <a16:creationId xmlns:a16="http://schemas.microsoft.com/office/drawing/2014/main" id="{2E3EE582-139A-428F-99CF-82BF6DF02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Freeform 77">
                <a:extLst>
                  <a:ext uri="{FF2B5EF4-FFF2-40B4-BE49-F238E27FC236}">
                    <a16:creationId xmlns:a16="http://schemas.microsoft.com/office/drawing/2014/main" id="{38D5F26A-9DDE-4129-8087-49E05705D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Freeform 78">
                <a:extLst>
                  <a:ext uri="{FF2B5EF4-FFF2-40B4-BE49-F238E27FC236}">
                    <a16:creationId xmlns:a16="http://schemas.microsoft.com/office/drawing/2014/main" id="{E3965F73-D776-49BE-AEC2-FF41D58EA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79">
                <a:extLst>
                  <a:ext uri="{FF2B5EF4-FFF2-40B4-BE49-F238E27FC236}">
                    <a16:creationId xmlns:a16="http://schemas.microsoft.com/office/drawing/2014/main" id="{946061EF-05DE-4089-A1F3-882CC81FA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80">
                <a:extLst>
                  <a:ext uri="{FF2B5EF4-FFF2-40B4-BE49-F238E27FC236}">
                    <a16:creationId xmlns:a16="http://schemas.microsoft.com/office/drawing/2014/main" id="{F4796A1F-9246-4E59-821A-7DAB582D1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81">
                <a:extLst>
                  <a:ext uri="{FF2B5EF4-FFF2-40B4-BE49-F238E27FC236}">
                    <a16:creationId xmlns:a16="http://schemas.microsoft.com/office/drawing/2014/main" id="{9EDBE924-DA3D-40AF-98A0-56DD6490B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82">
                <a:extLst>
                  <a:ext uri="{FF2B5EF4-FFF2-40B4-BE49-F238E27FC236}">
                    <a16:creationId xmlns:a16="http://schemas.microsoft.com/office/drawing/2014/main" id="{CF3BAAE0-3DB3-446F-8B58-11E5BF83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TextBox 43">
                <a:extLst>
                  <a:ext uri="{FF2B5EF4-FFF2-40B4-BE49-F238E27FC236}">
                    <a16:creationId xmlns:a16="http://schemas.microsoft.com/office/drawing/2014/main" id="{D01D0CF8-59E3-462B-B82E-6CF6CE571ADA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6784256" cy="861886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4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121" y="436893"/>
            <a:ext cx="9601201" cy="599956"/>
            <a:chOff x="168274" y="1905000"/>
            <a:chExt cx="19202401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9378" y="2068684"/>
              <a:ext cx="695400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2087351"/>
              <a:ext cx="17283113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Định nghĩa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545" y="1189325"/>
            <a:ext cx="12002910" cy="2867573"/>
            <a:chOff x="1076414" y="4334859"/>
            <a:chExt cx="24005819" cy="3785002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543616"/>
              <a:ext cx="23548964" cy="357624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just">
                <a:lnSpc>
                  <a:spcPct val="115000"/>
                </a:lnSpc>
                <a:spcBef>
                  <a:spcPts val="150"/>
                </a:spcBef>
                <a:spcAft>
                  <a:spcPts val="200"/>
                </a:spcAft>
                <a:tabLst>
                  <a:tab pos="114300" algn="l"/>
                </a:tabLst>
              </a:pPr>
              <a:r>
                <a: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</a:p>
            <a:p>
              <a:pPr algn="just">
                <a:lnSpc>
                  <a:spcPct val="115000"/>
                </a:lnSpc>
                <a:spcBef>
                  <a:spcPts val="150"/>
                </a:spcBef>
                <a:spcAft>
                  <a:spcPts val="200"/>
                </a:spcAft>
                <a:tabLst>
                  <a:tab pos="114300" algn="l"/>
                </a:tabLst>
              </a:pPr>
              <a:r>
                <a:rPr lang="en-US" sz="22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640760"/>
              <a:chOff x="166396" y="8712046"/>
              <a:chExt cx="4411573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4860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620221" cy="56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2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83635" y="4311423"/>
            <a:ext cx="11774482" cy="1909400"/>
            <a:chOff x="1159960" y="3019310"/>
            <a:chExt cx="22900777" cy="3620727"/>
          </a:xfrm>
        </p:grpSpPr>
        <p:sp>
          <p:nvSpPr>
            <p:cNvPr id="48" name="Rounded Rectangle 47"/>
            <p:cNvSpPr/>
            <p:nvPr/>
          </p:nvSpPr>
          <p:spPr>
            <a:xfrm>
              <a:off x="1159960" y="3032301"/>
              <a:ext cx="22900777" cy="3607736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1180715" y="3019310"/>
              <a:ext cx="3478409" cy="7627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biệt</a:t>
              </a:r>
              <a:r>
                <a: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  <a:p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/>
              <p:nvPr/>
            </p:nvSpPr>
            <p:spPr>
              <a:xfrm>
                <a:off x="289378" y="1929299"/>
                <a:ext cx="11691513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200"/>
                  </a:spcAft>
                  <a:tabLst>
                    <a:tab pos="114300" algn="l"/>
                  </a:tabLst>
                </a:pP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ngay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200"/>
                  </a:spcAft>
                  <a:tabLst>
                    <a:tab pos="114300" algn="l"/>
                  </a:tabLst>
                </a:pP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200"/>
                  </a:spcAft>
                  <a:tabLst>
                    <a:tab pos="114300" algn="l"/>
                  </a:tabLst>
                </a:pP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tổng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quát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borderBox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200" b="1" i="1" smtClean="0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200" b="1" i="1" smtClean="0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b="1" dirty="0">
                  <a:solidFill>
                    <a:srgbClr val="270F6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78" y="1929299"/>
                <a:ext cx="11691513" cy="2215991"/>
              </a:xfrm>
              <a:prstGeom prst="rect">
                <a:avLst/>
              </a:prstGeom>
              <a:blipFill>
                <a:blip r:embed="rId3"/>
                <a:stretch>
                  <a:fillRect l="-678" t="-1099" r="-14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072A0-D00B-4F18-980B-1FDC3FA54A93}"/>
                  </a:ext>
                </a:extLst>
              </p:cNvPr>
              <p:cNvSpPr txBox="1"/>
              <p:nvPr/>
            </p:nvSpPr>
            <p:spPr>
              <a:xfrm>
                <a:off x="701382" y="4941554"/>
                <a:ext cx="10852443" cy="132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200"/>
                  </a:spcAft>
                  <a:tabLst>
                    <a:tab pos="11430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..., 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200"/>
                  </a:spcAft>
                  <a:tabLst>
                    <a:tab pos="114300" algn="l"/>
                  </a:tabLst>
                </a:pP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...,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một dãy số không đổi</a:t>
                </a:r>
                <a:endParaRPr lang="en-US" sz="2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200"/>
                  </a:spcAft>
                  <a:tabLst>
                    <a:tab pos="114300" algn="l"/>
                  </a:tabLst>
                </a:pP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..., 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...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3072A0-D00B-4F18-980B-1FDC3FA5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82" y="4941554"/>
                <a:ext cx="10852443" cy="1327415"/>
              </a:xfrm>
              <a:prstGeom prst="rect">
                <a:avLst/>
              </a:prstGeom>
              <a:blipFill>
                <a:blip r:embed="rId4"/>
                <a:stretch>
                  <a:fillRect t="-2304" b="-87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33400" y="3124200"/>
            <a:ext cx="10908989" cy="2247900"/>
            <a:chOff x="1235078" y="5832515"/>
            <a:chExt cx="21817977" cy="4053320"/>
          </a:xfrm>
        </p:grpSpPr>
        <p:sp>
          <p:nvSpPr>
            <p:cNvPr id="53" name="Rounded Rectangle 52"/>
            <p:cNvSpPr/>
            <p:nvPr/>
          </p:nvSpPr>
          <p:spPr>
            <a:xfrm>
              <a:off x="1235078" y="5959429"/>
              <a:ext cx="21817977" cy="39264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77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19636" y="1143001"/>
            <a:ext cx="10940065" cy="1760008"/>
            <a:chOff x="1268078" y="3359967"/>
            <a:chExt cx="21880130" cy="3672439"/>
          </a:xfrm>
        </p:grpSpPr>
        <p:sp>
          <p:nvSpPr>
            <p:cNvPr id="62" name="Rounded Rectangle 61"/>
            <p:cNvSpPr/>
            <p:nvPr/>
          </p:nvSpPr>
          <p:spPr>
            <a:xfrm>
              <a:off x="1306381" y="3701812"/>
              <a:ext cx="21841827" cy="333059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1066289"/>
              <a:chOff x="1311958" y="3359967"/>
              <a:chExt cx="4003961" cy="1066289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3065247" cy="89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753341" y="1959114"/>
                <a:ext cx="104691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công bội bằng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 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	B.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𝟕𝟖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	D.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1" y="1959114"/>
                <a:ext cx="10469108" cy="769441"/>
              </a:xfrm>
              <a:prstGeom prst="rect">
                <a:avLst/>
              </a:prstGeom>
              <a:blipFill>
                <a:blip r:embed="rId3"/>
                <a:stretch>
                  <a:fillRect l="-757" t="-4724" b="-149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434036" y="4152900"/>
                <a:ext cx="8039100" cy="62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2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036" y="4152900"/>
                <a:ext cx="8039100" cy="621517"/>
              </a:xfrm>
              <a:prstGeom prst="rect">
                <a:avLst/>
              </a:prstGeom>
              <a:blipFill>
                <a:blip r:embed="rId4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633936" y="2259666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71500" y="3162300"/>
            <a:ext cx="10924613" cy="2743200"/>
            <a:chOff x="1270511" y="5832515"/>
            <a:chExt cx="21849226" cy="5562084"/>
          </a:xfrm>
        </p:grpSpPr>
        <p:sp>
          <p:nvSpPr>
            <p:cNvPr id="53" name="Rounded Rectangle 52"/>
            <p:cNvSpPr/>
            <p:nvPr/>
          </p:nvSpPr>
          <p:spPr>
            <a:xfrm>
              <a:off x="1301760" y="5974056"/>
              <a:ext cx="21817977" cy="54205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873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7619" y="976344"/>
            <a:ext cx="10941319" cy="2026433"/>
            <a:chOff x="1268078" y="3359967"/>
            <a:chExt cx="21882638" cy="4315526"/>
          </a:xfrm>
        </p:grpSpPr>
        <p:sp>
          <p:nvSpPr>
            <p:cNvPr id="62" name="Rounded Rectangle 61"/>
            <p:cNvSpPr/>
            <p:nvPr/>
          </p:nvSpPr>
          <p:spPr>
            <a:xfrm>
              <a:off x="1308889" y="3752478"/>
              <a:ext cx="21841827" cy="392301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1084825"/>
              <a:chOff x="1311958" y="3359967"/>
              <a:chExt cx="4003961" cy="1084825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8"/>
                <a:ext cx="3065247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746058" y="1529960"/>
                <a:ext cx="1046910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𝟓𝟏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𝟏𝟎𝟐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12288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371475" indent="-371475">
                  <a:buAutoNum type="alphaUcPeriod"/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12.	B.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13.	</a:t>
                </a:r>
              </a:p>
              <a:p>
                <a:pPr marL="371475" indent="-371475">
                  <a:buAutoNum type="alphaUcPeriod"/>
                </a:pP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11.	D.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58" y="1529960"/>
                <a:ext cx="10469108" cy="1446550"/>
              </a:xfrm>
              <a:prstGeom prst="rect">
                <a:avLst/>
              </a:prstGeom>
              <a:blipFill>
                <a:blip r:embed="rId3"/>
                <a:stretch>
                  <a:fillRect l="-757" t="-2954" r="-466" b="-84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885866" y="3550217"/>
                <a:ext cx="10356967" cy="1995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q là công bội của cấp số nhân đã cho. Theo đề bài, ta có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𝟓𝟏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𝟏𝟎𝟐</m:t>
                            </m:r>
                          </m:e>
                        </m:eqAr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𝟓𝟏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𝟏𝟎𝟐</m:t>
                            </m:r>
                          </m:e>
                        </m:eqAr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𝟏𝟐𝟐𝟖𝟖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𝟏𝟐𝟐𝟖𝟖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Số hạng thứ 13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66" y="3550217"/>
                <a:ext cx="10356967" cy="1995033"/>
              </a:xfrm>
              <a:prstGeom prst="rect">
                <a:avLst/>
              </a:prstGeom>
              <a:blipFill>
                <a:blip r:embed="rId4"/>
                <a:stretch>
                  <a:fillRect l="-765" t="-1524" b="-54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3854719" y="2230151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006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41081" y="3115365"/>
            <a:ext cx="10909838" cy="3382473"/>
            <a:chOff x="1270511" y="5832515"/>
            <a:chExt cx="21819676" cy="662515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078301"/>
              <a:ext cx="21817977" cy="6379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843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30006" y="1125127"/>
            <a:ext cx="10931989" cy="1770379"/>
            <a:chOff x="1268078" y="3359967"/>
            <a:chExt cx="21863978" cy="3480301"/>
          </a:xfrm>
        </p:grpSpPr>
        <p:sp>
          <p:nvSpPr>
            <p:cNvPr id="62" name="Rounded Rectangle 61"/>
            <p:cNvSpPr/>
            <p:nvPr/>
          </p:nvSpPr>
          <p:spPr>
            <a:xfrm>
              <a:off x="1290229" y="3677055"/>
              <a:ext cx="21841827" cy="31632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1014260"/>
              <a:chOff x="1311958" y="3359967"/>
              <a:chExt cx="4003961" cy="1014260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7"/>
                <a:ext cx="3065247" cy="84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867396" y="1699312"/>
                <a:ext cx="107390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𝟒𝟎𝟓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+....+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𝟏𝟖𝟐𝟎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96" y="1699312"/>
                <a:ext cx="10739095" cy="1107996"/>
              </a:xfrm>
              <a:prstGeom prst="rect">
                <a:avLst/>
              </a:prstGeom>
              <a:blipFill>
                <a:blip r:embed="rId3"/>
                <a:stretch>
                  <a:fillRect l="-738" t="-3846" b="-9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040093" y="3553166"/>
                <a:ext cx="10356967" cy="2739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𝟒𝟎𝟓</m:t>
                            </m:r>
                          </m:e>
                        </m:eqAr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𝟒𝟎𝟓</m:t>
                            </m:r>
                          </m:e>
                        </m:eqAr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𝟒𝟎𝟓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𝟖𝟏</m:t>
                            </m:r>
                          </m:e>
                        </m:eqAr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=±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Trường hợp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+....+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𝟏𝟖𝟐𝟎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𝟏𝟖𝟐𝟎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𝟏𝟖𝟐𝟎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𝟕𝟐𝟗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93" y="3553166"/>
                <a:ext cx="10356967" cy="2739468"/>
              </a:xfrm>
              <a:prstGeom prst="rect">
                <a:avLst/>
              </a:prstGeom>
              <a:blipFill>
                <a:blip r:embed="rId4"/>
                <a:stretch>
                  <a:fillRect l="-765" t="-13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9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34266" y="3467360"/>
            <a:ext cx="10910673" cy="2933440"/>
            <a:chOff x="1270511" y="5832515"/>
            <a:chExt cx="21821345" cy="5484925"/>
          </a:xfrm>
        </p:grpSpPr>
        <p:sp>
          <p:nvSpPr>
            <p:cNvPr id="53" name="Rounded Rectangle 52"/>
            <p:cNvSpPr/>
            <p:nvPr/>
          </p:nvSpPr>
          <p:spPr>
            <a:xfrm>
              <a:off x="1273879" y="5894360"/>
              <a:ext cx="21817977" cy="542308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805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0703" y="798524"/>
            <a:ext cx="10920914" cy="2226077"/>
            <a:chOff x="1268078" y="3359967"/>
            <a:chExt cx="21841827" cy="441714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4227249"/>
              <a:ext cx="21841827" cy="35498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1022199"/>
              <a:chOff x="1311958" y="3359967"/>
              <a:chExt cx="4003961" cy="1022199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8"/>
                <a:ext cx="3065247" cy="854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764409" y="1522423"/>
                <a:ext cx="107390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𝟒𝟎𝟓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+....+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𝟏𝟖𝟐𝟎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09" y="1522423"/>
                <a:ext cx="10739095" cy="1107996"/>
              </a:xfrm>
              <a:prstGeom prst="rect">
                <a:avLst/>
              </a:prstGeom>
              <a:blipFill>
                <a:blip r:embed="rId3"/>
                <a:stretch>
                  <a:fillRect l="-738" t="-3867" b="-10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886864" y="4238912"/>
                <a:ext cx="10356967" cy="1997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+....+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𝟏𝟖𝟐𝟎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𝟏𝟖𝟐𝟎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𝟏𝟖𝟐𝟎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𝟏𝟒𝟓𝟓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Vậy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64" y="4238912"/>
                <a:ext cx="10356967" cy="1997150"/>
              </a:xfrm>
              <a:prstGeom prst="rect">
                <a:avLst/>
              </a:prstGeom>
              <a:blipFill>
                <a:blip r:embed="rId4"/>
                <a:stretch>
                  <a:fillRect l="-353" t="-1829" b="-51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4991100" y="2109584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674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410415" y="3341029"/>
            <a:ext cx="10918319" cy="2182481"/>
            <a:chOff x="1270511" y="5832515"/>
            <a:chExt cx="21836638" cy="4538955"/>
          </a:xfrm>
        </p:grpSpPr>
        <p:sp>
          <p:nvSpPr>
            <p:cNvPr id="53" name="Rounded Rectangle 52"/>
            <p:cNvSpPr/>
            <p:nvPr/>
          </p:nvSpPr>
          <p:spPr>
            <a:xfrm>
              <a:off x="1289172" y="6298547"/>
              <a:ext cx="21817977" cy="40729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96126"/>
              <a:chOff x="1224541" y="6271082"/>
              <a:chExt cx="3568119" cy="89612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896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387619" y="1104901"/>
            <a:ext cx="10920914" cy="1953598"/>
            <a:chOff x="1268078" y="3359967"/>
            <a:chExt cx="21841827" cy="442988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661677"/>
              <a:ext cx="21841827" cy="41281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1144257"/>
              <a:chOff x="1311958" y="3359967"/>
              <a:chExt cx="4003961" cy="1144257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7"/>
                <a:ext cx="3065247" cy="977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668645" y="1631859"/>
                <a:ext cx="1046910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r>
                  <a:rPr lang="pt-B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pt-B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Tính tổng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pt-B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đầu tiên của cấp số nhân đã cho.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71475" indent="-371475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𝟑𝟎𝟔𝟗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    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𝟐𝟗𝟓𝟐𝟒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</a:t>
                </a:r>
              </a:p>
              <a:p>
                <a:pPr marL="371475" indent="-371475">
                  <a:buAutoNum type="alphaUcPeriod"/>
                </a:pP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𝟓𝟗𝟎𝟒𝟖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   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𝟏𝟎𝟐𝟑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45" y="1631859"/>
                <a:ext cx="10469108" cy="1446550"/>
              </a:xfrm>
              <a:prstGeom prst="rect">
                <a:avLst/>
              </a:prstGeom>
              <a:blipFill>
                <a:blip r:embed="rId3"/>
                <a:stretch>
                  <a:fillRect l="-815" t="-2954" b="-80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695536" y="3871366"/>
                <a:ext cx="10356967" cy="847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  </m:t>
                        </m:r>
                      </m:e>
                    </m:groupCh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𝟏𝟎𝟐𝟑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𝟏𝟎𝟐𝟑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36" y="3871366"/>
                <a:ext cx="10356967" cy="847540"/>
              </a:xfrm>
              <a:prstGeom prst="rect">
                <a:avLst/>
              </a:prstGeom>
              <a:blipFill>
                <a:blip r:embed="rId4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4000500" y="2332226"/>
            <a:ext cx="433932" cy="4454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819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21" y="-384721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221" y="-384721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730914" y="3515981"/>
            <a:ext cx="10911190" cy="3149659"/>
            <a:chOff x="1270511" y="5832515"/>
            <a:chExt cx="21822379" cy="6129930"/>
          </a:xfrm>
        </p:grpSpPr>
        <p:sp>
          <p:nvSpPr>
            <p:cNvPr id="53" name="Rounded Rectangle 52"/>
            <p:cNvSpPr/>
            <p:nvPr/>
          </p:nvSpPr>
          <p:spPr>
            <a:xfrm>
              <a:off x="1274913" y="5906525"/>
              <a:ext cx="21817977" cy="605592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838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99433" y="849035"/>
            <a:ext cx="10920914" cy="2467344"/>
            <a:chOff x="1268078" y="3359967"/>
            <a:chExt cx="21841827" cy="50369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4227248"/>
              <a:ext cx="21841827" cy="41696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1046825"/>
              <a:chOff x="1311958" y="3359967"/>
              <a:chExt cx="4003961" cy="1046825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3065247" cy="87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952275" y="1324437"/>
                <a:ext cx="10469108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ngay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𝟏𝟐𝟐𝟖𝟖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D.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75" y="1324437"/>
                <a:ext cx="10469108" cy="1800493"/>
              </a:xfrm>
              <a:prstGeom prst="rect">
                <a:avLst/>
              </a:prstGeom>
              <a:blipFill>
                <a:blip r:embed="rId3"/>
                <a:stretch>
                  <a:fillRect l="-757" t="-1689" b="-57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056463" y="4122854"/>
                <a:ext cx="10356967" cy="140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1)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𝟏𝟐𝟐𝟖𝟖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𝟔𝟏𝟒𝟒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vi-VN" sz="2200" b="1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𝟔𝟏𝟒𝟒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63" y="4122854"/>
                <a:ext cx="10356967" cy="1405769"/>
              </a:xfrm>
              <a:prstGeom prst="rect">
                <a:avLst/>
              </a:prstGeom>
              <a:blipFill>
                <a:blip r:embed="rId4"/>
                <a:stretch>
                  <a:fillRect l="-765" t="-2165" b="-21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874168" y="2642218"/>
            <a:ext cx="433932" cy="4454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33599" y="4433832"/>
            <a:ext cx="10908989" cy="2255654"/>
            <a:chOff x="1234888" y="5832515"/>
            <a:chExt cx="21817977" cy="4803851"/>
          </a:xfrm>
        </p:grpSpPr>
        <p:sp>
          <p:nvSpPr>
            <p:cNvPr id="53" name="Rounded Rectangle 52"/>
            <p:cNvSpPr/>
            <p:nvPr/>
          </p:nvSpPr>
          <p:spPr>
            <a:xfrm>
              <a:off x="1234888" y="5835616"/>
              <a:ext cx="21817977" cy="4800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17657"/>
              <a:chOff x="1224541" y="6271082"/>
              <a:chExt cx="3568119" cy="91765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17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51411" y="890608"/>
            <a:ext cx="10924802" cy="3478388"/>
            <a:chOff x="1268078" y="3359967"/>
            <a:chExt cx="21849603" cy="6966574"/>
          </a:xfrm>
        </p:grpSpPr>
        <p:sp>
          <p:nvSpPr>
            <p:cNvPr id="62" name="Rounded Rectangle 61"/>
            <p:cNvSpPr/>
            <p:nvPr/>
          </p:nvSpPr>
          <p:spPr>
            <a:xfrm>
              <a:off x="1275854" y="3588138"/>
              <a:ext cx="21841827" cy="67384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1030186"/>
              <a:chOff x="1311958" y="3359967"/>
              <a:chExt cx="4003961" cy="1030186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3065247" cy="862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F24975-A6E5-4D48-A6AA-EDB7BFD44A26}"/>
              </a:ext>
            </a:extLst>
          </p:cNvPr>
          <p:cNvSpPr txBox="1"/>
          <p:nvPr/>
        </p:nvSpPr>
        <p:spPr>
          <a:xfrm>
            <a:off x="1218293" y="962721"/>
            <a:ext cx="10748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7000000đ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Sau 36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7%.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20%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0,3%/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kép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vốn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vốn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lẫn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71475" indent="-371475">
              <a:buAutoNum type="alphaUcPeriod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53296000 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               B. 53297000(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vi-V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1475" indent="-371475">
              <a:buAutoNum type="alphaUcPeriod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53298000(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D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53290000(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997258" y="4814386"/>
                <a:ext cx="10543331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𝟎𝟎𝟎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(đồng),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 tháng thứ nhất, người đó có tổng số tiền tiết kiệm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𝒂𝒎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 tháng thứ hai, người đó có tổng số tiền tiết kiệm là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𝒂𝒎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𝒂𝒎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𝒂𝒎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..........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58" y="4814386"/>
                <a:ext cx="10543331" cy="1800493"/>
              </a:xfrm>
              <a:prstGeom prst="rect">
                <a:avLst/>
              </a:prstGeom>
              <a:blipFill>
                <a:blip r:embed="rId3"/>
                <a:stretch>
                  <a:fillRect l="-752" t="-2373" b="-6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2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776" y="-91123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776" y="-91123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36856" y="4460870"/>
            <a:ext cx="10910242" cy="2244731"/>
            <a:chOff x="1269702" y="5832515"/>
            <a:chExt cx="21820483" cy="56609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08" y="5876656"/>
              <a:ext cx="21817977" cy="56167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69702" y="5832515"/>
              <a:ext cx="3568927" cy="1203793"/>
              <a:chOff x="1223732" y="6271082"/>
              <a:chExt cx="3568927" cy="120379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18417" y="5400632"/>
                <a:ext cx="115208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6" y="6271082"/>
                <a:ext cx="2462853" cy="1086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3732" y="6301096"/>
                <a:ext cx="903517" cy="113585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4539" y="6638360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6856" y="870801"/>
            <a:ext cx="10920914" cy="3543209"/>
            <a:chOff x="1268078" y="3359967"/>
            <a:chExt cx="21841827" cy="564180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6"/>
              <a:ext cx="21841827" cy="542074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59967"/>
              <a:ext cx="4003961" cy="986032"/>
              <a:chOff x="1311958" y="3359967"/>
              <a:chExt cx="4003961" cy="98603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158807" y="2273837"/>
                <a:ext cx="953220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7"/>
                <a:ext cx="3065247" cy="686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F24975-A6E5-4D48-A6AA-EDB7BFD44A26}"/>
              </a:ext>
            </a:extLst>
          </p:cNvPr>
          <p:cNvSpPr txBox="1"/>
          <p:nvPr/>
        </p:nvSpPr>
        <p:spPr>
          <a:xfrm>
            <a:off x="751500" y="923265"/>
            <a:ext cx="104691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7000000đ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Sau 36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7%.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20%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gửi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0,3%/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kép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vốn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ngân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vốn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lẫn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lãi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71475" indent="-371475">
              <a:buAutoNum type="alphaUcPeriod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53296000 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                B. 53297000(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vi-V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53298000(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		D. 53290000(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675356" y="5131607"/>
                <a:ext cx="10356967" cy="14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 tháng thứ 36, người đó có tổng số tiền tiết kiệm là :</a:t>
                </a:r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sub>
                      </m:sSub>
                      <m:r>
                        <a:rPr lang="nl-NL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𝒂𝒎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sup>
                      </m:sSup>
                      <m:r>
                        <a:rPr lang="nl-NL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𝒂𝒎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sup>
                      </m:sSup>
                      <m:r>
                        <a:rPr lang="nl-NL" sz="2200" b="1" i="1">
                          <a:latin typeface="Cambria Math" panose="02040503050406030204" pitchFamily="18" charset="0"/>
                        </a:rPr>
                        <m:t>+...+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𝒂𝒎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𝒂𝒎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nl-NL" sz="2200" b="1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2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2200" b="1" i="1"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</m:sup>
                          </m:sSup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nl-NL" sz="2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số ta được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nl-NL" sz="2200" b="1" i="1">
                            <a:latin typeface="Cambria Math" panose="02040503050406030204" pitchFamily="18" charset="0"/>
                          </a:rPr>
                          <m:t>𝟑𝟔</m:t>
                        </m:r>
                      </m:sub>
                    </m:sSub>
                    <m:r>
                      <a:rPr lang="nl-NL" sz="22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𝟓𝟑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𝟐𝟗𝟕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𝟔𝟒𝟖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2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(đồng).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56" y="5131607"/>
                <a:ext cx="10356967" cy="1457387"/>
              </a:xfrm>
              <a:prstGeom prst="rect">
                <a:avLst/>
              </a:prstGeom>
              <a:blipFill>
                <a:blip r:embed="rId3"/>
                <a:stretch>
                  <a:fillRect l="-765" t="-2510" b="-7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651691" y="3918611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13501" y="2907695"/>
            <a:ext cx="10908989" cy="2646023"/>
            <a:chOff x="1254805" y="5832515"/>
            <a:chExt cx="21817977" cy="6117764"/>
          </a:xfrm>
        </p:grpSpPr>
        <p:sp>
          <p:nvSpPr>
            <p:cNvPr id="53" name="Rounded Rectangle 52"/>
            <p:cNvSpPr/>
            <p:nvPr/>
          </p:nvSpPr>
          <p:spPr>
            <a:xfrm>
              <a:off x="1254805" y="5894360"/>
              <a:ext cx="21817977" cy="60559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96237"/>
              <a:chOff x="1224541" y="6271082"/>
              <a:chExt cx="3568119" cy="99623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96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92461" y="762000"/>
            <a:ext cx="10928716" cy="2020575"/>
            <a:chOff x="1268078" y="3405486"/>
            <a:chExt cx="21857431" cy="3503838"/>
          </a:xfrm>
        </p:grpSpPr>
        <p:sp>
          <p:nvSpPr>
            <p:cNvPr id="62" name="Rounded Rectangle 61"/>
            <p:cNvSpPr/>
            <p:nvPr/>
          </p:nvSpPr>
          <p:spPr>
            <a:xfrm>
              <a:off x="1283682" y="3672018"/>
              <a:ext cx="21841827" cy="32373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003961" cy="940513"/>
              <a:chOff x="1311958" y="3405486"/>
              <a:chExt cx="400396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299935" y="2414967"/>
                <a:ext cx="670962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3065247" cy="74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639567" y="898680"/>
                <a:ext cx="10469108" cy="187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		B.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7" y="898680"/>
                <a:ext cx="10469108" cy="1872307"/>
              </a:xfrm>
              <a:prstGeom prst="rect">
                <a:avLst/>
              </a:prstGeom>
              <a:blipFill>
                <a:blip r:embed="rId3"/>
                <a:stretch>
                  <a:fillRect l="-1573" t="-23701" b="-24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805478" y="3238365"/>
                <a:ext cx="10356967" cy="25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2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2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2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2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Vi-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x=2, 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8" y="3238365"/>
                <a:ext cx="10356967" cy="2562048"/>
              </a:xfrm>
              <a:prstGeom prst="rect">
                <a:avLst/>
              </a:prstGeom>
              <a:blipFill>
                <a:blip r:embed="rId4"/>
                <a:stretch>
                  <a:fillRect l="-765" t="-1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7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48246" y="3105622"/>
            <a:ext cx="10908989" cy="2641641"/>
            <a:chOff x="1259435" y="5832515"/>
            <a:chExt cx="21817977" cy="6107634"/>
          </a:xfrm>
        </p:grpSpPr>
        <p:sp>
          <p:nvSpPr>
            <p:cNvPr id="53" name="Rounded Rectangle 52"/>
            <p:cNvSpPr/>
            <p:nvPr/>
          </p:nvSpPr>
          <p:spPr>
            <a:xfrm>
              <a:off x="1259435" y="5884230"/>
              <a:ext cx="21817977" cy="60559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96237"/>
              <a:chOff x="1224541" y="6271082"/>
              <a:chExt cx="3568119" cy="99623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96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35543" y="906658"/>
            <a:ext cx="10920914" cy="2019789"/>
            <a:chOff x="1268078" y="3405486"/>
            <a:chExt cx="21841827" cy="350247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7"/>
              <a:ext cx="21841827" cy="332693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003961" cy="940513"/>
              <a:chOff x="1311958" y="3405486"/>
              <a:chExt cx="400396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299936" y="2414966"/>
                <a:ext cx="670962" cy="312548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3065247" cy="74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788363" y="1060591"/>
                <a:ext cx="10469108" cy="187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		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63" y="1060591"/>
                <a:ext cx="10469108" cy="1872307"/>
              </a:xfrm>
              <a:prstGeom prst="rect">
                <a:avLst/>
              </a:prstGeom>
              <a:blipFill>
                <a:blip r:embed="rId3"/>
                <a:stretch>
                  <a:fillRect l="-1513" t="-23779" b="-247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853123" y="3569196"/>
                <a:ext cx="10356967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2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2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2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2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bôị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23" y="3569196"/>
                <a:ext cx="10356967" cy="1800493"/>
              </a:xfrm>
              <a:prstGeom prst="rect">
                <a:avLst/>
              </a:prstGeom>
              <a:blipFill>
                <a:blip r:embed="rId4"/>
                <a:stretch>
                  <a:fillRect l="-765" t="-1689" b="-57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48247396-48AE-40BF-85C4-4E515A385A22}"/>
              </a:ext>
            </a:extLst>
          </p:cNvPr>
          <p:cNvSpPr/>
          <p:nvPr/>
        </p:nvSpPr>
        <p:spPr>
          <a:xfrm>
            <a:off x="716513" y="2072856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08596" y="3613936"/>
            <a:ext cx="11180346" cy="2750594"/>
            <a:chOff x="1270511" y="5832515"/>
            <a:chExt cx="22360691" cy="608613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49417"/>
              <a:ext cx="22358992" cy="57692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53407"/>
              <a:chOff x="1224541" y="6271082"/>
              <a:chExt cx="3568119" cy="9534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53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03059" y="1714500"/>
            <a:ext cx="11185883" cy="1748857"/>
            <a:chOff x="1268078" y="3405486"/>
            <a:chExt cx="22371765" cy="349771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371765" cy="311225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0500" y="905281"/>
            <a:ext cx="9559421" cy="599956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1082676" y="1913523"/>
              <a:ext cx="728404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B1132-3210-4090-9525-D7613C61A26C}"/>
                </a:ext>
              </a:extLst>
            </p:cNvPr>
            <p:cNvSpPr txBox="1"/>
            <p:nvPr/>
          </p:nvSpPr>
          <p:spPr>
            <a:xfrm>
              <a:off x="2004002" y="2040777"/>
              <a:ext cx="17283114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Định nghĩa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624649" y="2201033"/>
                <a:ext cx="10880400" cy="1459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150"/>
                  </a:spcBef>
                  <a:spcAft>
                    <a:spcPts val="200"/>
                  </a:spcAft>
                  <a:tabLst>
                    <a:tab pos="270193" algn="l"/>
                  </a:tabLst>
                </a:pPr>
                <a:r>
                  <a:rPr lang="pt-BR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pt-BR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công bội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2200" b="1" dirty="0">
                  <a:solidFill>
                    <a:srgbClr val="270F6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1496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200"/>
                  </a:spcAft>
                  <a:tabLst>
                    <a:tab pos="1799908" algn="l"/>
                    <a:tab pos="2519998" algn="l"/>
                  </a:tabLst>
                </a:pPr>
                <a:r>
                  <a:rPr lang="pt-BR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B.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C.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srgbClr val="270F6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9" y="2201033"/>
                <a:ext cx="10880400" cy="1459567"/>
              </a:xfrm>
              <a:prstGeom prst="rect">
                <a:avLst/>
              </a:prstGeom>
              <a:blipFill>
                <a:blip r:embed="rId3"/>
                <a:stretch>
                  <a:fillRect t="-20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624648" y="4146023"/>
                <a:ext cx="10614852" cy="224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8" y="4146023"/>
                <a:ext cx="10614852" cy="2240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2278801" y="2695686"/>
            <a:ext cx="501545" cy="445434"/>
          </a:xfrm>
          <a:prstGeom prst="flowChartConnector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032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364" y="723900"/>
            <a:ext cx="3481387" cy="480219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627351" y="1667700"/>
            <a:ext cx="11061214" cy="4468173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ED8CC4-782A-4F61-81A3-318007A6D833}"/>
                  </a:ext>
                </a:extLst>
              </p:cNvPr>
              <p:cNvSpPr txBox="1"/>
              <p:nvPr/>
            </p:nvSpPr>
            <p:spPr>
              <a:xfrm>
                <a:off x="835314" y="1947683"/>
                <a:ext cx="10237499" cy="1262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tổng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quát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ED8CC4-782A-4F61-81A3-318007A6D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4" y="1947683"/>
                <a:ext cx="10237499" cy="1262397"/>
              </a:xfrm>
              <a:prstGeom prst="rect">
                <a:avLst/>
              </a:prstGeom>
              <a:blipFill>
                <a:blip r:embed="rId3"/>
                <a:stretch>
                  <a:fillRect l="-774" t="-33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9D3D54-64A0-4AE1-BD3E-C39A8EF47259}"/>
                  </a:ext>
                </a:extLst>
              </p:cNvPr>
              <p:cNvSpPr txBox="1"/>
              <p:nvPr/>
            </p:nvSpPr>
            <p:spPr>
              <a:xfrm>
                <a:off x="835314" y="4270223"/>
                <a:ext cx="10393074" cy="113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en-US" sz="22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borderBox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9D3D54-64A0-4AE1-BD3E-C39A8EF47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14" y="4270223"/>
                <a:ext cx="10393074" cy="1131528"/>
              </a:xfrm>
              <a:prstGeom prst="rect">
                <a:avLst/>
              </a:prstGeom>
              <a:blipFill>
                <a:blip r:embed="rId4"/>
                <a:stretch>
                  <a:fillRect l="-762" t="-32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310337" y="4132404"/>
            <a:ext cx="11529355" cy="2170130"/>
            <a:chOff x="1270511" y="5832515"/>
            <a:chExt cx="23058709" cy="3819317"/>
          </a:xfrm>
        </p:grpSpPr>
        <p:sp>
          <p:nvSpPr>
            <p:cNvPr id="53" name="Rounded Rectangle 52"/>
            <p:cNvSpPr/>
            <p:nvPr/>
          </p:nvSpPr>
          <p:spPr>
            <a:xfrm>
              <a:off x="1313257" y="6124861"/>
              <a:ext cx="23015963" cy="352697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880347"/>
              <a:chOff x="1224541" y="6271082"/>
              <a:chExt cx="3568119" cy="88034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758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304800" y="1518519"/>
            <a:ext cx="11534892" cy="2522409"/>
            <a:chOff x="1268078" y="3405486"/>
            <a:chExt cx="23069783" cy="504481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3069783" cy="46593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0500" y="905281"/>
            <a:ext cx="9559421" cy="599956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1082676" y="1913523"/>
              <a:ext cx="728404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B1132-3210-4090-9525-D7613C61A26C}"/>
                </a:ext>
              </a:extLst>
            </p:cNvPr>
            <p:cNvSpPr txBox="1"/>
            <p:nvPr/>
          </p:nvSpPr>
          <p:spPr>
            <a:xfrm>
              <a:off x="2004002" y="2040777"/>
              <a:ext cx="17283114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Định nghĩa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685160" y="2187990"/>
                <a:ext cx="11202041" cy="1858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    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    C.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2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60" y="2187990"/>
                <a:ext cx="11202041" cy="1858009"/>
              </a:xfrm>
              <a:prstGeom prst="rect">
                <a:avLst/>
              </a:prstGeom>
              <a:blipFill>
                <a:blip r:embed="rId3"/>
                <a:stretch>
                  <a:fillRect l="-707" t="-2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5282417" y="2883017"/>
            <a:ext cx="394483" cy="3643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D5441263-FE24-4119-BF90-2299CB781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335" y="4536032"/>
                <a:ext cx="10844091" cy="12890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57200">
                  <a:lnSpc>
                    <a:spcPct val="200000"/>
                  </a:lnSpc>
                </a:pP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2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altLang="en-US" sz="2200" b="1" i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q=5</a:t>
                </a: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</a:p>
              <a:p>
                <a:pPr algn="ctr" defTabSz="457200">
                  <a:lnSpc>
                    <a:spcPct val="200000"/>
                  </a:lnSpc>
                </a:pP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200" b="1" dirty="0" err="1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altLang="en-US" sz="2200" b="1" dirty="0">
                    <a:solidFill>
                      <a:srgbClr val="270F6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D5441263-FE24-4119-BF90-2299CB781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335" y="4536032"/>
                <a:ext cx="10844091" cy="1289071"/>
              </a:xfrm>
              <a:prstGeom prst="rect">
                <a:avLst/>
              </a:prstGeom>
              <a:blipFill>
                <a:blip r:embed="rId4"/>
                <a:stretch>
                  <a:fillRect b="-113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5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52218" y="3384140"/>
            <a:ext cx="11045474" cy="2985918"/>
            <a:chOff x="1270511" y="5832515"/>
            <a:chExt cx="21901437" cy="6976578"/>
          </a:xfrm>
        </p:grpSpPr>
        <p:sp>
          <p:nvSpPr>
            <p:cNvPr id="53" name="Rounded Rectangle 52"/>
            <p:cNvSpPr/>
            <p:nvPr/>
          </p:nvSpPr>
          <p:spPr>
            <a:xfrm>
              <a:off x="1353971" y="5951494"/>
              <a:ext cx="21817977" cy="685759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1006765"/>
              <a:chOff x="1224541" y="6271082"/>
              <a:chExt cx="3568119" cy="100676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41726" cy="1006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52218" y="1534024"/>
            <a:ext cx="11040057" cy="1738100"/>
            <a:chOff x="1268078" y="3405486"/>
            <a:chExt cx="22080113" cy="340328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080113" cy="30178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65378"/>
              <a:chOff x="1311958" y="3405486"/>
              <a:chExt cx="3270122" cy="96537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7"/>
                <a:ext cx="2331408" cy="843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0500" y="905281"/>
            <a:ext cx="9559421" cy="599956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1082676" y="1913523"/>
              <a:ext cx="728404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B1132-3210-4090-9525-D7613C61A26C}"/>
                </a:ext>
              </a:extLst>
            </p:cNvPr>
            <p:cNvSpPr txBox="1"/>
            <p:nvPr/>
          </p:nvSpPr>
          <p:spPr>
            <a:xfrm>
              <a:off x="2004002" y="2040777"/>
              <a:ext cx="17283114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Định nghĩa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911415" y="2032538"/>
                <a:ext cx="10414097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15" y="2032538"/>
                <a:ext cx="10414097" cy="1597040"/>
              </a:xfrm>
              <a:prstGeom prst="rect">
                <a:avLst/>
              </a:prstGeom>
              <a:blipFill>
                <a:blip r:embed="rId3"/>
                <a:stretch>
                  <a:fillRect l="-761" t="-2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5212177" y="2705754"/>
            <a:ext cx="433932" cy="44082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13780A-BF14-4677-943F-67720D938526}"/>
                  </a:ext>
                </a:extLst>
              </p:cNvPr>
              <p:cNvSpPr txBox="1"/>
              <p:nvPr/>
            </p:nvSpPr>
            <p:spPr>
              <a:xfrm>
                <a:off x="840548" y="3314157"/>
                <a:ext cx="10757144" cy="337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Ta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Do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fr-FR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13780A-BF14-4677-943F-67720D9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48" y="3314157"/>
                <a:ext cx="10757144" cy="3372205"/>
              </a:xfrm>
              <a:prstGeom prst="rect">
                <a:avLst/>
              </a:prstGeom>
              <a:blipFill>
                <a:blip r:embed="rId4"/>
                <a:stretch>
                  <a:fillRect l="-737" r="-2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8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249" y="1055338"/>
            <a:ext cx="9690360" cy="599956"/>
            <a:chOff x="168274" y="1905000"/>
            <a:chExt cx="19380719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9378" y="2068684"/>
              <a:ext cx="695400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65880" y="2085277"/>
              <a:ext cx="17283113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 hạng tổng quát</a:t>
              </a:r>
              <a:endParaRPr lang="en-US" sz="2200" b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1750530"/>
            <a:ext cx="11583953" cy="2566463"/>
            <a:chOff x="1076414" y="4334859"/>
            <a:chExt cx="23167905" cy="385436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543617"/>
              <a:ext cx="22711050" cy="3645611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just">
                <a:lnSpc>
                  <a:spcPct val="115000"/>
                </a:lnSpc>
                <a:spcBef>
                  <a:spcPts val="150"/>
                </a:spcBef>
                <a:spcAft>
                  <a:spcPts val="200"/>
                </a:spcAft>
                <a:tabLst>
                  <a:tab pos="114300" algn="l"/>
                </a:tabLst>
              </a:pPr>
              <a:r>
                <a: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</a:p>
            <a:p>
              <a:pPr algn="just">
                <a:lnSpc>
                  <a:spcPct val="115000"/>
                </a:lnSpc>
                <a:spcBef>
                  <a:spcPts val="150"/>
                </a:spcBef>
                <a:spcAft>
                  <a:spcPts val="200"/>
                </a:spcAft>
                <a:tabLst>
                  <a:tab pos="114300" algn="l"/>
                </a:tabLst>
              </a:pPr>
              <a:r>
                <a:rPr lang="en-US" sz="22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647116"/>
              <a:chOff x="166396" y="8712046"/>
              <a:chExt cx="4411573" cy="64711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4860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98871" cy="64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22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lí 1 </a:t>
                </a:r>
                <a:endPara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/>
              <p:nvPr/>
            </p:nvSpPr>
            <p:spPr>
              <a:xfrm>
                <a:off x="538085" y="2616788"/>
                <a:ext cx="11085205" cy="1262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cấp số nhân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công bội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số hạng tổng quát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xác định bởi công thức: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borderBox>
                  </m:oMath>
                </a14:m>
                <a:r>
                  <a:rPr lang="en-US" sz="22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4FDC6-BD08-4B7E-A531-FF9C8F945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85" y="2616788"/>
                <a:ext cx="11085205" cy="1262397"/>
              </a:xfrm>
              <a:prstGeom prst="rect">
                <a:avLst/>
              </a:prstGeom>
              <a:blipFill>
                <a:blip r:embed="rId3"/>
                <a:stretch>
                  <a:fillRect l="-715" t="-2899" b="-28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92360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41081" y="3665331"/>
            <a:ext cx="10922430" cy="1466668"/>
            <a:chOff x="1270511" y="5832515"/>
            <a:chExt cx="21844860" cy="3173877"/>
          </a:xfrm>
        </p:grpSpPr>
        <p:sp>
          <p:nvSpPr>
            <p:cNvPr id="53" name="Rounded Rectangle 52"/>
            <p:cNvSpPr/>
            <p:nvPr/>
          </p:nvSpPr>
          <p:spPr>
            <a:xfrm>
              <a:off x="1297394" y="5951616"/>
              <a:ext cx="21817977" cy="305477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32441"/>
              <a:chOff x="1224541" y="6271082"/>
              <a:chExt cx="3568119" cy="9324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32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35544" y="1730829"/>
            <a:ext cx="10920914" cy="1827407"/>
            <a:chOff x="1268078" y="3405486"/>
            <a:chExt cx="21841827" cy="36548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269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0500" y="905281"/>
            <a:ext cx="9559421" cy="599956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854074" y="2065541"/>
              <a:ext cx="728404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B1132-3210-4090-9525-D7613C61A26C}"/>
                </a:ext>
              </a:extLst>
            </p:cNvPr>
            <p:cNvSpPr txBox="1"/>
            <p:nvPr/>
          </p:nvSpPr>
          <p:spPr>
            <a:xfrm>
              <a:off x="2004002" y="2040777"/>
              <a:ext cx="17283114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Số hạng tổng quát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015904" y="2438400"/>
                <a:ext cx="969019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công bội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giá trị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04" y="2438400"/>
                <a:ext cx="9690197" cy="1107996"/>
              </a:xfrm>
              <a:prstGeom prst="rect">
                <a:avLst/>
              </a:prstGeom>
              <a:blipFill>
                <a:blip r:embed="rId3"/>
                <a:stretch>
                  <a:fillRect l="-818" t="-3846" r="-12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/>
              <p:nvPr/>
            </p:nvSpPr>
            <p:spPr>
              <a:xfrm>
                <a:off x="1443602" y="4424113"/>
                <a:ext cx="8458200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51A1B9-BE70-40FB-95FE-C1FC0E1E4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602" y="4424113"/>
                <a:ext cx="8458200" cy="777136"/>
              </a:xfrm>
              <a:prstGeom prst="rect">
                <a:avLst/>
              </a:prstGeom>
              <a:blipFill>
                <a:blip r:embed="rId4"/>
                <a:stretch>
                  <a:fillRect l="-937" t="-47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5238771" y="2743200"/>
            <a:ext cx="433932" cy="44543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84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635544" y="3889521"/>
            <a:ext cx="10861705" cy="1606173"/>
            <a:chOff x="1270511" y="5832515"/>
            <a:chExt cx="21723410" cy="3553916"/>
          </a:xfrm>
        </p:grpSpPr>
        <p:sp>
          <p:nvSpPr>
            <p:cNvPr id="53" name="Rounded Rectangle 52"/>
            <p:cNvSpPr/>
            <p:nvPr/>
          </p:nvSpPr>
          <p:spPr>
            <a:xfrm>
              <a:off x="1271349" y="5902132"/>
              <a:ext cx="21722572" cy="348429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53407"/>
              <a:chOff x="1224541" y="6271082"/>
              <a:chExt cx="3568119" cy="9534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5" y="6271082"/>
                <a:ext cx="2462853" cy="953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35544" y="1730829"/>
            <a:ext cx="10920914" cy="1941408"/>
            <a:chOff x="1268078" y="3405486"/>
            <a:chExt cx="21841827" cy="38828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4973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0500" y="905281"/>
            <a:ext cx="9649831" cy="599956"/>
            <a:chOff x="168274" y="1905000"/>
            <a:chExt cx="1929966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930274" y="2019431"/>
              <a:ext cx="728404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B1132-3210-4090-9525-D7613C61A26C}"/>
                </a:ext>
              </a:extLst>
            </p:cNvPr>
            <p:cNvSpPr txBox="1"/>
            <p:nvPr/>
          </p:nvSpPr>
          <p:spPr>
            <a:xfrm>
              <a:off x="2184822" y="1995196"/>
              <a:ext cx="17283114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Số hạng tổng quát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015904" y="2400300"/>
                <a:ext cx="1029979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cấp số nhân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số hạng thứ hai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12.		B.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24.		D.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04" y="2400300"/>
                <a:ext cx="10299797" cy="1107996"/>
              </a:xfrm>
              <a:prstGeom prst="rect">
                <a:avLst/>
              </a:prstGeom>
              <a:blipFill>
                <a:blip r:embed="rId3"/>
                <a:stretch>
                  <a:fillRect l="-770" t="-3846" r="-178" b="-9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7505700" y="3064681"/>
            <a:ext cx="394483" cy="3643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D5441263-FE24-4119-BF90-2299CB781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898" y="4497132"/>
                <a:ext cx="9751347" cy="1222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22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 công bội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 defTabSz="457200"/>
                <a:endParaRPr lang="en-US" alt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D5441263-FE24-4119-BF90-2299CB781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98" y="4497132"/>
                <a:ext cx="9751347" cy="1222899"/>
              </a:xfrm>
              <a:prstGeom prst="rect">
                <a:avLst/>
              </a:prstGeom>
              <a:blipFill>
                <a:blip r:embed="rId4"/>
                <a:stretch>
                  <a:fillRect l="-1250" t="-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3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55" y="-132242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55" y="-132242"/>
            <a:ext cx="923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54566" y="3937955"/>
            <a:ext cx="11092522" cy="2272849"/>
            <a:chOff x="1270511" y="5832515"/>
            <a:chExt cx="21825315" cy="4923376"/>
          </a:xfrm>
        </p:grpSpPr>
        <p:sp>
          <p:nvSpPr>
            <p:cNvPr id="53" name="Rounded Rectangle 52"/>
            <p:cNvSpPr/>
            <p:nvPr/>
          </p:nvSpPr>
          <p:spPr>
            <a:xfrm>
              <a:off x="1277849" y="5946102"/>
              <a:ext cx="21817977" cy="480978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515"/>
              <a:ext cx="3568119" cy="933375"/>
              <a:chOff x="1224541" y="6271082"/>
              <a:chExt cx="3568119" cy="93337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1264" y="6271082"/>
                <a:ext cx="2422919" cy="933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2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32927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35749" y="1557867"/>
            <a:ext cx="11077692" cy="2273451"/>
            <a:chOff x="1268078" y="3405486"/>
            <a:chExt cx="22155383" cy="45727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155383" cy="41872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8345"/>
              <a:chOff x="1311958" y="3405486"/>
              <a:chExt cx="3270122" cy="988345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7"/>
                <a:ext cx="2331408" cy="866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79061-D149-428C-BF8A-BF5924452485}"/>
              </a:ext>
            </a:extLst>
          </p:cNvPr>
          <p:cNvGrpSpPr/>
          <p:nvPr/>
        </p:nvGrpSpPr>
        <p:grpSpPr>
          <a:xfrm>
            <a:off x="192849" y="965399"/>
            <a:ext cx="9559421" cy="599956"/>
            <a:chOff x="168274" y="1905000"/>
            <a:chExt cx="19118842" cy="804672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B8654B1-569B-48D2-A5B8-AB71B8E8DBAB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A422C9-E380-4415-B330-269D9965094D}"/>
                </a:ext>
              </a:extLst>
            </p:cNvPr>
            <p:cNvSpPr txBox="1"/>
            <p:nvPr/>
          </p:nvSpPr>
          <p:spPr>
            <a:xfrm>
              <a:off x="854074" y="2014441"/>
              <a:ext cx="728404" cy="57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B1132-3210-4090-9525-D7613C61A26C}"/>
                </a:ext>
              </a:extLst>
            </p:cNvPr>
            <p:cNvSpPr txBox="1"/>
            <p:nvPr/>
          </p:nvSpPr>
          <p:spPr>
            <a:xfrm>
              <a:off x="2004002" y="2040777"/>
              <a:ext cx="17283114" cy="57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Số hạng tổng quát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/>
              <p:nvPr/>
            </p:nvSpPr>
            <p:spPr>
              <a:xfrm>
                <a:off x="1005105" y="2165945"/>
                <a:ext cx="10414097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B.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C.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D.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F24975-A6E5-4D48-A6AA-EDB7BFD44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05" y="2165945"/>
                <a:ext cx="10414097" cy="1785104"/>
              </a:xfrm>
              <a:prstGeom prst="rect">
                <a:avLst/>
              </a:prstGeom>
              <a:blipFill>
                <a:blip r:embed="rId3"/>
                <a:stretch>
                  <a:fillRect l="-761" t="-20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EAA9676-6767-4E0B-951F-94C00D194DC0}"/>
              </a:ext>
            </a:extLst>
          </p:cNvPr>
          <p:cNvSpPr/>
          <p:nvPr/>
        </p:nvSpPr>
        <p:spPr>
          <a:xfrm>
            <a:off x="5214526" y="2814999"/>
            <a:ext cx="450000" cy="450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13780A-BF14-4677-943F-67720D938526}"/>
                  </a:ext>
                </a:extLst>
              </p:cNvPr>
              <p:cNvSpPr txBox="1"/>
              <p:nvPr/>
            </p:nvSpPr>
            <p:spPr>
              <a:xfrm>
                <a:off x="535749" y="4516655"/>
                <a:ext cx="10713700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CSN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hay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𝟏𝟗𝟐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13780A-BF14-4677-943F-67720D9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49" y="4516655"/>
                <a:ext cx="10713700" cy="1461939"/>
              </a:xfrm>
              <a:prstGeom prst="rect">
                <a:avLst/>
              </a:prstGeom>
              <a:blipFill>
                <a:blip r:embed="rId4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8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3681</Words>
  <Application>Microsoft Office PowerPoint</Application>
  <PresentationFormat>Widescreen</PresentationFormat>
  <Paragraphs>359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2023-08-19T23:45:07Z</dcterms:created>
  <dcterms:modified xsi:type="dcterms:W3CDTF">2023-08-19T23:53:11Z</dcterms:modified>
</cp:coreProperties>
</file>