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65" r:id="rId7"/>
    <p:sldId id="263" r:id="rId8"/>
    <p:sldId id="264" r:id="rId9"/>
    <p:sldId id="262"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88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E79AAA9-0F46-4C58-B725-42FA9A15624B}"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79AAA9-0F46-4C58-B725-42FA9A15624B}"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79AAA9-0F46-4C58-B725-42FA9A15624B}"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79AAA9-0F46-4C58-B725-42FA9A1562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A2A6500-30C1-4BDC-B263-AD90E8008E4C}" type="datetimeFigureOut">
              <a:rPr lang="en-US" smtClean="0"/>
              <a:t>21/08/2023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79AAA9-0F46-4C58-B725-42FA9A15624B}"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A2A6500-30C1-4BDC-B263-AD90E8008E4C}" type="datetimeFigureOut">
              <a:rPr lang="en-US" smtClean="0"/>
              <a:t>21/08/2023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E79AAA9-0F46-4C58-B725-42FA9A15624B}"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12" Type="http://schemas.openxmlformats.org/officeDocument/2006/relationships/hyperlink" Target="https://toptailieu.vn/bai-viet/62058/bai-7-trang-100-toan-11-tap-1-canh-dieu-giai-toan-lop-11" TargetMode="External"/><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45.png"/><Relationship Id="rId11" Type="http://schemas.openxmlformats.org/officeDocument/2006/relationships/image" Target="../media/image50.png"/><Relationship Id="rId5" Type="http://schemas.openxmlformats.org/officeDocument/2006/relationships/image" Target="../media/image44.png"/><Relationship Id="rId10" Type="http://schemas.openxmlformats.org/officeDocument/2006/relationships/image" Target="../media/image49.png"/><Relationship Id="rId4" Type="http://schemas.openxmlformats.org/officeDocument/2006/relationships/image" Target="../media/image43.png"/><Relationship Id="rId9" Type="http://schemas.openxmlformats.org/officeDocument/2006/relationships/image" Target="../media/image48.png"/></Relationships>
</file>

<file path=ppt/slides/_rels/slide11.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4.png"/><Relationship Id="rId7" Type="http://schemas.openxmlformats.org/officeDocument/2006/relationships/image" Target="../media/image33.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9.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hyperlink" Target="https://toptailieu.vn/bai-viet/62058/bai-7-trang-100-toan-11-tap-1-canh-dieu-giai-toan-lop-11" TargetMode="External"/><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 Id="rId9"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8236" y="1752600"/>
            <a:ext cx="7548563" cy="646331"/>
          </a:xfrm>
          <a:prstGeom prst="rect">
            <a:avLst/>
          </a:prstGeom>
          <a:ln>
            <a:solidFill>
              <a:srgbClr val="FF0000"/>
            </a:solidFill>
          </a:ln>
        </p:spPr>
        <p:txBody>
          <a:bodyPr wrap="square">
            <a:spAutoFit/>
          </a:bodyPr>
          <a:lstStyle/>
          <a:p>
            <a:pPr indent="342265"/>
            <a:r>
              <a:rPr lang="pt-BR" b="1" smtClean="0">
                <a:effectLst/>
                <a:latin typeface="Times New Roman"/>
                <a:ea typeface="Times New Roman"/>
                <a:cs typeface="Times New Roman"/>
              </a:rPr>
              <a:t>Bài 1: (SGK-100) </a:t>
            </a:r>
            <a:r>
              <a:rPr lang="pt-BR" smtClean="0">
                <a:effectLst/>
                <a:latin typeface="Times New Roman"/>
                <a:ea typeface="Times New Roman"/>
                <a:cs typeface="Times New Roman"/>
              </a:rPr>
              <a:t>Quan sát phòng học của lớp và nêu lên hình ảnh của hai đường thẳng song song, cắt nhau và chéo nhau</a:t>
            </a:r>
          </a:p>
        </p:txBody>
      </p:sp>
      <p:sp>
        <p:nvSpPr>
          <p:cNvPr id="5" name="TextBox 4"/>
          <p:cNvSpPr txBox="1"/>
          <p:nvPr/>
        </p:nvSpPr>
        <p:spPr>
          <a:xfrm>
            <a:off x="1152525" y="192732"/>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
        <p:nvSpPr>
          <p:cNvPr id="7" name="Rectangle 6"/>
          <p:cNvSpPr/>
          <p:nvPr/>
        </p:nvSpPr>
        <p:spPr>
          <a:xfrm>
            <a:off x="1109662" y="2667000"/>
            <a:ext cx="7696200" cy="2308324"/>
          </a:xfrm>
          <a:prstGeom prst="rect">
            <a:avLst/>
          </a:prstGeom>
        </p:spPr>
        <p:txBody>
          <a:bodyPr wrap="square">
            <a:spAutoFit/>
          </a:bodyPr>
          <a:lstStyle/>
          <a:p>
            <a:r>
              <a:rPr lang="en-US" b="1" u="sng" smtClean="0">
                <a:latin typeface="Times New Roman" pitchFamily="18" charset="0"/>
                <a:cs typeface="Times New Roman" pitchFamily="18" charset="0"/>
              </a:rPr>
              <a:t>Gợi ý</a:t>
            </a:r>
            <a:endParaRPr lang="en-US" b="1" u="sng">
              <a:latin typeface="Times New Roman" pitchFamily="18" charset="0"/>
              <a:cs typeface="Times New Roman" pitchFamily="18" charset="0"/>
            </a:endParaRPr>
          </a:p>
          <a:p>
            <a:r>
              <a:rPr lang="pt-BR" smtClean="0">
                <a:latin typeface="Times New Roman" pitchFamily="18" charset="0"/>
                <a:cs typeface="Times New Roman" pitchFamily="18" charset="0"/>
              </a:rPr>
              <a:t>- Hai </a:t>
            </a:r>
            <a:r>
              <a:rPr lang="pt-BR">
                <a:latin typeface="Times New Roman" pitchFamily="18" charset="0"/>
                <a:cs typeface="Times New Roman" pitchFamily="18" charset="0"/>
              </a:rPr>
              <a:t>rìa mép thước thẳng, hai đường viền bàn đối nhau, đường viền chân tường và đường viền trần nhà (trong cùng một bức tường), hai đường viền bảng đối nhau, ...</a:t>
            </a:r>
            <a:endParaRPr lang="en-US">
              <a:latin typeface="Times New Roman" pitchFamily="18" charset="0"/>
              <a:cs typeface="Times New Roman" pitchFamily="18" charset="0"/>
            </a:endParaRPr>
          </a:p>
          <a:p>
            <a:r>
              <a:rPr lang="pt-BR" i="1" smtClean="0">
                <a:latin typeface="Times New Roman" pitchFamily="18" charset="0"/>
                <a:cs typeface="Times New Roman" pitchFamily="18" charset="0"/>
              </a:rPr>
              <a:t>-</a:t>
            </a:r>
            <a:r>
              <a:rPr lang="pt-BR">
                <a:latin typeface="Times New Roman" pitchFamily="18" charset="0"/>
                <a:cs typeface="Times New Roman" pitchFamily="18" charset="0"/>
              </a:rPr>
              <a:t> Hai rìa mép thước kề nhau, hai đường viền bảng kề nhau, đường góc tường và đường chân tường (trong cùng một bức tường), ...</a:t>
            </a:r>
            <a:endParaRPr lang="en-US">
              <a:latin typeface="Times New Roman" pitchFamily="18" charset="0"/>
              <a:cs typeface="Times New Roman" pitchFamily="18" charset="0"/>
            </a:endParaRPr>
          </a:p>
          <a:p>
            <a:r>
              <a:rPr lang="pt-BR" i="1" smtClean="0">
                <a:latin typeface="Times New Roman" pitchFamily="18" charset="0"/>
                <a:cs typeface="Times New Roman" pitchFamily="18" charset="0"/>
              </a:rPr>
              <a:t>-</a:t>
            </a:r>
            <a:r>
              <a:rPr lang="pt-BR">
                <a:latin typeface="Times New Roman" pitchFamily="18" charset="0"/>
                <a:cs typeface="Times New Roman" pitchFamily="18" charset="0"/>
              </a:rPr>
              <a:t> Đường chéo của bàn học với đường góc tường,đường chéo của bảng và đường viền chân tường trong bức tường kề với bức tường chứa bảng, ...</a:t>
            </a:r>
            <a:endParaRPr lang="en-US">
              <a:latin typeface="Times New Roman" pitchFamily="18" charset="0"/>
              <a:cs typeface="Times New Roman" pitchFamily="18" charset="0"/>
            </a:endParaRPr>
          </a:p>
        </p:txBody>
      </p:sp>
      <p:sp>
        <p:nvSpPr>
          <p:cNvPr id="2" name="TextBox 1"/>
          <p:cNvSpPr txBox="1"/>
          <p:nvPr/>
        </p:nvSpPr>
        <p:spPr>
          <a:xfrm>
            <a:off x="1138237" y="914400"/>
            <a:ext cx="4043363" cy="369332"/>
          </a:xfrm>
          <a:prstGeom prst="rect">
            <a:avLst/>
          </a:prstGeom>
          <a:noFill/>
        </p:spPr>
        <p:txBody>
          <a:bodyPr wrap="square" rtlCol="0">
            <a:spAutoFit/>
          </a:bodyPr>
          <a:lstStyle/>
          <a:p>
            <a:r>
              <a:rPr lang="en-US" smtClean="0"/>
              <a:t>I. KIẾN THỨC CƠ BẢN CẦN NHỚ </a:t>
            </a:r>
            <a:endParaRPr lang="en-US"/>
          </a:p>
        </p:txBody>
      </p:sp>
      <p:sp>
        <p:nvSpPr>
          <p:cNvPr id="6" name="TextBox 5"/>
          <p:cNvSpPr txBox="1"/>
          <p:nvPr/>
        </p:nvSpPr>
        <p:spPr>
          <a:xfrm>
            <a:off x="1152525" y="1339334"/>
            <a:ext cx="1362075" cy="369332"/>
          </a:xfrm>
          <a:prstGeom prst="rect">
            <a:avLst/>
          </a:prstGeom>
          <a:noFill/>
        </p:spPr>
        <p:txBody>
          <a:bodyPr wrap="square" rtlCol="0">
            <a:spAutoFit/>
          </a:bodyPr>
          <a:lstStyle/>
          <a:p>
            <a:r>
              <a:rPr lang="en-US" smtClean="0"/>
              <a:t>II. BÀI TẬP</a:t>
            </a:r>
            <a:endParaRPr lang="en-US"/>
          </a:p>
        </p:txBody>
      </p:sp>
    </p:spTree>
    <p:extLst>
      <p:ext uri="{BB962C8B-B14F-4D97-AF65-F5344CB8AC3E}">
        <p14:creationId xmlns:p14="http://schemas.microsoft.com/office/powerpoint/2010/main" val="267802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6035246" y="3439745"/>
            <a:ext cx="3033422" cy="2956590"/>
          </a:xfrm>
          <a:prstGeom prst="rect">
            <a:avLst/>
          </a:prstGeom>
        </p:spPr>
      </p:pic>
      <mc:AlternateContent xmlns:mc="http://schemas.openxmlformats.org/markup-compatibility/2006">
        <mc:Choice xmlns:a14="http://schemas.microsoft.com/office/drawing/2010/main" Requires="a14">
          <p:sp>
            <p:nvSpPr>
              <p:cNvPr id="7" name="Rectangle 6"/>
              <p:cNvSpPr/>
              <p:nvPr/>
            </p:nvSpPr>
            <p:spPr>
              <a:xfrm>
                <a:off x="947629" y="2207687"/>
                <a:ext cx="5181600" cy="369332"/>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 Ta có: </a:t>
                </a:r>
                <a14:m>
                  <m:oMath xmlns:m="http://schemas.openxmlformats.org/officeDocument/2006/math">
                    <m:r>
                      <a:rPr lang="vi-VN" i="1">
                        <a:effectLst/>
                        <a:latin typeface="Cambria Math"/>
                        <a:ea typeface="Calibri"/>
                        <a:cs typeface="Times New Roman"/>
                      </a:rPr>
                      <m:t>𝐼</m:t>
                    </m:r>
                    <m:r>
                      <a:rPr lang="vi-VN" i="1">
                        <a:effectLst/>
                        <a:latin typeface="Cambria Math"/>
                        <a:ea typeface="Calibri"/>
                        <a:cs typeface="Times New Roman"/>
                      </a:rPr>
                      <m:t>∈</m:t>
                    </m:r>
                    <m:r>
                      <a:rPr lang="vi-VN" i="1">
                        <a:effectLst/>
                        <a:latin typeface="Cambria Math"/>
                        <a:ea typeface="Calibri"/>
                        <a:cs typeface="Times New Roman"/>
                      </a:rPr>
                      <m:t>𝐵𝐶</m:t>
                    </m:r>
                  </m:oMath>
                </a14:m>
                <a:r>
                  <a:rPr lang="pl-PL">
                    <a:solidFill>
                      <a:srgbClr val="000000"/>
                    </a:solidFill>
                    <a:effectLst/>
                    <a:latin typeface="Times New Roman"/>
                    <a:ea typeface="Times New Roman"/>
                    <a:cs typeface="Times New Roman"/>
                  </a:rPr>
                  <a:t> mà </a:t>
                </a:r>
                <a14:m>
                  <m:oMath xmlns:m="http://schemas.openxmlformats.org/officeDocument/2006/math">
                    <m:r>
                      <a:rPr lang="vi-VN" i="1">
                        <a:effectLst/>
                        <a:latin typeface="Cambria Math"/>
                        <a:ea typeface="Calibri"/>
                        <a:cs typeface="Times New Roman"/>
                      </a:rPr>
                      <m:t>𝐵𝐶</m:t>
                    </m:r>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oMath>
                </a14:m>
                <a:r>
                  <a:rPr lang="vi-VN">
                    <a:effectLst/>
                    <a:latin typeface="Times New Roman"/>
                    <a:ea typeface="Calibri"/>
                    <a:cs typeface="Times New Roman"/>
                  </a:rPr>
                  <a:t> </a:t>
                </a:r>
                <a:r>
                  <a:rPr lang="pl-PL">
                    <a:solidFill>
                      <a:srgbClr val="000000"/>
                    </a:solidFill>
                    <a:effectLst/>
                    <a:latin typeface="Times New Roman"/>
                    <a:ea typeface="Times New Roman"/>
                    <a:cs typeface="Times New Roman"/>
                  </a:rPr>
                  <a:t>nên </a:t>
                </a:r>
                <a14:m>
                  <m:oMath xmlns:m="http://schemas.openxmlformats.org/officeDocument/2006/math">
                    <m:r>
                      <a:rPr lang="vi-VN" i="1">
                        <a:effectLst/>
                        <a:latin typeface="Cambria Math"/>
                        <a:ea typeface="Calibri"/>
                        <a:cs typeface="Times New Roman"/>
                      </a:rPr>
                      <m:t>𝐼</m:t>
                    </m:r>
                    <m:r>
                      <a:rPr lang="vi-VN" i="1">
                        <a:effectLst/>
                        <a:latin typeface="Cambria Math"/>
                        <a:ea typeface="Calibri"/>
                        <a:cs typeface="Cambria Math"/>
                      </a:rPr>
                      <m:t>∈</m:t>
                    </m:r>
                    <m:d>
                      <m:dPr>
                        <m:ctrlPr>
                          <a:rPr lang="en-US" i="1">
                            <a:effectLst/>
                            <a:latin typeface="Cambria Math"/>
                            <a:ea typeface="Calibri"/>
                            <a:cs typeface="Times New Roman"/>
                          </a:rPr>
                        </m:ctrlPr>
                      </m:dPr>
                      <m:e>
                        <m:r>
                          <a:rPr lang="vi-VN" i="1">
                            <a:effectLst/>
                            <a:latin typeface="Cambria Math"/>
                            <a:ea typeface="Calibri"/>
                            <a:cs typeface="Times New Roman"/>
                          </a:rPr>
                          <m:t>𝐵𝐶𝐷</m:t>
                        </m:r>
                      </m:e>
                    </m:d>
                  </m:oMath>
                </a14:m>
                <a:endParaRPr lang="en-US" sz="2000">
                  <a:effectLst/>
                  <a:latin typeface="Times New Roman"/>
                  <a:ea typeface="Calibri"/>
                  <a:cs typeface="Times New Roman"/>
                </a:endParaRPr>
              </a:p>
            </p:txBody>
          </p:sp>
        </mc:Choice>
        <mc:Fallback>
          <p:sp>
            <p:nvSpPr>
              <p:cNvPr id="7" name="Rectangle 6"/>
              <p:cNvSpPr>
                <a:spLocks noRot="1" noChangeAspect="1" noMove="1" noResize="1" noEditPoints="1" noAdjustHandles="1" noChangeArrowheads="1" noChangeShapeType="1" noTextEdit="1"/>
              </p:cNvSpPr>
              <p:nvPr/>
            </p:nvSpPr>
            <p:spPr>
              <a:xfrm>
                <a:off x="947629" y="2207687"/>
                <a:ext cx="5181600" cy="369332"/>
              </a:xfrm>
              <a:prstGeom prst="rect">
                <a:avLst/>
              </a:prstGeom>
              <a:blipFill rotWithShape="1">
                <a:blip r:embed="rId3"/>
                <a:stretch>
                  <a:fillRect l="-941" t="-8197" b="-2459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902750" y="2605236"/>
                <a:ext cx="5579961" cy="369332"/>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Lại có </a:t>
                </a:r>
                <a14:m>
                  <m:oMath xmlns:m="http://schemas.openxmlformats.org/officeDocument/2006/math">
                    <m:r>
                      <a:rPr lang="vi-VN" i="1">
                        <a:effectLst/>
                        <a:latin typeface="Cambria Math"/>
                        <a:ea typeface="Calibri"/>
                        <a:cs typeface="Times New Roman"/>
                      </a:rPr>
                      <m:t>𝐼</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𝐴𝐼𝐽</m:t>
                    </m:r>
                    <m:r>
                      <a:rPr lang="vi-VN" i="1">
                        <a:effectLst/>
                        <a:latin typeface="Cambria Math"/>
                        <a:ea typeface="Calibri"/>
                        <a:cs typeface="Times New Roman"/>
                      </a:rPr>
                      <m:t>)</m:t>
                    </m:r>
                  </m:oMath>
                </a14:m>
                <a:r>
                  <a:rPr lang="pl-PL">
                    <a:solidFill>
                      <a:srgbClr val="000000"/>
                    </a:solidFill>
                    <a:effectLst/>
                    <a:latin typeface="Times New Roman"/>
                    <a:ea typeface="Times New Roman"/>
                    <a:cs typeface="Times New Roman"/>
                  </a:rPr>
                  <a:t> nên I là giao điểm của (BCD) và (AIJ)</a:t>
                </a:r>
                <a:endParaRPr lang="en-US" sz="2000">
                  <a:effectLst/>
                  <a:latin typeface="Times New Roman"/>
                  <a:ea typeface="Calibri"/>
                  <a:cs typeface="Times New Roman"/>
                </a:endParaRPr>
              </a:p>
            </p:txBody>
          </p:sp>
        </mc:Choice>
        <mc:Fallback>
          <p:sp>
            <p:nvSpPr>
              <p:cNvPr id="8" name="Rectangle 7"/>
              <p:cNvSpPr>
                <a:spLocks noRot="1" noChangeAspect="1" noMove="1" noResize="1" noEditPoints="1" noAdjustHandles="1" noChangeArrowheads="1" noChangeShapeType="1" noTextEdit="1"/>
              </p:cNvSpPr>
              <p:nvPr/>
            </p:nvSpPr>
            <p:spPr>
              <a:xfrm>
                <a:off x="902750" y="2605236"/>
                <a:ext cx="5579961" cy="369332"/>
              </a:xfrm>
              <a:prstGeom prst="rect">
                <a:avLst/>
              </a:prstGeom>
              <a:blipFill rotWithShape="1">
                <a:blip r:embed="rId4"/>
                <a:stretch>
                  <a:fillRect l="-874" t="-8197" b="-24590"/>
                </a:stretch>
              </a:blipFill>
            </p:spPr>
            <p:txBody>
              <a:bodyPr/>
              <a:lstStyle/>
              <a:p>
                <a:r>
                  <a:rPr lang="en-US">
                    <a:noFill/>
                  </a:rPr>
                  <a:t> </a:t>
                </a:r>
              </a:p>
            </p:txBody>
          </p:sp>
        </mc:Fallback>
      </mc:AlternateContent>
      <p:sp>
        <p:nvSpPr>
          <p:cNvPr id="9" name="Rectangle 8"/>
          <p:cNvSpPr/>
          <p:nvPr/>
        </p:nvSpPr>
        <p:spPr>
          <a:xfrm>
            <a:off x="933451" y="2974568"/>
            <a:ext cx="5685100" cy="369332"/>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Tương tự ta cũng có J là giao điểm của (BCD) và (AIJ)</a:t>
            </a:r>
            <a:endParaRPr lang="en-US" sz="2000">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0" name="Rectangle 9"/>
              <p:cNvSpPr/>
              <p:nvPr/>
            </p:nvSpPr>
            <p:spPr>
              <a:xfrm>
                <a:off x="1343327" y="3350478"/>
                <a:ext cx="2749151"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Suy ra </a:t>
                </a:r>
                <a14:m>
                  <m:oMath xmlns:m="http://schemas.openxmlformats.org/officeDocument/2006/math">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r>
                      <a:rPr lang="vi-VN" i="1">
                        <a:effectLst/>
                        <a:latin typeface="Cambria Math"/>
                        <a:ea typeface="Calibri"/>
                        <a:cs typeface="Times New Roman"/>
                      </a:rPr>
                      <m:t>𝐴𝐼𝐽</m:t>
                    </m:r>
                    <m:r>
                      <a:rPr lang="vi-VN" i="1">
                        <a:effectLst/>
                        <a:latin typeface="Cambria Math"/>
                        <a:ea typeface="Calibri"/>
                        <a:cs typeface="Times New Roman"/>
                      </a:rPr>
                      <m:t>)=</m:t>
                    </m:r>
                    <m:r>
                      <a:rPr lang="vi-VN" i="1">
                        <a:effectLst/>
                        <a:latin typeface="Cambria Math"/>
                        <a:ea typeface="Calibri"/>
                        <a:cs typeface="Times New Roman"/>
                      </a:rPr>
                      <m:t>𝐼𝐽</m:t>
                    </m:r>
                  </m:oMath>
                </a14:m>
                <a:endParaRPr lang="en-US" sz="2000">
                  <a:effectLst/>
                  <a:latin typeface="Times New Roman"/>
                  <a:ea typeface="Calibri"/>
                  <a:cs typeface="Times New Roman"/>
                </a:endParaRPr>
              </a:p>
            </p:txBody>
          </p:sp>
        </mc:Choice>
        <mc:Fallback>
          <p:sp>
            <p:nvSpPr>
              <p:cNvPr id="10" name="Rectangle 9"/>
              <p:cNvSpPr>
                <a:spLocks noRot="1" noChangeAspect="1" noMove="1" noResize="1" noEditPoints="1" noAdjustHandles="1" noChangeArrowheads="1" noChangeShapeType="1" noTextEdit="1"/>
              </p:cNvSpPr>
              <p:nvPr/>
            </p:nvSpPr>
            <p:spPr>
              <a:xfrm>
                <a:off x="1343327" y="3350478"/>
                <a:ext cx="2749151" cy="369332"/>
              </a:xfrm>
              <a:prstGeom prst="rect">
                <a:avLst/>
              </a:prstGeom>
              <a:blipFill rotWithShape="1">
                <a:blip r:embed="rId5"/>
                <a:stretch>
                  <a:fillRect l="-1774" t="-8333" b="-26667"/>
                </a:stretch>
              </a:blipFill>
            </p:spPr>
            <p:txBody>
              <a:bodyPr/>
              <a:lstStyle/>
              <a:p>
                <a:r>
                  <a:rPr lang="en-US">
                    <a:noFill/>
                  </a:rPr>
                  <a:t> </a:t>
                </a:r>
              </a:p>
            </p:txBody>
          </p:sp>
        </mc:Fallback>
      </mc:AlternateContent>
      <p:sp>
        <p:nvSpPr>
          <p:cNvPr id="11" name="Rectangle 10"/>
          <p:cNvSpPr/>
          <p:nvPr/>
        </p:nvSpPr>
        <p:spPr>
          <a:xfrm>
            <a:off x="1032998" y="3777004"/>
            <a:ext cx="4972049" cy="646331"/>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 Xét DBCD có I, J lần lượt là trung điểm của BC, CD nên IJ là đường trung bình của </a:t>
            </a:r>
            <a:r>
              <a:rPr lang="pl-PL">
                <a:solidFill>
                  <a:srgbClr val="000000"/>
                </a:solidFill>
                <a:latin typeface="Times New Roman"/>
                <a:ea typeface="Times New Roman"/>
                <a:cs typeface="Times New Roman"/>
              </a:rPr>
              <a:t>tam </a:t>
            </a:r>
            <a:r>
              <a:rPr lang="pl-PL" smtClean="0">
                <a:solidFill>
                  <a:srgbClr val="000000"/>
                </a:solidFill>
                <a:latin typeface="Times New Roman"/>
                <a:ea typeface="Times New Roman"/>
                <a:cs typeface="Times New Roman"/>
              </a:rPr>
              <a:t>giác</a:t>
            </a:r>
            <a:endParaRPr lang="en-US" sz="2000">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2" name="Rectangle 11"/>
              <p:cNvSpPr/>
              <p:nvPr/>
            </p:nvSpPr>
            <p:spPr>
              <a:xfrm>
                <a:off x="986495" y="4802192"/>
                <a:ext cx="3147208"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 Ta có: </a:t>
                </a:r>
                <a14:m>
                  <m:oMath xmlns:m="http://schemas.openxmlformats.org/officeDocument/2006/math">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r>
                      <a:rPr lang="vi-VN" i="1">
                        <a:effectLst/>
                        <a:latin typeface="Cambria Math"/>
                        <a:ea typeface="Calibri"/>
                        <a:cs typeface="Times New Roman"/>
                      </a:rPr>
                      <m:t>𝐵𝐷</m:t>
                    </m:r>
                  </m:oMath>
                </a14:m>
                <a:endParaRPr lang="en-US" sz="2000">
                  <a:effectLst/>
                  <a:latin typeface="Times New Roman"/>
                  <a:ea typeface="Calibri"/>
                  <a:cs typeface="Times New Roman"/>
                </a:endParaRPr>
              </a:p>
            </p:txBody>
          </p:sp>
        </mc:Choice>
        <mc:Fallback>
          <p:sp>
            <p:nvSpPr>
              <p:cNvPr id="12" name="Rectangle 11"/>
              <p:cNvSpPr>
                <a:spLocks noRot="1" noChangeAspect="1" noMove="1" noResize="1" noEditPoints="1" noAdjustHandles="1" noChangeArrowheads="1" noChangeShapeType="1" noTextEdit="1"/>
              </p:cNvSpPr>
              <p:nvPr/>
            </p:nvSpPr>
            <p:spPr>
              <a:xfrm>
                <a:off x="986495" y="4802192"/>
                <a:ext cx="3147208" cy="369332"/>
              </a:xfrm>
              <a:prstGeom prst="rect">
                <a:avLst/>
              </a:prstGeom>
              <a:blipFill rotWithShape="1">
                <a:blip r:embed="rId6"/>
                <a:stretch>
                  <a:fillRect l="-1744" t="-8333" b="-2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885966" y="5172075"/>
                <a:ext cx="3059940"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r>
                      <a:rPr lang="vi-VN" i="1">
                        <a:effectLst/>
                        <a:latin typeface="Cambria Math"/>
                        <a:ea typeface="Calibri"/>
                        <a:cs typeface="Times New Roman"/>
                      </a:rPr>
                      <m:t>𝐴𝐼𝐽</m:t>
                    </m:r>
                    <m:r>
                      <a:rPr lang="vi-VN" i="1">
                        <a:effectLst/>
                        <a:latin typeface="Cambria Math"/>
                        <a:ea typeface="Calibri"/>
                        <a:cs typeface="Times New Roman"/>
                      </a:rPr>
                      <m:t>)=</m:t>
                    </m:r>
                    <m:r>
                      <a:rPr lang="vi-VN" i="1">
                        <a:effectLst/>
                        <a:latin typeface="Cambria Math"/>
                        <a:ea typeface="Calibri"/>
                        <a:cs typeface="Times New Roman"/>
                      </a:rPr>
                      <m:t>𝑀𝑁</m:t>
                    </m:r>
                  </m:oMath>
                </a14:m>
                <a:endParaRPr lang="en-US" sz="2000">
                  <a:effectLst/>
                  <a:latin typeface="Times New Roman"/>
                  <a:ea typeface="Calibri"/>
                  <a:cs typeface="Times New Roman"/>
                </a:endParaRPr>
              </a:p>
            </p:txBody>
          </p:sp>
        </mc:Choice>
        <mc:Fallback>
          <p:sp>
            <p:nvSpPr>
              <p:cNvPr id="13" name="Rectangle 12"/>
              <p:cNvSpPr>
                <a:spLocks noRot="1" noChangeAspect="1" noMove="1" noResize="1" noEditPoints="1" noAdjustHandles="1" noChangeArrowheads="1" noChangeShapeType="1" noTextEdit="1"/>
              </p:cNvSpPr>
              <p:nvPr/>
            </p:nvSpPr>
            <p:spPr>
              <a:xfrm>
                <a:off x="885966" y="5172075"/>
                <a:ext cx="3059940" cy="369332"/>
              </a:xfrm>
              <a:prstGeom prst="rect">
                <a:avLst/>
              </a:prstGeom>
              <a:blipFill rotWithShape="1">
                <a:blip r:embed="rId7"/>
                <a:stretch>
                  <a:fillRect b="-1311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885966" y="5541407"/>
                <a:ext cx="2845331" cy="369332"/>
              </a:xfrm>
              <a:prstGeom prst="rect">
                <a:avLst/>
              </a:prstGeom>
            </p:spPr>
            <p:txBody>
              <a:bodyPr wrap="none">
                <a:spAutoFit/>
              </a:bodyPr>
              <a:lstStyle/>
              <a:p>
                <a:pPr algn="just">
                  <a:spcAft>
                    <a:spcPts val="0"/>
                  </a:spcAft>
                </a:pPr>
                <a:r>
                  <a:rPr lang="en-US">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r>
                      <a:rPr lang="vi-VN" i="1">
                        <a:effectLst/>
                        <a:latin typeface="Cambria Math"/>
                        <a:ea typeface="Calibri"/>
                        <a:cs typeface="Times New Roman"/>
                      </a:rPr>
                      <m:t>𝐴𝐼𝐽</m:t>
                    </m:r>
                    <m:r>
                      <a:rPr lang="vi-VN" i="1">
                        <a:effectLst/>
                        <a:latin typeface="Cambria Math"/>
                        <a:ea typeface="Calibri"/>
                        <a:cs typeface="Times New Roman"/>
                      </a:rPr>
                      <m:t>)=</m:t>
                    </m:r>
                    <m:r>
                      <a:rPr lang="vi-VN" i="1">
                        <a:effectLst/>
                        <a:latin typeface="Cambria Math"/>
                        <a:ea typeface="Calibri"/>
                        <a:cs typeface="Times New Roman"/>
                      </a:rPr>
                      <m:t>𝐼𝐽</m:t>
                    </m:r>
                  </m:oMath>
                </a14:m>
                <a:endParaRPr lang="en-US" sz="2000">
                  <a:effectLst/>
                  <a:latin typeface="Times New Roman"/>
                  <a:ea typeface="Calibri"/>
                  <a:cs typeface="Times New Roman"/>
                </a:endParaRPr>
              </a:p>
            </p:txBody>
          </p:sp>
        </mc:Choice>
        <mc:Fallback>
          <p:sp>
            <p:nvSpPr>
              <p:cNvPr id="14" name="Rectangle 13"/>
              <p:cNvSpPr>
                <a:spLocks noRot="1" noChangeAspect="1" noMove="1" noResize="1" noEditPoints="1" noAdjustHandles="1" noChangeArrowheads="1" noChangeShapeType="1" noTextEdit="1"/>
              </p:cNvSpPr>
              <p:nvPr/>
            </p:nvSpPr>
            <p:spPr>
              <a:xfrm>
                <a:off x="885966" y="5541407"/>
                <a:ext cx="2845331" cy="369332"/>
              </a:xfrm>
              <a:prstGeom prst="rect">
                <a:avLst/>
              </a:prstGeom>
              <a:blipFill rotWithShape="1">
                <a:blip r:embed="rId8"/>
                <a:stretch>
                  <a:fillRect b="-1311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1914181" y="5879068"/>
                <a:ext cx="1662635" cy="369332"/>
              </a:xfrm>
              <a:prstGeom prst="rect">
                <a:avLst/>
              </a:prstGeom>
            </p:spPr>
            <p:txBody>
              <a:bodyPr wrap="none">
                <a:spAutoFit/>
              </a:bodyPr>
              <a:lstStyle/>
              <a:p>
                <a:pPr algn="just">
                  <a:spcAft>
                    <a:spcPts val="0"/>
                  </a:spcAft>
                </a:pPr>
                <a:r>
                  <a:rPr lang="en-US">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𝐼𝐽</m:t>
                    </m:r>
                    <m:r>
                      <a:rPr lang="vi-VN" i="1">
                        <a:effectLst/>
                        <a:latin typeface="Cambria Math"/>
                        <a:ea typeface="Calibri"/>
                        <a:cs typeface="Times New Roman"/>
                      </a:rPr>
                      <m:t>//</m:t>
                    </m:r>
                    <m:r>
                      <a:rPr lang="vi-VN" i="1">
                        <a:effectLst/>
                        <a:latin typeface="Cambria Math"/>
                        <a:ea typeface="Calibri"/>
                        <a:cs typeface="Times New Roman"/>
                      </a:rPr>
                      <m:t>𝐵𝐷</m:t>
                    </m:r>
                  </m:oMath>
                </a14:m>
                <a:endParaRPr lang="en-US" sz="2000">
                  <a:effectLst/>
                  <a:latin typeface="Times New Roman"/>
                  <a:ea typeface="Calibri"/>
                  <a:cs typeface="Times New Roman"/>
                </a:endParaRPr>
              </a:p>
            </p:txBody>
          </p:sp>
        </mc:Choice>
        <mc:Fallback>
          <p:sp>
            <p:nvSpPr>
              <p:cNvPr id="15" name="Rectangle 14"/>
              <p:cNvSpPr>
                <a:spLocks noRot="1" noChangeAspect="1" noMove="1" noResize="1" noEditPoints="1" noAdjustHandles="1" noChangeArrowheads="1" noChangeShapeType="1" noTextEdit="1"/>
              </p:cNvSpPr>
              <p:nvPr/>
            </p:nvSpPr>
            <p:spPr>
              <a:xfrm>
                <a:off x="1914181" y="5879068"/>
                <a:ext cx="1662635" cy="369332"/>
              </a:xfrm>
              <a:prstGeom prst="rect">
                <a:avLst/>
              </a:prstGeom>
              <a:blipFill rotWithShape="1">
                <a:blip r:embed="rId9"/>
                <a:stretch>
                  <a:fillRect b="-1311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1837823" y="4423335"/>
                <a:ext cx="1540806" cy="369332"/>
              </a:xfrm>
              <a:prstGeom prst="rect">
                <a:avLst/>
              </a:prstGeom>
            </p:spPr>
            <p:txBody>
              <a:bodyPr wrap="none">
                <a:spAutoFit/>
              </a:bodyPr>
              <a:lstStyle/>
              <a:p>
                <a:pPr lvl="0" algn="just"/>
                <a:r>
                  <a:rPr lang="pl-PL">
                    <a:solidFill>
                      <a:srgbClr val="000000"/>
                    </a:solidFill>
                    <a:latin typeface="Times New Roman"/>
                    <a:ea typeface="Times New Roman"/>
                    <a:cs typeface="Times New Roman"/>
                  </a:rPr>
                  <a:t>Do đó </a:t>
                </a:r>
                <a14:m>
                  <m:oMath xmlns:m="http://schemas.openxmlformats.org/officeDocument/2006/math">
                    <m:r>
                      <a:rPr lang="vi-VN" i="1">
                        <a:solidFill>
                          <a:prstClr val="black"/>
                        </a:solidFill>
                        <a:latin typeface="Cambria Math"/>
                        <a:ea typeface="Calibri"/>
                        <a:cs typeface="Times New Roman"/>
                      </a:rPr>
                      <m:t>𝐼𝐽</m:t>
                    </m:r>
                    <m:r>
                      <a:rPr lang="vi-VN" i="1">
                        <a:solidFill>
                          <a:prstClr val="black"/>
                        </a:solidFill>
                        <a:latin typeface="Cambria Math"/>
                        <a:ea typeface="Calibri"/>
                        <a:cs typeface="Times New Roman"/>
                      </a:rPr>
                      <m:t>//</m:t>
                    </m:r>
                    <m:r>
                      <a:rPr lang="vi-VN" i="1">
                        <a:solidFill>
                          <a:prstClr val="black"/>
                        </a:solidFill>
                        <a:latin typeface="Cambria Math"/>
                        <a:ea typeface="Calibri"/>
                        <a:cs typeface="Times New Roman"/>
                      </a:rPr>
                      <m:t>𝐵𝐷</m:t>
                    </m:r>
                  </m:oMath>
                </a14:m>
                <a:endParaRPr lang="en-US" sz="2000">
                  <a:solidFill>
                    <a:prstClr val="black"/>
                  </a:solidFill>
                  <a:latin typeface="Times New Roman"/>
                  <a:ea typeface="Calibri"/>
                  <a:cs typeface="Times New Roman"/>
                </a:endParaRPr>
              </a:p>
            </p:txBody>
          </p:sp>
        </mc:Choice>
        <mc:Fallback>
          <p:sp>
            <p:nvSpPr>
              <p:cNvPr id="16" name="Rectangle 15"/>
              <p:cNvSpPr>
                <a:spLocks noRot="1" noChangeAspect="1" noMove="1" noResize="1" noEditPoints="1" noAdjustHandles="1" noChangeArrowheads="1" noChangeShapeType="1" noTextEdit="1"/>
              </p:cNvSpPr>
              <p:nvPr/>
            </p:nvSpPr>
            <p:spPr>
              <a:xfrm>
                <a:off x="1837823" y="4423335"/>
                <a:ext cx="1540806" cy="369332"/>
              </a:xfrm>
              <a:prstGeom prst="rect">
                <a:avLst/>
              </a:prstGeom>
              <a:blipFill rotWithShape="1">
                <a:blip r:embed="rId10"/>
                <a:stretch>
                  <a:fillRect l="-3162" t="-8333" b="-2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Rectangle 16"/>
              <p:cNvSpPr/>
              <p:nvPr/>
            </p:nvSpPr>
            <p:spPr>
              <a:xfrm>
                <a:off x="1965009" y="6248400"/>
                <a:ext cx="1756763" cy="369332"/>
              </a:xfrm>
              <a:prstGeom prst="rect">
                <a:avLst/>
              </a:prstGeom>
            </p:spPr>
            <p:txBody>
              <a:bodyPr wrap="none">
                <a:spAutoFit/>
              </a:bodyPr>
              <a:lstStyle/>
              <a:p>
                <a:pPr algn="just">
                  <a:spcAft>
                    <a:spcPts val="0"/>
                  </a:spcAft>
                </a:pPr>
                <a:r>
                  <a:rPr lang="en-US">
                    <a:solidFill>
                      <a:srgbClr val="000000"/>
                    </a:solidFill>
                    <a:latin typeface="Times New Roman"/>
                    <a:ea typeface="Times New Roman"/>
                    <a:cs typeface="Times New Roman"/>
                  </a:rPr>
                  <a:t>Suy ra </a:t>
                </a:r>
                <a14:m>
                  <m:oMath xmlns:m="http://schemas.openxmlformats.org/officeDocument/2006/math">
                    <m:r>
                      <a:rPr lang="vi-VN" i="1">
                        <a:effectLst/>
                        <a:latin typeface="Cambria Math"/>
                        <a:ea typeface="Calibri"/>
                        <a:cs typeface="Times New Roman"/>
                      </a:rPr>
                      <m:t>𝑀𝑁</m:t>
                    </m:r>
                    <m:r>
                      <a:rPr lang="vi-VN" i="1">
                        <a:effectLst/>
                        <a:latin typeface="Cambria Math"/>
                        <a:ea typeface="Calibri"/>
                        <a:cs typeface="Times New Roman"/>
                      </a:rPr>
                      <m:t>//</m:t>
                    </m:r>
                    <m:r>
                      <a:rPr lang="vi-VN" i="1">
                        <a:effectLst/>
                        <a:latin typeface="Cambria Math"/>
                        <a:ea typeface="Calibri"/>
                        <a:cs typeface="Times New Roman"/>
                      </a:rPr>
                      <m:t>𝐵𝐷</m:t>
                    </m:r>
                  </m:oMath>
                </a14:m>
                <a:endParaRPr lang="en-US" sz="2000">
                  <a:effectLst/>
                  <a:latin typeface="Times New Roman"/>
                  <a:ea typeface="Calibri"/>
                  <a:cs typeface="Times New Roman"/>
                </a:endParaRPr>
              </a:p>
            </p:txBody>
          </p:sp>
        </mc:Choice>
        <mc:Fallback>
          <p:sp>
            <p:nvSpPr>
              <p:cNvPr id="17" name="Rectangle 16"/>
              <p:cNvSpPr>
                <a:spLocks noRot="1" noChangeAspect="1" noMove="1" noResize="1" noEditPoints="1" noAdjustHandles="1" noChangeArrowheads="1" noChangeShapeType="1" noTextEdit="1"/>
              </p:cNvSpPr>
              <p:nvPr/>
            </p:nvSpPr>
            <p:spPr>
              <a:xfrm>
                <a:off x="1965009" y="6248400"/>
                <a:ext cx="1756763" cy="369332"/>
              </a:xfrm>
              <a:prstGeom prst="rect">
                <a:avLst/>
              </a:prstGeom>
              <a:blipFill rotWithShape="1">
                <a:blip r:embed="rId11"/>
                <a:stretch>
                  <a:fillRect l="-2768" t="-8197" b="-24590"/>
                </a:stretch>
              </a:blipFill>
            </p:spPr>
            <p:txBody>
              <a:bodyPr/>
              <a:lstStyle/>
              <a:p>
                <a:r>
                  <a:rPr lang="en-US">
                    <a:noFill/>
                  </a:rPr>
                  <a:t> </a:t>
                </a:r>
              </a:p>
            </p:txBody>
          </p:sp>
        </mc:Fallback>
      </mc:AlternateContent>
      <p:sp>
        <p:nvSpPr>
          <p:cNvPr id="18" name="TextBox 17"/>
          <p:cNvSpPr txBox="1"/>
          <p:nvPr/>
        </p:nvSpPr>
        <p:spPr>
          <a:xfrm>
            <a:off x="125730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
        <p:nvSpPr>
          <p:cNvPr id="19" name="Rectangle 18"/>
          <p:cNvSpPr/>
          <p:nvPr/>
        </p:nvSpPr>
        <p:spPr>
          <a:xfrm>
            <a:off x="1032998" y="609600"/>
            <a:ext cx="7867824" cy="1200329"/>
          </a:xfrm>
          <a:prstGeom prst="rect">
            <a:avLst/>
          </a:prstGeom>
          <a:ln>
            <a:solidFill>
              <a:srgbClr val="FF0000"/>
            </a:solidFill>
          </a:ln>
        </p:spPr>
        <p:txBody>
          <a:bodyPr wrap="square">
            <a:spAutoFit/>
          </a:bodyPr>
          <a:lstStyle/>
          <a:p>
            <a:pPr indent="457200" algn="just">
              <a:spcAft>
                <a:spcPts val="0"/>
              </a:spcAft>
            </a:pPr>
            <a:r>
              <a:rPr lang="en-US" b="1">
                <a:latin typeface="Times New Roman"/>
                <a:ea typeface="Times New Roman"/>
                <a:cs typeface="Times New Roman"/>
              </a:rPr>
              <a:t>Bài 7</a:t>
            </a:r>
            <a:r>
              <a:rPr lang="en-US">
                <a:latin typeface="Times New Roman"/>
                <a:ea typeface="Times New Roman"/>
                <a:cs typeface="Times New Roman"/>
              </a:rPr>
              <a:t> (SGK-100</a:t>
            </a:r>
            <a:r>
              <a:rPr lang="en-US">
                <a:latin typeface="Times New Roman"/>
                <a:ea typeface="Times New Roman"/>
                <a:cs typeface="Times New Roman"/>
              </a:rPr>
              <a:t>) </a:t>
            </a:r>
            <a:r>
              <a:rPr lang="en-US" smtClean="0">
                <a:latin typeface="Times New Roman"/>
                <a:ea typeface="Times New Roman"/>
                <a:cs typeface="Times New Roman"/>
              </a:rPr>
              <a:t>Cho tứ diện ABCD. Gọi I, J lần lượt là trung điểm của các cạnh BC, CD. Trên cạnh AC lấy điểm K. Gọi M là giao điểm của BK và AI, N là giao điểm của DK và Ạ. </a:t>
            </a:r>
          </a:p>
          <a:p>
            <a:pPr indent="457200" algn="just">
              <a:spcAft>
                <a:spcPts val="0"/>
              </a:spcAft>
            </a:pPr>
            <a:r>
              <a:rPr lang="en-US" smtClean="0">
                <a:latin typeface="Times New Roman"/>
                <a:ea typeface="Times New Roman"/>
                <a:cs typeface="Times New Roman"/>
              </a:rPr>
              <a:t>Chúng minh rằng đường thẳng MN song song với đường thẳng BD.</a:t>
            </a:r>
            <a:endParaRPr lang="en-US">
              <a:latin typeface="Times New Roman"/>
              <a:ea typeface="Calibri"/>
              <a:cs typeface="Times New Roman"/>
              <a:hlinkClick r:id="rId12"/>
            </a:endParaRPr>
          </a:p>
        </p:txBody>
      </p:sp>
      <p:sp>
        <p:nvSpPr>
          <p:cNvPr id="20" name="Rectangle 19"/>
          <p:cNvSpPr/>
          <p:nvPr/>
        </p:nvSpPr>
        <p:spPr>
          <a:xfrm>
            <a:off x="1836199" y="1825467"/>
            <a:ext cx="1447800" cy="369332"/>
          </a:xfrm>
          <a:prstGeom prst="rect">
            <a:avLst/>
          </a:prstGeom>
        </p:spPr>
        <p:txBody>
          <a:bodyPr wrap="square">
            <a:spAutoFit/>
          </a:bodyPr>
          <a:lstStyle/>
          <a:p>
            <a:pPr indent="457200" algn="just">
              <a:spcAft>
                <a:spcPts val="0"/>
              </a:spcAft>
            </a:pPr>
            <a:r>
              <a:rPr lang="en-US" b="1" u="sng">
                <a:solidFill>
                  <a:srgbClr val="000000"/>
                </a:solidFill>
                <a:latin typeface="Times New Roman"/>
                <a:ea typeface="Calibri"/>
                <a:cs typeface="Times New Roman"/>
              </a:rPr>
              <a:t>Giải:</a:t>
            </a:r>
            <a:endParaRPr lang="en-US" sz="2000" b="1" u="sng">
              <a:effectLst/>
              <a:latin typeface="Times New Roman"/>
              <a:ea typeface="Calibri"/>
              <a:cs typeface="Times New Roman"/>
            </a:endParaRPr>
          </a:p>
        </p:txBody>
      </p:sp>
    </p:spTree>
    <p:extLst>
      <p:ext uri="{BB962C8B-B14F-4D97-AF65-F5344CB8AC3E}">
        <p14:creationId xmlns:p14="http://schemas.microsoft.com/office/powerpoint/2010/main" val="193975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circle(in)">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heel(1)">
                                      <p:cBhvr>
                                        <p:cTn id="25" dur="2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1000" fill="hold"/>
                                        <p:tgtEl>
                                          <p:spTgt spid="11"/>
                                        </p:tgtEl>
                                        <p:attrNameLst>
                                          <p:attrName>ppt_w</p:attrName>
                                        </p:attrNameLst>
                                      </p:cBhvr>
                                      <p:tavLst>
                                        <p:tav tm="0">
                                          <p:val>
                                            <p:fltVal val="0"/>
                                          </p:val>
                                        </p:tav>
                                        <p:tav tm="100000">
                                          <p:val>
                                            <p:strVal val="#ppt_w"/>
                                          </p:val>
                                        </p:tav>
                                      </p:tavLst>
                                    </p:anim>
                                    <p:anim calcmode="lin" valueType="num">
                                      <p:cBhvr>
                                        <p:cTn id="31" dur="1000" fill="hold"/>
                                        <p:tgtEl>
                                          <p:spTgt spid="11"/>
                                        </p:tgtEl>
                                        <p:attrNameLst>
                                          <p:attrName>ppt_h</p:attrName>
                                        </p:attrNameLst>
                                      </p:cBhvr>
                                      <p:tavLst>
                                        <p:tav tm="0">
                                          <p:val>
                                            <p:fltVal val="0"/>
                                          </p:val>
                                        </p:tav>
                                        <p:tav tm="100000">
                                          <p:val>
                                            <p:strVal val="#ppt_h"/>
                                          </p:val>
                                        </p:tav>
                                      </p:tavLst>
                                    </p:anim>
                                    <p:anim calcmode="lin" valueType="num">
                                      <p:cBhvr>
                                        <p:cTn id="32" dur="1000" fill="hold"/>
                                        <p:tgtEl>
                                          <p:spTgt spid="11"/>
                                        </p:tgtEl>
                                        <p:attrNameLst>
                                          <p:attrName>style.rotation</p:attrName>
                                        </p:attrNameLst>
                                      </p:cBhvr>
                                      <p:tavLst>
                                        <p:tav tm="0">
                                          <p:val>
                                            <p:fltVal val="90"/>
                                          </p:val>
                                        </p:tav>
                                        <p:tav tm="100000">
                                          <p:val>
                                            <p:fltVal val="0"/>
                                          </p:val>
                                        </p:tav>
                                      </p:tavLst>
                                    </p:anim>
                                    <p:animEffect transition="in" filter="fade">
                                      <p:cBhvr>
                                        <p:cTn id="33" dur="1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500" fill="hold"/>
                                        <p:tgtEl>
                                          <p:spTgt spid="16"/>
                                        </p:tgtEl>
                                        <p:attrNameLst>
                                          <p:attrName>ppt_w</p:attrName>
                                        </p:attrNameLst>
                                      </p:cBhvr>
                                      <p:tavLst>
                                        <p:tav tm="0">
                                          <p:val>
                                            <p:fltVal val="0"/>
                                          </p:val>
                                        </p:tav>
                                        <p:tav tm="100000">
                                          <p:val>
                                            <p:strVal val="#ppt_w"/>
                                          </p:val>
                                        </p:tav>
                                      </p:tavLst>
                                    </p:anim>
                                    <p:anim calcmode="lin" valueType="num">
                                      <p:cBhvr>
                                        <p:cTn id="39" dur="500" fill="hold"/>
                                        <p:tgtEl>
                                          <p:spTgt spid="16"/>
                                        </p:tgtEl>
                                        <p:attrNameLst>
                                          <p:attrName>ppt_h</p:attrName>
                                        </p:attrNameLst>
                                      </p:cBhvr>
                                      <p:tavLst>
                                        <p:tav tm="0">
                                          <p:val>
                                            <p:fltVal val="0"/>
                                          </p:val>
                                        </p:tav>
                                        <p:tav tm="100000">
                                          <p:val>
                                            <p:strVal val="#ppt_h"/>
                                          </p:val>
                                        </p:tav>
                                      </p:tavLst>
                                    </p:anim>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500" fill="hold"/>
                                        <p:tgtEl>
                                          <p:spTgt spid="12"/>
                                        </p:tgtEl>
                                        <p:attrNameLst>
                                          <p:attrName>ppt_w</p:attrName>
                                        </p:attrNameLst>
                                      </p:cBhvr>
                                      <p:tavLst>
                                        <p:tav tm="0">
                                          <p:val>
                                            <p:fltVal val="0"/>
                                          </p:val>
                                        </p:tav>
                                        <p:tav tm="100000">
                                          <p:val>
                                            <p:strVal val="#ppt_w"/>
                                          </p:val>
                                        </p:tav>
                                      </p:tavLst>
                                    </p:anim>
                                    <p:anim calcmode="lin" valueType="num">
                                      <p:cBhvr>
                                        <p:cTn id="46" dur="500" fill="hold"/>
                                        <p:tgtEl>
                                          <p:spTgt spid="12"/>
                                        </p:tgtEl>
                                        <p:attrNameLst>
                                          <p:attrName>ppt_h</p:attrName>
                                        </p:attrNameLst>
                                      </p:cBhvr>
                                      <p:tavLst>
                                        <p:tav tm="0">
                                          <p:val>
                                            <p:fltVal val="0"/>
                                          </p:val>
                                        </p:tav>
                                        <p:tav tm="100000">
                                          <p:val>
                                            <p:strVal val="#ppt_h"/>
                                          </p:val>
                                        </p:tav>
                                      </p:tavLst>
                                    </p:anim>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childTnLst>
                          </p:cTn>
                        </p:par>
                      </p:childTnLst>
                    </p:cTn>
                  </p:par>
                  <p:par>
                    <p:cTn id="62" fill="hold">
                      <p:stCondLst>
                        <p:cond delay="indefinite"/>
                      </p:stCondLst>
                      <p:childTnLst>
                        <p:par>
                          <p:cTn id="63" fill="hold">
                            <p:stCondLst>
                              <p:cond delay="0"/>
                            </p:stCondLst>
                            <p:childTnLst>
                              <p:par>
                                <p:cTn id="64" presetID="31" presetClass="entr" presetSubtype="0"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p:cTn id="66" dur="1000" fill="hold"/>
                                        <p:tgtEl>
                                          <p:spTgt spid="15"/>
                                        </p:tgtEl>
                                        <p:attrNameLst>
                                          <p:attrName>ppt_w</p:attrName>
                                        </p:attrNameLst>
                                      </p:cBhvr>
                                      <p:tavLst>
                                        <p:tav tm="0">
                                          <p:val>
                                            <p:fltVal val="0"/>
                                          </p:val>
                                        </p:tav>
                                        <p:tav tm="100000">
                                          <p:val>
                                            <p:strVal val="#ppt_w"/>
                                          </p:val>
                                        </p:tav>
                                      </p:tavLst>
                                    </p:anim>
                                    <p:anim calcmode="lin" valueType="num">
                                      <p:cBhvr>
                                        <p:cTn id="67" dur="1000" fill="hold"/>
                                        <p:tgtEl>
                                          <p:spTgt spid="15"/>
                                        </p:tgtEl>
                                        <p:attrNameLst>
                                          <p:attrName>ppt_h</p:attrName>
                                        </p:attrNameLst>
                                      </p:cBhvr>
                                      <p:tavLst>
                                        <p:tav tm="0">
                                          <p:val>
                                            <p:fltVal val="0"/>
                                          </p:val>
                                        </p:tav>
                                        <p:tav tm="100000">
                                          <p:val>
                                            <p:strVal val="#ppt_h"/>
                                          </p:val>
                                        </p:tav>
                                      </p:tavLst>
                                    </p:anim>
                                    <p:anim calcmode="lin" valueType="num">
                                      <p:cBhvr>
                                        <p:cTn id="68" dur="1000" fill="hold"/>
                                        <p:tgtEl>
                                          <p:spTgt spid="15"/>
                                        </p:tgtEl>
                                        <p:attrNameLst>
                                          <p:attrName>style.rotation</p:attrName>
                                        </p:attrNameLst>
                                      </p:cBhvr>
                                      <p:tavLst>
                                        <p:tav tm="0">
                                          <p:val>
                                            <p:fltVal val="90"/>
                                          </p:val>
                                        </p:tav>
                                        <p:tav tm="100000">
                                          <p:val>
                                            <p:fltVal val="0"/>
                                          </p:val>
                                        </p:tav>
                                      </p:tavLst>
                                    </p:anim>
                                    <p:animEffect transition="in" filter="fade">
                                      <p:cBhvr>
                                        <p:cTn id="69" dur="1000"/>
                                        <p:tgtEl>
                                          <p:spTgt spid="15"/>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p:cTn id="74" dur="500" fill="hold"/>
                                        <p:tgtEl>
                                          <p:spTgt spid="17"/>
                                        </p:tgtEl>
                                        <p:attrNameLst>
                                          <p:attrName>ppt_w</p:attrName>
                                        </p:attrNameLst>
                                      </p:cBhvr>
                                      <p:tavLst>
                                        <p:tav tm="0">
                                          <p:val>
                                            <p:fltVal val="0"/>
                                          </p:val>
                                        </p:tav>
                                        <p:tav tm="100000">
                                          <p:val>
                                            <p:strVal val="#ppt_w"/>
                                          </p:val>
                                        </p:tav>
                                      </p:tavLst>
                                    </p:anim>
                                    <p:anim calcmode="lin" valueType="num">
                                      <p:cBhvr>
                                        <p:cTn id="75" dur="500" fill="hold"/>
                                        <p:tgtEl>
                                          <p:spTgt spid="17"/>
                                        </p:tgtEl>
                                        <p:attrNameLst>
                                          <p:attrName>ppt_h</p:attrName>
                                        </p:attrNameLst>
                                      </p:cBhvr>
                                      <p:tavLst>
                                        <p:tav tm="0">
                                          <p:val>
                                            <p:fltVal val="0"/>
                                          </p:val>
                                        </p:tav>
                                        <p:tav tm="100000">
                                          <p:val>
                                            <p:strVal val="#ppt_h"/>
                                          </p:val>
                                        </p:tav>
                                      </p:tavLst>
                                    </p:anim>
                                    <p:animEffect transition="in" filter="fade">
                                      <p:cBhvr>
                                        <p:cTn id="7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8931" y="685800"/>
            <a:ext cx="7755763" cy="646331"/>
          </a:xfrm>
          <a:prstGeom prst="rect">
            <a:avLst/>
          </a:prstGeom>
        </p:spPr>
        <p:txBody>
          <a:bodyPr wrap="square">
            <a:spAutoFit/>
          </a:bodyPr>
          <a:lstStyle/>
          <a:p>
            <a:r>
              <a:rPr lang="vi-VN" b="1" u="sng" spc="-20">
                <a:latin typeface="Times New Roman"/>
                <a:ea typeface="Times New Roman"/>
              </a:rPr>
              <a:t>Bài toán thực tiễn</a:t>
            </a:r>
            <a:r>
              <a:rPr lang="vi-VN" b="1" u="sng" spc="-20">
                <a:latin typeface="Times New Roman"/>
                <a:ea typeface="Times New Roman"/>
              </a:rPr>
              <a:t>: </a:t>
            </a:r>
            <a:r>
              <a:rPr lang="en-US" spc="-20" smtClean="0">
                <a:latin typeface="Times New Roman"/>
                <a:ea typeface="Times New Roman"/>
              </a:rPr>
              <a:t>Một bể kính chứa nước có đáy là hình chữ nhật được đặt nghiêng như hình bên. Giải thích tại  sao đường mép nước AB. </a:t>
            </a:r>
            <a:endParaRPr lang="en-US"/>
          </a:p>
        </p:txBody>
      </p:sp>
      <p:pic>
        <p:nvPicPr>
          <p:cNvPr id="6" name="Picture 5"/>
          <p:cNvPicPr/>
          <p:nvPr/>
        </p:nvPicPr>
        <p:blipFill>
          <a:blip r:embed="rId2"/>
          <a:stretch>
            <a:fillRect/>
          </a:stretch>
        </p:blipFill>
        <p:spPr>
          <a:xfrm>
            <a:off x="3064232" y="1379756"/>
            <a:ext cx="2971800" cy="1619250"/>
          </a:xfrm>
          <a:prstGeom prst="rect">
            <a:avLst/>
          </a:prstGeom>
        </p:spPr>
      </p:pic>
      <p:sp>
        <p:nvSpPr>
          <p:cNvPr id="7" name="Rectangle 6"/>
          <p:cNvSpPr/>
          <p:nvPr/>
        </p:nvSpPr>
        <p:spPr>
          <a:xfrm>
            <a:off x="4041339" y="3029903"/>
            <a:ext cx="1017586" cy="369332"/>
          </a:xfrm>
          <a:prstGeom prst="rect">
            <a:avLst/>
          </a:prstGeom>
        </p:spPr>
        <p:txBody>
          <a:bodyPr wrap="none">
            <a:spAutoFit/>
          </a:bodyPr>
          <a:lstStyle/>
          <a:p>
            <a:pPr indent="342265"/>
            <a:r>
              <a:rPr lang="vi-VN" b="1" u="sng" spc="-20">
                <a:latin typeface="Times New Roman"/>
                <a:ea typeface="Calibri"/>
                <a:cs typeface="Times New Roman"/>
              </a:rPr>
              <a:t>Giải:</a:t>
            </a:r>
            <a:endParaRPr lang="en-US" sz="2000" b="1" u="sng">
              <a:effectLst/>
              <a:latin typeface="Times New Roman"/>
              <a:ea typeface="Calibri"/>
              <a:cs typeface="Times New Roman"/>
            </a:endParaRPr>
          </a:p>
        </p:txBody>
      </p:sp>
      <p:sp>
        <p:nvSpPr>
          <p:cNvPr id="8" name="Rectangle 7"/>
          <p:cNvSpPr/>
          <p:nvPr/>
        </p:nvSpPr>
        <p:spPr>
          <a:xfrm>
            <a:off x="1057152" y="3505200"/>
            <a:ext cx="7679319" cy="646331"/>
          </a:xfrm>
          <a:prstGeom prst="rect">
            <a:avLst/>
          </a:prstGeom>
        </p:spPr>
        <p:txBody>
          <a:bodyPr wrap="square">
            <a:spAutoFit/>
          </a:bodyPr>
          <a:lstStyle/>
          <a:p>
            <a:pPr algn="just" fontAlgn="base">
              <a:spcAft>
                <a:spcPts val="0"/>
              </a:spcAft>
            </a:pPr>
            <a:r>
              <a:rPr lang="vi-VN">
                <a:latin typeface="Times New Roman"/>
                <a:ea typeface="Times New Roman"/>
                <a:cs typeface="Times New Roman"/>
              </a:rPr>
              <a:t>Giả sử mặt phẳng (ABFE) là mặt nước, mặt phẳng (EFCD) là mặt đáy của bể kính và (ABCD) là một mặt bên của bể kính.</a:t>
            </a:r>
            <a:endParaRPr lang="en-US" sz="2000">
              <a:effectLst/>
              <a:latin typeface="Times New Roman"/>
              <a:ea typeface="Calibri"/>
              <a:cs typeface="Times New Roman"/>
            </a:endParaRPr>
          </a:p>
        </p:txBody>
      </p:sp>
      <p:sp>
        <p:nvSpPr>
          <p:cNvPr id="9" name="Rectangle 8"/>
          <p:cNvSpPr/>
          <p:nvPr/>
        </p:nvSpPr>
        <p:spPr>
          <a:xfrm>
            <a:off x="1102081" y="4267200"/>
            <a:ext cx="7770471" cy="646331"/>
          </a:xfrm>
          <a:prstGeom prst="rect">
            <a:avLst/>
          </a:prstGeom>
        </p:spPr>
        <p:txBody>
          <a:bodyPr wrap="square">
            <a:spAutoFit/>
          </a:bodyPr>
          <a:lstStyle/>
          <a:p>
            <a:r>
              <a:rPr lang="vi-VN">
                <a:latin typeface="Times New Roman"/>
                <a:ea typeface="Times New Roman"/>
              </a:rPr>
              <a:t>Ba mặt phẳng (ABFE), (EFCD) và (ABCD) là ba mặt phẳng đôi một cắt nhau theo các giao tuyến EF, AB và CD. </a:t>
            </a:r>
            <a:endParaRPr lang="en-US"/>
          </a:p>
        </p:txBody>
      </p:sp>
      <mc:AlternateContent xmlns:mc="http://schemas.openxmlformats.org/markup-compatibility/2006">
        <mc:Choice xmlns:a14="http://schemas.microsoft.com/office/drawing/2010/main" Requires="a14">
          <p:sp>
            <p:nvSpPr>
              <p:cNvPr id="10" name="Rectangle 9"/>
              <p:cNvSpPr/>
              <p:nvPr/>
            </p:nvSpPr>
            <p:spPr>
              <a:xfrm>
                <a:off x="1076324" y="5029200"/>
                <a:ext cx="7837506" cy="646331"/>
              </a:xfrm>
              <a:prstGeom prst="rect">
                <a:avLst/>
              </a:prstGeom>
            </p:spPr>
            <p:txBody>
              <a:bodyPr wrap="square">
                <a:spAutoFit/>
              </a:bodyPr>
              <a:lstStyle/>
              <a:p>
                <a:r>
                  <a:rPr lang="vi-VN">
                    <a:latin typeface="Times New Roman"/>
                    <a:ea typeface="Times New Roman"/>
                  </a:rPr>
                  <a:t>Vì </a:t>
                </a:r>
                <a14:m>
                  <m:oMath xmlns:m="http://schemas.openxmlformats.org/officeDocument/2006/math">
                    <m:r>
                      <a:rPr lang="vi-VN" i="1">
                        <a:effectLst/>
                        <a:latin typeface="Cambria Math"/>
                        <a:ea typeface="Calibri"/>
                        <a:cs typeface="Times New Roman"/>
                      </a:rPr>
                      <m:t>𝐷𝐶</m:t>
                    </m:r>
                    <m:r>
                      <a:rPr lang="vi-VN" i="1">
                        <a:effectLst/>
                        <a:latin typeface="Cambria Math"/>
                        <a:ea typeface="Calibri"/>
                        <a:cs typeface="Times New Roman"/>
                      </a:rPr>
                      <m:t>//</m:t>
                    </m:r>
                    <m:r>
                      <a:rPr lang="vi-VN" i="1">
                        <a:effectLst/>
                        <a:latin typeface="Cambria Math"/>
                        <a:ea typeface="Calibri"/>
                        <a:cs typeface="Times New Roman"/>
                      </a:rPr>
                      <m:t>𝐸𝐹</m:t>
                    </m:r>
                  </m:oMath>
                </a14:m>
                <a:r>
                  <a:rPr lang="vi-VN">
                    <a:effectLst/>
                    <a:latin typeface="Times New Roman"/>
                    <a:ea typeface="Times New Roman"/>
                  </a:rPr>
                  <a:t> (do đáy của bể là hình chữ nhật) nên ba đường thẳng EF, AB và CD đôi một song song.</a:t>
                </a:r>
                <a:endParaRPr lang="en-US"/>
              </a:p>
            </p:txBody>
          </p:sp>
        </mc:Choice>
        <mc:Fallback>
          <p:sp>
            <p:nvSpPr>
              <p:cNvPr id="10" name="Rectangle 9"/>
              <p:cNvSpPr>
                <a:spLocks noRot="1" noChangeAspect="1" noMove="1" noResize="1" noEditPoints="1" noAdjustHandles="1" noChangeArrowheads="1" noChangeShapeType="1" noTextEdit="1"/>
              </p:cNvSpPr>
              <p:nvPr/>
            </p:nvSpPr>
            <p:spPr>
              <a:xfrm>
                <a:off x="1076324" y="5029200"/>
                <a:ext cx="7837506" cy="646331"/>
              </a:xfrm>
              <a:prstGeom prst="rect">
                <a:avLst/>
              </a:prstGeom>
              <a:blipFill rotWithShape="1">
                <a:blip r:embed="rId3"/>
                <a:stretch>
                  <a:fillRect l="-700" t="-4717" b="-14151"/>
                </a:stretch>
              </a:blipFill>
            </p:spPr>
            <p:txBody>
              <a:bodyPr/>
              <a:lstStyle/>
              <a:p>
                <a:r>
                  <a:rPr lang="en-US">
                    <a:noFill/>
                  </a:rPr>
                  <a:t> </a:t>
                </a:r>
              </a:p>
            </p:txBody>
          </p:sp>
        </mc:Fallback>
      </mc:AlternateContent>
      <p:sp>
        <p:nvSpPr>
          <p:cNvPr id="11" name="Rectangle 10"/>
          <p:cNvSpPr/>
          <p:nvPr/>
        </p:nvSpPr>
        <p:spPr>
          <a:xfrm>
            <a:off x="1133835" y="5880616"/>
            <a:ext cx="7100103" cy="369332"/>
          </a:xfrm>
          <a:prstGeom prst="rect">
            <a:avLst/>
          </a:prstGeom>
        </p:spPr>
        <p:txBody>
          <a:bodyPr wrap="square">
            <a:spAutoFit/>
          </a:bodyPr>
          <a:lstStyle/>
          <a:p>
            <a:pPr algn="just" fontAlgn="base">
              <a:spcAft>
                <a:spcPts val="0"/>
              </a:spcAft>
            </a:pPr>
            <a:r>
              <a:rPr lang="vi-VN">
                <a:latin typeface="Times New Roman"/>
                <a:ea typeface="Times New Roman"/>
                <a:cs typeface="Times New Roman"/>
              </a:rPr>
              <a:t>Vậy đường mép nước AB song song với cạnh CD của bể nước.</a:t>
            </a:r>
            <a:endParaRPr lang="en-US" sz="2000">
              <a:effectLst/>
              <a:latin typeface="Times New Roman"/>
              <a:ea typeface="Calibri"/>
              <a:cs typeface="Times New Roman"/>
            </a:endParaRPr>
          </a:p>
        </p:txBody>
      </p:sp>
      <p:sp>
        <p:nvSpPr>
          <p:cNvPr id="12" name="TextBox 11"/>
          <p:cNvSpPr txBox="1"/>
          <p:nvPr/>
        </p:nvSpPr>
        <p:spPr>
          <a:xfrm>
            <a:off x="125730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606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fltVal val="0"/>
                                          </p:val>
                                        </p:tav>
                                        <p:tav tm="100000">
                                          <p:val>
                                            <p:strVal val="#ppt_w"/>
                                          </p:val>
                                        </p:tav>
                                      </p:tavLst>
                                    </p:anim>
                                    <p:anim calcmode="lin" valueType="num">
                                      <p:cBhvr>
                                        <p:cTn id="15" dur="1000" fill="hold"/>
                                        <p:tgtEl>
                                          <p:spTgt spid="9"/>
                                        </p:tgtEl>
                                        <p:attrNameLst>
                                          <p:attrName>ppt_h</p:attrName>
                                        </p:attrNameLst>
                                      </p:cBhvr>
                                      <p:tavLst>
                                        <p:tav tm="0">
                                          <p:val>
                                            <p:fltVal val="0"/>
                                          </p:val>
                                        </p:tav>
                                        <p:tav tm="100000">
                                          <p:val>
                                            <p:strVal val="#ppt_h"/>
                                          </p:val>
                                        </p:tav>
                                      </p:tavLst>
                                    </p:anim>
                                    <p:anim calcmode="lin" valueType="num">
                                      <p:cBhvr>
                                        <p:cTn id="16" dur="1000" fill="hold"/>
                                        <p:tgtEl>
                                          <p:spTgt spid="9"/>
                                        </p:tgtEl>
                                        <p:attrNameLst>
                                          <p:attrName>style.rotation</p:attrName>
                                        </p:attrNameLst>
                                      </p:cBhvr>
                                      <p:tavLst>
                                        <p:tav tm="0">
                                          <p:val>
                                            <p:fltVal val="90"/>
                                          </p:val>
                                        </p:tav>
                                        <p:tav tm="100000">
                                          <p:val>
                                            <p:fltVal val="0"/>
                                          </p:val>
                                        </p:tav>
                                      </p:tavLst>
                                    </p:anim>
                                    <p:animEffect transition="in" filter="fade">
                                      <p:cBhvr>
                                        <p:cTn id="17" dur="1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352" y="838200"/>
            <a:ext cx="7765648" cy="2759602"/>
          </a:xfrm>
          <a:prstGeom prst="rect">
            <a:avLst/>
          </a:prstGeom>
        </p:spPr>
        <p:txBody>
          <a:bodyPr wrap="square">
            <a:spAutoFit/>
          </a:bodyPr>
          <a:lstStyle/>
          <a:p>
            <a:pPr algn="ctr">
              <a:spcAft>
                <a:spcPts val="0"/>
              </a:spcAft>
            </a:pPr>
            <a:r>
              <a:rPr lang="pt-BR" b="1" smtClean="0">
                <a:solidFill>
                  <a:srgbClr val="000000"/>
                </a:solidFill>
                <a:latin typeface="Times New Roman"/>
                <a:ea typeface="Arial"/>
                <a:cs typeface="Times New Roman"/>
              </a:rPr>
              <a:t>TỔNG </a:t>
            </a:r>
            <a:r>
              <a:rPr lang="pt-BR" b="1">
                <a:solidFill>
                  <a:srgbClr val="000000"/>
                </a:solidFill>
                <a:latin typeface="Times New Roman"/>
                <a:ea typeface="Arial"/>
                <a:cs typeface="Times New Roman"/>
              </a:rPr>
              <a:t>KẾT VÀ HƯỚNG DẪN HỌC TẬP</a:t>
            </a:r>
            <a:endParaRPr lang="en-US" sz="2000">
              <a:latin typeface="Times New Roman"/>
              <a:ea typeface="Calibri"/>
              <a:cs typeface="Times New Roman"/>
            </a:endParaRPr>
          </a:p>
          <a:p>
            <a:pPr marL="342900" indent="-342900" algn="just">
              <a:spcAft>
                <a:spcPts val="0"/>
              </a:spcAft>
              <a:buAutoNum type="arabicPeriod"/>
            </a:pPr>
            <a:r>
              <a:rPr lang="vi-VN" b="1" smtClean="0">
                <a:latin typeface="Times New Roman"/>
                <a:ea typeface="Arial"/>
                <a:cs typeface="Times New Roman"/>
              </a:rPr>
              <a:t>Tổng </a:t>
            </a:r>
            <a:r>
              <a:rPr lang="vi-VN" b="1">
                <a:latin typeface="Times New Roman"/>
                <a:ea typeface="Arial"/>
                <a:cs typeface="Times New Roman"/>
              </a:rPr>
              <a:t>Kết</a:t>
            </a:r>
            <a:r>
              <a:rPr lang="vi-VN" b="1">
                <a:latin typeface="Times New Roman"/>
                <a:ea typeface="Arial"/>
                <a:cs typeface="Times New Roman"/>
              </a:rPr>
              <a:t>: </a:t>
            </a:r>
            <a:endParaRPr lang="en-US" b="1" smtClean="0">
              <a:latin typeface="Times New Roman"/>
              <a:ea typeface="Arial"/>
              <a:cs typeface="Times New Roman"/>
            </a:endParaRPr>
          </a:p>
          <a:p>
            <a:pPr algn="just">
              <a:spcAft>
                <a:spcPts val="0"/>
              </a:spcAft>
            </a:pPr>
            <a:r>
              <a:rPr lang="en-US" b="1" smtClean="0">
                <a:latin typeface="Times New Roman"/>
                <a:ea typeface="Arial"/>
                <a:cs typeface="Times New Roman"/>
              </a:rPr>
              <a:t>- </a:t>
            </a:r>
            <a:r>
              <a:rPr lang="en-US" smtClean="0">
                <a:latin typeface="Times New Roman"/>
                <a:ea typeface="Arial"/>
                <a:cs typeface="Times New Roman"/>
              </a:rPr>
              <a:t>Định </a:t>
            </a:r>
            <a:r>
              <a:rPr lang="en-US">
                <a:latin typeface="Times New Roman"/>
                <a:ea typeface="Arial"/>
                <a:cs typeface="Times New Roman"/>
              </a:rPr>
              <a:t>nghĩa và các tính chất về hai đường thẳng song song</a:t>
            </a:r>
            <a:endParaRPr lang="en-US" sz="2000">
              <a:latin typeface="Times New Roman"/>
              <a:ea typeface="Calibri"/>
              <a:cs typeface="Times New Roman"/>
            </a:endParaRPr>
          </a:p>
          <a:p>
            <a:pPr algn="just">
              <a:spcAft>
                <a:spcPts val="0"/>
              </a:spcAft>
            </a:pPr>
            <a:r>
              <a:rPr lang="en-US" b="1">
                <a:latin typeface="Times New Roman"/>
                <a:ea typeface="Arial"/>
                <a:cs typeface="Times New Roman"/>
              </a:rPr>
              <a:t>-</a:t>
            </a:r>
            <a:r>
              <a:rPr lang="en-US">
                <a:latin typeface="Times New Roman"/>
                <a:ea typeface="Arial"/>
                <a:cs typeface="Times New Roman"/>
              </a:rPr>
              <a:t> Định lý về 3 đường giao tuyến</a:t>
            </a:r>
            <a:endParaRPr lang="en-US" sz="2000">
              <a:latin typeface="Times New Roman"/>
              <a:ea typeface="Calibri"/>
              <a:cs typeface="Times New Roman"/>
            </a:endParaRPr>
          </a:p>
          <a:p>
            <a:pPr algn="just">
              <a:spcAft>
                <a:spcPts val="0"/>
              </a:spcAft>
            </a:pPr>
            <a:r>
              <a:rPr lang="en-US">
                <a:latin typeface="Times New Roman"/>
                <a:ea typeface="Arial"/>
                <a:cs typeface="Times New Roman"/>
              </a:rPr>
              <a:t>- Các cách chứng minh hai đường thẳng song song</a:t>
            </a:r>
            <a:endParaRPr lang="en-US" sz="2000">
              <a:latin typeface="Times New Roman"/>
              <a:ea typeface="Calibri"/>
              <a:cs typeface="Times New Roman"/>
            </a:endParaRPr>
          </a:p>
          <a:p>
            <a:pPr algn="just">
              <a:spcAft>
                <a:spcPts val="0"/>
              </a:spcAft>
            </a:pPr>
            <a:endParaRPr lang="en-US" smtClean="0">
              <a:latin typeface="Times New Roman"/>
              <a:ea typeface="Arial"/>
              <a:cs typeface="Times New Roman"/>
            </a:endParaRPr>
          </a:p>
          <a:p>
            <a:pPr algn="just">
              <a:spcAft>
                <a:spcPts val="0"/>
              </a:spcAft>
            </a:pPr>
            <a:r>
              <a:rPr lang="en-US" smtClean="0">
                <a:latin typeface="Times New Roman"/>
                <a:ea typeface="Arial"/>
                <a:cs typeface="Times New Roman"/>
              </a:rPr>
              <a:t>2</a:t>
            </a:r>
            <a:r>
              <a:rPr lang="en-US">
                <a:latin typeface="Times New Roman"/>
                <a:ea typeface="Arial"/>
                <a:cs typeface="Times New Roman"/>
              </a:rPr>
              <a:t>.</a:t>
            </a:r>
            <a:r>
              <a:rPr lang="en-US" b="1">
                <a:latin typeface="Times New Roman"/>
                <a:ea typeface="Arial"/>
                <a:cs typeface="Times New Roman"/>
              </a:rPr>
              <a:t> Hướng Dẫn Học tập : </a:t>
            </a:r>
            <a:endParaRPr lang="en-US" sz="2000">
              <a:latin typeface="Times New Roman"/>
              <a:ea typeface="Calibri"/>
              <a:cs typeface="Times New Roman"/>
            </a:endParaRPr>
          </a:p>
          <a:p>
            <a:pPr lvl="0">
              <a:lnSpc>
                <a:spcPct val="107000"/>
              </a:lnSpc>
              <a:spcAft>
                <a:spcPts val="800"/>
              </a:spcAft>
            </a:pPr>
            <a:r>
              <a:rPr lang="en-US" smtClean="0">
                <a:solidFill>
                  <a:srgbClr val="000000"/>
                </a:solidFill>
                <a:latin typeface="Times New Roman" pitchFamily="18" charset="0"/>
                <a:ea typeface="Calibri"/>
                <a:cs typeface="Times New Roman" pitchFamily="18" charset="0"/>
              </a:rPr>
              <a:t>- Ôn </a:t>
            </a:r>
            <a:r>
              <a:rPr lang="en-US">
                <a:solidFill>
                  <a:srgbClr val="000000"/>
                </a:solidFill>
                <a:latin typeface="Times New Roman" pitchFamily="18" charset="0"/>
                <a:ea typeface="Calibri"/>
                <a:cs typeface="Times New Roman" pitchFamily="18" charset="0"/>
              </a:rPr>
              <a:t>tập, nắm chắc các khái niệm và các tính chất về hai đường thẳng </a:t>
            </a:r>
            <a:r>
              <a:rPr lang="en-US">
                <a:solidFill>
                  <a:srgbClr val="000000"/>
                </a:solidFill>
                <a:latin typeface="Times New Roman" pitchFamily="18" charset="0"/>
                <a:ea typeface="Calibri"/>
                <a:cs typeface="Times New Roman" pitchFamily="18" charset="0"/>
              </a:rPr>
              <a:t>song </a:t>
            </a:r>
            <a:r>
              <a:rPr lang="en-US" smtClean="0">
                <a:solidFill>
                  <a:srgbClr val="000000"/>
                </a:solidFill>
                <a:latin typeface="Times New Roman" pitchFamily="18" charset="0"/>
                <a:ea typeface="Calibri"/>
                <a:cs typeface="Times New Roman" pitchFamily="18" charset="0"/>
              </a:rPr>
              <a:t>song</a:t>
            </a:r>
            <a:r>
              <a:rPr lang="en-US" smtClean="0">
                <a:latin typeface="Times New Roman" pitchFamily="18" charset="0"/>
                <a:ea typeface="Calibri"/>
                <a:cs typeface="Times New Roman" pitchFamily="18" charset="0"/>
              </a:rPr>
              <a:t>.</a:t>
            </a:r>
          </a:p>
          <a:p>
            <a:pPr lvl="0">
              <a:lnSpc>
                <a:spcPct val="107000"/>
              </a:lnSpc>
              <a:spcAft>
                <a:spcPts val="800"/>
              </a:spcAft>
            </a:pPr>
            <a:r>
              <a:rPr lang="en-US" smtClean="0">
                <a:solidFill>
                  <a:srgbClr val="000000"/>
                </a:solidFill>
                <a:latin typeface="Times New Roman" pitchFamily="18" charset="0"/>
                <a:ea typeface="Calibri"/>
                <a:cs typeface="Times New Roman" pitchFamily="18" charset="0"/>
              </a:rPr>
              <a:t>- Làm </a:t>
            </a:r>
            <a:r>
              <a:rPr lang="en-US">
                <a:solidFill>
                  <a:srgbClr val="000000"/>
                </a:solidFill>
                <a:latin typeface="Times New Roman" pitchFamily="18" charset="0"/>
                <a:ea typeface="Calibri"/>
                <a:cs typeface="Times New Roman" pitchFamily="18" charset="0"/>
              </a:rPr>
              <a:t>bài tập sách </a:t>
            </a:r>
            <a:r>
              <a:rPr lang="en-US">
                <a:solidFill>
                  <a:srgbClr val="000000"/>
                </a:solidFill>
                <a:latin typeface="Times New Roman" pitchFamily="18" charset="0"/>
                <a:ea typeface="Calibri"/>
                <a:cs typeface="Times New Roman" pitchFamily="18" charset="0"/>
              </a:rPr>
              <a:t>bài </a:t>
            </a:r>
            <a:r>
              <a:rPr lang="en-US" smtClean="0">
                <a:solidFill>
                  <a:srgbClr val="000000"/>
                </a:solidFill>
                <a:latin typeface="Times New Roman" pitchFamily="18" charset="0"/>
                <a:ea typeface="Calibri"/>
                <a:cs typeface="Times New Roman" pitchFamily="18" charset="0"/>
              </a:rPr>
              <a:t>tập</a:t>
            </a:r>
            <a:r>
              <a:rPr lang="en-US" sz="2000">
                <a:latin typeface="Times New Roman" pitchFamily="18" charset="0"/>
                <a:ea typeface="Calibri"/>
                <a:cs typeface="Times New Roman" pitchFamily="18" charset="0"/>
              </a:rPr>
              <a:t> </a:t>
            </a:r>
            <a:endParaRPr lang="en-US" sz="2000">
              <a:effectLst/>
              <a:latin typeface="Times New Roman" pitchFamily="18" charset="0"/>
              <a:ea typeface="Calibri"/>
              <a:cs typeface="Times New Roman" pitchFamily="18" charset="0"/>
            </a:endParaRPr>
          </a:p>
        </p:txBody>
      </p:sp>
      <p:sp>
        <p:nvSpPr>
          <p:cNvPr id="5" name="TextBox 4"/>
          <p:cNvSpPr txBox="1"/>
          <p:nvPr/>
        </p:nvSpPr>
        <p:spPr>
          <a:xfrm>
            <a:off x="1257299"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2923456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009650" y="913420"/>
            <a:ext cx="7600950" cy="646331"/>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pt-BR"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Bài 2: (SGK – 100) </a:t>
            </a:r>
            <a:r>
              <a:rPr kumimoji="0" lang="pt-BR"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Quan sát Hình 43 và cho biết vị trí tương đối của hai trong ba cột tuabin gió có trong hình. </a:t>
            </a:r>
            <a:r>
              <a:rPr kumimoji="0" lang="en-US"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b="0" i="0" u="none" strike="noStrike" cap="none" normalizeH="0" baseline="0" smtClean="0">
              <a:ln>
                <a:noFill/>
              </a:ln>
              <a:solidFill>
                <a:schemeClr val="tx1"/>
              </a:solidFill>
              <a:effectLst/>
              <a:latin typeface="Times New Roman" pitchFamily="18" charset="0"/>
              <a:cs typeface="Times New Roman" pitchFamily="18"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744418"/>
            <a:ext cx="3581400" cy="303041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90600" y="5105400"/>
            <a:ext cx="5724525" cy="369332"/>
          </a:xfrm>
          <a:prstGeom prst="rect">
            <a:avLst/>
          </a:prstGeom>
        </p:spPr>
        <p:txBody>
          <a:bodyPr wrap="square">
            <a:spAutoFit/>
          </a:bodyPr>
          <a:lstStyle/>
          <a:p>
            <a:pPr lvl="0" indent="342900" fontAlgn="base">
              <a:spcBef>
                <a:spcPct val="0"/>
              </a:spcBef>
              <a:spcAft>
                <a:spcPct val="0"/>
              </a:spcAft>
            </a:pPr>
            <a:r>
              <a:rPr lang="en-US" b="1" u="sng">
                <a:solidFill>
                  <a:prstClr val="black"/>
                </a:solidFill>
                <a:latin typeface="Times New Roman" pitchFamily="18" charset="0"/>
                <a:ea typeface="Calibri" pitchFamily="34" charset="0"/>
                <a:cs typeface="Times New Roman" pitchFamily="18" charset="0"/>
              </a:rPr>
              <a:t>Giải:</a:t>
            </a:r>
            <a:r>
              <a:rPr lang="en-US">
                <a:solidFill>
                  <a:prstClr val="black"/>
                </a:solidFill>
                <a:latin typeface="Times New Roman" pitchFamily="18" charset="0"/>
                <a:ea typeface="Calibri" pitchFamily="34" charset="0"/>
                <a:cs typeface="Times New Roman" pitchFamily="18" charset="0"/>
              </a:rPr>
              <a:t> </a:t>
            </a:r>
            <a:r>
              <a:rPr lang="en-US" smtClean="0">
                <a:solidFill>
                  <a:prstClr val="black"/>
                </a:solidFill>
                <a:latin typeface="Times New Roman" pitchFamily="18" charset="0"/>
                <a:ea typeface="Calibri" pitchFamily="34" charset="0"/>
                <a:cs typeface="Times New Roman" pitchFamily="18" charset="0"/>
              </a:rPr>
              <a:t>Ba </a:t>
            </a:r>
            <a:r>
              <a:rPr lang="en-US">
                <a:solidFill>
                  <a:prstClr val="black"/>
                </a:solidFill>
                <a:latin typeface="Times New Roman" pitchFamily="18" charset="0"/>
                <a:ea typeface="Calibri" pitchFamily="34" charset="0"/>
                <a:cs typeface="Times New Roman" pitchFamily="18" charset="0"/>
              </a:rPr>
              <a:t>cột tuabin gió đôi một song song với nhau. </a:t>
            </a:r>
            <a:endParaRPr lang="en-US">
              <a:solidFill>
                <a:prstClr val="black"/>
              </a:solidFill>
              <a:latin typeface="Times New Roman" pitchFamily="18" charset="0"/>
              <a:cs typeface="Times New Roman" pitchFamily="18" charset="0"/>
            </a:endParaRPr>
          </a:p>
        </p:txBody>
      </p:sp>
      <p:sp>
        <p:nvSpPr>
          <p:cNvPr id="5" name="TextBox 4"/>
          <p:cNvSpPr txBox="1"/>
          <p:nvPr/>
        </p:nvSpPr>
        <p:spPr>
          <a:xfrm>
            <a:off x="1257300" y="116786"/>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10180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599" y="642640"/>
            <a:ext cx="7900035" cy="923330"/>
          </a:xfrm>
          <a:prstGeom prst="rect">
            <a:avLst/>
          </a:prstGeom>
          <a:ln>
            <a:solidFill>
              <a:srgbClr val="FF0000"/>
            </a:solidFill>
          </a:ln>
        </p:spPr>
        <p:txBody>
          <a:bodyPr wrap="square">
            <a:spAutoFit/>
          </a:bodyPr>
          <a:lstStyle/>
          <a:p>
            <a:pPr indent="342265"/>
            <a:r>
              <a:rPr lang="en-US" b="1" smtClean="0">
                <a:effectLst/>
                <a:latin typeface="Times New Roman"/>
                <a:ea typeface="Calibri"/>
                <a:cs typeface="Times New Roman"/>
              </a:rPr>
              <a:t>Bài 3: (SGK – 100) </a:t>
            </a:r>
            <a:r>
              <a:rPr lang="en-US" smtClean="0">
                <a:effectLst/>
                <a:latin typeface="Times New Roman"/>
                <a:ea typeface="Calibri"/>
                <a:cs typeface="Times New Roman"/>
              </a:rPr>
              <a:t>Cho hình chóp S.ABCD có đáy ABCD là hình bình hành. Gọi M, N, P lần lượt là trung điểm của các cạnh SA, AB, SD. Xác định giao tuyến của mỗi cặp mặt phẳng sau: (SAD) và (SBC); (MNP) và (ABCD). </a:t>
            </a:r>
            <a:endParaRPr lang="en-US">
              <a:effectLst/>
              <a:latin typeface="Times New Roman"/>
              <a:ea typeface="Calibri"/>
              <a:cs typeface="Times New Roman"/>
            </a:endParaRPr>
          </a:p>
        </p:txBody>
      </p:sp>
      <p:pic>
        <p:nvPicPr>
          <p:cNvPr id="5" name="Picture 4"/>
          <p:cNvPicPr/>
          <p:nvPr/>
        </p:nvPicPr>
        <p:blipFill>
          <a:blip r:embed="rId2"/>
          <a:stretch>
            <a:fillRect/>
          </a:stretch>
        </p:blipFill>
        <p:spPr>
          <a:xfrm>
            <a:off x="5218112" y="1662737"/>
            <a:ext cx="3773488" cy="3350568"/>
          </a:xfrm>
          <a:prstGeom prst="rect">
            <a:avLst/>
          </a:prstGeom>
        </p:spPr>
      </p:pic>
      <p:sp>
        <p:nvSpPr>
          <p:cNvPr id="7" name="Rectangle 6"/>
          <p:cNvSpPr/>
          <p:nvPr/>
        </p:nvSpPr>
        <p:spPr>
          <a:xfrm>
            <a:off x="1704975" y="1571357"/>
            <a:ext cx="838200" cy="369332"/>
          </a:xfrm>
          <a:prstGeom prst="rect">
            <a:avLst/>
          </a:prstGeom>
        </p:spPr>
        <p:txBody>
          <a:bodyPr wrap="square">
            <a:spAutoFit/>
          </a:bodyPr>
          <a:lstStyle/>
          <a:p>
            <a:r>
              <a:rPr lang="en-US" b="1" u="sng">
                <a:latin typeface="Times New Roman" pitchFamily="18" charset="0"/>
                <a:cs typeface="Times New Roman" pitchFamily="18" charset="0"/>
              </a:rPr>
              <a:t>Giải: </a:t>
            </a:r>
          </a:p>
        </p:txBody>
      </p:sp>
      <p:sp>
        <p:nvSpPr>
          <p:cNvPr id="8" name="Rectangle 7"/>
          <p:cNvSpPr/>
          <p:nvPr/>
        </p:nvSpPr>
        <p:spPr>
          <a:xfrm>
            <a:off x="1143000" y="2124402"/>
            <a:ext cx="4191000" cy="646331"/>
          </a:xfrm>
          <a:prstGeom prst="rect">
            <a:avLst/>
          </a:prstGeom>
        </p:spPr>
        <p:txBody>
          <a:bodyPr wrap="square">
            <a:spAutoFit/>
          </a:bodyPr>
          <a:lstStyle/>
          <a:p>
            <a:pPr algn="just">
              <a:spcAft>
                <a:spcPts val="0"/>
              </a:spcAft>
            </a:pPr>
            <a:r>
              <a:rPr lang="en-US" smtClean="0">
                <a:effectLst/>
                <a:latin typeface="Times New Roman"/>
                <a:ea typeface="Times New Roman"/>
                <a:cs typeface="Times New Roman"/>
              </a:rPr>
              <a:t>- Ta có: S là điểm chung của hai mặt phẳng (SAD) và (SBC) </a:t>
            </a:r>
            <a:endParaRPr lang="en-US">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0" name="Rectangle 9"/>
              <p:cNvSpPr/>
              <p:nvPr/>
            </p:nvSpPr>
            <p:spPr>
              <a:xfrm>
                <a:off x="1108612" y="2809696"/>
                <a:ext cx="3594702" cy="369332"/>
              </a:xfrm>
              <a:prstGeom prst="rect">
                <a:avLst/>
              </a:prstGeom>
            </p:spPr>
            <p:txBody>
              <a:bodyPr wrap="none">
                <a:spAutoFit/>
              </a:bodyPr>
              <a:lstStyle/>
              <a:p>
                <a:r>
                  <a:rPr lang="en-US" smtClean="0">
                    <a:latin typeface="Times New Roman" pitchFamily="18" charset="0"/>
                    <a:cs typeface="Times New Roman" pitchFamily="18" charset="0"/>
                  </a:rPr>
                  <a:t>- Từ </a:t>
                </a:r>
                <a:r>
                  <a:rPr lang="en-US">
                    <a:latin typeface="Times New Roman" pitchFamily="18" charset="0"/>
                    <a:cs typeface="Times New Roman" pitchFamily="18" charset="0"/>
                  </a:rPr>
                  <a:t>S kẻ Sx sao cho </a:t>
                </a:r>
                <a14:m>
                  <m:oMath xmlns:m="http://schemas.openxmlformats.org/officeDocument/2006/math">
                    <m:r>
                      <a:rPr lang="vi-VN" i="1">
                        <a:latin typeface="Cambria Math"/>
                      </a:rPr>
                      <m:t>𝑆𝑥</m:t>
                    </m:r>
                    <m:r>
                      <a:rPr lang="vi-VN" i="1">
                        <a:latin typeface="Cambria Math"/>
                      </a:rPr>
                      <m:t>//</m:t>
                    </m:r>
                    <m:r>
                      <a:rPr lang="vi-VN" i="1">
                        <a:latin typeface="Cambria Math"/>
                      </a:rPr>
                      <m:t>𝐴𝐷</m:t>
                    </m:r>
                    <m:r>
                      <a:rPr lang="vi-VN" i="1">
                        <a:latin typeface="Cambria Math"/>
                      </a:rPr>
                      <m:t>//</m:t>
                    </m:r>
                    <m:r>
                      <a:rPr lang="vi-VN" i="1">
                        <a:latin typeface="Cambria Math"/>
                      </a:rPr>
                      <m:t>𝐵𝐶</m:t>
                    </m:r>
                  </m:oMath>
                </a14:m>
                <a:r>
                  <a:rPr lang="en-US">
                    <a:latin typeface="Times New Roman" pitchFamily="18" charset="0"/>
                    <a:cs typeface="Times New Roman" pitchFamily="18" charset="0"/>
                  </a:rPr>
                  <a:t>. </a:t>
                </a:r>
              </a:p>
            </p:txBody>
          </p:sp>
        </mc:Choice>
        <mc:Fallback>
          <p:sp>
            <p:nvSpPr>
              <p:cNvPr id="10" name="Rectangle 9"/>
              <p:cNvSpPr>
                <a:spLocks noRot="1" noChangeAspect="1" noMove="1" noResize="1" noEditPoints="1" noAdjustHandles="1" noChangeArrowheads="1" noChangeShapeType="1" noTextEdit="1"/>
              </p:cNvSpPr>
              <p:nvPr/>
            </p:nvSpPr>
            <p:spPr>
              <a:xfrm>
                <a:off x="1108612" y="2809696"/>
                <a:ext cx="3594702" cy="369332"/>
              </a:xfrm>
              <a:prstGeom prst="rect">
                <a:avLst/>
              </a:prstGeom>
              <a:blipFill rotWithShape="1">
                <a:blip r:embed="rId3"/>
                <a:stretch>
                  <a:fillRect l="-1525" t="-8333" r="-339" b="-26667"/>
                </a:stretch>
              </a:blipFill>
            </p:spPr>
            <p:txBody>
              <a:bodyPr/>
              <a:lstStyle/>
              <a:p>
                <a:r>
                  <a:rPr lang="en-US">
                    <a:noFill/>
                  </a:rPr>
                  <a:t> </a:t>
                </a:r>
              </a:p>
            </p:txBody>
          </p:sp>
        </mc:Fallback>
      </mc:AlternateContent>
      <p:sp>
        <p:nvSpPr>
          <p:cNvPr id="12" name="Rectangle 11"/>
          <p:cNvSpPr/>
          <p:nvPr/>
        </p:nvSpPr>
        <p:spPr>
          <a:xfrm>
            <a:off x="1143000" y="3218557"/>
            <a:ext cx="4191000" cy="646331"/>
          </a:xfrm>
          <a:prstGeom prst="rect">
            <a:avLst/>
          </a:prstGeom>
        </p:spPr>
        <p:txBody>
          <a:bodyPr wrap="square">
            <a:spAutoFit/>
          </a:bodyPr>
          <a:lstStyle/>
          <a:p>
            <a:r>
              <a:rPr lang="en-US">
                <a:latin typeface="Times New Roman" pitchFamily="18" charset="0"/>
                <a:cs typeface="Times New Roman" pitchFamily="18" charset="0"/>
              </a:rPr>
              <a:t>Vậy Sx là giao tuyến của hai mặt phẳng (SAD) và (SBC).</a:t>
            </a:r>
          </a:p>
        </p:txBody>
      </p:sp>
      <p:sp>
        <p:nvSpPr>
          <p:cNvPr id="13" name="Rectangle 12"/>
          <p:cNvSpPr/>
          <p:nvPr/>
        </p:nvSpPr>
        <p:spPr>
          <a:xfrm>
            <a:off x="1108612" y="4038600"/>
            <a:ext cx="5073332" cy="369332"/>
          </a:xfrm>
          <a:prstGeom prst="rect">
            <a:avLst/>
          </a:prstGeom>
        </p:spPr>
        <p:txBody>
          <a:bodyPr wrap="square">
            <a:spAutoFit/>
          </a:bodyPr>
          <a:lstStyle/>
          <a:p>
            <a:pPr algn="just">
              <a:spcAft>
                <a:spcPts val="0"/>
              </a:spcAft>
            </a:pPr>
            <a:r>
              <a:rPr lang="en-US" smtClean="0">
                <a:effectLst/>
                <a:latin typeface="Times New Roman" pitchFamily="18" charset="0"/>
                <a:ea typeface="Times New Roman"/>
                <a:cs typeface="Times New Roman" pitchFamily="18" charset="0"/>
              </a:rPr>
              <a:t>- Ta có: M, P là trung điểm của SA, SD. </a:t>
            </a:r>
            <a:endParaRPr lang="en-US">
              <a:effectLst/>
              <a:latin typeface="Times New Roman" pitchFamily="18" charset="0"/>
              <a:ea typeface="Calibri"/>
              <a:cs typeface="Times New Roman" pitchFamily="18" charset="0"/>
            </a:endParaRPr>
          </a:p>
        </p:txBody>
      </p:sp>
      <p:sp>
        <p:nvSpPr>
          <p:cNvPr id="14" name="Rectangle 13"/>
          <p:cNvSpPr/>
          <p:nvPr/>
        </p:nvSpPr>
        <p:spPr>
          <a:xfrm>
            <a:off x="1085055" y="5033367"/>
            <a:ext cx="6096001" cy="369332"/>
          </a:xfrm>
          <a:prstGeom prst="rect">
            <a:avLst/>
          </a:prstGeom>
        </p:spPr>
        <p:txBody>
          <a:bodyPr wrap="square">
            <a:spAutoFit/>
          </a:bodyPr>
          <a:lstStyle/>
          <a:p>
            <a:pPr algn="just">
              <a:spcAft>
                <a:spcPts val="0"/>
              </a:spcAft>
            </a:pPr>
            <a:r>
              <a:rPr lang="en-US" smtClean="0">
                <a:effectLst/>
                <a:latin typeface="Times New Roman"/>
                <a:ea typeface="Times New Roman"/>
                <a:cs typeface="Times New Roman"/>
              </a:rPr>
              <a:t>Có: N là điểm chung của hai mặt phẳng (MNP) và (ABCD)</a:t>
            </a:r>
            <a:endParaRPr lang="en-US">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5" name="Rectangle 14"/>
              <p:cNvSpPr/>
              <p:nvPr/>
            </p:nvSpPr>
            <p:spPr>
              <a:xfrm>
                <a:off x="1108612" y="4495800"/>
                <a:ext cx="2252604" cy="369332"/>
              </a:xfrm>
              <a:prstGeom prst="rect">
                <a:avLst/>
              </a:prstGeom>
            </p:spPr>
            <p:txBody>
              <a:bodyPr wrap="none">
                <a:spAutoFit/>
              </a:bodyPr>
              <a:lstStyle/>
              <a:p>
                <a:pPr lvl="0" algn="just"/>
                <a:r>
                  <a:rPr lang="en-US">
                    <a:solidFill>
                      <a:prstClr val="black"/>
                    </a:solidFill>
                    <a:latin typeface="Times New Roman" pitchFamily="18" charset="0"/>
                    <a:ea typeface="Times New Roman"/>
                    <a:cs typeface="Times New Roman" pitchFamily="18" charset="0"/>
                  </a:rPr>
                  <a:t>Suy ra </a:t>
                </a:r>
                <a14:m>
                  <m:oMath xmlns:m="http://schemas.openxmlformats.org/officeDocument/2006/math">
                    <m:r>
                      <a:rPr lang="vi-VN" i="1">
                        <a:solidFill>
                          <a:prstClr val="black"/>
                        </a:solidFill>
                        <a:latin typeface="Cambria Math"/>
                        <a:ea typeface="Calibri"/>
                        <a:cs typeface="Times New Roman"/>
                      </a:rPr>
                      <m:t>𝑀𝑃</m:t>
                    </m:r>
                    <m:r>
                      <a:rPr lang="vi-VN" i="1">
                        <a:solidFill>
                          <a:prstClr val="black"/>
                        </a:solidFill>
                        <a:latin typeface="Cambria Math"/>
                        <a:ea typeface="Calibri"/>
                        <a:cs typeface="Times New Roman"/>
                      </a:rPr>
                      <m:t>//</m:t>
                    </m:r>
                    <m:r>
                      <a:rPr lang="vi-VN" i="1">
                        <a:solidFill>
                          <a:prstClr val="black"/>
                        </a:solidFill>
                        <a:latin typeface="Cambria Math"/>
                        <a:ea typeface="Calibri"/>
                        <a:cs typeface="Times New Roman"/>
                      </a:rPr>
                      <m:t>𝐴𝐷</m:t>
                    </m:r>
                    <m:r>
                      <a:rPr lang="vi-VN" i="1">
                        <a:solidFill>
                          <a:prstClr val="black"/>
                        </a:solidFill>
                        <a:latin typeface="Cambria Math"/>
                        <a:ea typeface="Calibri"/>
                        <a:cs typeface="Times New Roman"/>
                      </a:rPr>
                      <m:t>//</m:t>
                    </m:r>
                    <m:r>
                      <a:rPr lang="vi-VN" i="1">
                        <a:solidFill>
                          <a:prstClr val="black"/>
                        </a:solidFill>
                        <a:latin typeface="Cambria Math"/>
                        <a:ea typeface="Calibri"/>
                        <a:cs typeface="Times New Roman"/>
                      </a:rPr>
                      <m:t>𝐵𝐶</m:t>
                    </m:r>
                  </m:oMath>
                </a14:m>
                <a:endParaRPr lang="en-US">
                  <a:solidFill>
                    <a:prstClr val="black"/>
                  </a:solidFill>
                  <a:latin typeface="Times New Roman" pitchFamily="18" charset="0"/>
                  <a:ea typeface="Calibri"/>
                  <a:cs typeface="Times New Roman" pitchFamily="18"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1108612" y="4495800"/>
                <a:ext cx="2252604" cy="369332"/>
              </a:xfrm>
              <a:prstGeom prst="rect">
                <a:avLst/>
              </a:prstGeom>
              <a:blipFill rotWithShape="1">
                <a:blip r:embed="rId4"/>
                <a:stretch>
                  <a:fillRect l="-2439" t="-8333" b="-25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1105903" y="5523548"/>
                <a:ext cx="3085140" cy="369332"/>
              </a:xfrm>
              <a:prstGeom prst="rect">
                <a:avLst/>
              </a:prstGeom>
            </p:spPr>
            <p:txBody>
              <a:bodyPr wrap="none">
                <a:spAutoFit/>
              </a:bodyPr>
              <a:lstStyle/>
              <a:p>
                <a:pPr algn="just">
                  <a:spcAft>
                    <a:spcPts val="0"/>
                  </a:spcAft>
                </a:pPr>
                <a:r>
                  <a:rPr lang="en-US" smtClean="0">
                    <a:effectLst/>
                    <a:latin typeface="Times New Roman" pitchFamily="18" charset="0"/>
                    <a:ea typeface="Times New Roman"/>
                    <a:cs typeface="Times New Roman" pitchFamily="18" charset="0"/>
                  </a:rPr>
                  <a:t>Từ N kẻ NQ  sao cho </a:t>
                </a:r>
                <a14:m>
                  <m:oMath xmlns:m="http://schemas.openxmlformats.org/officeDocument/2006/math">
                    <m:r>
                      <a:rPr lang="vi-VN" i="1">
                        <a:effectLst/>
                        <a:latin typeface="Cambria Math"/>
                        <a:ea typeface="Calibri"/>
                        <a:cs typeface="Times New Roman"/>
                      </a:rPr>
                      <m:t>𝑁𝑄</m:t>
                    </m:r>
                    <m:r>
                      <a:rPr lang="vi-VN" i="1">
                        <a:effectLst/>
                        <a:latin typeface="Cambria Math"/>
                        <a:ea typeface="Calibri"/>
                        <a:cs typeface="Times New Roman"/>
                      </a:rPr>
                      <m:t>//</m:t>
                    </m:r>
                    <m:r>
                      <a:rPr lang="vi-VN" i="1">
                        <a:effectLst/>
                        <a:latin typeface="Cambria Math"/>
                        <a:ea typeface="Calibri"/>
                        <a:cs typeface="Times New Roman"/>
                      </a:rPr>
                      <m:t>𝐴𝐷</m:t>
                    </m:r>
                  </m:oMath>
                </a14:m>
                <a:endParaRPr lang="en-US">
                  <a:effectLst/>
                  <a:latin typeface="Times New Roman" pitchFamily="18" charset="0"/>
                  <a:ea typeface="Calibri"/>
                  <a:cs typeface="Times New Roman" pitchFamily="18" charset="0"/>
                </a:endParaRPr>
              </a:p>
            </p:txBody>
          </p:sp>
        </mc:Choice>
        <mc:Fallback>
          <p:sp>
            <p:nvSpPr>
              <p:cNvPr id="16" name="Rectangle 15"/>
              <p:cNvSpPr>
                <a:spLocks noRot="1" noChangeAspect="1" noMove="1" noResize="1" noEditPoints="1" noAdjustHandles="1" noChangeArrowheads="1" noChangeShapeType="1" noTextEdit="1"/>
              </p:cNvSpPr>
              <p:nvPr/>
            </p:nvSpPr>
            <p:spPr>
              <a:xfrm>
                <a:off x="1105903" y="5523548"/>
                <a:ext cx="3085140" cy="369332"/>
              </a:xfrm>
              <a:prstGeom prst="rect">
                <a:avLst/>
              </a:prstGeom>
              <a:blipFill rotWithShape="1">
                <a:blip r:embed="rId5"/>
                <a:stretch>
                  <a:fillRect l="-1578" t="-8197" b="-24590"/>
                </a:stretch>
              </a:blipFill>
            </p:spPr>
            <p:txBody>
              <a:bodyPr/>
              <a:lstStyle/>
              <a:p>
                <a:r>
                  <a:rPr lang="en-US">
                    <a:noFill/>
                  </a:rPr>
                  <a:t> </a:t>
                </a:r>
              </a:p>
            </p:txBody>
          </p:sp>
        </mc:Fallback>
      </mc:AlternateContent>
      <p:sp>
        <p:nvSpPr>
          <p:cNvPr id="17" name="Rectangle 16"/>
          <p:cNvSpPr/>
          <p:nvPr/>
        </p:nvSpPr>
        <p:spPr>
          <a:xfrm>
            <a:off x="1047749" y="6024503"/>
            <a:ext cx="5886451" cy="369332"/>
          </a:xfrm>
          <a:prstGeom prst="rect">
            <a:avLst/>
          </a:prstGeom>
        </p:spPr>
        <p:txBody>
          <a:bodyPr wrap="square">
            <a:spAutoFit/>
          </a:bodyPr>
          <a:lstStyle/>
          <a:p>
            <a:pPr algn="just">
              <a:spcAft>
                <a:spcPts val="0"/>
              </a:spcAft>
            </a:pPr>
            <a:r>
              <a:rPr lang="en-US" smtClean="0">
                <a:effectLst/>
                <a:latin typeface="Times New Roman"/>
                <a:ea typeface="Times New Roman"/>
                <a:cs typeface="Times New Roman"/>
              </a:rPr>
              <a:t>Vậy NQ là giao tuyến của hai mặt phẳng (MNP) và (ABCD). </a:t>
            </a:r>
            <a:endParaRPr lang="en-US">
              <a:effectLst/>
              <a:latin typeface="Times New Roman"/>
              <a:ea typeface="Calibri"/>
              <a:cs typeface="Times New Roman"/>
            </a:endParaRPr>
          </a:p>
        </p:txBody>
      </p:sp>
      <p:sp>
        <p:nvSpPr>
          <p:cNvPr id="18" name="TextBox 17"/>
          <p:cNvSpPr txBox="1"/>
          <p:nvPr/>
        </p:nvSpPr>
        <p:spPr>
          <a:xfrm>
            <a:off x="1247775"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20631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14"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43206" y="838200"/>
            <a:ext cx="7719793" cy="923330"/>
          </a:xfrm>
          <a:prstGeom prst="rect">
            <a:avLst/>
          </a:prstGeom>
          <a:ln w="12700">
            <a:solidFill>
              <a:srgbClr val="FF0000"/>
            </a:solidFill>
          </a:ln>
        </p:spPr>
        <p:txBody>
          <a:bodyPr wrap="square">
            <a:spAutoFit/>
          </a:bodyPr>
          <a:lstStyle/>
          <a:p>
            <a:pPr indent="457200" algn="just">
              <a:spcAft>
                <a:spcPts val="0"/>
              </a:spcAft>
            </a:pPr>
            <a:r>
              <a:rPr lang="en-US" b="1" smtClean="0">
                <a:effectLst/>
                <a:latin typeface="Times New Roman"/>
                <a:ea typeface="Times New Roman"/>
                <a:cs typeface="Times New Roman"/>
              </a:rPr>
              <a:t>Bài 4: (SGK – 100) </a:t>
            </a:r>
            <a:r>
              <a:rPr lang="en-US" smtClean="0">
                <a:effectLst/>
                <a:latin typeface="Times New Roman"/>
                <a:ea typeface="Times New Roman"/>
                <a:cs typeface="Times New Roman"/>
              </a:rPr>
              <a:t>Cho tứ diện ABCD. Gọi G­</a:t>
            </a:r>
            <a:r>
              <a:rPr lang="en-US" baseline="-25000" smtClean="0">
                <a:effectLst/>
                <a:latin typeface="Times New Roman"/>
                <a:ea typeface="Times New Roman"/>
                <a:cs typeface="Times New Roman"/>
              </a:rPr>
              <a:t>1</a:t>
            </a:r>
            <a:r>
              <a:rPr lang="en-US" smtClean="0">
                <a:effectLst/>
                <a:latin typeface="Times New Roman"/>
                <a:ea typeface="Times New Roman"/>
                <a:cs typeface="Times New Roman"/>
              </a:rPr>
              <a:t>,G</a:t>
            </a:r>
            <a:r>
              <a:rPr lang="en-US" baseline="-25000" smtClean="0">
                <a:effectLst/>
                <a:latin typeface="Times New Roman"/>
                <a:ea typeface="Times New Roman"/>
                <a:cs typeface="Times New Roman"/>
              </a:rPr>
              <a:t>2</a:t>
            </a:r>
            <a:r>
              <a:rPr lang="en-US" smtClean="0">
                <a:effectLst/>
                <a:latin typeface="Times New Roman"/>
                <a:ea typeface="Times New Roman"/>
                <a:cs typeface="Times New Roman"/>
              </a:rPr>
              <a:t> lần lượt là trọng tâm của các tam giác ABC, ABD. Chứng minh rằng đường thẳng G</a:t>
            </a:r>
            <a:r>
              <a:rPr lang="en-US" baseline="-25000" smtClean="0">
                <a:effectLst/>
                <a:latin typeface="Times New Roman"/>
                <a:ea typeface="Times New Roman"/>
                <a:cs typeface="Times New Roman"/>
              </a:rPr>
              <a:t>1</a:t>
            </a:r>
            <a:r>
              <a:rPr lang="en-US" smtClean="0">
                <a:effectLst/>
                <a:latin typeface="Times New Roman"/>
                <a:ea typeface="Times New Roman"/>
                <a:cs typeface="Times New Roman"/>
              </a:rPr>
              <a:t>G</a:t>
            </a:r>
            <a:r>
              <a:rPr lang="en-US" baseline="-25000" smtClean="0">
                <a:effectLst/>
                <a:latin typeface="Times New Roman"/>
                <a:ea typeface="Times New Roman"/>
                <a:cs typeface="Times New Roman"/>
              </a:rPr>
              <a:t>2</a:t>
            </a:r>
            <a:r>
              <a:rPr lang="en-US" smtClean="0">
                <a:effectLst/>
                <a:latin typeface="Times New Roman"/>
                <a:ea typeface="Times New Roman"/>
                <a:cs typeface="Times New Roman"/>
              </a:rPr>
              <a:t> song song với đường thẳng CD.</a:t>
            </a:r>
            <a:endParaRPr lang="en-US" smtClean="0">
              <a:effectLst/>
              <a:latin typeface="Times New Roman"/>
              <a:ea typeface="Calibri"/>
              <a:cs typeface="Times New Roman"/>
            </a:endParaRPr>
          </a:p>
        </p:txBody>
      </p:sp>
      <p:sp>
        <p:nvSpPr>
          <p:cNvPr id="7" name="Rectangle 6"/>
          <p:cNvSpPr/>
          <p:nvPr/>
        </p:nvSpPr>
        <p:spPr>
          <a:xfrm>
            <a:off x="1638841" y="1876425"/>
            <a:ext cx="684803" cy="369332"/>
          </a:xfrm>
          <a:prstGeom prst="rect">
            <a:avLst/>
          </a:prstGeom>
        </p:spPr>
        <p:txBody>
          <a:bodyPr wrap="none">
            <a:spAutoFit/>
          </a:bodyPr>
          <a:lstStyle/>
          <a:p>
            <a:pPr lvl="0" algn="just"/>
            <a:r>
              <a:rPr lang="en-US" b="1" u="sng">
                <a:solidFill>
                  <a:prstClr val="black"/>
                </a:solidFill>
                <a:latin typeface="Times New Roman"/>
                <a:ea typeface="Times New Roman"/>
                <a:cs typeface="Times New Roman"/>
              </a:rPr>
              <a:t>Giải:</a:t>
            </a:r>
            <a:endParaRPr lang="en-US" b="1" u="sng">
              <a:solidFill>
                <a:prstClr val="black"/>
              </a:solidFill>
              <a:latin typeface="Times New Roman"/>
              <a:ea typeface="Calibri"/>
              <a:cs typeface="Times New Roman"/>
            </a:endParaRPr>
          </a:p>
        </p:txBody>
      </p:sp>
      <p:pic>
        <p:nvPicPr>
          <p:cNvPr id="8" name="Picture 7"/>
          <p:cNvPicPr/>
          <p:nvPr/>
        </p:nvPicPr>
        <p:blipFill>
          <a:blip r:embed="rId2"/>
          <a:stretch>
            <a:fillRect/>
          </a:stretch>
        </p:blipFill>
        <p:spPr>
          <a:xfrm>
            <a:off x="5800724" y="2061091"/>
            <a:ext cx="2971800" cy="3180835"/>
          </a:xfrm>
          <a:prstGeom prst="rect">
            <a:avLst/>
          </a:prstGeom>
        </p:spPr>
      </p:pic>
      <p:sp>
        <p:nvSpPr>
          <p:cNvPr id="10" name="Rectangle 9"/>
          <p:cNvSpPr/>
          <p:nvPr/>
        </p:nvSpPr>
        <p:spPr>
          <a:xfrm>
            <a:off x="1014632" y="2362200"/>
            <a:ext cx="2384051" cy="369332"/>
          </a:xfrm>
          <a:prstGeom prst="rect">
            <a:avLst/>
          </a:prstGeom>
        </p:spPr>
        <p:txBody>
          <a:bodyPr wrap="none">
            <a:spAutoFit/>
          </a:bodyPr>
          <a:lstStyle/>
          <a:p>
            <a:r>
              <a:rPr lang="en-US">
                <a:latin typeface="Times New Roman" pitchFamily="18" charset="0"/>
                <a:cs typeface="Times New Roman" pitchFamily="18" charset="0"/>
              </a:rPr>
              <a:t>Gọi E là trung điểm AB</a:t>
            </a:r>
          </a:p>
        </p:txBody>
      </p:sp>
      <p:sp>
        <p:nvSpPr>
          <p:cNvPr id="11" name="Rectangle 10"/>
          <p:cNvSpPr/>
          <p:nvPr/>
        </p:nvSpPr>
        <p:spPr>
          <a:xfrm>
            <a:off x="1014632" y="2787134"/>
            <a:ext cx="3329694" cy="369332"/>
          </a:xfrm>
          <a:prstGeom prst="rect">
            <a:avLst/>
          </a:prstGeom>
        </p:spPr>
        <p:txBody>
          <a:bodyPr wrap="none">
            <a:spAutoFit/>
          </a:bodyPr>
          <a:lstStyle/>
          <a:p>
            <a:pPr algn="just">
              <a:spcAft>
                <a:spcPts val="0"/>
              </a:spcAft>
            </a:pPr>
            <a:r>
              <a:rPr lang="en-US" smtClean="0">
                <a:effectLst/>
                <a:latin typeface="Times New Roman" pitchFamily="18" charset="0"/>
                <a:ea typeface="Times New Roman"/>
                <a:cs typeface="Times New Roman" pitchFamily="18" charset="0"/>
              </a:rPr>
              <a:t>Ta có: G</a:t>
            </a:r>
            <a:r>
              <a:rPr lang="en-US" baseline="-25000" smtClean="0">
                <a:effectLst/>
                <a:latin typeface="Times New Roman" pitchFamily="18" charset="0"/>
                <a:ea typeface="Times New Roman"/>
                <a:cs typeface="Times New Roman" pitchFamily="18" charset="0"/>
              </a:rPr>
              <a:t>1</a:t>
            </a:r>
            <a:r>
              <a:rPr lang="en-US" smtClean="0">
                <a:effectLst/>
                <a:latin typeface="Times New Roman" pitchFamily="18" charset="0"/>
                <a:ea typeface="Times New Roman"/>
                <a:cs typeface="Times New Roman" pitchFamily="18" charset="0"/>
              </a:rPr>
              <a:t> là trọng tâm của △ABC</a:t>
            </a:r>
            <a:endParaRPr lang="en-US">
              <a:effectLst/>
              <a:latin typeface="Times New Roman" pitchFamily="18" charset="0"/>
              <a:ea typeface="Calibri"/>
              <a:cs typeface="Times New Roman" pitchFamily="18" charset="0"/>
            </a:endParaRPr>
          </a:p>
        </p:txBody>
      </p:sp>
      <mc:AlternateContent xmlns:mc="http://schemas.openxmlformats.org/markup-compatibility/2006">
        <mc:Choice xmlns:a14="http://schemas.microsoft.com/office/drawing/2010/main" Requires="a14">
          <p:sp>
            <p:nvSpPr>
              <p:cNvPr id="12" name="Rectangle 11"/>
              <p:cNvSpPr/>
              <p:nvPr/>
            </p:nvSpPr>
            <p:spPr>
              <a:xfrm>
                <a:off x="1081307" y="3289990"/>
                <a:ext cx="1933222" cy="487569"/>
              </a:xfrm>
              <a:prstGeom prst="rect">
                <a:avLst/>
              </a:prstGeom>
            </p:spPr>
            <p:txBody>
              <a:bodyPr wrap="none">
                <a:spAutoFit/>
              </a:bodyPr>
              <a:lstStyle/>
              <a:p>
                <a:pPr algn="just">
                  <a:spcAft>
                    <a:spcPts val="0"/>
                  </a:spcAft>
                </a:pPr>
                <a:r>
                  <a:rPr lang="en-US" smtClean="0">
                    <a:effectLst/>
                    <a:latin typeface="Times New Roman" pitchFamily="18" charset="0"/>
                    <a:ea typeface="Times New Roman"/>
                    <a:cs typeface="Times New Roman" pitchFamily="18" charset="0"/>
                  </a:rPr>
                  <a:t>Suy ra: </a:t>
                </a:r>
                <a14:m>
                  <m:oMath xmlns:m="http://schemas.openxmlformats.org/officeDocument/2006/math">
                    <m:f>
                      <m:fPr>
                        <m:ctrlPr>
                          <a:rPr lang="en-US" i="1">
                            <a:effectLst/>
                            <a:latin typeface="Cambria Math"/>
                            <a:ea typeface="Calibri"/>
                            <a:cs typeface="Times New Roman"/>
                          </a:rPr>
                        </m:ctrlPr>
                      </m:fPr>
                      <m:num>
                        <m:r>
                          <a:rPr lang="vi-VN" i="1">
                            <a:effectLst/>
                            <a:latin typeface="Cambria Math"/>
                            <a:ea typeface="Calibri"/>
                            <a:cs typeface="Times New Roman"/>
                          </a:rPr>
                          <m:t>𝐸</m:t>
                        </m:r>
                        <m:sSub>
                          <m:sSubPr>
                            <m:ctrlPr>
                              <a:rPr lang="en-US" i="1">
                                <a:effectLst/>
                                <a:latin typeface="Cambria Math"/>
                                <a:ea typeface="Calibri"/>
                                <a:cs typeface="Times New Roman"/>
                              </a:rPr>
                            </m:ctrlPr>
                          </m:sSubPr>
                          <m:e>
                            <m:r>
                              <a:rPr lang="vi-VN" i="1">
                                <a:effectLst/>
                                <a:latin typeface="Cambria Math"/>
                                <a:ea typeface="Calibri"/>
                                <a:cs typeface="Times New Roman"/>
                              </a:rPr>
                              <m:t>𝐺</m:t>
                            </m:r>
                          </m:e>
                          <m:sub>
                            <m:r>
                              <a:rPr lang="vi-VN" i="1">
                                <a:effectLst/>
                                <a:latin typeface="Cambria Math"/>
                                <a:ea typeface="Calibri"/>
                                <a:cs typeface="Times New Roman"/>
                              </a:rPr>
                              <m:t>1</m:t>
                            </m:r>
                          </m:sub>
                        </m:sSub>
                      </m:num>
                      <m:den>
                        <m:r>
                          <a:rPr lang="vi-VN" i="1">
                            <a:effectLst/>
                            <a:latin typeface="Cambria Math"/>
                            <a:ea typeface="Calibri"/>
                            <a:cs typeface="Times New Roman"/>
                          </a:rPr>
                          <m:t>𝐸𝐶</m:t>
                        </m:r>
                      </m:den>
                    </m:f>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3</m:t>
                        </m:r>
                      </m:den>
                    </m:f>
                  </m:oMath>
                </a14:m>
                <a:r>
                  <a:rPr lang="en-US">
                    <a:effectLst/>
                    <a:latin typeface="Times New Roman" pitchFamily="18" charset="0"/>
                    <a:ea typeface="Times New Roman"/>
                    <a:cs typeface="Times New Roman" pitchFamily="18" charset="0"/>
                  </a:rPr>
                  <a:t> (1)</a:t>
                </a:r>
                <a:endParaRPr lang="en-US">
                  <a:effectLst/>
                  <a:latin typeface="Times New Roman" pitchFamily="18" charset="0"/>
                  <a:ea typeface="Calibri"/>
                  <a:cs typeface="Times New Roman" pitchFamily="18"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1081307" y="3289990"/>
                <a:ext cx="1933222" cy="487569"/>
              </a:xfrm>
              <a:prstGeom prst="rect">
                <a:avLst/>
              </a:prstGeom>
              <a:blipFill rotWithShape="1">
                <a:blip r:embed="rId3"/>
                <a:stretch>
                  <a:fillRect l="-2516" r="-1887" b="-6250"/>
                </a:stretch>
              </a:blipFill>
            </p:spPr>
            <p:txBody>
              <a:bodyPr/>
              <a:lstStyle/>
              <a:p>
                <a:r>
                  <a:rPr lang="en-US">
                    <a:noFill/>
                  </a:rPr>
                  <a:t> </a:t>
                </a:r>
              </a:p>
            </p:txBody>
          </p:sp>
        </mc:Fallback>
      </mc:AlternateContent>
      <p:sp>
        <p:nvSpPr>
          <p:cNvPr id="13" name="Rectangle 12"/>
          <p:cNvSpPr/>
          <p:nvPr/>
        </p:nvSpPr>
        <p:spPr>
          <a:xfrm>
            <a:off x="1043207" y="3974068"/>
            <a:ext cx="3380990" cy="369332"/>
          </a:xfrm>
          <a:prstGeom prst="rect">
            <a:avLst/>
          </a:prstGeom>
        </p:spPr>
        <p:txBody>
          <a:bodyPr wrap="none">
            <a:spAutoFit/>
          </a:bodyPr>
          <a:lstStyle/>
          <a:p>
            <a:pPr algn="just">
              <a:spcAft>
                <a:spcPts val="0"/>
              </a:spcAft>
            </a:pPr>
            <a:r>
              <a:rPr lang="en-US" smtClean="0">
                <a:effectLst/>
                <a:latin typeface="Times New Roman" pitchFamily="18" charset="0"/>
                <a:ea typeface="Times New Roman"/>
                <a:cs typeface="Times New Roman" pitchFamily="18" charset="0"/>
              </a:rPr>
              <a:t>Ta có: G2 là trọng tâm của △ABD</a:t>
            </a:r>
            <a:endParaRPr lang="en-US">
              <a:effectLst/>
              <a:latin typeface="Times New Roman" pitchFamily="18" charset="0"/>
              <a:ea typeface="Calibri"/>
              <a:cs typeface="Times New Roman" pitchFamily="18" charset="0"/>
            </a:endParaRPr>
          </a:p>
        </p:txBody>
      </p:sp>
      <mc:AlternateContent xmlns:mc="http://schemas.openxmlformats.org/markup-compatibility/2006">
        <mc:Choice xmlns:a14="http://schemas.microsoft.com/office/drawing/2010/main" Requires="a14">
          <p:sp>
            <p:nvSpPr>
              <p:cNvPr id="14" name="Rectangle 13"/>
              <p:cNvSpPr/>
              <p:nvPr/>
            </p:nvSpPr>
            <p:spPr>
              <a:xfrm>
                <a:off x="1081307" y="4437240"/>
                <a:ext cx="1933222" cy="487185"/>
              </a:xfrm>
              <a:prstGeom prst="rect">
                <a:avLst/>
              </a:prstGeom>
            </p:spPr>
            <p:txBody>
              <a:bodyPr wrap="none">
                <a:spAutoFit/>
              </a:bodyPr>
              <a:lstStyle/>
              <a:p>
                <a:pPr algn="just">
                  <a:spcAft>
                    <a:spcPts val="0"/>
                  </a:spcAft>
                </a:pPr>
                <a:r>
                  <a:rPr lang="en-US" smtClean="0">
                    <a:effectLst/>
                    <a:latin typeface="Times New Roman" pitchFamily="18" charset="0"/>
                    <a:ea typeface="Times New Roman"/>
                    <a:cs typeface="Times New Roman" pitchFamily="18" charset="0"/>
                  </a:rPr>
                  <a:t>Suy ra: </a:t>
                </a:r>
                <a14:m>
                  <m:oMath xmlns:m="http://schemas.openxmlformats.org/officeDocument/2006/math">
                    <m:f>
                      <m:fPr>
                        <m:ctrlPr>
                          <a:rPr lang="en-US" i="1">
                            <a:effectLst/>
                            <a:latin typeface="Cambria Math"/>
                            <a:ea typeface="Calibri"/>
                            <a:cs typeface="Times New Roman"/>
                          </a:rPr>
                        </m:ctrlPr>
                      </m:fPr>
                      <m:num>
                        <m:r>
                          <a:rPr lang="vi-VN" i="1">
                            <a:effectLst/>
                            <a:latin typeface="Cambria Math"/>
                            <a:ea typeface="Calibri"/>
                            <a:cs typeface="Times New Roman"/>
                          </a:rPr>
                          <m:t>𝐸</m:t>
                        </m:r>
                        <m:sSub>
                          <m:sSubPr>
                            <m:ctrlPr>
                              <a:rPr lang="en-US" i="1">
                                <a:effectLst/>
                                <a:latin typeface="Cambria Math"/>
                                <a:ea typeface="Calibri"/>
                                <a:cs typeface="Times New Roman"/>
                              </a:rPr>
                            </m:ctrlPr>
                          </m:sSubPr>
                          <m:e>
                            <m:r>
                              <a:rPr lang="vi-VN" i="1">
                                <a:effectLst/>
                                <a:latin typeface="Cambria Math"/>
                                <a:ea typeface="Calibri"/>
                                <a:cs typeface="Times New Roman"/>
                              </a:rPr>
                              <m:t>𝐺</m:t>
                            </m:r>
                          </m:e>
                          <m:sub>
                            <m:r>
                              <a:rPr lang="vi-VN" i="1">
                                <a:effectLst/>
                                <a:latin typeface="Cambria Math"/>
                                <a:ea typeface="Calibri"/>
                                <a:cs typeface="Times New Roman"/>
                              </a:rPr>
                              <m:t>2</m:t>
                            </m:r>
                          </m:sub>
                        </m:sSub>
                      </m:num>
                      <m:den>
                        <m:r>
                          <a:rPr lang="vi-VN" i="1">
                            <a:effectLst/>
                            <a:latin typeface="Cambria Math"/>
                            <a:ea typeface="Calibri"/>
                            <a:cs typeface="Times New Roman"/>
                          </a:rPr>
                          <m:t>𝐸𝐷</m:t>
                        </m:r>
                      </m:den>
                    </m:f>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3</m:t>
                        </m:r>
                      </m:den>
                    </m:f>
                  </m:oMath>
                </a14:m>
                <a:r>
                  <a:rPr lang="en-US">
                    <a:effectLst/>
                    <a:latin typeface="Times New Roman" pitchFamily="18" charset="0"/>
                    <a:ea typeface="Times New Roman"/>
                    <a:cs typeface="Times New Roman" pitchFamily="18" charset="0"/>
                  </a:rPr>
                  <a:t> (2)</a:t>
                </a:r>
                <a:endParaRPr lang="en-US">
                  <a:effectLst/>
                  <a:latin typeface="Times New Roman" pitchFamily="18" charset="0"/>
                  <a:ea typeface="Calibri"/>
                  <a:cs typeface="Times New Roman" pitchFamily="18" charset="0"/>
                </a:endParaRPr>
              </a:p>
            </p:txBody>
          </p:sp>
        </mc:Choice>
        <mc:Fallback>
          <p:sp>
            <p:nvSpPr>
              <p:cNvPr id="14" name="Rectangle 13"/>
              <p:cNvSpPr>
                <a:spLocks noRot="1" noChangeAspect="1" noMove="1" noResize="1" noEditPoints="1" noAdjustHandles="1" noChangeArrowheads="1" noChangeShapeType="1" noTextEdit="1"/>
              </p:cNvSpPr>
              <p:nvPr/>
            </p:nvSpPr>
            <p:spPr>
              <a:xfrm>
                <a:off x="1081307" y="4437240"/>
                <a:ext cx="1933222" cy="487185"/>
              </a:xfrm>
              <a:prstGeom prst="rect">
                <a:avLst/>
              </a:prstGeom>
              <a:blipFill rotWithShape="1">
                <a:blip r:embed="rId4"/>
                <a:stretch>
                  <a:fillRect l="-2516" r="-1887" b="-625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1036744" y="5105400"/>
                <a:ext cx="3797193" cy="487569"/>
              </a:xfrm>
              <a:prstGeom prst="rect">
                <a:avLst/>
              </a:prstGeom>
            </p:spPr>
            <p:txBody>
              <a:bodyPr wrap="none">
                <a:spAutoFit/>
              </a:bodyPr>
              <a:lstStyle/>
              <a:p>
                <a:pPr algn="just">
                  <a:spcAft>
                    <a:spcPts val="0"/>
                  </a:spcAft>
                </a:pPr>
                <a:r>
                  <a:rPr lang="en-US" smtClean="0">
                    <a:effectLst/>
                    <a:latin typeface="Times New Roman" pitchFamily="18" charset="0"/>
                    <a:ea typeface="Times New Roman"/>
                    <a:cs typeface="Times New Roman" pitchFamily="18" charset="0"/>
                  </a:rPr>
                  <a:t>Từ (1), (2) suy ra: </a:t>
                </a:r>
                <a:r>
                  <a:rPr lang="en-US">
                    <a:effectLst/>
                    <a:latin typeface="Times New Roman" pitchFamily="18" charset="0"/>
                    <a:ea typeface="Times New Roman"/>
                    <a:cs typeface="Times New Roman" pitchFamily="18" charset="0"/>
                  </a:rPr>
                  <a:t>△ECD có </a:t>
                </a:r>
                <a14:m>
                  <m:oMath xmlns:m="http://schemas.openxmlformats.org/officeDocument/2006/math">
                    <m:f>
                      <m:fPr>
                        <m:ctrlPr>
                          <a:rPr lang="en-US" i="1">
                            <a:effectLst/>
                            <a:latin typeface="Cambria Math"/>
                            <a:ea typeface="Calibri"/>
                            <a:cs typeface="Times New Roman"/>
                          </a:rPr>
                        </m:ctrlPr>
                      </m:fPr>
                      <m:num>
                        <m:r>
                          <a:rPr lang="vi-VN" i="1">
                            <a:effectLst/>
                            <a:latin typeface="Cambria Math"/>
                            <a:ea typeface="Calibri"/>
                            <a:cs typeface="Times New Roman"/>
                          </a:rPr>
                          <m:t>𝐸</m:t>
                        </m:r>
                        <m:sSub>
                          <m:sSubPr>
                            <m:ctrlPr>
                              <a:rPr lang="en-US" i="1">
                                <a:effectLst/>
                                <a:latin typeface="Cambria Math"/>
                                <a:ea typeface="Calibri"/>
                                <a:cs typeface="Times New Roman"/>
                              </a:rPr>
                            </m:ctrlPr>
                          </m:sSubPr>
                          <m:e>
                            <m:r>
                              <a:rPr lang="vi-VN" i="1">
                                <a:effectLst/>
                                <a:latin typeface="Cambria Math"/>
                                <a:ea typeface="Calibri"/>
                                <a:cs typeface="Times New Roman"/>
                              </a:rPr>
                              <m:t>𝐺</m:t>
                            </m:r>
                          </m:e>
                          <m:sub>
                            <m:r>
                              <a:rPr lang="vi-VN" i="1">
                                <a:effectLst/>
                                <a:latin typeface="Cambria Math"/>
                                <a:ea typeface="Calibri"/>
                                <a:cs typeface="Times New Roman"/>
                              </a:rPr>
                              <m:t>1</m:t>
                            </m:r>
                          </m:sub>
                        </m:sSub>
                      </m:num>
                      <m:den>
                        <m:r>
                          <a:rPr lang="vi-VN" i="1">
                            <a:effectLst/>
                            <a:latin typeface="Cambria Math"/>
                            <a:ea typeface="Calibri"/>
                            <a:cs typeface="Times New Roman"/>
                          </a:rPr>
                          <m:t>𝐸𝐶</m:t>
                        </m:r>
                      </m:den>
                    </m:f>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𝐸</m:t>
                        </m:r>
                        <m:sSub>
                          <m:sSubPr>
                            <m:ctrlPr>
                              <a:rPr lang="en-US" i="1">
                                <a:effectLst/>
                                <a:latin typeface="Cambria Math"/>
                                <a:ea typeface="Calibri"/>
                                <a:cs typeface="Times New Roman"/>
                              </a:rPr>
                            </m:ctrlPr>
                          </m:sSubPr>
                          <m:e>
                            <m:r>
                              <a:rPr lang="vi-VN" i="1">
                                <a:effectLst/>
                                <a:latin typeface="Cambria Math"/>
                                <a:ea typeface="Calibri"/>
                                <a:cs typeface="Times New Roman"/>
                              </a:rPr>
                              <m:t>𝐺</m:t>
                            </m:r>
                          </m:e>
                          <m:sub>
                            <m:r>
                              <a:rPr lang="vi-VN" i="1">
                                <a:effectLst/>
                                <a:latin typeface="Cambria Math"/>
                                <a:ea typeface="Calibri"/>
                                <a:cs typeface="Times New Roman"/>
                              </a:rPr>
                              <m:t>2</m:t>
                            </m:r>
                          </m:sub>
                        </m:sSub>
                      </m:num>
                      <m:den>
                        <m:r>
                          <a:rPr lang="vi-VN" i="1">
                            <a:effectLst/>
                            <a:latin typeface="Cambria Math"/>
                            <a:ea typeface="Calibri"/>
                            <a:cs typeface="Times New Roman"/>
                          </a:rPr>
                          <m:t>𝐸𝐷</m:t>
                        </m:r>
                      </m:den>
                    </m:f>
                  </m:oMath>
                </a14:m>
                <a:endParaRPr lang="en-US">
                  <a:effectLst/>
                  <a:latin typeface="Times New Roman" pitchFamily="18" charset="0"/>
                  <a:ea typeface="Calibri"/>
                  <a:cs typeface="Times New Roman" pitchFamily="18"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1036744" y="5105400"/>
                <a:ext cx="3797193" cy="487569"/>
              </a:xfrm>
              <a:prstGeom prst="rect">
                <a:avLst/>
              </a:prstGeom>
              <a:blipFill rotWithShape="1">
                <a:blip r:embed="rId5"/>
                <a:stretch>
                  <a:fillRect l="-1284" b="-632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1036744" y="5745718"/>
                <a:ext cx="3717300" cy="369332"/>
              </a:xfrm>
              <a:prstGeom prst="rect">
                <a:avLst/>
              </a:prstGeom>
            </p:spPr>
            <p:txBody>
              <a:bodyPr wrap="none">
                <a:spAutoFit/>
              </a:bodyPr>
              <a:lstStyle/>
              <a:p>
                <a:pPr algn="just">
                  <a:spcAft>
                    <a:spcPts val="0"/>
                  </a:spcAft>
                </a:pPr>
                <a:r>
                  <a:rPr lang="en-US" smtClean="0">
                    <a:effectLst/>
                    <a:latin typeface="Times New Roman"/>
                    <a:ea typeface="Times New Roman"/>
                    <a:cs typeface="Times New Roman"/>
                  </a:rPr>
                  <a:t>Theo định lí Ta-lét, suy ra: </a:t>
                </a:r>
                <a14:m>
                  <m:oMath xmlns:m="http://schemas.openxmlformats.org/officeDocument/2006/math">
                    <m:sSub>
                      <m:sSubPr>
                        <m:ctrlPr>
                          <a:rPr lang="en-US" i="1">
                            <a:effectLst/>
                            <a:latin typeface="Cambria Math"/>
                            <a:ea typeface="Calibri"/>
                            <a:cs typeface="Times New Roman"/>
                          </a:rPr>
                        </m:ctrlPr>
                      </m:sSubPr>
                      <m:e>
                        <m:r>
                          <a:rPr lang="vi-VN" i="1">
                            <a:effectLst/>
                            <a:latin typeface="Cambria Math"/>
                            <a:ea typeface="Calibri"/>
                            <a:cs typeface="Times New Roman"/>
                          </a:rPr>
                          <m:t>𝐺</m:t>
                        </m:r>
                      </m:e>
                      <m:sub>
                        <m:r>
                          <a:rPr lang="vi-VN" i="1">
                            <a:effectLst/>
                            <a:latin typeface="Cambria Math"/>
                            <a:ea typeface="Calibri"/>
                            <a:cs typeface="Times New Roman"/>
                          </a:rPr>
                          <m:t>1</m:t>
                        </m:r>
                      </m:sub>
                    </m:sSub>
                    <m:sSub>
                      <m:sSubPr>
                        <m:ctrlPr>
                          <a:rPr lang="en-US" i="1">
                            <a:effectLst/>
                            <a:latin typeface="Cambria Math"/>
                            <a:ea typeface="Calibri"/>
                            <a:cs typeface="Times New Roman"/>
                          </a:rPr>
                        </m:ctrlPr>
                      </m:sSubPr>
                      <m:e>
                        <m:r>
                          <a:rPr lang="vi-VN" i="1">
                            <a:effectLst/>
                            <a:latin typeface="Cambria Math"/>
                            <a:ea typeface="Calibri"/>
                            <a:cs typeface="Times New Roman"/>
                          </a:rPr>
                          <m:t>𝐺</m:t>
                        </m:r>
                      </m:e>
                      <m:sub>
                        <m:r>
                          <a:rPr lang="vi-VN" i="1">
                            <a:effectLst/>
                            <a:latin typeface="Cambria Math"/>
                            <a:ea typeface="Calibri"/>
                            <a:cs typeface="Times New Roman"/>
                          </a:rPr>
                          <m:t>2</m:t>
                        </m:r>
                      </m:sub>
                    </m:sSub>
                    <m:r>
                      <a:rPr lang="vi-VN" i="1">
                        <a:effectLst/>
                        <a:latin typeface="Cambria Math"/>
                        <a:ea typeface="Calibri"/>
                        <a:cs typeface="Times New Roman"/>
                      </a:rPr>
                      <m:t>//</m:t>
                    </m:r>
                    <m:r>
                      <a:rPr lang="vi-VN" i="1">
                        <a:effectLst/>
                        <a:latin typeface="Cambria Math"/>
                        <a:ea typeface="Calibri"/>
                        <a:cs typeface="Times New Roman"/>
                      </a:rPr>
                      <m:t>𝐶𝐷</m:t>
                    </m:r>
                  </m:oMath>
                </a14:m>
                <a:endParaRPr lang="en-US">
                  <a:effectLst/>
                  <a:latin typeface="Times New Roman"/>
                  <a:ea typeface="Calibri"/>
                  <a:cs typeface="Times New Roman"/>
                </a:endParaRPr>
              </a:p>
            </p:txBody>
          </p:sp>
        </mc:Choice>
        <mc:Fallback>
          <p:sp>
            <p:nvSpPr>
              <p:cNvPr id="16" name="Rectangle 15"/>
              <p:cNvSpPr>
                <a:spLocks noRot="1" noChangeAspect="1" noMove="1" noResize="1" noEditPoints="1" noAdjustHandles="1" noChangeArrowheads="1" noChangeShapeType="1" noTextEdit="1"/>
              </p:cNvSpPr>
              <p:nvPr/>
            </p:nvSpPr>
            <p:spPr>
              <a:xfrm>
                <a:off x="1036744" y="5745718"/>
                <a:ext cx="3717300" cy="369332"/>
              </a:xfrm>
              <a:prstGeom prst="rect">
                <a:avLst/>
              </a:prstGeom>
              <a:blipFill rotWithShape="1">
                <a:blip r:embed="rId6"/>
                <a:stretch>
                  <a:fillRect l="-1311" t="-8333" b="-26667"/>
                </a:stretch>
              </a:blipFill>
            </p:spPr>
            <p:txBody>
              <a:bodyPr/>
              <a:lstStyle/>
              <a:p>
                <a:r>
                  <a:rPr lang="en-US">
                    <a:noFill/>
                  </a:rPr>
                  <a:t> </a:t>
                </a:r>
              </a:p>
            </p:txBody>
          </p:sp>
        </mc:Fallback>
      </mc:AlternateContent>
      <p:sp>
        <p:nvSpPr>
          <p:cNvPr id="17" name="TextBox 16"/>
          <p:cNvSpPr txBox="1"/>
          <p:nvPr/>
        </p:nvSpPr>
        <p:spPr>
          <a:xfrm>
            <a:off x="125730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109421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1)">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arn(inVertical)">
                                      <p:cBhvr>
                                        <p:cTn id="4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6019800" y="2697659"/>
            <a:ext cx="2978150" cy="3244810"/>
          </a:xfrm>
          <a:prstGeom prst="rect">
            <a:avLst/>
          </a:prstGeom>
        </p:spPr>
      </p:pic>
      <p:sp>
        <p:nvSpPr>
          <p:cNvPr id="7" name="Rectangle 6"/>
          <p:cNvSpPr/>
          <p:nvPr/>
        </p:nvSpPr>
        <p:spPr>
          <a:xfrm>
            <a:off x="1044114" y="2139464"/>
            <a:ext cx="4572000" cy="646331"/>
          </a:xfrm>
          <a:prstGeom prst="rect">
            <a:avLst/>
          </a:prstGeom>
        </p:spPr>
        <p:txBody>
          <a:bodyPr>
            <a:spAutoFit/>
          </a:bodyPr>
          <a:lstStyle/>
          <a:p>
            <a:pPr algn="just">
              <a:spcAft>
                <a:spcPts val="0"/>
              </a:spcAft>
            </a:pPr>
            <a:r>
              <a:rPr lang="en-US" smtClean="0">
                <a:solidFill>
                  <a:srgbClr val="000000"/>
                </a:solidFill>
                <a:effectLst/>
                <a:latin typeface="Times New Roman"/>
                <a:ea typeface="Times New Roman"/>
                <a:cs typeface="Times New Roman"/>
              </a:rPr>
              <a:t>Trong mặt phẳng (SAB), có: M, N lần lượt là trung điểm của SA và SB</a:t>
            </a:r>
            <a:endParaRPr lang="en-US">
              <a:effectLst/>
              <a:latin typeface="Times New Roman"/>
              <a:ea typeface="Calibri"/>
              <a:cs typeface="Times New Roman"/>
            </a:endParaRPr>
          </a:p>
        </p:txBody>
      </p:sp>
      <p:sp>
        <p:nvSpPr>
          <p:cNvPr id="8" name="Rectangle 7"/>
          <p:cNvSpPr/>
          <p:nvPr/>
        </p:nvSpPr>
        <p:spPr>
          <a:xfrm>
            <a:off x="1044114" y="2891169"/>
            <a:ext cx="4297971" cy="369332"/>
          </a:xfrm>
          <a:prstGeom prst="rect">
            <a:avLst/>
          </a:prstGeom>
        </p:spPr>
        <p:txBody>
          <a:bodyPr wrap="none">
            <a:spAutoFit/>
          </a:bodyPr>
          <a:lstStyle/>
          <a:p>
            <a:pPr algn="just">
              <a:spcAft>
                <a:spcPts val="0"/>
              </a:spcAft>
            </a:pPr>
            <a:r>
              <a:rPr lang="en-US" smtClean="0">
                <a:solidFill>
                  <a:srgbClr val="000000"/>
                </a:solidFill>
                <a:effectLst/>
                <a:latin typeface="Times New Roman"/>
                <a:ea typeface="Times New Roman"/>
                <a:cs typeface="Times New Roman"/>
              </a:rPr>
              <a:t>Do đó MN là đường trung bình của tam giác</a:t>
            </a:r>
            <a:endParaRPr lang="en-US">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9" name="Rectangle 8"/>
              <p:cNvSpPr/>
              <p:nvPr/>
            </p:nvSpPr>
            <p:spPr>
              <a:xfrm>
                <a:off x="1026269" y="3352800"/>
                <a:ext cx="3188373" cy="483466"/>
              </a:xfrm>
              <a:prstGeom prst="rect">
                <a:avLst/>
              </a:prstGeom>
            </p:spPr>
            <p:txBody>
              <a:bodyPr wrap="none">
                <a:spAutoFit/>
              </a:bodyPr>
              <a:lstStyle/>
              <a:p>
                <a:pPr algn="just">
                  <a:spcAft>
                    <a:spcPts val="0"/>
                  </a:spcAft>
                </a:pPr>
                <a:r>
                  <a:rPr lang="en-US" smtClean="0">
                    <a:solidFill>
                      <a:srgbClr val="000000"/>
                    </a:solidFill>
                    <a:effectLst/>
                    <a:latin typeface="Times New Roman"/>
                    <a:ea typeface="Times New Roman"/>
                    <a:cs typeface="Times New Roman"/>
                  </a:rPr>
                  <a:t>Suy ra </a:t>
                </a:r>
                <a14:m>
                  <m:oMath xmlns:m="http://schemas.openxmlformats.org/officeDocument/2006/math">
                    <m:r>
                      <a:rPr lang="vi-VN" i="1">
                        <a:effectLst/>
                        <a:latin typeface="Cambria Math"/>
                        <a:ea typeface="Calibri"/>
                        <a:cs typeface="Times New Roman"/>
                      </a:rPr>
                      <m:t>𝑀𝑁</m:t>
                    </m:r>
                    <m:r>
                      <a:rPr lang="vi-VN" i="1">
                        <a:effectLst/>
                        <a:latin typeface="Cambria Math"/>
                        <a:ea typeface="Calibri"/>
                        <a:cs typeface="Times New Roman"/>
                      </a:rPr>
                      <m:t>//</m:t>
                    </m:r>
                    <m:r>
                      <a:rPr lang="vi-VN" i="1">
                        <a:effectLst/>
                        <a:latin typeface="Cambria Math"/>
                        <a:ea typeface="Calibri"/>
                        <a:cs typeface="Times New Roman"/>
                      </a:rPr>
                      <m:t>𝐴𝐵</m:t>
                    </m:r>
                  </m:oMath>
                </a14:m>
                <a:r>
                  <a:rPr lang="vi-VN">
                    <a:effectLst/>
                    <a:latin typeface="Times New Roman"/>
                    <a:ea typeface="Times New Roman"/>
                    <a:cs typeface="Times New Roman"/>
                  </a:rPr>
                  <a:t> </a:t>
                </a:r>
                <a:r>
                  <a:rPr lang="en-US">
                    <a:solidFill>
                      <a:srgbClr val="000000"/>
                    </a:solidFill>
                    <a:effectLst/>
                    <a:latin typeface="Times New Roman"/>
                    <a:ea typeface="Times New Roman"/>
                    <a:cs typeface="Times New Roman"/>
                  </a:rPr>
                  <a:t>và </a:t>
                </a:r>
                <a14:m>
                  <m:oMath xmlns:m="http://schemas.openxmlformats.org/officeDocument/2006/math">
                    <m:r>
                      <a:rPr lang="vi-VN" i="1">
                        <a:effectLst/>
                        <a:latin typeface="Cambria Math"/>
                        <a:ea typeface="Calibri"/>
                        <a:cs typeface="Times New Roman"/>
                      </a:rPr>
                      <m:t>𝑀𝑁</m:t>
                    </m:r>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2</m:t>
                        </m:r>
                      </m:den>
                    </m:f>
                    <m:r>
                      <a:rPr lang="vi-VN" i="1">
                        <a:effectLst/>
                        <a:latin typeface="Cambria Math"/>
                        <a:ea typeface="Calibri"/>
                        <a:cs typeface="Times New Roman"/>
                      </a:rPr>
                      <m:t>𝐴𝐵</m:t>
                    </m:r>
                  </m:oMath>
                </a14:m>
                <a:endParaRPr lang="en-US">
                  <a:effectLst/>
                  <a:latin typeface="Times New Roman"/>
                  <a:ea typeface="Calibri"/>
                  <a:cs typeface="Times New Roman"/>
                </a:endParaRPr>
              </a:p>
            </p:txBody>
          </p:sp>
        </mc:Choice>
        <mc:Fallback>
          <p:sp>
            <p:nvSpPr>
              <p:cNvPr id="9" name="Rectangle 8"/>
              <p:cNvSpPr>
                <a:spLocks noRot="1" noChangeAspect="1" noMove="1" noResize="1" noEditPoints="1" noAdjustHandles="1" noChangeArrowheads="1" noChangeShapeType="1" noTextEdit="1"/>
              </p:cNvSpPr>
              <p:nvPr/>
            </p:nvSpPr>
            <p:spPr>
              <a:xfrm>
                <a:off x="1026269" y="3352800"/>
                <a:ext cx="3188373" cy="483466"/>
              </a:xfrm>
              <a:prstGeom prst="rect">
                <a:avLst/>
              </a:prstGeom>
              <a:blipFill rotWithShape="1">
                <a:blip r:embed="rId3"/>
                <a:stretch>
                  <a:fillRect l="-1530" b="-759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990600" y="3939831"/>
                <a:ext cx="4572000" cy="760465"/>
              </a:xfrm>
              <a:prstGeom prst="rect">
                <a:avLst/>
              </a:prstGeom>
            </p:spPr>
            <p:txBody>
              <a:bodyPr>
                <a:spAutoFit/>
              </a:bodyPr>
              <a:lstStyle/>
              <a:p>
                <a:pPr algn="just">
                  <a:spcAft>
                    <a:spcPts val="0"/>
                  </a:spcAft>
                </a:pPr>
                <a:r>
                  <a:rPr lang="en-US" smtClean="0">
                    <a:solidFill>
                      <a:srgbClr val="000000"/>
                    </a:solidFill>
                    <a:effectLst/>
                    <a:latin typeface="Times New Roman"/>
                    <a:ea typeface="Times New Roman"/>
                    <a:cs typeface="Times New Roman"/>
                  </a:rPr>
                  <a:t>Lại có </a:t>
                </a:r>
                <a14:m>
                  <m:oMath xmlns:m="http://schemas.openxmlformats.org/officeDocument/2006/math">
                    <m:r>
                      <a:rPr lang="vi-VN" i="1">
                        <a:effectLst/>
                        <a:latin typeface="Cambria Math"/>
                        <a:ea typeface="Calibri"/>
                        <a:cs typeface="Times New Roman"/>
                      </a:rPr>
                      <m:t>𝐴𝐵</m:t>
                    </m:r>
                    <m:r>
                      <a:rPr lang="vi-VN" i="1">
                        <a:effectLst/>
                        <a:latin typeface="Cambria Math"/>
                        <a:ea typeface="Calibri"/>
                        <a:cs typeface="Times New Roman"/>
                      </a:rPr>
                      <m:t>//</m:t>
                    </m:r>
                    <m:r>
                      <a:rPr lang="vi-VN" i="1">
                        <a:effectLst/>
                        <a:latin typeface="Cambria Math"/>
                        <a:ea typeface="Calibri"/>
                        <a:cs typeface="Times New Roman"/>
                      </a:rPr>
                      <m:t>𝐶𝐷</m:t>
                    </m:r>
                  </m:oMath>
                </a14:m>
                <a:r>
                  <a:rPr lang="en-US">
                    <a:solidFill>
                      <a:srgbClr val="000000"/>
                    </a:solidFill>
                    <a:effectLst/>
                    <a:latin typeface="Times New Roman"/>
                    <a:ea typeface="Times New Roman"/>
                    <a:cs typeface="Times New Roman"/>
                  </a:rPr>
                  <a:t> (do ABCD là hình thang) và </a:t>
                </a:r>
                <a14:m>
                  <m:oMath xmlns:m="http://schemas.openxmlformats.org/officeDocument/2006/math">
                    <m:r>
                      <a:rPr lang="vi-VN" i="1">
                        <a:effectLst/>
                        <a:latin typeface="Cambria Math"/>
                        <a:ea typeface="Calibri"/>
                        <a:cs typeface="Times New Roman"/>
                      </a:rPr>
                      <m:t>𝐴𝐵</m:t>
                    </m:r>
                    <m:r>
                      <a:rPr lang="vi-VN" i="1">
                        <a:effectLst/>
                        <a:latin typeface="Cambria Math"/>
                        <a:ea typeface="Calibri"/>
                        <a:cs typeface="Times New Roman"/>
                      </a:rPr>
                      <m:t>=2</m:t>
                    </m:r>
                    <m:r>
                      <a:rPr lang="vi-VN" i="1">
                        <a:effectLst/>
                        <a:latin typeface="Cambria Math"/>
                        <a:ea typeface="Calibri"/>
                        <a:cs typeface="Times New Roman"/>
                      </a:rPr>
                      <m:t>𝐶𝐷</m:t>
                    </m:r>
                  </m:oMath>
                </a14:m>
                <a:r>
                  <a:rPr lang="en-US">
                    <a:solidFill>
                      <a:srgbClr val="000000"/>
                    </a:solidFill>
                    <a:effectLst/>
                    <a:latin typeface="Times New Roman"/>
                    <a:ea typeface="Times New Roman"/>
                    <a:cs typeface="Times New Roman"/>
                  </a:rPr>
                  <a:t> hay </a:t>
                </a:r>
                <a14:m>
                  <m:oMath xmlns:m="http://schemas.openxmlformats.org/officeDocument/2006/math">
                    <m:r>
                      <a:rPr lang="vi-VN" i="1">
                        <a:effectLst/>
                        <a:latin typeface="Cambria Math"/>
                        <a:ea typeface="Calibri"/>
                        <a:cs typeface="Times New Roman"/>
                      </a:rPr>
                      <m:t>𝐶𝐷</m:t>
                    </m:r>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2</m:t>
                        </m:r>
                      </m:den>
                    </m:f>
                    <m:r>
                      <a:rPr lang="vi-VN" i="1">
                        <a:effectLst/>
                        <a:latin typeface="Cambria Math"/>
                        <a:ea typeface="Calibri"/>
                        <a:cs typeface="Times New Roman"/>
                      </a:rPr>
                      <m:t>𝐴𝐵</m:t>
                    </m:r>
                  </m:oMath>
                </a14:m>
                <a:endParaRPr lang="en-US">
                  <a:effectLst/>
                  <a:latin typeface="Times New Roman"/>
                  <a:ea typeface="Calibri"/>
                  <a:cs typeface="Times New Roman"/>
                </a:endParaRPr>
              </a:p>
            </p:txBody>
          </p:sp>
        </mc:Choice>
        <mc:Fallback>
          <p:sp>
            <p:nvSpPr>
              <p:cNvPr id="10" name="Rectangle 9"/>
              <p:cNvSpPr>
                <a:spLocks noRot="1" noChangeAspect="1" noMove="1" noResize="1" noEditPoints="1" noAdjustHandles="1" noChangeArrowheads="1" noChangeShapeType="1" noTextEdit="1"/>
              </p:cNvSpPr>
              <p:nvPr/>
            </p:nvSpPr>
            <p:spPr>
              <a:xfrm>
                <a:off x="990600" y="3939831"/>
                <a:ext cx="4572000" cy="760465"/>
              </a:xfrm>
              <a:prstGeom prst="rect">
                <a:avLst/>
              </a:prstGeom>
              <a:blipFill rotWithShape="1">
                <a:blip r:embed="rId4"/>
                <a:stretch>
                  <a:fillRect l="-1200" t="-4000" r="-1067" b="-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990600" y="4712845"/>
                <a:ext cx="3078792" cy="369332"/>
              </a:xfrm>
              <a:prstGeom prst="rect">
                <a:avLst/>
              </a:prstGeom>
            </p:spPr>
            <p:txBody>
              <a:bodyPr wrap="none">
                <a:spAutoFit/>
              </a:bodyPr>
              <a:lstStyle/>
              <a:p>
                <a:pPr algn="just">
                  <a:spcAft>
                    <a:spcPts val="0"/>
                  </a:spcAft>
                </a:pPr>
                <a:r>
                  <a:rPr lang="pl-PL" smtClean="0">
                    <a:solidFill>
                      <a:srgbClr val="000000"/>
                    </a:solidFill>
                    <a:effectLst/>
                    <a:latin typeface="Times New Roman"/>
                    <a:ea typeface="Times New Roman"/>
                    <a:cs typeface="Times New Roman"/>
                  </a:rPr>
                  <a:t>Do đó </a:t>
                </a:r>
                <a14:m>
                  <m:oMath xmlns:m="http://schemas.openxmlformats.org/officeDocument/2006/math">
                    <m:r>
                      <a:rPr lang="vi-VN" i="1">
                        <a:effectLst/>
                        <a:latin typeface="Cambria Math"/>
                        <a:ea typeface="Calibri"/>
                        <a:cs typeface="Times New Roman"/>
                      </a:rPr>
                      <m:t>𝑀𝑁</m:t>
                    </m:r>
                    <m:r>
                      <a:rPr lang="vi-VN" i="1">
                        <a:effectLst/>
                        <a:latin typeface="Cambria Math"/>
                        <a:ea typeface="Calibri"/>
                        <a:cs typeface="Times New Roman"/>
                      </a:rPr>
                      <m:t>//</m:t>
                    </m:r>
                    <m:r>
                      <a:rPr lang="vi-VN" i="1">
                        <a:effectLst/>
                        <a:latin typeface="Cambria Math"/>
                        <a:ea typeface="Calibri"/>
                        <a:cs typeface="Times New Roman"/>
                      </a:rPr>
                      <m:t>𝐶𝐷</m:t>
                    </m:r>
                    <m:r>
                      <a:rPr lang="vi-VN" i="1">
                        <a:effectLst/>
                        <a:latin typeface="Cambria Math"/>
                        <a:ea typeface="Calibri"/>
                        <a:cs typeface="Times New Roman"/>
                      </a:rPr>
                      <m:t> </m:t>
                    </m:r>
                  </m:oMath>
                </a14:m>
                <a:r>
                  <a:rPr lang="vi-VN">
                    <a:effectLst/>
                    <a:latin typeface="Times New Roman"/>
                    <a:ea typeface="Times New Roman"/>
                    <a:cs typeface="Times New Roman"/>
                  </a:rPr>
                  <a:t> </a:t>
                </a:r>
                <a:r>
                  <a:rPr lang="pl-PL">
                    <a:solidFill>
                      <a:srgbClr val="000000"/>
                    </a:solidFill>
                    <a:effectLst/>
                    <a:latin typeface="Times New Roman"/>
                    <a:ea typeface="Times New Roman"/>
                    <a:cs typeface="Times New Roman"/>
                  </a:rPr>
                  <a:t>và </a:t>
                </a:r>
                <a14:m>
                  <m:oMath xmlns:m="http://schemas.openxmlformats.org/officeDocument/2006/math">
                    <m:r>
                      <a:rPr lang="vi-VN" i="1">
                        <a:effectLst/>
                        <a:latin typeface="Cambria Math"/>
                        <a:ea typeface="Calibri"/>
                        <a:cs typeface="Times New Roman"/>
                      </a:rPr>
                      <m:t>𝑀𝑁</m:t>
                    </m:r>
                    <m:r>
                      <a:rPr lang="vi-VN" i="1">
                        <a:effectLst/>
                        <a:latin typeface="Cambria Math"/>
                        <a:ea typeface="Calibri"/>
                        <a:cs typeface="Times New Roman"/>
                      </a:rPr>
                      <m:t>=</m:t>
                    </m:r>
                    <m:r>
                      <a:rPr lang="vi-VN" i="1">
                        <a:effectLst/>
                        <a:latin typeface="Cambria Math"/>
                        <a:ea typeface="Calibri"/>
                        <a:cs typeface="Times New Roman"/>
                      </a:rPr>
                      <m:t>𝐶𝐷</m:t>
                    </m:r>
                  </m:oMath>
                </a14:m>
                <a:endParaRPr lang="en-US">
                  <a:effectLst/>
                  <a:latin typeface="Times New Roman"/>
                  <a:ea typeface="Calibri"/>
                  <a:cs typeface="Times New Roman"/>
                </a:endParaRPr>
              </a:p>
            </p:txBody>
          </p:sp>
        </mc:Choice>
        <mc:Fallback>
          <p:sp>
            <p:nvSpPr>
              <p:cNvPr id="11" name="Rectangle 10"/>
              <p:cNvSpPr>
                <a:spLocks noRot="1" noChangeAspect="1" noMove="1" noResize="1" noEditPoints="1" noAdjustHandles="1" noChangeArrowheads="1" noChangeShapeType="1" noTextEdit="1"/>
              </p:cNvSpPr>
              <p:nvPr/>
            </p:nvSpPr>
            <p:spPr>
              <a:xfrm>
                <a:off x="990600" y="4712845"/>
                <a:ext cx="3078792" cy="369332"/>
              </a:xfrm>
              <a:prstGeom prst="rect">
                <a:avLst/>
              </a:prstGeom>
              <a:blipFill rotWithShape="1">
                <a:blip r:embed="rId5"/>
                <a:stretch>
                  <a:fillRect l="-1782" t="-8197" b="-24590"/>
                </a:stretch>
              </a:blipFill>
            </p:spPr>
            <p:txBody>
              <a:bodyPr/>
              <a:lstStyle/>
              <a:p>
                <a:r>
                  <a:rPr lang="en-US">
                    <a:noFill/>
                  </a:rPr>
                  <a:t> </a:t>
                </a:r>
              </a:p>
            </p:txBody>
          </p:sp>
        </mc:Fallback>
      </mc:AlternateContent>
      <p:sp>
        <p:nvSpPr>
          <p:cNvPr id="12" name="Rectangle 11"/>
          <p:cNvSpPr/>
          <p:nvPr/>
        </p:nvSpPr>
        <p:spPr>
          <a:xfrm>
            <a:off x="1044114" y="5225534"/>
            <a:ext cx="3256020" cy="369332"/>
          </a:xfrm>
          <a:prstGeom prst="rect">
            <a:avLst/>
          </a:prstGeom>
        </p:spPr>
        <p:txBody>
          <a:bodyPr wrap="none">
            <a:spAutoFit/>
          </a:bodyPr>
          <a:lstStyle/>
          <a:p>
            <a:pPr algn="just">
              <a:spcAft>
                <a:spcPts val="0"/>
              </a:spcAft>
            </a:pPr>
            <a:r>
              <a:rPr lang="pl-PL" smtClean="0">
                <a:solidFill>
                  <a:srgbClr val="000000"/>
                </a:solidFill>
                <a:effectLst/>
                <a:latin typeface="Times New Roman"/>
                <a:ea typeface="Times New Roman"/>
                <a:cs typeface="Times New Roman"/>
              </a:rPr>
              <a:t>Suy ra MNCD là hình bình hành.</a:t>
            </a:r>
            <a:endParaRPr lang="en-US">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3" name="Rectangle 12"/>
              <p:cNvSpPr/>
              <p:nvPr/>
            </p:nvSpPr>
            <p:spPr>
              <a:xfrm>
                <a:off x="1027717" y="5753147"/>
                <a:ext cx="1830181" cy="369332"/>
              </a:xfrm>
              <a:prstGeom prst="rect">
                <a:avLst/>
              </a:prstGeom>
            </p:spPr>
            <p:txBody>
              <a:bodyPr wrap="none">
                <a:spAutoFit/>
              </a:bodyPr>
              <a:lstStyle/>
              <a:p>
                <a:pPr algn="just">
                  <a:spcAft>
                    <a:spcPts val="0"/>
                  </a:spcAft>
                </a:pPr>
                <a:r>
                  <a:rPr lang="pl-PL" smtClean="0">
                    <a:solidFill>
                      <a:srgbClr val="000000"/>
                    </a:solidFill>
                    <a:effectLst/>
                    <a:latin typeface="Times New Roman"/>
                    <a:ea typeface="Times New Roman"/>
                    <a:cs typeface="Times New Roman"/>
                  </a:rPr>
                  <a:t>Vì vậy </a:t>
                </a:r>
                <a14:m>
                  <m:oMath xmlns:m="http://schemas.openxmlformats.org/officeDocument/2006/math">
                    <m:r>
                      <a:rPr lang="vi-VN" i="1">
                        <a:effectLst/>
                        <a:latin typeface="Cambria Math"/>
                        <a:ea typeface="Calibri"/>
                        <a:cs typeface="Times New Roman"/>
                      </a:rPr>
                      <m:t>𝑀𝐷</m:t>
                    </m:r>
                    <m:r>
                      <a:rPr lang="vi-VN" i="1">
                        <a:effectLst/>
                        <a:latin typeface="Cambria Math"/>
                        <a:ea typeface="Calibri"/>
                        <a:cs typeface="Times New Roman"/>
                      </a:rPr>
                      <m:t>//</m:t>
                    </m:r>
                    <m:r>
                      <a:rPr lang="vi-VN" i="1">
                        <a:effectLst/>
                        <a:latin typeface="Cambria Math"/>
                        <a:ea typeface="Calibri"/>
                        <a:cs typeface="Times New Roman"/>
                      </a:rPr>
                      <m:t>𝑁𝐶</m:t>
                    </m:r>
                  </m:oMath>
                </a14:m>
                <a:r>
                  <a:rPr lang="pl-PL">
                    <a:solidFill>
                      <a:srgbClr val="000000"/>
                    </a:solidFill>
                    <a:effectLst/>
                    <a:latin typeface="Times New Roman"/>
                    <a:ea typeface="Times New Roman"/>
                    <a:cs typeface="Times New Roman"/>
                  </a:rPr>
                  <a:t>.</a:t>
                </a:r>
                <a:endParaRPr lang="en-US">
                  <a:effectLst/>
                  <a:latin typeface="Times New Roman"/>
                  <a:ea typeface="Calibri"/>
                  <a:cs typeface="Times New Roman"/>
                </a:endParaRPr>
              </a:p>
            </p:txBody>
          </p:sp>
        </mc:Choice>
        <mc:Fallback>
          <p:sp>
            <p:nvSpPr>
              <p:cNvPr id="13" name="Rectangle 12"/>
              <p:cNvSpPr>
                <a:spLocks noRot="1" noChangeAspect="1" noMove="1" noResize="1" noEditPoints="1" noAdjustHandles="1" noChangeArrowheads="1" noChangeShapeType="1" noTextEdit="1"/>
              </p:cNvSpPr>
              <p:nvPr/>
            </p:nvSpPr>
            <p:spPr>
              <a:xfrm>
                <a:off x="1027717" y="5753147"/>
                <a:ext cx="1830181" cy="369332"/>
              </a:xfrm>
              <a:prstGeom prst="rect">
                <a:avLst/>
              </a:prstGeom>
              <a:blipFill rotWithShape="1">
                <a:blip r:embed="rId6"/>
                <a:stretch>
                  <a:fillRect l="-3000" t="-8333" r="-2000" b="-26667"/>
                </a:stretch>
              </a:blipFill>
            </p:spPr>
            <p:txBody>
              <a:bodyPr/>
              <a:lstStyle/>
              <a:p>
                <a:r>
                  <a:rPr lang="en-US">
                    <a:noFill/>
                  </a:rPr>
                  <a:t> </a:t>
                </a:r>
              </a:p>
            </p:txBody>
          </p:sp>
        </mc:Fallback>
      </mc:AlternateContent>
      <p:sp>
        <p:nvSpPr>
          <p:cNvPr id="15" name="TextBox 14"/>
          <p:cNvSpPr txBox="1"/>
          <p:nvPr/>
        </p:nvSpPr>
        <p:spPr>
          <a:xfrm>
            <a:off x="125730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
        <p:nvSpPr>
          <p:cNvPr id="17" name="Rectangle 16"/>
          <p:cNvSpPr/>
          <p:nvPr/>
        </p:nvSpPr>
        <p:spPr>
          <a:xfrm>
            <a:off x="2020270" y="1691093"/>
            <a:ext cx="684803" cy="369332"/>
          </a:xfrm>
          <a:prstGeom prst="rect">
            <a:avLst/>
          </a:prstGeom>
        </p:spPr>
        <p:txBody>
          <a:bodyPr wrap="none">
            <a:spAutoFit/>
          </a:bodyPr>
          <a:lstStyle/>
          <a:p>
            <a:pPr lvl="0" algn="just"/>
            <a:r>
              <a:rPr lang="en-US" b="1" u="sng">
                <a:solidFill>
                  <a:prstClr val="black"/>
                </a:solidFill>
                <a:latin typeface="Times New Roman"/>
                <a:ea typeface="Times New Roman"/>
                <a:cs typeface="Times New Roman"/>
              </a:rPr>
              <a:t>Giải:</a:t>
            </a:r>
            <a:endParaRPr lang="en-US" b="1" u="sng">
              <a:solidFill>
                <a:prstClr val="black"/>
              </a:solidFill>
              <a:latin typeface="Times New Roman"/>
              <a:ea typeface="Calibri"/>
              <a:cs typeface="Times New Roman"/>
            </a:endParaRPr>
          </a:p>
        </p:txBody>
      </p:sp>
      <p:sp>
        <p:nvSpPr>
          <p:cNvPr id="2" name="Rectangle 1"/>
          <p:cNvSpPr/>
          <p:nvPr/>
        </p:nvSpPr>
        <p:spPr>
          <a:xfrm>
            <a:off x="1036880" y="720804"/>
            <a:ext cx="7802320" cy="923330"/>
          </a:xfrm>
          <a:prstGeom prst="rect">
            <a:avLst/>
          </a:prstGeom>
          <a:noFill/>
          <a:ln>
            <a:solidFill>
              <a:srgbClr val="FF0000"/>
            </a:solidFill>
          </a:ln>
        </p:spPr>
        <p:txBody>
          <a:bodyPr wrap="square">
            <a:spAutoFit/>
          </a:bodyPr>
          <a:lstStyle/>
          <a:p>
            <a:pPr indent="457200" algn="just">
              <a:spcAft>
                <a:spcPts val="0"/>
              </a:spcAft>
            </a:pPr>
            <a:r>
              <a:rPr lang="vi-VN" b="1">
                <a:latin typeface="Times New Roman"/>
                <a:ea typeface="Calibri"/>
                <a:cs typeface="Times New Roman"/>
              </a:rPr>
              <a:t>Bài 5 (SGK-100</a:t>
            </a:r>
            <a:r>
              <a:rPr lang="vi-VN" b="1">
                <a:latin typeface="Times New Roman"/>
                <a:ea typeface="Calibri"/>
                <a:cs typeface="Times New Roman"/>
              </a:rPr>
              <a:t>) </a:t>
            </a:r>
            <a:r>
              <a:rPr lang="en-US" smtClean="0">
                <a:latin typeface="Times New Roman"/>
                <a:ea typeface="Calibri"/>
                <a:cs typeface="Times New Roman"/>
              </a:rPr>
              <a:t>Cho hình chóp S.ABCD có đáy là hình thang với AB là đáy lớn và AB =  2CD. Gọi M, N lần lượt là tung điểm của các cạnh SA, SB.</a:t>
            </a:r>
          </a:p>
          <a:p>
            <a:pPr indent="457200" algn="just">
              <a:spcAft>
                <a:spcPts val="0"/>
              </a:spcAft>
            </a:pPr>
            <a:r>
              <a:rPr lang="en-US" smtClean="0">
                <a:latin typeface="Times New Roman"/>
                <a:ea typeface="Calibri"/>
                <a:cs typeface="Times New Roman"/>
              </a:rPr>
              <a:t>Chứng minh rắng đường thẳng NC song song với đường thẳng MD.</a:t>
            </a:r>
          </a:p>
        </p:txBody>
      </p:sp>
    </p:spTree>
    <p:extLst>
      <p:ext uri="{BB962C8B-B14F-4D97-AF65-F5344CB8AC3E}">
        <p14:creationId xmlns:p14="http://schemas.microsoft.com/office/powerpoint/2010/main" val="379062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heel(1)">
                                      <p:cBhvr>
                                        <p:cTn id="18" dur="2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1000" fill="hold"/>
                                        <p:tgtEl>
                                          <p:spTgt spid="11"/>
                                        </p:tgtEl>
                                        <p:attrNameLst>
                                          <p:attrName>ppt_w</p:attrName>
                                        </p:attrNameLst>
                                      </p:cBhvr>
                                      <p:tavLst>
                                        <p:tav tm="0">
                                          <p:val>
                                            <p:fltVal val="0"/>
                                          </p:val>
                                        </p:tav>
                                        <p:tav tm="100000">
                                          <p:val>
                                            <p:strVal val="#ppt_w"/>
                                          </p:val>
                                        </p:tav>
                                      </p:tavLst>
                                    </p:anim>
                                    <p:anim calcmode="lin" valueType="num">
                                      <p:cBhvr>
                                        <p:cTn id="31" dur="1000" fill="hold"/>
                                        <p:tgtEl>
                                          <p:spTgt spid="11"/>
                                        </p:tgtEl>
                                        <p:attrNameLst>
                                          <p:attrName>ppt_h</p:attrName>
                                        </p:attrNameLst>
                                      </p:cBhvr>
                                      <p:tavLst>
                                        <p:tav tm="0">
                                          <p:val>
                                            <p:fltVal val="0"/>
                                          </p:val>
                                        </p:tav>
                                        <p:tav tm="100000">
                                          <p:val>
                                            <p:strVal val="#ppt_h"/>
                                          </p:val>
                                        </p:tav>
                                      </p:tavLst>
                                    </p:anim>
                                    <p:anim calcmode="lin" valueType="num">
                                      <p:cBhvr>
                                        <p:cTn id="32" dur="1000" fill="hold"/>
                                        <p:tgtEl>
                                          <p:spTgt spid="11"/>
                                        </p:tgtEl>
                                        <p:attrNameLst>
                                          <p:attrName>style.rotation</p:attrName>
                                        </p:attrNameLst>
                                      </p:cBhvr>
                                      <p:tavLst>
                                        <p:tav tm="0">
                                          <p:val>
                                            <p:fltVal val="90"/>
                                          </p:val>
                                        </p:tav>
                                        <p:tav tm="100000">
                                          <p:val>
                                            <p:fltVal val="0"/>
                                          </p:val>
                                        </p:tav>
                                      </p:tavLst>
                                    </p:anim>
                                    <p:animEffect transition="in" filter="fade">
                                      <p:cBhvr>
                                        <p:cTn id="33" dur="1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500" fill="hold"/>
                                        <p:tgtEl>
                                          <p:spTgt spid="12"/>
                                        </p:tgtEl>
                                        <p:attrNameLst>
                                          <p:attrName>ppt_w</p:attrName>
                                        </p:attrNameLst>
                                      </p:cBhvr>
                                      <p:tavLst>
                                        <p:tav tm="0">
                                          <p:val>
                                            <p:fltVal val="0"/>
                                          </p:val>
                                        </p:tav>
                                        <p:tav tm="100000">
                                          <p:val>
                                            <p:strVal val="#ppt_w"/>
                                          </p:val>
                                        </p:tav>
                                      </p:tavLst>
                                    </p:anim>
                                    <p:anim calcmode="lin" valueType="num">
                                      <p:cBhvr>
                                        <p:cTn id="39" dur="500" fill="hold"/>
                                        <p:tgtEl>
                                          <p:spTgt spid="12"/>
                                        </p:tgtEl>
                                        <p:attrNameLst>
                                          <p:attrName>ppt_h</p:attrName>
                                        </p:attrNameLst>
                                      </p:cBhvr>
                                      <p:tavLst>
                                        <p:tav tm="0">
                                          <p:val>
                                            <p:fltVal val="0"/>
                                          </p:val>
                                        </p:tav>
                                        <p:tav tm="100000">
                                          <p:val>
                                            <p:strVal val="#ppt_h"/>
                                          </p:val>
                                        </p:tav>
                                      </p:tavLst>
                                    </p:anim>
                                    <p:animEffect transition="in" filter="fade">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ctangle 3"/>
              <p:cNvSpPr/>
              <p:nvPr/>
            </p:nvSpPr>
            <p:spPr>
              <a:xfrm>
                <a:off x="1000125" y="603600"/>
                <a:ext cx="7953375" cy="1785104"/>
              </a:xfrm>
              <a:prstGeom prst="rect">
                <a:avLst/>
              </a:prstGeom>
              <a:ln>
                <a:solidFill>
                  <a:srgbClr val="FF0000"/>
                </a:solidFill>
              </a:ln>
            </p:spPr>
            <p:txBody>
              <a:bodyPr wrap="square">
                <a:spAutoFit/>
              </a:bodyPr>
              <a:lstStyle/>
              <a:p>
                <a:pPr indent="426720" algn="just">
                  <a:spcAft>
                    <a:spcPts val="0"/>
                  </a:spcAft>
                </a:pPr>
                <a:r>
                  <a:rPr lang="pl-PL" b="1">
                    <a:latin typeface="Times New Roman"/>
                    <a:ea typeface="Times New Roman"/>
                    <a:cs typeface="Times New Roman"/>
                  </a:rPr>
                  <a:t>Bài 6</a:t>
                </a:r>
                <a:r>
                  <a:rPr lang="pl-PL">
                    <a:effectLst/>
                    <a:latin typeface="Times New Roman"/>
                    <a:ea typeface="Times New Roman"/>
                    <a:cs typeface="Times New Roman"/>
                  </a:rPr>
                  <a:t> (SGK-100</a:t>
                </a:r>
                <a:r>
                  <a:rPr lang="pl-PL">
                    <a:effectLst/>
                    <a:latin typeface="Times New Roman"/>
                    <a:ea typeface="Times New Roman"/>
                    <a:cs typeface="Times New Roman"/>
                  </a:rPr>
                  <a:t>) </a:t>
                </a:r>
                <a:r>
                  <a:rPr lang="en-US" smtClean="0">
                    <a:effectLst/>
                    <a:latin typeface="Times New Roman"/>
                    <a:ea typeface="Times New Roman"/>
                    <a:cs typeface="Times New Roman"/>
                  </a:rPr>
                  <a:t>Cho hình chóp S.ABCD có đáy ABCD là hình bình hành. Gọi M, N, P, Q lần lượt là trung điểm của các cạnh AB, BC, CD, DA; I, J, K, L lần lượt là trung điểm của các đoạn SM, SN, SP, SQ. </a:t>
                </a:r>
              </a:p>
              <a:p>
                <a:pPr indent="171450" algn="just">
                  <a:spcAft>
                    <a:spcPts val="0"/>
                  </a:spcAft>
                </a:pPr>
                <a:r>
                  <a:rPr lang="pl-PL" smtClean="0">
                    <a:solidFill>
                      <a:srgbClr val="000000"/>
                    </a:solidFill>
                    <a:effectLst/>
                    <a:latin typeface="Times New Roman"/>
                    <a:ea typeface="Times New Roman"/>
                    <a:cs typeface="Times New Roman"/>
                  </a:rPr>
                  <a:t>a</a:t>
                </a:r>
                <a:r>
                  <a:rPr lang="pl-PL">
                    <a:solidFill>
                      <a:srgbClr val="000000"/>
                    </a:solidFill>
                    <a:effectLst/>
                    <a:latin typeface="Times New Roman"/>
                    <a:ea typeface="Times New Roman"/>
                    <a:cs typeface="Times New Roman"/>
                  </a:rPr>
                  <a:t>) </a:t>
                </a:r>
                <a:r>
                  <a:rPr lang="pl-PL" smtClean="0">
                    <a:solidFill>
                      <a:srgbClr val="000000"/>
                    </a:solidFill>
                    <a:effectLst/>
                    <a:latin typeface="Times New Roman"/>
                    <a:ea typeface="Times New Roman"/>
                    <a:cs typeface="Times New Roman"/>
                  </a:rPr>
                  <a:t>C</a:t>
                </a:r>
                <a:r>
                  <a:rPr lang="en-US" smtClean="0">
                    <a:solidFill>
                      <a:srgbClr val="000000"/>
                    </a:solidFill>
                    <a:effectLst/>
                    <a:latin typeface="Times New Roman"/>
                    <a:ea typeface="Times New Roman"/>
                    <a:cs typeface="Times New Roman"/>
                  </a:rPr>
                  <a:t>/</a:t>
                </a:r>
                <a:r>
                  <a:rPr lang="pl-PL" smtClean="0">
                    <a:solidFill>
                      <a:srgbClr val="000000"/>
                    </a:solidFill>
                    <a:effectLst/>
                    <a:latin typeface="Times New Roman"/>
                    <a:ea typeface="Times New Roman"/>
                    <a:cs typeface="Times New Roman"/>
                  </a:rPr>
                  <a:t>minh </a:t>
                </a:r>
                <a:r>
                  <a:rPr lang="pl-PL">
                    <a:solidFill>
                      <a:srgbClr val="000000"/>
                    </a:solidFill>
                    <a:effectLst/>
                    <a:latin typeface="Times New Roman"/>
                    <a:ea typeface="Times New Roman"/>
                    <a:cs typeface="Times New Roman"/>
                  </a:rPr>
                  <a:t>rằng bốn điểm I, J, K, L đồng phẳng và tứ giác IJKL là hình bình hành.</a:t>
                </a:r>
                <a:endParaRPr lang="en-US" sz="2000">
                  <a:effectLst/>
                  <a:latin typeface="Times New Roman"/>
                  <a:ea typeface="Calibri"/>
                  <a:cs typeface="Times New Roman"/>
                </a:endParaRPr>
              </a:p>
              <a:p>
                <a:pPr algn="just">
                  <a:spcAft>
                    <a:spcPts val="0"/>
                  </a:spcAft>
                </a:pPr>
                <a:r>
                  <a:rPr lang="pl-PL">
                    <a:solidFill>
                      <a:srgbClr val="000000"/>
                    </a:solidFill>
                    <a:effectLst/>
                    <a:latin typeface="Times New Roman"/>
                    <a:ea typeface="Times New Roman"/>
                    <a:cs typeface="Times New Roman"/>
                  </a:rPr>
                  <a:t> </a:t>
                </a:r>
                <a:r>
                  <a:rPr lang="en-US" smtClean="0">
                    <a:solidFill>
                      <a:srgbClr val="000000"/>
                    </a:solidFill>
                    <a:effectLst/>
                    <a:latin typeface="Times New Roman"/>
                    <a:ea typeface="Times New Roman"/>
                    <a:cs typeface="Times New Roman"/>
                  </a:rPr>
                  <a:t>  b</a:t>
                </a:r>
                <a:r>
                  <a:rPr lang="en-US">
                    <a:solidFill>
                      <a:srgbClr val="000000"/>
                    </a:solidFill>
                    <a:effectLst/>
                    <a:latin typeface="Times New Roman"/>
                    <a:ea typeface="Times New Roman"/>
                    <a:cs typeface="Times New Roman"/>
                  </a:rPr>
                  <a:t>) Chứng minh rằng </a:t>
                </a:r>
                <a14:m>
                  <m:oMath xmlns:m="http://schemas.openxmlformats.org/officeDocument/2006/math">
                    <m:r>
                      <a:rPr lang="vi-VN" sz="2000" i="1">
                        <a:solidFill>
                          <a:srgbClr val="000000"/>
                        </a:solidFill>
                        <a:effectLst/>
                        <a:latin typeface="Cambria Math"/>
                        <a:ea typeface="Calibri"/>
                        <a:cs typeface="Times New Roman"/>
                      </a:rPr>
                      <m:t>𝐼𝐾</m:t>
                    </m:r>
                    <m:r>
                      <a:rPr lang="vi-VN" sz="2000" i="1">
                        <a:solidFill>
                          <a:srgbClr val="000000"/>
                        </a:solidFill>
                        <a:effectLst/>
                        <a:latin typeface="Cambria Math"/>
                        <a:ea typeface="Calibri"/>
                        <a:cs typeface="Times New Roman"/>
                      </a:rPr>
                      <m:t>//</m:t>
                    </m:r>
                    <m:r>
                      <a:rPr lang="vi-VN" sz="2000" i="1">
                        <a:solidFill>
                          <a:srgbClr val="000000"/>
                        </a:solidFill>
                        <a:effectLst/>
                        <a:latin typeface="Cambria Math"/>
                        <a:ea typeface="Calibri"/>
                        <a:cs typeface="Times New Roman"/>
                      </a:rPr>
                      <m:t>𝐵𝐶</m:t>
                    </m:r>
                  </m:oMath>
                </a14:m>
                <a:endParaRPr lang="en-US" sz="2000">
                  <a:effectLst/>
                  <a:latin typeface="Times New Roman"/>
                  <a:ea typeface="Calibri"/>
                  <a:cs typeface="Times New Roman"/>
                </a:endParaRPr>
              </a:p>
              <a:p>
                <a:pPr algn="just">
                  <a:spcAft>
                    <a:spcPts val="0"/>
                  </a:spcAft>
                </a:pPr>
                <a:r>
                  <a:rPr lang="en-US" smtClean="0">
                    <a:solidFill>
                      <a:srgbClr val="000000"/>
                    </a:solidFill>
                    <a:effectLst/>
                    <a:latin typeface="Times New Roman"/>
                    <a:ea typeface="Times New Roman"/>
                    <a:cs typeface="Times New Roman"/>
                  </a:rPr>
                  <a:t>   c</a:t>
                </a:r>
                <a:r>
                  <a:rPr lang="en-US">
                    <a:solidFill>
                      <a:srgbClr val="000000"/>
                    </a:solidFill>
                    <a:effectLst/>
                    <a:latin typeface="Times New Roman"/>
                    <a:ea typeface="Times New Roman"/>
                    <a:cs typeface="Times New Roman"/>
                  </a:rPr>
                  <a:t>) Xác định giao tuyến của hai mặt phẳng (IJKL) và (SBC).</a:t>
                </a:r>
                <a:endParaRPr lang="en-US" sz="2000">
                  <a:effectLst/>
                  <a:latin typeface="Times New Roman"/>
                  <a:ea typeface="Calibri"/>
                  <a:cs typeface="Times New Roman"/>
                </a:endParaRPr>
              </a:p>
            </p:txBody>
          </p:sp>
        </mc:Choice>
        <mc:Fallback>
          <p:sp>
            <p:nvSpPr>
              <p:cNvPr id="4" name="Rectangle 3"/>
              <p:cNvSpPr>
                <a:spLocks noRot="1" noChangeAspect="1" noMove="1" noResize="1" noEditPoints="1" noAdjustHandles="1" noChangeArrowheads="1" noChangeShapeType="1" noTextEdit="1"/>
              </p:cNvSpPr>
              <p:nvPr/>
            </p:nvSpPr>
            <p:spPr>
              <a:xfrm>
                <a:off x="1000125" y="603600"/>
                <a:ext cx="7953375" cy="1785104"/>
              </a:xfrm>
              <a:prstGeom prst="rect">
                <a:avLst/>
              </a:prstGeom>
              <a:blipFill rotWithShape="1">
                <a:blip r:embed="rId2"/>
                <a:stretch>
                  <a:fillRect l="-536" t="-1356" r="-536" b="-4068"/>
                </a:stretch>
              </a:blipFill>
              <a:ln>
                <a:solidFill>
                  <a:srgbClr val="FF0000"/>
                </a:solidFill>
              </a:ln>
            </p:spPr>
            <p:txBody>
              <a:bodyPr/>
              <a:lstStyle/>
              <a:p>
                <a:r>
                  <a:rPr lang="en-US">
                    <a:noFill/>
                  </a:rPr>
                  <a:t> </a:t>
                </a:r>
              </a:p>
            </p:txBody>
          </p:sp>
        </mc:Fallback>
      </mc:AlternateContent>
      <p:sp>
        <p:nvSpPr>
          <p:cNvPr id="5" name="Rectangle 4"/>
          <p:cNvSpPr/>
          <p:nvPr/>
        </p:nvSpPr>
        <p:spPr>
          <a:xfrm>
            <a:off x="1609725" y="2481037"/>
            <a:ext cx="1069524" cy="369332"/>
          </a:xfrm>
          <a:prstGeom prst="rect">
            <a:avLst/>
          </a:prstGeom>
        </p:spPr>
        <p:txBody>
          <a:bodyPr wrap="none">
            <a:spAutoFit/>
          </a:bodyPr>
          <a:lstStyle/>
          <a:p>
            <a:pPr indent="457200" algn="just">
              <a:spcAft>
                <a:spcPts val="0"/>
              </a:spcAft>
            </a:pPr>
            <a:r>
              <a:rPr lang="en-US" b="1" u="sng">
                <a:solidFill>
                  <a:srgbClr val="000000"/>
                </a:solidFill>
                <a:latin typeface="Times New Roman"/>
                <a:ea typeface="Times New Roman"/>
                <a:cs typeface="Times New Roman"/>
              </a:rPr>
              <a:t>Giải</a:t>
            </a:r>
            <a:endParaRPr lang="en-US" sz="2000" b="1" u="sng">
              <a:effectLst/>
              <a:latin typeface="Times New Roman"/>
              <a:ea typeface="Calibri"/>
              <a:cs typeface="Times New Roman"/>
            </a:endParaRPr>
          </a:p>
        </p:txBody>
      </p:sp>
      <p:pic>
        <p:nvPicPr>
          <p:cNvPr id="6" name="Picture 5"/>
          <p:cNvPicPr/>
          <p:nvPr/>
        </p:nvPicPr>
        <p:blipFill>
          <a:blip r:embed="rId3"/>
          <a:stretch>
            <a:fillRect/>
          </a:stretch>
        </p:blipFill>
        <p:spPr>
          <a:xfrm>
            <a:off x="5715001" y="2481037"/>
            <a:ext cx="3124200" cy="3187600"/>
          </a:xfrm>
          <a:prstGeom prst="rect">
            <a:avLst/>
          </a:prstGeom>
        </p:spPr>
      </p:pic>
      <mc:AlternateContent xmlns:mc="http://schemas.openxmlformats.org/markup-compatibility/2006">
        <mc:Choice xmlns:a14="http://schemas.microsoft.com/office/drawing/2010/main" Requires="a14">
          <p:sp>
            <p:nvSpPr>
              <p:cNvPr id="7" name="Rectangle 6"/>
              <p:cNvSpPr/>
              <p:nvPr/>
            </p:nvSpPr>
            <p:spPr>
              <a:xfrm>
                <a:off x="1019175" y="2856452"/>
                <a:ext cx="4572000" cy="760465"/>
              </a:xfrm>
              <a:prstGeom prst="rect">
                <a:avLst/>
              </a:prstGeom>
            </p:spPr>
            <p:txBody>
              <a:bodyPr>
                <a:spAutoFit/>
              </a:bodyPr>
              <a:lstStyle/>
              <a:p>
                <a:pPr algn="just">
                  <a:spcAft>
                    <a:spcPts val="0"/>
                  </a:spcAft>
                </a:pPr>
                <a:r>
                  <a:rPr lang="en-US">
                    <a:solidFill>
                      <a:srgbClr val="000000"/>
                    </a:solidFill>
                    <a:latin typeface="Times New Roman"/>
                    <a:ea typeface="Times New Roman"/>
                    <a:cs typeface="Times New Roman"/>
                  </a:rPr>
                  <a:t>Trong tam giác SMN, có:</a:t>
                </a:r>
                <a14:m>
                  <m:oMath xmlns:m="http://schemas.openxmlformats.org/officeDocument/2006/math">
                    <m:r>
                      <a:rPr lang="vi-VN" i="1">
                        <a:effectLst/>
                        <a:latin typeface="Cambria Math"/>
                        <a:ea typeface="Calibri"/>
                        <a:cs typeface="Times New Roman"/>
                      </a:rPr>
                      <m:t>𝐼𝐽</m:t>
                    </m:r>
                    <m:r>
                      <a:rPr lang="vi-VN" i="1">
                        <a:effectLst/>
                        <a:latin typeface="Cambria Math"/>
                        <a:ea typeface="Calibri"/>
                        <a:cs typeface="Times New Roman"/>
                      </a:rPr>
                      <m:t>//</m:t>
                    </m:r>
                    <m:r>
                      <a:rPr lang="vi-VN" i="1">
                        <a:effectLst/>
                        <a:latin typeface="Cambria Math"/>
                        <a:ea typeface="Calibri"/>
                        <a:cs typeface="Times New Roman"/>
                      </a:rPr>
                      <m:t>𝑀𝑁</m:t>
                    </m:r>
                  </m:oMath>
                </a14:m>
                <a:r>
                  <a:rPr lang="en-US">
                    <a:solidFill>
                      <a:srgbClr val="000000"/>
                    </a:solidFill>
                    <a:effectLst/>
                    <a:latin typeface="Times New Roman"/>
                    <a:ea typeface="Times New Roman"/>
                    <a:cs typeface="Times New Roman"/>
                  </a:rPr>
                  <a:t> (tính chất đường trung bình) và </a:t>
                </a:r>
                <a14:m>
                  <m:oMath xmlns:m="http://schemas.openxmlformats.org/officeDocument/2006/math">
                    <m:r>
                      <a:rPr lang="vi-VN" i="1">
                        <a:effectLst/>
                        <a:latin typeface="Cambria Math"/>
                        <a:ea typeface="Calibri"/>
                        <a:cs typeface="Times New Roman"/>
                      </a:rPr>
                      <m:t>𝐼𝐽</m:t>
                    </m:r>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2</m:t>
                        </m:r>
                      </m:den>
                    </m:f>
                    <m:r>
                      <a:rPr lang="vi-VN" i="1">
                        <a:effectLst/>
                        <a:latin typeface="Cambria Math"/>
                        <a:ea typeface="Calibri"/>
                        <a:cs typeface="Times New Roman"/>
                      </a:rPr>
                      <m:t>𝑀𝑁</m:t>
                    </m:r>
                  </m:oMath>
                </a14:m>
                <a:r>
                  <a:rPr lang="vi-VN">
                    <a:solidFill>
                      <a:srgbClr val="000000"/>
                    </a:solidFill>
                    <a:effectLst/>
                    <a:latin typeface="Times New Roman"/>
                    <a:ea typeface="Times New Roman"/>
                    <a:cs typeface="Times New Roman"/>
                  </a:rPr>
                  <a:t> </a:t>
                </a:r>
                <a:endParaRPr lang="en-US" sz="2000">
                  <a:effectLst/>
                  <a:latin typeface="Times New Roman"/>
                  <a:ea typeface="Calibri"/>
                  <a:cs typeface="Times New Roman"/>
                </a:endParaRPr>
              </a:p>
            </p:txBody>
          </p:sp>
        </mc:Choice>
        <mc:Fallback>
          <p:sp>
            <p:nvSpPr>
              <p:cNvPr id="7" name="Rectangle 6"/>
              <p:cNvSpPr>
                <a:spLocks noRot="1" noChangeAspect="1" noMove="1" noResize="1" noEditPoints="1" noAdjustHandles="1" noChangeArrowheads="1" noChangeShapeType="1" noTextEdit="1"/>
              </p:cNvSpPr>
              <p:nvPr/>
            </p:nvSpPr>
            <p:spPr>
              <a:xfrm>
                <a:off x="1019175" y="2856452"/>
                <a:ext cx="4572000" cy="760465"/>
              </a:xfrm>
              <a:prstGeom prst="rect">
                <a:avLst/>
              </a:prstGeom>
              <a:blipFill rotWithShape="1">
                <a:blip r:embed="rId4"/>
                <a:stretch>
                  <a:fillRect l="-1067" t="-4032" r="-1200" b="-483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1019175" y="3616917"/>
                <a:ext cx="4572000" cy="760465"/>
              </a:xfrm>
              <a:prstGeom prst="rect">
                <a:avLst/>
              </a:prstGeom>
            </p:spPr>
            <p:txBody>
              <a:bodyPr>
                <a:spAutoFit/>
              </a:bodyPr>
              <a:lstStyle/>
              <a:p>
                <a:pPr algn="just">
                  <a:spcAft>
                    <a:spcPts val="0"/>
                  </a:spcAft>
                </a:pPr>
                <a:r>
                  <a:rPr lang="en-US">
                    <a:solidFill>
                      <a:srgbClr val="000000"/>
                    </a:solidFill>
                    <a:latin typeface="Times New Roman"/>
                    <a:ea typeface="Times New Roman"/>
                    <a:cs typeface="Times New Roman"/>
                  </a:rPr>
                  <a:t>Trong tam giác SQP, có: </a:t>
                </a:r>
                <a14:m>
                  <m:oMath xmlns:m="http://schemas.openxmlformats.org/officeDocument/2006/math">
                    <m:r>
                      <a:rPr lang="vi-VN" i="1">
                        <a:effectLst/>
                        <a:latin typeface="Cambria Math"/>
                        <a:ea typeface="Calibri"/>
                        <a:cs typeface="Times New Roman"/>
                      </a:rPr>
                      <m:t>𝐿𝐾</m:t>
                    </m:r>
                    <m:r>
                      <a:rPr lang="vi-VN" i="1">
                        <a:effectLst/>
                        <a:latin typeface="Cambria Math"/>
                        <a:ea typeface="Calibri"/>
                        <a:cs typeface="Times New Roman"/>
                      </a:rPr>
                      <m:t>//</m:t>
                    </m:r>
                    <m:r>
                      <a:rPr lang="vi-VN" i="1">
                        <a:effectLst/>
                        <a:latin typeface="Cambria Math"/>
                        <a:ea typeface="Calibri"/>
                        <a:cs typeface="Times New Roman"/>
                      </a:rPr>
                      <m:t>𝑄𝑃</m:t>
                    </m:r>
                  </m:oMath>
                </a14:m>
                <a:r>
                  <a:rPr lang="en-US">
                    <a:solidFill>
                      <a:srgbClr val="000000"/>
                    </a:solidFill>
                    <a:effectLst/>
                    <a:latin typeface="Times New Roman"/>
                    <a:ea typeface="Times New Roman"/>
                    <a:cs typeface="Times New Roman"/>
                  </a:rPr>
                  <a:t> (tính chất đường trung bình) và </a:t>
                </a:r>
                <a14:m>
                  <m:oMath xmlns:m="http://schemas.openxmlformats.org/officeDocument/2006/math">
                    <m:r>
                      <a:rPr lang="vi-VN" i="1">
                        <a:effectLst/>
                        <a:latin typeface="Cambria Math"/>
                        <a:ea typeface="Calibri"/>
                        <a:cs typeface="Times New Roman"/>
                      </a:rPr>
                      <m:t>𝐿𝐾</m:t>
                    </m:r>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2</m:t>
                        </m:r>
                      </m:den>
                    </m:f>
                    <m:r>
                      <a:rPr lang="vi-VN" i="1">
                        <a:effectLst/>
                        <a:latin typeface="Cambria Math"/>
                        <a:ea typeface="Calibri"/>
                        <a:cs typeface="Times New Roman"/>
                      </a:rPr>
                      <m:t>𝑄𝑃</m:t>
                    </m:r>
                  </m:oMath>
                </a14:m>
                <a:r>
                  <a:rPr lang="vi-VN">
                    <a:solidFill>
                      <a:srgbClr val="000000"/>
                    </a:solidFill>
                    <a:effectLst/>
                    <a:latin typeface="Times New Roman"/>
                    <a:ea typeface="Times New Roman"/>
                    <a:cs typeface="Times New Roman"/>
                  </a:rPr>
                  <a:t> </a:t>
                </a:r>
                <a:endParaRPr lang="en-US" sz="2000">
                  <a:effectLst/>
                  <a:latin typeface="Times New Roman"/>
                  <a:ea typeface="Calibri"/>
                  <a:cs typeface="Times New Roman"/>
                </a:endParaRPr>
              </a:p>
            </p:txBody>
          </p:sp>
        </mc:Choice>
        <mc:Fallback>
          <p:sp>
            <p:nvSpPr>
              <p:cNvPr id="8" name="Rectangle 7"/>
              <p:cNvSpPr>
                <a:spLocks noRot="1" noChangeAspect="1" noMove="1" noResize="1" noEditPoints="1" noAdjustHandles="1" noChangeArrowheads="1" noChangeShapeType="1" noTextEdit="1"/>
              </p:cNvSpPr>
              <p:nvPr/>
            </p:nvSpPr>
            <p:spPr>
              <a:xfrm>
                <a:off x="1019175" y="3616917"/>
                <a:ext cx="4572000" cy="760465"/>
              </a:xfrm>
              <a:prstGeom prst="rect">
                <a:avLst/>
              </a:prstGeom>
              <a:blipFill rotWithShape="1">
                <a:blip r:embed="rId5"/>
                <a:stretch>
                  <a:fillRect l="-1067" t="-4000" r="-1200" b="-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1019175" y="4377382"/>
                <a:ext cx="4572000" cy="760465"/>
              </a:xfrm>
              <a:prstGeom prst="rect">
                <a:avLst/>
              </a:prstGeom>
            </p:spPr>
            <p:txBody>
              <a:bodyPr>
                <a:spAutoFit/>
              </a:bodyPr>
              <a:lstStyle/>
              <a:p>
                <a:pPr algn="just">
                  <a:spcAft>
                    <a:spcPts val="0"/>
                  </a:spcAft>
                </a:pPr>
                <a:r>
                  <a:rPr lang="en-US">
                    <a:solidFill>
                      <a:srgbClr val="000000"/>
                    </a:solidFill>
                    <a:latin typeface="Times New Roman"/>
                    <a:ea typeface="Times New Roman"/>
                    <a:cs typeface="Times New Roman"/>
                  </a:rPr>
                  <a:t>Mà </a:t>
                </a:r>
                <a14:m>
                  <m:oMath xmlns:m="http://schemas.openxmlformats.org/officeDocument/2006/math">
                    <m:r>
                      <a:rPr lang="vi-VN" i="1">
                        <a:effectLst/>
                        <a:latin typeface="Cambria Math"/>
                        <a:ea typeface="Calibri"/>
                        <a:cs typeface="Times New Roman"/>
                      </a:rPr>
                      <m:t>𝑃𝑄</m:t>
                    </m:r>
                    <m:r>
                      <a:rPr lang="vi-VN" i="1">
                        <a:effectLst/>
                        <a:latin typeface="Cambria Math"/>
                        <a:ea typeface="Calibri"/>
                        <a:cs typeface="Times New Roman"/>
                      </a:rPr>
                      <m:t>//</m:t>
                    </m:r>
                    <m:r>
                      <a:rPr lang="vi-VN" i="1">
                        <a:effectLst/>
                        <a:latin typeface="Cambria Math"/>
                        <a:ea typeface="Calibri"/>
                        <a:cs typeface="Times New Roman"/>
                      </a:rPr>
                      <m:t>𝐴𝐶</m:t>
                    </m:r>
                    <m:r>
                      <a:rPr lang="vi-VN" i="1">
                        <a:effectLst/>
                        <a:latin typeface="Cambria Math"/>
                        <a:ea typeface="Calibri"/>
                        <a:cs typeface="Times New Roman"/>
                      </a:rPr>
                      <m:t>//</m:t>
                    </m:r>
                    <m:r>
                      <a:rPr lang="vi-VN" i="1">
                        <a:effectLst/>
                        <a:latin typeface="Cambria Math"/>
                        <a:ea typeface="Calibri"/>
                        <a:cs typeface="Times New Roman"/>
                      </a:rPr>
                      <m:t>𝑀𝑁</m:t>
                    </m:r>
                  </m:oMath>
                </a14:m>
                <a:r>
                  <a:rPr lang="en-US">
                    <a:solidFill>
                      <a:srgbClr val="000000"/>
                    </a:solidFill>
                    <a:effectLst/>
                    <a:latin typeface="Times New Roman"/>
                    <a:ea typeface="Times New Roman"/>
                    <a:cs typeface="Times New Roman"/>
                  </a:rPr>
                  <a:t> (tính chất đường trung bình) và </a:t>
                </a:r>
                <a14:m>
                  <m:oMath xmlns:m="http://schemas.openxmlformats.org/officeDocument/2006/math">
                    <m:r>
                      <a:rPr lang="vi-VN" i="1">
                        <a:effectLst/>
                        <a:latin typeface="Cambria Math"/>
                        <a:ea typeface="Calibri"/>
                        <a:cs typeface="Times New Roman"/>
                      </a:rPr>
                      <m:t>𝑃𝑄</m:t>
                    </m:r>
                    <m:r>
                      <a:rPr lang="vi-VN" i="1">
                        <a:effectLst/>
                        <a:latin typeface="Cambria Math"/>
                        <a:ea typeface="Calibri"/>
                        <a:cs typeface="Times New Roman"/>
                      </a:rPr>
                      <m:t>=</m:t>
                    </m:r>
                    <m:r>
                      <a:rPr lang="vi-VN" i="1">
                        <a:effectLst/>
                        <a:latin typeface="Cambria Math"/>
                        <a:ea typeface="Calibri"/>
                        <a:cs typeface="Times New Roman"/>
                      </a:rPr>
                      <m:t>𝑀𝑁</m:t>
                    </m:r>
                    <m:r>
                      <a:rPr lang="vi-VN" i="1">
                        <a:effectLst/>
                        <a:latin typeface="Cambria Math"/>
                        <a:ea typeface="Calibri"/>
                        <a:cs typeface="Times New Roman"/>
                      </a:rPr>
                      <m:t>=</m:t>
                    </m:r>
                    <m:f>
                      <m:fPr>
                        <m:ctrlPr>
                          <a:rPr lang="en-US" i="1">
                            <a:effectLst/>
                            <a:latin typeface="Cambria Math"/>
                            <a:ea typeface="Calibri"/>
                            <a:cs typeface="Times New Roman"/>
                          </a:rPr>
                        </m:ctrlPr>
                      </m:fPr>
                      <m:num>
                        <m:r>
                          <a:rPr lang="vi-VN" i="1">
                            <a:effectLst/>
                            <a:latin typeface="Cambria Math"/>
                            <a:ea typeface="Calibri"/>
                            <a:cs typeface="Times New Roman"/>
                          </a:rPr>
                          <m:t>1</m:t>
                        </m:r>
                      </m:num>
                      <m:den>
                        <m:r>
                          <a:rPr lang="vi-VN" i="1">
                            <a:effectLst/>
                            <a:latin typeface="Cambria Math"/>
                            <a:ea typeface="Calibri"/>
                            <a:cs typeface="Times New Roman"/>
                          </a:rPr>
                          <m:t>2</m:t>
                        </m:r>
                      </m:den>
                    </m:f>
                    <m:r>
                      <a:rPr lang="vi-VN" i="1">
                        <a:effectLst/>
                        <a:latin typeface="Cambria Math"/>
                        <a:ea typeface="Calibri"/>
                        <a:cs typeface="Times New Roman"/>
                      </a:rPr>
                      <m:t>𝐴𝐶</m:t>
                    </m:r>
                  </m:oMath>
                </a14:m>
                <a:endParaRPr lang="en-US" sz="2000">
                  <a:effectLst/>
                  <a:latin typeface="Times New Roman"/>
                  <a:ea typeface="Calibri"/>
                  <a:cs typeface="Times New Roman"/>
                </a:endParaRPr>
              </a:p>
            </p:txBody>
          </p:sp>
        </mc:Choice>
        <mc:Fallback>
          <p:sp>
            <p:nvSpPr>
              <p:cNvPr id="9" name="Rectangle 8"/>
              <p:cNvSpPr>
                <a:spLocks noRot="1" noChangeAspect="1" noMove="1" noResize="1" noEditPoints="1" noAdjustHandles="1" noChangeArrowheads="1" noChangeShapeType="1" noTextEdit="1"/>
              </p:cNvSpPr>
              <p:nvPr/>
            </p:nvSpPr>
            <p:spPr>
              <a:xfrm>
                <a:off x="1019175" y="4377382"/>
                <a:ext cx="4572000" cy="760465"/>
              </a:xfrm>
              <a:prstGeom prst="rect">
                <a:avLst/>
              </a:prstGeom>
              <a:blipFill rotWithShape="1">
                <a:blip r:embed="rId6"/>
                <a:stretch>
                  <a:fillRect l="-1067" t="-4000" r="-1200" b="-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1019175" y="5150146"/>
                <a:ext cx="2566985" cy="369332"/>
              </a:xfrm>
              <a:prstGeom prst="rect">
                <a:avLst/>
              </a:prstGeom>
            </p:spPr>
            <p:txBody>
              <a:bodyPr wrap="none">
                <a:spAutoFit/>
              </a:bodyPr>
              <a:lstStyle/>
              <a:p>
                <a:pPr algn="just">
                  <a:spcAft>
                    <a:spcPts val="0"/>
                  </a:spcAft>
                </a:pPr>
                <a:r>
                  <a:rPr lang="en-US">
                    <a:solidFill>
                      <a:srgbClr val="000000"/>
                    </a:solidFill>
                    <a:latin typeface="Times New Roman"/>
                    <a:ea typeface="Times New Roman"/>
                    <a:cs typeface="Times New Roman"/>
                  </a:rPr>
                  <a:t>Do đó </a:t>
                </a:r>
                <a14:m>
                  <m:oMath xmlns:m="http://schemas.openxmlformats.org/officeDocument/2006/math">
                    <m:r>
                      <a:rPr lang="vi-VN" i="1">
                        <a:effectLst/>
                        <a:latin typeface="Cambria Math"/>
                        <a:ea typeface="Calibri"/>
                        <a:cs typeface="Times New Roman"/>
                      </a:rPr>
                      <m:t>𝐼𝐽</m:t>
                    </m:r>
                    <m:r>
                      <a:rPr lang="vi-VN" i="1">
                        <a:effectLst/>
                        <a:latin typeface="Cambria Math"/>
                        <a:ea typeface="Calibri"/>
                        <a:cs typeface="Times New Roman"/>
                      </a:rPr>
                      <m:t>//</m:t>
                    </m:r>
                    <m:r>
                      <a:rPr lang="vi-VN" i="1">
                        <a:effectLst/>
                        <a:latin typeface="Cambria Math"/>
                        <a:ea typeface="Calibri"/>
                        <a:cs typeface="Times New Roman"/>
                      </a:rPr>
                      <m:t>𝐿𝐾</m:t>
                    </m:r>
                  </m:oMath>
                </a14:m>
                <a:r>
                  <a:rPr lang="en-US">
                    <a:solidFill>
                      <a:srgbClr val="000000"/>
                    </a:solidFill>
                    <a:effectLst/>
                    <a:latin typeface="Times New Roman"/>
                    <a:ea typeface="Times New Roman"/>
                    <a:cs typeface="Times New Roman"/>
                  </a:rPr>
                  <a:t> và IJ = LK</a:t>
                </a:r>
                <a:endParaRPr lang="en-US" sz="2000">
                  <a:effectLst/>
                  <a:latin typeface="Times New Roman"/>
                  <a:ea typeface="Calibri"/>
                  <a:cs typeface="Times New Roman"/>
                </a:endParaRPr>
              </a:p>
            </p:txBody>
          </p:sp>
        </mc:Choice>
        <mc:Fallback>
          <p:sp>
            <p:nvSpPr>
              <p:cNvPr id="10" name="Rectangle 9"/>
              <p:cNvSpPr>
                <a:spLocks noRot="1" noChangeAspect="1" noMove="1" noResize="1" noEditPoints="1" noAdjustHandles="1" noChangeArrowheads="1" noChangeShapeType="1" noTextEdit="1"/>
              </p:cNvSpPr>
              <p:nvPr/>
            </p:nvSpPr>
            <p:spPr>
              <a:xfrm>
                <a:off x="1019175" y="5150146"/>
                <a:ext cx="2566985" cy="369332"/>
              </a:xfrm>
              <a:prstGeom prst="rect">
                <a:avLst/>
              </a:prstGeom>
              <a:blipFill rotWithShape="1">
                <a:blip r:embed="rId7"/>
                <a:stretch>
                  <a:fillRect l="-1900" t="-8333" r="-950" b="-26667"/>
                </a:stretch>
              </a:blipFill>
            </p:spPr>
            <p:txBody>
              <a:bodyPr/>
              <a:lstStyle/>
              <a:p>
                <a:r>
                  <a:rPr lang="en-US">
                    <a:noFill/>
                  </a:rPr>
                  <a:t> </a:t>
                </a:r>
              </a:p>
            </p:txBody>
          </p:sp>
        </mc:Fallback>
      </mc:AlternateContent>
      <p:sp>
        <p:nvSpPr>
          <p:cNvPr id="11" name="Rectangle 10"/>
          <p:cNvSpPr/>
          <p:nvPr/>
        </p:nvSpPr>
        <p:spPr>
          <a:xfrm>
            <a:off x="942373" y="5549314"/>
            <a:ext cx="7592027" cy="646331"/>
          </a:xfrm>
          <a:prstGeom prst="rect">
            <a:avLst/>
          </a:prstGeom>
        </p:spPr>
        <p:txBody>
          <a:bodyPr wrap="square">
            <a:spAutoFit/>
          </a:bodyPr>
          <a:lstStyle/>
          <a:p>
            <a:pPr algn="just">
              <a:spcAft>
                <a:spcPts val="0"/>
              </a:spcAft>
            </a:pPr>
            <a:r>
              <a:rPr lang="en-US">
                <a:solidFill>
                  <a:srgbClr val="000000"/>
                </a:solidFill>
                <a:latin typeface="Times New Roman"/>
                <a:ea typeface="Times New Roman"/>
                <a:cs typeface="Times New Roman"/>
              </a:rPr>
              <a:t>Vậy qua hai đường thẳng song song ta xác định được duy nhất một mặt phẳng chứa hai đường thẳng song song đó hay I, J, K, L đồng phẳng.</a:t>
            </a:r>
            <a:endParaRPr lang="en-US" sz="2000">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2" name="Rectangle 11"/>
              <p:cNvSpPr/>
              <p:nvPr/>
            </p:nvSpPr>
            <p:spPr>
              <a:xfrm>
                <a:off x="942373" y="6214646"/>
                <a:ext cx="6525228" cy="369332"/>
              </a:xfrm>
              <a:prstGeom prst="rect">
                <a:avLst/>
              </a:prstGeom>
            </p:spPr>
            <p:txBody>
              <a:bodyPr wrap="square">
                <a:spAutoFit/>
              </a:bodyPr>
              <a:lstStyle/>
              <a:p>
                <a:pPr algn="just">
                  <a:spcAft>
                    <a:spcPts val="0"/>
                  </a:spcAft>
                </a:pPr>
                <a:r>
                  <a:rPr lang="en-US">
                    <a:solidFill>
                      <a:srgbClr val="000000"/>
                    </a:solidFill>
                    <a:latin typeface="Times New Roman"/>
                    <a:ea typeface="Times New Roman"/>
                    <a:cs typeface="Times New Roman"/>
                  </a:rPr>
                  <a:t>Xét tứ giác IJKL có </a:t>
                </a:r>
                <a14:m>
                  <m:oMath xmlns:m="http://schemas.openxmlformats.org/officeDocument/2006/math">
                    <m:r>
                      <a:rPr lang="vi-VN" i="1">
                        <a:effectLst/>
                        <a:latin typeface="Cambria Math"/>
                        <a:ea typeface="Calibri"/>
                        <a:cs typeface="Times New Roman"/>
                      </a:rPr>
                      <m:t>𝐼𝐽</m:t>
                    </m:r>
                    <m:r>
                      <a:rPr lang="vi-VN" i="1">
                        <a:effectLst/>
                        <a:latin typeface="Cambria Math"/>
                        <a:ea typeface="Calibri"/>
                        <a:cs typeface="Times New Roman"/>
                      </a:rPr>
                      <m:t>//</m:t>
                    </m:r>
                    <m:r>
                      <a:rPr lang="vi-VN" i="1">
                        <a:effectLst/>
                        <a:latin typeface="Cambria Math"/>
                        <a:ea typeface="Calibri"/>
                        <a:cs typeface="Times New Roman"/>
                      </a:rPr>
                      <m:t>𝐿𝐾</m:t>
                    </m:r>
                  </m:oMath>
                </a14:m>
                <a:r>
                  <a:rPr lang="en-US">
                    <a:solidFill>
                      <a:srgbClr val="000000"/>
                    </a:solidFill>
                    <a:effectLst/>
                    <a:latin typeface="Times New Roman"/>
                    <a:ea typeface="Times New Roman"/>
                    <a:cs typeface="Times New Roman"/>
                  </a:rPr>
                  <a:t>và IJ = LK nên IJKL là hình bình hành.</a:t>
                </a:r>
                <a:endParaRPr lang="en-US" sz="2000">
                  <a:effectLst/>
                  <a:latin typeface="Times New Roman"/>
                  <a:ea typeface="Calibri"/>
                  <a:cs typeface="Times New Roman"/>
                </a:endParaRPr>
              </a:p>
            </p:txBody>
          </p:sp>
        </mc:Choice>
        <mc:Fallback>
          <p:sp>
            <p:nvSpPr>
              <p:cNvPr id="12" name="Rectangle 11"/>
              <p:cNvSpPr>
                <a:spLocks noRot="1" noChangeAspect="1" noMove="1" noResize="1" noEditPoints="1" noAdjustHandles="1" noChangeArrowheads="1" noChangeShapeType="1" noTextEdit="1"/>
              </p:cNvSpPr>
              <p:nvPr/>
            </p:nvSpPr>
            <p:spPr>
              <a:xfrm>
                <a:off x="942373" y="6214646"/>
                <a:ext cx="6525228" cy="369332"/>
              </a:xfrm>
              <a:prstGeom prst="rect">
                <a:avLst/>
              </a:prstGeom>
              <a:blipFill rotWithShape="1">
                <a:blip r:embed="rId8"/>
                <a:stretch>
                  <a:fillRect l="-841" t="-8197" b="-24590"/>
                </a:stretch>
              </a:blipFill>
            </p:spPr>
            <p:txBody>
              <a:bodyPr/>
              <a:lstStyle/>
              <a:p>
                <a:r>
                  <a:rPr lang="en-US">
                    <a:noFill/>
                  </a:rPr>
                  <a:t> </a:t>
                </a:r>
              </a:p>
            </p:txBody>
          </p:sp>
        </mc:Fallback>
      </mc:AlternateContent>
      <p:sp>
        <p:nvSpPr>
          <p:cNvPr id="13" name="TextBox 12"/>
          <p:cNvSpPr txBox="1"/>
          <p:nvPr/>
        </p:nvSpPr>
        <p:spPr>
          <a:xfrm>
            <a:off x="123825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58157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52511" y="2971800"/>
            <a:ext cx="434734" cy="369332"/>
          </a:xfrm>
          <a:prstGeom prst="rect">
            <a:avLst/>
          </a:prstGeom>
        </p:spPr>
        <p:txBody>
          <a:bodyPr wrap="none">
            <a:spAutoFit/>
          </a:bodyPr>
          <a:lstStyle/>
          <a:p>
            <a:pPr algn="just">
              <a:spcAft>
                <a:spcPts val="0"/>
              </a:spcAft>
            </a:pPr>
            <a:r>
              <a:rPr lang="en-US">
                <a:latin typeface="Times New Roman"/>
                <a:ea typeface="Times New Roman"/>
                <a:cs typeface="Times New Roman"/>
              </a:rPr>
              <a:t>b) </a:t>
            </a:r>
            <a:endParaRPr lang="en-US" sz="2000">
              <a:effectLst/>
              <a:latin typeface="Times New Roman"/>
              <a:ea typeface="Calibri"/>
              <a:cs typeface="Times New Roman"/>
            </a:endParaRPr>
          </a:p>
        </p:txBody>
      </p:sp>
      <p:pic>
        <p:nvPicPr>
          <p:cNvPr id="7" name="Picture 6"/>
          <p:cNvPicPr/>
          <p:nvPr/>
        </p:nvPicPr>
        <p:blipFill>
          <a:blip r:embed="rId2"/>
          <a:stretch>
            <a:fillRect/>
          </a:stretch>
        </p:blipFill>
        <p:spPr>
          <a:xfrm>
            <a:off x="5257800" y="2662163"/>
            <a:ext cx="3459480" cy="3472667"/>
          </a:xfrm>
          <a:prstGeom prst="rect">
            <a:avLst/>
          </a:prstGeom>
        </p:spPr>
      </p:pic>
      <mc:AlternateContent xmlns:mc="http://schemas.openxmlformats.org/markup-compatibility/2006">
        <mc:Choice xmlns:a14="http://schemas.microsoft.com/office/drawing/2010/main" Requires="a14">
          <p:sp>
            <p:nvSpPr>
              <p:cNvPr id="8" name="Rectangle 7"/>
              <p:cNvSpPr/>
              <p:nvPr/>
            </p:nvSpPr>
            <p:spPr>
              <a:xfrm>
                <a:off x="1066800" y="3341132"/>
                <a:ext cx="4191000" cy="646331"/>
              </a:xfrm>
              <a:prstGeom prst="rect">
                <a:avLst/>
              </a:prstGeom>
            </p:spPr>
            <p:txBody>
              <a:bodyPr wrap="square">
                <a:spAutoFit/>
              </a:bodyPr>
              <a:lstStyle/>
              <a:p>
                <a:pPr algn="just">
                  <a:spcAft>
                    <a:spcPts val="0"/>
                  </a:spcAft>
                </a:pPr>
                <a:r>
                  <a:rPr lang="en-US">
                    <a:solidFill>
                      <a:srgbClr val="000000"/>
                    </a:solidFill>
                    <a:latin typeface="Times New Roman"/>
                    <a:ea typeface="Times New Roman"/>
                    <a:cs typeface="Times New Roman"/>
                  </a:rPr>
                  <a:t>Trong tam giác SMP có: </a:t>
                </a:r>
                <a14:m>
                  <m:oMath xmlns:m="http://schemas.openxmlformats.org/officeDocument/2006/math">
                    <m:r>
                      <a:rPr lang="vi-VN" i="1">
                        <a:effectLst/>
                        <a:latin typeface="Cambria Math"/>
                        <a:ea typeface="Calibri"/>
                        <a:cs typeface="Times New Roman"/>
                      </a:rPr>
                      <m:t>𝐼𝐾</m:t>
                    </m:r>
                    <m:r>
                      <a:rPr lang="vi-VN" i="1">
                        <a:effectLst/>
                        <a:latin typeface="Cambria Math"/>
                        <a:ea typeface="Calibri"/>
                        <a:cs typeface="Times New Roman"/>
                      </a:rPr>
                      <m:t>//</m:t>
                    </m:r>
                    <m:r>
                      <a:rPr lang="vi-VN" i="1">
                        <a:effectLst/>
                        <a:latin typeface="Cambria Math"/>
                        <a:ea typeface="Calibri"/>
                        <a:cs typeface="Times New Roman"/>
                      </a:rPr>
                      <m:t>𝑀𝑃</m:t>
                    </m:r>
                  </m:oMath>
                </a14:m>
                <a:r>
                  <a:rPr lang="en-US">
                    <a:solidFill>
                      <a:srgbClr val="000000"/>
                    </a:solidFill>
                    <a:effectLst/>
                    <a:latin typeface="Times New Roman"/>
                    <a:ea typeface="Times New Roman"/>
                    <a:cs typeface="Times New Roman"/>
                  </a:rPr>
                  <a:t> (tính chất đường trung bình tam giác SMP)</a:t>
                </a:r>
                <a:endParaRPr lang="en-US" sz="2000">
                  <a:effectLst/>
                  <a:latin typeface="Times New Roman"/>
                  <a:ea typeface="Calibri"/>
                  <a:cs typeface="Times New Roman"/>
                </a:endParaRPr>
              </a:p>
            </p:txBody>
          </p:sp>
        </mc:Choice>
        <mc:Fallback>
          <p:sp>
            <p:nvSpPr>
              <p:cNvPr id="8" name="Rectangle 7"/>
              <p:cNvSpPr>
                <a:spLocks noRot="1" noChangeAspect="1" noMove="1" noResize="1" noEditPoints="1" noAdjustHandles="1" noChangeArrowheads="1" noChangeShapeType="1" noTextEdit="1"/>
              </p:cNvSpPr>
              <p:nvPr/>
            </p:nvSpPr>
            <p:spPr>
              <a:xfrm>
                <a:off x="1066800" y="3341132"/>
                <a:ext cx="4191000" cy="646331"/>
              </a:xfrm>
              <a:prstGeom prst="rect">
                <a:avLst/>
              </a:prstGeom>
              <a:blipFill rotWithShape="1">
                <a:blip r:embed="rId3"/>
                <a:stretch>
                  <a:fillRect l="-1163" t="-4717" r="-1017" b="-1415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1023936" y="4075330"/>
                <a:ext cx="4233864" cy="646331"/>
              </a:xfrm>
              <a:prstGeom prst="rect">
                <a:avLst/>
              </a:prstGeom>
            </p:spPr>
            <p:txBody>
              <a:bodyPr wrap="square">
                <a:spAutoFit/>
              </a:bodyPr>
              <a:lstStyle/>
              <a:p>
                <a:pPr algn="just">
                  <a:spcAft>
                    <a:spcPts val="0"/>
                  </a:spcAft>
                </a:pPr>
                <a:r>
                  <a:rPr lang="en-US">
                    <a:solidFill>
                      <a:srgbClr val="000000"/>
                    </a:solidFill>
                    <a:latin typeface="Times New Roman"/>
                    <a:ea typeface="Times New Roman"/>
                    <a:cs typeface="Times New Roman"/>
                  </a:rPr>
                  <a:t>Mà </a:t>
                </a:r>
                <a14:m>
                  <m:oMath xmlns:m="http://schemas.openxmlformats.org/officeDocument/2006/math">
                    <m:r>
                      <a:rPr lang="vi-VN" i="1">
                        <a:effectLst/>
                        <a:latin typeface="Cambria Math"/>
                        <a:ea typeface="Calibri"/>
                        <a:cs typeface="Times New Roman"/>
                      </a:rPr>
                      <m:t>𝑀𝑃</m:t>
                    </m:r>
                    <m:r>
                      <a:rPr lang="vi-VN" i="1">
                        <a:effectLst/>
                        <a:latin typeface="Cambria Math"/>
                        <a:ea typeface="Calibri"/>
                        <a:cs typeface="Times New Roman"/>
                      </a:rPr>
                      <m:t>//</m:t>
                    </m:r>
                    <m:r>
                      <a:rPr lang="vi-VN" i="1">
                        <a:effectLst/>
                        <a:latin typeface="Cambria Math"/>
                        <a:ea typeface="Calibri"/>
                        <a:cs typeface="Times New Roman"/>
                      </a:rPr>
                      <m:t>𝐴𝐷</m:t>
                    </m:r>
                    <m:r>
                      <a:rPr lang="vi-VN" i="1">
                        <a:effectLst/>
                        <a:latin typeface="Cambria Math"/>
                        <a:ea typeface="Calibri"/>
                        <a:cs typeface="Times New Roman"/>
                      </a:rPr>
                      <m:t>//</m:t>
                    </m:r>
                    <m:r>
                      <a:rPr lang="vi-VN" i="1">
                        <a:effectLst/>
                        <a:latin typeface="Cambria Math"/>
                        <a:ea typeface="Calibri"/>
                        <a:cs typeface="Times New Roman"/>
                      </a:rPr>
                      <m:t>𝐵𝐶</m:t>
                    </m:r>
                  </m:oMath>
                </a14:m>
                <a:r>
                  <a:rPr lang="en-US">
                    <a:solidFill>
                      <a:srgbClr val="000000"/>
                    </a:solidFill>
                    <a:effectLst/>
                    <a:latin typeface="Times New Roman"/>
                    <a:ea typeface="Times New Roman"/>
                    <a:cs typeface="Times New Roman"/>
                  </a:rPr>
                  <a:t> (tính chất đường trung bình của hình thang)</a:t>
                </a:r>
                <a:endParaRPr lang="en-US" sz="2000">
                  <a:effectLst/>
                  <a:latin typeface="Times New Roman"/>
                  <a:ea typeface="Calibri"/>
                  <a:cs typeface="Times New Roman"/>
                </a:endParaRPr>
              </a:p>
            </p:txBody>
          </p:sp>
        </mc:Choice>
        <mc:Fallback>
          <p:sp>
            <p:nvSpPr>
              <p:cNvPr id="9" name="Rectangle 8"/>
              <p:cNvSpPr>
                <a:spLocks noRot="1" noChangeAspect="1" noMove="1" noResize="1" noEditPoints="1" noAdjustHandles="1" noChangeArrowheads="1" noChangeShapeType="1" noTextEdit="1"/>
              </p:cNvSpPr>
              <p:nvPr/>
            </p:nvSpPr>
            <p:spPr>
              <a:xfrm>
                <a:off x="1023936" y="4075330"/>
                <a:ext cx="4233864" cy="646331"/>
              </a:xfrm>
              <a:prstGeom prst="rect">
                <a:avLst/>
              </a:prstGeom>
              <a:blipFill rotWithShape="1">
                <a:blip r:embed="rId4"/>
                <a:stretch>
                  <a:fillRect l="-1295" t="-4717" r="-1007" b="-1415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1052511" y="4800600"/>
                <a:ext cx="1623650"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Suy ra </a:t>
                </a:r>
                <a14:m>
                  <m:oMath xmlns:m="http://schemas.openxmlformats.org/officeDocument/2006/math">
                    <m:r>
                      <a:rPr lang="vi-VN" i="1">
                        <a:effectLst/>
                        <a:latin typeface="Cambria Math"/>
                        <a:ea typeface="Calibri"/>
                        <a:cs typeface="Times New Roman"/>
                      </a:rPr>
                      <m:t>𝐼𝐾</m:t>
                    </m:r>
                    <m:r>
                      <a:rPr lang="vi-VN" i="1">
                        <a:effectLst/>
                        <a:latin typeface="Cambria Math"/>
                        <a:ea typeface="Calibri"/>
                        <a:cs typeface="Times New Roman"/>
                      </a:rPr>
                      <m:t>//</m:t>
                    </m:r>
                    <m:r>
                      <a:rPr lang="vi-VN" i="1">
                        <a:effectLst/>
                        <a:latin typeface="Cambria Math"/>
                        <a:ea typeface="Calibri"/>
                        <a:cs typeface="Times New Roman"/>
                      </a:rPr>
                      <m:t>𝐵𝐶</m:t>
                    </m:r>
                  </m:oMath>
                </a14:m>
                <a:endParaRPr lang="en-US" sz="2000">
                  <a:effectLst/>
                  <a:latin typeface="Times New Roman"/>
                  <a:ea typeface="Calibri"/>
                  <a:cs typeface="Times New Roman"/>
                </a:endParaRPr>
              </a:p>
            </p:txBody>
          </p:sp>
        </mc:Choice>
        <mc:Fallback>
          <p:sp>
            <p:nvSpPr>
              <p:cNvPr id="10" name="Rectangle 9"/>
              <p:cNvSpPr>
                <a:spLocks noRot="1" noChangeAspect="1" noMove="1" noResize="1" noEditPoints="1" noAdjustHandles="1" noChangeArrowheads="1" noChangeShapeType="1" noTextEdit="1"/>
              </p:cNvSpPr>
              <p:nvPr/>
            </p:nvSpPr>
            <p:spPr>
              <a:xfrm>
                <a:off x="1052511" y="4800600"/>
                <a:ext cx="1623650" cy="369332"/>
              </a:xfrm>
              <a:prstGeom prst="rect">
                <a:avLst/>
              </a:prstGeom>
              <a:blipFill rotWithShape="1">
                <a:blip r:embed="rId5"/>
                <a:stretch>
                  <a:fillRect l="-3383" t="-8333" b="-25000"/>
                </a:stretch>
              </a:blipFill>
            </p:spPr>
            <p:txBody>
              <a:bodyPr/>
              <a:lstStyle/>
              <a:p>
                <a:r>
                  <a:rPr lang="en-US">
                    <a:noFill/>
                  </a:rPr>
                  <a:t> </a:t>
                </a:r>
              </a:p>
            </p:txBody>
          </p:sp>
        </mc:Fallback>
      </mc:AlternateContent>
      <p:sp>
        <p:nvSpPr>
          <p:cNvPr id="11" name="TextBox 10"/>
          <p:cNvSpPr txBox="1"/>
          <p:nvPr/>
        </p:nvSpPr>
        <p:spPr>
          <a:xfrm>
            <a:off x="1269878"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mc:AlternateContent xmlns:mc="http://schemas.openxmlformats.org/markup-compatibility/2006">
        <mc:Choice xmlns:a14="http://schemas.microsoft.com/office/drawing/2010/main" Requires="a14">
          <p:sp>
            <p:nvSpPr>
              <p:cNvPr id="12" name="Rectangle 11"/>
              <p:cNvSpPr/>
              <p:nvPr/>
            </p:nvSpPr>
            <p:spPr>
              <a:xfrm>
                <a:off x="1023936" y="812376"/>
                <a:ext cx="7953375" cy="1785104"/>
              </a:xfrm>
              <a:prstGeom prst="rect">
                <a:avLst/>
              </a:prstGeom>
              <a:ln>
                <a:solidFill>
                  <a:srgbClr val="FF0000"/>
                </a:solidFill>
              </a:ln>
            </p:spPr>
            <p:txBody>
              <a:bodyPr wrap="square">
                <a:spAutoFit/>
              </a:bodyPr>
              <a:lstStyle/>
              <a:p>
                <a:pPr indent="426720" algn="just">
                  <a:spcAft>
                    <a:spcPts val="0"/>
                  </a:spcAft>
                </a:pPr>
                <a:r>
                  <a:rPr lang="pl-PL" b="1">
                    <a:latin typeface="Times New Roman"/>
                    <a:ea typeface="Times New Roman"/>
                    <a:cs typeface="Times New Roman"/>
                  </a:rPr>
                  <a:t>Bài 6</a:t>
                </a:r>
                <a:r>
                  <a:rPr lang="pl-PL">
                    <a:effectLst/>
                    <a:latin typeface="Times New Roman"/>
                    <a:ea typeface="Times New Roman"/>
                    <a:cs typeface="Times New Roman"/>
                  </a:rPr>
                  <a:t> (SGK-100</a:t>
                </a:r>
                <a:r>
                  <a:rPr lang="pl-PL">
                    <a:effectLst/>
                    <a:latin typeface="Times New Roman"/>
                    <a:ea typeface="Times New Roman"/>
                    <a:cs typeface="Times New Roman"/>
                  </a:rPr>
                  <a:t>) </a:t>
                </a:r>
                <a:r>
                  <a:rPr lang="en-US" smtClean="0">
                    <a:effectLst/>
                    <a:latin typeface="Times New Roman"/>
                    <a:ea typeface="Times New Roman"/>
                    <a:cs typeface="Times New Roman"/>
                  </a:rPr>
                  <a:t>Cho hình chóp S.ABCD có đáy ABCD là hình bình hành. Gọi M, N, P, Q lần lượt là trung điểm của các cạnh AB, BC, CD, DA; I, J, K, L lần lượt là trung điểm của các đoạn SM, SN, SP, SQ. </a:t>
                </a:r>
              </a:p>
              <a:p>
                <a:pPr indent="171450" algn="just">
                  <a:spcAft>
                    <a:spcPts val="0"/>
                  </a:spcAft>
                </a:pPr>
                <a:r>
                  <a:rPr lang="pl-PL" smtClean="0">
                    <a:solidFill>
                      <a:srgbClr val="000000"/>
                    </a:solidFill>
                    <a:effectLst/>
                    <a:latin typeface="Times New Roman"/>
                    <a:ea typeface="Times New Roman"/>
                    <a:cs typeface="Times New Roman"/>
                  </a:rPr>
                  <a:t>a</a:t>
                </a:r>
                <a:r>
                  <a:rPr lang="pl-PL">
                    <a:solidFill>
                      <a:srgbClr val="000000"/>
                    </a:solidFill>
                    <a:effectLst/>
                    <a:latin typeface="Times New Roman"/>
                    <a:ea typeface="Times New Roman"/>
                    <a:cs typeface="Times New Roman"/>
                  </a:rPr>
                  <a:t>) </a:t>
                </a:r>
                <a:r>
                  <a:rPr lang="pl-PL" smtClean="0">
                    <a:solidFill>
                      <a:srgbClr val="000000"/>
                    </a:solidFill>
                    <a:effectLst/>
                    <a:latin typeface="Times New Roman"/>
                    <a:ea typeface="Times New Roman"/>
                    <a:cs typeface="Times New Roman"/>
                  </a:rPr>
                  <a:t>C</a:t>
                </a:r>
                <a:r>
                  <a:rPr lang="en-US" smtClean="0">
                    <a:solidFill>
                      <a:srgbClr val="000000"/>
                    </a:solidFill>
                    <a:effectLst/>
                    <a:latin typeface="Times New Roman"/>
                    <a:ea typeface="Times New Roman"/>
                    <a:cs typeface="Times New Roman"/>
                  </a:rPr>
                  <a:t>/</a:t>
                </a:r>
                <a:r>
                  <a:rPr lang="pl-PL" smtClean="0">
                    <a:solidFill>
                      <a:srgbClr val="000000"/>
                    </a:solidFill>
                    <a:effectLst/>
                    <a:latin typeface="Times New Roman"/>
                    <a:ea typeface="Times New Roman"/>
                    <a:cs typeface="Times New Roman"/>
                  </a:rPr>
                  <a:t>minh </a:t>
                </a:r>
                <a:r>
                  <a:rPr lang="pl-PL">
                    <a:solidFill>
                      <a:srgbClr val="000000"/>
                    </a:solidFill>
                    <a:effectLst/>
                    <a:latin typeface="Times New Roman"/>
                    <a:ea typeface="Times New Roman"/>
                    <a:cs typeface="Times New Roman"/>
                  </a:rPr>
                  <a:t>rằng bốn điểm I, J, K, L đồng phẳng và tứ giác IJKL là hình bình hành.</a:t>
                </a:r>
                <a:endParaRPr lang="en-US" sz="2000">
                  <a:effectLst/>
                  <a:latin typeface="Times New Roman"/>
                  <a:ea typeface="Calibri"/>
                  <a:cs typeface="Times New Roman"/>
                </a:endParaRPr>
              </a:p>
              <a:p>
                <a:pPr algn="just">
                  <a:spcAft>
                    <a:spcPts val="0"/>
                  </a:spcAft>
                </a:pPr>
                <a:r>
                  <a:rPr lang="pl-PL">
                    <a:solidFill>
                      <a:srgbClr val="000000"/>
                    </a:solidFill>
                    <a:effectLst/>
                    <a:latin typeface="Times New Roman"/>
                    <a:ea typeface="Times New Roman"/>
                    <a:cs typeface="Times New Roman"/>
                  </a:rPr>
                  <a:t> </a:t>
                </a:r>
                <a:r>
                  <a:rPr lang="en-US" smtClean="0">
                    <a:solidFill>
                      <a:srgbClr val="000000"/>
                    </a:solidFill>
                    <a:effectLst/>
                    <a:latin typeface="Times New Roman"/>
                    <a:ea typeface="Times New Roman"/>
                    <a:cs typeface="Times New Roman"/>
                  </a:rPr>
                  <a:t>  b</a:t>
                </a:r>
                <a:r>
                  <a:rPr lang="en-US">
                    <a:solidFill>
                      <a:srgbClr val="000000"/>
                    </a:solidFill>
                    <a:effectLst/>
                    <a:latin typeface="Times New Roman"/>
                    <a:ea typeface="Times New Roman"/>
                    <a:cs typeface="Times New Roman"/>
                  </a:rPr>
                  <a:t>) Chứng minh rằng </a:t>
                </a:r>
                <a14:m>
                  <m:oMath xmlns:m="http://schemas.openxmlformats.org/officeDocument/2006/math">
                    <m:r>
                      <a:rPr lang="vi-VN" sz="2000" i="1">
                        <a:solidFill>
                          <a:srgbClr val="000000"/>
                        </a:solidFill>
                        <a:effectLst/>
                        <a:latin typeface="Cambria Math"/>
                        <a:ea typeface="Calibri"/>
                        <a:cs typeface="Times New Roman"/>
                      </a:rPr>
                      <m:t>𝐼𝐾</m:t>
                    </m:r>
                    <m:r>
                      <a:rPr lang="vi-VN" sz="2000" i="1">
                        <a:solidFill>
                          <a:srgbClr val="000000"/>
                        </a:solidFill>
                        <a:effectLst/>
                        <a:latin typeface="Cambria Math"/>
                        <a:ea typeface="Calibri"/>
                        <a:cs typeface="Times New Roman"/>
                      </a:rPr>
                      <m:t>//</m:t>
                    </m:r>
                    <m:r>
                      <a:rPr lang="vi-VN" sz="2000" i="1">
                        <a:solidFill>
                          <a:srgbClr val="000000"/>
                        </a:solidFill>
                        <a:effectLst/>
                        <a:latin typeface="Cambria Math"/>
                        <a:ea typeface="Calibri"/>
                        <a:cs typeface="Times New Roman"/>
                      </a:rPr>
                      <m:t>𝐵𝐶</m:t>
                    </m:r>
                  </m:oMath>
                </a14:m>
                <a:endParaRPr lang="en-US" sz="2000">
                  <a:effectLst/>
                  <a:latin typeface="Times New Roman"/>
                  <a:ea typeface="Calibri"/>
                  <a:cs typeface="Times New Roman"/>
                </a:endParaRPr>
              </a:p>
              <a:p>
                <a:pPr algn="just">
                  <a:spcAft>
                    <a:spcPts val="0"/>
                  </a:spcAft>
                </a:pPr>
                <a:r>
                  <a:rPr lang="en-US" smtClean="0">
                    <a:solidFill>
                      <a:srgbClr val="000000"/>
                    </a:solidFill>
                    <a:effectLst/>
                    <a:latin typeface="Times New Roman"/>
                    <a:ea typeface="Times New Roman"/>
                    <a:cs typeface="Times New Roman"/>
                  </a:rPr>
                  <a:t>   c</a:t>
                </a:r>
                <a:r>
                  <a:rPr lang="en-US">
                    <a:solidFill>
                      <a:srgbClr val="000000"/>
                    </a:solidFill>
                    <a:effectLst/>
                    <a:latin typeface="Times New Roman"/>
                    <a:ea typeface="Times New Roman"/>
                    <a:cs typeface="Times New Roman"/>
                  </a:rPr>
                  <a:t>) Xác định giao tuyến của hai mặt phẳng (IJKL) và (SBC).</a:t>
                </a:r>
                <a:endParaRPr lang="en-US" sz="2000">
                  <a:effectLst/>
                  <a:latin typeface="Times New Roman"/>
                  <a:ea typeface="Calibri"/>
                  <a:cs typeface="Times New Roman"/>
                </a:endParaRPr>
              </a:p>
            </p:txBody>
          </p:sp>
        </mc:Choice>
        <mc:Fallback>
          <p:sp>
            <p:nvSpPr>
              <p:cNvPr id="12" name="Rectangle 11"/>
              <p:cNvSpPr>
                <a:spLocks noRot="1" noChangeAspect="1" noMove="1" noResize="1" noEditPoints="1" noAdjustHandles="1" noChangeArrowheads="1" noChangeShapeType="1" noTextEdit="1"/>
              </p:cNvSpPr>
              <p:nvPr/>
            </p:nvSpPr>
            <p:spPr>
              <a:xfrm>
                <a:off x="1023936" y="812376"/>
                <a:ext cx="7953375" cy="1785104"/>
              </a:xfrm>
              <a:prstGeom prst="rect">
                <a:avLst/>
              </a:prstGeom>
              <a:blipFill rotWithShape="1">
                <a:blip r:embed="rId6"/>
                <a:stretch>
                  <a:fillRect l="-612" t="-1356" r="-459" b="-4068"/>
                </a:stretch>
              </a:blipFill>
              <a:ln>
                <a:solidFill>
                  <a:srgbClr val="FF0000"/>
                </a:solidFill>
              </a:ln>
            </p:spPr>
            <p:txBody>
              <a:bodyPr/>
              <a:lstStyle/>
              <a:p>
                <a:r>
                  <a:rPr lang="en-US">
                    <a:noFill/>
                  </a:rPr>
                  <a:t> </a:t>
                </a:r>
              </a:p>
            </p:txBody>
          </p:sp>
        </mc:Fallback>
      </mc:AlternateContent>
      <p:sp>
        <p:nvSpPr>
          <p:cNvPr id="13" name="Rectangle 12"/>
          <p:cNvSpPr/>
          <p:nvPr/>
        </p:nvSpPr>
        <p:spPr>
          <a:xfrm>
            <a:off x="1692726" y="2597480"/>
            <a:ext cx="1069524" cy="369332"/>
          </a:xfrm>
          <a:prstGeom prst="rect">
            <a:avLst/>
          </a:prstGeom>
        </p:spPr>
        <p:txBody>
          <a:bodyPr wrap="none">
            <a:spAutoFit/>
          </a:bodyPr>
          <a:lstStyle/>
          <a:p>
            <a:pPr indent="457200" algn="just">
              <a:spcAft>
                <a:spcPts val="0"/>
              </a:spcAft>
            </a:pPr>
            <a:r>
              <a:rPr lang="en-US" b="1" u="sng">
                <a:solidFill>
                  <a:srgbClr val="000000"/>
                </a:solidFill>
                <a:latin typeface="Times New Roman"/>
                <a:ea typeface="Times New Roman"/>
                <a:cs typeface="Times New Roman"/>
              </a:rPr>
              <a:t>Giải</a:t>
            </a:r>
            <a:endParaRPr lang="en-US" sz="2000" b="1" u="sng">
              <a:effectLst/>
              <a:latin typeface="Times New Roman"/>
              <a:ea typeface="Calibri"/>
              <a:cs typeface="Times New Roman"/>
            </a:endParaRPr>
          </a:p>
        </p:txBody>
      </p:sp>
    </p:spTree>
    <p:extLst>
      <p:ext uri="{BB962C8B-B14F-4D97-AF65-F5344CB8AC3E}">
        <p14:creationId xmlns:p14="http://schemas.microsoft.com/office/powerpoint/2010/main" val="16481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89235" y="2944297"/>
            <a:ext cx="364202" cy="369332"/>
          </a:xfrm>
          <a:prstGeom prst="rect">
            <a:avLst/>
          </a:prstGeom>
        </p:spPr>
        <p:txBody>
          <a:bodyPr wrap="none">
            <a:spAutoFit/>
          </a:bodyPr>
          <a:lstStyle/>
          <a:p>
            <a:r>
              <a:rPr lang="pl-PL">
                <a:solidFill>
                  <a:srgbClr val="000000"/>
                </a:solidFill>
                <a:latin typeface="Times New Roman"/>
                <a:ea typeface="Times New Roman"/>
              </a:rPr>
              <a:t>c)</a:t>
            </a:r>
            <a:endParaRPr lang="en-US"/>
          </a:p>
        </p:txBody>
      </p:sp>
      <mc:AlternateContent xmlns:mc="http://schemas.openxmlformats.org/markup-compatibility/2006">
        <mc:Choice xmlns:a14="http://schemas.microsoft.com/office/drawing/2010/main" Requires="a14">
          <p:sp>
            <p:nvSpPr>
              <p:cNvPr id="6" name="Rectangle 5"/>
              <p:cNvSpPr/>
              <p:nvPr/>
            </p:nvSpPr>
            <p:spPr>
              <a:xfrm>
                <a:off x="1276350" y="2952274"/>
                <a:ext cx="4508350"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Ta có: </a:t>
                </a:r>
                <a14:m>
                  <m:oMath xmlns:m="http://schemas.openxmlformats.org/officeDocument/2006/math">
                    <m:r>
                      <a:rPr lang="vi-VN" i="1">
                        <a:effectLst/>
                        <a:latin typeface="Cambria Math"/>
                        <a:ea typeface="Calibri"/>
                        <a:cs typeface="Times New Roman"/>
                      </a:rPr>
                      <m:t>𝐽</m:t>
                    </m:r>
                    <m:r>
                      <a:rPr lang="vi-VN" i="1">
                        <a:effectLst/>
                        <a:latin typeface="Cambria Math"/>
                        <a:ea typeface="Calibri"/>
                        <a:cs typeface="Times New Roman"/>
                      </a:rPr>
                      <m:t>∈</m:t>
                    </m:r>
                    <m:r>
                      <a:rPr lang="vi-VN" i="1">
                        <a:effectLst/>
                        <a:latin typeface="Cambria Math"/>
                        <a:ea typeface="Calibri"/>
                        <a:cs typeface="Times New Roman"/>
                      </a:rPr>
                      <m:t>𝑆𝑁</m:t>
                    </m:r>
                  </m:oMath>
                </a14:m>
                <a:r>
                  <a:rPr lang="pl-PL">
                    <a:solidFill>
                      <a:srgbClr val="000000"/>
                    </a:solidFill>
                    <a:effectLst/>
                    <a:latin typeface="Times New Roman"/>
                    <a:ea typeface="Times New Roman"/>
                    <a:cs typeface="Times New Roman"/>
                  </a:rPr>
                  <a:t> mà </a:t>
                </a:r>
                <a14:m>
                  <m:oMath xmlns:m="http://schemas.openxmlformats.org/officeDocument/2006/math">
                    <m:r>
                      <a:rPr lang="vi-VN" i="1">
                        <a:effectLst/>
                        <a:latin typeface="Cambria Math"/>
                        <a:ea typeface="Calibri"/>
                        <a:cs typeface="Times New Roman"/>
                      </a:rPr>
                      <m:t>𝑆𝑁</m:t>
                    </m:r>
                    <m:r>
                      <a:rPr lang="vi-VN" i="1">
                        <a:effectLst/>
                        <a:latin typeface="Cambria Math"/>
                        <a:ea typeface="Calibri"/>
                        <a:cs typeface="Times New Roman"/>
                      </a:rPr>
                      <m:t>⊂(</m:t>
                    </m:r>
                    <m:r>
                      <a:rPr lang="vi-VN" i="1">
                        <a:effectLst/>
                        <a:latin typeface="Cambria Math"/>
                        <a:ea typeface="Calibri"/>
                        <a:cs typeface="Times New Roman"/>
                      </a:rPr>
                      <m:t>𝑆𝐵𝐶</m:t>
                    </m:r>
                    <m:r>
                      <a:rPr lang="vi-VN" i="1">
                        <a:effectLst/>
                        <a:latin typeface="Cambria Math"/>
                        <a:ea typeface="Calibri"/>
                        <a:cs typeface="Times New Roman"/>
                      </a:rPr>
                      <m:t>)</m:t>
                    </m:r>
                  </m:oMath>
                </a14:m>
                <a:r>
                  <a:rPr lang="pl-PL">
                    <a:solidFill>
                      <a:srgbClr val="000000"/>
                    </a:solidFill>
                    <a:effectLst/>
                    <a:latin typeface="Times New Roman"/>
                    <a:ea typeface="Times New Roman"/>
                    <a:cs typeface="Times New Roman"/>
                  </a:rPr>
                  <a:t> nên </a:t>
                </a:r>
                <a14:m>
                  <m:oMath xmlns:m="http://schemas.openxmlformats.org/officeDocument/2006/math">
                    <m:r>
                      <a:rPr lang="vi-VN" i="1">
                        <a:effectLst/>
                        <a:latin typeface="Cambria Math"/>
                        <a:ea typeface="Calibri"/>
                        <a:cs typeface="Times New Roman"/>
                      </a:rPr>
                      <m:t>𝐽</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𝑆𝐵𝐶</m:t>
                    </m:r>
                    <m:r>
                      <a:rPr lang="vi-VN" i="1">
                        <a:effectLst/>
                        <a:latin typeface="Cambria Math"/>
                        <a:ea typeface="Calibri"/>
                        <a:cs typeface="Times New Roman"/>
                      </a:rPr>
                      <m:t>)</m:t>
                    </m:r>
                  </m:oMath>
                </a14:m>
                <a:endParaRPr lang="en-US" sz="2000">
                  <a:effectLst/>
                  <a:latin typeface="Times New Roman"/>
                  <a:ea typeface="Calibri"/>
                  <a:cs typeface="Times New Roman"/>
                </a:endParaRPr>
              </a:p>
            </p:txBody>
          </p:sp>
        </mc:Choice>
        <mc:Fallback>
          <p:sp>
            <p:nvSpPr>
              <p:cNvPr id="6" name="Rectangle 5"/>
              <p:cNvSpPr>
                <a:spLocks noRot="1" noChangeAspect="1" noMove="1" noResize="1" noEditPoints="1" noAdjustHandles="1" noChangeArrowheads="1" noChangeShapeType="1" noTextEdit="1"/>
              </p:cNvSpPr>
              <p:nvPr/>
            </p:nvSpPr>
            <p:spPr>
              <a:xfrm>
                <a:off x="1276350" y="2952274"/>
                <a:ext cx="4508350" cy="369332"/>
              </a:xfrm>
              <a:prstGeom prst="rect">
                <a:avLst/>
              </a:prstGeom>
              <a:blipFill rotWithShape="1">
                <a:blip r:embed="rId2"/>
                <a:stretch>
                  <a:fillRect l="-1081" t="-8197" b="-24590"/>
                </a:stretch>
              </a:blipFill>
            </p:spPr>
            <p:txBody>
              <a:bodyPr/>
              <a:lstStyle/>
              <a:p>
                <a:r>
                  <a:rPr lang="en-US">
                    <a:noFill/>
                  </a:rPr>
                  <a:t> </a:t>
                </a:r>
              </a:p>
            </p:txBody>
          </p:sp>
        </mc:Fallback>
      </mc:AlternateContent>
      <p:pic>
        <p:nvPicPr>
          <p:cNvPr id="7" name="Picture 6"/>
          <p:cNvPicPr/>
          <p:nvPr/>
        </p:nvPicPr>
        <p:blipFill>
          <a:blip r:embed="rId3"/>
          <a:stretch>
            <a:fillRect/>
          </a:stretch>
        </p:blipFill>
        <p:spPr>
          <a:xfrm>
            <a:off x="5784700" y="2554129"/>
            <a:ext cx="3054500" cy="3556912"/>
          </a:xfrm>
          <a:prstGeom prst="rect">
            <a:avLst/>
          </a:prstGeom>
        </p:spPr>
      </p:pic>
      <mc:AlternateContent xmlns:mc="http://schemas.openxmlformats.org/markup-compatibility/2006">
        <mc:Choice xmlns:a14="http://schemas.microsoft.com/office/drawing/2010/main" Requires="a14">
          <p:sp>
            <p:nvSpPr>
              <p:cNvPr id="8" name="Rectangle 7"/>
              <p:cNvSpPr/>
              <p:nvPr/>
            </p:nvSpPr>
            <p:spPr>
              <a:xfrm>
                <a:off x="1228725" y="3321606"/>
                <a:ext cx="1809726"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Lại có </a:t>
                </a:r>
                <a14:m>
                  <m:oMath xmlns:m="http://schemas.openxmlformats.org/officeDocument/2006/math">
                    <m:r>
                      <a:rPr lang="vi-VN" i="1">
                        <a:effectLst/>
                        <a:latin typeface="Cambria Math"/>
                        <a:ea typeface="Calibri"/>
                        <a:cs typeface="Times New Roman"/>
                      </a:rPr>
                      <m:t>𝐽</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𝐾𝐿</m:t>
                    </m:r>
                    <m:r>
                      <a:rPr lang="vi-VN" i="1">
                        <a:effectLst/>
                        <a:latin typeface="Cambria Math"/>
                        <a:ea typeface="Calibri"/>
                        <a:cs typeface="Times New Roman"/>
                      </a:rPr>
                      <m:t>)</m:t>
                    </m:r>
                  </m:oMath>
                </a14:m>
                <a:endParaRPr lang="en-US" sz="2000">
                  <a:effectLst/>
                  <a:latin typeface="Times New Roman"/>
                  <a:ea typeface="Calibri"/>
                  <a:cs typeface="Times New Roman"/>
                </a:endParaRPr>
              </a:p>
            </p:txBody>
          </p:sp>
        </mc:Choice>
        <mc:Fallback>
          <p:sp>
            <p:nvSpPr>
              <p:cNvPr id="8" name="Rectangle 7"/>
              <p:cNvSpPr>
                <a:spLocks noRot="1" noChangeAspect="1" noMove="1" noResize="1" noEditPoints="1" noAdjustHandles="1" noChangeArrowheads="1" noChangeShapeType="1" noTextEdit="1"/>
              </p:cNvSpPr>
              <p:nvPr/>
            </p:nvSpPr>
            <p:spPr>
              <a:xfrm>
                <a:off x="1228725" y="3321606"/>
                <a:ext cx="1809726" cy="369332"/>
              </a:xfrm>
              <a:prstGeom prst="rect">
                <a:avLst/>
              </a:prstGeom>
              <a:blipFill rotWithShape="1">
                <a:blip r:embed="rId4"/>
                <a:stretch>
                  <a:fillRect l="-3041" t="-8333" r="-338" b="-26667"/>
                </a:stretch>
              </a:blipFill>
            </p:spPr>
            <p:txBody>
              <a:bodyPr/>
              <a:lstStyle/>
              <a:p>
                <a:r>
                  <a:rPr lang="en-US">
                    <a:noFill/>
                  </a:rPr>
                  <a:t> </a:t>
                </a:r>
              </a:p>
            </p:txBody>
          </p:sp>
        </mc:Fallback>
      </mc:AlternateContent>
      <p:sp>
        <p:nvSpPr>
          <p:cNvPr id="9" name="Rectangle 8"/>
          <p:cNvSpPr/>
          <p:nvPr/>
        </p:nvSpPr>
        <p:spPr>
          <a:xfrm>
            <a:off x="960660" y="3690938"/>
            <a:ext cx="4147289"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Do đó J là giao điểm của (IJKL) và (SBC).</a:t>
            </a:r>
            <a:endParaRPr lang="en-US" sz="2000">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0" name="Rectangle 9"/>
              <p:cNvSpPr/>
              <p:nvPr/>
            </p:nvSpPr>
            <p:spPr>
              <a:xfrm>
                <a:off x="960660" y="4064307"/>
                <a:ext cx="3755644"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Mặt khác: </a:t>
                </a:r>
                <a14:m>
                  <m:oMath xmlns:m="http://schemas.openxmlformats.org/officeDocument/2006/math">
                    <m:r>
                      <a:rPr lang="vi-VN" i="1">
                        <a:effectLst/>
                        <a:latin typeface="Cambria Math"/>
                        <a:ea typeface="Calibri"/>
                        <a:cs typeface="Times New Roman"/>
                      </a:rPr>
                      <m:t>𝐼𝐾</m:t>
                    </m:r>
                    <m:r>
                      <a:rPr lang="vi-VN" i="1">
                        <a:effectLst/>
                        <a:latin typeface="Cambria Math"/>
                        <a:ea typeface="Calibri"/>
                        <a:cs typeface="Times New Roman"/>
                      </a:rPr>
                      <m:t>//</m:t>
                    </m:r>
                    <m:r>
                      <a:rPr lang="vi-VN" i="1">
                        <a:effectLst/>
                        <a:latin typeface="Cambria Math"/>
                        <a:ea typeface="Calibri"/>
                        <a:cs typeface="Times New Roman"/>
                      </a:rPr>
                      <m:t>𝐵𝐶</m:t>
                    </m:r>
                  </m:oMath>
                </a14:m>
                <a:r>
                  <a:rPr lang="pl-PL">
                    <a:solidFill>
                      <a:srgbClr val="000000"/>
                    </a:solidFill>
                    <a:effectLst/>
                    <a:latin typeface="Times New Roman"/>
                    <a:ea typeface="Times New Roman"/>
                    <a:cs typeface="Times New Roman"/>
                  </a:rPr>
                  <a:t> (chứng minh trên);</a:t>
                </a:r>
                <a:endParaRPr lang="en-US" sz="2000">
                  <a:effectLst/>
                  <a:latin typeface="Times New Roman"/>
                  <a:ea typeface="Calibri"/>
                  <a:cs typeface="Times New Roman"/>
                </a:endParaRPr>
              </a:p>
            </p:txBody>
          </p:sp>
        </mc:Choice>
        <mc:Fallback>
          <p:sp>
            <p:nvSpPr>
              <p:cNvPr id="10" name="Rectangle 9"/>
              <p:cNvSpPr>
                <a:spLocks noRot="1" noChangeAspect="1" noMove="1" noResize="1" noEditPoints="1" noAdjustHandles="1" noChangeArrowheads="1" noChangeShapeType="1" noTextEdit="1"/>
              </p:cNvSpPr>
              <p:nvPr/>
            </p:nvSpPr>
            <p:spPr>
              <a:xfrm>
                <a:off x="960660" y="4064307"/>
                <a:ext cx="3755644" cy="369332"/>
              </a:xfrm>
              <a:prstGeom prst="rect">
                <a:avLst/>
              </a:prstGeom>
              <a:blipFill rotWithShape="1">
                <a:blip r:embed="rId5"/>
                <a:stretch>
                  <a:fillRect l="-1461" t="-8333" r="-649" b="-2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1782036" y="4438153"/>
                <a:ext cx="1713334" cy="369332"/>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𝐼𝐾</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𝐼𝐽𝐾𝐿</m:t>
                    </m:r>
                    <m:r>
                      <a:rPr lang="vi-VN" i="1">
                        <a:effectLst/>
                        <a:latin typeface="Cambria Math"/>
                        <a:ea typeface="Calibri"/>
                        <a:cs typeface="Times New Roman"/>
                      </a:rPr>
                      <m:t>)</m:t>
                    </m:r>
                  </m:oMath>
                </a14:m>
                <a:endParaRPr lang="en-US" sz="2000">
                  <a:effectLst/>
                  <a:latin typeface="Times New Roman"/>
                  <a:ea typeface="Calibri"/>
                  <a:cs typeface="Times New Roman"/>
                </a:endParaRPr>
              </a:p>
            </p:txBody>
          </p:sp>
        </mc:Choice>
        <mc:Fallback>
          <p:sp>
            <p:nvSpPr>
              <p:cNvPr id="11" name="Rectangle 10"/>
              <p:cNvSpPr>
                <a:spLocks noRot="1" noChangeAspect="1" noMove="1" noResize="1" noEditPoints="1" noAdjustHandles="1" noChangeArrowheads="1" noChangeShapeType="1" noTextEdit="1"/>
              </p:cNvSpPr>
              <p:nvPr/>
            </p:nvSpPr>
            <p:spPr>
              <a:xfrm>
                <a:off x="1782036" y="4438153"/>
                <a:ext cx="1713334" cy="369332"/>
              </a:xfrm>
              <a:prstGeom prst="rect">
                <a:avLst/>
              </a:prstGeom>
              <a:blipFill rotWithShape="1">
                <a:blip r:embed="rId6"/>
                <a:stretch>
                  <a:fillRect b="-1311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1692726" y="4807485"/>
                <a:ext cx="1458476" cy="369332"/>
              </a:xfrm>
              <a:prstGeom prst="rect">
                <a:avLst/>
              </a:prstGeom>
            </p:spPr>
            <p:txBody>
              <a:bodyPr wrap="none">
                <a:spAutoFit/>
              </a:bodyPr>
              <a:lstStyle/>
              <a:p>
                <a:pPr algn="just">
                  <a:spcAft>
                    <a:spcPts val="0"/>
                  </a:spcAft>
                </a:pPr>
                <a:r>
                  <a:rPr lang="en-US">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𝐵𝐶</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𝑆𝐵𝐶</m:t>
                    </m:r>
                    <m:r>
                      <a:rPr lang="vi-VN" i="1">
                        <a:effectLst/>
                        <a:latin typeface="Cambria Math"/>
                        <a:ea typeface="Calibri"/>
                        <a:cs typeface="Times New Roman"/>
                      </a:rPr>
                      <m:t>)</m:t>
                    </m:r>
                  </m:oMath>
                </a14:m>
                <a:endParaRPr lang="en-US" sz="2000">
                  <a:effectLst/>
                  <a:latin typeface="Times New Roman"/>
                  <a:ea typeface="Calibri"/>
                  <a:cs typeface="Times New Roman"/>
                </a:endParaRPr>
              </a:p>
            </p:txBody>
          </p:sp>
        </mc:Choice>
        <mc:Fallback>
          <p:sp>
            <p:nvSpPr>
              <p:cNvPr id="12" name="Rectangle 11"/>
              <p:cNvSpPr>
                <a:spLocks noRot="1" noChangeAspect="1" noMove="1" noResize="1" noEditPoints="1" noAdjustHandles="1" noChangeArrowheads="1" noChangeShapeType="1" noTextEdit="1"/>
              </p:cNvSpPr>
              <p:nvPr/>
            </p:nvSpPr>
            <p:spPr>
              <a:xfrm>
                <a:off x="1692726" y="4807485"/>
                <a:ext cx="1458476" cy="369332"/>
              </a:xfrm>
              <a:prstGeom prst="rect">
                <a:avLst/>
              </a:prstGeom>
              <a:blipFill rotWithShape="1">
                <a:blip r:embed="rId7"/>
                <a:stretch>
                  <a:fillRect r="-418" b="-15000"/>
                </a:stretch>
              </a:blipFill>
            </p:spPr>
            <p:txBody>
              <a:bodyPr/>
              <a:lstStyle/>
              <a:p>
                <a:r>
                  <a:rPr lang="en-US">
                    <a:noFill/>
                  </a:rPr>
                  <a:t> </a:t>
                </a:r>
              </a:p>
            </p:txBody>
          </p:sp>
        </mc:Fallback>
      </mc:AlternateContent>
      <p:sp>
        <p:nvSpPr>
          <p:cNvPr id="13" name="Rectangle 12"/>
          <p:cNvSpPr/>
          <p:nvPr/>
        </p:nvSpPr>
        <p:spPr>
          <a:xfrm>
            <a:off x="1091844" y="5187711"/>
            <a:ext cx="4692856" cy="923330"/>
          </a:xfrm>
          <a:prstGeom prst="rect">
            <a:avLst/>
          </a:prstGeom>
        </p:spPr>
        <p:txBody>
          <a:bodyPr wrap="square">
            <a:spAutoFit/>
          </a:bodyPr>
          <a:lstStyle/>
          <a:p>
            <a:pPr algn="just">
              <a:spcAft>
                <a:spcPts val="0"/>
              </a:spcAft>
            </a:pPr>
            <a:r>
              <a:rPr lang="en-US" smtClean="0">
                <a:solidFill>
                  <a:srgbClr val="000000"/>
                </a:solidFill>
                <a:latin typeface="Times New Roman"/>
                <a:ea typeface="Times New Roman"/>
                <a:cs typeface="Times New Roman"/>
              </a:rPr>
              <a:t>     Do </a:t>
            </a:r>
            <a:r>
              <a:rPr lang="en-US">
                <a:solidFill>
                  <a:srgbClr val="000000"/>
                </a:solidFill>
                <a:latin typeface="Times New Roman"/>
                <a:ea typeface="Times New Roman"/>
                <a:cs typeface="Times New Roman"/>
              </a:rPr>
              <a:t>đó giao tuyến của hai mặt phẳng (IJKL) và (SBC) là đường thẳng đi qua J song song với BC cắt SB, SC lần lượt tại B’ và C’.</a:t>
            </a:r>
            <a:endParaRPr lang="en-US" sz="2000">
              <a:effectLst/>
              <a:latin typeface="Times New Roman"/>
              <a:ea typeface="Calibri"/>
              <a:cs typeface="Times New Roman"/>
            </a:endParaRPr>
          </a:p>
        </p:txBody>
      </p:sp>
      <p:sp>
        <p:nvSpPr>
          <p:cNvPr id="16" name="TextBox 15"/>
          <p:cNvSpPr txBox="1"/>
          <p:nvPr/>
        </p:nvSpPr>
        <p:spPr>
          <a:xfrm>
            <a:off x="125730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mc:AlternateContent xmlns:mc="http://schemas.openxmlformats.org/markup-compatibility/2006">
        <mc:Choice xmlns:a14="http://schemas.microsoft.com/office/drawing/2010/main" Requires="a14">
          <p:sp>
            <p:nvSpPr>
              <p:cNvPr id="17" name="Rectangle 16"/>
              <p:cNvSpPr/>
              <p:nvPr/>
            </p:nvSpPr>
            <p:spPr>
              <a:xfrm>
                <a:off x="989235" y="627723"/>
                <a:ext cx="7953375" cy="1785104"/>
              </a:xfrm>
              <a:prstGeom prst="rect">
                <a:avLst/>
              </a:prstGeom>
              <a:ln>
                <a:solidFill>
                  <a:srgbClr val="FF0000"/>
                </a:solidFill>
              </a:ln>
            </p:spPr>
            <p:txBody>
              <a:bodyPr wrap="square">
                <a:spAutoFit/>
              </a:bodyPr>
              <a:lstStyle/>
              <a:p>
                <a:pPr indent="426720" algn="just">
                  <a:spcAft>
                    <a:spcPts val="0"/>
                  </a:spcAft>
                </a:pPr>
                <a:r>
                  <a:rPr lang="pl-PL" b="1">
                    <a:latin typeface="Times New Roman"/>
                    <a:ea typeface="Times New Roman"/>
                    <a:cs typeface="Times New Roman"/>
                  </a:rPr>
                  <a:t>Bài 6</a:t>
                </a:r>
                <a:r>
                  <a:rPr lang="pl-PL">
                    <a:effectLst/>
                    <a:latin typeface="Times New Roman"/>
                    <a:ea typeface="Times New Roman"/>
                    <a:cs typeface="Times New Roman"/>
                  </a:rPr>
                  <a:t> (SGK-100</a:t>
                </a:r>
                <a:r>
                  <a:rPr lang="pl-PL">
                    <a:effectLst/>
                    <a:latin typeface="Times New Roman"/>
                    <a:ea typeface="Times New Roman"/>
                    <a:cs typeface="Times New Roman"/>
                  </a:rPr>
                  <a:t>) </a:t>
                </a:r>
                <a:r>
                  <a:rPr lang="en-US" smtClean="0">
                    <a:effectLst/>
                    <a:latin typeface="Times New Roman"/>
                    <a:ea typeface="Times New Roman"/>
                    <a:cs typeface="Times New Roman"/>
                  </a:rPr>
                  <a:t>Cho hình chóp S.ABCD có đáy ABCD là hình bình hành. Gọi M, N, P, Q lần lượt là trung điểm của các cạnh AB, BC, CD, DA; I, J, K, L lần lượt là trung điểm của các đoạn SM, SN, SP, SQ. </a:t>
                </a:r>
              </a:p>
              <a:p>
                <a:pPr indent="171450" algn="just">
                  <a:spcAft>
                    <a:spcPts val="0"/>
                  </a:spcAft>
                </a:pPr>
                <a:r>
                  <a:rPr lang="pl-PL" smtClean="0">
                    <a:solidFill>
                      <a:srgbClr val="000000"/>
                    </a:solidFill>
                    <a:effectLst/>
                    <a:latin typeface="Times New Roman"/>
                    <a:ea typeface="Times New Roman"/>
                    <a:cs typeface="Times New Roman"/>
                  </a:rPr>
                  <a:t>a</a:t>
                </a:r>
                <a:r>
                  <a:rPr lang="pl-PL">
                    <a:solidFill>
                      <a:srgbClr val="000000"/>
                    </a:solidFill>
                    <a:effectLst/>
                    <a:latin typeface="Times New Roman"/>
                    <a:ea typeface="Times New Roman"/>
                    <a:cs typeface="Times New Roman"/>
                  </a:rPr>
                  <a:t>) </a:t>
                </a:r>
                <a:r>
                  <a:rPr lang="pl-PL" smtClean="0">
                    <a:solidFill>
                      <a:srgbClr val="000000"/>
                    </a:solidFill>
                    <a:effectLst/>
                    <a:latin typeface="Times New Roman"/>
                    <a:ea typeface="Times New Roman"/>
                    <a:cs typeface="Times New Roman"/>
                  </a:rPr>
                  <a:t>C</a:t>
                </a:r>
                <a:r>
                  <a:rPr lang="en-US" smtClean="0">
                    <a:solidFill>
                      <a:srgbClr val="000000"/>
                    </a:solidFill>
                    <a:effectLst/>
                    <a:latin typeface="Times New Roman"/>
                    <a:ea typeface="Times New Roman"/>
                    <a:cs typeface="Times New Roman"/>
                  </a:rPr>
                  <a:t>/</a:t>
                </a:r>
                <a:r>
                  <a:rPr lang="pl-PL" smtClean="0">
                    <a:solidFill>
                      <a:srgbClr val="000000"/>
                    </a:solidFill>
                    <a:effectLst/>
                    <a:latin typeface="Times New Roman"/>
                    <a:ea typeface="Times New Roman"/>
                    <a:cs typeface="Times New Roman"/>
                  </a:rPr>
                  <a:t>minh </a:t>
                </a:r>
                <a:r>
                  <a:rPr lang="pl-PL">
                    <a:solidFill>
                      <a:srgbClr val="000000"/>
                    </a:solidFill>
                    <a:effectLst/>
                    <a:latin typeface="Times New Roman"/>
                    <a:ea typeface="Times New Roman"/>
                    <a:cs typeface="Times New Roman"/>
                  </a:rPr>
                  <a:t>rằng bốn điểm I, J, K, L đồng phẳng và tứ giác IJKL là hình bình hành.</a:t>
                </a:r>
                <a:endParaRPr lang="en-US" sz="2000">
                  <a:effectLst/>
                  <a:latin typeface="Times New Roman"/>
                  <a:ea typeface="Calibri"/>
                  <a:cs typeface="Times New Roman"/>
                </a:endParaRPr>
              </a:p>
              <a:p>
                <a:pPr algn="just">
                  <a:spcAft>
                    <a:spcPts val="0"/>
                  </a:spcAft>
                </a:pPr>
                <a:r>
                  <a:rPr lang="pl-PL">
                    <a:solidFill>
                      <a:srgbClr val="000000"/>
                    </a:solidFill>
                    <a:effectLst/>
                    <a:latin typeface="Times New Roman"/>
                    <a:ea typeface="Times New Roman"/>
                    <a:cs typeface="Times New Roman"/>
                  </a:rPr>
                  <a:t> </a:t>
                </a:r>
                <a:r>
                  <a:rPr lang="en-US" smtClean="0">
                    <a:solidFill>
                      <a:srgbClr val="000000"/>
                    </a:solidFill>
                    <a:effectLst/>
                    <a:latin typeface="Times New Roman"/>
                    <a:ea typeface="Times New Roman"/>
                    <a:cs typeface="Times New Roman"/>
                  </a:rPr>
                  <a:t>  b</a:t>
                </a:r>
                <a:r>
                  <a:rPr lang="en-US">
                    <a:solidFill>
                      <a:srgbClr val="000000"/>
                    </a:solidFill>
                    <a:effectLst/>
                    <a:latin typeface="Times New Roman"/>
                    <a:ea typeface="Times New Roman"/>
                    <a:cs typeface="Times New Roman"/>
                  </a:rPr>
                  <a:t>) Chứng minh rằng </a:t>
                </a:r>
                <a14:m>
                  <m:oMath xmlns:m="http://schemas.openxmlformats.org/officeDocument/2006/math">
                    <m:r>
                      <a:rPr lang="vi-VN" sz="2000" i="1">
                        <a:solidFill>
                          <a:srgbClr val="000000"/>
                        </a:solidFill>
                        <a:effectLst/>
                        <a:latin typeface="Cambria Math"/>
                        <a:ea typeface="Calibri"/>
                        <a:cs typeface="Times New Roman"/>
                      </a:rPr>
                      <m:t>𝐼𝐾</m:t>
                    </m:r>
                    <m:r>
                      <a:rPr lang="vi-VN" sz="2000" i="1">
                        <a:solidFill>
                          <a:srgbClr val="000000"/>
                        </a:solidFill>
                        <a:effectLst/>
                        <a:latin typeface="Cambria Math"/>
                        <a:ea typeface="Calibri"/>
                        <a:cs typeface="Times New Roman"/>
                      </a:rPr>
                      <m:t>//</m:t>
                    </m:r>
                    <m:r>
                      <a:rPr lang="vi-VN" sz="2000" i="1">
                        <a:solidFill>
                          <a:srgbClr val="000000"/>
                        </a:solidFill>
                        <a:effectLst/>
                        <a:latin typeface="Cambria Math"/>
                        <a:ea typeface="Calibri"/>
                        <a:cs typeface="Times New Roman"/>
                      </a:rPr>
                      <m:t>𝐵𝐶</m:t>
                    </m:r>
                  </m:oMath>
                </a14:m>
                <a:endParaRPr lang="en-US" sz="2000">
                  <a:effectLst/>
                  <a:latin typeface="Times New Roman"/>
                  <a:ea typeface="Calibri"/>
                  <a:cs typeface="Times New Roman"/>
                </a:endParaRPr>
              </a:p>
              <a:p>
                <a:pPr algn="just">
                  <a:spcAft>
                    <a:spcPts val="0"/>
                  </a:spcAft>
                </a:pPr>
                <a:r>
                  <a:rPr lang="en-US" smtClean="0">
                    <a:solidFill>
                      <a:srgbClr val="000000"/>
                    </a:solidFill>
                    <a:effectLst/>
                    <a:latin typeface="Times New Roman"/>
                    <a:ea typeface="Times New Roman"/>
                    <a:cs typeface="Times New Roman"/>
                  </a:rPr>
                  <a:t>   c</a:t>
                </a:r>
                <a:r>
                  <a:rPr lang="en-US">
                    <a:solidFill>
                      <a:srgbClr val="000000"/>
                    </a:solidFill>
                    <a:effectLst/>
                    <a:latin typeface="Times New Roman"/>
                    <a:ea typeface="Times New Roman"/>
                    <a:cs typeface="Times New Roman"/>
                  </a:rPr>
                  <a:t>) Xác định giao tuyến của hai mặt phẳng (IJKL) và (SBC).</a:t>
                </a:r>
                <a:endParaRPr lang="en-US" sz="2000">
                  <a:effectLst/>
                  <a:latin typeface="Times New Roman"/>
                  <a:ea typeface="Calibri"/>
                  <a:cs typeface="Times New Roman"/>
                </a:endParaRPr>
              </a:p>
            </p:txBody>
          </p:sp>
        </mc:Choice>
        <mc:Fallback>
          <p:sp>
            <p:nvSpPr>
              <p:cNvPr id="17" name="Rectangle 16"/>
              <p:cNvSpPr>
                <a:spLocks noRot="1" noChangeAspect="1" noMove="1" noResize="1" noEditPoints="1" noAdjustHandles="1" noChangeArrowheads="1" noChangeShapeType="1" noTextEdit="1"/>
              </p:cNvSpPr>
              <p:nvPr/>
            </p:nvSpPr>
            <p:spPr>
              <a:xfrm>
                <a:off x="989235" y="627723"/>
                <a:ext cx="7953375" cy="1785104"/>
              </a:xfrm>
              <a:prstGeom prst="rect">
                <a:avLst/>
              </a:prstGeom>
              <a:blipFill rotWithShape="1">
                <a:blip r:embed="rId8"/>
                <a:stretch>
                  <a:fillRect l="-536" t="-1356" r="-536" b="-4068"/>
                </a:stretch>
              </a:blipFill>
              <a:ln>
                <a:solidFill>
                  <a:srgbClr val="FF0000"/>
                </a:solidFill>
              </a:ln>
            </p:spPr>
            <p:txBody>
              <a:bodyPr/>
              <a:lstStyle/>
              <a:p>
                <a:r>
                  <a:rPr lang="en-US">
                    <a:noFill/>
                  </a:rPr>
                  <a:t> </a:t>
                </a:r>
              </a:p>
            </p:txBody>
          </p:sp>
        </mc:Fallback>
      </mc:AlternateContent>
      <p:sp>
        <p:nvSpPr>
          <p:cNvPr id="18" name="Rectangle 17"/>
          <p:cNvSpPr/>
          <p:nvPr/>
        </p:nvSpPr>
        <p:spPr>
          <a:xfrm>
            <a:off x="1692726" y="2554129"/>
            <a:ext cx="1069524" cy="369332"/>
          </a:xfrm>
          <a:prstGeom prst="rect">
            <a:avLst/>
          </a:prstGeom>
        </p:spPr>
        <p:txBody>
          <a:bodyPr wrap="none">
            <a:spAutoFit/>
          </a:bodyPr>
          <a:lstStyle/>
          <a:p>
            <a:pPr indent="457200" algn="just">
              <a:spcAft>
                <a:spcPts val="0"/>
              </a:spcAft>
            </a:pPr>
            <a:r>
              <a:rPr lang="en-US" b="1" u="sng">
                <a:solidFill>
                  <a:srgbClr val="000000"/>
                </a:solidFill>
                <a:latin typeface="Times New Roman"/>
                <a:ea typeface="Times New Roman"/>
                <a:cs typeface="Times New Roman"/>
              </a:rPr>
              <a:t>Giải</a:t>
            </a:r>
            <a:endParaRPr lang="en-US" sz="2000" b="1" u="sng">
              <a:effectLst/>
              <a:latin typeface="Times New Roman"/>
              <a:ea typeface="Calibri"/>
              <a:cs typeface="Times New Roman"/>
            </a:endParaRPr>
          </a:p>
        </p:txBody>
      </p:sp>
    </p:spTree>
    <p:extLst>
      <p:ext uri="{BB962C8B-B14F-4D97-AF65-F5344CB8AC3E}">
        <p14:creationId xmlns:p14="http://schemas.microsoft.com/office/powerpoint/2010/main" val="202601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fltVal val="0"/>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500" fill="hold"/>
                                        <p:tgtEl>
                                          <p:spTgt spid="12"/>
                                        </p:tgtEl>
                                        <p:attrNameLst>
                                          <p:attrName>ppt_w</p:attrName>
                                        </p:attrNameLst>
                                      </p:cBhvr>
                                      <p:tavLst>
                                        <p:tav tm="0">
                                          <p:val>
                                            <p:fltVal val="0"/>
                                          </p:val>
                                        </p:tav>
                                        <p:tav tm="100000">
                                          <p:val>
                                            <p:strVal val="#ppt_w"/>
                                          </p:val>
                                        </p:tav>
                                      </p:tavLst>
                                    </p:anim>
                                    <p:anim calcmode="lin" valueType="num">
                                      <p:cBhvr>
                                        <p:cTn id="45" dur="500" fill="hold"/>
                                        <p:tgtEl>
                                          <p:spTgt spid="12"/>
                                        </p:tgtEl>
                                        <p:attrNameLst>
                                          <p:attrName>ppt_h</p:attrName>
                                        </p:attrNameLst>
                                      </p:cBhvr>
                                      <p:tavLst>
                                        <p:tav tm="0">
                                          <p:val>
                                            <p:fltVal val="0"/>
                                          </p:val>
                                        </p:tav>
                                        <p:tav tm="100000">
                                          <p:val>
                                            <p:strVal val="#ppt_h"/>
                                          </p:val>
                                        </p:tav>
                                      </p:tavLst>
                                    </p:anim>
                                    <p:animEffect transition="in" filter="fade">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99" y="739259"/>
            <a:ext cx="7867824" cy="1200329"/>
          </a:xfrm>
          <a:prstGeom prst="rect">
            <a:avLst/>
          </a:prstGeom>
          <a:ln>
            <a:solidFill>
              <a:srgbClr val="FF0000"/>
            </a:solidFill>
          </a:ln>
        </p:spPr>
        <p:txBody>
          <a:bodyPr wrap="square">
            <a:spAutoFit/>
          </a:bodyPr>
          <a:lstStyle/>
          <a:p>
            <a:pPr indent="457200" algn="just">
              <a:spcAft>
                <a:spcPts val="0"/>
              </a:spcAft>
            </a:pPr>
            <a:r>
              <a:rPr lang="en-US" b="1">
                <a:latin typeface="Times New Roman"/>
                <a:ea typeface="Times New Roman"/>
                <a:cs typeface="Times New Roman"/>
              </a:rPr>
              <a:t>Bài 7</a:t>
            </a:r>
            <a:r>
              <a:rPr lang="en-US">
                <a:latin typeface="Times New Roman"/>
                <a:ea typeface="Times New Roman"/>
                <a:cs typeface="Times New Roman"/>
              </a:rPr>
              <a:t> (SGK-100</a:t>
            </a:r>
            <a:r>
              <a:rPr lang="en-US">
                <a:latin typeface="Times New Roman"/>
                <a:ea typeface="Times New Roman"/>
                <a:cs typeface="Times New Roman"/>
              </a:rPr>
              <a:t>) </a:t>
            </a:r>
            <a:r>
              <a:rPr lang="en-US" smtClean="0">
                <a:latin typeface="Times New Roman"/>
                <a:ea typeface="Times New Roman"/>
                <a:cs typeface="Times New Roman"/>
              </a:rPr>
              <a:t>Cho tứ diện ABCD. Gọi I, J lần lượt là trung điểm của các cạnh BC, CD. Trên cạnh AC lấy điểm K. Gọi M là giao điểm của BK và AI, N là giao điểm của DK và Ạ. </a:t>
            </a:r>
          </a:p>
          <a:p>
            <a:pPr indent="457200" algn="just">
              <a:spcAft>
                <a:spcPts val="0"/>
              </a:spcAft>
            </a:pPr>
            <a:r>
              <a:rPr lang="en-US" smtClean="0">
                <a:latin typeface="Times New Roman"/>
                <a:ea typeface="Times New Roman"/>
                <a:cs typeface="Times New Roman"/>
              </a:rPr>
              <a:t>Chúng minh rằng đường thẳng MN song song với đường thẳng BD.</a:t>
            </a:r>
            <a:endParaRPr lang="en-US">
              <a:latin typeface="Times New Roman"/>
              <a:ea typeface="Calibri"/>
              <a:cs typeface="Times New Roman"/>
              <a:hlinkClick r:id="rId2"/>
            </a:endParaRPr>
          </a:p>
        </p:txBody>
      </p:sp>
      <p:sp>
        <p:nvSpPr>
          <p:cNvPr id="5" name="Rectangle 4"/>
          <p:cNvSpPr/>
          <p:nvPr/>
        </p:nvSpPr>
        <p:spPr>
          <a:xfrm>
            <a:off x="1468508" y="1939588"/>
            <a:ext cx="1447800" cy="369332"/>
          </a:xfrm>
          <a:prstGeom prst="rect">
            <a:avLst/>
          </a:prstGeom>
        </p:spPr>
        <p:txBody>
          <a:bodyPr wrap="square">
            <a:spAutoFit/>
          </a:bodyPr>
          <a:lstStyle/>
          <a:p>
            <a:pPr indent="457200" algn="just">
              <a:spcAft>
                <a:spcPts val="0"/>
              </a:spcAft>
            </a:pPr>
            <a:r>
              <a:rPr lang="en-US" b="1" u="sng">
                <a:solidFill>
                  <a:srgbClr val="000000"/>
                </a:solidFill>
                <a:latin typeface="Times New Roman"/>
                <a:ea typeface="Calibri"/>
                <a:cs typeface="Times New Roman"/>
              </a:rPr>
              <a:t>Giải:</a:t>
            </a:r>
            <a:endParaRPr lang="en-US" sz="2000" b="1" u="sng">
              <a:effectLst/>
              <a:latin typeface="Times New Roman"/>
              <a:ea typeface="Calibri"/>
              <a:cs typeface="Times New Roman"/>
            </a:endParaRPr>
          </a:p>
        </p:txBody>
      </p:sp>
      <p:pic>
        <p:nvPicPr>
          <p:cNvPr id="6" name="Picture 5"/>
          <p:cNvPicPr/>
          <p:nvPr/>
        </p:nvPicPr>
        <p:blipFill>
          <a:blip r:embed="rId3"/>
          <a:stretch>
            <a:fillRect/>
          </a:stretch>
        </p:blipFill>
        <p:spPr>
          <a:xfrm>
            <a:off x="6096000" y="2628941"/>
            <a:ext cx="3076575" cy="3096631"/>
          </a:xfrm>
          <a:prstGeom prst="rect">
            <a:avLst/>
          </a:prstGeom>
        </p:spPr>
      </p:pic>
      <mc:AlternateContent xmlns:mc="http://schemas.openxmlformats.org/markup-compatibility/2006">
        <mc:Choice xmlns:a14="http://schemas.microsoft.com/office/drawing/2010/main" Requires="a14">
          <p:sp>
            <p:nvSpPr>
              <p:cNvPr id="7" name="Rectangle 6"/>
              <p:cNvSpPr/>
              <p:nvPr/>
            </p:nvSpPr>
            <p:spPr>
              <a:xfrm>
                <a:off x="971376" y="2308920"/>
                <a:ext cx="4572000" cy="646331"/>
              </a:xfrm>
              <a:prstGeom prst="rect">
                <a:avLst/>
              </a:prstGeom>
            </p:spPr>
            <p:txBody>
              <a:bodyPr>
                <a:spAutoFit/>
              </a:bodyPr>
              <a:lstStyle/>
              <a:p>
                <a:pPr algn="just">
                  <a:spcAft>
                    <a:spcPts val="0"/>
                  </a:spcAft>
                </a:pPr>
                <a:r>
                  <a:rPr lang="en-US">
                    <a:solidFill>
                      <a:srgbClr val="000000"/>
                    </a:solidFill>
                    <a:latin typeface="Times New Roman"/>
                    <a:ea typeface="Times New Roman"/>
                    <a:cs typeface="Times New Roman"/>
                  </a:rPr>
                  <a:t>• Ta có: </a:t>
                </a:r>
                <a14:m>
                  <m:oMath xmlns:m="http://schemas.openxmlformats.org/officeDocument/2006/math">
                    <m:r>
                      <a:rPr lang="vi-VN" i="1">
                        <a:effectLst/>
                        <a:latin typeface="Cambria Math"/>
                        <a:ea typeface="Calibri"/>
                        <a:cs typeface="Times New Roman"/>
                      </a:rPr>
                      <m:t>𝐵</m:t>
                    </m:r>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oMath>
                </a14:m>
                <a:r>
                  <a:rPr lang="en-US">
                    <a:solidFill>
                      <a:srgbClr val="000000"/>
                    </a:solidFill>
                    <a:effectLst/>
                    <a:latin typeface="Times New Roman"/>
                    <a:ea typeface="Times New Roman"/>
                    <a:cs typeface="Times New Roman"/>
                  </a:rPr>
                  <a:t> và </a:t>
                </a:r>
                <a14:m>
                  <m:oMath xmlns:m="http://schemas.openxmlformats.org/officeDocument/2006/math">
                    <m:r>
                      <a:rPr lang="vi-VN" i="1">
                        <a:effectLst/>
                        <a:latin typeface="Cambria Math"/>
                        <a:ea typeface="Calibri"/>
                        <a:cs typeface="Times New Roman"/>
                      </a:rPr>
                      <m:t>𝐵</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oMath>
                </a14:m>
                <a:r>
                  <a:rPr lang="en-US">
                    <a:solidFill>
                      <a:srgbClr val="000000"/>
                    </a:solidFill>
                    <a:effectLst/>
                    <a:latin typeface="Times New Roman"/>
                    <a:ea typeface="Times New Roman"/>
                    <a:cs typeface="Times New Roman"/>
                  </a:rPr>
                  <a:t> nên B là giao điểm của (BDK) và (BCD).</a:t>
                </a:r>
                <a:endParaRPr lang="en-US" sz="2000">
                  <a:effectLst/>
                  <a:latin typeface="Times New Roman"/>
                  <a:ea typeface="Calibri"/>
                  <a:cs typeface="Times New Roman"/>
                </a:endParaRPr>
              </a:p>
            </p:txBody>
          </p:sp>
        </mc:Choice>
        <mc:Fallback>
          <p:sp>
            <p:nvSpPr>
              <p:cNvPr id="7" name="Rectangle 6"/>
              <p:cNvSpPr>
                <a:spLocks noRot="1" noChangeAspect="1" noMove="1" noResize="1" noEditPoints="1" noAdjustHandles="1" noChangeArrowheads="1" noChangeShapeType="1" noTextEdit="1"/>
              </p:cNvSpPr>
              <p:nvPr/>
            </p:nvSpPr>
            <p:spPr>
              <a:xfrm>
                <a:off x="971376" y="2308920"/>
                <a:ext cx="4572000" cy="646331"/>
              </a:xfrm>
              <a:prstGeom prst="rect">
                <a:avLst/>
              </a:prstGeom>
              <a:blipFill rotWithShape="1">
                <a:blip r:embed="rId4"/>
                <a:stretch>
                  <a:fillRect l="-1067" t="-4717" r="-1200" b="-1415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1011024" y="2971800"/>
                <a:ext cx="4305432" cy="646331"/>
              </a:xfrm>
              <a:prstGeom prst="rect">
                <a:avLst/>
              </a:prstGeom>
            </p:spPr>
            <p:txBody>
              <a:bodyPr wrap="square">
                <a:spAutoFit/>
              </a:bodyPr>
              <a:lstStyle/>
              <a:p>
                <a:pPr algn="just">
                  <a:spcAft>
                    <a:spcPts val="0"/>
                  </a:spcAft>
                </a:pPr>
                <a:r>
                  <a:rPr lang="en-US">
                    <a:solidFill>
                      <a:srgbClr val="000000"/>
                    </a:solidFill>
                    <a:latin typeface="Times New Roman"/>
                    <a:ea typeface="Times New Roman"/>
                    <a:cs typeface="Times New Roman"/>
                  </a:rPr>
                  <a:t>  </a:t>
                </a:r>
                <a:r>
                  <a:rPr lang="en-US" smtClean="0">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𝐷</m:t>
                    </m:r>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oMath>
                </a14:m>
                <a:r>
                  <a:rPr lang="en-US">
                    <a:solidFill>
                      <a:srgbClr val="000000"/>
                    </a:solidFill>
                    <a:effectLst/>
                    <a:latin typeface="Times New Roman"/>
                    <a:ea typeface="Times New Roman"/>
                    <a:cs typeface="Times New Roman"/>
                  </a:rPr>
                  <a:t> và </a:t>
                </a:r>
                <a14:m>
                  <m:oMath xmlns:m="http://schemas.openxmlformats.org/officeDocument/2006/math">
                    <m:r>
                      <a:rPr lang="vi-VN" i="1">
                        <a:effectLst/>
                        <a:latin typeface="Cambria Math"/>
                        <a:ea typeface="Calibri"/>
                        <a:cs typeface="Times New Roman"/>
                      </a:rPr>
                      <m:t>𝐷</m:t>
                    </m:r>
                    <m:r>
                      <a:rPr lang="vi-VN" i="1">
                        <a:effectLst/>
                        <a:latin typeface="Cambria Math"/>
                        <a:ea typeface="Calibri"/>
                        <a:cs typeface="Cambria Math"/>
                      </a:rPr>
                      <m:t>∈</m:t>
                    </m:r>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oMath>
                </a14:m>
                <a:r>
                  <a:rPr lang="vi-VN">
                    <a:effectLst/>
                    <a:latin typeface="Times New Roman"/>
                    <a:ea typeface="Calibri"/>
                    <a:cs typeface="Times New Roman"/>
                  </a:rPr>
                  <a:t> </a:t>
                </a:r>
                <a:r>
                  <a:rPr lang="en-US">
                    <a:solidFill>
                      <a:srgbClr val="000000"/>
                    </a:solidFill>
                    <a:effectLst/>
                    <a:latin typeface="Times New Roman"/>
                    <a:ea typeface="Times New Roman"/>
                    <a:cs typeface="Times New Roman"/>
                  </a:rPr>
                  <a:t>nên D là giao điểm của (BDK) và (BCD).</a:t>
                </a:r>
                <a:endParaRPr lang="en-US" sz="2000">
                  <a:effectLst/>
                  <a:latin typeface="Times New Roman"/>
                  <a:ea typeface="Calibri"/>
                  <a:cs typeface="Times New Roman"/>
                </a:endParaRPr>
              </a:p>
            </p:txBody>
          </p:sp>
        </mc:Choice>
        <mc:Fallback>
          <p:sp>
            <p:nvSpPr>
              <p:cNvPr id="8" name="Rectangle 7"/>
              <p:cNvSpPr>
                <a:spLocks noRot="1" noChangeAspect="1" noMove="1" noResize="1" noEditPoints="1" noAdjustHandles="1" noChangeArrowheads="1" noChangeShapeType="1" noTextEdit="1"/>
              </p:cNvSpPr>
              <p:nvPr/>
            </p:nvSpPr>
            <p:spPr>
              <a:xfrm>
                <a:off x="1011024" y="2971800"/>
                <a:ext cx="4305432" cy="646331"/>
              </a:xfrm>
              <a:prstGeom prst="rect">
                <a:avLst/>
              </a:prstGeom>
              <a:blipFill rotWithShape="1">
                <a:blip r:embed="rId5"/>
                <a:stretch>
                  <a:fillRect l="-1275" t="-4717" r="-1133" b="-1320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1001499" y="3733800"/>
                <a:ext cx="3016788"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Do đó </a:t>
                </a:r>
                <a14:m>
                  <m:oMath xmlns:m="http://schemas.openxmlformats.org/officeDocument/2006/math">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r>
                      <a:rPr lang="vi-VN" i="1">
                        <a:effectLst/>
                        <a:latin typeface="Cambria Math"/>
                        <a:ea typeface="Calibri"/>
                        <a:cs typeface="Times New Roman"/>
                      </a:rPr>
                      <m:t>𝐵𝐶𝐷</m:t>
                    </m:r>
                    <m:r>
                      <a:rPr lang="vi-VN" i="1">
                        <a:effectLst/>
                        <a:latin typeface="Cambria Math"/>
                        <a:ea typeface="Calibri"/>
                        <a:cs typeface="Times New Roman"/>
                      </a:rPr>
                      <m:t>)=</m:t>
                    </m:r>
                    <m:r>
                      <a:rPr lang="vi-VN" i="1">
                        <a:effectLst/>
                        <a:latin typeface="Cambria Math"/>
                        <a:ea typeface="Calibri"/>
                        <a:cs typeface="Times New Roman"/>
                      </a:rPr>
                      <m:t>𝐵𝐷</m:t>
                    </m:r>
                  </m:oMath>
                </a14:m>
                <a:endParaRPr lang="en-US" sz="2000">
                  <a:effectLst/>
                  <a:latin typeface="Times New Roman"/>
                  <a:ea typeface="Calibri"/>
                  <a:cs typeface="Times New Roman"/>
                </a:endParaRPr>
              </a:p>
            </p:txBody>
          </p:sp>
        </mc:Choice>
        <mc:Fallback>
          <p:sp>
            <p:nvSpPr>
              <p:cNvPr id="9" name="Rectangle 8"/>
              <p:cNvSpPr>
                <a:spLocks noRot="1" noChangeAspect="1" noMove="1" noResize="1" noEditPoints="1" noAdjustHandles="1" noChangeArrowheads="1" noChangeShapeType="1" noTextEdit="1"/>
              </p:cNvSpPr>
              <p:nvPr/>
            </p:nvSpPr>
            <p:spPr>
              <a:xfrm>
                <a:off x="1001499" y="3733800"/>
                <a:ext cx="3016788" cy="369332"/>
              </a:xfrm>
              <a:prstGeom prst="rect">
                <a:avLst/>
              </a:prstGeom>
              <a:blipFill rotWithShape="1">
                <a:blip r:embed="rId6"/>
                <a:stretch>
                  <a:fillRect l="-1616" t="-8333" b="-25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990336" y="4191000"/>
                <a:ext cx="4038864" cy="646331"/>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 Ta có: </a:t>
                </a:r>
                <a14:m>
                  <m:oMath xmlns:m="http://schemas.openxmlformats.org/officeDocument/2006/math">
                    <m:r>
                      <a:rPr lang="vi-VN" i="1">
                        <a:effectLst/>
                        <a:latin typeface="Cambria Math"/>
                        <a:ea typeface="Calibri"/>
                        <a:cs typeface="Times New Roman"/>
                      </a:rPr>
                      <m:t>𝑀</m:t>
                    </m:r>
                    <m:r>
                      <a:rPr lang="vi-VN" i="1">
                        <a:effectLst/>
                        <a:latin typeface="Cambria Math"/>
                        <a:ea typeface="Calibri"/>
                        <a:cs typeface="Times New Roman"/>
                      </a:rPr>
                      <m:t>∈</m:t>
                    </m:r>
                    <m:r>
                      <a:rPr lang="vi-VN" i="1">
                        <a:effectLst/>
                        <a:latin typeface="Cambria Math"/>
                        <a:ea typeface="Calibri"/>
                        <a:cs typeface="Times New Roman"/>
                      </a:rPr>
                      <m:t>𝐵𝐾</m:t>
                    </m:r>
                  </m:oMath>
                </a14:m>
                <a:r>
                  <a:rPr lang="pl-PL">
                    <a:solidFill>
                      <a:srgbClr val="000000"/>
                    </a:solidFill>
                    <a:effectLst/>
                    <a:latin typeface="Times New Roman"/>
                    <a:ea typeface="Times New Roman"/>
                    <a:cs typeface="Times New Roman"/>
                  </a:rPr>
                  <a:t> mà </a:t>
                </a:r>
                <a14:m>
                  <m:oMath xmlns:m="http://schemas.openxmlformats.org/officeDocument/2006/math">
                    <m:r>
                      <a:rPr lang="vi-VN" i="1">
                        <a:effectLst/>
                        <a:latin typeface="Cambria Math"/>
                        <a:ea typeface="Calibri"/>
                        <a:cs typeface="Times New Roman"/>
                      </a:rPr>
                      <m:t>𝐵𝐾</m:t>
                    </m:r>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oMath>
                </a14:m>
                <a:r>
                  <a:rPr lang="pl-PL">
                    <a:solidFill>
                      <a:srgbClr val="000000"/>
                    </a:solidFill>
                    <a:effectLst/>
                    <a:latin typeface="Times New Roman"/>
                    <a:ea typeface="Times New Roman"/>
                    <a:cs typeface="Times New Roman"/>
                  </a:rPr>
                  <a:t> nên </a:t>
                </a:r>
                <a14:m>
                  <m:oMath xmlns:m="http://schemas.openxmlformats.org/officeDocument/2006/math">
                    <m:r>
                      <a:rPr lang="vi-VN" i="1">
                        <a:effectLst/>
                        <a:latin typeface="Cambria Math"/>
                        <a:ea typeface="Calibri"/>
                        <a:cs typeface="Times New Roman"/>
                      </a:rPr>
                      <m:t>𝑀</m:t>
                    </m:r>
                    <m:r>
                      <a:rPr lang="vi-VN" i="1">
                        <a:effectLst/>
                        <a:latin typeface="Cambria Math"/>
                        <a:ea typeface="Calibri"/>
                        <a:cs typeface="Cambria Math"/>
                      </a:rPr>
                      <m:t>∈</m:t>
                    </m:r>
                    <m:d>
                      <m:dPr>
                        <m:ctrlPr>
                          <a:rPr lang="en-US" i="1">
                            <a:effectLst/>
                            <a:latin typeface="Cambria Math"/>
                            <a:ea typeface="Calibri"/>
                            <a:cs typeface="Times New Roman"/>
                          </a:rPr>
                        </m:ctrlPr>
                      </m:dPr>
                      <m:e>
                        <m:r>
                          <a:rPr lang="vi-VN" i="1">
                            <a:effectLst/>
                            <a:latin typeface="Cambria Math"/>
                            <a:ea typeface="Calibri"/>
                            <a:cs typeface="Times New Roman"/>
                          </a:rPr>
                          <m:t>𝐵𝐷𝐾</m:t>
                        </m:r>
                      </m:e>
                    </m:d>
                  </m:oMath>
                </a14:m>
                <a:endParaRPr lang="en-US" sz="2000">
                  <a:effectLst/>
                  <a:latin typeface="Times New Roman"/>
                  <a:ea typeface="Calibri"/>
                  <a:cs typeface="Times New Roman"/>
                </a:endParaRPr>
              </a:p>
            </p:txBody>
          </p:sp>
        </mc:Choice>
        <mc:Fallback>
          <p:sp>
            <p:nvSpPr>
              <p:cNvPr id="10" name="Rectangle 9"/>
              <p:cNvSpPr>
                <a:spLocks noRot="1" noChangeAspect="1" noMove="1" noResize="1" noEditPoints="1" noAdjustHandles="1" noChangeArrowheads="1" noChangeShapeType="1" noTextEdit="1"/>
              </p:cNvSpPr>
              <p:nvPr/>
            </p:nvSpPr>
            <p:spPr>
              <a:xfrm>
                <a:off x="990336" y="4191000"/>
                <a:ext cx="4038864" cy="646331"/>
              </a:xfrm>
              <a:prstGeom prst="rect">
                <a:avLst/>
              </a:prstGeom>
              <a:blipFill rotWithShape="1">
                <a:blip r:embed="rId7"/>
                <a:stretch>
                  <a:fillRect l="-1207" t="-4717" r="-120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990336" y="4920734"/>
                <a:ext cx="3918509"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  </a:t>
                </a:r>
                <a14:m>
                  <m:oMath xmlns:m="http://schemas.openxmlformats.org/officeDocument/2006/math">
                    <m:r>
                      <a:rPr lang="vi-VN" i="1">
                        <a:effectLst/>
                        <a:latin typeface="Cambria Math"/>
                        <a:ea typeface="Calibri"/>
                        <a:cs typeface="Times New Roman"/>
                      </a:rPr>
                      <m:t>𝑀</m:t>
                    </m:r>
                    <m:r>
                      <a:rPr lang="vi-VN" i="1">
                        <a:effectLst/>
                        <a:latin typeface="Cambria Math"/>
                        <a:ea typeface="Calibri"/>
                        <a:cs typeface="Times New Roman"/>
                      </a:rPr>
                      <m:t>∈</m:t>
                    </m:r>
                    <m:r>
                      <a:rPr lang="vi-VN" i="1">
                        <a:effectLst/>
                        <a:latin typeface="Cambria Math"/>
                        <a:ea typeface="Calibri"/>
                        <a:cs typeface="Times New Roman"/>
                      </a:rPr>
                      <m:t>𝐴𝐼</m:t>
                    </m:r>
                  </m:oMath>
                </a14:m>
                <a:r>
                  <a:rPr lang="pl-PL">
                    <a:solidFill>
                      <a:srgbClr val="000000"/>
                    </a:solidFill>
                    <a:effectLst/>
                    <a:latin typeface="Times New Roman"/>
                    <a:ea typeface="Times New Roman"/>
                    <a:cs typeface="Times New Roman"/>
                  </a:rPr>
                  <a:t> mà </a:t>
                </a:r>
                <a14:m>
                  <m:oMath xmlns:m="http://schemas.openxmlformats.org/officeDocument/2006/math">
                    <m:r>
                      <a:rPr lang="vi-VN" i="1">
                        <a:effectLst/>
                        <a:latin typeface="Cambria Math"/>
                        <a:ea typeface="Calibri"/>
                        <a:cs typeface="Times New Roman"/>
                      </a:rPr>
                      <m:t>𝐴𝐼</m:t>
                    </m:r>
                    <m:r>
                      <a:rPr lang="vi-VN" i="1">
                        <a:effectLst/>
                        <a:latin typeface="Cambria Math"/>
                        <a:ea typeface="Calibri"/>
                        <a:cs typeface="Times New Roman"/>
                      </a:rPr>
                      <m:t>⊂(</m:t>
                    </m:r>
                    <m:r>
                      <a:rPr lang="vi-VN" i="1">
                        <a:effectLst/>
                        <a:latin typeface="Cambria Math"/>
                        <a:ea typeface="Calibri"/>
                        <a:cs typeface="Times New Roman"/>
                      </a:rPr>
                      <m:t>𝐴𝐼𝐽</m:t>
                    </m:r>
                    <m:r>
                      <a:rPr lang="vi-VN" i="1">
                        <a:effectLst/>
                        <a:latin typeface="Cambria Math"/>
                        <a:ea typeface="Calibri"/>
                        <a:cs typeface="Times New Roman"/>
                      </a:rPr>
                      <m:t>)</m:t>
                    </m:r>
                  </m:oMath>
                </a14:m>
                <a:r>
                  <a:rPr lang="vi-VN">
                    <a:effectLst/>
                    <a:latin typeface="Times New Roman"/>
                    <a:ea typeface="Calibri"/>
                    <a:cs typeface="Times New Roman"/>
                  </a:rPr>
                  <a:t> </a:t>
                </a:r>
                <a:r>
                  <a:rPr lang="pl-PL">
                    <a:solidFill>
                      <a:srgbClr val="000000"/>
                    </a:solidFill>
                    <a:effectLst/>
                    <a:latin typeface="Times New Roman"/>
                    <a:ea typeface="Times New Roman"/>
                    <a:cs typeface="Times New Roman"/>
                  </a:rPr>
                  <a:t>nên </a:t>
                </a:r>
                <a14:m>
                  <m:oMath xmlns:m="http://schemas.openxmlformats.org/officeDocument/2006/math">
                    <m:r>
                      <a:rPr lang="vi-VN" i="1">
                        <a:effectLst/>
                        <a:latin typeface="Cambria Math"/>
                        <a:ea typeface="Calibri"/>
                        <a:cs typeface="Times New Roman"/>
                      </a:rPr>
                      <m:t>𝑀</m:t>
                    </m:r>
                    <m:r>
                      <a:rPr lang="vi-VN" i="1">
                        <a:effectLst/>
                        <a:latin typeface="Cambria Math"/>
                        <a:ea typeface="Calibri"/>
                        <a:cs typeface="Cambria Math"/>
                      </a:rPr>
                      <m:t>∈</m:t>
                    </m:r>
                    <m:d>
                      <m:dPr>
                        <m:ctrlPr>
                          <a:rPr lang="en-US" i="1">
                            <a:effectLst/>
                            <a:latin typeface="Cambria Math"/>
                            <a:ea typeface="Calibri"/>
                            <a:cs typeface="Times New Roman"/>
                          </a:rPr>
                        </m:ctrlPr>
                      </m:dPr>
                      <m:e>
                        <m:r>
                          <a:rPr lang="vi-VN" i="1">
                            <a:effectLst/>
                            <a:latin typeface="Cambria Math"/>
                            <a:ea typeface="Calibri"/>
                            <a:cs typeface="Times New Roman"/>
                          </a:rPr>
                          <m:t>𝐴𝐼𝐽</m:t>
                        </m:r>
                      </m:e>
                    </m:d>
                  </m:oMath>
                </a14:m>
                <a:endParaRPr lang="en-US" sz="2000">
                  <a:effectLst/>
                  <a:latin typeface="Times New Roman"/>
                  <a:ea typeface="Calibri"/>
                  <a:cs typeface="Times New Roman"/>
                </a:endParaRPr>
              </a:p>
            </p:txBody>
          </p:sp>
        </mc:Choice>
        <mc:Fallback>
          <p:sp>
            <p:nvSpPr>
              <p:cNvPr id="11" name="Rectangle 10"/>
              <p:cNvSpPr>
                <a:spLocks noRot="1" noChangeAspect="1" noMove="1" noResize="1" noEditPoints="1" noAdjustHandles="1" noChangeArrowheads="1" noChangeShapeType="1" noTextEdit="1"/>
              </p:cNvSpPr>
              <p:nvPr/>
            </p:nvSpPr>
            <p:spPr>
              <a:xfrm>
                <a:off x="990336" y="4920734"/>
                <a:ext cx="3918509" cy="369332"/>
              </a:xfrm>
              <a:prstGeom prst="rect">
                <a:avLst/>
              </a:prstGeom>
              <a:blipFill rotWithShape="1">
                <a:blip r:embed="rId8"/>
                <a:stretch>
                  <a:fillRect t="-8197" b="-24590"/>
                </a:stretch>
              </a:blipFill>
            </p:spPr>
            <p:txBody>
              <a:bodyPr/>
              <a:lstStyle/>
              <a:p>
                <a:r>
                  <a:rPr lang="en-US">
                    <a:noFill/>
                  </a:rPr>
                  <a:t> </a:t>
                </a:r>
              </a:p>
            </p:txBody>
          </p:sp>
        </mc:Fallback>
      </mc:AlternateContent>
      <p:sp>
        <p:nvSpPr>
          <p:cNvPr id="12" name="Rectangle 11"/>
          <p:cNvSpPr/>
          <p:nvPr/>
        </p:nvSpPr>
        <p:spPr>
          <a:xfrm>
            <a:off x="1066800" y="5356240"/>
            <a:ext cx="4115229"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Do đó M là giao điểm của (BDK) và (AIJ)</a:t>
            </a:r>
            <a:endParaRPr lang="en-US" sz="2000">
              <a:effectLst/>
              <a:latin typeface="Times New Roman"/>
              <a:ea typeface="Calibri"/>
              <a:cs typeface="Times New Roman"/>
            </a:endParaRPr>
          </a:p>
        </p:txBody>
      </p:sp>
      <p:sp>
        <p:nvSpPr>
          <p:cNvPr id="13" name="Rectangle 12"/>
          <p:cNvSpPr/>
          <p:nvPr/>
        </p:nvSpPr>
        <p:spPr>
          <a:xfrm>
            <a:off x="1047750" y="5791200"/>
            <a:ext cx="5505625" cy="369332"/>
          </a:xfrm>
          <a:prstGeom prst="rect">
            <a:avLst/>
          </a:prstGeom>
        </p:spPr>
        <p:txBody>
          <a:bodyPr wrap="square">
            <a:spAutoFit/>
          </a:bodyPr>
          <a:lstStyle/>
          <a:p>
            <a:pPr algn="just">
              <a:spcAft>
                <a:spcPts val="0"/>
              </a:spcAft>
            </a:pPr>
            <a:r>
              <a:rPr lang="pl-PL">
                <a:solidFill>
                  <a:srgbClr val="000000"/>
                </a:solidFill>
                <a:latin typeface="Times New Roman"/>
                <a:ea typeface="Times New Roman"/>
                <a:cs typeface="Times New Roman"/>
              </a:rPr>
              <a:t>Tương tự ta cũng có N là giao điểm của (BDK) và (AIJ)</a:t>
            </a:r>
            <a:endParaRPr lang="en-US" sz="2000">
              <a:effectLst/>
              <a:latin typeface="Times New Roman"/>
              <a:ea typeface="Calibri"/>
              <a:cs typeface="Times New Roman"/>
            </a:endParaRPr>
          </a:p>
        </p:txBody>
      </p:sp>
      <mc:AlternateContent xmlns:mc="http://schemas.openxmlformats.org/markup-compatibility/2006">
        <mc:Choice xmlns:a14="http://schemas.microsoft.com/office/drawing/2010/main" Requires="a14">
          <p:sp>
            <p:nvSpPr>
              <p:cNvPr id="14" name="Rectangle 13"/>
              <p:cNvSpPr/>
              <p:nvPr/>
            </p:nvSpPr>
            <p:spPr>
              <a:xfrm>
                <a:off x="971376" y="6248400"/>
                <a:ext cx="2963760" cy="369332"/>
              </a:xfrm>
              <a:prstGeom prst="rect">
                <a:avLst/>
              </a:prstGeom>
            </p:spPr>
            <p:txBody>
              <a:bodyPr wrap="none">
                <a:spAutoFit/>
              </a:bodyPr>
              <a:lstStyle/>
              <a:p>
                <a:pPr algn="just">
                  <a:spcAft>
                    <a:spcPts val="0"/>
                  </a:spcAft>
                </a:pPr>
                <a:r>
                  <a:rPr lang="pl-PL">
                    <a:solidFill>
                      <a:srgbClr val="000000"/>
                    </a:solidFill>
                    <a:latin typeface="Times New Roman"/>
                    <a:ea typeface="Times New Roman"/>
                    <a:cs typeface="Times New Roman"/>
                  </a:rPr>
                  <a:t>Suy ra </a:t>
                </a:r>
                <a14:m>
                  <m:oMath xmlns:m="http://schemas.openxmlformats.org/officeDocument/2006/math">
                    <m:r>
                      <a:rPr lang="vi-VN" i="1">
                        <a:effectLst/>
                        <a:latin typeface="Cambria Math"/>
                        <a:ea typeface="Calibri"/>
                        <a:cs typeface="Times New Roman"/>
                      </a:rPr>
                      <m:t>(</m:t>
                    </m:r>
                    <m:r>
                      <a:rPr lang="vi-VN" i="1">
                        <a:effectLst/>
                        <a:latin typeface="Cambria Math"/>
                        <a:ea typeface="Calibri"/>
                        <a:cs typeface="Times New Roman"/>
                      </a:rPr>
                      <m:t>𝐵𝐷𝐾</m:t>
                    </m:r>
                    <m:r>
                      <a:rPr lang="vi-VN" i="1">
                        <a:effectLst/>
                        <a:latin typeface="Cambria Math"/>
                        <a:ea typeface="Calibri"/>
                        <a:cs typeface="Times New Roman"/>
                      </a:rPr>
                      <m:t>)∩(</m:t>
                    </m:r>
                    <m:r>
                      <a:rPr lang="vi-VN" i="1">
                        <a:effectLst/>
                        <a:latin typeface="Cambria Math"/>
                        <a:ea typeface="Calibri"/>
                        <a:cs typeface="Times New Roman"/>
                      </a:rPr>
                      <m:t>𝐴𝐼𝐽</m:t>
                    </m:r>
                    <m:r>
                      <a:rPr lang="vi-VN" i="1">
                        <a:effectLst/>
                        <a:latin typeface="Cambria Math"/>
                        <a:ea typeface="Calibri"/>
                        <a:cs typeface="Times New Roman"/>
                      </a:rPr>
                      <m:t>)=</m:t>
                    </m:r>
                    <m:r>
                      <a:rPr lang="vi-VN" i="1">
                        <a:effectLst/>
                        <a:latin typeface="Cambria Math"/>
                        <a:ea typeface="Calibri"/>
                        <a:cs typeface="Times New Roman"/>
                      </a:rPr>
                      <m:t>𝑀𝑁</m:t>
                    </m:r>
                  </m:oMath>
                </a14:m>
                <a:endParaRPr lang="en-US" sz="2000">
                  <a:effectLst/>
                  <a:latin typeface="Times New Roman"/>
                  <a:ea typeface="Calibri"/>
                  <a:cs typeface="Times New Roman"/>
                </a:endParaRPr>
              </a:p>
            </p:txBody>
          </p:sp>
        </mc:Choice>
        <mc:Fallback>
          <p:sp>
            <p:nvSpPr>
              <p:cNvPr id="14" name="Rectangle 13"/>
              <p:cNvSpPr>
                <a:spLocks noRot="1" noChangeAspect="1" noMove="1" noResize="1" noEditPoints="1" noAdjustHandles="1" noChangeArrowheads="1" noChangeShapeType="1" noTextEdit="1"/>
              </p:cNvSpPr>
              <p:nvPr/>
            </p:nvSpPr>
            <p:spPr>
              <a:xfrm>
                <a:off x="971376" y="6248400"/>
                <a:ext cx="2963760" cy="369332"/>
              </a:xfrm>
              <a:prstGeom prst="rect">
                <a:avLst/>
              </a:prstGeom>
              <a:blipFill rotWithShape="1">
                <a:blip r:embed="rId9"/>
                <a:stretch>
                  <a:fillRect l="-1643" t="-8197" b="-24590"/>
                </a:stretch>
              </a:blipFill>
            </p:spPr>
            <p:txBody>
              <a:bodyPr/>
              <a:lstStyle/>
              <a:p>
                <a:r>
                  <a:rPr lang="en-US">
                    <a:noFill/>
                  </a:rPr>
                  <a:t> </a:t>
                </a:r>
              </a:p>
            </p:txBody>
          </p:sp>
        </mc:Fallback>
      </mc:AlternateContent>
      <p:sp>
        <p:nvSpPr>
          <p:cNvPr id="15" name="TextBox 14"/>
          <p:cNvSpPr txBox="1"/>
          <p:nvPr/>
        </p:nvSpPr>
        <p:spPr>
          <a:xfrm>
            <a:off x="1257300" y="76200"/>
            <a:ext cx="7153275" cy="461665"/>
          </a:xfrm>
          <a:prstGeom prst="rect">
            <a:avLst/>
          </a:prstGeom>
          <a:solidFill>
            <a:srgbClr val="0000FF"/>
          </a:solidFill>
          <a:ln>
            <a:solidFill>
              <a:schemeClr val="accent1">
                <a:lumMod val="20000"/>
                <a:lumOff val="80000"/>
              </a:schemeClr>
            </a:solidFill>
          </a:ln>
        </p:spPr>
        <p:txBody>
          <a:bodyPr wrap="square" rtlCol="0">
            <a:spAutoFit/>
          </a:bodyPr>
          <a:lstStyle/>
          <a:p>
            <a:r>
              <a:rPr lang="en-US" sz="2400" smtClean="0">
                <a:solidFill>
                  <a:srgbClr val="FFC000"/>
                </a:solidFill>
              </a:rPr>
              <a:t>Tiết 15. BÀI TẬP HAI ĐƯỜNG THẲNG SONG SONG</a:t>
            </a:r>
            <a:endParaRPr lang="en-US" sz="2400">
              <a:solidFill>
                <a:srgbClr val="FFC000"/>
              </a:solidFill>
            </a:endParaRPr>
          </a:p>
        </p:txBody>
      </p:sp>
    </p:spTree>
    <p:extLst>
      <p:ext uri="{BB962C8B-B14F-4D97-AF65-F5344CB8AC3E}">
        <p14:creationId xmlns:p14="http://schemas.microsoft.com/office/powerpoint/2010/main" val="271446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heel(1)">
                                      <p:cBhvr>
                                        <p:cTn id="15" dur="2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1000" fill="hold"/>
                                        <p:tgtEl>
                                          <p:spTgt spid="14"/>
                                        </p:tgtEl>
                                        <p:attrNameLst>
                                          <p:attrName>ppt_w</p:attrName>
                                        </p:attrNameLst>
                                      </p:cBhvr>
                                      <p:tavLst>
                                        <p:tav tm="0">
                                          <p:val>
                                            <p:fltVal val="0"/>
                                          </p:val>
                                        </p:tav>
                                        <p:tav tm="100000">
                                          <p:val>
                                            <p:strVal val="#ppt_w"/>
                                          </p:val>
                                        </p:tav>
                                      </p:tavLst>
                                    </p:anim>
                                    <p:anim calcmode="lin" valueType="num">
                                      <p:cBhvr>
                                        <p:cTn id="52" dur="1000" fill="hold"/>
                                        <p:tgtEl>
                                          <p:spTgt spid="14"/>
                                        </p:tgtEl>
                                        <p:attrNameLst>
                                          <p:attrName>ppt_h</p:attrName>
                                        </p:attrNameLst>
                                      </p:cBhvr>
                                      <p:tavLst>
                                        <p:tav tm="0">
                                          <p:val>
                                            <p:fltVal val="0"/>
                                          </p:val>
                                        </p:tav>
                                        <p:tav tm="100000">
                                          <p:val>
                                            <p:strVal val="#ppt_h"/>
                                          </p:val>
                                        </p:tav>
                                      </p:tavLst>
                                    </p:anim>
                                    <p:anim calcmode="lin" valueType="num">
                                      <p:cBhvr>
                                        <p:cTn id="53" dur="1000" fill="hold"/>
                                        <p:tgtEl>
                                          <p:spTgt spid="14"/>
                                        </p:tgtEl>
                                        <p:attrNameLst>
                                          <p:attrName>style.rotation</p:attrName>
                                        </p:attrNameLst>
                                      </p:cBhvr>
                                      <p:tavLst>
                                        <p:tav tm="0">
                                          <p:val>
                                            <p:fltVal val="90"/>
                                          </p:val>
                                        </p:tav>
                                        <p:tav tm="100000">
                                          <p:val>
                                            <p:fltVal val="0"/>
                                          </p:val>
                                        </p:tav>
                                      </p:tavLst>
                                    </p:anim>
                                    <p:animEffect transition="in" filter="fade">
                                      <p:cBhvr>
                                        <p:cTn id="5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243</TotalTime>
  <Words>1709</Words>
  <Application>Microsoft Office PowerPoint</Application>
  <PresentationFormat>On-screen Show (4:3)</PresentationFormat>
  <Paragraphs>123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 Han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Lê Dương Hân</dc:creator>
  <cp:lastModifiedBy>Lê Dương Hân</cp:lastModifiedBy>
  <cp:revision>134</cp:revision>
  <dcterms:created xsi:type="dcterms:W3CDTF">2023-08-14T08:02:55Z</dcterms:created>
  <dcterms:modified xsi:type="dcterms:W3CDTF">2023-08-21T04:25:06Z</dcterms:modified>
</cp:coreProperties>
</file>