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331" r:id="rId15"/>
    <p:sldId id="283" r:id="rId16"/>
    <p:sldId id="270" r:id="rId17"/>
    <p:sldId id="271" r:id="rId18"/>
    <p:sldId id="272" r:id="rId19"/>
    <p:sldId id="273" r:id="rId20"/>
    <p:sldId id="274" r:id="rId21"/>
    <p:sldId id="275" r:id="rId22"/>
    <p:sldId id="276" r:id="rId23"/>
    <p:sldId id="277" r:id="rId24"/>
    <p:sldId id="278" r:id="rId25"/>
    <p:sldId id="279" r:id="rId26"/>
    <p:sldId id="280" r:id="rId27"/>
    <p:sldId id="292" r:id="rId28"/>
    <p:sldId id="332" r:id="rId29"/>
    <p:sldId id="284" r:id="rId30"/>
    <p:sldId id="282" r:id="rId31"/>
    <p:sldId id="285" r:id="rId32"/>
    <p:sldId id="286" r:id="rId33"/>
    <p:sldId id="287" r:id="rId34"/>
    <p:sldId id="290" r:id="rId35"/>
    <p:sldId id="288" r:id="rId36"/>
    <p:sldId id="291" r:id="rId37"/>
    <p:sldId id="33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E44D-28EA-448D-AA2A-C6897A5B3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F717AD-7D25-4B5B-8700-BD39598EE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2053C-BC4E-47A6-B54C-5BFCD271D98E}"/>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CC7DA98D-E133-4E5E-8D34-346665956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82F86-3649-41A8-9CF0-93BD0B2DC896}"/>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268755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1407-A050-494F-B033-FEDCC247F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D3B6F-1D52-4B9C-B896-9B5672E37F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44718-8E89-41ED-9BE8-A243EE5AAE29}"/>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B4FD4003-64D3-4E26-8C65-F017430A9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445A5-2140-4AA7-9E86-574F8144110B}"/>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344480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61C45-6DD8-460F-9780-9204C1BC19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9FCB60-2189-4EB5-B464-570D7D115F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11AF8-5422-4C52-8790-CE727A50E4AC}"/>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7FBF0AE3-CD7D-468A-A5A7-833630F86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F0790-1A64-4FE5-984F-285A2FB935EB}"/>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133331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7F4C-98BE-49EB-9249-457655FEF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4D588-77AD-49A6-9D19-F44F21DCD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01920-E47B-4AEC-9F63-67FFEB0F71D8}"/>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591B7629-364B-477A-BCED-364D85AA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DBF9C-0DC8-4C3A-B3CE-B81A20DD3D7B}"/>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203704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1560-51C4-4245-939D-D1BCCC535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C86445-FC3A-411F-9ADB-B49B4678B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095CE0-346B-4824-AF15-DDDA2624C241}"/>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A736CB77-9F0E-4117-B23C-00BA477AE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3618E-DB42-4246-83BC-878EE893D24D}"/>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36145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3E5B-FD07-4B5A-B5CB-200F01BF7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056A8-55DA-461E-AA4E-D73025C4BD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1E137-E22E-407E-AC94-D49D0719A1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49468-BF6A-46A8-A80C-0B3879FC050F}"/>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6" name="Footer Placeholder 5">
            <a:extLst>
              <a:ext uri="{FF2B5EF4-FFF2-40B4-BE49-F238E27FC236}">
                <a16:creationId xmlns:a16="http://schemas.microsoft.com/office/drawing/2014/main" id="{BCAA7D4E-A237-4B74-B254-F9D11097B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421D9-540E-4191-85DC-A035DD067550}"/>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205640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AF8F-773C-4C9F-8302-E1E26A0FD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56C4E3-C2EE-41F1-9829-7DD4A0F5D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1FCAD9-93FA-40CE-AFE3-E244D2E213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9C04CE-A0B6-4DA8-9786-52FA2D136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4E3FB0-D1EF-4BD6-96AC-82B1CD91D4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63CF0-BED8-4003-B3FC-DA7B5DC34351}"/>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8" name="Footer Placeholder 7">
            <a:extLst>
              <a:ext uri="{FF2B5EF4-FFF2-40B4-BE49-F238E27FC236}">
                <a16:creationId xmlns:a16="http://schemas.microsoft.com/office/drawing/2014/main" id="{AE8709ED-4DC2-40AA-8901-A125874242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DBAEE-149D-4E40-8EA4-E9525EA70C08}"/>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179626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60E-5107-4839-8F8C-CCCE2CA41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37A69E-67D1-4A14-A2EC-C53EEF5BCD60}"/>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4" name="Footer Placeholder 3">
            <a:extLst>
              <a:ext uri="{FF2B5EF4-FFF2-40B4-BE49-F238E27FC236}">
                <a16:creationId xmlns:a16="http://schemas.microsoft.com/office/drawing/2014/main" id="{D8C522CD-2220-46EA-9A86-A7F06F44C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C0FDC2-A29F-4DDE-B037-BEDF2D0BA666}"/>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18514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774C-C280-4F1F-96F1-2AF8D55D19FF}"/>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3" name="Footer Placeholder 2">
            <a:extLst>
              <a:ext uri="{FF2B5EF4-FFF2-40B4-BE49-F238E27FC236}">
                <a16:creationId xmlns:a16="http://schemas.microsoft.com/office/drawing/2014/main" id="{775F31E5-56CB-45EF-AA9C-D80614D02B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04F47-B4FF-450C-81D4-F8BB1420FD4F}"/>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353099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17F4-4F4B-473B-8C6A-9972CCBB6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001EB-6CB3-408F-85B6-CD57CC512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8DF91B-01A7-4AE7-92DA-9A7BC2326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0206-F09F-4250-9E45-6608E556775A}"/>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6" name="Footer Placeholder 5">
            <a:extLst>
              <a:ext uri="{FF2B5EF4-FFF2-40B4-BE49-F238E27FC236}">
                <a16:creationId xmlns:a16="http://schemas.microsoft.com/office/drawing/2014/main" id="{97A7ED8D-34F1-4042-ABEA-76E1DC9B9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E2328-C916-4512-ADF9-31E42433185D}"/>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102330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3FFF-FD21-4886-94C9-5EA4CDF9D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5580A-C6D3-41FE-8824-122877F3C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4C347-4869-49BE-A61D-1A6CB6B42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9C209C-7A4C-48AF-B169-B2670B239678}"/>
              </a:ext>
            </a:extLst>
          </p:cNvPr>
          <p:cNvSpPr>
            <a:spLocks noGrp="1"/>
          </p:cNvSpPr>
          <p:nvPr>
            <p:ph type="dt" sz="half" idx="10"/>
          </p:nvPr>
        </p:nvSpPr>
        <p:spPr/>
        <p:txBody>
          <a:bodyPr/>
          <a:lstStyle/>
          <a:p>
            <a:fld id="{E8DD02A2-88C3-420E-B26D-265358622249}" type="datetimeFigureOut">
              <a:rPr lang="en-US" smtClean="0"/>
              <a:t>08/16/2023</a:t>
            </a:fld>
            <a:endParaRPr lang="en-US"/>
          </a:p>
        </p:txBody>
      </p:sp>
      <p:sp>
        <p:nvSpPr>
          <p:cNvPr id="6" name="Footer Placeholder 5">
            <a:extLst>
              <a:ext uri="{FF2B5EF4-FFF2-40B4-BE49-F238E27FC236}">
                <a16:creationId xmlns:a16="http://schemas.microsoft.com/office/drawing/2014/main" id="{7B488E66-517A-4F60-B5D7-5388DCBF3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D7AAE-1039-40B1-88F6-5060664EE6FF}"/>
              </a:ext>
            </a:extLst>
          </p:cNvPr>
          <p:cNvSpPr>
            <a:spLocks noGrp="1"/>
          </p:cNvSpPr>
          <p:nvPr>
            <p:ph type="sldNum" sz="quarter" idx="12"/>
          </p:nvPr>
        </p:nvSpPr>
        <p:spPr/>
        <p:txBody>
          <a:bodyPr/>
          <a:lstStyle/>
          <a:p>
            <a:fld id="{8B982915-CBF6-491D-86C8-537B0646B97B}" type="slidenum">
              <a:rPr lang="en-US" smtClean="0"/>
              <a:t>‹#›</a:t>
            </a:fld>
            <a:endParaRPr lang="en-US"/>
          </a:p>
        </p:txBody>
      </p:sp>
    </p:spTree>
    <p:extLst>
      <p:ext uri="{BB962C8B-B14F-4D97-AF65-F5344CB8AC3E}">
        <p14:creationId xmlns:p14="http://schemas.microsoft.com/office/powerpoint/2010/main" val="42312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F8A51-3B75-4EA9-B523-5DE28026F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D66D3-CD34-41C5-9DFC-5EC527B33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0893D-399A-4FEB-A7CF-BD50B2A6B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D02A2-88C3-420E-B26D-265358622249}" type="datetimeFigureOut">
              <a:rPr lang="en-US" smtClean="0"/>
              <a:t>08/16/2023</a:t>
            </a:fld>
            <a:endParaRPr lang="en-US"/>
          </a:p>
        </p:txBody>
      </p:sp>
      <p:sp>
        <p:nvSpPr>
          <p:cNvPr id="5" name="Footer Placeholder 4">
            <a:extLst>
              <a:ext uri="{FF2B5EF4-FFF2-40B4-BE49-F238E27FC236}">
                <a16:creationId xmlns:a16="http://schemas.microsoft.com/office/drawing/2014/main" id="{C44411D8-952A-408E-A893-836C7DDC3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82FF06-7710-4E23-A58A-26F8DE582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82915-CBF6-491D-86C8-537B0646B97B}" type="slidenum">
              <a:rPr lang="en-US" smtClean="0"/>
              <a:t>‹#›</a:t>
            </a:fld>
            <a:endParaRPr lang="en-US"/>
          </a:p>
        </p:txBody>
      </p:sp>
    </p:spTree>
    <p:extLst>
      <p:ext uri="{BB962C8B-B14F-4D97-AF65-F5344CB8AC3E}">
        <p14:creationId xmlns:p14="http://schemas.microsoft.com/office/powerpoint/2010/main" val="65780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png"/><Relationship Id="rId7"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0.png"/><Relationship Id="rId7"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png"/><Relationship Id="rId2" Type="http://schemas.openxmlformats.org/officeDocument/2006/relationships/image" Target="../media/image44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0.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0.png"/><Relationship Id="rId4" Type="http://schemas.openxmlformats.org/officeDocument/2006/relationships/image" Target="../media/image480.png"/></Relationships>
</file>

<file path=ppt/slides/_rels/slide19.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8.png"/><Relationship Id="rId7"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2.png"/><Relationship Id="rId7" Type="http://schemas.openxmlformats.org/officeDocument/2006/relationships/image" Target="../media/image1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690.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30.png"/><Relationship Id="rId7" Type="http://schemas.openxmlformats.org/officeDocument/2006/relationships/image" Target="../media/image81.png"/><Relationship Id="rId2" Type="http://schemas.openxmlformats.org/officeDocument/2006/relationships/image" Target="../media/image73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png"/><Relationship Id="rId4" Type="http://schemas.openxmlformats.org/officeDocument/2006/relationships/image" Target="../media/image78.png"/><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19428-9C76-4576-AE62-4A15860894A1}"/>
              </a:ext>
            </a:extLst>
          </p:cNvPr>
          <p:cNvSpPr txBox="1"/>
          <p:nvPr/>
        </p:nvSpPr>
        <p:spPr>
          <a:xfrm>
            <a:off x="-204887" y="113123"/>
            <a:ext cx="2054951" cy="4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r>
              <a:rPr lang="en-US" sz="20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 name="Group 4">
            <a:extLst>
              <a:ext uri="{FF2B5EF4-FFF2-40B4-BE49-F238E27FC236}">
                <a16:creationId xmlns:a16="http://schemas.microsoft.com/office/drawing/2014/main" id="{FDB04142-C0C7-4614-9930-BD60ACA89D36}"/>
              </a:ext>
            </a:extLst>
          </p:cNvPr>
          <p:cNvGrpSpPr/>
          <p:nvPr/>
        </p:nvGrpSpPr>
        <p:grpSpPr>
          <a:xfrm>
            <a:off x="1626647" y="218949"/>
            <a:ext cx="10201686" cy="1132114"/>
            <a:chOff x="394026" y="139419"/>
            <a:chExt cx="11228423" cy="1866040"/>
          </a:xfrm>
        </p:grpSpPr>
        <p:grpSp>
          <p:nvGrpSpPr>
            <p:cNvPr id="6" name="Group 5">
              <a:extLst>
                <a:ext uri="{FF2B5EF4-FFF2-40B4-BE49-F238E27FC236}">
                  <a16:creationId xmlns:a16="http://schemas.microsoft.com/office/drawing/2014/main" id="{06BE5315-F6CE-4972-B383-0AE4214DB1C6}"/>
                </a:ext>
              </a:extLst>
            </p:cNvPr>
            <p:cNvGrpSpPr/>
            <p:nvPr/>
          </p:nvGrpSpPr>
          <p:grpSpPr>
            <a:xfrm>
              <a:off x="394026" y="139419"/>
              <a:ext cx="11228423" cy="1866040"/>
              <a:chOff x="814648" y="4231655"/>
              <a:chExt cx="11228423" cy="1866040"/>
            </a:xfrm>
          </p:grpSpPr>
          <p:sp>
            <p:nvSpPr>
              <p:cNvPr id="8" name="Rectangle 7">
                <a:extLst>
                  <a:ext uri="{FF2B5EF4-FFF2-40B4-BE49-F238E27FC236}">
                    <a16:creationId xmlns:a16="http://schemas.microsoft.com/office/drawing/2014/main" id="{835B692A-C596-4BF2-B169-C86F161BA3EB}"/>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55494C-DE36-475A-B57D-7600525EECF3}"/>
                  </a:ext>
                </a:extLst>
              </p:cNvPr>
              <p:cNvGrpSpPr/>
              <p:nvPr/>
            </p:nvGrpSpPr>
            <p:grpSpPr>
              <a:xfrm>
                <a:off x="814648" y="4231655"/>
                <a:ext cx="2576252" cy="1866040"/>
                <a:chOff x="295100" y="4145454"/>
                <a:chExt cx="2768316" cy="1866040"/>
              </a:xfrm>
            </p:grpSpPr>
            <p:grpSp>
              <p:nvGrpSpPr>
                <p:cNvPr id="11" name="Group 10">
                  <a:extLst>
                    <a:ext uri="{FF2B5EF4-FFF2-40B4-BE49-F238E27FC236}">
                      <a16:creationId xmlns:a16="http://schemas.microsoft.com/office/drawing/2014/main" id="{D559F000-5336-4C0B-AB4A-F5CDFA49E1DA}"/>
                    </a:ext>
                  </a:extLst>
                </p:cNvPr>
                <p:cNvGrpSpPr/>
                <p:nvPr/>
              </p:nvGrpSpPr>
              <p:grpSpPr>
                <a:xfrm>
                  <a:off x="295100" y="4145454"/>
                  <a:ext cx="2768316" cy="1866040"/>
                  <a:chOff x="295100" y="4145454"/>
                  <a:chExt cx="2768316" cy="1866040"/>
                </a:xfrm>
              </p:grpSpPr>
              <p:sp>
                <p:nvSpPr>
                  <p:cNvPr id="13" name="Freeform: Shape 12">
                    <a:extLst>
                      <a:ext uri="{FF2B5EF4-FFF2-40B4-BE49-F238E27FC236}">
                        <a16:creationId xmlns:a16="http://schemas.microsoft.com/office/drawing/2014/main" id="{C619EB45-C0B2-4F55-A163-DDDF562FCFA7}"/>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0276F27-4A66-4499-A1A4-A35551F89EE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0837E37-62EF-41CB-8B58-41DA3951DFC5}"/>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a:extLst>
                    <a:ext uri="{FF2B5EF4-FFF2-40B4-BE49-F238E27FC236}">
                      <a16:creationId xmlns:a16="http://schemas.microsoft.com/office/drawing/2014/main" id="{13DF9DAB-B778-4F1F-B926-F347AEF89ADF}"/>
                    </a:ext>
                  </a:extLst>
                </p:cNvPr>
                <p:cNvPicPr>
                  <a:picLocks noChangeAspect="1"/>
                </p:cNvPicPr>
                <p:nvPr/>
              </p:nvPicPr>
              <p:blipFill>
                <a:blip r:embed="rId2"/>
                <a:stretch>
                  <a:fillRect/>
                </a:stretch>
              </p:blipFill>
              <p:spPr>
                <a:xfrm>
                  <a:off x="354843" y="4191912"/>
                  <a:ext cx="374013" cy="492528"/>
                </a:xfrm>
                <a:prstGeom prst="rect">
                  <a:avLst/>
                </a:prstGeom>
              </p:spPr>
            </p:pic>
          </p:grpSp>
          <p:sp>
            <p:nvSpPr>
              <p:cNvPr id="10" name="Arrow: Pentagon 9">
                <a:extLst>
                  <a:ext uri="{FF2B5EF4-FFF2-40B4-BE49-F238E27FC236}">
                    <a16:creationId xmlns:a16="http://schemas.microsoft.com/office/drawing/2014/main" id="{04599649-D632-40AA-9D23-BB90E85D7CE1}"/>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D8E48446-53C2-45CF-BDC5-1499B22289E5}"/>
                </a:ext>
              </a:extLst>
            </p:cNvPr>
            <p:cNvPicPr>
              <a:picLocks noChangeAspect="1"/>
            </p:cNvPicPr>
            <p:nvPr/>
          </p:nvPicPr>
          <p:blipFill>
            <a:blip r:embed="rId3"/>
            <a:stretch>
              <a:fillRect/>
            </a:stretch>
          </p:blipFill>
          <p:spPr>
            <a:xfrm>
              <a:off x="11004501" y="196907"/>
              <a:ext cx="545403" cy="481498"/>
            </a:xfrm>
            <a:prstGeom prst="rect">
              <a:avLst/>
            </a:prstGeom>
          </p:spPr>
        </p:pic>
      </p:grpSp>
      <p:sp>
        <p:nvSpPr>
          <p:cNvPr id="16" name="TextBox 15">
            <a:extLst>
              <a:ext uri="{FF2B5EF4-FFF2-40B4-BE49-F238E27FC236}">
                <a16:creationId xmlns:a16="http://schemas.microsoft.com/office/drawing/2014/main" id="{88F577E7-D2F4-4389-9406-78ED954A8525}"/>
              </a:ext>
            </a:extLst>
          </p:cNvPr>
          <p:cNvSpPr txBox="1"/>
          <p:nvPr/>
        </p:nvSpPr>
        <p:spPr>
          <a:xfrm>
            <a:off x="3883441" y="247135"/>
            <a:ext cx="6150429" cy="830997"/>
          </a:xfrm>
          <a:prstGeom prst="rect">
            <a:avLst/>
          </a:prstGeom>
          <a:noFill/>
        </p:spPr>
        <p:txBody>
          <a:bodyPr wrap="square" rtlCol="0">
            <a:spAutoFit/>
          </a:bodyPr>
          <a:lstStyle/>
          <a:p>
            <a:pPr algn="ctr"/>
            <a:r>
              <a:rPr lang="vi-VN" sz="2400" b="1" dirty="0">
                <a:solidFill>
                  <a:schemeClr val="accent2">
                    <a:lumMod val="75000"/>
                  </a:schemeClr>
                </a:solidFill>
                <a:latin typeface="+mj-lt"/>
                <a:ea typeface="Tahoma" panose="020B0604030504040204" pitchFamily="34" charset="0"/>
                <a:cs typeface="Tahoma" panose="020B0604030504040204" pitchFamily="34" charset="0"/>
              </a:rPr>
              <a:t>CHƯƠNG I. </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 VÀ</a:t>
            </a:r>
          </a:p>
          <a:p>
            <a:pPr algn="ct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PHƯƠNG TRÌNH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a:t>
            </a:r>
            <a:endPar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8AC5A61-F1A8-4DA4-A69E-05CC37BB9A4D}"/>
              </a:ext>
            </a:extLst>
          </p:cNvPr>
          <p:cNvSpPr/>
          <p:nvPr/>
        </p:nvSpPr>
        <p:spPr>
          <a:xfrm>
            <a:off x="3604665" y="1163573"/>
            <a:ext cx="6508729" cy="5539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 HÀM SỐ L</a:t>
            </a:r>
            <a:r>
              <a:rPr lang="vi-VN"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ỢNG GIÁC VÀ ĐỒ THỊ</a:t>
            </a:r>
          </a:p>
        </p:txBody>
      </p:sp>
      <p:sp>
        <p:nvSpPr>
          <p:cNvPr id="19" name="Rectangle 18">
            <a:extLst>
              <a:ext uri="{FF2B5EF4-FFF2-40B4-BE49-F238E27FC236}">
                <a16:creationId xmlns:a16="http://schemas.microsoft.com/office/drawing/2014/main" id="{EF40A3CB-918E-46A3-AAA6-052A0BC53A86}"/>
              </a:ext>
            </a:extLst>
          </p:cNvPr>
          <p:cNvSpPr/>
          <p:nvPr/>
        </p:nvSpPr>
        <p:spPr>
          <a:xfrm>
            <a:off x="1151601" y="2059348"/>
            <a:ext cx="7736418" cy="400107"/>
          </a:xfrm>
          <a:prstGeom prst="rect">
            <a:avLst/>
          </a:prstGeom>
        </p:spPr>
        <p:txBody>
          <a:bodyPr wrap="square">
            <a:spAutoFit/>
          </a:bodyPr>
          <a:lstStyle/>
          <a:p>
            <a:pPr>
              <a:lnSpc>
                <a:spcPct val="100000"/>
              </a:lnSpc>
              <a:spcBef>
                <a:spcPct val="0"/>
              </a:spcBef>
              <a:buFontTx/>
              <a:buNone/>
              <a:defRPr/>
            </a:pPr>
            <a:r>
              <a:rPr lang="en-US" sz="2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CHẴN, HÀM SỐ LẺ, HÀM SỐ TUẦN HOÀN</a:t>
            </a:r>
          </a:p>
        </p:txBody>
      </p:sp>
      <p:sp>
        <p:nvSpPr>
          <p:cNvPr id="28" name="Rectangle 27">
            <a:extLst>
              <a:ext uri="{FF2B5EF4-FFF2-40B4-BE49-F238E27FC236}">
                <a16:creationId xmlns:a16="http://schemas.microsoft.com/office/drawing/2014/main" id="{3F33128E-BFC1-46FF-A558-2F00F65FE1F9}"/>
              </a:ext>
            </a:extLst>
          </p:cNvPr>
          <p:cNvSpPr/>
          <p:nvPr/>
        </p:nvSpPr>
        <p:spPr>
          <a:xfrm>
            <a:off x="1149134" y="2791379"/>
            <a:ext cx="1745991"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sinx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6E580D6A-2996-41B5-92DE-B0A460405F8A}"/>
              </a:ext>
            </a:extLst>
          </p:cNvPr>
          <p:cNvSpPr/>
          <p:nvPr/>
        </p:nvSpPr>
        <p:spPr>
          <a:xfrm>
            <a:off x="1149134" y="3480084"/>
            <a:ext cx="1774845"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cosx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0A7B3FAE-465D-4186-A326-FE2DF0C295C8}"/>
              </a:ext>
            </a:extLst>
          </p:cNvPr>
          <p:cNvSpPr/>
          <p:nvPr/>
        </p:nvSpPr>
        <p:spPr>
          <a:xfrm>
            <a:off x="1164987" y="4251323"/>
            <a:ext cx="1789272"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tanx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002F089D-DA25-4462-9666-9DE5E70C2FAD}"/>
              </a:ext>
            </a:extLst>
          </p:cNvPr>
          <p:cNvSpPr/>
          <p:nvPr/>
        </p:nvSpPr>
        <p:spPr>
          <a:xfrm>
            <a:off x="1211337" y="5000902"/>
            <a:ext cx="1760418"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cotx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Google Shape;123;p14">
            <a:extLst>
              <a:ext uri="{FF2B5EF4-FFF2-40B4-BE49-F238E27FC236}">
                <a16:creationId xmlns:a16="http://schemas.microsoft.com/office/drawing/2014/main" id="{7AF792D9-795B-458A-BE1E-2FF22A7AF188}"/>
              </a:ext>
            </a:extLst>
          </p:cNvPr>
          <p:cNvSpPr txBox="1"/>
          <p:nvPr/>
        </p:nvSpPr>
        <p:spPr>
          <a:xfrm>
            <a:off x="216284" y="523111"/>
            <a:ext cx="1209745" cy="722126"/>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8000" b="1" dirty="0">
              <a:solidFill>
                <a:schemeClr val="bg1"/>
              </a:solidFill>
            </a:endParaRPr>
          </a:p>
        </p:txBody>
      </p:sp>
      <p:sp>
        <p:nvSpPr>
          <p:cNvPr id="42" name="Oval 41">
            <a:extLst>
              <a:ext uri="{FF2B5EF4-FFF2-40B4-BE49-F238E27FC236}">
                <a16:creationId xmlns:a16="http://schemas.microsoft.com/office/drawing/2014/main" id="{6DEE76FE-DCBA-4E98-9CBA-B53AB7992BBB}"/>
              </a:ext>
            </a:extLst>
          </p:cNvPr>
          <p:cNvSpPr/>
          <p:nvPr/>
        </p:nvSpPr>
        <p:spPr>
          <a:xfrm>
            <a:off x="376048" y="710508"/>
            <a:ext cx="909803" cy="453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11</a:t>
            </a:r>
          </a:p>
        </p:txBody>
      </p:sp>
      <p:pic>
        <p:nvPicPr>
          <p:cNvPr id="43" name="Picture 75" descr="WhitecornerFlower">
            <a:extLst>
              <a:ext uri="{FF2B5EF4-FFF2-40B4-BE49-F238E27FC236}">
                <a16:creationId xmlns:a16="http://schemas.microsoft.com/office/drawing/2014/main" id="{AE6B75D6-DC84-44A1-AD9F-AA180CABA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2002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7FCEB6-A15D-46B0-8E25-759F7BD82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94" y="2040589"/>
            <a:ext cx="609524" cy="390476"/>
          </a:xfrm>
          <a:prstGeom prst="rect">
            <a:avLst/>
          </a:prstGeom>
        </p:spPr>
      </p:pic>
      <p:pic>
        <p:nvPicPr>
          <p:cNvPr id="45" name="Picture 44">
            <a:extLst>
              <a:ext uri="{FF2B5EF4-FFF2-40B4-BE49-F238E27FC236}">
                <a16:creationId xmlns:a16="http://schemas.microsoft.com/office/drawing/2014/main" id="{9A46BE0B-8D0C-488B-AF70-AE1F8AABFF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394" y="2770113"/>
            <a:ext cx="609524" cy="390476"/>
          </a:xfrm>
          <a:prstGeom prst="rect">
            <a:avLst/>
          </a:prstGeom>
        </p:spPr>
      </p:pic>
      <p:pic>
        <p:nvPicPr>
          <p:cNvPr id="47" name="Picture 46">
            <a:extLst>
              <a:ext uri="{FF2B5EF4-FFF2-40B4-BE49-F238E27FC236}">
                <a16:creationId xmlns:a16="http://schemas.microsoft.com/office/drawing/2014/main" id="{C1B85705-D3EC-4E53-A0ED-E1CF63CAC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347" y="3478371"/>
            <a:ext cx="628571" cy="390476"/>
          </a:xfrm>
          <a:prstGeom prst="rect">
            <a:avLst/>
          </a:prstGeom>
        </p:spPr>
      </p:pic>
      <p:pic>
        <p:nvPicPr>
          <p:cNvPr id="49" name="Picture 48">
            <a:extLst>
              <a:ext uri="{FF2B5EF4-FFF2-40B4-BE49-F238E27FC236}">
                <a16:creationId xmlns:a16="http://schemas.microsoft.com/office/drawing/2014/main" id="{FDB8E078-D867-4610-8BE8-8EFB8B3C4D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347" y="4200901"/>
            <a:ext cx="619048" cy="409524"/>
          </a:xfrm>
          <a:prstGeom prst="rect">
            <a:avLst/>
          </a:prstGeom>
        </p:spPr>
      </p:pic>
      <p:pic>
        <p:nvPicPr>
          <p:cNvPr id="51" name="Picture 50">
            <a:extLst>
              <a:ext uri="{FF2B5EF4-FFF2-40B4-BE49-F238E27FC236}">
                <a16:creationId xmlns:a16="http://schemas.microsoft.com/office/drawing/2014/main" id="{0B2195D9-6A67-4160-8DFA-0C72EF2F74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394" y="4951191"/>
            <a:ext cx="609524" cy="400000"/>
          </a:xfrm>
          <a:prstGeom prst="rect">
            <a:avLst/>
          </a:prstGeom>
        </p:spPr>
      </p:pic>
    </p:spTree>
    <p:extLst>
      <p:ext uri="{BB962C8B-B14F-4D97-AF65-F5344CB8AC3E}">
        <p14:creationId xmlns:p14="http://schemas.microsoft.com/office/powerpoint/2010/main" val="19118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heel(1)">
                                      <p:cBhvr>
                                        <p:cTn id="10" dur="2000"/>
                                        <p:tgtEl>
                                          <p:spTgt spid="4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animBg="1"/>
      <p:bldP spid="19" grpId="0"/>
      <p:bldP spid="28" grpId="0"/>
      <p:bldP spid="32" grpId="0"/>
      <p:bldP spid="36" grpId="0"/>
      <p:bldP spid="40" grpId="0"/>
      <p:bldP spid="41" grpId="0" animBg="1"/>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49BBB20-68F7-4C1C-BBF4-3B5A63FC5FE4}"/>
                  </a:ext>
                </a:extLst>
              </p:cNvPr>
              <p:cNvSpPr/>
              <p:nvPr/>
            </p:nvSpPr>
            <p:spPr>
              <a:xfrm>
                <a:off x="387200" y="513784"/>
                <a:ext cx="3569247"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3. Tính chất của hàm số </a:t>
                </a:r>
                <a14:m>
                  <m:oMath xmlns:m="http://schemas.openxmlformats.org/officeDocument/2006/math">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𝐲</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𝐬𝐢𝐧</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 </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𝐱</m:t>
                    </m:r>
                  </m:oMath>
                </a14:m>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C49BBB20-68F7-4C1C-BBF4-3B5A63FC5FE4}"/>
                  </a:ext>
                </a:extLst>
              </p:cNvPr>
              <p:cNvSpPr>
                <a:spLocks noRot="1" noChangeAspect="1" noMove="1" noResize="1" noEditPoints="1" noAdjustHandles="1" noChangeArrowheads="1" noChangeShapeType="1" noTextEdit="1"/>
              </p:cNvSpPr>
              <p:nvPr/>
            </p:nvSpPr>
            <p:spPr>
              <a:xfrm>
                <a:off x="387200" y="513784"/>
                <a:ext cx="3569247" cy="385042"/>
              </a:xfrm>
              <a:prstGeom prst="rect">
                <a:avLst/>
              </a:prstGeom>
              <a:blipFill>
                <a:blip r:embed="rId2"/>
                <a:stretch>
                  <a:fillRect l="-1538" t="-3175" r="-684" b="-25397"/>
                </a:stretch>
              </a:blipFill>
            </p:spPr>
            <p:txBody>
              <a:bodyPr/>
              <a:lstStyle/>
              <a:p>
                <a:r>
                  <a:rPr lang="en-US">
                    <a:noFill/>
                  </a:rPr>
                  <a:t> </a:t>
                </a:r>
              </a:p>
            </p:txBody>
          </p:sp>
        </mc:Fallback>
      </mc:AlternateContent>
      <p:pic>
        <p:nvPicPr>
          <p:cNvPr id="5" name="Picture 4" descr="A picture containing line, plot, diagram, font&#10;&#10;Description automatically generated">
            <a:extLst>
              <a:ext uri="{FF2B5EF4-FFF2-40B4-BE49-F238E27FC236}">
                <a16:creationId xmlns:a16="http://schemas.microsoft.com/office/drawing/2014/main" id="{810D1F15-0CF8-417B-AE54-C920CC22C1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23" y="898826"/>
            <a:ext cx="10728250" cy="1918802"/>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9F66B7-D3B8-4CF2-B58B-3582EE64819A}"/>
                  </a:ext>
                </a:extLst>
              </p:cNvPr>
              <p:cNvSpPr txBox="1"/>
              <p:nvPr/>
            </p:nvSpPr>
            <p:spPr>
              <a:xfrm>
                <a:off x="595423" y="2902688"/>
                <a:ext cx="11057861"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24</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chẵn,lẻ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hoành</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2</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𝑛h</m:t>
                    </m:r>
                    <m:r>
                      <a:rPr lang="en-US" b="0" i="1" smtClean="0">
                        <a:latin typeface="Cambria Math" panose="02040503050406030204" pitchFamily="18" charset="0"/>
                        <a:ea typeface="Cambria Math" panose="02040503050406030204" pitchFamily="18" charset="0"/>
                      </a:rPr>
                      <m:t>ậ</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đượ</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đồ </m:t>
                    </m:r>
                    <m:r>
                      <a:rPr lang="en-US" b="0" i="1" smtClean="0">
                        <a:latin typeface="Cambria Math" panose="02040503050406030204" pitchFamily="18" charset="0"/>
                        <a:ea typeface="Cambria Math" panose="02040503050406030204" pitchFamily="18" charset="0"/>
                      </a:rPr>
                      <m:t>𝑡h</m:t>
                    </m:r>
                    <m:r>
                      <a:rPr lang="en-US" b="0" i="1" smtClean="0">
                        <a:latin typeface="Cambria Math" panose="02040503050406030204" pitchFamily="18" charset="0"/>
                        <a:ea typeface="Cambria Math" panose="02040503050406030204" pitchFamily="18" charset="0"/>
                      </a:rPr>
                      <m:t>ị </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à</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ố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𝑠𝑖𝑛𝑥</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endParaRPr lang="en-US"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A9F66B7-D3B8-4CF2-B58B-3582EE64819A}"/>
                  </a:ext>
                </a:extLst>
              </p:cNvPr>
              <p:cNvSpPr txBox="1">
                <a:spLocks noRot="1" noChangeAspect="1" noMove="1" noResize="1" noEditPoints="1" noAdjustHandles="1" noChangeArrowheads="1" noChangeShapeType="1" noTextEdit="1"/>
              </p:cNvSpPr>
              <p:nvPr/>
            </p:nvSpPr>
            <p:spPr>
              <a:xfrm>
                <a:off x="595423" y="2902688"/>
                <a:ext cx="11057861" cy="2031325"/>
              </a:xfrm>
              <a:prstGeom prst="rect">
                <a:avLst/>
              </a:prstGeom>
              <a:blipFill>
                <a:blip r:embed="rId4"/>
                <a:stretch>
                  <a:fillRect l="-496" t="-1502" b="-3904"/>
                </a:stretch>
              </a:blipFill>
            </p:spPr>
            <p:txBody>
              <a:bodyPr/>
              <a:lstStyle/>
              <a:p>
                <a:r>
                  <a:rPr lang="en-US">
                    <a:noFill/>
                  </a:rPr>
                  <a:t> </a:t>
                </a:r>
              </a:p>
            </p:txBody>
          </p:sp>
        </mc:Fallback>
      </mc:AlternateContent>
      <p:pic>
        <p:nvPicPr>
          <p:cNvPr id="7" name="Picture 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29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WhitecornerFlower">
            <a:extLst>
              <a:ext uri="{FF2B5EF4-FFF2-40B4-BE49-F238E27FC236}">
                <a16:creationId xmlns:a16="http://schemas.microsoft.com/office/drawing/2014/main" id="{7C7578D7-410C-4D13-BB09-D2A9F7680C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7323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7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CD17AD1-AA3E-42CA-BAC0-60ABFE037416}"/>
                  </a:ext>
                </a:extLst>
              </p:cNvPr>
              <p:cNvSpPr/>
              <p:nvPr/>
            </p:nvSpPr>
            <p:spPr>
              <a:xfrm>
                <a:off x="517450" y="551065"/>
                <a:ext cx="11752521" cy="5353325"/>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a) Tập giá trị của hàm số </a:t>
                </a:r>
                <a14:m>
                  <m:oMath xmlns:m="http://schemas.openxmlformats.org/officeDocument/2006/math">
                    <m:r>
                      <m:rPr>
                        <m:sty m:val="p"/>
                      </m:rPr>
                      <a:rPr lang="vi-VN">
                        <a:latin typeface="Cambria Math" panose="02040503050406030204" pitchFamily="18" charset="0"/>
                        <a:ea typeface="Calibri" panose="020F0502020204030204" pitchFamily="34" charset="0"/>
                        <a:cs typeface="Times New Roman" panose="02020603050405020304" pitchFamily="18" charset="0"/>
                      </a:rPr>
                      <m:t>y</m:t>
                    </m:r>
                    <m:r>
                      <a:rPr lang="vi-VN">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[-1; 1].</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b) Gốc toạ độ O là tâm đối xứng của đồ thị hàm số.</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Do đó hàm số </a:t>
                </a:r>
                <a14:m>
                  <m:oMath xmlns:m="http://schemas.openxmlformats.org/officeDocument/2006/math">
                    <m:r>
                      <m:rPr>
                        <m:sty m:val="p"/>
                      </m:rPr>
                      <a:rPr lang="vi-VN">
                        <a:latin typeface="Cambria Math" panose="02040503050406030204" pitchFamily="18" charset="0"/>
                        <a:ea typeface="Calibri" panose="020F0502020204030204" pitchFamily="34" charset="0"/>
                        <a:cs typeface="Times New Roman" panose="02020603050405020304" pitchFamily="18" charset="0"/>
                      </a:rPr>
                      <m:t>y</m:t>
                    </m:r>
                    <m:r>
                      <a:rPr lang="vi-VN">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oMath>
                </a14:m>
                <a:r>
                  <a:rPr lang="vi-VN" dirty="0">
                    <a:latin typeface="Times New Roman" panose="02020603050405020304" pitchFamily="18" charset="0"/>
                    <a:ea typeface="Calibri" panose="020F0502020204030204" pitchFamily="34" charset="0"/>
                    <a:cs typeface="Times New Roman" panose="02020603050405020304" pitchFamily="18" charset="0"/>
                  </a:rPr>
                  <a:t> là hàm số lẻ.</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c)</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Làm tương tự như trên ta sẽ được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hàm số tuần hoàn với chu kì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m:t>
                    </m:r>
                    <m:r>
                      <a:rPr lang="vi-VN">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 Xét hàm số </a:t>
                </a:r>
                <a14:m>
                  <m:oMath xmlns:m="http://schemas.openxmlformats.org/officeDocument/2006/math">
                    <m:r>
                      <m:rPr>
                        <m:sty m:val="p"/>
                      </m:rPr>
                      <a:rPr lang="vi-VN">
                        <a:latin typeface="Cambria Math" panose="02040503050406030204" pitchFamily="18" charset="0"/>
                        <a:ea typeface="Calibri" panose="020F0502020204030204" pitchFamily="34" charset="0"/>
                        <a:cs typeface="Times New Roman" panose="02020603050405020304" pitchFamily="18" charset="0"/>
                      </a:rPr>
                      <m:t>f</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d>
                    <m:r>
                      <a:rPr lang="vi-VN">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y</m:t>
                    </m:r>
                    <m:r>
                      <a:rPr lang="vi-VN">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m:t>
                    </m:r>
                    <m:r>
                      <a:rPr lang="vi-VN">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Suy ra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ℝ</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ℝ</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Do đó hàm số y = sinx là hàm số tuần hoàn với chu kì T = 2</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nl-NL"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 Quan sát đồ thị hàm số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y</m:t>
                    </m:r>
                    <m:r>
                      <a:rPr lang="nl-NL">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e>
                    </m:func>
                  </m:oMath>
                </a14:m>
                <a:r>
                  <a:rPr lang="nl-NL" dirty="0">
                    <a:latin typeface="Times New Roman" panose="02020603050405020304" pitchFamily="18" charset="0"/>
                    <a:ea typeface="Calibri" panose="020F0502020204030204" pitchFamily="34" charset="0"/>
                    <a:cs typeface="Times New Roman" panose="02020603050405020304" pitchFamily="18" charset="0"/>
                  </a:rPr>
                  <a:t> ta thấy:</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 Hàm số đồng biến trên mỗi khoảng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 </m:t>
                        </m:r>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Do đó ta có thể viết hàm số đồng biến trên mỗi khoảng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Hàm số nghịch biến trên mỗi khoảng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7</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 </m:t>
                        </m:r>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 </m:t>
                        </m:r>
                        <m:r>
                          <a:rPr lang="nl-NL"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r>
                          <a:rPr lang="nl-NL">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nl-NL">
                                <a:latin typeface="Cambria Math" panose="02040503050406030204" pitchFamily="18" charset="0"/>
                                <a:ea typeface="Calibri" panose="020F0502020204030204" pitchFamily="34" charset="0"/>
                                <a:cs typeface="Times New Roman" panose="02020603050405020304" pitchFamily="18" charset="0"/>
                              </a:rPr>
                              <m:t>2</m:t>
                            </m:r>
                          </m:den>
                        </m:f>
                      </m:e>
                    </m:d>
                    <m:r>
                      <a:rPr lang="nl-NL">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CD17AD1-AA3E-42CA-BAC0-60ABFE037416}"/>
                  </a:ext>
                </a:extLst>
              </p:cNvPr>
              <p:cNvSpPr>
                <a:spLocks noRot="1" noChangeAspect="1" noMove="1" noResize="1" noEditPoints="1" noAdjustHandles="1" noChangeArrowheads="1" noChangeShapeType="1" noTextEdit="1"/>
              </p:cNvSpPr>
              <p:nvPr/>
            </p:nvSpPr>
            <p:spPr>
              <a:xfrm>
                <a:off x="517450" y="551065"/>
                <a:ext cx="11752521" cy="5353325"/>
              </a:xfrm>
              <a:prstGeom prst="rect">
                <a:avLst/>
              </a:prstGeom>
              <a:blipFill>
                <a:blip r:embed="rId2"/>
                <a:stretch>
                  <a:fillRect l="-467" t="-228"/>
                </a:stretch>
              </a:blipFill>
            </p:spPr>
            <p:txBody>
              <a:bodyPr/>
              <a:lstStyle/>
              <a:p>
                <a:r>
                  <a:rPr lang="en-US">
                    <a:noFill/>
                  </a:rPr>
                  <a:t> </a:t>
                </a:r>
              </a:p>
            </p:txBody>
          </p:sp>
        </mc:Fallback>
      </mc:AlternateContent>
      <p:pic>
        <p:nvPicPr>
          <p:cNvPr id="3" name="Picture 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5" descr="WhitecornerFlower">
            <a:extLst>
              <a:ext uri="{FF2B5EF4-FFF2-40B4-BE49-F238E27FC236}">
                <a16:creationId xmlns:a16="http://schemas.microsoft.com/office/drawing/2014/main" id="{9C303F37-6C88-4F1A-8E99-9A3E10E58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3075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0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
                                        <p:tgtEl>
                                          <p:spTgt spid="4">
                                            <p:txEl>
                                              <p:pRg st="2" end="2"/>
                                            </p:txEl>
                                          </p:spTgt>
                                        </p:tgtEl>
                                      </p:cBhvr>
                                    </p:animEffect>
                                    <p:anim calcmode="lin" valueType="num">
                                      <p:cBhvr>
                                        <p:cTn id="21"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
                                        <p:tgtEl>
                                          <p:spTgt spid="4">
                                            <p:txEl>
                                              <p:pRg st="3" end="3"/>
                                            </p:txEl>
                                          </p:spTgt>
                                        </p:tgtEl>
                                      </p:cBhvr>
                                    </p:animEffect>
                                    <p:anim calcmode="lin" valueType="num">
                                      <p:cBhvr>
                                        <p:cTn id="28"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
                                        <p:tgtEl>
                                          <p:spTgt spid="4">
                                            <p:txEl>
                                              <p:pRg st="4" end="4"/>
                                            </p:txEl>
                                          </p:spTgt>
                                        </p:tgtEl>
                                      </p:cBhvr>
                                    </p:animEffect>
                                    <p:anim calcmode="lin" valueType="num">
                                      <p:cBhvr>
                                        <p:cTn id="35"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9" presetID="43"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
                                        <p:tgtEl>
                                          <p:spTgt spid="4">
                                            <p:txEl>
                                              <p:pRg st="5" end="5"/>
                                            </p:txEl>
                                          </p:spTgt>
                                        </p:tgtEl>
                                      </p:cBhvr>
                                    </p:animEffect>
                                    <p:anim calcmode="lin" valueType="num">
                                      <p:cBhvr>
                                        <p:cTn id="42" dur="4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400" fill="hold"/>
                                        <p:tgtEl>
                                          <p:spTgt spid="4">
                                            <p:txEl>
                                              <p:pRg st="5" end="5"/>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43"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
                                        <p:tgtEl>
                                          <p:spTgt spid="4">
                                            <p:txEl>
                                              <p:pRg st="6" end="6"/>
                                            </p:txEl>
                                          </p:spTgt>
                                        </p:tgtEl>
                                      </p:cBhvr>
                                    </p:animEffect>
                                    <p:anim calcmode="lin" valueType="num">
                                      <p:cBhvr>
                                        <p:cTn id="49" dur="4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400" fill="hold"/>
                                        <p:tgtEl>
                                          <p:spTgt spid="4">
                                            <p:txEl>
                                              <p:pRg st="6" end="6"/>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4">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4">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
                                        <p:tgtEl>
                                          <p:spTgt spid="4">
                                            <p:txEl>
                                              <p:pRg st="7" end="7"/>
                                            </p:txEl>
                                          </p:spTgt>
                                        </p:tgtEl>
                                      </p:cBhvr>
                                    </p:animEffect>
                                    <p:anim calcmode="lin" valueType="num">
                                      <p:cBhvr>
                                        <p:cTn id="56" dur="4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400" fill="hold"/>
                                        <p:tgtEl>
                                          <p:spTgt spid="4">
                                            <p:txEl>
                                              <p:pRg st="7" end="7"/>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0" presetID="43" presetClass="entr" presetSubtype="0" fill="hold" nodeType="with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100"/>
                                        <p:tgtEl>
                                          <p:spTgt spid="4">
                                            <p:txEl>
                                              <p:pRg st="8" end="8"/>
                                            </p:txEl>
                                          </p:spTgt>
                                        </p:tgtEl>
                                      </p:cBhvr>
                                    </p:animEffect>
                                    <p:anim calcmode="lin" valueType="num">
                                      <p:cBhvr>
                                        <p:cTn id="63" dur="4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4" dur="400" fill="hold"/>
                                        <p:tgtEl>
                                          <p:spTgt spid="4">
                                            <p:txEl>
                                              <p:pRg st="8" end="8"/>
                                            </p:txEl>
                                          </p:spTgt>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4">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4">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7" presetID="43" presetClass="entr" presetSubtype="0" fill="hold" nodeType="with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Effect transition="in" filter="fade">
                                      <p:cBhvr>
                                        <p:cTn id="69" dur="100"/>
                                        <p:tgtEl>
                                          <p:spTgt spid="4">
                                            <p:txEl>
                                              <p:pRg st="9" end="9"/>
                                            </p:txEl>
                                          </p:spTgt>
                                        </p:tgtEl>
                                      </p:cBhvr>
                                    </p:animEffect>
                                    <p:anim calcmode="lin" valueType="num">
                                      <p:cBhvr>
                                        <p:cTn id="70" dur="4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1" dur="400" fill="hold"/>
                                        <p:tgtEl>
                                          <p:spTgt spid="4">
                                            <p:txEl>
                                              <p:pRg st="9" end="9"/>
                                            </p:txEl>
                                          </p:spTgt>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4">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4">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4" presetID="43" presetClass="entr" presetSubtype="0" fill="hold" nodeType="with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Effect transition="in" filter="fade">
                                      <p:cBhvr>
                                        <p:cTn id="76" dur="100"/>
                                        <p:tgtEl>
                                          <p:spTgt spid="4">
                                            <p:txEl>
                                              <p:pRg st="10" end="10"/>
                                            </p:txEl>
                                          </p:spTgt>
                                        </p:tgtEl>
                                      </p:cBhvr>
                                    </p:animEffect>
                                    <p:anim calcmode="lin" valueType="num">
                                      <p:cBhvr>
                                        <p:cTn id="77" dur="4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8" dur="400" fill="hold"/>
                                        <p:tgtEl>
                                          <p:spTgt spid="4">
                                            <p:txEl>
                                              <p:pRg st="10" end="10"/>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4">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4">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FFD26D2-8A5F-45C3-A3D5-4A85A17A9A01}"/>
                  </a:ext>
                </a:extLst>
              </p:cNvPr>
              <p:cNvSpPr/>
              <p:nvPr/>
            </p:nvSpPr>
            <p:spPr>
              <a:xfrm>
                <a:off x="443021" y="322324"/>
                <a:ext cx="11412280" cy="2202141"/>
              </a:xfrm>
              <a:prstGeom prst="rect">
                <a:avLst/>
              </a:prstGeom>
            </p:spPr>
            <p:txBody>
              <a:bodyPr wrap="square">
                <a:spAutoFit/>
              </a:bodyPr>
              <a:lstStyle/>
              <a:p>
                <a:pPr algn="just">
                  <a:lnSpc>
                    <a:spcPct val="115000"/>
                  </a:lnSpc>
                  <a:spcAft>
                    <a:spcPts val="1000"/>
                  </a:spcAft>
                </a:pPr>
                <a:r>
                  <a:rPr lang="nl-NL"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Tính chất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nl-NL"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là hàm số lẻ, có đồ thị đối xứng qua gốc tọa độ;</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nl-NL"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tuần hoàn chu kì </a:t>
                </a:r>
                <a14:m>
                  <m:oMath xmlns:m="http://schemas.openxmlformats.org/officeDocument/2006/math">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nl-NL"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đồng biến trên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nl-NL" i="1">
                                <a:latin typeface="Cambria Math" panose="02040503050406030204" pitchFamily="18" charset="0"/>
                                <a:ea typeface="Times New Roman" panose="02020603050405020304" pitchFamily="18" charset="0"/>
                                <a:cs typeface="Times New Roman" panose="02020603050405020304" pitchFamily="18" charset="0"/>
                              </a:rPr>
                              <m:t>2</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nl-NL" i="1">
                                <a:latin typeface="Cambria Math" panose="02040503050406030204" pitchFamily="18" charset="0"/>
                                <a:ea typeface="Times New Roman" panose="02020603050405020304" pitchFamily="18" charset="0"/>
                                <a:cs typeface="Times New Roman" panose="02020603050405020304" pitchFamily="18" charset="0"/>
                              </a:rPr>
                              <m:t>2</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nghịch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4</m:t>
                            </m:r>
                          </m:num>
                          <m:den>
                            <m:r>
                              <a:rPr lang="nl-NL" i="1">
                                <a:latin typeface="Cambria Math" panose="02040503050406030204" pitchFamily="18" charset="0"/>
                                <a:ea typeface="Times New Roman" panose="02020603050405020304" pitchFamily="18" charset="0"/>
                                <a:cs typeface="Times New Roman" panose="02020603050405020304" pitchFamily="18" charset="0"/>
                              </a:rPr>
                              <m:t>3</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nl-NL" i="1">
                                <a:latin typeface="Cambria Math" panose="02040503050406030204" pitchFamily="18" charset="0"/>
                                <a:ea typeface="Times New Roman" panose="02020603050405020304" pitchFamily="18" charset="0"/>
                                <a:cs typeface="Times New Roman" panose="02020603050405020304" pitchFamily="18" charset="0"/>
                              </a:rPr>
                              <m:t>3</m:t>
                            </m:r>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nl-NL" i="1">
                                <a:latin typeface="Cambria Math" panose="02040503050406030204" pitchFamily="18" charset="0"/>
                                <a:ea typeface="Times New Roman" panose="02020603050405020304" pitchFamily="18" charset="0"/>
                                <a:cs typeface="Times New Roman" panose="02020603050405020304" pitchFamily="18" charset="0"/>
                              </a:rPr>
                              <m:t>2</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4FFD26D2-8A5F-45C3-A3D5-4A85A17A9A01}"/>
                  </a:ext>
                </a:extLst>
              </p:cNvPr>
              <p:cNvSpPr>
                <a:spLocks noRot="1" noChangeAspect="1" noMove="1" noResize="1" noEditPoints="1" noAdjustHandles="1" noChangeArrowheads="1" noChangeShapeType="1" noTextEdit="1"/>
              </p:cNvSpPr>
              <p:nvPr/>
            </p:nvSpPr>
            <p:spPr>
              <a:xfrm>
                <a:off x="443021" y="322324"/>
                <a:ext cx="11412280" cy="2202141"/>
              </a:xfrm>
              <a:prstGeom prst="rect">
                <a:avLst/>
              </a:prstGeom>
              <a:blipFill>
                <a:blip r:embed="rId2"/>
                <a:stretch>
                  <a:fillRect l="-481" t="-831" r="-427" b="-360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2F5CB5F9-8165-4AD4-948D-253EF8C4B1B9}"/>
              </a:ext>
            </a:extLst>
          </p:cNvPr>
          <p:cNvSpPr/>
          <p:nvPr/>
        </p:nvSpPr>
        <p:spPr>
          <a:xfrm>
            <a:off x="562764" y="322324"/>
            <a:ext cx="1080979" cy="385042"/>
          </a:xfrm>
          <a:prstGeom prst="rect">
            <a:avLst/>
          </a:prstGeom>
        </p:spPr>
        <p:txBody>
          <a:bodyPr wrap="square">
            <a:spAutoFit/>
          </a:bodyPr>
          <a:lstStyle/>
          <a:p>
            <a:pPr algn="just">
              <a:lnSpc>
                <a:spcPct val="115000"/>
              </a:lnSpc>
              <a:spcAft>
                <a:spcPts val="1000"/>
              </a:spcAft>
            </a:pPr>
            <a:r>
              <a:rPr lang="nl-NL" b="1" i="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6F3D4AF-CC56-44F5-8421-439FA1C19CC9}"/>
                  </a:ext>
                </a:extLst>
              </p:cNvPr>
              <p:cNvSpPr txBox="1"/>
              <p:nvPr/>
            </p:nvSpPr>
            <p:spPr>
              <a:xfrm>
                <a:off x="443021" y="714530"/>
                <a:ext cx="11568222" cy="51687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Hàm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11</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a:t>
                </a:r>
              </a:p>
            </p:txBody>
          </p:sp>
        </mc:Choice>
        <mc:Fallback>
          <p:sp>
            <p:nvSpPr>
              <p:cNvPr id="6" name="TextBox 5">
                <a:extLst>
                  <a:ext uri="{FF2B5EF4-FFF2-40B4-BE49-F238E27FC236}">
                    <a16:creationId xmlns:a16="http://schemas.microsoft.com/office/drawing/2014/main" id="{76F3D4AF-CC56-44F5-8421-439FA1C19CC9}"/>
                  </a:ext>
                </a:extLst>
              </p:cNvPr>
              <p:cNvSpPr txBox="1">
                <a:spLocks noRot="1" noChangeAspect="1" noMove="1" noResize="1" noEditPoints="1" noAdjustHandles="1" noChangeArrowheads="1" noChangeShapeType="1" noTextEdit="1"/>
              </p:cNvSpPr>
              <p:nvPr/>
            </p:nvSpPr>
            <p:spPr>
              <a:xfrm>
                <a:off x="443021" y="714530"/>
                <a:ext cx="11568222" cy="516873"/>
              </a:xfrm>
              <a:prstGeom prst="rect">
                <a:avLst/>
              </a:prstGeom>
              <a:blipFill>
                <a:blip r:embed="rId3"/>
                <a:stretch>
                  <a:fillRect l="-474" b="-235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9EC7707-12D6-49B0-A0C0-724C8E6FD8C5}"/>
              </a:ext>
            </a:extLst>
          </p:cNvPr>
          <p:cNvSpPr txBox="1"/>
          <p:nvPr/>
        </p:nvSpPr>
        <p:spPr>
          <a:xfrm>
            <a:off x="443021" y="1241032"/>
            <a:ext cx="839972"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09BEAF5-94D0-434F-879E-267A815096B8}"/>
                  </a:ext>
                </a:extLst>
              </p:cNvPr>
              <p:cNvSpPr txBox="1"/>
              <p:nvPr/>
            </p:nvSpPr>
            <p:spPr>
              <a:xfrm>
                <a:off x="443021" y="1769021"/>
                <a:ext cx="11568222" cy="516873"/>
              </a:xfrm>
              <a:prstGeom prst="rect">
                <a:avLst/>
              </a:prstGeom>
              <a:noFill/>
            </p:spPr>
            <p:txBody>
              <a:bodyPr wrap="square" rtlCol="0">
                <a:spAutoFit/>
              </a:bodyPr>
              <a:lstStyle/>
              <a:p>
                <a:r>
                  <a:rPr lang="en-US" dirty="0"/>
                  <a:t>Do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11</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t>=</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+6</m:t>
                        </m:r>
                        <m:r>
                          <a:rPr lang="en-US" i="1">
                            <a:latin typeface="Cambria Math" panose="02040503050406030204" pitchFamily="18" charset="0"/>
                            <a:ea typeface="Cambria Math" panose="02040503050406030204" pitchFamily="18" charset="0"/>
                          </a:rPr>
                          <m:t>𝜋</m:t>
                        </m:r>
                      </m:e>
                    </m:d>
                  </m:oMath>
                </a14:m>
                <a:r>
                  <a:rPr lang="en-US" dirty="0"/>
                  <a:t> </a:t>
                </a:r>
                <a:r>
                  <a:rPr lang="en-US" dirty="0" err="1"/>
                  <a:t>nên</a:t>
                </a:r>
                <a:r>
                  <a:rPr lang="en-US" dirty="0"/>
                  <a:t> </a:t>
                </a:r>
                <a:r>
                  <a:rPr lang="en-US" dirty="0" err="1"/>
                  <a:t>hàm</a:t>
                </a:r>
                <a:r>
                  <a:rPr lang="en-US" dirty="0"/>
                  <a:t> </a:t>
                </a:r>
                <a:r>
                  <a:rPr lang="en-US" dirty="0" err="1"/>
                  <a:t>số</a:t>
                </a:r>
                <a:r>
                  <a:rPr lang="en-US" dirty="0"/>
                  <a:t> y=</a:t>
                </a:r>
                <a:r>
                  <a:rPr lang="en-US" dirty="0" err="1"/>
                  <a:t>sinx</a:t>
                </a:r>
                <a:r>
                  <a:rPr lang="en-US" dirty="0"/>
                  <a:t> </a:t>
                </a:r>
                <a:r>
                  <a:rPr lang="en-US" dirty="0" err="1"/>
                  <a:t>đồng</a:t>
                </a:r>
                <a:r>
                  <a:rPr lang="en-US" dirty="0"/>
                  <a:t> </a:t>
                </a:r>
                <a:r>
                  <a:rPr lang="en-US" dirty="0" err="1"/>
                  <a:t>biến</a:t>
                </a:r>
                <a:r>
                  <a:rPr lang="en-US" dirty="0"/>
                  <a:t> </a:t>
                </a:r>
                <a:r>
                  <a:rPr lang="en-US" dirty="0" err="1"/>
                  <a:t>trên</a:t>
                </a:r>
                <a:r>
                  <a:rPr lang="en-US" dirty="0"/>
                  <a:t> </a:t>
                </a:r>
                <a:r>
                  <a:rPr lang="en-US" dirty="0" err="1"/>
                  <a:t>khoảng</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11</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t>  </a:t>
                </a:r>
              </a:p>
            </p:txBody>
          </p:sp>
        </mc:Choice>
        <mc:Fallback>
          <p:sp>
            <p:nvSpPr>
              <p:cNvPr id="8" name="TextBox 7">
                <a:extLst>
                  <a:ext uri="{FF2B5EF4-FFF2-40B4-BE49-F238E27FC236}">
                    <a16:creationId xmlns:a16="http://schemas.microsoft.com/office/drawing/2014/main" id="{409BEAF5-94D0-434F-879E-267A815096B8}"/>
                  </a:ext>
                </a:extLst>
              </p:cNvPr>
              <p:cNvSpPr txBox="1">
                <a:spLocks noRot="1" noChangeAspect="1" noMove="1" noResize="1" noEditPoints="1" noAdjustHandles="1" noChangeArrowheads="1" noChangeShapeType="1" noTextEdit="1"/>
              </p:cNvSpPr>
              <p:nvPr/>
            </p:nvSpPr>
            <p:spPr>
              <a:xfrm>
                <a:off x="443021" y="1769021"/>
                <a:ext cx="11568222" cy="516873"/>
              </a:xfrm>
              <a:prstGeom prst="rect">
                <a:avLst/>
              </a:prstGeom>
              <a:blipFill>
                <a:blip r:embed="rId4"/>
                <a:stretch>
                  <a:fillRect l="-474" b="-35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8B84B41-45B5-40D0-BB01-CFD0602AA1B1}"/>
                  </a:ext>
                </a:extLst>
              </p:cNvPr>
              <p:cNvSpPr txBox="1"/>
              <p:nvPr/>
            </p:nvSpPr>
            <p:spPr>
              <a:xfrm>
                <a:off x="336699" y="2385314"/>
                <a:ext cx="8580474" cy="51687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Câu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7</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b="0" i="1" smtClean="0">
                                <a:latin typeface="Cambria Math" panose="02040503050406030204" pitchFamily="18" charset="0"/>
                                <a:cs typeface="Times New Roman" panose="02020603050405020304" pitchFamily="18" charset="0"/>
                              </a:rPr>
                              <m:t>2</m:t>
                            </m:r>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5</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b="0" i="1" smtClean="0">
                                <a:latin typeface="Cambria Math" panose="02040503050406030204" pitchFamily="18" charset="0"/>
                                <a:cs typeface="Times New Roman" panose="02020603050405020304" pitchFamily="18" charset="0"/>
                              </a:rPr>
                              <m:t>2</m:t>
                            </m:r>
                          </m:den>
                        </m:f>
                      </m:e>
                    </m:d>
                  </m:oMath>
                </a14:m>
                <a:r>
                  <a:rPr lang="en-US" dirty="0">
                    <a:latin typeface="Times New Roman" panose="02020603050405020304" pitchFamily="18" charset="0"/>
                    <a:cs typeface="Times New Roman" panose="02020603050405020304" pitchFamily="18" charset="0"/>
                  </a:rPr>
                  <a:t>?  </a:t>
                </a:r>
              </a:p>
            </p:txBody>
          </p:sp>
        </mc:Choice>
        <mc:Fallback>
          <p:sp>
            <p:nvSpPr>
              <p:cNvPr id="9" name="TextBox 8">
                <a:extLst>
                  <a:ext uri="{FF2B5EF4-FFF2-40B4-BE49-F238E27FC236}">
                    <a16:creationId xmlns:a16="http://schemas.microsoft.com/office/drawing/2014/main" id="{B8B84B41-45B5-40D0-BB01-CFD0602AA1B1}"/>
                  </a:ext>
                </a:extLst>
              </p:cNvPr>
              <p:cNvSpPr txBox="1">
                <a:spLocks noRot="1" noChangeAspect="1" noMove="1" noResize="1" noEditPoints="1" noAdjustHandles="1" noChangeArrowheads="1" noChangeShapeType="1" noTextEdit="1"/>
              </p:cNvSpPr>
              <p:nvPr/>
            </p:nvSpPr>
            <p:spPr>
              <a:xfrm>
                <a:off x="336699" y="2385314"/>
                <a:ext cx="8580474" cy="516873"/>
              </a:xfrm>
              <a:prstGeom prst="rect">
                <a:avLst/>
              </a:prstGeom>
              <a:blipFill>
                <a:blip r:embed="rId5"/>
                <a:stretch>
                  <a:fillRect l="-568" b="-23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3586C3C0-0F63-453F-B62F-59C2E8E43FE2}"/>
                  </a:ext>
                </a:extLst>
              </p:cNvPr>
              <p:cNvSpPr/>
              <p:nvPr/>
            </p:nvSpPr>
            <p:spPr>
              <a:xfrm>
                <a:off x="391628" y="2840948"/>
                <a:ext cx="11451264" cy="1492588"/>
              </a:xfrm>
              <a:prstGeom prst="rect">
                <a:avLst/>
              </a:prstGeom>
            </p:spPr>
            <p:txBody>
              <a:bodyPr wrap="square">
                <a:spAutoFit/>
              </a:bodyPr>
              <a:lstStyle/>
              <a:p>
                <a:pPr algn="just">
                  <a:lnSpc>
                    <a:spcPct val="115000"/>
                  </a:lnSpc>
                  <a:spcAft>
                    <a:spcPts val="10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Giải</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Do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a:latin typeface="Cambria Math" panose="02040503050406030204" pitchFamily="18" charset="0"/>
                                <a:ea typeface="Calibri" panose="020F0502020204030204" pitchFamily="34" charset="0"/>
                                <a:cs typeface="Times New Roman" panose="02020603050405020304" pitchFamily="18" charset="0"/>
                              </a:rPr>
                              <m:t>7</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r>
                          <a:rPr lang="vi-VN">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a:latin typeface="Cambria Math" panose="02040503050406030204" pitchFamily="18" charset="0"/>
                                <a:ea typeface="Calibri" panose="020F0502020204030204" pitchFamily="34" charset="0"/>
                                <a:cs typeface="Times New Roman" panose="02020603050405020304" pitchFamily="18" charset="0"/>
                              </a:rPr>
                              <m:t>5</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e>
                    </m:d>
                    <m:r>
                      <a:rPr lang="vi-VN">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4</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4</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r>
                          <a:rPr lang="vi-VN">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2</m:t>
                            </m:r>
                          </m:e>
                        </m:d>
                        <m:r>
                          <a:rPr lang="vi-VN">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num>
                          <m:den>
                            <m:r>
                              <a:rPr lang="vi-VN">
                                <a:latin typeface="Cambria Math" panose="02040503050406030204" pitchFamily="18" charset="0"/>
                                <a:ea typeface="Calibri" panose="020F0502020204030204" pitchFamily="34" charset="0"/>
                                <a:cs typeface="Times New Roman" panose="02020603050405020304" pitchFamily="18" charset="0"/>
                              </a:rPr>
                              <m:t>2</m:t>
                            </m:r>
                          </m:den>
                        </m:f>
                        <m:r>
                          <a:rPr lang="vi-VN">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2</m:t>
                            </m:r>
                          </m:e>
                        </m:d>
                        <m:r>
                          <a:rPr lang="vi-VN">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nên hàm 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trên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7</m:t>
                            </m:r>
                            <m:r>
                              <a:rPr lang="en-US" i="1">
                                <a:latin typeface="Cambria Math" panose="02040503050406030204" pitchFamily="18" charset="0"/>
                                <a:ea typeface="Cambria Math" panose="02040503050406030204" pitchFamily="18" charset="0"/>
                                <a:cs typeface="Times New Roman" panose="02020603050405020304" pitchFamily="18" charset="0"/>
                              </a:rPr>
                              <m:t>𝜋</m:t>
                            </m:r>
                          </m:num>
                          <m:den>
                            <m:r>
                              <a:rPr lang="en-US" i="1">
                                <a:latin typeface="Cambria Math" panose="02040503050406030204" pitchFamily="18" charset="0"/>
                                <a:cs typeface="Times New Roman" panose="02020603050405020304" pitchFamily="18" charset="0"/>
                              </a:rPr>
                              <m:t>2</m:t>
                            </m:r>
                          </m:den>
                        </m:f>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5</m:t>
                            </m:r>
                            <m:r>
                              <a:rPr lang="en-US" i="1">
                                <a:latin typeface="Cambria Math" panose="02040503050406030204" pitchFamily="18" charset="0"/>
                                <a:ea typeface="Cambria Math" panose="02040503050406030204" pitchFamily="18" charset="0"/>
                                <a:cs typeface="Times New Roman" panose="02020603050405020304" pitchFamily="18" charset="0"/>
                              </a:rPr>
                              <m:t>𝜋</m:t>
                            </m:r>
                          </m:num>
                          <m:den>
                            <m:r>
                              <a:rPr lang="en-US" i="1">
                                <a:latin typeface="Cambria Math" panose="02040503050406030204" pitchFamily="18" charset="0"/>
                                <a:cs typeface="Times New Roman" panose="02020603050405020304" pitchFamily="18" charset="0"/>
                              </a:rPr>
                              <m:t>2</m:t>
                            </m:r>
                          </m:den>
                        </m:f>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2" name="Rectangle 11">
                <a:extLst>
                  <a:ext uri="{FF2B5EF4-FFF2-40B4-BE49-F238E27FC236}">
                    <a16:creationId xmlns:a16="http://schemas.microsoft.com/office/drawing/2014/main" id="{3586C3C0-0F63-453F-B62F-59C2E8E43FE2}"/>
                  </a:ext>
                </a:extLst>
              </p:cNvPr>
              <p:cNvSpPr>
                <a:spLocks noRot="1" noChangeAspect="1" noMove="1" noResize="1" noEditPoints="1" noAdjustHandles="1" noChangeArrowheads="1" noChangeShapeType="1" noTextEdit="1"/>
              </p:cNvSpPr>
              <p:nvPr/>
            </p:nvSpPr>
            <p:spPr>
              <a:xfrm>
                <a:off x="391628" y="2840948"/>
                <a:ext cx="11451264" cy="1492588"/>
              </a:xfrm>
              <a:prstGeom prst="rect">
                <a:avLst/>
              </a:prstGeom>
              <a:blipFill>
                <a:blip r:embed="rId6"/>
                <a:stretch>
                  <a:fillRect l="-426" t="-816" r="-426"/>
                </a:stretch>
              </a:blipFill>
            </p:spPr>
            <p:txBody>
              <a:bodyPr/>
              <a:lstStyle/>
              <a:p>
                <a:r>
                  <a:rPr lang="en-US">
                    <a:noFill/>
                  </a:rPr>
                  <a:t> </a:t>
                </a:r>
              </a:p>
            </p:txBody>
          </p:sp>
        </mc:Fallback>
      </mc:AlternateContent>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87" y="-1937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5" descr="WhitecornerFlower">
            <a:extLst>
              <a:ext uri="{FF2B5EF4-FFF2-40B4-BE49-F238E27FC236}">
                <a16:creationId xmlns:a16="http://schemas.microsoft.com/office/drawing/2014/main" id="{D67E9784-ADB5-4E64-BDC8-56E2B053AE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400" y="555748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A09187ED-4DBD-4D8F-BB1B-FDBD12C0BA30}"/>
                  </a:ext>
                </a:extLst>
              </p:cNvPr>
              <p:cNvSpPr/>
              <p:nvPr/>
            </p:nvSpPr>
            <p:spPr>
              <a:xfrm>
                <a:off x="226828" y="4443746"/>
                <a:ext cx="11646195" cy="1150380"/>
              </a:xfrm>
              <a:prstGeom prst="rect">
                <a:avLst/>
              </a:prstGeom>
            </p:spPr>
            <p:txBody>
              <a:bodyPr wrap="square">
                <a:spAutoFit/>
              </a:bodyPr>
              <a:lstStyle/>
              <a:p>
                <a:pPr algn="just">
                  <a:lnSpc>
                    <a:spcPct val="115000"/>
                  </a:lnSpc>
                  <a:spcAft>
                    <a:spcPts val="1000"/>
                  </a:spcAft>
                </a:pPr>
                <a:r>
                  <a:rPr lang="vi-VN" b="1" dirty="0">
                    <a:latin typeface="Times New Roman" panose="02020603050405020304" pitchFamily="18" charset="0"/>
                    <a:ea typeface="Calibri" panose="020F0502020204030204" pitchFamily="34" charset="0"/>
                    <a:cs typeface="Times New Roman" panose="02020603050405020304" pitchFamily="18" charset="0"/>
                  </a:rPr>
                  <a:t>Nhận xét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Dựa vào đồ thị của hàm số </a:t>
                </a:r>
                <a14:m>
                  <m:oMath xmlns:m="http://schemas.openxmlformats.org/officeDocument/2006/math">
                    <m:r>
                      <m:rPr>
                        <m:sty m:val="p"/>
                      </m:rPr>
                      <a:rPr lang="vi-VN">
                        <a:latin typeface="Cambria Math" panose="02040503050406030204" pitchFamily="18" charset="0"/>
                        <a:ea typeface="Calibri" panose="020F0502020204030204" pitchFamily="34" charset="0"/>
                        <a:cs typeface="Times New Roman" panose="02020603050405020304" pitchFamily="18" charset="0"/>
                      </a:rPr>
                      <m:t>y</m:t>
                    </m:r>
                    <m:r>
                      <a:rPr lang="vi-VN">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(hình 24), ta thấy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r>
                      <a:rPr lang="vi-VN">
                        <a:latin typeface="Cambria Math" panose="02040503050406030204" pitchFamily="18" charset="0"/>
                        <a:ea typeface="Times New Roman" panose="02020603050405020304" pitchFamily="18" charset="0"/>
                        <a:cs typeface="Times New Roman" panose="02020603050405020304" pitchFamily="18" charset="0"/>
                      </a:rPr>
                      <m:t>=0</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tại những giá trị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r>
                      <a:rPr lang="vi-VN">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r>
                      <a:rPr lang="vi-VN">
                        <a:latin typeface="Cambria Math" panose="02040503050406030204" pitchFamily="18" charset="0"/>
                        <a:ea typeface="Times New Roman" panose="02020603050405020304" pitchFamily="18"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Vì vậy, tập hợp các số thực x sao cho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r>
                      <a:rPr lang="vi-VN">
                        <a:latin typeface="Cambria Math" panose="02040503050406030204" pitchFamily="18" charset="0"/>
                        <a:ea typeface="Times New Roman" panose="02020603050405020304" pitchFamily="18" charset="0"/>
                        <a:cs typeface="Times New Roman" panose="02020603050405020304" pitchFamily="18" charset="0"/>
                      </a:rPr>
                      <m:t>≠0</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E</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A09187ED-4DBD-4D8F-BB1B-FDBD12C0BA30}"/>
                  </a:ext>
                </a:extLst>
              </p:cNvPr>
              <p:cNvSpPr>
                <a:spLocks noRot="1" noChangeAspect="1" noMove="1" noResize="1" noEditPoints="1" noAdjustHandles="1" noChangeArrowheads="1" noChangeShapeType="1" noTextEdit="1"/>
              </p:cNvSpPr>
              <p:nvPr/>
            </p:nvSpPr>
            <p:spPr>
              <a:xfrm>
                <a:off x="226828" y="4443746"/>
                <a:ext cx="11646195" cy="1150380"/>
              </a:xfrm>
              <a:prstGeom prst="rect">
                <a:avLst/>
              </a:prstGeom>
              <a:blipFill>
                <a:blip r:embed="rId9"/>
                <a:stretch>
                  <a:fillRect l="-419" t="-1587" r="-419" b="-7407"/>
                </a:stretch>
              </a:blipFill>
            </p:spPr>
            <p:txBody>
              <a:bodyPr/>
              <a:lstStyle/>
              <a:p>
                <a:r>
                  <a:rPr lang="en-US">
                    <a:noFill/>
                  </a:rPr>
                  <a:t> </a:t>
                </a:r>
              </a:p>
            </p:txBody>
          </p:sp>
        </mc:Fallback>
      </mc:AlternateContent>
    </p:spTree>
    <p:extLst>
      <p:ext uri="{BB962C8B-B14F-4D97-AF65-F5344CB8AC3E}">
        <p14:creationId xmlns:p14="http://schemas.microsoft.com/office/powerpoint/2010/main" val="10440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grpId="1"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B7F367-AE2E-487A-A193-E9794C86A945}"/>
              </a:ext>
            </a:extLst>
          </p:cNvPr>
          <p:cNvSpPr txBox="1"/>
          <p:nvPr/>
        </p:nvSpPr>
        <p:spPr>
          <a:xfrm>
            <a:off x="297713" y="287079"/>
            <a:ext cx="2987748" cy="369332"/>
          </a:xfrm>
          <a:prstGeom prst="rect">
            <a:avLst/>
          </a:prstGeom>
          <a:noFill/>
        </p:spPr>
        <p:txBody>
          <a:bodyPr wrap="square" rtlCol="0">
            <a:spAutoFit/>
          </a:bodyPr>
          <a:lstStyle/>
          <a:p>
            <a:r>
              <a:rPr lang="en-US" b="1" dirty="0" err="1">
                <a:solidFill>
                  <a:srgbClr val="1F05BB"/>
                </a:solidFill>
                <a:latin typeface="Times New Roman" panose="02020603050405020304" pitchFamily="18" charset="0"/>
                <a:cs typeface="Times New Roman" panose="02020603050405020304" pitchFamily="18" charset="0"/>
              </a:rPr>
              <a:t>Bài</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tập</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trắc</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nghiệm</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củng</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cố</a:t>
            </a:r>
            <a:endParaRPr lang="en-US" b="1" dirty="0">
              <a:solidFill>
                <a:srgbClr val="1F05BB"/>
              </a:solidFill>
              <a:latin typeface="Times New Roman" panose="02020603050405020304" pitchFamily="18" charset="0"/>
              <a:cs typeface="Times New Roman" panose="02020603050405020304" pitchFamily="18" charset="0"/>
            </a:endParaRPr>
          </a:p>
        </p:txBody>
      </p:sp>
      <p:pic>
        <p:nvPicPr>
          <p:cNvPr id="3" name="Picture 75" descr="WhitecornerFlower">
            <a:extLst>
              <a:ext uri="{FF2B5EF4-FFF2-40B4-BE49-F238E27FC236}">
                <a16:creationId xmlns:a16="http://schemas.microsoft.com/office/drawing/2014/main" id="{2CD01AD8-B947-44D4-9830-45428E526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5562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4A0FC84F-472C-4119-8D0F-8C454AFAB964}"/>
                  </a:ext>
                </a:extLst>
              </p:cNvPr>
              <p:cNvSpPr/>
              <p:nvPr/>
            </p:nvSpPr>
            <p:spPr>
              <a:xfrm>
                <a:off x="297713" y="656411"/>
                <a:ext cx="11596574" cy="66999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Câu 1: </a:t>
                </a:r>
                <a:r>
                  <a:rPr lang="en-US" dirty="0" err="1">
                    <a:latin typeface="Times New Roman" panose="02020603050405020304" pitchFamily="18" charset="0"/>
                    <a:ea typeface="Times New Roman" panose="02020603050405020304" pitchFamily="18" charset="0"/>
                  </a:rPr>
                  <a:t>Hàm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đây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số</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lẻ</a:t>
                </a:r>
                <a:r>
                  <a:rPr lang="en-US" dirty="0">
                    <a:latin typeface="Times New Roman" panose="02020603050405020304" pitchFamily="18" charset="0"/>
                    <a:ea typeface="Times New Roman" panose="02020603050405020304" pitchFamily="18" charset="0"/>
                  </a:rPr>
                  <a:t>?</a:t>
                </a:r>
              </a:p>
              <a:p>
                <a:r>
                  <a:rPr lang="en-US" dirty="0">
                    <a:latin typeface="Times New Roman" panose="02020603050405020304" pitchFamily="18" charset="0"/>
                  </a:rPr>
                  <a:t>A. y=-2cosx		B. y=-2sinx		C. y=-2</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𝑠𝑖𝑛</m:t>
                        </m:r>
                      </m:e>
                      <m:sup>
                        <m:r>
                          <a:rPr lang="en-US" b="0" i="1" smtClean="0">
                            <a:latin typeface="Cambria Math" panose="02040503050406030204" pitchFamily="18" charset="0"/>
                          </a:rPr>
                          <m:t>2</m:t>
                        </m:r>
                      </m:sup>
                    </m:sSup>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latin typeface="Times New Roman" panose="02020603050405020304" pitchFamily="18" charset="0"/>
                  </a:rPr>
                  <a:t>                           D. y=-2cosx+2</a:t>
                </a:r>
                <a:endParaRPr lang="en-US" dirty="0"/>
              </a:p>
            </p:txBody>
          </p:sp>
        </mc:Choice>
        <mc:Fallback>
          <p:sp>
            <p:nvSpPr>
              <p:cNvPr id="13" name="Rectangle 12">
                <a:extLst>
                  <a:ext uri="{FF2B5EF4-FFF2-40B4-BE49-F238E27FC236}">
                    <a16:creationId xmlns:a16="http://schemas.microsoft.com/office/drawing/2014/main" id="{4A0FC84F-472C-4119-8D0F-8C454AFAB964}"/>
                  </a:ext>
                </a:extLst>
              </p:cNvPr>
              <p:cNvSpPr>
                <a:spLocks noRot="1" noChangeAspect="1" noMove="1" noResize="1" noEditPoints="1" noAdjustHandles="1" noChangeArrowheads="1" noChangeShapeType="1" noTextEdit="1"/>
              </p:cNvSpPr>
              <p:nvPr/>
            </p:nvSpPr>
            <p:spPr>
              <a:xfrm>
                <a:off x="297713" y="656411"/>
                <a:ext cx="11596574" cy="669992"/>
              </a:xfrm>
              <a:prstGeom prst="rect">
                <a:avLst/>
              </a:prstGeom>
              <a:blipFill>
                <a:blip r:embed="rId3"/>
                <a:stretch>
                  <a:fillRect l="-473" t="-5455" b="-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0">
                <a:extLst>
                  <a:ext uri="{FF2B5EF4-FFF2-40B4-BE49-F238E27FC236}">
                    <a16:creationId xmlns:a16="http://schemas.microsoft.com/office/drawing/2014/main" id="{010F6B57-4370-481A-AC89-40CF73C3F927}"/>
                  </a:ext>
                </a:extLst>
              </p:cNvPr>
              <p:cNvSpPr>
                <a:spLocks noChangeArrowheads="1"/>
              </p:cNvSpPr>
              <p:nvPr/>
            </p:nvSpPr>
            <p:spPr bwMode="auto">
              <a:xfrm>
                <a:off x="276449" y="1175945"/>
                <a:ext cx="11596574" cy="10395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t>
                </a:r>
                <a14:m>
                  <m:oMath xmlns:m="http://schemas.openxmlformats.org/officeDocument/2006/math">
                    <m:f>
                      <m:fPr>
                        <m:ctrlP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𝑡𝑎𝑛</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𝑥</m:t>
                        </m:r>
                      </m:num>
                      <m:den>
                        <m:sSup>
                          <m:sSupPr>
                            <m:ctrlP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pPr>
                          <m:e>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𝑠𝑖𝑛</m:t>
                            </m:r>
                          </m:e>
                          <m:sup>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sup>
                        </m:sSup>
                        <m:r>
                          <a:rPr kumimoji="0" lang="en-US" altLang="en-US"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𝑥</m:t>
                        </m:r>
                      </m:den>
                    </m:f>
                  </m:oMath>
                </a14:m>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A. </a:t>
                </a:r>
                <a:r>
                  <a:rPr lang="vi-VN" dirty="0"/>
                  <a:t>Hàm số chẵn.</a:t>
                </a:r>
                <a:r>
                  <a:rPr lang="en-US" dirty="0"/>
                  <a:t>	     B. </a:t>
                </a:r>
                <a:r>
                  <a:rPr lang="vi-VN" dirty="0"/>
                  <a:t>Hàm số lẻ.</a:t>
                </a:r>
                <a:r>
                  <a:rPr lang="en-US" dirty="0"/>
                  <a:t>         C. </a:t>
                </a:r>
                <a:r>
                  <a:rPr lang="vi-VN" dirty="0">
                    <a:latin typeface="Times New Roman" panose="02020603050405020304" pitchFamily="18" charset="0"/>
                    <a:ea typeface="Times New Roman" panose="02020603050405020304" pitchFamily="18" charset="0"/>
                  </a:rPr>
                  <a:t>Hàm không chẵn không lẻ.</a:t>
                </a:r>
                <a:r>
                  <a:rPr lang="en-US" dirty="0">
                    <a:latin typeface="Times New Roman" panose="02020603050405020304" pitchFamily="18" charset="0"/>
                    <a:ea typeface="Times New Roman" panose="02020603050405020304" pitchFamily="18" charset="0"/>
                  </a:rPr>
                  <a:t>              D. </a:t>
                </a:r>
                <a:r>
                  <a:rPr lang="en-US" dirty="0" err="1">
                    <a:latin typeface="Times New Roman" panose="02020603050405020304" pitchFamily="18" charset="0"/>
                    <a:ea typeface="Times New Roman" panose="02020603050405020304" pitchFamily="18" charset="0"/>
                  </a:rPr>
                  <a:t>Tập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định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D=R </a:t>
                </a:r>
                <a:r>
                  <a:rPr lang="en-US" dirty="0"/>
                  <a:t> </a:t>
                </a:r>
                <a:endParaRPr lang="en-US" altLang="en-US"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p:sp>
            <p:nvSpPr>
              <p:cNvPr id="26" name="Rectangle 20">
                <a:extLst>
                  <a:ext uri="{FF2B5EF4-FFF2-40B4-BE49-F238E27FC236}">
                    <a16:creationId xmlns:a16="http://schemas.microsoft.com/office/drawing/2014/main" id="{010F6B57-4370-481A-AC89-40CF73C3F927}"/>
                  </a:ext>
                </a:extLst>
              </p:cNvPr>
              <p:cNvSpPr>
                <a:spLocks noRot="1" noChangeAspect="1" noMove="1" noResize="1" noEditPoints="1" noAdjustHandles="1" noChangeArrowheads="1" noChangeShapeType="1" noTextEdit="1"/>
              </p:cNvSpPr>
              <p:nvPr/>
            </p:nvSpPr>
            <p:spPr bwMode="auto">
              <a:xfrm>
                <a:off x="276449" y="1175945"/>
                <a:ext cx="11596574" cy="1039580"/>
              </a:xfrm>
              <a:prstGeom prst="rect">
                <a:avLst/>
              </a:prstGeom>
              <a:blipFill>
                <a:blip r:embed="rId4"/>
                <a:stretch>
                  <a:fillRect l="-4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7479A43E-F0C6-4C59-A11C-AE68F0AC4156}"/>
                  </a:ext>
                </a:extLst>
              </p:cNvPr>
              <p:cNvSpPr txBox="1"/>
              <p:nvPr/>
            </p:nvSpPr>
            <p:spPr>
              <a:xfrm>
                <a:off x="276449" y="1939072"/>
                <a:ext cx="11196084" cy="106086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Câu 3: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y=cos2x.sin</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a:t>
                </a:r>
                <a:r>
                  <a:rPr lang="vi-VN" dirty="0">
                    <a:latin typeface="Times New Roman" panose="02020603050405020304" pitchFamily="18" charset="0"/>
                    <a:cs typeface="Times New Roman" panose="02020603050405020304" pitchFamily="18" charset="0"/>
                  </a:rPr>
                  <a:t>Hàm lẻ.</a:t>
                </a:r>
                <a:r>
                  <a:rPr lang="en-US" dirty="0">
                    <a:latin typeface="Times New Roman" panose="02020603050405020304" pitchFamily="18" charset="0"/>
                    <a:cs typeface="Times New Roman" panose="02020603050405020304" pitchFamily="18" charset="0"/>
                  </a:rPr>
                  <a:t>	B. </a:t>
                </a:r>
                <a:r>
                  <a:rPr lang="vi-VN" dirty="0">
                    <a:latin typeface="Times New Roman" panose="02020603050405020304" pitchFamily="18" charset="0"/>
                    <a:cs typeface="Times New Roman" panose="02020603050405020304" pitchFamily="18" charset="0"/>
                  </a:rPr>
                  <a:t>Hàm không tuần hoàn.</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 Hàm chẳn.</a:t>
                </a:r>
                <a:r>
                  <a:rPr lang="en-US" dirty="0">
                    <a:latin typeface="Times New Roman" panose="02020603050405020304" pitchFamily="18" charset="0"/>
                    <a:cs typeface="Times New Roman" panose="02020603050405020304" pitchFamily="18" charset="0"/>
                  </a:rPr>
                  <a:t>	D. </a:t>
                </a:r>
                <a:r>
                  <a:rPr lang="vi-VN" dirty="0">
                    <a:latin typeface="Times New Roman" panose="02020603050405020304" pitchFamily="18" charset="0"/>
                    <a:cs typeface="Times New Roman" panose="02020603050405020304" pitchFamily="18" charset="0"/>
                  </a:rPr>
                  <a:t>Hàm không chẳn không lẻ.</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mc:Choice>
        <mc:Fallback>
          <p:sp>
            <p:nvSpPr>
              <p:cNvPr id="37" name="TextBox 36">
                <a:extLst>
                  <a:ext uri="{FF2B5EF4-FFF2-40B4-BE49-F238E27FC236}">
                    <a16:creationId xmlns:a16="http://schemas.microsoft.com/office/drawing/2014/main" id="{7479A43E-F0C6-4C59-A11C-AE68F0AC4156}"/>
                  </a:ext>
                </a:extLst>
              </p:cNvPr>
              <p:cNvSpPr txBox="1">
                <a:spLocks noRot="1" noChangeAspect="1" noMove="1" noResize="1" noEditPoints="1" noAdjustHandles="1" noChangeArrowheads="1" noChangeShapeType="1" noTextEdit="1"/>
              </p:cNvSpPr>
              <p:nvPr/>
            </p:nvSpPr>
            <p:spPr>
              <a:xfrm>
                <a:off x="276449" y="1939072"/>
                <a:ext cx="11196084" cy="1060868"/>
              </a:xfrm>
              <a:prstGeom prst="rect">
                <a:avLst/>
              </a:prstGeom>
              <a:blipFill>
                <a:blip r:embed="rId5"/>
                <a:stretch>
                  <a:fillRect l="-4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90E1071C-8267-4E05-8CEA-63500FFA000A}"/>
                  </a:ext>
                </a:extLst>
              </p:cNvPr>
              <p:cNvSpPr txBox="1"/>
              <p:nvPr/>
            </p:nvSpPr>
            <p:spPr>
              <a:xfrm>
                <a:off x="310116" y="2798902"/>
                <a:ext cx="11196084" cy="76046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Câu 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tuần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A. y=</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sinx</a:t>
                </a:r>
                <a:r>
                  <a:rPr lang="en-US" dirty="0">
                    <a:latin typeface="Times New Roman" panose="02020603050405020304" pitchFamily="18" charset="0"/>
                    <a:ea typeface="Times New Roman" panose="02020603050405020304" pitchFamily="18" charset="0"/>
                    <a:cs typeface="Times New Roman" panose="02020603050405020304" pitchFamily="18" charset="0"/>
                  </a:rPr>
                  <a:t>		B. y=x+1		C. y=</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D. y=</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+2</m:t>
                        </m:r>
                      </m:den>
                    </m:f>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0" name="TextBox 39">
                <a:extLst>
                  <a:ext uri="{FF2B5EF4-FFF2-40B4-BE49-F238E27FC236}">
                    <a16:creationId xmlns:a16="http://schemas.microsoft.com/office/drawing/2014/main" id="{90E1071C-8267-4E05-8CEA-63500FFA000A}"/>
                  </a:ext>
                </a:extLst>
              </p:cNvPr>
              <p:cNvSpPr txBox="1">
                <a:spLocks noRot="1" noChangeAspect="1" noMove="1" noResize="1" noEditPoints="1" noAdjustHandles="1" noChangeArrowheads="1" noChangeShapeType="1" noTextEdit="1"/>
              </p:cNvSpPr>
              <p:nvPr/>
            </p:nvSpPr>
            <p:spPr>
              <a:xfrm>
                <a:off x="310116" y="2798902"/>
                <a:ext cx="11196084" cy="760465"/>
              </a:xfrm>
              <a:prstGeom prst="rect">
                <a:avLst/>
              </a:prstGeom>
              <a:blipFill>
                <a:blip r:embed="rId6"/>
                <a:stretch>
                  <a:fillRect l="-490" t="-4000" b="-4000"/>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11913DD8-F876-4EE3-B160-BDE257B907B4}"/>
              </a:ext>
            </a:extLst>
          </p:cNvPr>
          <p:cNvSpPr txBox="1"/>
          <p:nvPr/>
        </p:nvSpPr>
        <p:spPr>
          <a:xfrm>
            <a:off x="310116" y="3678391"/>
            <a:ext cx="10271051"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y=3sin2x-5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3; -5		B. -2; -8		C. 2; -5		D. 8; 2</a:t>
            </a:r>
          </a:p>
        </p:txBody>
      </p:sp>
      <p:sp>
        <p:nvSpPr>
          <p:cNvPr id="2" name="Oval 1">
            <a:extLst>
              <a:ext uri="{FF2B5EF4-FFF2-40B4-BE49-F238E27FC236}">
                <a16:creationId xmlns:a16="http://schemas.microsoft.com/office/drawing/2014/main" id="{EEE6FFEC-817F-4844-A25C-62871BD6341A}"/>
              </a:ext>
            </a:extLst>
          </p:cNvPr>
          <p:cNvSpPr/>
          <p:nvPr/>
        </p:nvSpPr>
        <p:spPr>
          <a:xfrm>
            <a:off x="3072809" y="956930"/>
            <a:ext cx="318977" cy="30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5E0593-14EB-4BFF-BCD4-C49A4CD8CC36}"/>
              </a:ext>
            </a:extLst>
          </p:cNvPr>
          <p:cNvSpPr/>
          <p:nvPr/>
        </p:nvSpPr>
        <p:spPr>
          <a:xfrm>
            <a:off x="318977" y="1606089"/>
            <a:ext cx="318977" cy="30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37E04A1-EC1F-4DF5-9259-A221703E30BE}"/>
              </a:ext>
            </a:extLst>
          </p:cNvPr>
          <p:cNvSpPr/>
          <p:nvPr/>
        </p:nvSpPr>
        <p:spPr>
          <a:xfrm>
            <a:off x="7627088" y="2400238"/>
            <a:ext cx="318977" cy="30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E2EE3E9-0CC5-4B49-8F9A-2BC9B6C4A7E2}"/>
              </a:ext>
            </a:extLst>
          </p:cNvPr>
          <p:cNvSpPr/>
          <p:nvPr/>
        </p:nvSpPr>
        <p:spPr>
          <a:xfrm>
            <a:off x="297713" y="3160676"/>
            <a:ext cx="318977" cy="30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F81641-2585-4CA3-8A0D-2561356520B0}"/>
              </a:ext>
            </a:extLst>
          </p:cNvPr>
          <p:cNvSpPr/>
          <p:nvPr/>
        </p:nvSpPr>
        <p:spPr>
          <a:xfrm>
            <a:off x="2140689" y="3990898"/>
            <a:ext cx="318977" cy="30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5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0" grpId="0"/>
      <p:bldP spid="43" grpId="0"/>
      <p:bldP spid="2"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304800"/>
            <a:ext cx="8839200" cy="6553200"/>
            <a:chOff x="96" y="192"/>
            <a:chExt cx="5568" cy="4128"/>
          </a:xfrm>
        </p:grpSpPr>
        <p:pic>
          <p:nvPicPr>
            <p:cNvPr id="19468" name="Picture 4" descr="ELF1C"/>
            <p:cNvPicPr>
              <a:picLocks noChangeAspect="1" noChangeArrowheads="1"/>
            </p:cNvPicPr>
            <p:nvPr/>
          </p:nvPicPr>
          <p:blipFill>
            <a:blip r:embed="rId2"/>
            <a:srcRect/>
            <a:stretch>
              <a:fillRect/>
            </a:stretch>
          </p:blipFill>
          <p:spPr bwMode="auto">
            <a:xfrm>
              <a:off x="96" y="192"/>
              <a:ext cx="5568" cy="4128"/>
            </a:xfrm>
            <a:prstGeom prst="rect">
              <a:avLst/>
            </a:prstGeom>
            <a:noFill/>
            <a:ln w="9525">
              <a:noFill/>
              <a:miter lim="800000"/>
              <a:headEnd/>
              <a:tailEnd/>
            </a:ln>
          </p:spPr>
        </p:pic>
        <p:sp>
          <p:nvSpPr>
            <p:cNvPr id="19469" name="WordArt 15"/>
            <p:cNvSpPr>
              <a:spLocks noChangeArrowheads="1" noChangeShapeType="1" noTextEdit="1"/>
            </p:cNvSpPr>
            <p:nvPr/>
          </p:nvSpPr>
          <p:spPr bwMode="auto">
            <a:xfrm rot="-18387">
              <a:off x="2254" y="396"/>
              <a:ext cx="2784" cy="420"/>
            </a:xfrm>
            <a:prstGeom prst="rect">
              <a:avLst/>
            </a:prstGeom>
          </p:spPr>
          <p:txBody>
            <a:bodyPr wrap="none" fromWordArt="1">
              <a:prstTxWarp prst="textWave1">
                <a:avLst>
                  <a:gd name="adj1" fmla="val 13005"/>
                  <a:gd name="adj2" fmla="val 65"/>
                </a:avLst>
              </a:prstTxWarp>
            </a:bodyPr>
            <a:lstStyle/>
            <a:p>
              <a:pPr algn="ct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Kiến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thức</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cần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nhớ</a:t>
              </a:r>
              <a:endPar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endParaRPr>
            </a:p>
          </p:txBody>
        </p:sp>
      </p:grpSp>
      <p:sp>
        <p:nvSpPr>
          <p:cNvPr id="35846" name="Oval 6"/>
          <p:cNvSpPr>
            <a:spLocks noChangeArrowheads="1"/>
          </p:cNvSpPr>
          <p:nvPr/>
        </p:nvSpPr>
        <p:spPr bwMode="auto">
          <a:xfrm>
            <a:off x="3733800" y="35814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7" name="Oval 7"/>
          <p:cNvSpPr>
            <a:spLocks noChangeArrowheads="1"/>
          </p:cNvSpPr>
          <p:nvPr/>
        </p:nvSpPr>
        <p:spPr bwMode="auto">
          <a:xfrm>
            <a:off x="4114800" y="32766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9" name="AutoShape 9"/>
          <p:cNvSpPr>
            <a:spLocks noChangeArrowheads="1"/>
          </p:cNvSpPr>
          <p:nvPr/>
        </p:nvSpPr>
        <p:spPr bwMode="auto">
          <a:xfrm>
            <a:off x="2819400" y="838200"/>
            <a:ext cx="609600" cy="4572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0" name="AutoShape 10"/>
          <p:cNvSpPr>
            <a:spLocks noChangeArrowheads="1"/>
          </p:cNvSpPr>
          <p:nvPr/>
        </p:nvSpPr>
        <p:spPr bwMode="auto">
          <a:xfrm>
            <a:off x="9220200" y="5410200"/>
            <a:ext cx="533400" cy="609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1" name="AutoShape 11"/>
          <p:cNvSpPr>
            <a:spLocks noChangeArrowheads="1"/>
          </p:cNvSpPr>
          <p:nvPr/>
        </p:nvSpPr>
        <p:spPr bwMode="auto">
          <a:xfrm>
            <a:off x="6934200" y="5867400"/>
            <a:ext cx="609600" cy="609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2" name="AutoShape 12"/>
          <p:cNvSpPr>
            <a:spLocks noChangeArrowheads="1"/>
          </p:cNvSpPr>
          <p:nvPr/>
        </p:nvSpPr>
        <p:spPr bwMode="auto">
          <a:xfrm>
            <a:off x="5638800" y="5181600"/>
            <a:ext cx="381000" cy="533400"/>
          </a:xfrm>
          <a:prstGeom prst="star5">
            <a:avLst/>
          </a:prstGeom>
          <a:solidFill>
            <a:srgbClr val="0000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3" name="AutoShape 13"/>
          <p:cNvSpPr>
            <a:spLocks noChangeArrowheads="1"/>
          </p:cNvSpPr>
          <p:nvPr/>
        </p:nvSpPr>
        <p:spPr bwMode="auto">
          <a:xfrm>
            <a:off x="8001000" y="4876800"/>
            <a:ext cx="381000" cy="3048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4" name="AutoShape 14"/>
          <p:cNvSpPr>
            <a:spLocks noChangeArrowheads="1"/>
          </p:cNvSpPr>
          <p:nvPr/>
        </p:nvSpPr>
        <p:spPr bwMode="auto">
          <a:xfrm>
            <a:off x="3429000" y="2286000"/>
            <a:ext cx="304800" cy="2286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6" name="AutoShape 16"/>
          <p:cNvSpPr>
            <a:spLocks noChangeArrowheads="1"/>
          </p:cNvSpPr>
          <p:nvPr/>
        </p:nvSpPr>
        <p:spPr bwMode="auto">
          <a:xfrm>
            <a:off x="3886200" y="1524000"/>
            <a:ext cx="228600" cy="228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CF78A4D-29C7-4E49-B881-37588E3EE5E3}"/>
              </a:ext>
            </a:extLst>
          </p:cNvPr>
          <p:cNvSpPr/>
          <p:nvPr/>
        </p:nvSpPr>
        <p:spPr>
          <a:xfrm>
            <a:off x="4495800" y="1547336"/>
            <a:ext cx="6096000" cy="1477328"/>
          </a:xfrm>
          <a:prstGeom prst="rect">
            <a:avLst/>
          </a:prstGeom>
        </p:spPr>
        <p:txBody>
          <a:bodyPr>
            <a:spAutoFit/>
          </a:bodyPr>
          <a:lstStyle/>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xét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chẵn,lẻ</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trên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tập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D, l</a:t>
            </a:r>
            <a:r>
              <a:rPr lang="vi-VN" dirty="0">
                <a:solidFill>
                  <a:srgbClr val="1F05BB"/>
                </a:solidFill>
                <a:latin typeface="Times New Roman" panose="02020603050405020304" pitchFamily="18" charset="0"/>
                <a:cs typeface="Times New Roman" panose="02020603050405020304" pitchFamily="18" charset="0"/>
              </a:rPr>
              <a:t>ư</a:t>
            </a:r>
            <a:r>
              <a:rPr lang="en-US" dirty="0">
                <a:solidFill>
                  <a:srgbClr val="1F05BB"/>
                </a:solidFill>
                <a:latin typeface="Times New Roman" panose="02020603050405020304" pitchFamily="18" charset="0"/>
                <a:cs typeface="Times New Roman" panose="02020603050405020304" pitchFamily="18" charset="0"/>
              </a:rPr>
              <a:t>u ý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không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chẵn,không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lẻ</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khi</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nào</a:t>
            </a:r>
            <a:r>
              <a:rPr lang="en-US" dirty="0">
                <a:solidFill>
                  <a:srgbClr val="1F05BB"/>
                </a:solidFill>
                <a:latin typeface="Times New Roman" panose="02020603050405020304" pitchFamily="18" charset="0"/>
                <a:cs typeface="Times New Roman" panose="02020603050405020304" pitchFamily="18" charset="0"/>
              </a:rPr>
              <a:t>?</a:t>
            </a:r>
          </a:p>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Khi</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nào</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tuần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hoàn</a:t>
            </a:r>
            <a:r>
              <a:rPr lang="en-US" dirty="0">
                <a:solidFill>
                  <a:srgbClr val="1F05BB"/>
                </a:solidFill>
                <a:latin typeface="Times New Roman" panose="02020603050405020304" pitchFamily="18" charset="0"/>
                <a:cs typeface="Times New Roman" panose="02020603050405020304" pitchFamily="18" charset="0"/>
              </a:rPr>
              <a:t>? Chu </a:t>
            </a:r>
            <a:r>
              <a:rPr lang="en-US" dirty="0" err="1">
                <a:solidFill>
                  <a:srgbClr val="1F05BB"/>
                </a:solidFill>
                <a:latin typeface="Times New Roman" panose="02020603050405020304" pitchFamily="18" charset="0"/>
                <a:cs typeface="Times New Roman" panose="02020603050405020304" pitchFamily="18" charset="0"/>
              </a:rPr>
              <a:t>kì</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tuần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hoàn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gì</a:t>
            </a:r>
            <a:r>
              <a:rPr lang="en-US" dirty="0">
                <a:solidFill>
                  <a:srgbClr val="1F05BB"/>
                </a:solidFill>
                <a:latin typeface="Times New Roman" panose="02020603050405020304" pitchFamily="18" charset="0"/>
                <a:cs typeface="Times New Roman" panose="02020603050405020304" pitchFamily="18" charset="0"/>
              </a:rPr>
              <a:t>?</a:t>
            </a:r>
          </a:p>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nghĩa</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sinx,bảng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giá</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trị</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và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chất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liên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quan</a:t>
            </a:r>
            <a:endParaRPr lang="en-US" dirty="0">
              <a:solidFill>
                <a:srgbClr val="1F05B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01180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8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3585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499"/>
                                          </p:stCondLst>
                                        </p:cTn>
                                        <p:tgtEl>
                                          <p:spTgt spid="35850"/>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2000"/>
                                  </p:stCondLst>
                                  <p:childTnLst>
                                    <p:set>
                                      <p:cBhvr>
                                        <p:cTn id="15" dur="1" fill="hold">
                                          <p:stCondLst>
                                            <p:cond delay="499"/>
                                          </p:stCondLst>
                                        </p:cTn>
                                        <p:tgtEl>
                                          <p:spTgt spid="3585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0"/>
                                  </p:stCondLst>
                                  <p:childTnLst>
                                    <p:set>
                                      <p:cBhvr>
                                        <p:cTn id="18" dur="1" fill="hold">
                                          <p:stCondLst>
                                            <p:cond delay="499"/>
                                          </p:stCondLst>
                                        </p:cTn>
                                        <p:tgtEl>
                                          <p:spTgt spid="35852"/>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nodeType="afterEffect">
                                  <p:stCondLst>
                                    <p:cond delay="0"/>
                                  </p:stCondLst>
                                  <p:childTnLst>
                                    <p:set>
                                      <p:cBhvr>
                                        <p:cTn id="21" dur="1" fill="hold">
                                          <p:stCondLst>
                                            <p:cond delay="499"/>
                                          </p:stCondLst>
                                        </p:cTn>
                                        <p:tgtEl>
                                          <p:spTgt spid="35853"/>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499"/>
                                          </p:stCondLst>
                                        </p:cTn>
                                        <p:tgtEl>
                                          <p:spTgt spid="358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2000" fill="hold"/>
                                        <p:tgtEl>
                                          <p:spTgt spid="2"/>
                                        </p:tgtEl>
                                        <p:attrNameLst>
                                          <p:attrName>ppt_x</p:attrName>
                                        </p:attrNameLst>
                                      </p:cBhvr>
                                      <p:tavLst>
                                        <p:tav tm="0">
                                          <p:val>
                                            <p:strVal val="0-#ppt_w/2"/>
                                          </p:val>
                                        </p:tav>
                                        <p:tav tm="100000">
                                          <p:val>
                                            <p:strVal val="#ppt_x"/>
                                          </p:val>
                                        </p:tav>
                                      </p:tavLst>
                                    </p:anim>
                                    <p:anim calcmode="lin" valueType="num">
                                      <p:cBhvr additive="base">
                                        <p:cTn id="30" dur="2000" fill="hold"/>
                                        <p:tgtEl>
                                          <p:spTgt spid="2"/>
                                        </p:tgtEl>
                                        <p:attrNameLst>
                                          <p:attrName>ppt_y</p:attrName>
                                        </p:attrNameLst>
                                      </p:cBhvr>
                                      <p:tavLst>
                                        <p:tav tm="0">
                                          <p:val>
                                            <p:strVal val="#ppt_y"/>
                                          </p:val>
                                        </p:tav>
                                        <p:tav tm="100000">
                                          <p:val>
                                            <p:strVal val="#ppt_y"/>
                                          </p:val>
                                        </p:tav>
                                      </p:tavLst>
                                    </p:anim>
                                  </p:childTnLst>
                                </p:cTn>
                              </p:par>
                              <p:par>
                                <p:cTn id="31"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2" dur="500" fill="hold"/>
                                        <p:tgtEl>
                                          <p:spTgt spid="35846"/>
                                        </p:tgtEl>
                                        <p:attrNameLst>
                                          <p:attrName>style.color</p:attrName>
                                        </p:attrNameLst>
                                      </p:cBhvr>
                                      <p:by>
                                        <p:hsl h="-7200000" s="0" l="0"/>
                                      </p:by>
                                    </p:animClr>
                                    <p:animClr clrSpc="hsl" dir="cw">
                                      <p:cBhvr>
                                        <p:cTn id="33" dur="500" fill="hold"/>
                                        <p:tgtEl>
                                          <p:spTgt spid="35846"/>
                                        </p:tgtEl>
                                        <p:attrNameLst>
                                          <p:attrName>fillcolor</p:attrName>
                                        </p:attrNameLst>
                                      </p:cBhvr>
                                      <p:by>
                                        <p:hsl h="-7200000" s="0" l="0"/>
                                      </p:by>
                                    </p:animClr>
                                    <p:animClr clrSpc="hsl" dir="cw">
                                      <p:cBhvr>
                                        <p:cTn id="34" dur="500" fill="hold"/>
                                        <p:tgtEl>
                                          <p:spTgt spid="35846"/>
                                        </p:tgtEl>
                                        <p:attrNameLst>
                                          <p:attrName>stroke.color</p:attrName>
                                        </p:attrNameLst>
                                      </p:cBhvr>
                                      <p:by>
                                        <p:hsl h="-7200000" s="0" l="0"/>
                                      </p:by>
                                    </p:animClr>
                                    <p:set>
                                      <p:cBhvr>
                                        <p:cTn id="35" dur="500" fill="hold"/>
                                        <p:tgtEl>
                                          <p:spTgt spid="35846"/>
                                        </p:tgtEl>
                                        <p:attrNameLst>
                                          <p:attrName>fill.type</p:attrName>
                                        </p:attrNameLst>
                                      </p:cBhvr>
                                      <p:to>
                                        <p:strVal val="solid"/>
                                      </p:to>
                                    </p:set>
                                  </p:childTnLst>
                                </p:cTn>
                              </p:par>
                              <p:par>
                                <p:cTn id="36"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7" dur="500" fill="hold"/>
                                        <p:tgtEl>
                                          <p:spTgt spid="35847"/>
                                        </p:tgtEl>
                                        <p:attrNameLst>
                                          <p:attrName>style.color</p:attrName>
                                        </p:attrNameLst>
                                      </p:cBhvr>
                                      <p:by>
                                        <p:hsl h="-7200000" s="0" l="0"/>
                                      </p:by>
                                    </p:animClr>
                                    <p:animClr clrSpc="hsl" dir="cw">
                                      <p:cBhvr>
                                        <p:cTn id="38" dur="500" fill="hold"/>
                                        <p:tgtEl>
                                          <p:spTgt spid="35847"/>
                                        </p:tgtEl>
                                        <p:attrNameLst>
                                          <p:attrName>fillcolor</p:attrName>
                                        </p:attrNameLst>
                                      </p:cBhvr>
                                      <p:by>
                                        <p:hsl h="-7200000" s="0" l="0"/>
                                      </p:by>
                                    </p:animClr>
                                    <p:animClr clrSpc="hsl" dir="cw">
                                      <p:cBhvr>
                                        <p:cTn id="39" dur="500" fill="hold"/>
                                        <p:tgtEl>
                                          <p:spTgt spid="35847"/>
                                        </p:tgtEl>
                                        <p:attrNameLst>
                                          <p:attrName>stroke.color</p:attrName>
                                        </p:attrNameLst>
                                      </p:cBhvr>
                                      <p:by>
                                        <p:hsl h="-7200000" s="0" l="0"/>
                                      </p:by>
                                    </p:animClr>
                                    <p:set>
                                      <p:cBhvr>
                                        <p:cTn id="40" dur="500" fill="hold"/>
                                        <p:tgtEl>
                                          <p:spTgt spid="35847"/>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heel(1)">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19428-9C76-4576-AE62-4A15860894A1}"/>
              </a:ext>
            </a:extLst>
          </p:cNvPr>
          <p:cNvSpPr txBox="1"/>
          <p:nvPr/>
        </p:nvSpPr>
        <p:spPr>
          <a:xfrm>
            <a:off x="-204887" y="113123"/>
            <a:ext cx="2054951" cy="4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r>
              <a:rPr lang="en-US" sz="20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 name="Group 4">
            <a:extLst>
              <a:ext uri="{FF2B5EF4-FFF2-40B4-BE49-F238E27FC236}">
                <a16:creationId xmlns:a16="http://schemas.microsoft.com/office/drawing/2014/main" id="{FDB04142-C0C7-4614-9930-BD60ACA89D36}"/>
              </a:ext>
            </a:extLst>
          </p:cNvPr>
          <p:cNvGrpSpPr/>
          <p:nvPr/>
        </p:nvGrpSpPr>
        <p:grpSpPr>
          <a:xfrm>
            <a:off x="1547292" y="113123"/>
            <a:ext cx="10201686" cy="1132114"/>
            <a:chOff x="394026" y="139419"/>
            <a:chExt cx="11228423" cy="1866040"/>
          </a:xfrm>
        </p:grpSpPr>
        <p:grpSp>
          <p:nvGrpSpPr>
            <p:cNvPr id="6" name="Group 5">
              <a:extLst>
                <a:ext uri="{FF2B5EF4-FFF2-40B4-BE49-F238E27FC236}">
                  <a16:creationId xmlns:a16="http://schemas.microsoft.com/office/drawing/2014/main" id="{06BE5315-F6CE-4972-B383-0AE4214DB1C6}"/>
                </a:ext>
              </a:extLst>
            </p:cNvPr>
            <p:cNvGrpSpPr/>
            <p:nvPr/>
          </p:nvGrpSpPr>
          <p:grpSpPr>
            <a:xfrm>
              <a:off x="394026" y="139419"/>
              <a:ext cx="11228423" cy="1866040"/>
              <a:chOff x="814648" y="4231655"/>
              <a:chExt cx="11228423" cy="1866040"/>
            </a:xfrm>
          </p:grpSpPr>
          <p:sp>
            <p:nvSpPr>
              <p:cNvPr id="8" name="Rectangle 7">
                <a:extLst>
                  <a:ext uri="{FF2B5EF4-FFF2-40B4-BE49-F238E27FC236}">
                    <a16:creationId xmlns:a16="http://schemas.microsoft.com/office/drawing/2014/main" id="{835B692A-C596-4BF2-B169-C86F161BA3EB}"/>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55494C-DE36-475A-B57D-7600525EECF3}"/>
                  </a:ext>
                </a:extLst>
              </p:cNvPr>
              <p:cNvGrpSpPr/>
              <p:nvPr/>
            </p:nvGrpSpPr>
            <p:grpSpPr>
              <a:xfrm>
                <a:off x="814648" y="4231655"/>
                <a:ext cx="2576252" cy="1866040"/>
                <a:chOff x="295100" y="4145454"/>
                <a:chExt cx="2768316" cy="1866040"/>
              </a:xfrm>
            </p:grpSpPr>
            <p:grpSp>
              <p:nvGrpSpPr>
                <p:cNvPr id="11" name="Group 10">
                  <a:extLst>
                    <a:ext uri="{FF2B5EF4-FFF2-40B4-BE49-F238E27FC236}">
                      <a16:creationId xmlns:a16="http://schemas.microsoft.com/office/drawing/2014/main" id="{D559F000-5336-4C0B-AB4A-F5CDFA49E1DA}"/>
                    </a:ext>
                  </a:extLst>
                </p:cNvPr>
                <p:cNvGrpSpPr/>
                <p:nvPr/>
              </p:nvGrpSpPr>
              <p:grpSpPr>
                <a:xfrm>
                  <a:off x="295100" y="4145454"/>
                  <a:ext cx="2768316" cy="1866040"/>
                  <a:chOff x="295100" y="4145454"/>
                  <a:chExt cx="2768316" cy="1866040"/>
                </a:xfrm>
              </p:grpSpPr>
              <p:sp>
                <p:nvSpPr>
                  <p:cNvPr id="13" name="Freeform: Shape 12">
                    <a:extLst>
                      <a:ext uri="{FF2B5EF4-FFF2-40B4-BE49-F238E27FC236}">
                        <a16:creationId xmlns:a16="http://schemas.microsoft.com/office/drawing/2014/main" id="{C619EB45-C0B2-4F55-A163-DDDF562FCFA7}"/>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0276F27-4A66-4499-A1A4-A35551F89EE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0837E37-62EF-41CB-8B58-41DA3951DFC5}"/>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a:extLst>
                    <a:ext uri="{FF2B5EF4-FFF2-40B4-BE49-F238E27FC236}">
                      <a16:creationId xmlns:a16="http://schemas.microsoft.com/office/drawing/2014/main" id="{13DF9DAB-B778-4F1F-B926-F347AEF89ADF}"/>
                    </a:ext>
                  </a:extLst>
                </p:cNvPr>
                <p:cNvPicPr>
                  <a:picLocks noChangeAspect="1"/>
                </p:cNvPicPr>
                <p:nvPr/>
              </p:nvPicPr>
              <p:blipFill>
                <a:blip r:embed="rId2"/>
                <a:stretch>
                  <a:fillRect/>
                </a:stretch>
              </p:blipFill>
              <p:spPr>
                <a:xfrm>
                  <a:off x="354843" y="4191912"/>
                  <a:ext cx="374013" cy="492528"/>
                </a:xfrm>
                <a:prstGeom prst="rect">
                  <a:avLst/>
                </a:prstGeom>
              </p:spPr>
            </p:pic>
          </p:grpSp>
          <p:sp>
            <p:nvSpPr>
              <p:cNvPr id="10" name="Arrow: Pentagon 9">
                <a:extLst>
                  <a:ext uri="{FF2B5EF4-FFF2-40B4-BE49-F238E27FC236}">
                    <a16:creationId xmlns:a16="http://schemas.microsoft.com/office/drawing/2014/main" id="{04599649-D632-40AA-9D23-BB90E85D7CE1}"/>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D8E48446-53C2-45CF-BDC5-1499B22289E5}"/>
                </a:ext>
              </a:extLst>
            </p:cNvPr>
            <p:cNvPicPr>
              <a:picLocks noChangeAspect="1"/>
            </p:cNvPicPr>
            <p:nvPr/>
          </p:nvPicPr>
          <p:blipFill>
            <a:blip r:embed="rId3"/>
            <a:stretch>
              <a:fillRect/>
            </a:stretch>
          </p:blipFill>
          <p:spPr>
            <a:xfrm>
              <a:off x="11004501" y="196907"/>
              <a:ext cx="545403" cy="481498"/>
            </a:xfrm>
            <a:prstGeom prst="rect">
              <a:avLst/>
            </a:prstGeom>
          </p:spPr>
        </p:pic>
      </p:grpSp>
      <p:sp>
        <p:nvSpPr>
          <p:cNvPr id="16" name="TextBox 15">
            <a:extLst>
              <a:ext uri="{FF2B5EF4-FFF2-40B4-BE49-F238E27FC236}">
                <a16:creationId xmlns:a16="http://schemas.microsoft.com/office/drawing/2014/main" id="{88F577E7-D2F4-4389-9406-78ED954A8525}"/>
              </a:ext>
            </a:extLst>
          </p:cNvPr>
          <p:cNvSpPr txBox="1"/>
          <p:nvPr/>
        </p:nvSpPr>
        <p:spPr>
          <a:xfrm>
            <a:off x="3783816" y="104110"/>
            <a:ext cx="6150429" cy="830997"/>
          </a:xfrm>
          <a:prstGeom prst="rect">
            <a:avLst/>
          </a:prstGeom>
          <a:noFill/>
        </p:spPr>
        <p:txBody>
          <a:bodyPr wrap="square" rtlCol="0">
            <a:spAutoFit/>
          </a:bodyPr>
          <a:lstStyle/>
          <a:p>
            <a:pPr algn="ctr"/>
            <a:r>
              <a:rPr lang="vi-VN" sz="2400" b="1" dirty="0">
                <a:solidFill>
                  <a:schemeClr val="accent2">
                    <a:lumMod val="75000"/>
                  </a:schemeClr>
                </a:solidFill>
                <a:latin typeface="+mj-lt"/>
                <a:ea typeface="Tahoma" panose="020B0604030504040204" pitchFamily="34" charset="0"/>
                <a:cs typeface="Tahoma" panose="020B0604030504040204" pitchFamily="34" charset="0"/>
              </a:rPr>
              <a:t>CHƯƠNG I. </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 VÀ</a:t>
            </a:r>
          </a:p>
          <a:p>
            <a:pPr algn="ct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PHƯƠNG TRÌNH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a:t>
            </a:r>
            <a:endPar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8AC5A61-F1A8-4DA4-A69E-05CC37BB9A4D}"/>
              </a:ext>
            </a:extLst>
          </p:cNvPr>
          <p:cNvSpPr/>
          <p:nvPr/>
        </p:nvSpPr>
        <p:spPr>
          <a:xfrm>
            <a:off x="2642731" y="1163573"/>
            <a:ext cx="7862236" cy="5539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 HÀM SỐ L</a:t>
            </a:r>
            <a:r>
              <a:rPr lang="vi-VN"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ỢNG GIÁC VÀ ĐỒ THỊ - TIẾT 12 (</a:t>
            </a:r>
            <a:r>
              <a:rPr lang="en-US" sz="2400" b="1" dirty="0" err="1">
                <a:solidFill>
                  <a:srgbClr val="D60093"/>
                </a:solidFill>
                <a:latin typeface="Times New Roman" panose="02020603050405020304" pitchFamily="18" charset="0"/>
                <a:ea typeface="Tahoma" panose="020B0604030504040204" pitchFamily="34" charset="0"/>
                <a:cs typeface="Times New Roman" panose="02020603050405020304" pitchFamily="18" charset="0"/>
              </a:rPr>
              <a:t>tt</a:t>
            </a: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a:t>
            </a:r>
          </a:p>
        </p:txBody>
      </p:sp>
      <p:grpSp>
        <p:nvGrpSpPr>
          <p:cNvPr id="18" name="Group 60">
            <a:extLst>
              <a:ext uri="{FF2B5EF4-FFF2-40B4-BE49-F238E27FC236}">
                <a16:creationId xmlns:a16="http://schemas.microsoft.com/office/drawing/2014/main" id="{18CDF94A-F1B0-49AD-B211-606E45E63000}"/>
              </a:ext>
            </a:extLst>
          </p:cNvPr>
          <p:cNvGrpSpPr/>
          <p:nvPr/>
        </p:nvGrpSpPr>
        <p:grpSpPr>
          <a:xfrm>
            <a:off x="478970" y="2059345"/>
            <a:ext cx="8409049" cy="429795"/>
            <a:chOff x="6303433" y="4742993"/>
            <a:chExt cx="8410026" cy="429848"/>
          </a:xfrm>
        </p:grpSpPr>
        <p:sp>
          <p:nvSpPr>
            <p:cNvPr id="19" name="Rectangle 18">
              <a:extLst>
                <a:ext uri="{FF2B5EF4-FFF2-40B4-BE49-F238E27FC236}">
                  <a16:creationId xmlns:a16="http://schemas.microsoft.com/office/drawing/2014/main" id="{EF40A3CB-918E-46A3-AAA6-052A0BC53A86}"/>
                </a:ext>
              </a:extLst>
            </p:cNvPr>
            <p:cNvSpPr/>
            <p:nvPr/>
          </p:nvSpPr>
          <p:spPr>
            <a:xfrm>
              <a:off x="6976142" y="4742993"/>
              <a:ext cx="7737317" cy="400156"/>
            </a:xfrm>
            <a:prstGeom prst="rect">
              <a:avLst/>
            </a:prstGeom>
          </p:spPr>
          <p:txBody>
            <a:bodyPr wrap="square">
              <a:spAutoFit/>
            </a:bodyPr>
            <a:lstStyle/>
            <a:p>
              <a:pPr>
                <a:lnSpc>
                  <a:spcPct val="100000"/>
                </a:lnSpc>
                <a:spcBef>
                  <a:spcPct val="0"/>
                </a:spcBef>
                <a:buFontTx/>
                <a:buNone/>
                <a:defRPr/>
              </a:pPr>
              <a:r>
                <a:rPr lang="en-US" sz="2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CHẴN, HÀM SỐ LẺ, HÀM SỐ TUẦN HOÀN</a:t>
              </a:r>
            </a:p>
          </p:txBody>
        </p:sp>
        <p:sp>
          <p:nvSpPr>
            <p:cNvPr id="24" name="TextBox 23">
              <a:extLst>
                <a:ext uri="{FF2B5EF4-FFF2-40B4-BE49-F238E27FC236}">
                  <a16:creationId xmlns:a16="http://schemas.microsoft.com/office/drawing/2014/main" id="{92BD8AFD-D3D1-4F79-84C0-310503D4581B}"/>
                </a:ext>
              </a:extLst>
            </p:cNvPr>
            <p:cNvSpPr txBox="1"/>
            <p:nvPr/>
          </p:nvSpPr>
          <p:spPr>
            <a:xfrm>
              <a:off x="6303433" y="4772685"/>
              <a:ext cx="308134" cy="400156"/>
            </a:xfrm>
            <a:prstGeom prst="rect">
              <a:avLst/>
            </a:prstGeom>
            <a:noFill/>
          </p:spPr>
          <p:txBody>
            <a:bodyPr wrap="none" rtlCol="0">
              <a:spAutoFit/>
            </a:bodyP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sp>
        <p:nvSpPr>
          <p:cNvPr id="28" name="Rectangle 27">
            <a:extLst>
              <a:ext uri="{FF2B5EF4-FFF2-40B4-BE49-F238E27FC236}">
                <a16:creationId xmlns:a16="http://schemas.microsoft.com/office/drawing/2014/main" id="{3F33128E-BFC1-46FF-A558-2F00F65FE1F9}"/>
              </a:ext>
            </a:extLst>
          </p:cNvPr>
          <p:cNvSpPr/>
          <p:nvPr/>
        </p:nvSpPr>
        <p:spPr>
          <a:xfrm>
            <a:off x="1149134" y="2791379"/>
            <a:ext cx="1745991"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sinx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6E580D6A-2996-41B5-92DE-B0A460405F8A}"/>
              </a:ext>
            </a:extLst>
          </p:cNvPr>
          <p:cNvSpPr/>
          <p:nvPr/>
        </p:nvSpPr>
        <p:spPr>
          <a:xfrm>
            <a:off x="1149134" y="3480084"/>
            <a:ext cx="1774845"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cosx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0A7B3FAE-465D-4186-A326-FE2DF0C295C8}"/>
              </a:ext>
            </a:extLst>
          </p:cNvPr>
          <p:cNvSpPr/>
          <p:nvPr/>
        </p:nvSpPr>
        <p:spPr>
          <a:xfrm>
            <a:off x="1164987" y="4251323"/>
            <a:ext cx="1789272"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tanx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002F089D-DA25-4462-9666-9DE5E70C2FAD}"/>
              </a:ext>
            </a:extLst>
          </p:cNvPr>
          <p:cNvSpPr/>
          <p:nvPr/>
        </p:nvSpPr>
        <p:spPr>
          <a:xfrm>
            <a:off x="1211337" y="5000902"/>
            <a:ext cx="1760418"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cotx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Google Shape;123;p14">
            <a:extLst>
              <a:ext uri="{FF2B5EF4-FFF2-40B4-BE49-F238E27FC236}">
                <a16:creationId xmlns:a16="http://schemas.microsoft.com/office/drawing/2014/main" id="{7AF792D9-795B-458A-BE1E-2FF22A7AF188}"/>
              </a:ext>
            </a:extLst>
          </p:cNvPr>
          <p:cNvSpPr txBox="1"/>
          <p:nvPr/>
        </p:nvSpPr>
        <p:spPr>
          <a:xfrm>
            <a:off x="216284" y="523111"/>
            <a:ext cx="1209745" cy="722126"/>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8000" b="1" dirty="0">
              <a:solidFill>
                <a:schemeClr val="bg1"/>
              </a:solidFill>
            </a:endParaRPr>
          </a:p>
        </p:txBody>
      </p:sp>
      <p:sp>
        <p:nvSpPr>
          <p:cNvPr id="42" name="Oval 41">
            <a:extLst>
              <a:ext uri="{FF2B5EF4-FFF2-40B4-BE49-F238E27FC236}">
                <a16:creationId xmlns:a16="http://schemas.microsoft.com/office/drawing/2014/main" id="{6DEE76FE-DCBA-4E98-9CBA-B53AB7992BBB}"/>
              </a:ext>
            </a:extLst>
          </p:cNvPr>
          <p:cNvSpPr/>
          <p:nvPr/>
        </p:nvSpPr>
        <p:spPr>
          <a:xfrm>
            <a:off x="376048" y="710508"/>
            <a:ext cx="909803" cy="453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11</a:t>
            </a:r>
          </a:p>
        </p:txBody>
      </p:sp>
      <p:pic>
        <p:nvPicPr>
          <p:cNvPr id="43" name="Picture 75" descr="WhitecornerFlower">
            <a:extLst>
              <a:ext uri="{FF2B5EF4-FFF2-40B4-BE49-F238E27FC236}">
                <a16:creationId xmlns:a16="http://schemas.microsoft.com/office/drawing/2014/main" id="{7F33C63F-2928-4535-9E5C-16E8B752E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9449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E07FCEB6-A15D-46B0-8E25-759F7BD82E91}"/>
              </a:ext>
            </a:extLst>
          </p:cNvPr>
          <p:cNvPicPr/>
          <p:nvPr/>
        </p:nvPicPr>
        <p:blipFill>
          <a:blip r:embed="rId5">
            <a:extLst>
              <a:ext uri="{28A0092B-C50C-407E-A947-70E740481C1C}">
                <a14:useLocalDpi xmlns:a14="http://schemas.microsoft.com/office/drawing/2010/main" val="0"/>
              </a:ext>
            </a:extLst>
          </a:blip>
          <a:stretch>
            <a:fillRect/>
          </a:stretch>
        </p:blipFill>
        <p:spPr>
          <a:xfrm>
            <a:off x="482585" y="2054029"/>
            <a:ext cx="608965" cy="389890"/>
          </a:xfrm>
          <a:prstGeom prst="rect">
            <a:avLst/>
          </a:prstGeom>
        </p:spPr>
      </p:pic>
      <p:pic>
        <p:nvPicPr>
          <p:cNvPr id="45" name="Picture 44">
            <a:extLst>
              <a:ext uri="{FF2B5EF4-FFF2-40B4-BE49-F238E27FC236}">
                <a16:creationId xmlns:a16="http://schemas.microsoft.com/office/drawing/2014/main" id="{9A46BE0B-8D0C-488B-AF70-AE1F8AABFF74}"/>
              </a:ext>
            </a:extLst>
          </p:cNvPr>
          <p:cNvPicPr/>
          <p:nvPr/>
        </p:nvPicPr>
        <p:blipFill>
          <a:blip r:embed="rId6">
            <a:extLst>
              <a:ext uri="{28A0092B-C50C-407E-A947-70E740481C1C}">
                <a14:useLocalDpi xmlns:a14="http://schemas.microsoft.com/office/drawing/2010/main" val="0"/>
              </a:ext>
            </a:extLst>
          </a:blip>
          <a:stretch>
            <a:fillRect/>
          </a:stretch>
        </p:blipFill>
        <p:spPr>
          <a:xfrm>
            <a:off x="478970" y="2770113"/>
            <a:ext cx="608965" cy="389890"/>
          </a:xfrm>
          <a:prstGeom prst="rect">
            <a:avLst/>
          </a:prstGeom>
        </p:spPr>
      </p:pic>
      <p:pic>
        <p:nvPicPr>
          <p:cNvPr id="46" name="Picture 45">
            <a:extLst>
              <a:ext uri="{FF2B5EF4-FFF2-40B4-BE49-F238E27FC236}">
                <a16:creationId xmlns:a16="http://schemas.microsoft.com/office/drawing/2014/main" id="{C1B85705-D3EC-4E53-A0ED-E1CF63CAC419}"/>
              </a:ext>
            </a:extLst>
          </p:cNvPr>
          <p:cNvPicPr/>
          <p:nvPr/>
        </p:nvPicPr>
        <p:blipFill>
          <a:blip r:embed="rId7">
            <a:extLst>
              <a:ext uri="{28A0092B-C50C-407E-A947-70E740481C1C}">
                <a14:useLocalDpi xmlns:a14="http://schemas.microsoft.com/office/drawing/2010/main" val="0"/>
              </a:ext>
            </a:extLst>
          </a:blip>
          <a:stretch>
            <a:fillRect/>
          </a:stretch>
        </p:blipFill>
        <p:spPr>
          <a:xfrm>
            <a:off x="469444" y="3490304"/>
            <a:ext cx="628015" cy="389890"/>
          </a:xfrm>
          <a:prstGeom prst="rect">
            <a:avLst/>
          </a:prstGeom>
        </p:spPr>
      </p:pic>
      <p:pic>
        <p:nvPicPr>
          <p:cNvPr id="47" name="Picture 46">
            <a:extLst>
              <a:ext uri="{FF2B5EF4-FFF2-40B4-BE49-F238E27FC236}">
                <a16:creationId xmlns:a16="http://schemas.microsoft.com/office/drawing/2014/main" id="{FDB8E078-D867-4610-8BE8-8EFB8B3C4D84}"/>
              </a:ext>
            </a:extLst>
          </p:cNvPr>
          <p:cNvPicPr/>
          <p:nvPr/>
        </p:nvPicPr>
        <p:blipFill>
          <a:blip r:embed="rId8">
            <a:extLst>
              <a:ext uri="{28A0092B-C50C-407E-A947-70E740481C1C}">
                <a14:useLocalDpi xmlns:a14="http://schemas.microsoft.com/office/drawing/2010/main" val="0"/>
              </a:ext>
            </a:extLst>
          </a:blip>
          <a:stretch>
            <a:fillRect/>
          </a:stretch>
        </p:blipFill>
        <p:spPr>
          <a:xfrm>
            <a:off x="478970" y="4185122"/>
            <a:ext cx="618490" cy="408940"/>
          </a:xfrm>
          <a:prstGeom prst="rect">
            <a:avLst/>
          </a:prstGeom>
        </p:spPr>
      </p:pic>
      <p:pic>
        <p:nvPicPr>
          <p:cNvPr id="48" name="Picture 47">
            <a:extLst>
              <a:ext uri="{FF2B5EF4-FFF2-40B4-BE49-F238E27FC236}">
                <a16:creationId xmlns:a16="http://schemas.microsoft.com/office/drawing/2014/main" id="{0B2195D9-6A67-4160-8DFA-0C72EF2F7412}"/>
              </a:ext>
            </a:extLst>
          </p:cNvPr>
          <p:cNvPicPr/>
          <p:nvPr/>
        </p:nvPicPr>
        <p:blipFill>
          <a:blip r:embed="rId9">
            <a:extLst>
              <a:ext uri="{28A0092B-C50C-407E-A947-70E740481C1C}">
                <a14:useLocalDpi xmlns:a14="http://schemas.microsoft.com/office/drawing/2010/main" val="0"/>
              </a:ext>
            </a:extLst>
          </a:blip>
          <a:stretch>
            <a:fillRect/>
          </a:stretch>
        </p:blipFill>
        <p:spPr>
          <a:xfrm>
            <a:off x="478968" y="4941857"/>
            <a:ext cx="608965" cy="399415"/>
          </a:xfrm>
          <a:prstGeom prst="rect">
            <a:avLst/>
          </a:prstGeom>
        </p:spPr>
      </p:pic>
    </p:spTree>
    <p:extLst>
      <p:ext uri="{BB962C8B-B14F-4D97-AF65-F5344CB8AC3E}">
        <p14:creationId xmlns:p14="http://schemas.microsoft.com/office/powerpoint/2010/main" val="4189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8" grpId="0"/>
      <p:bldP spid="32" grpId="0"/>
      <p:bldP spid="36"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259D7-7C7C-4D03-800D-2E45C195FC8E}"/>
              </a:ext>
            </a:extLst>
          </p:cNvPr>
          <p:cNvSpPr/>
          <p:nvPr/>
        </p:nvSpPr>
        <p:spPr>
          <a:xfrm>
            <a:off x="1299504" y="542338"/>
            <a:ext cx="1774845"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cosx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D26EB3F-AE54-411F-A6A1-A1A9D365FC8F}"/>
              </a:ext>
            </a:extLst>
          </p:cNvPr>
          <p:cNvSpPr/>
          <p:nvPr/>
        </p:nvSpPr>
        <p:spPr>
          <a:xfrm>
            <a:off x="407044" y="1162839"/>
            <a:ext cx="1511952"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1. Định nghĩa</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9" name="Picture 8" descr="A picture containing diagram, circle, line&#10;&#10;Description automatically generated">
            <a:extLst>
              <a:ext uri="{FF2B5EF4-FFF2-40B4-BE49-F238E27FC236}">
                <a16:creationId xmlns:a16="http://schemas.microsoft.com/office/drawing/2014/main" id="{5ED94065-7F2B-415A-8F81-910BFE26B991}"/>
              </a:ext>
            </a:extLst>
          </p:cNvPr>
          <p:cNvPicPr/>
          <p:nvPr/>
        </p:nvPicPr>
        <p:blipFill>
          <a:blip r:embed="rId2"/>
          <a:stretch>
            <a:fillRect/>
          </a:stretch>
        </p:blipFill>
        <p:spPr>
          <a:xfrm>
            <a:off x="8991613" y="813723"/>
            <a:ext cx="2909399" cy="2790714"/>
          </a:xfrm>
          <a:prstGeom prst="rect">
            <a:avLst/>
          </a:prstGeom>
        </p:spPr>
      </p:pic>
      <p:sp>
        <p:nvSpPr>
          <p:cNvPr id="10" name="TextBox 9">
            <a:extLst>
              <a:ext uri="{FF2B5EF4-FFF2-40B4-BE49-F238E27FC236}">
                <a16:creationId xmlns:a16="http://schemas.microsoft.com/office/drawing/2014/main" id="{55729262-67F3-475C-AE22-C73CB7AD77C0}"/>
              </a:ext>
            </a:extLst>
          </p:cNvPr>
          <p:cNvSpPr txBox="1"/>
          <p:nvPr/>
        </p:nvSpPr>
        <p:spPr>
          <a:xfrm>
            <a:off x="337475" y="1642708"/>
            <a:ext cx="861909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x,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l</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(OA,OM)=x (rad)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cosx</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AA37409-BF10-4AAB-9E44-76206E8F17BA}"/>
                  </a:ext>
                </a:extLst>
              </p:cNvPr>
              <p:cNvSpPr/>
              <p:nvPr/>
            </p:nvSpPr>
            <p:spPr>
              <a:xfrm>
                <a:off x="337475" y="2433982"/>
                <a:ext cx="8700626" cy="816121"/>
              </a:xfrm>
              <a:prstGeom prst="rect">
                <a:avLst/>
              </a:prstGeom>
            </p:spPr>
            <p:txBody>
              <a:bodyPr wrap="square">
                <a:spAutoFit/>
              </a:bodyPr>
              <a:lstStyle/>
              <a:p>
                <a:pPr algn="just">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Trả </a:t>
                </a:r>
                <a:r>
                  <a:rPr lang="en-US" dirty="0" err="1">
                    <a:latin typeface="Times New Roman" panose="02020603050405020304" pitchFamily="18" charset="0"/>
                    <a:ea typeface="Calibri" panose="020F0502020204030204" pitchFamily="34" charset="0"/>
                    <a:cs typeface="Times New Roman" panose="02020603050405020304" pitchFamily="18" charset="0"/>
                  </a:rPr>
                  <a:t>lời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Giả sử hoành độ của điểm M là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𝑀</m:t>
                        </m:r>
                      </m:sub>
                    </m:sSub>
                  </m:oMath>
                </a14:m>
                <a:r>
                  <a:rPr lang="vi-VN"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cosx</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cs typeface="Times New Roman" panose="02020603050405020304" pitchFamily="18" charset="0"/>
                  </a:rPr>
                  <a:t>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𝑥</m:t>
                        </m:r>
                      </m:e>
                      <m:sub>
                        <m:r>
                          <a:rPr lang="en-US" sz="1400" i="1">
                            <a:latin typeface="Cambria Math" panose="02040503050406030204" pitchFamily="18" charset="0"/>
                            <a:cs typeface="Times New Roman" panose="02020603050405020304" pitchFamily="18" charset="0"/>
                          </a:rPr>
                          <m:t>𝑀</m:t>
                        </m:r>
                      </m:sub>
                    </m:sSub>
                  </m:oMath>
                </a14:m>
                <a:endParaRPr lang="en-US" sz="1400" dirty="0">
                  <a:latin typeface="Arial" panose="020B0604020202020204" pitchFamily="34" charset="0"/>
                  <a:ea typeface="Arial" panose="020B0604020202020204" pitchFamily="34" charset="0"/>
                  <a:cs typeface="Times New Roman" panose="02020603050405020304" pitchFamily="18" charset="0"/>
                </a:endParaRPr>
              </a:p>
              <a:p>
                <a:r>
                  <a:rPr lang="vi-VN" dirty="0">
                    <a:latin typeface="Times New Roman" panose="02020603050405020304" pitchFamily="18" charset="0"/>
                    <a:ea typeface="Calibri" panose="020F0502020204030204" pitchFamily="34" charset="0"/>
                  </a:rPr>
                  <a:t>=&gt; Ứng với mỗi số thực x, có duy nhất một giá trị </a:t>
                </a:r>
                <a:r>
                  <a:rPr lang="en-US" dirty="0" err="1">
                    <a:latin typeface="Times New Roman" panose="02020603050405020304" pitchFamily="18" charset="0"/>
                    <a:ea typeface="Calibri" panose="020F0502020204030204" pitchFamily="34" charset="0"/>
                  </a:rPr>
                  <a:t>cosx</a:t>
                </a:r>
                <a:endParaRPr lang="en-US" dirty="0"/>
              </a:p>
            </p:txBody>
          </p:sp>
        </mc:Choice>
        <mc:Fallback xmlns="">
          <p:sp>
            <p:nvSpPr>
              <p:cNvPr id="11" name="Rectangle 10">
                <a:extLst>
                  <a:ext uri="{FF2B5EF4-FFF2-40B4-BE49-F238E27FC236}">
                    <a16:creationId xmlns:a16="http://schemas.microsoft.com/office/drawing/2014/main" id="{0AA37409-BF10-4AAB-9E44-76206E8F17BA}"/>
                  </a:ext>
                </a:extLst>
              </p:cNvPr>
              <p:cNvSpPr>
                <a:spLocks noRot="1" noChangeAspect="1" noMove="1" noResize="1" noEditPoints="1" noAdjustHandles="1" noChangeArrowheads="1" noChangeShapeType="1" noTextEdit="1"/>
              </p:cNvSpPr>
              <p:nvPr/>
            </p:nvSpPr>
            <p:spPr>
              <a:xfrm>
                <a:off x="337475" y="2433982"/>
                <a:ext cx="8700626" cy="816121"/>
              </a:xfrm>
              <a:prstGeom prst="rect">
                <a:avLst/>
              </a:prstGeom>
              <a:blipFill>
                <a:blip r:embed="rId3"/>
                <a:stretch>
                  <a:fillRect l="-560" t="-1493" b="-10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CB9AD51B-4F92-459A-B539-05116307731B}"/>
                  </a:ext>
                </a:extLst>
              </p:cNvPr>
              <p:cNvSpPr/>
              <p:nvPr/>
            </p:nvSpPr>
            <p:spPr>
              <a:xfrm>
                <a:off x="308096" y="3344930"/>
                <a:ext cx="11610025" cy="1278620"/>
              </a:xfrm>
              <a:prstGeom prst="rect">
                <a:avLst/>
              </a:prstGeom>
            </p:spPr>
            <p:txBody>
              <a:bodyPr wrap="square">
                <a:spAutoFit/>
              </a:bodyPr>
              <a:lstStyle/>
              <a:p>
                <a:pPr algn="just">
                  <a:lnSpc>
                    <a:spcPct val="115000"/>
                  </a:lnSpc>
                  <a:spcAft>
                    <a:spcPts val="1000"/>
                  </a:spcAft>
                </a:pPr>
                <a:r>
                  <a:rPr lang="vi-VN"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Định nghĩa</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i="1" dirty="0">
                    <a:latin typeface="Times New Roman" panose="02020603050405020304" pitchFamily="18" charset="0"/>
                    <a:ea typeface="Calibri" panose="020F0502020204030204" pitchFamily="34" charset="0"/>
                    <a:cs typeface="Times New Roman" panose="02020603050405020304" pitchFamily="18" charset="0"/>
                  </a:rPr>
                  <a:t>Quy tắc đặt tương ứng mỗi số thực x với một số thực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 được gọi là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cos</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i="1" dirty="0">
                    <a:latin typeface="Times New Roman" panose="02020603050405020304" pitchFamily="18" charset="0"/>
                    <a:ea typeface="Calibri" panose="020F0502020204030204" pitchFamily="34" charset="0"/>
                    <a:cs typeface="Times New Roman" panose="02020603050405020304" pitchFamily="18" charset="0"/>
                  </a:rPr>
                  <a:t>Tập xác định của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2" name="Rectangle 11">
                <a:extLst>
                  <a:ext uri="{FF2B5EF4-FFF2-40B4-BE49-F238E27FC236}">
                    <a16:creationId xmlns:a16="http://schemas.microsoft.com/office/drawing/2014/main" id="{CB9AD51B-4F92-459A-B539-05116307731B}"/>
                  </a:ext>
                </a:extLst>
              </p:cNvPr>
              <p:cNvSpPr>
                <a:spLocks noRot="1" noChangeAspect="1" noMove="1" noResize="1" noEditPoints="1" noAdjustHandles="1" noChangeArrowheads="1" noChangeShapeType="1" noTextEdit="1"/>
              </p:cNvSpPr>
              <p:nvPr/>
            </p:nvSpPr>
            <p:spPr>
              <a:xfrm>
                <a:off x="308096" y="3344930"/>
                <a:ext cx="11610025" cy="1278620"/>
              </a:xfrm>
              <a:prstGeom prst="rect">
                <a:avLst/>
              </a:prstGeom>
              <a:blipFill>
                <a:blip r:embed="rId4"/>
                <a:stretch>
                  <a:fillRect l="-473" t="-1435" b="-71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8AC8F45-ABC3-47F8-BA3E-8B4E558B9EC9}"/>
                  </a:ext>
                </a:extLst>
              </p:cNvPr>
              <p:cNvSpPr/>
              <p:nvPr/>
            </p:nvSpPr>
            <p:spPr>
              <a:xfrm>
                <a:off x="290986" y="4731003"/>
                <a:ext cx="3256020"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2. Đồ thị của hàm số </a:t>
                </a:r>
                <a14:m>
                  <m:oMath xmlns:m="http://schemas.openxmlformats.org/officeDocument/2006/math">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𝐲</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𝐜𝐨𝐬</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 </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𝐱</m:t>
                    </m:r>
                  </m:oMath>
                </a14:m>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E8AC8F45-ABC3-47F8-BA3E-8B4E558B9EC9}"/>
                  </a:ext>
                </a:extLst>
              </p:cNvPr>
              <p:cNvSpPr>
                <a:spLocks noRot="1" noChangeAspect="1" noMove="1" noResize="1" noEditPoints="1" noAdjustHandles="1" noChangeArrowheads="1" noChangeShapeType="1" noTextEdit="1"/>
              </p:cNvSpPr>
              <p:nvPr/>
            </p:nvSpPr>
            <p:spPr>
              <a:xfrm>
                <a:off x="290986" y="4731003"/>
                <a:ext cx="3256020" cy="385042"/>
              </a:xfrm>
              <a:prstGeom prst="rect">
                <a:avLst/>
              </a:prstGeom>
              <a:blipFill>
                <a:blip r:embed="rId5"/>
                <a:stretch>
                  <a:fillRect l="-1685" t="-3175" r="-562" b="-25397"/>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8E62C491-9120-486C-93C3-D5AEC51FFF28}"/>
              </a:ext>
            </a:extLst>
          </p:cNvPr>
          <p:cNvSpPr/>
          <p:nvPr/>
        </p:nvSpPr>
        <p:spPr>
          <a:xfrm>
            <a:off x="430803" y="5251538"/>
            <a:ext cx="5521704" cy="831831"/>
          </a:xfrm>
          <a:prstGeom prst="rect">
            <a:avLst/>
          </a:prstGeom>
        </p:spPr>
        <p:txBody>
          <a:bodyPr wrap="none">
            <a:spAutoFit/>
          </a:bodyPr>
          <a:lstStyle/>
          <a:p>
            <a:pPr algn="just">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Cho </a:t>
            </a:r>
            <a:r>
              <a:rPr lang="en-US" dirty="0" err="1">
                <a:latin typeface="Times New Roman" panose="02020603050405020304" pitchFamily="18" charset="0"/>
                <a:ea typeface="Calibri" panose="020F0502020204030204" pitchFamily="34" charset="0"/>
                <a:cs typeface="Times New Roman" panose="02020603050405020304" pitchFamily="18" charset="0"/>
              </a:rPr>
              <a:t>hàm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y=</a:t>
            </a:r>
            <a:r>
              <a:rPr lang="en-US" dirty="0" err="1">
                <a:latin typeface="Times New Roman" panose="02020603050405020304" pitchFamily="18" charset="0"/>
                <a:ea typeface="Calibri" panose="020F0502020204030204" pitchFamily="34" charset="0"/>
                <a:cs typeface="Times New Roman" panose="02020603050405020304" pitchFamily="18" charset="0"/>
              </a:rPr>
              <a:t>cosx</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a) </a:t>
            </a:r>
            <a:r>
              <a:rPr lang="en-US" dirty="0" err="1">
                <a:latin typeface="Times New Roman" panose="02020603050405020304" pitchFamily="18" charset="0"/>
                <a:ea typeface="Calibri" panose="020F0502020204030204" pitchFamily="34" charset="0"/>
                <a:cs typeface="Times New Roman" panose="02020603050405020304" pitchFamily="18" charset="0"/>
              </a:rPr>
              <a:t>Tìm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trị</a:t>
            </a:r>
            <a:r>
              <a:rPr lang="en-US" dirty="0">
                <a:latin typeface="Times New Roman" panose="02020603050405020304" pitchFamily="18" charset="0"/>
                <a:ea typeface="Calibri" panose="020F0502020204030204" pitchFamily="34" charset="0"/>
                <a:cs typeface="Times New Roman" panose="02020603050405020304" pitchFamily="18" charset="0"/>
              </a:rPr>
              <a:t> y t</a:t>
            </a:r>
            <a:r>
              <a:rPr lang="vi-VN" dirty="0">
                <a:latin typeface="Times New Roman" panose="02020603050405020304" pitchFamily="18" charset="0"/>
                <a:ea typeface="Calibri" panose="020F0502020204030204" pitchFamily="34" charset="0"/>
                <a:cs typeface="Times New Roman" panose="02020603050405020304" pitchFamily="18" charset="0"/>
              </a:rPr>
              <a:t>ư</a:t>
            </a:r>
            <a:r>
              <a:rPr lang="en-US" dirty="0" err="1">
                <a:latin typeface="Times New Roman" panose="02020603050405020304" pitchFamily="18" charset="0"/>
                <a:ea typeface="Calibri" panose="020F0502020204030204" pitchFamily="34" charset="0"/>
                <a:cs typeface="Times New Roman" panose="02020603050405020304" pitchFamily="18" charset="0"/>
              </a:rPr>
              <a:t>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ứng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x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5" name="Picture 14"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02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5" descr="WhitecornerFlower">
            <a:extLst>
              <a:ext uri="{FF2B5EF4-FFF2-40B4-BE49-F238E27FC236}">
                <a16:creationId xmlns:a16="http://schemas.microsoft.com/office/drawing/2014/main" id="{BE679D0A-C91C-48E7-ADFE-7599BF6C1F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9400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EBC6790F-2453-4A86-BC05-2DB68C213219}"/>
              </a:ext>
            </a:extLst>
          </p:cNvPr>
          <p:cNvPicPr/>
          <p:nvPr/>
        </p:nvPicPr>
        <p:blipFill>
          <a:blip r:embed="rId8">
            <a:extLst>
              <a:ext uri="{28A0092B-C50C-407E-A947-70E740481C1C}">
                <a14:useLocalDpi xmlns:a14="http://schemas.microsoft.com/office/drawing/2010/main" val="0"/>
              </a:ext>
            </a:extLst>
          </a:blip>
          <a:stretch>
            <a:fillRect/>
          </a:stretch>
        </p:blipFill>
        <p:spPr>
          <a:xfrm>
            <a:off x="671489" y="547448"/>
            <a:ext cx="628015" cy="389890"/>
          </a:xfrm>
          <a:prstGeom prst="rect">
            <a:avLst/>
          </a:prstGeom>
        </p:spPr>
      </p:pic>
    </p:spTree>
    <p:extLst>
      <p:ext uri="{BB962C8B-B14F-4D97-AF65-F5344CB8AC3E}">
        <p14:creationId xmlns:p14="http://schemas.microsoft.com/office/powerpoint/2010/main" val="42365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7A0C0C2-84CB-411A-80FF-2EE6D50CC672}"/>
                  </a:ext>
                </a:extLst>
              </p:cNvPr>
              <p:cNvGraphicFramePr>
                <a:graphicFrameLocks noGrp="1"/>
              </p:cNvGraphicFramePr>
              <p:nvPr>
                <p:extLst>
                  <p:ext uri="{D42A27DB-BD31-4B8C-83A1-F6EECF244321}">
                    <p14:modId xmlns:p14="http://schemas.microsoft.com/office/powerpoint/2010/main" val="279384856"/>
                  </p:ext>
                </p:extLst>
              </p:nvPr>
            </p:nvGraphicFramePr>
            <p:xfrm>
              <a:off x="552892" y="435935"/>
              <a:ext cx="5071728" cy="2604975"/>
            </p:xfrm>
            <a:graphic>
              <a:graphicData uri="http://schemas.openxmlformats.org/drawingml/2006/table">
                <a:tbl>
                  <a:tblPr firstRow="1" firstCol="1" bandRow="1">
                    <a:tableStyleId>{5C22544A-7EE6-4342-B048-85BDC9FD1C3A}</a:tableStyleId>
                  </a:tblPr>
                  <a:tblGrid>
                    <a:gridCol w="1350762">
                      <a:extLst>
                        <a:ext uri="{9D8B030D-6E8A-4147-A177-3AD203B41FA5}">
                          <a16:colId xmlns:a16="http://schemas.microsoft.com/office/drawing/2014/main" val="1030188867"/>
                        </a:ext>
                      </a:extLst>
                    </a:gridCol>
                    <a:gridCol w="917498">
                      <a:extLst>
                        <a:ext uri="{9D8B030D-6E8A-4147-A177-3AD203B41FA5}">
                          <a16:colId xmlns:a16="http://schemas.microsoft.com/office/drawing/2014/main" val="2034538339"/>
                        </a:ext>
                      </a:extLst>
                    </a:gridCol>
                    <a:gridCol w="917498">
                      <a:extLst>
                        <a:ext uri="{9D8B030D-6E8A-4147-A177-3AD203B41FA5}">
                          <a16:colId xmlns:a16="http://schemas.microsoft.com/office/drawing/2014/main" val="3352682605"/>
                        </a:ext>
                      </a:extLst>
                    </a:gridCol>
                    <a:gridCol w="1009249">
                      <a:extLst>
                        <a:ext uri="{9D8B030D-6E8A-4147-A177-3AD203B41FA5}">
                          <a16:colId xmlns:a16="http://schemas.microsoft.com/office/drawing/2014/main" val="1546977933"/>
                        </a:ext>
                      </a:extLst>
                    </a:gridCol>
                    <a:gridCol w="876721">
                      <a:extLst>
                        <a:ext uri="{9D8B030D-6E8A-4147-A177-3AD203B41FA5}">
                          <a16:colId xmlns:a16="http://schemas.microsoft.com/office/drawing/2014/main" val="1660862834"/>
                        </a:ext>
                      </a:extLst>
                    </a:gridCol>
                  </a:tblGrid>
                  <a:tr h="51324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057369"/>
                      </a:ext>
                    </a:extLst>
                  </a:tr>
                  <a:tr h="51324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243516"/>
                      </a:ext>
                    </a:extLst>
                  </a:tr>
                  <a:tr h="51887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0</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5901420"/>
                      </a:ext>
                    </a:extLst>
                  </a:tr>
                  <a:tr h="51324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88662"/>
                      </a:ext>
                    </a:extLst>
                  </a:tr>
                  <a:tr h="273182">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5154631"/>
                      </a:ext>
                    </a:extLst>
                  </a:tr>
                  <a:tr h="273182">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637145"/>
                      </a:ext>
                    </a:extLst>
                  </a:tr>
                </a:tbl>
              </a:graphicData>
            </a:graphic>
          </p:graphicFrame>
        </mc:Choice>
        <mc:Fallback xmlns="">
          <p:graphicFrame>
            <p:nvGraphicFramePr>
              <p:cNvPr id="4" name="Table 3">
                <a:extLst>
                  <a:ext uri="{FF2B5EF4-FFF2-40B4-BE49-F238E27FC236}">
                    <a16:creationId xmlns:a16="http://schemas.microsoft.com/office/drawing/2014/main" id="{E7A0C0C2-84CB-411A-80FF-2EE6D50CC672}"/>
                  </a:ext>
                </a:extLst>
              </p:cNvPr>
              <p:cNvGraphicFramePr>
                <a:graphicFrameLocks noGrp="1"/>
              </p:cNvGraphicFramePr>
              <p:nvPr>
                <p:extLst>
                  <p:ext uri="{D42A27DB-BD31-4B8C-83A1-F6EECF244321}">
                    <p14:modId xmlns:p14="http://schemas.microsoft.com/office/powerpoint/2010/main" val="279384856"/>
                  </p:ext>
                </p:extLst>
              </p:nvPr>
            </p:nvGraphicFramePr>
            <p:xfrm>
              <a:off x="552892" y="435935"/>
              <a:ext cx="5071728" cy="2604975"/>
            </p:xfrm>
            <a:graphic>
              <a:graphicData uri="http://schemas.openxmlformats.org/drawingml/2006/table">
                <a:tbl>
                  <a:tblPr firstRow="1" firstCol="1" bandRow="1">
                    <a:tableStyleId>{5C22544A-7EE6-4342-B048-85BDC9FD1C3A}</a:tableStyleId>
                  </a:tblPr>
                  <a:tblGrid>
                    <a:gridCol w="1350762">
                      <a:extLst>
                        <a:ext uri="{9D8B030D-6E8A-4147-A177-3AD203B41FA5}">
                          <a16:colId xmlns:a16="http://schemas.microsoft.com/office/drawing/2014/main" val="1030188867"/>
                        </a:ext>
                      </a:extLst>
                    </a:gridCol>
                    <a:gridCol w="917498">
                      <a:extLst>
                        <a:ext uri="{9D8B030D-6E8A-4147-A177-3AD203B41FA5}">
                          <a16:colId xmlns:a16="http://schemas.microsoft.com/office/drawing/2014/main" val="2034538339"/>
                        </a:ext>
                      </a:extLst>
                    </a:gridCol>
                    <a:gridCol w="917498">
                      <a:extLst>
                        <a:ext uri="{9D8B030D-6E8A-4147-A177-3AD203B41FA5}">
                          <a16:colId xmlns:a16="http://schemas.microsoft.com/office/drawing/2014/main" val="3352682605"/>
                        </a:ext>
                      </a:extLst>
                    </a:gridCol>
                    <a:gridCol w="1009249">
                      <a:extLst>
                        <a:ext uri="{9D8B030D-6E8A-4147-A177-3AD203B41FA5}">
                          <a16:colId xmlns:a16="http://schemas.microsoft.com/office/drawing/2014/main" val="1546977933"/>
                        </a:ext>
                      </a:extLst>
                    </a:gridCol>
                    <a:gridCol w="876721">
                      <a:extLst>
                        <a:ext uri="{9D8B030D-6E8A-4147-A177-3AD203B41FA5}">
                          <a16:colId xmlns:a16="http://schemas.microsoft.com/office/drawing/2014/main" val="1660862834"/>
                        </a:ext>
                      </a:extLst>
                    </a:gridCol>
                  </a:tblGrid>
                  <a:tr h="51324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82" t="-1190" r="-307285" b="-413095"/>
                          </a:stretch>
                        </a:blipFill>
                      </a:tcPr>
                    </a:tc>
                    <a:tc>
                      <a:txBody>
                        <a:bodyPr/>
                        <a:lstStyle/>
                        <a:p>
                          <a:endParaRPr lang="en-US"/>
                        </a:p>
                      </a:txBody>
                      <a:tcPr marL="68580" marR="68580" marT="0" marB="0" anchor="ctr">
                        <a:blipFill>
                          <a:blip r:embed="rId2"/>
                          <a:stretch>
                            <a:fillRect l="-249333" t="-1190" r="-209333" b="-413095"/>
                          </a:stretch>
                        </a:blipFill>
                      </a:tcPr>
                    </a:tc>
                    <a:tc>
                      <a:txBody>
                        <a:bodyPr/>
                        <a:lstStyle/>
                        <a:p>
                          <a:endParaRPr lang="en-US"/>
                        </a:p>
                      </a:txBody>
                      <a:tcPr marL="68580" marR="68580" marT="0" marB="0" anchor="ctr">
                        <a:blipFill>
                          <a:blip r:embed="rId2"/>
                          <a:stretch>
                            <a:fillRect l="-315663" t="-1190" r="-89157" b="-413095"/>
                          </a:stretch>
                        </a:blipFill>
                      </a:tcPr>
                    </a:tc>
                    <a:tc>
                      <a:txBody>
                        <a:bodyPr/>
                        <a:lstStyle/>
                        <a:p>
                          <a:endParaRPr lang="en-US"/>
                        </a:p>
                      </a:txBody>
                      <a:tcPr marL="68580" marR="68580" marT="0" marB="0" anchor="ctr">
                        <a:blipFill>
                          <a:blip r:embed="rId2"/>
                          <a:stretch>
                            <a:fillRect l="-479167" t="-1190" r="-2778" b="-413095"/>
                          </a:stretch>
                        </a:blipFill>
                      </a:tcPr>
                    </a:tc>
                    <a:extLst>
                      <a:ext uri="{0D108BD9-81ED-4DB2-BD59-A6C34878D82A}">
                        <a16:rowId xmlns:a16="http://schemas.microsoft.com/office/drawing/2014/main" val="84057369"/>
                      </a:ext>
                    </a:extLst>
                  </a:tr>
                  <a:tr h="513244">
                    <a:tc>
                      <a:txBody>
                        <a:bodyPr/>
                        <a:lstStyle/>
                        <a:p>
                          <a:endParaRPr lang="en-US"/>
                        </a:p>
                      </a:txBody>
                      <a:tcPr marL="68580" marR="68580" marT="0" marB="0" anchor="ctr">
                        <a:blipFill>
                          <a:blip r:embed="rId2"/>
                          <a:stretch>
                            <a:fillRect l="-450" t="-100000" r="-277027" b="-308235"/>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243516"/>
                      </a:ext>
                    </a:extLst>
                  </a:tr>
                  <a:tr h="51887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82" t="-200000" r="-307285" b="-208235"/>
                          </a:stretch>
                        </a:blipFill>
                      </a:tcPr>
                    </a:tc>
                    <a:tc>
                      <a:txBody>
                        <a:bodyPr/>
                        <a:lstStyle/>
                        <a:p>
                          <a:endParaRPr lang="en-US"/>
                        </a:p>
                      </a:txBody>
                      <a:tcPr marL="68580" marR="68580" marT="0" marB="0" anchor="ctr">
                        <a:blipFill>
                          <a:blip r:embed="rId2"/>
                          <a:stretch>
                            <a:fillRect l="-249333" t="-200000" r="-209333" b="-208235"/>
                          </a:stretch>
                        </a:blipFill>
                      </a:tcPr>
                    </a:tc>
                    <a:tc>
                      <a:txBody>
                        <a:bodyPr/>
                        <a:lstStyle/>
                        <a:p>
                          <a:endParaRPr lang="en-US"/>
                        </a:p>
                      </a:txBody>
                      <a:tcPr marL="68580" marR="68580" marT="0" marB="0" anchor="ctr">
                        <a:blipFill>
                          <a:blip r:embed="rId2"/>
                          <a:stretch>
                            <a:fillRect l="-315663" t="-200000" r="-89157" b="-208235"/>
                          </a:stretch>
                        </a:blipFill>
                      </a:tcPr>
                    </a:tc>
                    <a:tc>
                      <a:txBody>
                        <a:bodyPr/>
                        <a:lstStyle/>
                        <a:p>
                          <a:endParaRPr lang="en-US"/>
                        </a:p>
                      </a:txBody>
                      <a:tcPr marL="68580" marR="68580" marT="0" marB="0" anchor="ctr">
                        <a:blipFill>
                          <a:blip r:embed="rId2"/>
                          <a:stretch>
                            <a:fillRect l="-479167" t="-200000" r="-2778" b="-208235"/>
                          </a:stretch>
                        </a:blipFill>
                      </a:tcPr>
                    </a:tc>
                    <a:extLst>
                      <a:ext uri="{0D108BD9-81ED-4DB2-BD59-A6C34878D82A}">
                        <a16:rowId xmlns:a16="http://schemas.microsoft.com/office/drawing/2014/main" val="3835901420"/>
                      </a:ext>
                    </a:extLst>
                  </a:tr>
                  <a:tr h="513244">
                    <a:tc>
                      <a:txBody>
                        <a:bodyPr/>
                        <a:lstStyle/>
                        <a:p>
                          <a:endParaRPr lang="en-US"/>
                        </a:p>
                      </a:txBody>
                      <a:tcPr marL="68580" marR="68580" marT="0" marB="0" anchor="ctr">
                        <a:blipFill>
                          <a:blip r:embed="rId2"/>
                          <a:stretch>
                            <a:fillRect l="-450" t="-303571" r="-277027" b="-110714"/>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88662"/>
                      </a:ext>
                    </a:extLst>
                  </a:tr>
                  <a:tr h="273182">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82" t="-753333" r="-307285" b="-106667"/>
                          </a:stretch>
                        </a:blipFill>
                      </a:tcP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5154631"/>
                      </a:ext>
                    </a:extLst>
                  </a:tr>
                  <a:tr h="273182">
                    <a:tc>
                      <a:txBody>
                        <a:bodyPr/>
                        <a:lstStyle/>
                        <a:p>
                          <a:endParaRPr lang="en-US"/>
                        </a:p>
                      </a:txBody>
                      <a:tcPr marL="68580" marR="68580" marT="0" marB="0" anchor="ctr">
                        <a:blipFill>
                          <a:blip r:embed="rId2"/>
                          <a:stretch>
                            <a:fillRect l="-450" t="-853333" r="-277027" b="-6667"/>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637145"/>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43E0251C-5C07-406E-9BFE-E03B4D28221A}"/>
                  </a:ext>
                </a:extLst>
              </p:cNvPr>
              <p:cNvGraphicFramePr>
                <a:graphicFrameLocks noGrp="1"/>
              </p:cNvGraphicFramePr>
              <p:nvPr>
                <p:extLst>
                  <p:ext uri="{D42A27DB-BD31-4B8C-83A1-F6EECF244321}">
                    <p14:modId xmlns:p14="http://schemas.microsoft.com/office/powerpoint/2010/main" val="3962800089"/>
                  </p:ext>
                </p:extLst>
              </p:nvPr>
            </p:nvGraphicFramePr>
            <p:xfrm>
              <a:off x="3496912" y="435935"/>
              <a:ext cx="5103627" cy="2604975"/>
            </p:xfrm>
            <a:graphic>
              <a:graphicData uri="http://schemas.openxmlformats.org/drawingml/2006/table">
                <a:tbl>
                  <a:tblPr firstRow="1" firstCol="1" bandRow="1">
                    <a:tableStyleId>{5C22544A-7EE6-4342-B048-85BDC9FD1C3A}</a:tableStyleId>
                  </a:tblPr>
                  <a:tblGrid>
                    <a:gridCol w="1359257">
                      <a:extLst>
                        <a:ext uri="{9D8B030D-6E8A-4147-A177-3AD203B41FA5}">
                          <a16:colId xmlns:a16="http://schemas.microsoft.com/office/drawing/2014/main" val="1016738775"/>
                        </a:ext>
                      </a:extLst>
                    </a:gridCol>
                    <a:gridCol w="923269">
                      <a:extLst>
                        <a:ext uri="{9D8B030D-6E8A-4147-A177-3AD203B41FA5}">
                          <a16:colId xmlns:a16="http://schemas.microsoft.com/office/drawing/2014/main" val="522123950"/>
                        </a:ext>
                      </a:extLst>
                    </a:gridCol>
                    <a:gridCol w="923269">
                      <a:extLst>
                        <a:ext uri="{9D8B030D-6E8A-4147-A177-3AD203B41FA5}">
                          <a16:colId xmlns:a16="http://schemas.microsoft.com/office/drawing/2014/main" val="259616894"/>
                        </a:ext>
                      </a:extLst>
                    </a:gridCol>
                    <a:gridCol w="1015596">
                      <a:extLst>
                        <a:ext uri="{9D8B030D-6E8A-4147-A177-3AD203B41FA5}">
                          <a16:colId xmlns:a16="http://schemas.microsoft.com/office/drawing/2014/main" val="1316487842"/>
                        </a:ext>
                      </a:extLst>
                    </a:gridCol>
                    <a:gridCol w="882236">
                      <a:extLst>
                        <a:ext uri="{9D8B030D-6E8A-4147-A177-3AD203B41FA5}">
                          <a16:colId xmlns:a16="http://schemas.microsoft.com/office/drawing/2014/main" val="1399847502"/>
                        </a:ext>
                      </a:extLst>
                    </a:gridCol>
                  </a:tblGrid>
                  <a:tr h="513244">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3253050"/>
                      </a:ext>
                    </a:extLst>
                  </a:tr>
                  <a:tr h="51324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0</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9719699"/>
                      </a:ext>
                    </a:extLst>
                  </a:tr>
                  <a:tr h="51887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0</m:t>
                                </m:r>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029189"/>
                      </a:ext>
                    </a:extLst>
                  </a:tr>
                  <a:tr h="51324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0</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511143"/>
                      </a:ext>
                    </a:extLst>
                  </a:tr>
                  <a:tr h="273182">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4779989"/>
                      </a:ext>
                    </a:extLst>
                  </a:tr>
                  <a:tr h="273182">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8113263"/>
                      </a:ext>
                    </a:extLst>
                  </a:tr>
                </a:tbl>
              </a:graphicData>
            </a:graphic>
          </p:graphicFrame>
        </mc:Choice>
        <mc:Fallback>
          <p:graphicFrame>
            <p:nvGraphicFramePr>
              <p:cNvPr id="6" name="Table 5">
                <a:extLst>
                  <a:ext uri="{FF2B5EF4-FFF2-40B4-BE49-F238E27FC236}">
                    <a16:creationId xmlns:a16="http://schemas.microsoft.com/office/drawing/2014/main" id="{43E0251C-5C07-406E-9BFE-E03B4D28221A}"/>
                  </a:ext>
                </a:extLst>
              </p:cNvPr>
              <p:cNvGraphicFramePr>
                <a:graphicFrameLocks noGrp="1"/>
              </p:cNvGraphicFramePr>
              <p:nvPr>
                <p:extLst>
                  <p:ext uri="{D42A27DB-BD31-4B8C-83A1-F6EECF244321}">
                    <p14:modId xmlns:p14="http://schemas.microsoft.com/office/powerpoint/2010/main" val="3962800089"/>
                  </p:ext>
                </p:extLst>
              </p:nvPr>
            </p:nvGraphicFramePr>
            <p:xfrm>
              <a:off x="3496912" y="435935"/>
              <a:ext cx="5103627" cy="2604975"/>
            </p:xfrm>
            <a:graphic>
              <a:graphicData uri="http://schemas.openxmlformats.org/drawingml/2006/table">
                <a:tbl>
                  <a:tblPr firstRow="1" firstCol="1" bandRow="1">
                    <a:tableStyleId>{5C22544A-7EE6-4342-B048-85BDC9FD1C3A}</a:tableStyleId>
                  </a:tblPr>
                  <a:tblGrid>
                    <a:gridCol w="1359257">
                      <a:extLst>
                        <a:ext uri="{9D8B030D-6E8A-4147-A177-3AD203B41FA5}">
                          <a16:colId xmlns:a16="http://schemas.microsoft.com/office/drawing/2014/main" val="1016738775"/>
                        </a:ext>
                      </a:extLst>
                    </a:gridCol>
                    <a:gridCol w="923269">
                      <a:extLst>
                        <a:ext uri="{9D8B030D-6E8A-4147-A177-3AD203B41FA5}">
                          <a16:colId xmlns:a16="http://schemas.microsoft.com/office/drawing/2014/main" val="522123950"/>
                        </a:ext>
                      </a:extLst>
                    </a:gridCol>
                    <a:gridCol w="923269">
                      <a:extLst>
                        <a:ext uri="{9D8B030D-6E8A-4147-A177-3AD203B41FA5}">
                          <a16:colId xmlns:a16="http://schemas.microsoft.com/office/drawing/2014/main" val="259616894"/>
                        </a:ext>
                      </a:extLst>
                    </a:gridCol>
                    <a:gridCol w="1015596">
                      <a:extLst>
                        <a:ext uri="{9D8B030D-6E8A-4147-A177-3AD203B41FA5}">
                          <a16:colId xmlns:a16="http://schemas.microsoft.com/office/drawing/2014/main" val="1316487842"/>
                        </a:ext>
                      </a:extLst>
                    </a:gridCol>
                    <a:gridCol w="882236">
                      <a:extLst>
                        <a:ext uri="{9D8B030D-6E8A-4147-A177-3AD203B41FA5}">
                          <a16:colId xmlns:a16="http://schemas.microsoft.com/office/drawing/2014/main" val="1399847502"/>
                        </a:ext>
                      </a:extLst>
                    </a:gridCol>
                  </a:tblGrid>
                  <a:tr h="513244">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7368" t="-1190" r="-307895" b="-413095"/>
                          </a:stretch>
                        </a:blipFill>
                      </a:tcPr>
                    </a:tc>
                    <a:tc>
                      <a:txBody>
                        <a:bodyPr/>
                        <a:lstStyle/>
                        <a:p>
                          <a:endParaRPr lang="en-US"/>
                        </a:p>
                      </a:txBody>
                      <a:tcPr marL="68580" marR="68580" marT="0" marB="0" anchor="ctr">
                        <a:blipFill>
                          <a:blip r:embed="rId3"/>
                          <a:stretch>
                            <a:fillRect l="-249007" t="-1190" r="-209934" b="-413095"/>
                          </a:stretch>
                        </a:blipFill>
                      </a:tcPr>
                    </a:tc>
                    <a:tc>
                      <a:txBody>
                        <a:bodyPr/>
                        <a:lstStyle/>
                        <a:p>
                          <a:endParaRPr lang="en-US"/>
                        </a:p>
                      </a:txBody>
                      <a:tcPr marL="68580" marR="68580" marT="0" marB="0" anchor="ctr">
                        <a:blipFill>
                          <a:blip r:embed="rId3"/>
                          <a:stretch>
                            <a:fillRect l="-315569" t="-1190" r="-89820" b="-413095"/>
                          </a:stretch>
                        </a:blipFill>
                      </a:tcPr>
                    </a:tc>
                    <a:tc>
                      <a:txBody>
                        <a:bodyPr/>
                        <a:lstStyle/>
                        <a:p>
                          <a:endParaRPr lang="en-US"/>
                        </a:p>
                      </a:txBody>
                      <a:tcPr marL="68580" marR="68580" marT="0" marB="0" anchor="ctr">
                        <a:blipFill>
                          <a:blip r:embed="rId3"/>
                          <a:stretch>
                            <a:fillRect l="-478621" t="-1190" r="-3448" b="-413095"/>
                          </a:stretch>
                        </a:blipFill>
                      </a:tcPr>
                    </a:tc>
                    <a:extLst>
                      <a:ext uri="{0D108BD9-81ED-4DB2-BD59-A6C34878D82A}">
                        <a16:rowId xmlns:a16="http://schemas.microsoft.com/office/drawing/2014/main" val="3933253050"/>
                      </a:ext>
                    </a:extLst>
                  </a:tr>
                  <a:tr h="513244">
                    <a:tc>
                      <a:txBody>
                        <a:bodyPr/>
                        <a:lstStyle/>
                        <a:p>
                          <a:endParaRPr lang="en-US"/>
                        </a:p>
                      </a:txBody>
                      <a:tcPr marL="68580" marR="68580" marT="0" marB="0" anchor="ctr">
                        <a:blipFill>
                          <a:blip r:embed="rId3"/>
                          <a:stretch>
                            <a:fillRect l="-448" t="-100000" r="-278027" b="-308235"/>
                          </a:stretch>
                        </a:blipFill>
                      </a:tcPr>
                    </a:tc>
                    <a:tc>
                      <a:txBody>
                        <a:bodyPr/>
                        <a:lstStyle/>
                        <a:p>
                          <a:endParaRPr lang="en-US"/>
                        </a:p>
                      </a:txBody>
                      <a:tcPr marL="68580" marR="68580" marT="0" marB="0" anchor="ctr">
                        <a:blipFill>
                          <a:blip r:embed="rId3"/>
                          <a:stretch>
                            <a:fillRect l="-147368" t="-100000" r="-307895" b="-308235"/>
                          </a:stretch>
                        </a:blipFill>
                      </a:tcPr>
                    </a:tc>
                    <a:tc>
                      <a:txBody>
                        <a:bodyPr/>
                        <a:lstStyle/>
                        <a:p>
                          <a:endParaRPr lang="en-US"/>
                        </a:p>
                      </a:txBody>
                      <a:tcPr marL="68580" marR="68580" marT="0" marB="0" anchor="ctr">
                        <a:blipFill>
                          <a:blip r:embed="rId3"/>
                          <a:stretch>
                            <a:fillRect l="-249007" t="-100000" r="-209934" b="-308235"/>
                          </a:stretch>
                        </a:blipFill>
                      </a:tcPr>
                    </a:tc>
                    <a:tc>
                      <a:txBody>
                        <a:bodyPr/>
                        <a:lstStyle/>
                        <a:p>
                          <a:endParaRPr lang="en-US"/>
                        </a:p>
                      </a:txBody>
                      <a:tcPr marL="68580" marR="68580" marT="0" marB="0" anchor="ctr">
                        <a:blipFill>
                          <a:blip r:embed="rId3"/>
                          <a:stretch>
                            <a:fillRect l="-315569" t="-100000" r="-89820" b="-308235"/>
                          </a:stretch>
                        </a:blipFill>
                      </a:tcPr>
                    </a:tc>
                    <a:tc>
                      <a:txBody>
                        <a:bodyPr/>
                        <a:lstStyle/>
                        <a:p>
                          <a:endParaRPr lang="en-US"/>
                        </a:p>
                      </a:txBody>
                      <a:tcPr marL="68580" marR="68580" marT="0" marB="0" anchor="ctr">
                        <a:blipFill>
                          <a:blip r:embed="rId3"/>
                          <a:stretch>
                            <a:fillRect l="-478621" t="-100000" r="-3448" b="-308235"/>
                          </a:stretch>
                        </a:blipFill>
                      </a:tcPr>
                    </a:tc>
                    <a:extLst>
                      <a:ext uri="{0D108BD9-81ED-4DB2-BD59-A6C34878D82A}">
                        <a16:rowId xmlns:a16="http://schemas.microsoft.com/office/drawing/2014/main" val="439719699"/>
                      </a:ext>
                    </a:extLst>
                  </a:tr>
                  <a:tr h="51887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7368" t="-200000" r="-307895" b="-208235"/>
                          </a:stretch>
                        </a:blipFill>
                      </a:tcPr>
                    </a:tc>
                    <a:tc>
                      <a:txBody>
                        <a:bodyPr/>
                        <a:lstStyle/>
                        <a:p>
                          <a:endParaRPr lang="en-US"/>
                        </a:p>
                      </a:txBody>
                      <a:tcPr marL="68580" marR="68580" marT="0" marB="0" anchor="ctr">
                        <a:blipFill>
                          <a:blip r:embed="rId3"/>
                          <a:stretch>
                            <a:fillRect l="-249007" t="-200000" r="-209934" b="-208235"/>
                          </a:stretch>
                        </a:blipFill>
                      </a:tcPr>
                    </a:tc>
                    <a:tc>
                      <a:txBody>
                        <a:bodyPr/>
                        <a:lstStyle/>
                        <a:p>
                          <a:endParaRPr lang="en-US"/>
                        </a:p>
                      </a:txBody>
                      <a:tcPr marL="68580" marR="68580" marT="0" marB="0" anchor="ctr">
                        <a:blipFill>
                          <a:blip r:embed="rId3"/>
                          <a:stretch>
                            <a:fillRect l="-315569" t="-200000" r="-89820" b="-208235"/>
                          </a:stretch>
                        </a:blipFill>
                      </a:tcPr>
                    </a:tc>
                    <a:tc>
                      <a:txBody>
                        <a:bodyPr/>
                        <a:lstStyle/>
                        <a:p>
                          <a:endParaRPr lang="en-US"/>
                        </a:p>
                      </a:txBody>
                      <a:tcPr marL="68580" marR="68580" marT="0" marB="0" anchor="ctr">
                        <a:blipFill>
                          <a:blip r:embed="rId3"/>
                          <a:stretch>
                            <a:fillRect l="-478621" t="-200000" r="-3448" b="-208235"/>
                          </a:stretch>
                        </a:blipFill>
                      </a:tcPr>
                    </a:tc>
                    <a:extLst>
                      <a:ext uri="{0D108BD9-81ED-4DB2-BD59-A6C34878D82A}">
                        <a16:rowId xmlns:a16="http://schemas.microsoft.com/office/drawing/2014/main" val="3553029189"/>
                      </a:ext>
                    </a:extLst>
                  </a:tr>
                  <a:tr h="513244">
                    <a:tc>
                      <a:txBody>
                        <a:bodyPr/>
                        <a:lstStyle/>
                        <a:p>
                          <a:endParaRPr lang="en-US"/>
                        </a:p>
                      </a:txBody>
                      <a:tcPr marL="68580" marR="68580" marT="0" marB="0" anchor="ctr">
                        <a:blipFill>
                          <a:blip r:embed="rId3"/>
                          <a:stretch>
                            <a:fillRect l="-448" t="-303571" r="-278027" b="-110714"/>
                          </a:stretch>
                        </a:blipFill>
                      </a:tcPr>
                    </a:tc>
                    <a:tc>
                      <a:txBody>
                        <a:bodyPr/>
                        <a:lstStyle/>
                        <a:p>
                          <a:endParaRPr lang="en-US"/>
                        </a:p>
                      </a:txBody>
                      <a:tcPr marL="68580" marR="68580" marT="0" marB="0" anchor="ctr">
                        <a:blipFill>
                          <a:blip r:embed="rId3"/>
                          <a:stretch>
                            <a:fillRect l="-147368" t="-303571" r="-307895" b="-110714"/>
                          </a:stretch>
                        </a:blipFill>
                      </a:tcPr>
                    </a:tc>
                    <a:tc>
                      <a:txBody>
                        <a:bodyPr/>
                        <a:lstStyle/>
                        <a:p>
                          <a:endParaRPr lang="en-US"/>
                        </a:p>
                      </a:txBody>
                      <a:tcPr marL="68580" marR="68580" marT="0" marB="0" anchor="ctr">
                        <a:blipFill>
                          <a:blip r:embed="rId3"/>
                          <a:stretch>
                            <a:fillRect l="-249007" t="-303571" r="-209934" b="-110714"/>
                          </a:stretch>
                        </a:blipFill>
                      </a:tcPr>
                    </a:tc>
                    <a:tc>
                      <a:txBody>
                        <a:bodyPr/>
                        <a:lstStyle/>
                        <a:p>
                          <a:endParaRPr lang="en-US"/>
                        </a:p>
                      </a:txBody>
                      <a:tcPr marL="68580" marR="68580" marT="0" marB="0" anchor="ctr">
                        <a:blipFill>
                          <a:blip r:embed="rId3"/>
                          <a:stretch>
                            <a:fillRect l="-315569" t="-303571" r="-89820" b="-110714"/>
                          </a:stretch>
                        </a:blipFill>
                      </a:tcPr>
                    </a:tc>
                    <a:tc>
                      <a:txBody>
                        <a:bodyPr/>
                        <a:lstStyle/>
                        <a:p>
                          <a:endParaRPr lang="en-US"/>
                        </a:p>
                      </a:txBody>
                      <a:tcPr marL="68580" marR="68580" marT="0" marB="0" anchor="ctr">
                        <a:blipFill>
                          <a:blip r:embed="rId3"/>
                          <a:stretch>
                            <a:fillRect l="-478621" t="-303571" r="-3448" b="-110714"/>
                          </a:stretch>
                        </a:blipFill>
                      </a:tcPr>
                    </a:tc>
                    <a:extLst>
                      <a:ext uri="{0D108BD9-81ED-4DB2-BD59-A6C34878D82A}">
                        <a16:rowId xmlns:a16="http://schemas.microsoft.com/office/drawing/2014/main" val="3378511143"/>
                      </a:ext>
                    </a:extLst>
                  </a:tr>
                  <a:tr h="273182">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7368" t="-753333" r="-307895" b="-106667"/>
                          </a:stretch>
                        </a:blipFill>
                      </a:tcP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4779989"/>
                      </a:ext>
                    </a:extLst>
                  </a:tr>
                  <a:tr h="273182">
                    <a:tc>
                      <a:txBody>
                        <a:bodyPr/>
                        <a:lstStyle/>
                        <a:p>
                          <a:endParaRPr lang="en-US"/>
                        </a:p>
                      </a:txBody>
                      <a:tcPr marL="68580" marR="68580" marT="0" marB="0" anchor="ctr">
                        <a:blipFill>
                          <a:blip r:embed="rId3"/>
                          <a:stretch>
                            <a:fillRect l="-448" t="-853333" r="-278027" b="-6667"/>
                          </a:stretch>
                        </a:blipFill>
                      </a:tcPr>
                    </a:tc>
                    <a:tc>
                      <a:txBody>
                        <a:bodyPr/>
                        <a:lstStyle/>
                        <a:p>
                          <a:endParaRPr lang="en-US"/>
                        </a:p>
                      </a:txBody>
                      <a:tcPr marL="68580" marR="68580" marT="0" marB="0" anchor="ctr">
                        <a:blipFill>
                          <a:blip r:embed="rId3"/>
                          <a:stretch>
                            <a:fillRect l="-147368" t="-853333" r="-307895" b="-6667"/>
                          </a:stretch>
                        </a:blipFill>
                      </a:tcP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8113263"/>
                      </a:ext>
                    </a:extLst>
                  </a:tr>
                </a:tbl>
              </a:graphicData>
            </a:graphic>
          </p:graphicFrame>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F74DD9-0A26-4506-8EC4-786912346170}"/>
                  </a:ext>
                </a:extLst>
              </p:cNvPr>
              <p:cNvSpPr txBox="1"/>
              <p:nvPr/>
            </p:nvSpPr>
            <p:spPr>
              <a:xfrm>
                <a:off x="295312" y="3625702"/>
                <a:ext cx="1150682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à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ố</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ạ</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m:t>
                    </m:r>
                    <m:r>
                      <a:rPr lang="en-US" b="0" i="1" smtClean="0">
                        <a:latin typeface="Cambria Math" panose="02040503050406030204" pitchFamily="18" charset="0"/>
                        <a:ea typeface="Cambria Math" panose="02040503050406030204" pitchFamily="18" charset="0"/>
                      </a:rPr>
                      <m:t> đượ</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đồ </m:t>
                    </m:r>
                    <m:r>
                      <a:rPr lang="en-US" b="0" i="1" smtClean="0">
                        <a:latin typeface="Cambria Math" panose="02040503050406030204" pitchFamily="18" charset="0"/>
                        <a:ea typeface="Cambria Math" panose="02040503050406030204" pitchFamily="18" charset="0"/>
                      </a:rPr>
                      <m:t>𝑡h</m:t>
                    </m:r>
                    <m:r>
                      <a:rPr lang="en-US" b="0" i="1" smtClean="0">
                        <a:latin typeface="Cambria Math" panose="02040503050406030204" pitchFamily="18" charset="0"/>
                        <a:ea typeface="Cambria Math" panose="02040503050406030204" pitchFamily="18" charset="0"/>
                      </a:rPr>
                      <m:t>ị </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à</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ố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𝑐𝑜𝑠𝑥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𝑡𝑟</m:t>
                    </m:r>
                    <m:r>
                      <a:rPr lang="en-US" b="0" i="1" smtClean="0">
                        <a:latin typeface="Cambria Math" panose="02040503050406030204" pitchFamily="18" charset="0"/>
                        <a:ea typeface="Cambria Math" panose="02040503050406030204" pitchFamily="18" charset="0"/>
                      </a:rPr>
                      <m:t>ê</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đ</m:t>
                    </m:r>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ạ</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e>
                    </m:d>
                  </m:oMath>
                </a14:m>
                <a:endParaRPr lang="en-US" dirty="0">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D4F74DD9-0A26-4506-8EC4-786912346170}"/>
                  </a:ext>
                </a:extLst>
              </p:cNvPr>
              <p:cNvSpPr txBox="1">
                <a:spLocks noRot="1" noChangeAspect="1" noMove="1" noResize="1" noEditPoints="1" noAdjustHandles="1" noChangeArrowheads="1" noChangeShapeType="1" noTextEdit="1"/>
              </p:cNvSpPr>
              <p:nvPr/>
            </p:nvSpPr>
            <p:spPr>
              <a:xfrm>
                <a:off x="295312" y="3625702"/>
                <a:ext cx="11506828" cy="646331"/>
              </a:xfrm>
              <a:prstGeom prst="rect">
                <a:avLst/>
              </a:prstGeom>
              <a:blipFill>
                <a:blip r:embed="rId4"/>
                <a:stretch>
                  <a:fillRect l="-424"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D46FB13-7141-4F73-9F92-632B15048D75}"/>
                  </a:ext>
                </a:extLst>
              </p:cNvPr>
              <p:cNvSpPr/>
              <p:nvPr/>
            </p:nvSpPr>
            <p:spPr>
              <a:xfrm>
                <a:off x="295312" y="4345753"/>
                <a:ext cx="6096000" cy="1022139"/>
              </a:xfrm>
              <a:prstGeom prst="rect">
                <a:avLst/>
              </a:prstGeom>
            </p:spPr>
            <p:txBody>
              <a:bodyPr>
                <a:spAutoFit/>
              </a:bodyPr>
              <a:lstStyle/>
              <a:p>
                <a:pPr algn="just">
                  <a:lnSpc>
                    <a:spcPct val="115000"/>
                  </a:lnSpc>
                  <a:spcAft>
                    <a:spcPts val="10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Ví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a:t>
                </a:r>
                <a:r>
                  <a:rPr lang="vi-VN" dirty="0">
                    <a:latin typeface="Times New Roman" panose="02020603050405020304" pitchFamily="18" charset="0"/>
                    <a:ea typeface="Calibri" panose="020F0502020204030204" pitchFamily="34" charset="0"/>
                    <a:cs typeface="Times New Roman" panose="02020603050405020304" pitchFamily="18" charset="0"/>
                  </a:rPr>
                  <a:t> Lấy thêm một số điểm </a:t>
                </a:r>
                <a14:m>
                  <m:oMath xmlns:m="http://schemas.openxmlformats.org/officeDocument/2006/math">
                    <m:r>
                      <a:rPr lang="vi-VN">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r>
                      <a:rPr lang="vi-VN">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r>
                      <a:rPr lang="vi-VN">
                        <a:latin typeface="Cambria Math" panose="02040503050406030204" pitchFamily="18" charset="0"/>
                        <a:ea typeface="Calibri" panose="020F0502020204030204" pitchFamily="34"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trong bảng sau và nối lại ta được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đoạn </a:t>
                </a:r>
                <a14:m>
                  <m:oMath xmlns:m="http://schemas.openxmlformats.org/officeDocument/2006/math">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ED46FB13-7141-4F73-9F92-632B15048D75}"/>
                  </a:ext>
                </a:extLst>
              </p:cNvPr>
              <p:cNvSpPr>
                <a:spLocks noRot="1" noChangeAspect="1" noMove="1" noResize="1" noEditPoints="1" noAdjustHandles="1" noChangeArrowheads="1" noChangeShapeType="1" noTextEdit="1"/>
              </p:cNvSpPr>
              <p:nvPr/>
            </p:nvSpPr>
            <p:spPr>
              <a:xfrm>
                <a:off x="295312" y="4345753"/>
                <a:ext cx="6096000" cy="1022139"/>
              </a:xfrm>
              <a:prstGeom prst="rect">
                <a:avLst/>
              </a:prstGeom>
              <a:blipFill>
                <a:blip r:embed="rId5"/>
                <a:stretch>
                  <a:fillRect l="-800" t="-1786" r="-900" b="-8333"/>
                </a:stretch>
              </a:blipFill>
            </p:spPr>
            <p:txBody>
              <a:bodyPr/>
              <a:lstStyle/>
              <a:p>
                <a:r>
                  <a:rPr lang="en-US">
                    <a:noFill/>
                  </a:rPr>
                  <a:t> </a:t>
                </a:r>
              </a:p>
            </p:txBody>
          </p:sp>
        </mc:Fallback>
      </mc:AlternateContent>
      <p:pic>
        <p:nvPicPr>
          <p:cNvPr id="7" name="Picture 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84" y="1063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WhitecornerFlower">
            <a:extLst>
              <a:ext uri="{FF2B5EF4-FFF2-40B4-BE49-F238E27FC236}">
                <a16:creationId xmlns:a16="http://schemas.microsoft.com/office/drawing/2014/main" id="{D7AF4A75-D067-44D0-B03D-4EEC83CEE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9449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1CD0D822-B582-4E6A-88DE-A2CAC1B524B8}"/>
              </a:ext>
            </a:extLst>
          </p:cNvPr>
          <p:cNvSpPr/>
          <p:nvPr/>
        </p:nvSpPr>
        <p:spPr>
          <a:xfrm>
            <a:off x="2381693" y="1490108"/>
            <a:ext cx="868331" cy="373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13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3BF3F-3276-467E-B7B2-649BF6902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921"/>
            <a:ext cx="5154312" cy="2587183"/>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C4F3AA1-90C5-4BF9-B3D6-3CCFC179D704}"/>
                  </a:ext>
                </a:extLst>
              </p:cNvPr>
              <p:cNvGraphicFramePr>
                <a:graphicFrameLocks noGrp="1"/>
              </p:cNvGraphicFramePr>
              <p:nvPr>
                <p:extLst>
                  <p:ext uri="{D42A27DB-BD31-4B8C-83A1-F6EECF244321}">
                    <p14:modId xmlns:p14="http://schemas.microsoft.com/office/powerpoint/2010/main" val="2424085072"/>
                  </p:ext>
                </p:extLst>
              </p:nvPr>
            </p:nvGraphicFramePr>
            <p:xfrm>
              <a:off x="659219" y="478464"/>
              <a:ext cx="4688958" cy="2107502"/>
            </p:xfrm>
            <a:graphic>
              <a:graphicData uri="http://schemas.openxmlformats.org/drawingml/2006/table">
                <a:tbl>
                  <a:tblPr firstRow="1" firstCol="1" bandRow="1">
                    <a:tableStyleId>{5C22544A-7EE6-4342-B048-85BDC9FD1C3A}</a:tableStyleId>
                  </a:tblPr>
                  <a:tblGrid>
                    <a:gridCol w="1248817">
                      <a:extLst>
                        <a:ext uri="{9D8B030D-6E8A-4147-A177-3AD203B41FA5}">
                          <a16:colId xmlns:a16="http://schemas.microsoft.com/office/drawing/2014/main" val="3287525541"/>
                        </a:ext>
                      </a:extLst>
                    </a:gridCol>
                    <a:gridCol w="848254">
                      <a:extLst>
                        <a:ext uri="{9D8B030D-6E8A-4147-A177-3AD203B41FA5}">
                          <a16:colId xmlns:a16="http://schemas.microsoft.com/office/drawing/2014/main" val="3553342471"/>
                        </a:ext>
                      </a:extLst>
                    </a:gridCol>
                    <a:gridCol w="848254">
                      <a:extLst>
                        <a:ext uri="{9D8B030D-6E8A-4147-A177-3AD203B41FA5}">
                          <a16:colId xmlns:a16="http://schemas.microsoft.com/office/drawing/2014/main" val="371814621"/>
                        </a:ext>
                      </a:extLst>
                    </a:gridCol>
                    <a:gridCol w="933079">
                      <a:extLst>
                        <a:ext uri="{9D8B030D-6E8A-4147-A177-3AD203B41FA5}">
                          <a16:colId xmlns:a16="http://schemas.microsoft.com/office/drawing/2014/main" val="1843991514"/>
                        </a:ext>
                      </a:extLst>
                    </a:gridCol>
                    <a:gridCol w="810554">
                      <a:extLst>
                        <a:ext uri="{9D8B030D-6E8A-4147-A177-3AD203B41FA5}">
                          <a16:colId xmlns:a16="http://schemas.microsoft.com/office/drawing/2014/main" val="327853724"/>
                        </a:ext>
                      </a:extLst>
                    </a:gridCol>
                  </a:tblGrid>
                  <a:tr h="499987">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0040690"/>
                      </a:ext>
                    </a:extLst>
                  </a:tr>
                  <a:tr h="55288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8860998"/>
                      </a:ext>
                    </a:extLst>
                  </a:tr>
                  <a:tr h="499987">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566934"/>
                      </a:ext>
                    </a:extLst>
                  </a:tr>
                  <a:tr h="55464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cos</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918573"/>
                      </a:ext>
                    </a:extLst>
                  </a:tr>
                </a:tbl>
              </a:graphicData>
            </a:graphic>
          </p:graphicFrame>
        </mc:Choice>
        <mc:Fallback xmlns="">
          <p:graphicFrame>
            <p:nvGraphicFramePr>
              <p:cNvPr id="5" name="Table 4">
                <a:extLst>
                  <a:ext uri="{FF2B5EF4-FFF2-40B4-BE49-F238E27FC236}">
                    <a16:creationId xmlns:a16="http://schemas.microsoft.com/office/drawing/2014/main" id="{BC4F3AA1-90C5-4BF9-B3D6-3CCFC179D704}"/>
                  </a:ext>
                </a:extLst>
              </p:cNvPr>
              <p:cNvGraphicFramePr>
                <a:graphicFrameLocks noGrp="1"/>
              </p:cNvGraphicFramePr>
              <p:nvPr>
                <p:extLst>
                  <p:ext uri="{D42A27DB-BD31-4B8C-83A1-F6EECF244321}">
                    <p14:modId xmlns:p14="http://schemas.microsoft.com/office/powerpoint/2010/main" val="2424085072"/>
                  </p:ext>
                </p:extLst>
              </p:nvPr>
            </p:nvGraphicFramePr>
            <p:xfrm>
              <a:off x="659219" y="478464"/>
              <a:ext cx="4688958" cy="2107502"/>
            </p:xfrm>
            <a:graphic>
              <a:graphicData uri="http://schemas.openxmlformats.org/drawingml/2006/table">
                <a:tbl>
                  <a:tblPr firstRow="1" firstCol="1" bandRow="1">
                    <a:tableStyleId>{5C22544A-7EE6-4342-B048-85BDC9FD1C3A}</a:tableStyleId>
                  </a:tblPr>
                  <a:tblGrid>
                    <a:gridCol w="1248817">
                      <a:extLst>
                        <a:ext uri="{9D8B030D-6E8A-4147-A177-3AD203B41FA5}">
                          <a16:colId xmlns:a16="http://schemas.microsoft.com/office/drawing/2014/main" val="3287525541"/>
                        </a:ext>
                      </a:extLst>
                    </a:gridCol>
                    <a:gridCol w="848254">
                      <a:extLst>
                        <a:ext uri="{9D8B030D-6E8A-4147-A177-3AD203B41FA5}">
                          <a16:colId xmlns:a16="http://schemas.microsoft.com/office/drawing/2014/main" val="3553342471"/>
                        </a:ext>
                      </a:extLst>
                    </a:gridCol>
                    <a:gridCol w="848254">
                      <a:extLst>
                        <a:ext uri="{9D8B030D-6E8A-4147-A177-3AD203B41FA5}">
                          <a16:colId xmlns:a16="http://schemas.microsoft.com/office/drawing/2014/main" val="371814621"/>
                        </a:ext>
                      </a:extLst>
                    </a:gridCol>
                    <a:gridCol w="933079">
                      <a:extLst>
                        <a:ext uri="{9D8B030D-6E8A-4147-A177-3AD203B41FA5}">
                          <a16:colId xmlns:a16="http://schemas.microsoft.com/office/drawing/2014/main" val="1843991514"/>
                        </a:ext>
                      </a:extLst>
                    </a:gridCol>
                    <a:gridCol w="810554">
                      <a:extLst>
                        <a:ext uri="{9D8B030D-6E8A-4147-A177-3AD203B41FA5}">
                          <a16:colId xmlns:a16="http://schemas.microsoft.com/office/drawing/2014/main" val="327853724"/>
                        </a:ext>
                      </a:extLst>
                    </a:gridCol>
                  </a:tblGrid>
                  <a:tr h="499987">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8201" t="-1220" r="-309353" b="-325610"/>
                          </a:stretch>
                        </a:blipFill>
                      </a:tcPr>
                    </a:tc>
                    <a:tc>
                      <a:txBody>
                        <a:bodyPr/>
                        <a:lstStyle/>
                        <a:p>
                          <a:endParaRPr lang="en-US"/>
                        </a:p>
                      </a:txBody>
                      <a:tcPr marL="68580" marR="68580" marT="0" marB="0" anchor="ctr">
                        <a:blipFill>
                          <a:blip r:embed="rId3"/>
                          <a:stretch>
                            <a:fillRect l="-246429" t="-1220" r="-207143" b="-325610"/>
                          </a:stretch>
                        </a:blipFill>
                      </a:tcPr>
                    </a:tc>
                    <a:tc>
                      <a:txBody>
                        <a:bodyPr/>
                        <a:lstStyle/>
                        <a:p>
                          <a:endParaRPr lang="en-US"/>
                        </a:p>
                      </a:txBody>
                      <a:tcPr marL="68580" marR="68580" marT="0" marB="0" anchor="ctr">
                        <a:blipFill>
                          <a:blip r:embed="rId3"/>
                          <a:stretch>
                            <a:fillRect l="-316993" t="-1220" r="-89542" b="-325610"/>
                          </a:stretch>
                        </a:blipFill>
                      </a:tcPr>
                    </a:tc>
                    <a:tc>
                      <a:txBody>
                        <a:bodyPr/>
                        <a:lstStyle/>
                        <a:p>
                          <a:endParaRPr lang="en-US"/>
                        </a:p>
                      </a:txBody>
                      <a:tcPr marL="68580" marR="68580" marT="0" marB="0" anchor="ctr">
                        <a:blipFill>
                          <a:blip r:embed="rId3"/>
                          <a:stretch>
                            <a:fillRect l="-479699" t="-1220" r="-3008" b="-325610"/>
                          </a:stretch>
                        </a:blipFill>
                      </a:tcPr>
                    </a:tc>
                    <a:extLst>
                      <a:ext uri="{0D108BD9-81ED-4DB2-BD59-A6C34878D82A}">
                        <a16:rowId xmlns:a16="http://schemas.microsoft.com/office/drawing/2014/main" val="4190040690"/>
                      </a:ext>
                    </a:extLst>
                  </a:tr>
                  <a:tr h="552884">
                    <a:tc>
                      <a:txBody>
                        <a:bodyPr/>
                        <a:lstStyle/>
                        <a:p>
                          <a:endParaRPr lang="en-US"/>
                        </a:p>
                      </a:txBody>
                      <a:tcPr marL="68580" marR="68580" marT="0" marB="0" anchor="ctr">
                        <a:blipFill>
                          <a:blip r:embed="rId3"/>
                          <a:stretch>
                            <a:fillRect l="-488" t="-91209" r="-277561" b="-193407"/>
                          </a:stretch>
                        </a:blipFill>
                      </a:tcPr>
                    </a:tc>
                    <a:tc>
                      <a:txBody>
                        <a:bodyPr/>
                        <a:lstStyle/>
                        <a:p>
                          <a:endParaRPr lang="en-US"/>
                        </a:p>
                      </a:txBody>
                      <a:tcPr marL="68580" marR="68580" marT="0" marB="0" anchor="ctr">
                        <a:blipFill>
                          <a:blip r:embed="rId3"/>
                          <a:stretch>
                            <a:fillRect l="-148201" t="-91209" r="-309353" b="-193407"/>
                          </a:stretch>
                        </a:blipFill>
                      </a:tcPr>
                    </a:tc>
                    <a:tc>
                      <a:txBody>
                        <a:bodyPr/>
                        <a:lstStyle/>
                        <a:p>
                          <a:endParaRPr lang="en-US"/>
                        </a:p>
                      </a:txBody>
                      <a:tcPr marL="68580" marR="68580" marT="0" marB="0" anchor="ctr">
                        <a:blipFill>
                          <a:blip r:embed="rId3"/>
                          <a:stretch>
                            <a:fillRect l="-246429" t="-91209" r="-207143" b="-193407"/>
                          </a:stretch>
                        </a:blipFill>
                      </a:tcPr>
                    </a:tc>
                    <a:tc>
                      <a:txBody>
                        <a:bodyPr/>
                        <a:lstStyle/>
                        <a:p>
                          <a:endParaRPr lang="en-US"/>
                        </a:p>
                      </a:txBody>
                      <a:tcPr marL="68580" marR="68580" marT="0" marB="0" anchor="ctr">
                        <a:blipFill>
                          <a:blip r:embed="rId3"/>
                          <a:stretch>
                            <a:fillRect l="-316993" t="-91209" r="-89542" b="-193407"/>
                          </a:stretch>
                        </a:blipFill>
                      </a:tcPr>
                    </a:tc>
                    <a:tc>
                      <a:txBody>
                        <a:bodyPr/>
                        <a:lstStyle/>
                        <a:p>
                          <a:endParaRPr lang="en-US"/>
                        </a:p>
                      </a:txBody>
                      <a:tcPr marL="68580" marR="68580" marT="0" marB="0" anchor="ctr">
                        <a:blipFill>
                          <a:blip r:embed="rId3"/>
                          <a:stretch>
                            <a:fillRect l="-479699" t="-91209" r="-3008" b="-193407"/>
                          </a:stretch>
                        </a:blipFill>
                      </a:tcPr>
                    </a:tc>
                    <a:extLst>
                      <a:ext uri="{0D108BD9-81ED-4DB2-BD59-A6C34878D82A}">
                        <a16:rowId xmlns:a16="http://schemas.microsoft.com/office/drawing/2014/main" val="1488860998"/>
                      </a:ext>
                    </a:extLst>
                  </a:tr>
                  <a:tr h="499987">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8201" t="-209639" r="-309353" b="-112048"/>
                          </a:stretch>
                        </a:blipFill>
                      </a:tcPr>
                    </a:tc>
                    <a:tc>
                      <a:txBody>
                        <a:bodyPr/>
                        <a:lstStyle/>
                        <a:p>
                          <a:endParaRPr lang="en-US"/>
                        </a:p>
                      </a:txBody>
                      <a:tcPr marL="68580" marR="68580" marT="0" marB="0" anchor="ctr">
                        <a:blipFill>
                          <a:blip r:embed="rId3"/>
                          <a:stretch>
                            <a:fillRect l="-246429" t="-209639" r="-207143" b="-112048"/>
                          </a:stretch>
                        </a:blipFill>
                      </a:tcPr>
                    </a:tc>
                    <a:tc>
                      <a:txBody>
                        <a:bodyPr/>
                        <a:lstStyle/>
                        <a:p>
                          <a:endParaRPr lang="en-US"/>
                        </a:p>
                      </a:txBody>
                      <a:tcPr marL="68580" marR="68580" marT="0" marB="0" anchor="ctr">
                        <a:blipFill>
                          <a:blip r:embed="rId3"/>
                          <a:stretch>
                            <a:fillRect l="-316993" t="-209639" r="-89542" b="-112048"/>
                          </a:stretch>
                        </a:blipFill>
                      </a:tcPr>
                    </a:tc>
                    <a:tc>
                      <a:txBody>
                        <a:bodyPr/>
                        <a:lstStyle/>
                        <a:p>
                          <a:endParaRPr lang="en-US"/>
                        </a:p>
                      </a:txBody>
                      <a:tcPr marL="68580" marR="68580" marT="0" marB="0" anchor="ctr">
                        <a:blipFill>
                          <a:blip r:embed="rId3"/>
                          <a:stretch>
                            <a:fillRect l="-479699" t="-209639" r="-3008" b="-112048"/>
                          </a:stretch>
                        </a:blipFill>
                      </a:tcPr>
                    </a:tc>
                    <a:extLst>
                      <a:ext uri="{0D108BD9-81ED-4DB2-BD59-A6C34878D82A}">
                        <a16:rowId xmlns:a16="http://schemas.microsoft.com/office/drawing/2014/main" val="1359566934"/>
                      </a:ext>
                    </a:extLst>
                  </a:tr>
                  <a:tr h="554644">
                    <a:tc>
                      <a:txBody>
                        <a:bodyPr/>
                        <a:lstStyle/>
                        <a:p>
                          <a:endParaRPr lang="en-US"/>
                        </a:p>
                      </a:txBody>
                      <a:tcPr marL="68580" marR="68580" marT="0" marB="0" anchor="ctr">
                        <a:blipFill>
                          <a:blip r:embed="rId3"/>
                          <a:stretch>
                            <a:fillRect l="-488" t="-282418" r="-277561" b="-2198"/>
                          </a:stretch>
                        </a:blipFill>
                      </a:tcPr>
                    </a:tc>
                    <a:tc>
                      <a:txBody>
                        <a:bodyPr/>
                        <a:lstStyle/>
                        <a:p>
                          <a:endParaRPr lang="en-US"/>
                        </a:p>
                      </a:txBody>
                      <a:tcPr marL="68580" marR="68580" marT="0" marB="0" anchor="ctr">
                        <a:blipFill>
                          <a:blip r:embed="rId3"/>
                          <a:stretch>
                            <a:fillRect l="-148201" t="-282418" r="-309353" b="-2198"/>
                          </a:stretch>
                        </a:blipFill>
                      </a:tcPr>
                    </a:tc>
                    <a:tc>
                      <a:txBody>
                        <a:bodyPr/>
                        <a:lstStyle/>
                        <a:p>
                          <a:endParaRPr lang="en-US"/>
                        </a:p>
                      </a:txBody>
                      <a:tcPr marL="68580" marR="68580" marT="0" marB="0" anchor="ctr">
                        <a:blipFill>
                          <a:blip r:embed="rId3"/>
                          <a:stretch>
                            <a:fillRect l="-246429" t="-282418" r="-207143" b="-2198"/>
                          </a:stretch>
                        </a:blipFill>
                      </a:tcPr>
                    </a:tc>
                    <a:tc>
                      <a:txBody>
                        <a:bodyPr/>
                        <a:lstStyle/>
                        <a:p>
                          <a:endParaRPr lang="en-US"/>
                        </a:p>
                      </a:txBody>
                      <a:tcPr marL="68580" marR="68580" marT="0" marB="0" anchor="ctr">
                        <a:blipFill>
                          <a:blip r:embed="rId3"/>
                          <a:stretch>
                            <a:fillRect l="-316993" t="-282418" r="-89542" b="-2198"/>
                          </a:stretch>
                        </a:blipFill>
                      </a:tcPr>
                    </a:tc>
                    <a:tc>
                      <a:txBody>
                        <a:bodyPr/>
                        <a:lstStyle/>
                        <a:p>
                          <a:endParaRPr lang="en-US"/>
                        </a:p>
                      </a:txBody>
                      <a:tcPr marL="68580" marR="68580" marT="0" marB="0" anchor="ctr">
                        <a:blipFill>
                          <a:blip r:embed="rId3"/>
                          <a:stretch>
                            <a:fillRect l="-479699" t="-282418" r="-3008" b="-2198"/>
                          </a:stretch>
                        </a:blipFill>
                      </a:tcPr>
                    </a:tc>
                    <a:extLst>
                      <a:ext uri="{0D108BD9-81ED-4DB2-BD59-A6C34878D82A}">
                        <a16:rowId xmlns:a16="http://schemas.microsoft.com/office/drawing/2014/main" val="484918573"/>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0C16D35-4860-4AED-A744-3E59B002107F}"/>
                  </a:ext>
                </a:extLst>
              </p:cNvPr>
              <p:cNvSpPr/>
              <p:nvPr/>
            </p:nvSpPr>
            <p:spPr>
              <a:xfrm>
                <a:off x="496758" y="2889772"/>
                <a:ext cx="11198484" cy="703591"/>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c) Làm tương tự như trên đối với các đoạn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r>
                      <a:rPr lang="vi-VN">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r>
                      <a:rPr lang="vi-VN">
                        <a:latin typeface="Cambria Math" panose="02040503050406030204" pitchFamily="18" charset="0"/>
                        <a:ea typeface="Calibri" panose="020F0502020204030204" pitchFamily="34"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ta có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được biểu diễn ở hình vẽ 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0C16D35-4860-4AED-A744-3E59B002107F}"/>
                  </a:ext>
                </a:extLst>
              </p:cNvPr>
              <p:cNvSpPr>
                <a:spLocks noRot="1" noChangeAspect="1" noMove="1" noResize="1" noEditPoints="1" noAdjustHandles="1" noChangeArrowheads="1" noChangeShapeType="1" noTextEdit="1"/>
              </p:cNvSpPr>
              <p:nvPr/>
            </p:nvSpPr>
            <p:spPr>
              <a:xfrm>
                <a:off x="496758" y="2889772"/>
                <a:ext cx="11198484" cy="703591"/>
              </a:xfrm>
              <a:prstGeom prst="rect">
                <a:avLst/>
              </a:prstGeom>
              <a:blipFill>
                <a:blip r:embed="rId4"/>
                <a:stretch>
                  <a:fillRect l="-435" t="-1739" r="-435" b="-13913"/>
                </a:stretch>
              </a:blipFill>
            </p:spPr>
            <p:txBody>
              <a:bodyPr/>
              <a:lstStyle/>
              <a:p>
                <a:r>
                  <a:rPr lang="en-US">
                    <a:noFill/>
                  </a:rPr>
                  <a:t> </a:t>
                </a:r>
              </a:p>
            </p:txBody>
          </p:sp>
        </mc:Fallback>
      </mc:AlternateContent>
      <p:pic>
        <p:nvPicPr>
          <p:cNvPr id="7" name="Picture 6" descr="A graph of a function&#10;&#10;Description automatically generated with low confidence">
            <a:extLst>
              <a:ext uri="{FF2B5EF4-FFF2-40B4-BE49-F238E27FC236}">
                <a16:creationId xmlns:a16="http://schemas.microsoft.com/office/drawing/2014/main" id="{8906B068-E4F6-4B29-9AF3-D7AAAC52D8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219" y="3987209"/>
            <a:ext cx="9303488" cy="1477926"/>
          </a:xfrm>
          <a:prstGeom prst="rect">
            <a:avLst/>
          </a:prstGeom>
          <a:noFill/>
        </p:spPr>
      </p:pic>
      <p:pic>
        <p:nvPicPr>
          <p:cNvPr id="8" name="Picture 7"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8"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WhitecornerFlower">
            <a:extLst>
              <a:ext uri="{FF2B5EF4-FFF2-40B4-BE49-F238E27FC236}">
                <a16:creationId xmlns:a16="http://schemas.microsoft.com/office/drawing/2014/main" id="{37F93295-CBD9-4CDC-9C5A-593DC8399C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9449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65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FAA67BB-847D-4A03-A777-E8E41D1F8B11}"/>
                  </a:ext>
                </a:extLst>
              </p:cNvPr>
              <p:cNvSpPr/>
              <p:nvPr/>
            </p:nvSpPr>
            <p:spPr>
              <a:xfrm>
                <a:off x="533024" y="392222"/>
                <a:ext cx="3598101" cy="390684"/>
              </a:xfrm>
              <a:prstGeom prst="rect">
                <a:avLst/>
              </a:prstGeom>
            </p:spPr>
            <p:txBody>
              <a:bodyPr wrap="none">
                <a:spAutoFit/>
              </a:bodyPr>
              <a:lstStyle/>
              <a:p>
                <a:pPr>
                  <a:lnSpc>
                    <a:spcPct val="115000"/>
                  </a:lnSpc>
                  <a:spcAft>
                    <a:spcPts val="1000"/>
                  </a:spcAft>
                </a:pPr>
                <a:r>
                  <a:rPr lang="vi-VN" b="1" dirty="0">
                    <a:solidFill>
                      <a:srgbClr val="1F05BB"/>
                    </a:solidFill>
                    <a:latin typeface="+mj-lt"/>
                    <a:ea typeface="Calibri" panose="020F0502020204030204" pitchFamily="34" charset="0"/>
                    <a:cs typeface="Times New Roman" panose="02020603050405020304" pitchFamily="18" charset="0"/>
                  </a:rPr>
                  <a:t>3. Tính chất của hàm số </a:t>
                </a:r>
                <a14:m>
                  <m:oMath xmlns:m="http://schemas.openxmlformats.org/officeDocument/2006/math">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𝐲</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𝐜𝐨𝐬</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 </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𝐱</m:t>
                    </m:r>
                  </m:oMath>
                </a14:m>
                <a:r>
                  <a:rPr lang="vi-VN" b="1" dirty="0">
                    <a:solidFill>
                      <a:srgbClr val="1F05BB"/>
                    </a:solidFill>
                    <a:latin typeface="+mj-lt"/>
                    <a:ea typeface="Times New Roman" panose="02020603050405020304" pitchFamily="18" charset="0"/>
                    <a:cs typeface="Times New Roman" panose="02020603050405020304" pitchFamily="18" charset="0"/>
                  </a:rPr>
                  <a:t>.</a:t>
                </a:r>
                <a:endParaRPr lang="en-US" sz="1400" dirty="0">
                  <a:solidFill>
                    <a:srgbClr val="1F05BB"/>
                  </a:solidFill>
                  <a:effectLst/>
                  <a:latin typeface="+mj-lt"/>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8FAA67BB-847D-4A03-A777-E8E41D1F8B11}"/>
                  </a:ext>
                </a:extLst>
              </p:cNvPr>
              <p:cNvSpPr>
                <a:spLocks noRot="1" noChangeAspect="1" noMove="1" noResize="1" noEditPoints="1" noAdjustHandles="1" noChangeArrowheads="1" noChangeShapeType="1" noTextEdit="1"/>
              </p:cNvSpPr>
              <p:nvPr/>
            </p:nvSpPr>
            <p:spPr>
              <a:xfrm>
                <a:off x="533024" y="392222"/>
                <a:ext cx="3598101" cy="390684"/>
              </a:xfrm>
              <a:prstGeom prst="rect">
                <a:avLst/>
              </a:prstGeom>
              <a:blipFill>
                <a:blip r:embed="rId2"/>
                <a:stretch>
                  <a:fillRect l="-1354" t="-3125" r="-508"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7084D7-EDCC-4BAC-890E-C59782D61314}"/>
                  </a:ext>
                </a:extLst>
              </p:cNvPr>
              <p:cNvSpPr txBox="1"/>
              <p:nvPr/>
            </p:nvSpPr>
            <p:spPr>
              <a:xfrm>
                <a:off x="669851" y="680483"/>
                <a:ext cx="1107912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chẵn,lẻ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hoành</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2</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𝑛h</m:t>
                    </m:r>
                    <m:r>
                      <a:rPr lang="en-US" b="0" i="1" smtClean="0">
                        <a:latin typeface="Cambria Math" panose="02040503050406030204" pitchFamily="18" charset="0"/>
                        <a:ea typeface="Cambria Math" panose="02040503050406030204" pitchFamily="18" charset="0"/>
                      </a:rPr>
                      <m:t>ậ</m:t>
                    </m:r>
                    <m:r>
                      <a:rPr lang="en-US" b="0" i="1" smtClean="0">
                        <a:latin typeface="Cambria Math" panose="02040503050406030204" pitchFamily="18" charset="0"/>
                        <a:ea typeface="Cambria Math" panose="02040503050406030204" pitchFamily="18" charset="0"/>
                      </a:rPr>
                      <m:t>𝑛</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bieenscuar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27084D7-EDCC-4BAC-890E-C59782D61314}"/>
                  </a:ext>
                </a:extLst>
              </p:cNvPr>
              <p:cNvSpPr txBox="1">
                <a:spLocks noRot="1" noChangeAspect="1" noMove="1" noResize="1" noEditPoints="1" noAdjustHandles="1" noChangeArrowheads="1" noChangeShapeType="1" noTextEdit="1"/>
              </p:cNvSpPr>
              <p:nvPr/>
            </p:nvSpPr>
            <p:spPr>
              <a:xfrm>
                <a:off x="669851" y="680483"/>
                <a:ext cx="11079126" cy="1754326"/>
              </a:xfrm>
              <a:prstGeom prst="rect">
                <a:avLst/>
              </a:prstGeom>
              <a:blipFill>
                <a:blip r:embed="rId3"/>
                <a:stretch>
                  <a:fillRect l="-495" t="-2091" b="-4878"/>
                </a:stretch>
              </a:blipFill>
            </p:spPr>
            <p:txBody>
              <a:bodyPr/>
              <a:lstStyle/>
              <a:p>
                <a:r>
                  <a:rPr lang="en-US">
                    <a:noFill/>
                  </a:rPr>
                  <a:t> </a:t>
                </a:r>
              </a:p>
            </p:txBody>
          </p:sp>
        </mc:Fallback>
      </mc:AlternateContent>
      <p:pic>
        <p:nvPicPr>
          <p:cNvPr id="6" name="Picture 5" descr="A graph of a function&#10;&#10;Description automatically generated with low confidence">
            <a:extLst>
              <a:ext uri="{FF2B5EF4-FFF2-40B4-BE49-F238E27FC236}">
                <a16:creationId xmlns:a16="http://schemas.microsoft.com/office/drawing/2014/main" id="{CB1BB95D-C120-4E01-A2BC-B3CF4FD9119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298" y="2530549"/>
            <a:ext cx="8995144" cy="1203260"/>
          </a:xfrm>
          <a:prstGeom prst="rect">
            <a:avLst/>
          </a:prstGeom>
          <a:noFill/>
        </p:spPr>
      </p:pic>
      <p:sp>
        <p:nvSpPr>
          <p:cNvPr id="7" name="Rectangle 6">
            <a:extLst>
              <a:ext uri="{FF2B5EF4-FFF2-40B4-BE49-F238E27FC236}">
                <a16:creationId xmlns:a16="http://schemas.microsoft.com/office/drawing/2014/main" id="{D6BD68CF-CB12-4AD7-BA00-27C59313F726}"/>
              </a:ext>
            </a:extLst>
          </p:cNvPr>
          <p:cNvSpPr/>
          <p:nvPr/>
        </p:nvSpPr>
        <p:spPr>
          <a:xfrm>
            <a:off x="669851" y="4078089"/>
            <a:ext cx="11237219" cy="1754325"/>
          </a:xfrm>
          <a:prstGeom prst="rect">
            <a:avLst/>
          </a:prstGeom>
        </p:spPr>
        <p:txBody>
          <a:bodyPr wrap="square">
            <a:spAutoFit/>
          </a:bodyPr>
          <a:lstStyle/>
          <a:p>
            <a:pPr algn="just">
              <a:lnSpc>
                <a:spcPct val="115000"/>
              </a:lnSpc>
              <a:spcAft>
                <a:spcPts val="1000"/>
              </a:spcAft>
            </a:pPr>
            <a:r>
              <a:rPr lang="fr-FR" dirty="0" err="1">
                <a:latin typeface="Times New Roman" panose="02020603050405020304" pitchFamily="18" charset="0"/>
                <a:ea typeface="Calibri" panose="020F0502020204030204" pitchFamily="34" charset="0"/>
                <a:cs typeface="Times New Roman" panose="02020603050405020304" pitchFamily="18" charset="0"/>
              </a:rPr>
              <a:t>Giải</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a) </a:t>
            </a:r>
            <a:r>
              <a:rPr lang="fr-FR" dirty="0" err="1">
                <a:latin typeface="Times New Roman" panose="02020603050405020304" pitchFamily="18" charset="0"/>
                <a:ea typeface="Calibri" panose="020F0502020204030204" pitchFamily="34" charset="0"/>
                <a:cs typeface="Times New Roman" panose="02020603050405020304" pitchFamily="18" charset="0"/>
              </a:rPr>
              <a:t>Tập</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giá</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của</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y = cos x là [‒1; 1].</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b) </a:t>
            </a:r>
            <a:r>
              <a:rPr lang="fr-FR" dirty="0" err="1">
                <a:latin typeface="Times New Roman" panose="02020603050405020304" pitchFamily="18" charset="0"/>
                <a:ea typeface="Calibri" panose="020F0502020204030204" pitchFamily="34" charset="0"/>
                <a:cs typeface="Times New Roman" panose="02020603050405020304" pitchFamily="18" charset="0"/>
              </a:rPr>
              <a:t>Trục</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tung</a:t>
            </a:r>
            <a:r>
              <a:rPr lang="fr-FR" dirty="0">
                <a:latin typeface="Times New Roman" panose="02020603050405020304" pitchFamily="18" charset="0"/>
                <a:ea typeface="Calibri" panose="020F0502020204030204" pitchFamily="34" charset="0"/>
                <a:cs typeface="Times New Roman" panose="02020603050405020304" pitchFamily="18" charset="0"/>
              </a:rPr>
              <a:t> là </a:t>
            </a:r>
            <a:r>
              <a:rPr lang="fr-FR" dirty="0" err="1">
                <a:latin typeface="Times New Roman" panose="02020603050405020304" pitchFamily="18" charset="0"/>
                <a:ea typeface="Calibri" panose="020F0502020204030204" pitchFamily="34" charset="0"/>
                <a:cs typeface="Times New Roman" panose="02020603050405020304" pitchFamily="18" charset="0"/>
              </a:rPr>
              <a:t>trục</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đối</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xứng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của</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đồ</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thị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Do </a:t>
            </a:r>
            <a:r>
              <a:rPr lang="fr-FR" dirty="0" err="1">
                <a:latin typeface="Times New Roman" panose="02020603050405020304" pitchFamily="18" charset="0"/>
                <a:ea typeface="Calibri" panose="020F0502020204030204" pitchFamily="34" charset="0"/>
                <a:cs typeface="Times New Roman" panose="02020603050405020304" pitchFamily="18" charset="0"/>
              </a:rPr>
              <a:t>đó</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y = cos x là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chẵn</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Picture 7"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18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WhitecornerFlower">
            <a:extLst>
              <a:ext uri="{FF2B5EF4-FFF2-40B4-BE49-F238E27FC236}">
                <a16:creationId xmlns:a16="http://schemas.microsoft.com/office/drawing/2014/main" id="{7F62A4E9-4C53-429E-A96A-7C13B76D4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8386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3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BCAB43-3D0A-4B02-A3C0-DE2FDE919F66}"/>
              </a:ext>
            </a:extLst>
          </p:cNvPr>
          <p:cNvSpPr txBox="1"/>
          <p:nvPr/>
        </p:nvSpPr>
        <p:spPr>
          <a:xfrm>
            <a:off x="-204887" y="113123"/>
            <a:ext cx="2054951" cy="4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TOÁN HỌC</a:t>
            </a:r>
          </a:p>
        </p:txBody>
      </p:sp>
      <p:grpSp>
        <p:nvGrpSpPr>
          <p:cNvPr id="5" name="Group 4">
            <a:extLst>
              <a:ext uri="{FF2B5EF4-FFF2-40B4-BE49-F238E27FC236}">
                <a16:creationId xmlns:a16="http://schemas.microsoft.com/office/drawing/2014/main" id="{B0FE069F-EC46-4E75-B53C-6D992251CF04}"/>
              </a:ext>
            </a:extLst>
          </p:cNvPr>
          <p:cNvGrpSpPr/>
          <p:nvPr/>
        </p:nvGrpSpPr>
        <p:grpSpPr>
          <a:xfrm>
            <a:off x="1547292" y="113123"/>
            <a:ext cx="10201686" cy="1132114"/>
            <a:chOff x="394026" y="139419"/>
            <a:chExt cx="11228423" cy="1866040"/>
          </a:xfrm>
        </p:grpSpPr>
        <p:grpSp>
          <p:nvGrpSpPr>
            <p:cNvPr id="6" name="Group 5">
              <a:extLst>
                <a:ext uri="{FF2B5EF4-FFF2-40B4-BE49-F238E27FC236}">
                  <a16:creationId xmlns:a16="http://schemas.microsoft.com/office/drawing/2014/main" id="{F926EBD0-E451-482C-89C9-3B7F69894B90}"/>
                </a:ext>
              </a:extLst>
            </p:cNvPr>
            <p:cNvGrpSpPr/>
            <p:nvPr/>
          </p:nvGrpSpPr>
          <p:grpSpPr>
            <a:xfrm>
              <a:off x="394026" y="139419"/>
              <a:ext cx="11228423" cy="1866040"/>
              <a:chOff x="814648" y="4231655"/>
              <a:chExt cx="11228423" cy="1866040"/>
            </a:xfrm>
          </p:grpSpPr>
          <p:sp>
            <p:nvSpPr>
              <p:cNvPr id="8" name="Rectangle 7">
                <a:extLst>
                  <a:ext uri="{FF2B5EF4-FFF2-40B4-BE49-F238E27FC236}">
                    <a16:creationId xmlns:a16="http://schemas.microsoft.com/office/drawing/2014/main" id="{D2631B86-4C26-4383-8A78-7B10C153640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B7860F63-1859-496A-99CF-8ED24DDE08C6}"/>
                  </a:ext>
                </a:extLst>
              </p:cNvPr>
              <p:cNvGrpSpPr/>
              <p:nvPr/>
            </p:nvGrpSpPr>
            <p:grpSpPr>
              <a:xfrm>
                <a:off x="814648" y="4231655"/>
                <a:ext cx="2576252" cy="1866040"/>
                <a:chOff x="295100" y="4145454"/>
                <a:chExt cx="2768316" cy="1866040"/>
              </a:xfrm>
            </p:grpSpPr>
            <p:grpSp>
              <p:nvGrpSpPr>
                <p:cNvPr id="11" name="Group 10">
                  <a:extLst>
                    <a:ext uri="{FF2B5EF4-FFF2-40B4-BE49-F238E27FC236}">
                      <a16:creationId xmlns:a16="http://schemas.microsoft.com/office/drawing/2014/main" id="{2A07250A-5FF2-46C3-8820-4FC77CF8888E}"/>
                    </a:ext>
                  </a:extLst>
                </p:cNvPr>
                <p:cNvGrpSpPr/>
                <p:nvPr/>
              </p:nvGrpSpPr>
              <p:grpSpPr>
                <a:xfrm>
                  <a:off x="295100" y="4145454"/>
                  <a:ext cx="2768316" cy="1866040"/>
                  <a:chOff x="295100" y="4145454"/>
                  <a:chExt cx="2768316" cy="1866040"/>
                </a:xfrm>
              </p:grpSpPr>
              <p:sp>
                <p:nvSpPr>
                  <p:cNvPr id="13" name="Freeform: Shape 12">
                    <a:extLst>
                      <a:ext uri="{FF2B5EF4-FFF2-40B4-BE49-F238E27FC236}">
                        <a16:creationId xmlns:a16="http://schemas.microsoft.com/office/drawing/2014/main" id="{73E6DC2D-674B-4209-A83A-B1BA72027F44}"/>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F22AABA1-F67B-4F68-9486-42A450BC3D64}"/>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68EECA61-CD4C-4EED-B4E6-0ED863BFC250}"/>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pic>
              <p:nvPicPr>
                <p:cNvPr id="12" name="Picture 11">
                  <a:extLst>
                    <a:ext uri="{FF2B5EF4-FFF2-40B4-BE49-F238E27FC236}">
                      <a16:creationId xmlns:a16="http://schemas.microsoft.com/office/drawing/2014/main" id="{9F452D89-A609-40C9-A189-3EAE8A27A537}"/>
                    </a:ext>
                  </a:extLst>
                </p:cNvPr>
                <p:cNvPicPr>
                  <a:picLocks noChangeAspect="1"/>
                </p:cNvPicPr>
                <p:nvPr/>
              </p:nvPicPr>
              <p:blipFill>
                <a:blip r:embed="rId2"/>
                <a:stretch>
                  <a:fillRect/>
                </a:stretch>
              </p:blipFill>
              <p:spPr>
                <a:xfrm>
                  <a:off x="354843" y="4191912"/>
                  <a:ext cx="374013" cy="492528"/>
                </a:xfrm>
                <a:prstGeom prst="rect">
                  <a:avLst/>
                </a:prstGeom>
              </p:spPr>
            </p:pic>
          </p:grpSp>
          <p:sp>
            <p:nvSpPr>
              <p:cNvPr id="10" name="Arrow: Pentagon 9">
                <a:extLst>
                  <a:ext uri="{FF2B5EF4-FFF2-40B4-BE49-F238E27FC236}">
                    <a16:creationId xmlns:a16="http://schemas.microsoft.com/office/drawing/2014/main" id="{61169B4C-8A00-419F-9B82-972C3F2A5D5E}"/>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a:extLst>
                <a:ext uri="{FF2B5EF4-FFF2-40B4-BE49-F238E27FC236}">
                  <a16:creationId xmlns:a16="http://schemas.microsoft.com/office/drawing/2014/main" id="{E35F4626-7FA2-4CD1-9224-FA550DF970D8}"/>
                </a:ext>
              </a:extLst>
            </p:cNvPr>
            <p:cNvPicPr>
              <a:picLocks noChangeAspect="1"/>
            </p:cNvPicPr>
            <p:nvPr/>
          </p:nvPicPr>
          <p:blipFill>
            <a:blip r:embed="rId3"/>
            <a:stretch>
              <a:fillRect/>
            </a:stretch>
          </p:blipFill>
          <p:spPr>
            <a:xfrm>
              <a:off x="11004501" y="196907"/>
              <a:ext cx="545403" cy="481498"/>
            </a:xfrm>
            <a:prstGeom prst="rect">
              <a:avLst/>
            </a:prstGeom>
          </p:spPr>
        </p:pic>
      </p:grpSp>
      <p:sp>
        <p:nvSpPr>
          <p:cNvPr id="16" name="Google Shape;123;p14">
            <a:extLst>
              <a:ext uri="{FF2B5EF4-FFF2-40B4-BE49-F238E27FC236}">
                <a16:creationId xmlns:a16="http://schemas.microsoft.com/office/drawing/2014/main" id="{D9FC061C-1668-4414-85D6-90B8289594EE}"/>
              </a:ext>
            </a:extLst>
          </p:cNvPr>
          <p:cNvSpPr txBox="1"/>
          <p:nvPr/>
        </p:nvSpPr>
        <p:spPr>
          <a:xfrm>
            <a:off x="216284" y="523111"/>
            <a:ext cx="120974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8000" b="1" dirty="0"/>
          </a:p>
        </p:txBody>
      </p:sp>
      <p:sp>
        <p:nvSpPr>
          <p:cNvPr id="17" name="Oval 16">
            <a:extLst>
              <a:ext uri="{FF2B5EF4-FFF2-40B4-BE49-F238E27FC236}">
                <a16:creationId xmlns:a16="http://schemas.microsoft.com/office/drawing/2014/main" id="{2CBE183A-AEAA-4AD6-973E-64C988E517D5}"/>
              </a:ext>
            </a:extLst>
          </p:cNvPr>
          <p:cNvSpPr/>
          <p:nvPr/>
        </p:nvSpPr>
        <p:spPr>
          <a:xfrm>
            <a:off x="376048" y="710508"/>
            <a:ext cx="909803" cy="453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11</a:t>
            </a:r>
          </a:p>
        </p:txBody>
      </p:sp>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8450979E-7468-4FBD-8522-57A7E682F43F}"/>
                  </a:ext>
                </a:extLst>
              </p:cNvPr>
              <p:cNvSpPr/>
              <p:nvPr/>
            </p:nvSpPr>
            <p:spPr>
              <a:xfrm>
                <a:off x="131223" y="1351330"/>
                <a:ext cx="11466783" cy="1987293"/>
              </a:xfrm>
              <a:prstGeom prst="wedgeRectCallout">
                <a:avLst>
                  <a:gd name="adj1" fmla="val -47816"/>
                  <a:gd name="adj2" fmla="val 9855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Times New Roman" panose="02020603050405020304" pitchFamily="18" charset="0"/>
                    <a:cs typeface="Times New Roman" panose="02020603050405020304" pitchFamily="18" charset="0"/>
                  </a:rPr>
                  <a:t>Guồng nước (hay còn gọi là cọn nước) không chỉ là công cụ phục vụ sản xuất nông nghiệp, mà đã trở thành hình ảnh quen thuộc của bản làng và là một nét văn hoá đặc trưng của đồng bào dân tộc miền núi phía Bắc.</a:t>
                </a:r>
                <a:endParaRPr lang="en-US" sz="1600" dirty="0">
                  <a:solidFill>
                    <a:schemeClr val="tx1"/>
                  </a:solidFill>
                  <a:latin typeface="Times New Roman" panose="02020603050405020304" pitchFamily="18" charset="0"/>
                  <a:cs typeface="Times New Roman" panose="02020603050405020304" pitchFamily="18" charset="0"/>
                </a:endParaRPr>
              </a:p>
              <a:p>
                <a:r>
                  <a:rPr lang="vi-VN" sz="1600" dirty="0">
                    <a:solidFill>
                      <a:schemeClr val="tx1"/>
                    </a:solidFill>
                    <a:latin typeface="Times New Roman" panose="02020603050405020304" pitchFamily="18" charset="0"/>
                    <a:cs typeface="Times New Roman" panose="02020603050405020304" pitchFamily="18" charset="0"/>
                  </a:rPr>
                  <a:t>Một chiếc guồng nước có dạng hình tròn bán kính 2,5 m; trục của nó đặt cách mặt nước 2 m. Khi guồng quay đều, khoảng cách h (m) từ một ống đựng nước gắn tại một điểm của guồng đến mặt nước được tính theo công thức </a:t>
                </a:r>
                <a14:m>
                  <m:oMath xmlns:m="http://schemas.openxmlformats.org/officeDocument/2006/math">
                    <m:r>
                      <m:rPr>
                        <m:sty m:val="p"/>
                      </m:rPr>
                      <a:rPr lang="vi-VN" sz="1600">
                        <a:solidFill>
                          <a:schemeClr val="tx1"/>
                        </a:solidFill>
                        <a:latin typeface="Cambria Math" panose="02040503050406030204" pitchFamily="18" charset="0"/>
                      </a:rPr>
                      <m:t>h</m:t>
                    </m:r>
                    <m:r>
                      <a:rPr lang="vi-VN" sz="1600">
                        <a:solidFill>
                          <a:schemeClr val="tx1"/>
                        </a:solidFill>
                        <a:latin typeface="Cambria Math" panose="02040503050406030204" pitchFamily="18" charset="0"/>
                      </a:rPr>
                      <m:t>=|</m:t>
                    </m:r>
                    <m:r>
                      <m:rPr>
                        <m:sty m:val="p"/>
                      </m:rPr>
                      <a:rPr lang="vi-VN" sz="1600">
                        <a:solidFill>
                          <a:schemeClr val="tx1"/>
                        </a:solidFill>
                        <a:latin typeface="Cambria Math" panose="02040503050406030204" pitchFamily="18" charset="0"/>
                      </a:rPr>
                      <m:t>y</m:t>
                    </m:r>
                    <m:r>
                      <a:rPr lang="vi-VN" sz="1600">
                        <a:solidFill>
                          <a:schemeClr val="tx1"/>
                        </a:solidFill>
                        <a:latin typeface="Cambria Math" panose="02040503050406030204" pitchFamily="18" charset="0"/>
                      </a:rPr>
                      <m:t>|</m:t>
                    </m:r>
                  </m:oMath>
                </a14:m>
                <a:r>
                  <a:rPr lang="vi-VN" sz="1600" dirty="0">
                    <a:solidFill>
                      <a:schemeClr val="tx1"/>
                    </a:solidFill>
                    <a:latin typeface="Times New Roman" panose="02020603050405020304" pitchFamily="18" charset="0"/>
                    <a:cs typeface="Times New Roman" panose="02020603050405020304" pitchFamily="18" charset="0"/>
                  </a:rPr>
                  <a:t>, trông đó </a:t>
                </a:r>
                <a14:m>
                  <m:oMath xmlns:m="http://schemas.openxmlformats.org/officeDocument/2006/math">
                    <m:r>
                      <m:rPr>
                        <m:sty m:val="p"/>
                      </m:rPr>
                      <a:rPr lang="vi-VN" sz="1600">
                        <a:solidFill>
                          <a:schemeClr val="tx1"/>
                        </a:solidFill>
                        <a:latin typeface="Cambria Math" panose="02040503050406030204" pitchFamily="18" charset="0"/>
                      </a:rPr>
                      <m:t>y</m:t>
                    </m:r>
                    <m:r>
                      <a:rPr lang="vi-VN" sz="1600">
                        <a:solidFill>
                          <a:schemeClr val="tx1"/>
                        </a:solidFill>
                        <a:latin typeface="Cambria Math" panose="02040503050406030204" pitchFamily="18" charset="0"/>
                      </a:rPr>
                      <m:t>=2,5</m:t>
                    </m:r>
                    <m:func>
                      <m:funcPr>
                        <m:ctrlPr>
                          <a:rPr lang="en-US" sz="1600" i="1">
                            <a:solidFill>
                              <a:schemeClr val="tx1"/>
                            </a:solidFill>
                            <a:latin typeface="Cambria Math" panose="02040503050406030204" pitchFamily="18" charset="0"/>
                          </a:rPr>
                        </m:ctrlPr>
                      </m:funcPr>
                      <m:fName>
                        <m:r>
                          <m:rPr>
                            <m:sty m:val="p"/>
                          </m:rPr>
                          <a:rPr lang="vi-VN" sz="1600">
                            <a:solidFill>
                              <a:schemeClr val="tx1"/>
                            </a:solidFill>
                            <a:latin typeface="Cambria Math" panose="02040503050406030204" pitchFamily="18" charset="0"/>
                          </a:rPr>
                          <m:t>sin</m:t>
                        </m:r>
                      </m:fName>
                      <m:e>
                        <m:r>
                          <a:rPr lang="vi-VN" sz="1600">
                            <a:solidFill>
                              <a:schemeClr val="tx1"/>
                            </a:solidFill>
                            <a:latin typeface="Cambria Math" panose="02040503050406030204" pitchFamily="18" charset="0"/>
                          </a:rPr>
                          <m:t>(2</m:t>
                        </m:r>
                        <m:r>
                          <m:rPr>
                            <m:sty m:val="p"/>
                          </m:rPr>
                          <a:rPr lang="vi-VN" sz="1600">
                            <a:solidFill>
                              <a:schemeClr val="tx1"/>
                            </a:solidFill>
                            <a:latin typeface="Cambria Math" panose="02040503050406030204" pitchFamily="18" charset="0"/>
                          </a:rPr>
                          <m:t>πx</m:t>
                        </m:r>
                      </m:e>
                    </m:func>
                    <m:r>
                      <a:rPr lang="vi-VN"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m:rPr>
                            <m:sty m:val="p"/>
                          </m:rPr>
                          <a:rPr lang="vi-VN" sz="1600">
                            <a:solidFill>
                              <a:schemeClr val="tx1"/>
                            </a:solidFill>
                            <a:latin typeface="Cambria Math" panose="02040503050406030204" pitchFamily="18" charset="0"/>
                          </a:rPr>
                          <m:t>π</m:t>
                        </m:r>
                      </m:num>
                      <m:den>
                        <m:r>
                          <a:rPr lang="vi-VN" sz="1600">
                            <a:solidFill>
                              <a:schemeClr val="tx1"/>
                            </a:solidFill>
                            <a:latin typeface="Cambria Math" panose="02040503050406030204" pitchFamily="18" charset="0"/>
                          </a:rPr>
                          <m:t>2</m:t>
                        </m:r>
                      </m:den>
                    </m:f>
                    <m:r>
                      <a:rPr lang="vi-VN" sz="1600">
                        <a:solidFill>
                          <a:schemeClr val="tx1"/>
                        </a:solidFill>
                        <a:latin typeface="Cambria Math" panose="02040503050406030204" pitchFamily="18" charset="0"/>
                      </a:rPr>
                      <m:t>)+2</m:t>
                    </m:r>
                  </m:oMath>
                </a14:m>
                <a:r>
                  <a:rPr lang="vi-VN" sz="1600" dirty="0">
                    <a:solidFill>
                      <a:schemeClr val="tx1"/>
                    </a:solidFill>
                    <a:latin typeface="Times New Roman" panose="02020603050405020304" pitchFamily="18" charset="0"/>
                    <a:cs typeface="Times New Roman" panose="02020603050405020304" pitchFamily="18" charset="0"/>
                  </a:rPr>
                  <a:t>, với x (phút) là thời gian quay của guồng </a:t>
                </a:r>
                <a14:m>
                  <m:oMath xmlns:m="http://schemas.openxmlformats.org/officeDocument/2006/math">
                    <m:r>
                      <a:rPr lang="vi-VN" sz="1600">
                        <a:solidFill>
                          <a:schemeClr val="tx1"/>
                        </a:solidFill>
                        <a:latin typeface="Cambria Math" panose="02040503050406030204" pitchFamily="18" charset="0"/>
                      </a:rPr>
                      <m:t>(</m:t>
                    </m:r>
                    <m:r>
                      <m:rPr>
                        <m:sty m:val="p"/>
                      </m:rPr>
                      <a:rPr lang="vi-VN" sz="1600">
                        <a:solidFill>
                          <a:schemeClr val="tx1"/>
                        </a:solidFill>
                        <a:latin typeface="Cambria Math" panose="02040503050406030204" pitchFamily="18" charset="0"/>
                      </a:rPr>
                      <m:t>x</m:t>
                    </m:r>
                    <m:r>
                      <a:rPr lang="vi-VN" sz="1600">
                        <a:solidFill>
                          <a:schemeClr val="tx1"/>
                        </a:solidFill>
                        <a:latin typeface="Cambria Math" panose="02040503050406030204" pitchFamily="18" charset="0"/>
                      </a:rPr>
                      <m:t>≥0)</m:t>
                    </m:r>
                  </m:oMath>
                </a14:m>
                <a:r>
                  <a:rPr lang="vi-VN"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p>
                <a:r>
                  <a:rPr lang="vi-VN" sz="1600" i="1" dirty="0">
                    <a:solidFill>
                      <a:schemeClr val="tx1"/>
                    </a:solidFill>
                    <a:latin typeface="Times New Roman" panose="02020603050405020304" pitchFamily="18" charset="0"/>
                    <a:cs typeface="Times New Roman" panose="02020603050405020304" pitchFamily="18" charset="0"/>
                  </a:rPr>
                  <a:t>(Nguồn: Đại số và Giải tích 11 Nâng cao, NXBGD Việt Nam, 2020).</a:t>
                </a:r>
                <a:endParaRPr lang="en-US" sz="1600" dirty="0">
                  <a:solidFill>
                    <a:schemeClr val="tx1"/>
                  </a:solidFill>
                  <a:latin typeface="Times New Roman" panose="02020603050405020304" pitchFamily="18" charset="0"/>
                  <a:cs typeface="Times New Roman" panose="02020603050405020304" pitchFamily="18" charset="0"/>
                </a:endParaRPr>
              </a:p>
              <a:p>
                <a:r>
                  <a:rPr lang="vi-VN" sz="1600" dirty="0">
                    <a:solidFill>
                      <a:schemeClr val="tx1"/>
                    </a:solidFill>
                    <a:latin typeface="Times New Roman" panose="02020603050405020304" pitchFamily="18" charset="0"/>
                    <a:cs typeface="Times New Roman" panose="02020603050405020304" pitchFamily="18" charset="0"/>
                  </a:rPr>
                  <a:t>Khoảng cách h phụ thuộc vào thời gian quay x như thế nào?</a:t>
                </a:r>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 name="Speech Bubble: Rectangle 17">
                <a:extLst>
                  <a:ext uri="{FF2B5EF4-FFF2-40B4-BE49-F238E27FC236}">
                    <a16:creationId xmlns:a16="http://schemas.microsoft.com/office/drawing/2014/main" id="{8450979E-7468-4FBD-8522-57A7E682F43F}"/>
                  </a:ext>
                </a:extLst>
              </p:cNvPr>
              <p:cNvSpPr>
                <a:spLocks noRot="1" noChangeAspect="1" noMove="1" noResize="1" noEditPoints="1" noAdjustHandles="1" noChangeArrowheads="1" noChangeShapeType="1" noTextEdit="1"/>
              </p:cNvSpPr>
              <p:nvPr/>
            </p:nvSpPr>
            <p:spPr>
              <a:xfrm>
                <a:off x="131223" y="1351330"/>
                <a:ext cx="11466783" cy="1987293"/>
              </a:xfrm>
              <a:prstGeom prst="wedgeRectCallout">
                <a:avLst>
                  <a:gd name="adj1" fmla="val -47816"/>
                  <a:gd name="adj2" fmla="val 98558"/>
                </a:avLst>
              </a:prstGeom>
              <a:blipFill>
                <a:blip r:embed="rId4"/>
                <a:stretch>
                  <a:fillRect l="-266"/>
                </a:stretch>
              </a:blipFill>
            </p:spPr>
            <p:txBody>
              <a:bodyPr/>
              <a:lstStyle/>
              <a:p>
                <a:r>
                  <a:rPr lang="en-US">
                    <a:noFill/>
                  </a:rPr>
                  <a:t> </a:t>
                </a:r>
              </a:p>
            </p:txBody>
          </p:sp>
        </mc:Fallback>
      </mc:AlternateContent>
      <p:pic>
        <p:nvPicPr>
          <p:cNvPr id="19" name="Picture 18" descr="A picture containing outdoor, grass, wheel, plant&#10;&#10;Description automatically generated">
            <a:extLst>
              <a:ext uri="{FF2B5EF4-FFF2-40B4-BE49-F238E27FC236}">
                <a16:creationId xmlns:a16="http://schemas.microsoft.com/office/drawing/2014/main" id="{970DC938-65E6-44B3-BAEA-846994D53C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92445" y="2591165"/>
            <a:ext cx="3205561" cy="1675669"/>
          </a:xfrm>
          <a:prstGeom prst="rect">
            <a:avLst/>
          </a:prstGeom>
          <a:noFill/>
        </p:spPr>
      </p:pic>
      <p:sp>
        <p:nvSpPr>
          <p:cNvPr id="20" name="Rectangle 19">
            <a:extLst>
              <a:ext uri="{FF2B5EF4-FFF2-40B4-BE49-F238E27FC236}">
                <a16:creationId xmlns:a16="http://schemas.microsoft.com/office/drawing/2014/main" id="{88BDAACC-1B42-4626-BC61-68D15D3E118C}"/>
              </a:ext>
            </a:extLst>
          </p:cNvPr>
          <p:cNvSpPr/>
          <p:nvPr/>
        </p:nvSpPr>
        <p:spPr>
          <a:xfrm>
            <a:off x="8638531" y="4397704"/>
            <a:ext cx="2713387" cy="3615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(Nguồn: https://cosonnu.com)</a:t>
            </a:r>
            <a:endParaRPr lang="en-US" sz="16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47AB041A-1EDF-44CD-89D1-4B9A94C7E0FF}"/>
                  </a:ext>
                </a:extLst>
              </p:cNvPr>
              <p:cNvSpPr/>
              <p:nvPr/>
            </p:nvSpPr>
            <p:spPr>
              <a:xfrm>
                <a:off x="216284" y="4890977"/>
                <a:ext cx="9353018" cy="3615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Khoảng </a:t>
                </a:r>
                <a:r>
                  <a:rPr lang="en-US" dirty="0" err="1">
                    <a:solidFill>
                      <a:schemeClr val="tx1"/>
                    </a:solidFill>
                    <a:latin typeface="Times New Roman" panose="02020603050405020304" pitchFamily="18" charset="0"/>
                    <a:cs typeface="Times New Roman" panose="02020603050405020304" pitchFamily="18" charset="0"/>
                  </a:rPr>
                  <a:t>cách</a:t>
                </a:r>
                <a:r>
                  <a:rPr lang="en-US" dirty="0">
                    <a:solidFill>
                      <a:schemeClr val="tx1"/>
                    </a:solidFill>
                    <a:latin typeface="Times New Roman" panose="02020603050405020304" pitchFamily="18" charset="0"/>
                    <a:cs typeface="Times New Roman" panose="02020603050405020304" pitchFamily="18" charset="0"/>
                  </a:rPr>
                  <a:t> h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thuộc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gian</a:t>
                </a:r>
                <a:r>
                  <a:rPr lang="en-US" dirty="0">
                    <a:solidFill>
                      <a:schemeClr val="tx1"/>
                    </a:solidFill>
                    <a:latin typeface="Times New Roman" panose="02020603050405020304" pitchFamily="18" charset="0"/>
                    <a:cs typeface="Times New Roman" panose="02020603050405020304" pitchFamily="18" charset="0"/>
                  </a:rPr>
                  <a:t> quay x </a:t>
                </a:r>
                <a:r>
                  <a:rPr lang="en-US" dirty="0" err="1">
                    <a:solidFill>
                      <a:schemeClr val="tx1"/>
                    </a:solidFill>
                    <a:latin typeface="Times New Roman" panose="02020603050405020304" pitchFamily="18" charset="0"/>
                    <a:cs typeface="Times New Roman" panose="02020603050405020304" pitchFamily="18" charset="0"/>
                  </a:rPr>
                  <a:t>theo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biểu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thức</a:t>
                </a:r>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vi-VN">
                        <a:solidFill>
                          <a:schemeClr val="tx1"/>
                        </a:solidFill>
                        <a:latin typeface="Cambria Math" panose="02040503050406030204" pitchFamily="18" charset="0"/>
                      </a:rPr>
                      <m:t>h</m:t>
                    </m:r>
                    <m:r>
                      <a:rPr lang="vi-VN">
                        <a:solidFill>
                          <a:schemeClr val="tx1"/>
                        </a:solidFill>
                        <a:latin typeface="Cambria Math" panose="02040503050406030204" pitchFamily="18" charset="0"/>
                      </a:rPr>
                      <m:t>=</m:t>
                    </m:r>
                    <m:d>
                      <m:dPr>
                        <m:begChr m:val="|"/>
                        <m:endChr m:val="|"/>
                        <m:ctrlPr>
                          <a:rPr lang="vi-VN">
                            <a:solidFill>
                              <a:schemeClr val="tx1"/>
                            </a:solidFill>
                            <a:latin typeface="Cambria Math" panose="02040503050406030204" pitchFamily="18" charset="0"/>
                          </a:rPr>
                        </m:ctrlPr>
                      </m:dPr>
                      <m:e>
                        <m:r>
                          <m:rPr>
                            <m:sty m:val="p"/>
                          </m:rPr>
                          <a:rPr lang="vi-VN">
                            <a:solidFill>
                              <a:schemeClr val="tx1"/>
                            </a:solidFill>
                            <a:latin typeface="Cambria Math" panose="02040503050406030204" pitchFamily="18" charset="0"/>
                          </a:rPr>
                          <m:t>y</m:t>
                        </m:r>
                      </m:e>
                    </m:d>
                  </m:oMath>
                </a14:m>
                <a:r>
                  <a:rPr lang="en-US" dirty="0">
                    <a:solidFill>
                      <a:schemeClr val="tx1"/>
                    </a:solidFill>
                    <a:latin typeface="Times New Roman" panose="02020603050405020304" pitchFamily="18" charset="0"/>
                    <a:cs typeface="Times New Roman" panose="02020603050405020304" pitchFamily="18" charset="0"/>
                  </a:rPr>
                  <a:t> </a:t>
                </a:r>
              </a:p>
            </p:txBody>
          </p:sp>
        </mc:Choice>
        <mc:Fallback>
          <p:sp>
            <p:nvSpPr>
              <p:cNvPr id="28" name="Rectangle 27">
                <a:extLst>
                  <a:ext uri="{FF2B5EF4-FFF2-40B4-BE49-F238E27FC236}">
                    <a16:creationId xmlns:a16="http://schemas.microsoft.com/office/drawing/2014/main" id="{47AB041A-1EDF-44CD-89D1-4B9A94C7E0FF}"/>
                  </a:ext>
                </a:extLst>
              </p:cNvPr>
              <p:cNvSpPr>
                <a:spLocks noRot="1" noChangeAspect="1" noMove="1" noResize="1" noEditPoints="1" noAdjustHandles="1" noChangeArrowheads="1" noChangeShapeType="1" noTextEdit="1"/>
              </p:cNvSpPr>
              <p:nvPr/>
            </p:nvSpPr>
            <p:spPr>
              <a:xfrm>
                <a:off x="216284" y="4890977"/>
                <a:ext cx="9353018" cy="361507"/>
              </a:xfrm>
              <a:prstGeom prst="rect">
                <a:avLst/>
              </a:prstGeom>
              <a:blipFill>
                <a:blip r:embed="rId6"/>
                <a:stretch>
                  <a:fillRect t="-8065" b="-24194"/>
                </a:stretch>
              </a:blipFill>
            </p:spPr>
            <p:txBody>
              <a:bodyPr/>
              <a:lstStyle/>
              <a:p>
                <a:r>
                  <a:rPr lang="en-US">
                    <a:noFill/>
                  </a:rPr>
                  <a:t> </a:t>
                </a:r>
              </a:p>
            </p:txBody>
          </p:sp>
        </mc:Fallback>
      </mc:AlternateContent>
    </p:spTree>
    <p:extLst>
      <p:ext uri="{BB962C8B-B14F-4D97-AF65-F5344CB8AC3E}">
        <p14:creationId xmlns:p14="http://schemas.microsoft.com/office/powerpoint/2010/main" val="40095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DDC463A-9160-4335-B664-937861EFC94E}"/>
                  </a:ext>
                </a:extLst>
              </p:cNvPr>
              <p:cNvSpPr/>
              <p:nvPr/>
            </p:nvSpPr>
            <p:spPr>
              <a:xfrm>
                <a:off x="391633" y="318977"/>
                <a:ext cx="11408734" cy="5618269"/>
              </a:xfrm>
              <a:prstGeom prst="rect">
                <a:avLst/>
              </a:prstGeom>
            </p:spPr>
            <p:txBody>
              <a:bodyPr wrap="square">
                <a:spAutoFit/>
              </a:bodyPr>
              <a:lstStyle/>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c)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Bằng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cách</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dịch</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chuyển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đồ</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thị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Calibri" panose="020F0502020204030204" pitchFamily="34" charset="0"/>
                        <a:cs typeface="Times New Roman" panose="02020603050405020304" pitchFamily="18" charset="0"/>
                      </a:rPr>
                      <m:t>y</m:t>
                    </m:r>
                    <m:r>
                      <a:rPr lang="fr-FR">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a:latin typeface="Cambria Math" panose="02040503050406030204" pitchFamily="18" charset="0"/>
                            <a:ea typeface="Calibri" panose="020F0502020204030204" pitchFamily="34" charset="0"/>
                            <a:cs typeface="Times New Roman" panose="02020603050405020304" pitchFamily="18" charset="0"/>
                          </a:rPr>
                          <m:t>x</m:t>
                        </m:r>
                      </m:e>
                    </m:func>
                  </m:oMath>
                </a14:m>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trên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đoạn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song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song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với</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trục</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hoành</a:t>
                </a:r>
                <a:r>
                  <a:rPr lang="fr-FR" dirty="0">
                    <a:latin typeface="Times New Roman" panose="02020603050405020304" pitchFamily="18" charset="0"/>
                    <a:ea typeface="Calibri" panose="020F0502020204030204" pitchFamily="34" charset="0"/>
                    <a:cs typeface="Times New Roman" panose="02020603050405020304" pitchFamily="18" charset="0"/>
                  </a:rPr>
                  <a:t> sang </a:t>
                </a:r>
                <a:r>
                  <a:rPr lang="fr-FR" dirty="0" err="1">
                    <a:latin typeface="Times New Roman" panose="02020603050405020304" pitchFamily="18" charset="0"/>
                    <a:ea typeface="Calibri" panose="020F0502020204030204" pitchFamily="34" charset="0"/>
                    <a:cs typeface="Times New Roman" panose="02020603050405020304" pitchFamily="18" charset="0"/>
                  </a:rPr>
                  <a:t>phải</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theo</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đoạn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có</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độ</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dài</a:t>
                </a:r>
                <a:r>
                  <a:rPr lang="fr-FR" dirty="0">
                    <a:latin typeface="Times New Roman" panose="02020603050405020304" pitchFamily="18" charset="0"/>
                    <a:ea typeface="Calibri" panose="020F0502020204030204" pitchFamily="34" charset="0"/>
                    <a:cs typeface="Times New Roman" panose="02020603050405020304" pitchFamily="18" charset="0"/>
                  </a:rPr>
                  <a:t> 2</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fr-FR" dirty="0">
                    <a:latin typeface="Times New Roman" panose="02020603050405020304" pitchFamily="18" charset="0"/>
                    <a:ea typeface="Calibri" panose="020F0502020204030204" pitchFamily="34" charset="0"/>
                    <a:cs typeface="Times New Roman" panose="02020603050405020304" pitchFamily="18" charset="0"/>
                  </a:rPr>
                  <a:t>, ta </a:t>
                </a:r>
                <a:r>
                  <a:rPr lang="fr-FR" dirty="0" err="1">
                    <a:latin typeface="Times New Roman" panose="02020603050405020304" pitchFamily="18" charset="0"/>
                    <a:ea typeface="Calibri" panose="020F0502020204030204" pitchFamily="34" charset="0"/>
                    <a:cs typeface="Times New Roman" panose="02020603050405020304" pitchFamily="18" charset="0"/>
                  </a:rPr>
                  <a:t>sẽ</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nhận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đồ</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thị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Calibri" panose="020F0502020204030204" pitchFamily="34" charset="0"/>
                        <a:cs typeface="Times New Roman" panose="02020603050405020304" pitchFamily="18" charset="0"/>
                      </a:rPr>
                      <m:t>y</m:t>
                    </m:r>
                    <m:r>
                      <a:rPr lang="fr-FR">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a:latin typeface="Cambria Math" panose="02040503050406030204" pitchFamily="18" charset="0"/>
                            <a:ea typeface="Calibri" panose="020F0502020204030204" pitchFamily="34" charset="0"/>
                            <a:cs typeface="Times New Roman" panose="02020603050405020304" pitchFamily="18" charset="0"/>
                          </a:rPr>
                          <m:t>x</m:t>
                        </m:r>
                      </m:e>
                    </m:func>
                  </m:oMath>
                </a14:m>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trên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đoạn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fr-FR" dirty="0">
                    <a:latin typeface="Times New Roman" panose="02020603050405020304" pitchFamily="18" charset="0"/>
                    <a:ea typeface="Calibri" panose="020F0502020204030204" pitchFamily="34" charset="0"/>
                    <a:cs typeface="Times New Roman" panose="02020603050405020304" pitchFamily="18" charset="0"/>
                  </a:rPr>
                  <a:t>; 3</a:t>
                </a:r>
                <a:r>
                  <a:rPr lang="vi-VN" dirty="0">
                    <a:latin typeface="Times New Roman" panose="02020603050405020304" pitchFamily="18" charset="0"/>
                    <a:ea typeface="Calibri" panose="020F0502020204030204" pitchFamily="34" charset="0"/>
                    <a:cs typeface="Times New Roman" panose="02020603050405020304" pitchFamily="18" charset="0"/>
                  </a:rPr>
                  <a:t>π</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err="1">
                    <a:latin typeface="Times New Roman" panose="02020603050405020304" pitchFamily="18" charset="0"/>
                    <a:ea typeface="Calibri" panose="020F0502020204030204" pitchFamily="34" charset="0"/>
                    <a:cs typeface="Times New Roman" panose="02020603050405020304" pitchFamily="18" charset="0"/>
                  </a:rPr>
                  <a:t>Làm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tương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tự</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như</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trên</a:t>
                </a:r>
                <a:r>
                  <a:rPr lang="fr-FR" dirty="0">
                    <a:latin typeface="Times New Roman" panose="02020603050405020304" pitchFamily="18" charset="0"/>
                    <a:ea typeface="Calibri" panose="020F0502020204030204" pitchFamily="34" charset="0"/>
                    <a:cs typeface="Times New Roman" panose="02020603050405020304" pitchFamily="18" charset="0"/>
                  </a:rPr>
                  <a:t> ta </a:t>
                </a:r>
                <a:r>
                  <a:rPr lang="fr-FR" dirty="0" err="1">
                    <a:latin typeface="Times New Roman" panose="02020603050405020304" pitchFamily="18" charset="0"/>
                    <a:ea typeface="Calibri" panose="020F0502020204030204" pitchFamily="34" charset="0"/>
                    <a:cs typeface="Times New Roman" panose="02020603050405020304" pitchFamily="18" charset="0"/>
                  </a:rPr>
                  <a:t>sẽ</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đồ</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thị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14:m>
                  <m:oMath xmlns:m="http://schemas.openxmlformats.org/officeDocument/2006/math">
                    <m:r>
                      <a:rPr lang="fr-FR">
                        <a:latin typeface="Cambria Math" panose="02040503050406030204" pitchFamily="18" charset="0"/>
                        <a:ea typeface="Calibri" panose="020F0502020204030204" pitchFamily="34" charset="0"/>
                        <a:cs typeface="Times New Roman" panose="02020603050405020304" pitchFamily="18" charset="0"/>
                      </a:rPr>
                      <m:t> </m:t>
                    </m:r>
                    <m:r>
                      <m:rPr>
                        <m:sty m:val="p"/>
                      </m:rPr>
                      <a:rPr lang="fr-FR">
                        <a:latin typeface="Cambria Math" panose="02040503050406030204" pitchFamily="18" charset="0"/>
                        <a:ea typeface="Calibri" panose="020F0502020204030204" pitchFamily="34" charset="0"/>
                        <a:cs typeface="Times New Roman" panose="02020603050405020304" pitchFamily="18" charset="0"/>
                      </a:rPr>
                      <m:t>y</m:t>
                    </m:r>
                    <m:r>
                      <a:rPr lang="fr-FR">
                        <a:latin typeface="Cambria Math" panose="02040503050406030204" pitchFamily="18" charset="0"/>
                        <a:ea typeface="Calibri" panose="020F0502020204030204" pitchFamily="34" charset="0"/>
                        <a:cs typeface="Times New Roman" panose="02020603050405020304" pitchFamily="18" charset="0"/>
                      </a:rPr>
                      <m:t>=</m:t>
                    </m:r>
                    <m:r>
                      <m:rPr>
                        <m:sty m:val="p"/>
                      </m:rPr>
                      <a:rPr lang="fr-FR">
                        <a:latin typeface="Cambria Math" panose="02040503050406030204" pitchFamily="18" charset="0"/>
                        <a:ea typeface="Calibri" panose="020F0502020204030204" pitchFamily="34" charset="0"/>
                        <a:cs typeface="Times New Roman" panose="02020603050405020304" pitchFamily="18" charset="0"/>
                      </a:rPr>
                      <m:t>cosx</m:t>
                    </m:r>
                  </m:oMath>
                </a14:m>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trên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Cambria Math" panose="02040503050406030204" pitchFamily="18" charset="0"/>
                    <a:ea typeface="Calibri" panose="020F0502020204030204" pitchFamily="34" charset="0"/>
                    <a:cs typeface="Cambria Math" panose="02040503050406030204" pitchFamily="18" charset="0"/>
                  </a:rPr>
                  <a:t>ℝ</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Xét</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Calibri" panose="020F0502020204030204" pitchFamily="34" charset="0"/>
                        <a:cs typeface="Times New Roman" panose="02020603050405020304" pitchFamily="18" charset="0"/>
                      </a:rPr>
                      <m:t>f</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a:latin typeface="Cambria Math" panose="02040503050406030204" pitchFamily="18" charset="0"/>
                            <a:ea typeface="Calibri" panose="020F0502020204030204" pitchFamily="34" charset="0"/>
                            <a:cs typeface="Times New Roman" panose="02020603050405020304" pitchFamily="18" charset="0"/>
                          </a:rPr>
                          <m:t>x</m:t>
                        </m:r>
                      </m:e>
                    </m:d>
                    <m:r>
                      <a:rPr lang="fr-FR">
                        <a:latin typeface="Cambria Math" panose="02040503050406030204" pitchFamily="18" charset="0"/>
                        <a:ea typeface="Calibri" panose="020F0502020204030204" pitchFamily="34" charset="0"/>
                        <a:cs typeface="Times New Roman" panose="02020603050405020304" pitchFamily="18" charset="0"/>
                      </a:rPr>
                      <m:t>= </m:t>
                    </m:r>
                    <m:r>
                      <m:rPr>
                        <m:sty m:val="p"/>
                      </m:rPr>
                      <a:rPr lang="fr-FR">
                        <a:latin typeface="Cambria Math" panose="02040503050406030204" pitchFamily="18" charset="0"/>
                        <a:ea typeface="Calibri" panose="020F0502020204030204" pitchFamily="34" charset="0"/>
                        <a:cs typeface="Times New Roman" panose="02020603050405020304" pitchFamily="18" charset="0"/>
                      </a:rPr>
                      <m:t>y</m:t>
                    </m:r>
                    <m:r>
                      <a:rPr lang="fr-FR">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fr-FR">
                            <a:latin typeface="Cambria Math" panose="02040503050406030204" pitchFamily="18" charset="0"/>
                            <a:ea typeface="Calibri" panose="020F0502020204030204" pitchFamily="34" charset="0"/>
                            <a:cs typeface="Times New Roman" panose="02020603050405020304" pitchFamily="18" charset="0"/>
                          </a:rPr>
                          <m:t>x</m:t>
                        </m:r>
                      </m:e>
                    </m:func>
                  </m:oMath>
                </a14:m>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trên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latin typeface="Cambria Math" panose="02040503050406030204" pitchFamily="18" charset="0"/>
                    <a:ea typeface="Calibri" panose="020F0502020204030204" pitchFamily="34" charset="0"/>
                    <a:cs typeface="Cambria Math" panose="02040503050406030204" pitchFamily="18" charset="0"/>
                  </a:rPr>
                  <a:t>ℝ</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với</a:t>
                </a:r>
                <a:r>
                  <a:rPr lang="fr-FR"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Calibri" panose="020F0502020204030204" pitchFamily="34" charset="0"/>
                        <a:cs typeface="Times New Roman" panose="02020603050405020304" pitchFamily="18" charset="0"/>
                      </a:rPr>
                      <m:t>T</m:t>
                    </m:r>
                    <m:r>
                      <a:rPr lang="fr-FR">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oMath>
                </a14:m>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và</a:t>
                </a:r>
                <a:r>
                  <a:rPr lang="fr-FR"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Calibri" panose="020F0502020204030204" pitchFamily="34" charset="0"/>
                        <a:cs typeface="Times New Roman" panose="02020603050405020304" pitchFamily="18" charset="0"/>
                      </a:rPr>
                      <m:t>x</m:t>
                    </m:r>
                    <m:r>
                      <a:rPr lang="fr-FR">
                        <a:latin typeface="Cambria Math" panose="02040503050406030204" pitchFamily="18" charset="0"/>
                        <a:ea typeface="Calibri" panose="020F0502020204030204" pitchFamily="34" charset="0"/>
                        <a:cs typeface="Times New Roman" panose="02020603050405020304" pitchFamily="18" charset="0"/>
                      </a:rPr>
                      <m:t>∈</m:t>
                    </m:r>
                    <m:r>
                      <a:rPr lang="fr-FR" i="1">
                        <a:latin typeface="Cambria Math" panose="02040503050406030204" pitchFamily="18" charset="0"/>
                        <a:ea typeface="Calibri" panose="020F0502020204030204" pitchFamily="34" charset="0"/>
                        <a:cs typeface="Times New Roman" panose="02020603050405020304" pitchFamily="18" charset="0"/>
                      </a:rPr>
                      <m:t>ℝ</m:t>
                    </m:r>
                  </m:oMath>
                </a14:m>
                <a:r>
                  <a:rPr lang="fr-FR" dirty="0">
                    <a:latin typeface="Times New Roman" panose="02020603050405020304" pitchFamily="18" charset="0"/>
                    <a:ea typeface="Calibri" panose="020F0502020204030204" pitchFamily="34" charset="0"/>
                    <a:cs typeface="Times New Roman" panose="02020603050405020304" pitchFamily="18" charset="0"/>
                  </a:rPr>
                  <a:t> ta </a:t>
                </a:r>
                <a:r>
                  <a:rPr lang="fr-FR" dirty="0" err="1">
                    <a:latin typeface="Times New Roman" panose="02020603050405020304" pitchFamily="18" charset="0"/>
                    <a:ea typeface="Calibri" panose="020F0502020204030204" pitchFamily="34" charset="0"/>
                    <a:cs typeface="Times New Roman" panose="02020603050405020304" pitchFamily="18" charset="0"/>
                  </a:rPr>
                  <a:t>có</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r>
                      <a:rPr lang="nl-NL">
                        <a:latin typeface="Cambria Math" panose="02040503050406030204" pitchFamily="18" charset="0"/>
                        <a:ea typeface="Calibri" panose="020F0502020204030204" pitchFamily="34" charset="0"/>
                        <a:cs typeface="Times New Roman" panose="02020603050405020304" pitchFamily="18" charset="0"/>
                      </a:rPr>
                      <m:t> + 2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i="1">
                        <a:latin typeface="Cambria Math" panose="02040503050406030204" pitchFamily="18" charset="0"/>
                        <a:ea typeface="Calibri" panose="020F0502020204030204" pitchFamily="34" charset="0"/>
                        <a:cs typeface="Times New Roman" panose="02020603050405020304" pitchFamily="18" charset="0"/>
                      </a:rPr>
                      <m:t> </m:t>
                    </m:r>
                    <m:r>
                      <a:rPr lang="nl-NL">
                        <a:latin typeface="Cambria Math" panose="02040503050406030204" pitchFamily="18" charset="0"/>
                        <a:ea typeface="Calibri" panose="020F0502020204030204" pitchFamily="34" charset="0"/>
                        <a:cs typeface="Times New Roman" panose="02020603050405020304" pitchFamily="18" charset="0"/>
                      </a:rPr>
                      <m:t>∈</m:t>
                    </m:r>
                    <m:r>
                      <a:rPr lang="nl-NL" i="1">
                        <a:latin typeface="Cambria Math" panose="02040503050406030204" pitchFamily="18" charset="0"/>
                        <a:ea typeface="Calibri" panose="020F0502020204030204" pitchFamily="34" charset="0"/>
                        <a:cs typeface="Times New Roman" panose="02020603050405020304" pitchFamily="18" charset="0"/>
                      </a:rPr>
                      <m:t> </m:t>
                    </m:r>
                    <m:r>
                      <a:rPr lang="nl-NL" i="1">
                        <a:latin typeface="Cambria Math" panose="02040503050406030204" pitchFamily="18" charset="0"/>
                        <a:ea typeface="Calibri" panose="020F0502020204030204" pitchFamily="34" charset="0"/>
                        <a:cs typeface="Times New Roman" panose="02020603050405020304" pitchFamily="18" charset="0"/>
                      </a:rPr>
                      <m:t>ℝ</m:t>
                    </m:r>
                  </m:oMath>
                </a14:m>
                <a:r>
                  <a:rPr lang="nl-NL" dirty="0">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r>
                      <a:rPr lang="nl-NL">
                        <a:latin typeface="Cambria Math" panose="02040503050406030204" pitchFamily="18" charset="0"/>
                        <a:ea typeface="Calibri" panose="020F0502020204030204" pitchFamily="34" charset="0"/>
                        <a:cs typeface="Times New Roman" panose="02020603050405020304" pitchFamily="18" charset="0"/>
                      </a:rPr>
                      <m:t> –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i="1">
                        <a:latin typeface="Cambria Math" panose="02040503050406030204" pitchFamily="18" charset="0"/>
                        <a:ea typeface="Calibri" panose="020F0502020204030204" pitchFamily="34" charset="0"/>
                        <a:cs typeface="Times New Roman" panose="02020603050405020304" pitchFamily="18" charset="0"/>
                      </a:rPr>
                      <m:t> </m:t>
                    </m:r>
                    <m:r>
                      <a:rPr lang="nl-NL">
                        <a:latin typeface="Cambria Math" panose="02040503050406030204" pitchFamily="18" charset="0"/>
                        <a:ea typeface="Calibri" panose="020F0502020204030204" pitchFamily="34" charset="0"/>
                        <a:cs typeface="Times New Roman" panose="02020603050405020304" pitchFamily="18" charset="0"/>
                      </a:rPr>
                      <m:t>∈</m:t>
                    </m:r>
                    <m:r>
                      <a:rPr lang="nl-NL" i="1">
                        <a:latin typeface="Cambria Math" panose="02040503050406030204" pitchFamily="18" charset="0"/>
                        <a:ea typeface="Calibri" panose="020F0502020204030204" pitchFamily="34" charset="0"/>
                        <a:cs typeface="Times New Roman" panose="02020603050405020304" pitchFamily="18" charset="0"/>
                      </a:rPr>
                      <m:t> </m:t>
                    </m:r>
                    <m:r>
                      <a:rPr lang="nl-NL" i="1">
                        <a:latin typeface="Cambria Math" panose="02040503050406030204" pitchFamily="18" charset="0"/>
                        <a:ea typeface="Calibri" panose="020F0502020204030204" pitchFamily="34" charset="0"/>
                        <a:cs typeface="Times New Roman" panose="02020603050405020304" pitchFamily="18" charset="0"/>
                      </a:rPr>
                      <m:t>ℝ</m:t>
                    </m:r>
                  </m:oMath>
                </a14:m>
                <a:r>
                  <a:rPr lang="nl-NL"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f</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r>
                      <a:rPr lang="nl-NL">
                        <a:latin typeface="Cambria Math" panose="02040503050406030204" pitchFamily="18" charset="0"/>
                        <a:ea typeface="Calibri" panose="020F0502020204030204" pitchFamily="34" charset="0"/>
                        <a:cs typeface="Times New Roman" panose="02020603050405020304" pitchFamily="18" charset="0"/>
                      </a:rPr>
                      <m:t> + 2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 </m:t>
                    </m:r>
                    <m:r>
                      <m:rPr>
                        <m:sty m:val="p"/>
                      </m:rPr>
                      <a:rPr lang="nl-NL">
                        <a:latin typeface="Cambria Math" panose="02040503050406030204" pitchFamily="18" charset="0"/>
                        <a:ea typeface="Calibri" panose="020F0502020204030204" pitchFamily="34" charset="0"/>
                        <a:cs typeface="Times New Roman" panose="02020603050405020304" pitchFamily="18" charset="0"/>
                      </a:rPr>
                      <m:t>f</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x</m:t>
                    </m:r>
                    <m:r>
                      <a:rPr lang="nl-NL">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 Quan sát đồ thị hàm số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y</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cosx</m:t>
                    </m:r>
                  </m:oMath>
                </a14:m>
                <a:r>
                  <a:rPr lang="nl-NL" dirty="0">
                    <a:latin typeface="Times New Roman" panose="02020603050405020304" pitchFamily="18" charset="0"/>
                    <a:ea typeface="Calibri" panose="020F0502020204030204" pitchFamily="34" charset="0"/>
                    <a:cs typeface="Times New Roman" panose="02020603050405020304" pitchFamily="18" charset="0"/>
                  </a:rPr>
                  <a:t> ta thấy:</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 Hàm số đồng biến trên mỗi khoảng </a:t>
                </a:r>
                <a14:m>
                  <m:oMath xmlns:m="http://schemas.openxmlformats.org/officeDocument/2006/math">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0); (</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a:rPr lang="nl-NL">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0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Do đó ta có thể viết hàm số đồng biến trên mỗi khoảng </a:t>
                </a:r>
                <a14:m>
                  <m:oMath xmlns:m="http://schemas.openxmlformats.org/officeDocument/2006/math">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oMath>
                </a14:m>
                <a:r>
                  <a:rPr lang="nl-NL" dirty="0">
                    <a:latin typeface="Times New Roman" panose="02020603050405020304" pitchFamily="18" charset="0"/>
                    <a:ea typeface="Calibri" panose="020F0502020204030204" pitchFamily="34" charset="0"/>
                    <a:cs typeface="Times New Roman" panose="02020603050405020304" pitchFamily="18" charset="0"/>
                  </a:rPr>
                  <a:t> với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m:t>
                    </m:r>
                    <m:r>
                      <a:rPr lang="nl-NL" i="1">
                        <a:latin typeface="Cambria Math" panose="02040503050406030204" pitchFamily="18" charset="0"/>
                        <a:ea typeface="Calibri" panose="020F0502020204030204" pitchFamily="34" charset="0"/>
                        <a:cs typeface="Times New Roman" panose="02020603050405020304" pitchFamily="18" charset="0"/>
                      </a:rPr>
                      <m:t>ℤ</m:t>
                    </m:r>
                  </m:oMath>
                </a14:m>
                <a:r>
                  <a:rPr lang="nl-NL"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 Hàm số nghịch biến trên mỗi khoảng </a:t>
                </a:r>
                <a14:m>
                  <m:oMath xmlns:m="http://schemas.openxmlformats.org/officeDocument/2006/math">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(0; </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Calibri" panose="020F0502020204030204" pitchFamily="34" charset="0"/>
                    <a:cs typeface="Times New Roman" panose="02020603050405020304" pitchFamily="18" charset="0"/>
                  </a:rPr>
                  <a:t>Do đó ta có thể viết hàm số nghịch biến trên mỗi khoảng</a:t>
                </a:r>
                <a14:m>
                  <m:oMath xmlns:m="http://schemas.openxmlformats.org/officeDocument/2006/math">
                    <m:r>
                      <a:rPr lang="nl-NL">
                        <a:latin typeface="Cambria Math" panose="02040503050406030204" pitchFamily="18" charset="0"/>
                        <a:ea typeface="Calibri" panose="020F0502020204030204" pitchFamily="34" charset="0"/>
                        <a:cs typeface="Times New Roman" panose="02020603050405020304" pitchFamily="18" charset="0"/>
                      </a:rPr>
                      <m:t> (</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nl-NL">
                        <a:latin typeface="Cambria Math" panose="02040503050406030204" pitchFamily="18" charset="0"/>
                        <a:ea typeface="Calibri" panose="020F0502020204030204" pitchFamily="34" charset="0"/>
                        <a:cs typeface="Times New Roman" panose="02020603050405020304" pitchFamily="18" charset="0"/>
                      </a:rPr>
                      <m:t>)</m:t>
                    </m:r>
                  </m:oMath>
                </a14:m>
                <a:r>
                  <a:rPr lang="nl-NL" dirty="0">
                    <a:latin typeface="Times New Roman" panose="02020603050405020304" pitchFamily="18" charset="0"/>
                    <a:ea typeface="Calibri" panose="020F0502020204030204" pitchFamily="34" charset="0"/>
                    <a:cs typeface="Times New Roman" panose="02020603050405020304" pitchFamily="18" charset="0"/>
                  </a:rPr>
                  <a:t> với </a:t>
                </a:r>
                <a14:m>
                  <m:oMath xmlns:m="http://schemas.openxmlformats.org/officeDocument/2006/math">
                    <m:r>
                      <m:rPr>
                        <m:sty m:val="p"/>
                      </m:rPr>
                      <a:rPr lang="nl-NL">
                        <a:latin typeface="Cambria Math" panose="02040503050406030204" pitchFamily="18" charset="0"/>
                        <a:ea typeface="Calibri" panose="020F0502020204030204" pitchFamily="34" charset="0"/>
                        <a:cs typeface="Times New Roman" panose="02020603050405020304" pitchFamily="18" charset="0"/>
                      </a:rPr>
                      <m:t>k</m:t>
                    </m:r>
                    <m:r>
                      <a:rPr lang="nl-NL">
                        <a:latin typeface="Cambria Math" panose="02040503050406030204" pitchFamily="18" charset="0"/>
                        <a:ea typeface="Calibri" panose="020F0502020204030204" pitchFamily="34" charset="0"/>
                        <a:cs typeface="Times New Roman" panose="02020603050405020304" pitchFamily="18" charset="0"/>
                      </a:rPr>
                      <m:t>∈</m:t>
                    </m:r>
                    <m:r>
                      <a:rPr lang="nl-NL" i="1">
                        <a:latin typeface="Cambria Math" panose="02040503050406030204" pitchFamily="18" charset="0"/>
                        <a:ea typeface="Calibri" panose="020F0502020204030204" pitchFamily="34" charset="0"/>
                        <a:cs typeface="Times New Roman" panose="02020603050405020304" pitchFamily="18" charset="0"/>
                      </a:rPr>
                      <m:t>ℤ</m:t>
                    </m:r>
                  </m:oMath>
                </a14:m>
                <a:r>
                  <a:rPr lang="nl-NL"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5DDC463A-9160-4335-B664-937861EFC94E}"/>
                  </a:ext>
                </a:extLst>
              </p:cNvPr>
              <p:cNvSpPr>
                <a:spLocks noRot="1" noChangeAspect="1" noMove="1" noResize="1" noEditPoints="1" noAdjustHandles="1" noChangeArrowheads="1" noChangeShapeType="1" noTextEdit="1"/>
              </p:cNvSpPr>
              <p:nvPr/>
            </p:nvSpPr>
            <p:spPr>
              <a:xfrm>
                <a:off x="391633" y="318977"/>
                <a:ext cx="11408734" cy="5618269"/>
              </a:xfrm>
              <a:prstGeom prst="rect">
                <a:avLst/>
              </a:prstGeom>
              <a:blipFill>
                <a:blip r:embed="rId2"/>
                <a:stretch>
                  <a:fillRect l="-427" t="-217" r="-427" b="-759"/>
                </a:stretch>
              </a:blipFill>
            </p:spPr>
            <p:txBody>
              <a:bodyPr/>
              <a:lstStyle/>
              <a:p>
                <a:r>
                  <a:rPr lang="en-US">
                    <a:noFill/>
                  </a:rPr>
                  <a:t> </a:t>
                </a:r>
              </a:p>
            </p:txBody>
          </p:sp>
        </mc:Fallback>
      </mc:AlternateContent>
      <p:pic>
        <p:nvPicPr>
          <p:cNvPr id="3" name="Picture 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5" descr="WhitecornerFlower">
            <a:extLst>
              <a:ext uri="{FF2B5EF4-FFF2-40B4-BE49-F238E27FC236}">
                <a16:creationId xmlns:a16="http://schemas.microsoft.com/office/drawing/2014/main" id="{95677F3A-389E-43A2-AE54-C13E3CC3E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7042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aph of a function&#10;&#10;Description automatically generated with low confidence">
            <a:extLst>
              <a:ext uri="{FF2B5EF4-FFF2-40B4-BE49-F238E27FC236}">
                <a16:creationId xmlns:a16="http://schemas.microsoft.com/office/drawing/2014/main" id="{3FB950C3-95DC-4D4D-9975-A31EC55845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13" y="2321433"/>
            <a:ext cx="6422065" cy="1107567"/>
          </a:xfrm>
          <a:prstGeom prst="rect">
            <a:avLst/>
          </a:prstGeom>
          <a:noFill/>
        </p:spPr>
      </p:pic>
    </p:spTree>
    <p:extLst>
      <p:ext uri="{BB962C8B-B14F-4D97-AF65-F5344CB8AC3E}">
        <p14:creationId xmlns:p14="http://schemas.microsoft.com/office/powerpoint/2010/main" val="30750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circle(in)">
                                      <p:cBhvr>
                                        <p:cTn id="51" dur="2000"/>
                                        <p:tgtEl>
                                          <p:spTgt spid="4">
                                            <p:txEl>
                                              <p:pRg st="6" end="6"/>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circle(in)">
                                      <p:cBhvr>
                                        <p:cTn id="54" dur="2000"/>
                                        <p:tgtEl>
                                          <p:spTgt spid="4">
                                            <p:txEl>
                                              <p:pRg st="7" end="7"/>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circle(in)">
                                      <p:cBhvr>
                                        <p:cTn id="57" dur="2000"/>
                                        <p:tgtEl>
                                          <p:spTgt spid="4">
                                            <p:txEl>
                                              <p:pRg st="8" end="8"/>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circle(in)">
                                      <p:cBhvr>
                                        <p:cTn id="60" dur="2000"/>
                                        <p:tgtEl>
                                          <p:spTgt spid="4">
                                            <p:txEl>
                                              <p:pRg st="9" end="9"/>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circle(in)">
                                      <p:cBhvr>
                                        <p:cTn id="63" dur="2000"/>
                                        <p:tgtEl>
                                          <p:spTgt spid="4">
                                            <p:txEl>
                                              <p:pRg st="10" end="10"/>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Effect transition="in" filter="circle(in)">
                                      <p:cBhvr>
                                        <p:cTn id="66"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521723C-0138-4EB3-A7B8-1C7E840CD959}"/>
                  </a:ext>
                </a:extLst>
              </p:cNvPr>
              <p:cNvSpPr/>
              <p:nvPr/>
            </p:nvSpPr>
            <p:spPr>
              <a:xfrm>
                <a:off x="531628" y="391495"/>
                <a:ext cx="11302408" cy="1597489"/>
              </a:xfrm>
              <a:prstGeom prst="rect">
                <a:avLst/>
              </a:prstGeom>
            </p:spPr>
            <p:txBody>
              <a:bodyPr wrap="square">
                <a:spAutoFit/>
              </a:bodyPr>
              <a:lstStyle/>
              <a:p>
                <a:pPr>
                  <a:lnSpc>
                    <a:spcPct val="115000"/>
                  </a:lnSpc>
                  <a:spcAft>
                    <a:spcPts val="1000"/>
                  </a:spcAft>
                </a:pPr>
                <a:r>
                  <a:rPr lang="nl-NL"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Tính chất</a:t>
                </a:r>
                <a:endParaRPr lang="en-US" sz="1400" dirty="0">
                  <a:solidFill>
                    <a:srgbClr val="1F05BB"/>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nl-NL"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là hàm số chẵn, có đồ thị đối xứng qua trục tung.</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nl-NL"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đồng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nghịch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5521723C-0138-4EB3-A7B8-1C7E840CD959}"/>
                  </a:ext>
                </a:extLst>
              </p:cNvPr>
              <p:cNvSpPr>
                <a:spLocks noRot="1" noChangeAspect="1" noMove="1" noResize="1" noEditPoints="1" noAdjustHandles="1" noChangeArrowheads="1" noChangeShapeType="1" noTextEdit="1"/>
              </p:cNvSpPr>
              <p:nvPr/>
            </p:nvSpPr>
            <p:spPr>
              <a:xfrm>
                <a:off x="531628" y="391495"/>
                <a:ext cx="11302408" cy="1597489"/>
              </a:xfrm>
              <a:prstGeom prst="rect">
                <a:avLst/>
              </a:prstGeom>
              <a:blipFill>
                <a:blip r:embed="rId2"/>
                <a:stretch>
                  <a:fillRect l="-431" t="-763" r="-485" b="-534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D074213-0DC1-44E5-8270-F6C2EB24BCF7}"/>
              </a:ext>
            </a:extLst>
          </p:cNvPr>
          <p:cNvSpPr/>
          <p:nvPr/>
        </p:nvSpPr>
        <p:spPr>
          <a:xfrm>
            <a:off x="584791" y="421918"/>
            <a:ext cx="954107" cy="385042"/>
          </a:xfrm>
          <a:prstGeom prst="rect">
            <a:avLst/>
          </a:prstGeom>
        </p:spPr>
        <p:txBody>
          <a:bodyPr wrap="none">
            <a:spAutoFit/>
          </a:bodyPr>
          <a:lstStyle/>
          <a:p>
            <a:pPr algn="just">
              <a:lnSpc>
                <a:spcPct val="115000"/>
              </a:lnSpc>
              <a:spcAft>
                <a:spcPts val="1000"/>
              </a:spcAft>
            </a:pPr>
            <a:r>
              <a:rPr lang="nl-NL" b="1" i="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nl-NL" i="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3474286-37FF-4E64-9640-8B6747379EEF}"/>
                  </a:ext>
                </a:extLst>
              </p:cNvPr>
              <p:cNvSpPr txBox="1"/>
              <p:nvPr/>
            </p:nvSpPr>
            <p:spPr>
              <a:xfrm>
                <a:off x="559980" y="837383"/>
                <a:ext cx="11227980" cy="133786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Hàm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25</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b="0" i="1" smtClean="0">
                                <a:latin typeface="Cambria Math" panose="02040503050406030204" pitchFamily="18" charset="0"/>
                              </a:rPr>
                              <m:t>6</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e>
                    </m:d>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 trên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63474286-37FF-4E64-9640-8B6747379EEF}"/>
                  </a:ext>
                </a:extLst>
              </p:cNvPr>
              <p:cNvSpPr txBox="1">
                <a:spLocks noRot="1" noChangeAspect="1" noMove="1" noResize="1" noEditPoints="1" noAdjustHandles="1" noChangeArrowheads="1" noChangeShapeType="1" noTextEdit="1"/>
              </p:cNvSpPr>
              <p:nvPr/>
            </p:nvSpPr>
            <p:spPr>
              <a:xfrm>
                <a:off x="559980" y="837383"/>
                <a:ext cx="11227980" cy="1337867"/>
              </a:xfrm>
              <a:prstGeom prst="rect">
                <a:avLst/>
              </a:prstGeom>
              <a:blipFill>
                <a:blip r:embed="rId3"/>
                <a:stretch>
                  <a:fillRect l="-489" t="-227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754A981-0E59-4B51-BAAA-7967A46AD3CD}"/>
              </a:ext>
            </a:extLst>
          </p:cNvPr>
          <p:cNvSpPr txBox="1"/>
          <p:nvPr/>
        </p:nvSpPr>
        <p:spPr>
          <a:xfrm>
            <a:off x="551482" y="1989882"/>
            <a:ext cx="627321" cy="370736"/>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08C84A1-DA40-4BE2-943F-107369155E10}"/>
                  </a:ext>
                </a:extLst>
              </p:cNvPr>
              <p:cNvSpPr txBox="1"/>
              <p:nvPr/>
            </p:nvSpPr>
            <p:spPr>
              <a:xfrm>
                <a:off x="487654" y="2492822"/>
                <a:ext cx="11135831" cy="78467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Do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25</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e>
                    </m:d>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25</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3</m:t>
                            </m:r>
                          </m:den>
                        </m:f>
                      </m:e>
                    </m:d>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a:t>
                </a:r>
                <a:r>
                  <a:rPr lang="nl-NL" dirty="0">
                    <a:latin typeface="Times New Roman" panose="02020603050405020304" pitchFamily="18" charset="0"/>
                    <a:ea typeface="Calibri" panose="020F0502020204030204" pitchFamily="34" charset="0"/>
                    <a:cs typeface="Times New Roman" panose="02020603050405020304" pitchFamily="18" charset="0"/>
                  </a:rPr>
                  <a:t>Do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nl-NL"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𝜋</m:t>
                        </m:r>
                      </m:e>
                    </m:d>
                    <m:r>
                      <a:rPr lang="nl-NL" i="1">
                        <a:latin typeface="Cambria Math" panose="02040503050406030204" pitchFamily="18" charset="0"/>
                        <a:ea typeface="Calibri" panose="020F0502020204030204" pitchFamily="34" charset="0"/>
                        <a:cs typeface="Times New Roman" panose="02020603050405020304" pitchFamily="18" charset="0"/>
                      </a:rPr>
                      <m:t>=</m:t>
                    </m:r>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nl-NL" i="1">
                            <a:latin typeface="Cambria Math" panose="02040503050406030204" pitchFamily="18" charset="0"/>
                            <a:ea typeface="Calibri" panose="020F0502020204030204" pitchFamily="34" charset="0"/>
                            <a:cs typeface="Times New Roman" panose="02020603050405020304" pitchFamily="18" charset="0"/>
                          </a:rPr>
                          <m:t>0−2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nl-NL"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nl-NL"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nên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cos</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nghịch biến trên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−2</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 −</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mc:Choice>
        <mc:Fallback>
          <p:sp>
            <p:nvSpPr>
              <p:cNvPr id="8" name="TextBox 7">
                <a:extLst>
                  <a:ext uri="{FF2B5EF4-FFF2-40B4-BE49-F238E27FC236}">
                    <a16:creationId xmlns:a16="http://schemas.microsoft.com/office/drawing/2014/main" id="{508C84A1-DA40-4BE2-943F-107369155E10}"/>
                  </a:ext>
                </a:extLst>
              </p:cNvPr>
              <p:cNvSpPr txBox="1">
                <a:spLocks noRot="1" noChangeAspect="1" noMove="1" noResize="1" noEditPoints="1" noAdjustHandles="1" noChangeArrowheads="1" noChangeShapeType="1" noTextEdit="1"/>
              </p:cNvSpPr>
              <p:nvPr/>
            </p:nvSpPr>
            <p:spPr>
              <a:xfrm>
                <a:off x="487654" y="2492822"/>
                <a:ext cx="11135831" cy="784679"/>
              </a:xfrm>
              <a:prstGeom prst="rect">
                <a:avLst/>
              </a:prstGeom>
              <a:blipFill>
                <a:blip r:embed="rId4"/>
                <a:stretch>
                  <a:fillRect l="-493" b="-116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60E4E42-5D0E-4735-A8BB-4E80A56323A9}"/>
                  </a:ext>
                </a:extLst>
              </p:cNvPr>
              <p:cNvSpPr txBox="1"/>
              <p:nvPr/>
            </p:nvSpPr>
            <p:spPr>
              <a:xfrm>
                <a:off x="487654" y="3429000"/>
                <a:ext cx="11017430" cy="57656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Nhận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=0 </a:t>
                </a:r>
                <a14:m>
                  <m:oMath xmlns:m="http://schemas.openxmlformats.org/officeDocument/2006/math">
                    <m:groupChr>
                      <m:groupChrPr>
                        <m:chr m:val="⇔"/>
                        <m:vertJc m:val="bot"/>
                        <m:ctrlPr>
                          <a:rPr lang="en-US" i="1" smtClean="0">
                            <a:latin typeface="Cambria Math" panose="02040503050406030204" pitchFamily="18" charset="0"/>
                          </a:rPr>
                        </m:ctrlPr>
                      </m:groupChrPr>
                      <m:e/>
                    </m:groupCh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groupChr>
                      <m:groupChrPr>
                        <m:chr m:val="⇒"/>
                        <m:pos m:val="top"/>
                        <m:ctrlPr>
                          <a:rPr lang="en-US" b="0" i="1" smtClean="0">
                            <a:latin typeface="Cambria Math" panose="02040503050406030204" pitchFamily="18" charset="0"/>
                            <a:ea typeface="Cambria Math" panose="02040503050406030204" pitchFamily="18" charset="0"/>
                          </a:rPr>
                        </m:ctrlPr>
                      </m:groupChrPr>
                      <m:e/>
                    </m:groupChr>
                  </m:oMath>
                </a14:m>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cosx</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0  là D= R\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e>
                    </m:d>
                  </m:oMath>
                </a14:m>
                <a:endParaRPr lang="en-US" dirty="0">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C60E4E42-5D0E-4735-A8BB-4E80A56323A9}"/>
                  </a:ext>
                </a:extLst>
              </p:cNvPr>
              <p:cNvSpPr txBox="1">
                <a:spLocks noRot="1" noChangeAspect="1" noMove="1" noResize="1" noEditPoints="1" noAdjustHandles="1" noChangeArrowheads="1" noChangeShapeType="1" noTextEdit="1"/>
              </p:cNvSpPr>
              <p:nvPr/>
            </p:nvSpPr>
            <p:spPr>
              <a:xfrm>
                <a:off x="487654" y="3429000"/>
                <a:ext cx="11017430" cy="576568"/>
              </a:xfrm>
              <a:prstGeom prst="rect">
                <a:avLst/>
              </a:prstGeom>
              <a:blipFill>
                <a:blip r:embed="rId5"/>
                <a:stretch>
                  <a:fillRect l="-498" b="-1064"/>
                </a:stretch>
              </a:blipFill>
            </p:spPr>
            <p:txBody>
              <a:bodyPr/>
              <a:lstStyle/>
              <a:p>
                <a:r>
                  <a:rPr lang="en-US">
                    <a:noFill/>
                  </a:rPr>
                  <a:t> </a:t>
                </a:r>
              </a:p>
            </p:txBody>
          </p:sp>
        </mc:Fallback>
      </mc:AlternateContent>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2" y="-570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5" descr="WhitecornerFlower">
            <a:extLst>
              <a:ext uri="{FF2B5EF4-FFF2-40B4-BE49-F238E27FC236}">
                <a16:creationId xmlns:a16="http://schemas.microsoft.com/office/drawing/2014/main" id="{4E13B5C7-4136-475F-B732-71D8A87A3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8899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3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1"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DB1298-BADC-46F6-BF14-E610241F9FFA}"/>
              </a:ext>
            </a:extLst>
          </p:cNvPr>
          <p:cNvSpPr/>
          <p:nvPr/>
        </p:nvSpPr>
        <p:spPr>
          <a:xfrm>
            <a:off x="1430801" y="518713"/>
            <a:ext cx="1789272"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tanx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CB398BB-BD54-4879-917B-E711C6170B8D}"/>
              </a:ext>
            </a:extLst>
          </p:cNvPr>
          <p:cNvSpPr/>
          <p:nvPr/>
        </p:nvSpPr>
        <p:spPr>
          <a:xfrm>
            <a:off x="493235" y="898693"/>
            <a:ext cx="1511952"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1. Định nghĩa</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DC9E75-63F9-4A89-8768-B6CD76FBED14}"/>
                  </a:ext>
                </a:extLst>
              </p:cNvPr>
              <p:cNvSpPr txBox="1"/>
              <p:nvPr/>
            </p:nvSpPr>
            <p:spPr>
              <a:xfrm>
                <a:off x="577635" y="1322831"/>
                <a:ext cx="11171342" cy="50436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D= R\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x</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ã</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ê</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 đị</m:t>
                    </m:r>
                    <m:r>
                      <a:rPr lang="en-US" b="0" i="1" smtClean="0">
                        <a:latin typeface="Cambria Math" panose="02040503050406030204" pitchFamily="18" charset="0"/>
                        <a:ea typeface="Cambria Math" panose="02040503050406030204" pitchFamily="18" charset="0"/>
                      </a:rPr>
                      <m:t>𝑛h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𝑛𝑔h</m:t>
                    </m:r>
                    <m:r>
                      <a:rPr lang="en-US" b="0" i="1" smtClean="0">
                        <a:latin typeface="Cambria Math" panose="02040503050406030204" pitchFamily="18" charset="0"/>
                        <a:ea typeface="Cambria Math" panose="02040503050406030204" pitchFamily="18" charset="0"/>
                      </a:rPr>
                      <m:t>ĩ</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𝑡𝑎𝑛𝑥</m:t>
                    </m:r>
                  </m:oMath>
                </a14:m>
                <a:r>
                  <a:rPr lang="en-US" dirty="0">
                    <a:latin typeface="Times New Roman" panose="02020603050405020304" pitchFamily="18" charset="0"/>
                    <a:cs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06DC9E75-63F9-4A89-8768-B6CD76FBED14}"/>
                  </a:ext>
                </a:extLst>
              </p:cNvPr>
              <p:cNvSpPr txBox="1">
                <a:spLocks noRot="1" noChangeAspect="1" noMove="1" noResize="1" noEditPoints="1" noAdjustHandles="1" noChangeArrowheads="1" noChangeShapeType="1" noTextEdit="1"/>
              </p:cNvSpPr>
              <p:nvPr/>
            </p:nvSpPr>
            <p:spPr>
              <a:xfrm>
                <a:off x="577635" y="1322831"/>
                <a:ext cx="11171342" cy="504369"/>
              </a:xfrm>
              <a:prstGeom prst="rect">
                <a:avLst/>
              </a:prstGeom>
              <a:blipFill>
                <a:blip r:embed="rId2"/>
                <a:stretch>
                  <a:fillRect l="-491" b="-48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AC8FAF2-92FD-451E-AB42-F22BE94DDA28}"/>
                  </a:ext>
                </a:extLst>
              </p:cNvPr>
              <p:cNvSpPr/>
              <p:nvPr/>
            </p:nvSpPr>
            <p:spPr>
              <a:xfrm>
                <a:off x="627252" y="1758222"/>
                <a:ext cx="11171342" cy="1605119"/>
              </a:xfrm>
              <a:prstGeom prst="rect">
                <a:avLst/>
              </a:prstGeom>
            </p:spPr>
            <p:txBody>
              <a:bodyPr wrap="square">
                <a:spAutoFit/>
              </a:bodyPr>
              <a:lstStyle/>
              <a:p>
                <a:pPr algn="just">
                  <a:lnSpc>
                    <a:spcPct val="115000"/>
                  </a:lnSpc>
                  <a:spcAft>
                    <a:spcPts val="10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r>
                      <a:rPr lang="vi-VN">
                        <a:latin typeface="Cambria Math" panose="02040503050406030204" pitchFamily="18" charset="0"/>
                        <a:ea typeface="Times New Roman" panose="02020603050405020304" pitchFamily="18" charset="0"/>
                        <a:cs typeface="Times New Roman" panose="02020603050405020304" pitchFamily="18" charset="0"/>
                      </a:rPr>
                      <m:t>≠0</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tức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num>
                          <m:den>
                            <m:r>
                              <a:rPr lang="vi-VN">
                                <a:latin typeface="Cambria Math" panose="02040503050406030204" pitchFamily="18" charset="0"/>
                                <a:ea typeface="Times New Roman" panose="02020603050405020304" pitchFamily="18" charset="0"/>
                                <a:cs typeface="Times New Roman" panose="02020603050405020304" pitchFamily="18" charset="0"/>
                              </a:rPr>
                              <m:t>2</m:t>
                            </m:r>
                          </m:den>
                        </m:f>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r>
                      <a:rPr lang="fr-FR">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D</m:t>
                    </m:r>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thì</a:t>
                </a:r>
                <a:r>
                  <a:rPr lang="fr-FR" dirty="0">
                    <a:latin typeface="Times New Roman" panose="02020603050405020304" pitchFamily="18" charset="0"/>
                    <a:ea typeface="Times New Roman" panose="02020603050405020304" pitchFamily="18" charset="0"/>
                    <a:cs typeface="Times New Roman" panose="02020603050405020304" pitchFamily="18" charset="0"/>
                  </a:rPr>
                  <a:t> ta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func>
                    <m:r>
                      <a:rPr lang="fr-FR">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func>
                      </m:num>
                      <m:den>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func>
                      </m:den>
                    </m:f>
                  </m:oMath>
                </a14:m>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9" name="Rectangle 8">
                <a:extLst>
                  <a:ext uri="{FF2B5EF4-FFF2-40B4-BE49-F238E27FC236}">
                    <a16:creationId xmlns:a16="http://schemas.microsoft.com/office/drawing/2014/main" id="{7AC8FAF2-92FD-451E-AB42-F22BE94DDA28}"/>
                  </a:ext>
                </a:extLst>
              </p:cNvPr>
              <p:cNvSpPr>
                <a:spLocks noRot="1" noChangeAspect="1" noMove="1" noResize="1" noEditPoints="1" noAdjustHandles="1" noChangeArrowheads="1" noChangeShapeType="1" noTextEdit="1"/>
              </p:cNvSpPr>
              <p:nvPr/>
            </p:nvSpPr>
            <p:spPr>
              <a:xfrm>
                <a:off x="627252" y="1758222"/>
                <a:ext cx="11171342" cy="1605119"/>
              </a:xfrm>
              <a:prstGeom prst="rect">
                <a:avLst/>
              </a:prstGeom>
              <a:blipFill>
                <a:blip r:embed="rId3"/>
                <a:stretch>
                  <a:fillRect l="-491" t="-758" b="-11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A74CF7-BE72-485B-8AB2-C8503996CE21}"/>
                  </a:ext>
                </a:extLst>
              </p:cNvPr>
              <p:cNvSpPr txBox="1"/>
              <p:nvPr/>
            </p:nvSpPr>
            <p:spPr>
              <a:xfrm>
                <a:off x="627252" y="3494659"/>
                <a:ext cx="11171342" cy="1151021"/>
              </a:xfrm>
              <a:prstGeom prst="rect">
                <a:avLst/>
              </a:prstGeom>
              <a:noFill/>
            </p:spPr>
            <p:txBody>
              <a:bodyPr wrap="square" rtlCol="0">
                <a:spAutoFit/>
              </a:bodyPr>
              <a:lstStyle/>
              <a:p>
                <a14:m>
                  <m:oMath xmlns:m="http://schemas.openxmlformats.org/officeDocument/2006/math">
                    <m:groupChr>
                      <m:groupChrPr>
                        <m:chr m:val="⇒"/>
                        <m:pos m:val="top"/>
                        <m:ctrlPr>
                          <a:rPr lang="en-US" i="1" smtClean="0">
                            <a:solidFill>
                              <a:srgbClr val="1F05BB"/>
                            </a:solidFill>
                            <a:latin typeface="Cambria Math" panose="02040503050406030204" pitchFamily="18" charset="0"/>
                          </a:rPr>
                        </m:ctrlPr>
                      </m:groupChrPr>
                      <m:e/>
                    </m:groupChr>
                  </m:oMath>
                </a14:m>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nghĩa</a:t>
                </a:r>
                <a:endParaRPr lang="en-US" dirty="0">
                  <a:solidFill>
                    <a:srgbClr val="1F05BB"/>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x</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𝐷</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tanx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tanx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𝐷</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𝑅</m:t>
                    </m:r>
                    <m:r>
                      <a:rPr lang="en-US" b="0" i="1" smtClean="0">
                        <a:latin typeface="Cambria Math" panose="02040503050406030204" pitchFamily="18" charset="0"/>
                        <a:cs typeface="Times New Roman" panose="02020603050405020304" pitchFamily="18" charset="0"/>
                      </a:rPr>
                      <m:t>\</m:t>
                    </m:r>
                    <m:d>
                      <m:dPr>
                        <m:begChr m:val="{"/>
                        <m:endChr m:val="}"/>
                        <m:ctrlPr>
                          <a:rPr lang="en-US" b="0" i="1" smtClean="0">
                            <a:latin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b="0" i="1" smtClean="0">
                                <a:latin typeface="Cambria Math" panose="02040503050406030204" pitchFamily="18" charset="0"/>
                                <a:cs typeface="Times New Roman" panose="02020603050405020304" pitchFamily="18" charset="0"/>
                              </a:rPr>
                              <m:t>2</m:t>
                            </m:r>
                          </m:den>
                        </m:f>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 |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𝑍</m:t>
                        </m:r>
                      </m:e>
                    </m:d>
                  </m:oMath>
                </a14:m>
                <a:endParaRPr lang="en-US" dirty="0">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96A74CF7-BE72-485B-8AB2-C8503996CE21}"/>
                  </a:ext>
                </a:extLst>
              </p:cNvPr>
              <p:cNvSpPr txBox="1">
                <a:spLocks noRot="1" noChangeAspect="1" noMove="1" noResize="1" noEditPoints="1" noAdjustHandles="1" noChangeArrowheads="1" noChangeShapeType="1" noTextEdit="1"/>
              </p:cNvSpPr>
              <p:nvPr/>
            </p:nvSpPr>
            <p:spPr>
              <a:xfrm>
                <a:off x="627252" y="3494659"/>
                <a:ext cx="11171342" cy="1151021"/>
              </a:xfrm>
              <a:prstGeom prst="rect">
                <a:avLst/>
              </a:prstGeom>
              <a:blipFill>
                <a:blip r:embed="rId4"/>
                <a:stretch>
                  <a:fillRect l="-1419" t="-14815" b="-5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3D19EB3-9B99-4741-AE5D-BF4C373D976B}"/>
                  </a:ext>
                </a:extLst>
              </p:cNvPr>
              <p:cNvSpPr/>
              <p:nvPr/>
            </p:nvSpPr>
            <p:spPr>
              <a:xfrm>
                <a:off x="493235" y="907115"/>
                <a:ext cx="2795958" cy="385042"/>
              </a:xfrm>
              <a:prstGeom prst="rect">
                <a:avLst/>
              </a:prstGeom>
            </p:spPr>
            <p:txBody>
              <a:bodyPr wrap="none">
                <a:spAutoFit/>
              </a:bodyPr>
              <a:lstStyle/>
              <a:p>
                <a:pPr algn="just">
                  <a:lnSpc>
                    <a:spcPct val="115000"/>
                  </a:lnSpc>
                  <a:spcAft>
                    <a:spcPts val="1000"/>
                  </a:spcAft>
                </a:pPr>
                <a:r>
                  <a:rPr lang="fr-FR"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2. </a:t>
                </a:r>
                <a:r>
                  <a:rPr lang="fr-FR" b="1" dirty="0" err="1">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Đồ</a:t>
                </a:r>
                <a:r>
                  <a:rPr lang="fr-FR"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thị</a:t>
                </a:r>
                <a:r>
                  <a:rPr lang="fr-FR"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hàm</a:t>
                </a:r>
                <a:r>
                  <a:rPr lang="fr-FR"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𝐲</m:t>
                    </m:r>
                    <m:r>
                      <a:rPr lang="fr-FR"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𝐭𝐚𝐧</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 </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𝐱</m:t>
                    </m:r>
                  </m:oMath>
                </a14:m>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1" name="Rectangle 10">
                <a:extLst>
                  <a:ext uri="{FF2B5EF4-FFF2-40B4-BE49-F238E27FC236}">
                    <a16:creationId xmlns:a16="http://schemas.microsoft.com/office/drawing/2014/main" id="{E3D19EB3-9B99-4741-AE5D-BF4C373D976B}"/>
                  </a:ext>
                </a:extLst>
              </p:cNvPr>
              <p:cNvSpPr>
                <a:spLocks noRot="1" noChangeAspect="1" noMove="1" noResize="1" noEditPoints="1" noAdjustHandles="1" noChangeArrowheads="1" noChangeShapeType="1" noTextEdit="1"/>
              </p:cNvSpPr>
              <p:nvPr/>
            </p:nvSpPr>
            <p:spPr>
              <a:xfrm>
                <a:off x="493235" y="907115"/>
                <a:ext cx="2795958" cy="385042"/>
              </a:xfrm>
              <a:prstGeom prst="rect">
                <a:avLst/>
              </a:prstGeom>
              <a:blipFill>
                <a:blip r:embed="rId5"/>
                <a:stretch>
                  <a:fillRect l="-1961" t="-4762" b="-2539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5213995-072B-4C19-AFF4-6223CBFB3011}"/>
              </a:ext>
            </a:extLst>
          </p:cNvPr>
          <p:cNvSpPr txBox="1"/>
          <p:nvPr/>
        </p:nvSpPr>
        <p:spPr>
          <a:xfrm>
            <a:off x="577635" y="1336031"/>
            <a:ext cx="11334520" cy="923330"/>
          </a:xfrm>
          <a:prstGeom prst="rect">
            <a:avLst/>
          </a:prstGeom>
          <a:noFill/>
        </p:spPr>
        <p:txBody>
          <a:bodyPr wrap="square" rtlCol="0">
            <a:spAutoFit/>
          </a:bodyPr>
          <a:lstStyle/>
          <a:p>
            <a:r>
              <a:rPr lang="en-US" dirty="0">
                <a:solidFill>
                  <a:srgbClr val="1F05BB"/>
                </a:solidFill>
                <a:latin typeface="Times New Roman" panose="02020603050405020304" pitchFamily="18" charset="0"/>
                <a:cs typeface="Times New Roman" panose="02020603050405020304" pitchFamily="18" charset="0"/>
              </a:rPr>
              <a:t>HĐ 10/SGK/28</a:t>
            </a:r>
          </a:p>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a) </a:t>
            </a:r>
            <a:r>
              <a:rPr lang="fr-FR" dirty="0" err="1">
                <a:latin typeface="Times New Roman" panose="02020603050405020304" pitchFamily="18" charset="0"/>
                <a:cs typeface="Times New Roman" panose="02020603050405020304" pitchFamily="18" charset="0"/>
              </a:rPr>
              <a:t>Thay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từng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trị</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x </a:t>
            </a:r>
            <a:r>
              <a:rPr lang="fr-FR" dirty="0" err="1">
                <a:latin typeface="Times New Roman" panose="02020603050405020304" pitchFamily="18" charset="0"/>
                <a:cs typeface="Times New Roman" panose="02020603050405020304" pitchFamily="18" charset="0"/>
              </a:rPr>
              <a:t>vào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hàm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số</a:t>
            </a:r>
            <a:r>
              <a:rPr lang="fr-FR" dirty="0">
                <a:latin typeface="Times New Roman" panose="02020603050405020304" pitchFamily="18" charset="0"/>
                <a:cs typeface="Times New Roman" panose="02020603050405020304" pitchFamily="18" charset="0"/>
              </a:rPr>
              <a:t> y = tan x ta </a:t>
            </a:r>
            <a:r>
              <a:rPr lang="fr-FR" dirty="0" err="1">
                <a:latin typeface="Times New Roman" panose="02020603050405020304" pitchFamily="18" charset="0"/>
                <a:cs typeface="Times New Roman" panose="02020603050405020304" pitchFamily="18" charset="0"/>
              </a:rPr>
              <a:t>có</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bảng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sau</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3" name="Picture 1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4" y="-411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descr="WhitecornerFlower">
            <a:extLst>
              <a:ext uri="{FF2B5EF4-FFF2-40B4-BE49-F238E27FC236}">
                <a16:creationId xmlns:a16="http://schemas.microsoft.com/office/drawing/2014/main" id="{D4E2CD21-9A50-41DA-9380-1F5A5AAFF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7057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DB8E078-D867-4610-8BE8-8EFB8B3C4D84}"/>
              </a:ext>
            </a:extLst>
          </p:cNvPr>
          <p:cNvPicPr/>
          <p:nvPr/>
        </p:nvPicPr>
        <p:blipFill>
          <a:blip r:embed="rId8">
            <a:extLst>
              <a:ext uri="{28A0092B-C50C-407E-A947-70E740481C1C}">
                <a14:useLocalDpi xmlns:a14="http://schemas.microsoft.com/office/drawing/2010/main" val="0"/>
              </a:ext>
            </a:extLst>
          </a:blip>
          <a:stretch>
            <a:fillRect/>
          </a:stretch>
        </p:blipFill>
        <p:spPr>
          <a:xfrm>
            <a:off x="812311" y="513651"/>
            <a:ext cx="618490" cy="408940"/>
          </a:xfrm>
          <a:prstGeom prst="rect">
            <a:avLst/>
          </a:prstGeom>
        </p:spPr>
      </p:pic>
    </p:spTree>
    <p:extLst>
      <p:ext uri="{BB962C8B-B14F-4D97-AF65-F5344CB8AC3E}">
        <p14:creationId xmlns:p14="http://schemas.microsoft.com/office/powerpoint/2010/main" val="5428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1" nodeType="clickEffect">
                                  <p:stCondLst>
                                    <p:cond delay="0"/>
                                  </p:stCondLst>
                                  <p:childTnLst>
                                    <p:anim calcmode="lin" valueType="num">
                                      <p:cBhvr>
                                        <p:cTn id="32" dur="1000"/>
                                        <p:tgtEl>
                                          <p:spTgt spid="7"/>
                                        </p:tgtEl>
                                        <p:attrNameLst>
                                          <p:attrName>ppt_w</p:attrName>
                                        </p:attrNameLst>
                                      </p:cBhvr>
                                      <p:tavLst>
                                        <p:tav tm="0">
                                          <p:val>
                                            <p:strVal val="ppt_w"/>
                                          </p:val>
                                        </p:tav>
                                        <p:tav tm="100000">
                                          <p:val>
                                            <p:fltVal val="0"/>
                                          </p:val>
                                        </p:tav>
                                      </p:tavLst>
                                    </p:anim>
                                    <p:anim calcmode="lin" valueType="num">
                                      <p:cBhvr>
                                        <p:cTn id="33" dur="1000"/>
                                        <p:tgtEl>
                                          <p:spTgt spid="7"/>
                                        </p:tgtEl>
                                        <p:attrNameLst>
                                          <p:attrName>ppt_h</p:attrName>
                                        </p:attrNameLst>
                                      </p:cBhvr>
                                      <p:tavLst>
                                        <p:tav tm="0">
                                          <p:val>
                                            <p:strVal val="ppt_h"/>
                                          </p:val>
                                        </p:tav>
                                        <p:tav tm="100000">
                                          <p:val>
                                            <p:fltVal val="0"/>
                                          </p:val>
                                        </p:tav>
                                      </p:tavLst>
                                    </p:anim>
                                    <p:anim calcmode="lin" valueType="num">
                                      <p:cBhvr>
                                        <p:cTn id="34" dur="1000"/>
                                        <p:tgtEl>
                                          <p:spTgt spid="7"/>
                                        </p:tgtEl>
                                        <p:attrNameLst>
                                          <p:attrName>style.rotation</p:attrName>
                                        </p:attrNameLst>
                                      </p:cBhvr>
                                      <p:tavLst>
                                        <p:tav tm="0">
                                          <p:val>
                                            <p:fltVal val="0"/>
                                          </p:val>
                                        </p:tav>
                                        <p:tav tm="100000">
                                          <p:val>
                                            <p:fltVal val="90"/>
                                          </p:val>
                                        </p:tav>
                                      </p:tavLst>
                                    </p:anim>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par>
                                <p:cTn id="37" presetID="31" presetClass="exit" presetSubtype="0" fill="hold" grpId="1" nodeType="withEffect">
                                  <p:stCondLst>
                                    <p:cond delay="0"/>
                                  </p:stCondLst>
                                  <p:childTnLst>
                                    <p:anim calcmode="lin" valueType="num">
                                      <p:cBhvr>
                                        <p:cTn id="38" dur="1000"/>
                                        <p:tgtEl>
                                          <p:spTgt spid="8"/>
                                        </p:tgtEl>
                                        <p:attrNameLst>
                                          <p:attrName>ppt_w</p:attrName>
                                        </p:attrNameLst>
                                      </p:cBhvr>
                                      <p:tavLst>
                                        <p:tav tm="0">
                                          <p:val>
                                            <p:strVal val="ppt_w"/>
                                          </p:val>
                                        </p:tav>
                                        <p:tav tm="100000">
                                          <p:val>
                                            <p:fltVal val="0"/>
                                          </p:val>
                                        </p:tav>
                                      </p:tavLst>
                                    </p:anim>
                                    <p:anim calcmode="lin" valueType="num">
                                      <p:cBhvr>
                                        <p:cTn id="39" dur="1000"/>
                                        <p:tgtEl>
                                          <p:spTgt spid="8"/>
                                        </p:tgtEl>
                                        <p:attrNameLst>
                                          <p:attrName>ppt_h</p:attrName>
                                        </p:attrNameLst>
                                      </p:cBhvr>
                                      <p:tavLst>
                                        <p:tav tm="0">
                                          <p:val>
                                            <p:strVal val="ppt_h"/>
                                          </p:val>
                                        </p:tav>
                                        <p:tav tm="100000">
                                          <p:val>
                                            <p:fltVal val="0"/>
                                          </p:val>
                                        </p:tav>
                                      </p:tavLst>
                                    </p:anim>
                                    <p:anim calcmode="lin" valueType="num">
                                      <p:cBhvr>
                                        <p:cTn id="40" dur="1000"/>
                                        <p:tgtEl>
                                          <p:spTgt spid="8"/>
                                        </p:tgtEl>
                                        <p:attrNameLst>
                                          <p:attrName>style.rotation</p:attrName>
                                        </p:attrNameLst>
                                      </p:cBhvr>
                                      <p:tavLst>
                                        <p:tav tm="0">
                                          <p:val>
                                            <p:fltVal val="0"/>
                                          </p:val>
                                        </p:tav>
                                        <p:tav tm="100000">
                                          <p:val>
                                            <p:fltVal val="90"/>
                                          </p:val>
                                        </p:tav>
                                      </p:tavLst>
                                    </p:anim>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9"/>
                                        </p:tgtEl>
                                        <p:attrNameLst>
                                          <p:attrName>ppt_w</p:attrName>
                                        </p:attrNameLst>
                                      </p:cBhvr>
                                      <p:tavLst>
                                        <p:tav tm="0">
                                          <p:val>
                                            <p:strVal val="ppt_w"/>
                                          </p:val>
                                        </p:tav>
                                        <p:tav tm="100000">
                                          <p:val>
                                            <p:fltVal val="0"/>
                                          </p:val>
                                        </p:tav>
                                      </p:tavLst>
                                    </p:anim>
                                    <p:anim calcmode="lin" valueType="num">
                                      <p:cBhvr>
                                        <p:cTn id="45" dur="1000"/>
                                        <p:tgtEl>
                                          <p:spTgt spid="9"/>
                                        </p:tgtEl>
                                        <p:attrNameLst>
                                          <p:attrName>ppt_h</p:attrName>
                                        </p:attrNameLst>
                                      </p:cBhvr>
                                      <p:tavLst>
                                        <p:tav tm="0">
                                          <p:val>
                                            <p:strVal val="ppt_h"/>
                                          </p:val>
                                        </p:tav>
                                        <p:tav tm="100000">
                                          <p:val>
                                            <p:fltVal val="0"/>
                                          </p:val>
                                        </p:tav>
                                      </p:tavLst>
                                    </p:anim>
                                    <p:anim calcmode="lin" valueType="num">
                                      <p:cBhvr>
                                        <p:cTn id="46" dur="1000"/>
                                        <p:tgtEl>
                                          <p:spTgt spid="9"/>
                                        </p:tgtEl>
                                        <p:attrNameLst>
                                          <p:attrName>style.rotation</p:attrName>
                                        </p:attrNameLst>
                                      </p:cBhvr>
                                      <p:tavLst>
                                        <p:tav tm="0">
                                          <p:val>
                                            <p:fltVal val="0"/>
                                          </p:val>
                                        </p:tav>
                                        <p:tav tm="100000">
                                          <p:val>
                                            <p:fltVal val="90"/>
                                          </p:val>
                                        </p:tav>
                                      </p:tavLst>
                                    </p:anim>
                                    <p:animEffect transition="out" filter="fad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par>
                                <p:cTn id="49" presetID="31" presetClass="exit" presetSubtype="0" fill="hold" grpId="1" nodeType="withEffect">
                                  <p:stCondLst>
                                    <p:cond delay="0"/>
                                  </p:stCondLst>
                                  <p:childTnLst>
                                    <p:anim calcmode="lin" valueType="num">
                                      <p:cBhvr>
                                        <p:cTn id="50" dur="1000"/>
                                        <p:tgtEl>
                                          <p:spTgt spid="10"/>
                                        </p:tgtEl>
                                        <p:attrNameLst>
                                          <p:attrName>ppt_w</p:attrName>
                                        </p:attrNameLst>
                                      </p:cBhvr>
                                      <p:tavLst>
                                        <p:tav tm="0">
                                          <p:val>
                                            <p:strVal val="ppt_w"/>
                                          </p:val>
                                        </p:tav>
                                        <p:tav tm="100000">
                                          <p:val>
                                            <p:fltVal val="0"/>
                                          </p:val>
                                        </p:tav>
                                      </p:tavLst>
                                    </p:anim>
                                    <p:anim calcmode="lin" valueType="num">
                                      <p:cBhvr>
                                        <p:cTn id="51" dur="1000"/>
                                        <p:tgtEl>
                                          <p:spTgt spid="10"/>
                                        </p:tgtEl>
                                        <p:attrNameLst>
                                          <p:attrName>ppt_h</p:attrName>
                                        </p:attrNameLst>
                                      </p:cBhvr>
                                      <p:tavLst>
                                        <p:tav tm="0">
                                          <p:val>
                                            <p:strVal val="ppt_h"/>
                                          </p:val>
                                        </p:tav>
                                        <p:tav tm="100000">
                                          <p:val>
                                            <p:fltVal val="0"/>
                                          </p:val>
                                        </p:tav>
                                      </p:tavLst>
                                    </p:anim>
                                    <p:anim calcmode="lin" valueType="num">
                                      <p:cBhvr>
                                        <p:cTn id="52" dur="1000"/>
                                        <p:tgtEl>
                                          <p:spTgt spid="10"/>
                                        </p:tgtEl>
                                        <p:attrNameLst>
                                          <p:attrName>style.rotation</p:attrName>
                                        </p:attrNameLst>
                                      </p:cBhvr>
                                      <p:tavLst>
                                        <p:tav tm="0">
                                          <p:val>
                                            <p:fltVal val="0"/>
                                          </p:val>
                                        </p:tav>
                                        <p:tav tm="100000">
                                          <p:val>
                                            <p:fltVal val="90"/>
                                          </p:val>
                                        </p:tav>
                                      </p:tavLst>
                                    </p:anim>
                                    <p:animEffect transition="out" filter="fade">
                                      <p:cBhvr>
                                        <p:cTn id="53" dur="1000"/>
                                        <p:tgtEl>
                                          <p:spTgt spid="10"/>
                                        </p:tgtEl>
                                      </p:cBhvr>
                                    </p:animEffect>
                                    <p:set>
                                      <p:cBhvr>
                                        <p:cTn id="54" dur="1" fill="hold">
                                          <p:stCondLst>
                                            <p:cond delay="9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A34F16C-5CAB-4A6F-ACFF-F3360F901F4C}"/>
                  </a:ext>
                </a:extLst>
              </p:cNvPr>
              <p:cNvGraphicFramePr>
                <a:graphicFrameLocks noGrp="1"/>
              </p:cNvGraphicFramePr>
              <p:nvPr>
                <p:extLst>
                  <p:ext uri="{D42A27DB-BD31-4B8C-83A1-F6EECF244321}">
                    <p14:modId xmlns:p14="http://schemas.microsoft.com/office/powerpoint/2010/main" val="1340091052"/>
                  </p:ext>
                </p:extLst>
              </p:nvPr>
            </p:nvGraphicFramePr>
            <p:xfrm>
              <a:off x="497839" y="654729"/>
              <a:ext cx="5179947" cy="1809512"/>
            </p:xfrm>
            <a:graphic>
              <a:graphicData uri="http://schemas.openxmlformats.org/drawingml/2006/table">
                <a:tbl>
                  <a:tblPr firstRow="1" firstCol="1" bandRow="1">
                    <a:tableStyleId>{5C22544A-7EE6-4342-B048-85BDC9FD1C3A}</a:tableStyleId>
                  </a:tblPr>
                  <a:tblGrid>
                    <a:gridCol w="1879283">
                      <a:extLst>
                        <a:ext uri="{9D8B030D-6E8A-4147-A177-3AD203B41FA5}">
                          <a16:colId xmlns:a16="http://schemas.microsoft.com/office/drawing/2014/main" val="351282561"/>
                        </a:ext>
                      </a:extLst>
                    </a:gridCol>
                    <a:gridCol w="1099852">
                      <a:extLst>
                        <a:ext uri="{9D8B030D-6E8A-4147-A177-3AD203B41FA5}">
                          <a16:colId xmlns:a16="http://schemas.microsoft.com/office/drawing/2014/main" val="1696516507"/>
                        </a:ext>
                      </a:extLst>
                    </a:gridCol>
                    <a:gridCol w="1099852">
                      <a:extLst>
                        <a:ext uri="{9D8B030D-6E8A-4147-A177-3AD203B41FA5}">
                          <a16:colId xmlns:a16="http://schemas.microsoft.com/office/drawing/2014/main" val="2201411527"/>
                        </a:ext>
                      </a:extLst>
                    </a:gridCol>
                    <a:gridCol w="1100960">
                      <a:extLst>
                        <a:ext uri="{9D8B030D-6E8A-4147-A177-3AD203B41FA5}">
                          <a16:colId xmlns:a16="http://schemas.microsoft.com/office/drawing/2014/main" val="841913550"/>
                        </a:ext>
                      </a:extLst>
                    </a:gridCol>
                  </a:tblGrid>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5383967"/>
                      </a:ext>
                    </a:extLst>
                  </a:tr>
                  <a:tr h="35817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tan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280800"/>
                      </a:ext>
                    </a:extLst>
                  </a:tr>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932180"/>
                      </a:ext>
                    </a:extLst>
                  </a:tr>
                  <a:tr h="35817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tan</m:t>
                                    </m:r>
                                  </m:fName>
                                  <m:e>
                                    <m:r>
                                      <m:rPr>
                                        <m:sty m:val="p"/>
                                      </m:rPr>
                                      <a:rPr lang="en-US" sz="1300">
                                        <a:effectLst/>
                                        <a:latin typeface="Cambria Math" panose="02040503050406030204" pitchFamily="18" charset="0"/>
                                      </a:rPr>
                                      <m:t>x</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1910938"/>
                      </a:ext>
                    </a:extLst>
                  </a:tr>
                </a:tbl>
              </a:graphicData>
            </a:graphic>
          </p:graphicFrame>
        </mc:Choice>
        <mc:Fallback xmlns="">
          <p:graphicFrame>
            <p:nvGraphicFramePr>
              <p:cNvPr id="4" name="Table 3">
                <a:extLst>
                  <a:ext uri="{FF2B5EF4-FFF2-40B4-BE49-F238E27FC236}">
                    <a16:creationId xmlns:a16="http://schemas.microsoft.com/office/drawing/2014/main" id="{7A34F16C-5CAB-4A6F-ACFF-F3360F901F4C}"/>
                  </a:ext>
                </a:extLst>
              </p:cNvPr>
              <p:cNvGraphicFramePr>
                <a:graphicFrameLocks noGrp="1"/>
              </p:cNvGraphicFramePr>
              <p:nvPr>
                <p:extLst>
                  <p:ext uri="{D42A27DB-BD31-4B8C-83A1-F6EECF244321}">
                    <p14:modId xmlns:p14="http://schemas.microsoft.com/office/powerpoint/2010/main" val="1340091052"/>
                  </p:ext>
                </p:extLst>
              </p:nvPr>
            </p:nvGraphicFramePr>
            <p:xfrm>
              <a:off x="497839" y="654729"/>
              <a:ext cx="5179947" cy="1809512"/>
            </p:xfrm>
            <a:graphic>
              <a:graphicData uri="http://schemas.openxmlformats.org/drawingml/2006/table">
                <a:tbl>
                  <a:tblPr firstRow="1" firstCol="1" bandRow="1">
                    <a:tableStyleId>{5C22544A-7EE6-4342-B048-85BDC9FD1C3A}</a:tableStyleId>
                  </a:tblPr>
                  <a:tblGrid>
                    <a:gridCol w="1879283">
                      <a:extLst>
                        <a:ext uri="{9D8B030D-6E8A-4147-A177-3AD203B41FA5}">
                          <a16:colId xmlns:a16="http://schemas.microsoft.com/office/drawing/2014/main" val="351282561"/>
                        </a:ext>
                      </a:extLst>
                    </a:gridCol>
                    <a:gridCol w="1099852">
                      <a:extLst>
                        <a:ext uri="{9D8B030D-6E8A-4147-A177-3AD203B41FA5}">
                          <a16:colId xmlns:a16="http://schemas.microsoft.com/office/drawing/2014/main" val="1696516507"/>
                        </a:ext>
                      </a:extLst>
                    </a:gridCol>
                    <a:gridCol w="1099852">
                      <a:extLst>
                        <a:ext uri="{9D8B030D-6E8A-4147-A177-3AD203B41FA5}">
                          <a16:colId xmlns:a16="http://schemas.microsoft.com/office/drawing/2014/main" val="2201411527"/>
                        </a:ext>
                      </a:extLst>
                    </a:gridCol>
                    <a:gridCol w="1100960">
                      <a:extLst>
                        <a:ext uri="{9D8B030D-6E8A-4147-A177-3AD203B41FA5}">
                          <a16:colId xmlns:a16="http://schemas.microsoft.com/office/drawing/2014/main" val="841913550"/>
                        </a:ext>
                      </a:extLst>
                    </a:gridCol>
                  </a:tblGrid>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72222" t="-1111" r="-203333" b="-233333"/>
                          </a:stretch>
                        </a:blipFill>
                      </a:tcPr>
                    </a:tc>
                    <a:tc>
                      <a:txBody>
                        <a:bodyPr/>
                        <a:lstStyle/>
                        <a:p>
                          <a:endParaRPr lang="en-US"/>
                        </a:p>
                      </a:txBody>
                      <a:tcPr marL="68580" marR="68580" marT="0" marB="0" anchor="ctr">
                        <a:blipFill>
                          <a:blip r:embed="rId2"/>
                          <a:stretch>
                            <a:fillRect l="-270718" t="-1111" r="-102210" b="-233333"/>
                          </a:stretch>
                        </a:blipFill>
                      </a:tcP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5383967"/>
                      </a:ext>
                    </a:extLst>
                  </a:tr>
                  <a:tr h="358170">
                    <a:tc>
                      <a:txBody>
                        <a:bodyPr/>
                        <a:lstStyle/>
                        <a:p>
                          <a:endParaRPr lang="en-US"/>
                        </a:p>
                      </a:txBody>
                      <a:tcPr marL="68580" marR="68580" marT="0" marB="0" anchor="ctr">
                        <a:blipFill>
                          <a:blip r:embed="rId2"/>
                          <a:stretch>
                            <a:fillRect l="-324" t="-154237" r="-176699" b="-255932"/>
                          </a:stretch>
                        </a:blipFill>
                      </a:tcP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280800"/>
                      </a:ext>
                    </a:extLst>
                  </a:tr>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72222" t="-166667" r="-203333" b="-67778"/>
                          </a:stretch>
                        </a:blipFill>
                      </a:tcPr>
                    </a:tc>
                    <a:tc>
                      <a:txBody>
                        <a:bodyPr/>
                        <a:lstStyle/>
                        <a:p>
                          <a:endParaRPr lang="en-US"/>
                        </a:p>
                      </a:txBody>
                      <a:tcPr marL="68580" marR="68580" marT="0" marB="0" anchor="ctr">
                        <a:blipFill>
                          <a:blip r:embed="rId2"/>
                          <a:stretch>
                            <a:fillRect l="-270718" t="-166667" r="-102210" b="-67778"/>
                          </a:stretch>
                        </a:blipFill>
                      </a:tcP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932180"/>
                      </a:ext>
                    </a:extLst>
                  </a:tr>
                  <a:tr h="358170">
                    <a:tc>
                      <a:txBody>
                        <a:bodyPr/>
                        <a:lstStyle/>
                        <a:p>
                          <a:endParaRPr lang="en-US"/>
                        </a:p>
                      </a:txBody>
                      <a:tcPr marL="68580" marR="68580" marT="0" marB="0" anchor="ctr">
                        <a:blipFill>
                          <a:blip r:embed="rId2"/>
                          <a:stretch>
                            <a:fillRect l="-324" t="-406780" r="-176699" b="-3390"/>
                          </a:stretch>
                        </a:blipFill>
                      </a:tcP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191093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E5D65B83-E0AA-4E25-AD5A-A4A7557153BF}"/>
                  </a:ext>
                </a:extLst>
              </p:cNvPr>
              <p:cNvGraphicFramePr>
                <a:graphicFrameLocks noGrp="1"/>
              </p:cNvGraphicFramePr>
              <p:nvPr>
                <p:extLst>
                  <p:ext uri="{D42A27DB-BD31-4B8C-83A1-F6EECF244321}">
                    <p14:modId xmlns:p14="http://schemas.microsoft.com/office/powerpoint/2010/main" val="306513545"/>
                  </p:ext>
                </p:extLst>
              </p:nvPr>
            </p:nvGraphicFramePr>
            <p:xfrm>
              <a:off x="3935446" y="575659"/>
              <a:ext cx="5369679" cy="1809512"/>
            </p:xfrm>
            <a:graphic>
              <a:graphicData uri="http://schemas.openxmlformats.org/drawingml/2006/table">
                <a:tbl>
                  <a:tblPr firstRow="1" firstCol="1" bandRow="1">
                    <a:tableStyleId>{5C22544A-7EE6-4342-B048-85BDC9FD1C3A}</a:tableStyleId>
                  </a:tblPr>
                  <a:tblGrid>
                    <a:gridCol w="1948118">
                      <a:extLst>
                        <a:ext uri="{9D8B030D-6E8A-4147-A177-3AD203B41FA5}">
                          <a16:colId xmlns:a16="http://schemas.microsoft.com/office/drawing/2014/main" val="3655033740"/>
                        </a:ext>
                      </a:extLst>
                    </a:gridCol>
                    <a:gridCol w="1140137">
                      <a:extLst>
                        <a:ext uri="{9D8B030D-6E8A-4147-A177-3AD203B41FA5}">
                          <a16:colId xmlns:a16="http://schemas.microsoft.com/office/drawing/2014/main" val="3187675204"/>
                        </a:ext>
                      </a:extLst>
                    </a:gridCol>
                    <a:gridCol w="1140137">
                      <a:extLst>
                        <a:ext uri="{9D8B030D-6E8A-4147-A177-3AD203B41FA5}">
                          <a16:colId xmlns:a16="http://schemas.microsoft.com/office/drawing/2014/main" val="2706917533"/>
                        </a:ext>
                      </a:extLst>
                    </a:gridCol>
                    <a:gridCol w="1141287">
                      <a:extLst>
                        <a:ext uri="{9D8B030D-6E8A-4147-A177-3AD203B41FA5}">
                          <a16:colId xmlns:a16="http://schemas.microsoft.com/office/drawing/2014/main" val="934091370"/>
                        </a:ext>
                      </a:extLst>
                    </a:gridCol>
                  </a:tblGrid>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368318"/>
                      </a:ext>
                    </a:extLst>
                  </a:tr>
                  <a:tr h="35817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tan</m:t>
                                    </m:r>
                                  </m:fName>
                                  <m:e>
                                    <m:r>
                                      <m:rPr>
                                        <m:sty m:val="p"/>
                                      </m:rPr>
                                      <a:rPr lang="en-US" sz="1300">
                                        <a:effectLst/>
                                        <a:latin typeface="Cambria Math" panose="02040503050406030204" pitchFamily="18" charset="0"/>
                                      </a:rPr>
                                      <m:t>x</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593654"/>
                      </a:ext>
                    </a:extLst>
                  </a:tr>
                  <a:tr h="546586">
                    <a:tc>
                      <a:txBody>
                        <a:bodyPr/>
                        <a:lstStyle/>
                        <a:p>
                          <a:pPr algn="ctr">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b="0" i="0" smtClean="0">
                                        <a:effectLst/>
                                        <a:latin typeface="Cambria Math" panose="02040503050406030204" pitchFamily="18" charset="0"/>
                                      </a:rPr>
                                      <m:t>4</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0962241"/>
                      </a:ext>
                    </a:extLst>
                  </a:tr>
                  <a:tr h="35817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tan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4207761"/>
                      </a:ext>
                    </a:extLst>
                  </a:tr>
                </a:tbl>
              </a:graphicData>
            </a:graphic>
          </p:graphicFrame>
        </mc:Choice>
        <mc:Fallback>
          <p:graphicFrame>
            <p:nvGraphicFramePr>
              <p:cNvPr id="6" name="Table 5">
                <a:extLst>
                  <a:ext uri="{FF2B5EF4-FFF2-40B4-BE49-F238E27FC236}">
                    <a16:creationId xmlns:a16="http://schemas.microsoft.com/office/drawing/2014/main" id="{E5D65B83-E0AA-4E25-AD5A-A4A7557153BF}"/>
                  </a:ext>
                </a:extLst>
              </p:cNvPr>
              <p:cNvGraphicFramePr>
                <a:graphicFrameLocks noGrp="1"/>
              </p:cNvGraphicFramePr>
              <p:nvPr>
                <p:extLst>
                  <p:ext uri="{D42A27DB-BD31-4B8C-83A1-F6EECF244321}">
                    <p14:modId xmlns:p14="http://schemas.microsoft.com/office/powerpoint/2010/main" val="306513545"/>
                  </p:ext>
                </p:extLst>
              </p:nvPr>
            </p:nvGraphicFramePr>
            <p:xfrm>
              <a:off x="3935446" y="575659"/>
              <a:ext cx="5369679" cy="1809512"/>
            </p:xfrm>
            <a:graphic>
              <a:graphicData uri="http://schemas.openxmlformats.org/drawingml/2006/table">
                <a:tbl>
                  <a:tblPr firstRow="1" firstCol="1" bandRow="1">
                    <a:tableStyleId>{5C22544A-7EE6-4342-B048-85BDC9FD1C3A}</a:tableStyleId>
                  </a:tblPr>
                  <a:tblGrid>
                    <a:gridCol w="1948118">
                      <a:extLst>
                        <a:ext uri="{9D8B030D-6E8A-4147-A177-3AD203B41FA5}">
                          <a16:colId xmlns:a16="http://schemas.microsoft.com/office/drawing/2014/main" val="3655033740"/>
                        </a:ext>
                      </a:extLst>
                    </a:gridCol>
                    <a:gridCol w="1140137">
                      <a:extLst>
                        <a:ext uri="{9D8B030D-6E8A-4147-A177-3AD203B41FA5}">
                          <a16:colId xmlns:a16="http://schemas.microsoft.com/office/drawing/2014/main" val="3187675204"/>
                        </a:ext>
                      </a:extLst>
                    </a:gridCol>
                    <a:gridCol w="1140137">
                      <a:extLst>
                        <a:ext uri="{9D8B030D-6E8A-4147-A177-3AD203B41FA5}">
                          <a16:colId xmlns:a16="http://schemas.microsoft.com/office/drawing/2014/main" val="2706917533"/>
                        </a:ext>
                      </a:extLst>
                    </a:gridCol>
                    <a:gridCol w="1141287">
                      <a:extLst>
                        <a:ext uri="{9D8B030D-6E8A-4147-A177-3AD203B41FA5}">
                          <a16:colId xmlns:a16="http://schemas.microsoft.com/office/drawing/2014/main" val="934091370"/>
                        </a:ext>
                      </a:extLst>
                    </a:gridCol>
                  </a:tblGrid>
                  <a:tr h="546586">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71658" t="-1111" r="-202674" b="-233333"/>
                          </a:stretch>
                        </a:blipFill>
                      </a:tcPr>
                    </a:tc>
                    <a:tc>
                      <a:txBody>
                        <a:bodyPr/>
                        <a:lstStyle/>
                        <a:p>
                          <a:endParaRPr lang="en-US"/>
                        </a:p>
                      </a:txBody>
                      <a:tcPr marL="68580" marR="68580" marT="0" marB="0" anchor="ctr">
                        <a:blipFill>
                          <a:blip r:embed="rId3"/>
                          <a:stretch>
                            <a:fillRect l="-270213" t="-1111" r="-101596" b="-233333"/>
                          </a:stretch>
                        </a:blipFill>
                      </a:tcP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368318"/>
                      </a:ext>
                    </a:extLst>
                  </a:tr>
                  <a:tr h="358170">
                    <a:tc>
                      <a:txBody>
                        <a:bodyPr/>
                        <a:lstStyle/>
                        <a:p>
                          <a:endParaRPr lang="en-US"/>
                        </a:p>
                      </a:txBody>
                      <a:tcPr marL="68580" marR="68580" marT="0" marB="0" anchor="ctr">
                        <a:blipFill>
                          <a:blip r:embed="rId3"/>
                          <a:stretch>
                            <a:fillRect l="-313" t="-154237" r="-176875" b="-255932"/>
                          </a:stretch>
                        </a:blipFill>
                      </a:tcPr>
                    </a:tc>
                    <a:tc>
                      <a:txBody>
                        <a:bodyPr/>
                        <a:lstStyle/>
                        <a:p>
                          <a:endParaRPr lang="en-US"/>
                        </a:p>
                      </a:txBody>
                      <a:tcPr marL="68580" marR="68580" marT="0" marB="0" anchor="ctr">
                        <a:blipFill>
                          <a:blip r:embed="rId3"/>
                          <a:stretch>
                            <a:fillRect l="-171658" t="-154237" r="-202674" b="-255932"/>
                          </a:stretch>
                        </a:blipFill>
                      </a:tcPr>
                    </a:tc>
                    <a:tc>
                      <a:txBody>
                        <a:bodyPr/>
                        <a:lstStyle/>
                        <a:p>
                          <a:endParaRPr lang="en-US"/>
                        </a:p>
                      </a:txBody>
                      <a:tcPr marL="68580" marR="68580" marT="0" marB="0" anchor="ctr">
                        <a:blipFill>
                          <a:blip r:embed="rId3"/>
                          <a:stretch>
                            <a:fillRect l="-270213" t="-154237" r="-101596" b="-255932"/>
                          </a:stretch>
                        </a:blipFill>
                      </a:tcP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593654"/>
                      </a:ext>
                    </a:extLst>
                  </a:tr>
                  <a:tr h="546586">
                    <a:tc>
                      <a:txBody>
                        <a:bodyPr/>
                        <a:lstStyle/>
                        <a:p>
                          <a:pPr algn="ctr">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71658" t="-166667" r="-202674" b="-67778"/>
                          </a:stretch>
                        </a:blipFill>
                      </a:tcPr>
                    </a:tc>
                    <a:tc>
                      <a:txBody>
                        <a:bodyPr/>
                        <a:lstStyle/>
                        <a:p>
                          <a:endParaRPr lang="en-US"/>
                        </a:p>
                      </a:txBody>
                      <a:tcPr marL="68580" marR="68580" marT="0" marB="0" anchor="ctr">
                        <a:blipFill>
                          <a:blip r:embed="rId3"/>
                          <a:stretch>
                            <a:fillRect l="-270213" t="-166667" r="-101596" b="-67778"/>
                          </a:stretch>
                        </a:blipFill>
                      </a:tcP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0962241"/>
                      </a:ext>
                    </a:extLst>
                  </a:tr>
                  <a:tr h="358170">
                    <a:tc>
                      <a:txBody>
                        <a:bodyPr/>
                        <a:lstStyle/>
                        <a:p>
                          <a:endParaRPr lang="en-US"/>
                        </a:p>
                      </a:txBody>
                      <a:tcPr marL="68580" marR="68580" marT="0" marB="0" anchor="ctr">
                        <a:blipFill>
                          <a:blip r:embed="rId3"/>
                          <a:stretch>
                            <a:fillRect l="-313" t="-406780" r="-176875" b="-3390"/>
                          </a:stretch>
                        </a:blipFill>
                      </a:tcPr>
                    </a:tc>
                    <a:tc>
                      <a:txBody>
                        <a:bodyPr/>
                        <a:lstStyle/>
                        <a:p>
                          <a:pPr algn="ctr">
                            <a:lnSpc>
                              <a:spcPct val="11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1</a:t>
                          </a:r>
                        </a:p>
                      </a:txBody>
                      <a:tcPr marL="68580" marR="68580" marT="0" marB="0" anchor="ctr"/>
                    </a:tc>
                    <a:tc>
                      <a:txBody>
                        <a:bodyPr/>
                        <a:lstStyle/>
                        <a:p>
                          <a:endParaRPr lang="en-US"/>
                        </a:p>
                      </a:txBody>
                      <a:tcPr marL="68580" marR="68580" marT="0" marB="0" anchor="ctr">
                        <a:blipFill>
                          <a:blip r:embed="rId3"/>
                          <a:stretch>
                            <a:fillRect l="-270213" t="-406780" r="-101596" b="-3390"/>
                          </a:stretch>
                        </a:blipFill>
                      </a:tcP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4207761"/>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59E9518-4331-468F-A932-5F7C03B9B4EA}"/>
                  </a:ext>
                </a:extLst>
              </p:cNvPr>
              <p:cNvSpPr/>
              <p:nvPr/>
            </p:nvSpPr>
            <p:spPr>
              <a:xfrm>
                <a:off x="327718" y="2625632"/>
                <a:ext cx="11536561" cy="1045799"/>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b) Lấy thêm một số điểm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vi-VN"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trong bảng sau và nối lại ta được đồ thị hàm số y = tan x trên khoảng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vi-VN"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1400" dirty="0">
                    <a:effectLst/>
                    <a:latin typeface="Arial" panose="020B0604020202020204" pitchFamily="34"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Chẳng</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hạn</a:t>
                </a:r>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A59E9518-4331-468F-A932-5F7C03B9B4EA}"/>
                  </a:ext>
                </a:extLst>
              </p:cNvPr>
              <p:cNvSpPr>
                <a:spLocks noRot="1" noChangeAspect="1" noMove="1" noResize="1" noEditPoints="1" noAdjustHandles="1" noChangeArrowheads="1" noChangeShapeType="1" noTextEdit="1"/>
              </p:cNvSpPr>
              <p:nvPr/>
            </p:nvSpPr>
            <p:spPr>
              <a:xfrm>
                <a:off x="327718" y="2625632"/>
                <a:ext cx="11536561" cy="1045799"/>
              </a:xfrm>
              <a:prstGeom prst="rect">
                <a:avLst/>
              </a:prstGeom>
              <a:blipFill>
                <a:blip r:embed="rId4"/>
                <a:stretch>
                  <a:fillRect l="-476" r="-423" b="-2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D1FF8C7-2B2D-4E80-BBB7-C4C26B488E65}"/>
                  </a:ext>
                </a:extLst>
              </p:cNvPr>
              <p:cNvGraphicFramePr>
                <a:graphicFrameLocks noGrp="1"/>
              </p:cNvGraphicFramePr>
              <p:nvPr>
                <p:extLst>
                  <p:ext uri="{D42A27DB-BD31-4B8C-83A1-F6EECF244321}">
                    <p14:modId xmlns:p14="http://schemas.microsoft.com/office/powerpoint/2010/main" val="958305005"/>
                  </p:ext>
                </p:extLst>
              </p:nvPr>
            </p:nvGraphicFramePr>
            <p:xfrm>
              <a:off x="327718" y="3867477"/>
              <a:ext cx="3914673" cy="949072"/>
            </p:xfrm>
            <a:graphic>
              <a:graphicData uri="http://schemas.openxmlformats.org/drawingml/2006/table">
                <a:tbl>
                  <a:tblPr firstRow="1" firstCol="1" bandRow="1">
                    <a:tableStyleId>{5C22544A-7EE6-4342-B048-85BDC9FD1C3A}</a:tableStyleId>
                  </a:tblPr>
                  <a:tblGrid>
                    <a:gridCol w="1304642">
                      <a:extLst>
                        <a:ext uri="{9D8B030D-6E8A-4147-A177-3AD203B41FA5}">
                          <a16:colId xmlns:a16="http://schemas.microsoft.com/office/drawing/2014/main" val="4019718677"/>
                        </a:ext>
                      </a:extLst>
                    </a:gridCol>
                    <a:gridCol w="1304642">
                      <a:extLst>
                        <a:ext uri="{9D8B030D-6E8A-4147-A177-3AD203B41FA5}">
                          <a16:colId xmlns:a16="http://schemas.microsoft.com/office/drawing/2014/main" val="1853950748"/>
                        </a:ext>
                      </a:extLst>
                    </a:gridCol>
                    <a:gridCol w="1305389">
                      <a:extLst>
                        <a:ext uri="{9D8B030D-6E8A-4147-A177-3AD203B41FA5}">
                          <a16:colId xmlns:a16="http://schemas.microsoft.com/office/drawing/2014/main" val="751095587"/>
                        </a:ext>
                      </a:extLst>
                    </a:gridCol>
                  </a:tblGrid>
                  <a:tr h="424965">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𝜋</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𝜋</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7562159"/>
                      </a:ext>
                    </a:extLst>
                  </a:tr>
                  <a:tr h="524107">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𝑦</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tan</m:t>
                                    </m:r>
                                  </m:fName>
                                  <m:e>
                                    <m:r>
                                      <a:rPr lang="en-US" sz="1300">
                                        <a:effectLst/>
                                        <a:latin typeface="Cambria Math" panose="02040503050406030204" pitchFamily="18" charset="0"/>
                                      </a:rPr>
                                      <m:t>𝑥</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smtClean="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b="0" i="0" smtClean="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6374847"/>
                      </a:ext>
                    </a:extLst>
                  </a:tr>
                </a:tbl>
              </a:graphicData>
            </a:graphic>
          </p:graphicFrame>
        </mc:Choice>
        <mc:Fallback xmlns="">
          <p:graphicFrame>
            <p:nvGraphicFramePr>
              <p:cNvPr id="8" name="Table 7">
                <a:extLst>
                  <a:ext uri="{FF2B5EF4-FFF2-40B4-BE49-F238E27FC236}">
                    <a16:creationId xmlns:a16="http://schemas.microsoft.com/office/drawing/2014/main" id="{CD1FF8C7-2B2D-4E80-BBB7-C4C26B488E65}"/>
                  </a:ext>
                </a:extLst>
              </p:cNvPr>
              <p:cNvGraphicFramePr>
                <a:graphicFrameLocks noGrp="1"/>
              </p:cNvGraphicFramePr>
              <p:nvPr>
                <p:extLst>
                  <p:ext uri="{D42A27DB-BD31-4B8C-83A1-F6EECF244321}">
                    <p14:modId xmlns:p14="http://schemas.microsoft.com/office/powerpoint/2010/main" val="958305005"/>
                  </p:ext>
                </p:extLst>
              </p:nvPr>
            </p:nvGraphicFramePr>
            <p:xfrm>
              <a:off x="327718" y="3867477"/>
              <a:ext cx="3914673" cy="949072"/>
            </p:xfrm>
            <a:graphic>
              <a:graphicData uri="http://schemas.openxmlformats.org/drawingml/2006/table">
                <a:tbl>
                  <a:tblPr firstRow="1" firstCol="1" bandRow="1">
                    <a:tableStyleId>{5C22544A-7EE6-4342-B048-85BDC9FD1C3A}</a:tableStyleId>
                  </a:tblPr>
                  <a:tblGrid>
                    <a:gridCol w="1304642">
                      <a:extLst>
                        <a:ext uri="{9D8B030D-6E8A-4147-A177-3AD203B41FA5}">
                          <a16:colId xmlns:a16="http://schemas.microsoft.com/office/drawing/2014/main" val="4019718677"/>
                        </a:ext>
                      </a:extLst>
                    </a:gridCol>
                    <a:gridCol w="1304642">
                      <a:extLst>
                        <a:ext uri="{9D8B030D-6E8A-4147-A177-3AD203B41FA5}">
                          <a16:colId xmlns:a16="http://schemas.microsoft.com/office/drawing/2014/main" val="1853950748"/>
                        </a:ext>
                      </a:extLst>
                    </a:gridCol>
                    <a:gridCol w="1305389">
                      <a:extLst>
                        <a:ext uri="{9D8B030D-6E8A-4147-A177-3AD203B41FA5}">
                          <a16:colId xmlns:a16="http://schemas.microsoft.com/office/drawing/2014/main" val="751095587"/>
                        </a:ext>
                      </a:extLst>
                    </a:gridCol>
                  </a:tblGrid>
                  <a:tr h="424965">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00000" t="-1429" r="-101860" b="-127143"/>
                          </a:stretch>
                        </a:blipFill>
                      </a:tcPr>
                    </a:tc>
                    <a:tc>
                      <a:txBody>
                        <a:bodyPr/>
                        <a:lstStyle/>
                        <a:p>
                          <a:endParaRPr lang="en-US"/>
                        </a:p>
                      </a:txBody>
                      <a:tcPr marL="68580" marR="68580" marT="0" marB="0" anchor="ctr">
                        <a:blipFill>
                          <a:blip r:embed="rId5"/>
                          <a:stretch>
                            <a:fillRect l="-200935" t="-1429" r="-2336" b="-127143"/>
                          </a:stretch>
                        </a:blipFill>
                      </a:tcPr>
                    </a:tc>
                    <a:extLst>
                      <a:ext uri="{0D108BD9-81ED-4DB2-BD59-A6C34878D82A}">
                        <a16:rowId xmlns:a16="http://schemas.microsoft.com/office/drawing/2014/main" val="2537562159"/>
                      </a:ext>
                    </a:extLst>
                  </a:tr>
                  <a:tr h="524107">
                    <a:tc>
                      <a:txBody>
                        <a:bodyPr/>
                        <a:lstStyle/>
                        <a:p>
                          <a:endParaRPr lang="en-US"/>
                        </a:p>
                      </a:txBody>
                      <a:tcPr marL="68580" marR="68580" marT="0" marB="0" anchor="ctr">
                        <a:blipFill>
                          <a:blip r:embed="rId5"/>
                          <a:stretch>
                            <a:fillRect l="-467" t="-81609" r="-202804" b="-2299"/>
                          </a:stretch>
                        </a:blipFill>
                      </a:tcPr>
                    </a:tc>
                    <a:tc>
                      <a:txBody>
                        <a:bodyPr/>
                        <a:lstStyle/>
                        <a:p>
                          <a:endParaRPr lang="en-US"/>
                        </a:p>
                      </a:txBody>
                      <a:tcPr marL="68580" marR="68580" marT="0" marB="0" anchor="ctr">
                        <a:blipFill>
                          <a:blip r:embed="rId5"/>
                          <a:stretch>
                            <a:fillRect l="-100000" t="-81609" r="-101860" b="-2299"/>
                          </a:stretch>
                        </a:blipFill>
                      </a:tcPr>
                    </a:tc>
                    <a:tc>
                      <a:txBody>
                        <a:bodyPr/>
                        <a:lstStyle/>
                        <a:p>
                          <a:endParaRPr lang="en-US"/>
                        </a:p>
                      </a:txBody>
                      <a:tcPr marL="68580" marR="68580" marT="0" marB="0" anchor="ctr">
                        <a:blipFill>
                          <a:blip r:embed="rId5"/>
                          <a:stretch>
                            <a:fillRect l="-200935" t="-81609" r="-2336" b="-2299"/>
                          </a:stretch>
                        </a:blipFill>
                      </a:tcPr>
                    </a:tc>
                    <a:extLst>
                      <a:ext uri="{0D108BD9-81ED-4DB2-BD59-A6C34878D82A}">
                        <a16:rowId xmlns:a16="http://schemas.microsoft.com/office/drawing/2014/main" val="4046374847"/>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8D6FF6-6B94-4118-AEC0-67595458BD13}"/>
                  </a:ext>
                </a:extLst>
              </p:cNvPr>
              <p:cNvSpPr/>
              <p:nvPr/>
            </p:nvSpPr>
            <p:spPr>
              <a:xfrm>
                <a:off x="327718" y="5012595"/>
                <a:ext cx="4680217" cy="1436804"/>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c) Làm tương tự như trên đối với các</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3</m:t>
                            </m:r>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r>
                      <a:rPr lang="vi-VN"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3</m:t>
                            </m:r>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r>
                      <a:rPr lang="vi-VN"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ta có đồ thị hàm số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y = tanx trên D được biểu diễn.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5A8D6FF6-6B94-4118-AEC0-67595458BD13}"/>
                  </a:ext>
                </a:extLst>
              </p:cNvPr>
              <p:cNvSpPr>
                <a:spLocks noRot="1" noChangeAspect="1" noMove="1" noResize="1" noEditPoints="1" noAdjustHandles="1" noChangeArrowheads="1" noChangeShapeType="1" noTextEdit="1"/>
              </p:cNvSpPr>
              <p:nvPr/>
            </p:nvSpPr>
            <p:spPr>
              <a:xfrm>
                <a:off x="327718" y="5012595"/>
                <a:ext cx="4680217" cy="1436804"/>
              </a:xfrm>
              <a:prstGeom prst="rect">
                <a:avLst/>
              </a:prstGeom>
              <a:blipFill>
                <a:blip r:embed="rId6"/>
                <a:stretch>
                  <a:fillRect l="-1172" t="-847" b="-5932"/>
                </a:stretch>
              </a:blipFill>
            </p:spPr>
            <p:txBody>
              <a:bodyPr/>
              <a:lstStyle/>
              <a:p>
                <a:r>
                  <a:rPr lang="en-US">
                    <a:noFill/>
                  </a:rPr>
                  <a:t> </a:t>
                </a:r>
              </a:p>
            </p:txBody>
          </p:sp>
        </mc:Fallback>
      </mc:AlternateContent>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107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5" descr="WhitecornerFlower">
            <a:extLst>
              <a:ext uri="{FF2B5EF4-FFF2-40B4-BE49-F238E27FC236}">
                <a16:creationId xmlns:a16="http://schemas.microsoft.com/office/drawing/2014/main" id="{FD98585F-5E59-404F-AE9D-3774A300D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400" y="555212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3BCE7FCC-1F4D-4A09-9257-658BBD37556F}"/>
              </a:ext>
            </a:extLst>
          </p:cNvPr>
          <p:cNvSpPr/>
          <p:nvPr/>
        </p:nvSpPr>
        <p:spPr>
          <a:xfrm>
            <a:off x="2956358" y="1090950"/>
            <a:ext cx="836430" cy="49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D733B70-4D80-4CAB-9494-7B27CE394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4640" y="3291066"/>
            <a:ext cx="1523810" cy="2866667"/>
          </a:xfrm>
          <a:prstGeom prst="rect">
            <a:avLst/>
          </a:prstGeom>
        </p:spPr>
      </p:pic>
      <p:pic>
        <p:nvPicPr>
          <p:cNvPr id="15" name="Picture 14">
            <a:extLst>
              <a:ext uri="{FF2B5EF4-FFF2-40B4-BE49-F238E27FC236}">
                <a16:creationId xmlns:a16="http://schemas.microsoft.com/office/drawing/2014/main" id="{AB04A5AD-EFFD-40BB-BAEF-5F6CE52B3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7547" y="3319638"/>
            <a:ext cx="3028571" cy="2838095"/>
          </a:xfrm>
          <a:prstGeom prst="rect">
            <a:avLst/>
          </a:prstGeom>
        </p:spPr>
      </p:pic>
    </p:spTree>
    <p:extLst>
      <p:ext uri="{BB962C8B-B14F-4D97-AF65-F5344CB8AC3E}">
        <p14:creationId xmlns:p14="http://schemas.microsoft.com/office/powerpoint/2010/main" val="16387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fltVal val="0"/>
                                          </p:val>
                                        </p:tav>
                                        <p:tav tm="100000">
                                          <p:val>
                                            <p:strVal val="#ppt_w"/>
                                          </p:val>
                                        </p:tav>
                                      </p:tavLst>
                                    </p:anim>
                                    <p:anim calcmode="lin" valueType="num">
                                      <p:cBhvr>
                                        <p:cTn id="55" dur="1000" fill="hold"/>
                                        <p:tgtEl>
                                          <p:spTgt spid="15"/>
                                        </p:tgtEl>
                                        <p:attrNameLst>
                                          <p:attrName>ppt_h</p:attrName>
                                        </p:attrNameLst>
                                      </p:cBhvr>
                                      <p:tavLst>
                                        <p:tav tm="0">
                                          <p:val>
                                            <p:fltVal val="0"/>
                                          </p:val>
                                        </p:tav>
                                        <p:tav tm="100000">
                                          <p:val>
                                            <p:strVal val="#ppt_h"/>
                                          </p:val>
                                        </p:tav>
                                      </p:tavLst>
                                    </p:anim>
                                    <p:anim calcmode="lin" valueType="num">
                                      <p:cBhvr>
                                        <p:cTn id="56" dur="1000" fill="hold"/>
                                        <p:tgtEl>
                                          <p:spTgt spid="15"/>
                                        </p:tgtEl>
                                        <p:attrNameLst>
                                          <p:attrName>style.rotation</p:attrName>
                                        </p:attrNameLst>
                                      </p:cBhvr>
                                      <p:tavLst>
                                        <p:tav tm="0">
                                          <p:val>
                                            <p:fltVal val="90"/>
                                          </p:val>
                                        </p:tav>
                                        <p:tav tm="100000">
                                          <p:val>
                                            <p:fltVal val="0"/>
                                          </p:val>
                                        </p:tav>
                                      </p:tavLst>
                                    </p:anim>
                                    <p:animEffect transition="in" filter="fade">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F45AF8A-F122-48AF-B0B4-9E2EAFE901B6}"/>
                  </a:ext>
                </a:extLst>
              </p:cNvPr>
              <p:cNvSpPr/>
              <p:nvPr/>
            </p:nvSpPr>
            <p:spPr>
              <a:xfrm>
                <a:off x="443348" y="526270"/>
                <a:ext cx="3541995" cy="385042"/>
              </a:xfrm>
              <a:prstGeom prst="rect">
                <a:avLst/>
              </a:prstGeom>
            </p:spPr>
            <p:txBody>
              <a:bodyPr wrap="none">
                <a:spAutoFit/>
              </a:bodyPr>
              <a:lstStyle/>
              <a:p>
                <a:pPr>
                  <a:lnSpc>
                    <a:spcPct val="115000"/>
                  </a:lnSpc>
                  <a:spcAft>
                    <a:spcPts val="1000"/>
                  </a:spcAft>
                </a:pPr>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3. Tính chất của hàm số </a:t>
                </a:r>
                <a14:m>
                  <m:oMath xmlns:m="http://schemas.openxmlformats.org/officeDocument/2006/math">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𝐲</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𝐭𝐚𝐧</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 </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𝐱</m:t>
                    </m:r>
                  </m:oMath>
                </a14:m>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AF45AF8A-F122-48AF-B0B4-9E2EAFE901B6}"/>
                  </a:ext>
                </a:extLst>
              </p:cNvPr>
              <p:cNvSpPr>
                <a:spLocks noRot="1" noChangeAspect="1" noMove="1" noResize="1" noEditPoints="1" noAdjustHandles="1" noChangeArrowheads="1" noChangeShapeType="1" noTextEdit="1"/>
              </p:cNvSpPr>
              <p:nvPr/>
            </p:nvSpPr>
            <p:spPr>
              <a:xfrm>
                <a:off x="443348" y="526270"/>
                <a:ext cx="3541995" cy="385042"/>
              </a:xfrm>
              <a:prstGeom prst="rect">
                <a:avLst/>
              </a:prstGeom>
              <a:blipFill>
                <a:blip r:embed="rId2"/>
                <a:stretch>
                  <a:fillRect l="-1549" t="-3175" b="-2539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4F4784A-0E52-4A5A-8CA1-1F3D39D491C0}"/>
              </a:ext>
            </a:extLst>
          </p:cNvPr>
          <p:cNvSpPr txBox="1"/>
          <p:nvPr/>
        </p:nvSpPr>
        <p:spPr>
          <a:xfrm>
            <a:off x="443348" y="920485"/>
            <a:ext cx="315787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11/SGK</a:t>
            </a:r>
          </a:p>
        </p:txBody>
      </p:sp>
      <p:sp>
        <p:nvSpPr>
          <p:cNvPr id="6" name="TextBox 5">
            <a:extLst>
              <a:ext uri="{FF2B5EF4-FFF2-40B4-BE49-F238E27FC236}">
                <a16:creationId xmlns:a16="http://schemas.microsoft.com/office/drawing/2014/main" id="{D495E36C-0F74-48C2-8806-44C55C482F3E}"/>
              </a:ext>
            </a:extLst>
          </p:cNvPr>
          <p:cNvSpPr txBox="1"/>
          <p:nvPr/>
        </p:nvSpPr>
        <p:spPr>
          <a:xfrm>
            <a:off x="220834" y="1292453"/>
            <a:ext cx="1594884"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3DEF992-A625-4F5E-AB3B-899CA5596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588" y="211516"/>
            <a:ext cx="3523809" cy="280813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672E92B-B723-4C01-95F6-2D62C2BE378C}"/>
                  </a:ext>
                </a:extLst>
              </p:cNvPr>
              <p:cNvSpPr/>
              <p:nvPr/>
            </p:nvSpPr>
            <p:spPr>
              <a:xfrm>
                <a:off x="220834" y="1667057"/>
                <a:ext cx="8183081" cy="5068632"/>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a) Tập giá trị của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b) Gốc toạ độ là tâm đối xứng của đồ thị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Do đó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hàm số lẻ.</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c)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Bằng cách dịch chuyển đồ thị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song song với trục hoành sang phải theo đoạn có độ dài π, ta sẽ nhận được đồ thị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r>
                          <a:rPr lang="vi-VN"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3</m:t>
                            </m:r>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vi-VN" i="1">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Xét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d>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D</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num>
                          <m:den>
                            <m:r>
                              <a:rPr lang="vi-VN">
                                <a:latin typeface="Cambria Math" panose="02040503050406030204" pitchFamily="18" charset="0"/>
                                <a:ea typeface="Times New Roman" panose="02020603050405020304" pitchFamily="18" charset="0"/>
                                <a:cs typeface="Times New Roman" panose="02020603050405020304" pitchFamily="18" charset="0"/>
                              </a:rPr>
                              <m:t>2</m:t>
                            </m:r>
                          </m:den>
                        </m:f>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D</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ta có:</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D</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D</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e>
                    </m:d>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Do đó hàm số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y</m:t>
                    </m:r>
                    <m:r>
                      <a:rPr lang="nl-N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là hàm số tuần hoàn với chu kì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9672E92B-B723-4C01-95F6-2D62C2BE378C}"/>
                  </a:ext>
                </a:extLst>
              </p:cNvPr>
              <p:cNvSpPr>
                <a:spLocks noRot="1" noChangeAspect="1" noMove="1" noResize="1" noEditPoints="1" noAdjustHandles="1" noChangeArrowheads="1" noChangeShapeType="1" noTextEdit="1"/>
              </p:cNvSpPr>
              <p:nvPr/>
            </p:nvSpPr>
            <p:spPr>
              <a:xfrm>
                <a:off x="220834" y="1667057"/>
                <a:ext cx="8183081" cy="5068632"/>
              </a:xfrm>
              <a:prstGeom prst="rect">
                <a:avLst/>
              </a:prstGeom>
              <a:blipFill>
                <a:blip r:embed="rId4"/>
                <a:stretch>
                  <a:fillRect l="-596" t="-240" r="-596" b="-962"/>
                </a:stretch>
              </a:blipFill>
            </p:spPr>
            <p:txBody>
              <a:bodyPr/>
              <a:lstStyle/>
              <a:p>
                <a:r>
                  <a:rPr lang="en-US">
                    <a:noFill/>
                  </a:rPr>
                  <a:t> </a:t>
                </a:r>
              </a:p>
            </p:txBody>
          </p:sp>
        </mc:Fallback>
      </mc:AlternateContent>
      <p:pic>
        <p:nvPicPr>
          <p:cNvPr id="7" name="Picture 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5" descr="WhitecornerFlower">
            <a:extLst>
              <a:ext uri="{FF2B5EF4-FFF2-40B4-BE49-F238E27FC236}">
                <a16:creationId xmlns:a16="http://schemas.microsoft.com/office/drawing/2014/main" id="{498D9ABA-64DB-42CC-8304-0FFBDD703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9449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5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circle(in)">
                                      <p:cBhvr>
                                        <p:cTn id="36" dur="2000"/>
                                        <p:tgtEl>
                                          <p:spTgt spid="9">
                                            <p:txEl>
                                              <p:pRg st="1" end="1"/>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circle(in)">
                                      <p:cBhvr>
                                        <p:cTn id="39" dur="20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 calcmode="lin" valueType="num">
                                      <p:cBhvr>
                                        <p:cTn id="44"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9">
                                            <p:txEl>
                                              <p:pRg st="3" end="3"/>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9">
                                            <p:txEl>
                                              <p:pRg st="4" end="4"/>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 calcmode="lin" valueType="num">
                                      <p:cBhvr>
                                        <p:cTn id="56"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8"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59" dur="1000"/>
                                        <p:tgtEl>
                                          <p:spTgt spid="9">
                                            <p:txEl>
                                              <p:pRg st="5" end="5"/>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 calcmode="lin" valueType="num">
                                      <p:cBhvr>
                                        <p:cTn id="62"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9">
                                            <p:txEl>
                                              <p:pRg st="6" end="6"/>
                                            </p:txEl>
                                          </p:spTgt>
                                        </p:tgtEl>
                                      </p:cBhvr>
                                    </p:animEffect>
                                  </p:childTnLst>
                                </p:cTn>
                              </p:par>
                              <p:par>
                                <p:cTn id="66" presetID="31" presetClass="entr" presetSubtype="0" fill="hold" nodeType="withEffect">
                                  <p:stCondLst>
                                    <p:cond delay="0"/>
                                  </p:stCondLst>
                                  <p:childTnLst>
                                    <p:set>
                                      <p:cBhvr>
                                        <p:cTn id="67" dur="1" fill="hold">
                                          <p:stCondLst>
                                            <p:cond delay="0"/>
                                          </p:stCondLst>
                                        </p:cTn>
                                        <p:tgtEl>
                                          <p:spTgt spid="9">
                                            <p:txEl>
                                              <p:pRg st="7" end="7"/>
                                            </p:txEl>
                                          </p:spTgt>
                                        </p:tgtEl>
                                        <p:attrNameLst>
                                          <p:attrName>style.visibility</p:attrName>
                                        </p:attrNameLst>
                                      </p:cBhvr>
                                      <p:to>
                                        <p:strVal val="visible"/>
                                      </p:to>
                                    </p:set>
                                    <p:anim calcmode="lin" valueType="num">
                                      <p:cBhvr>
                                        <p:cTn id="68" dur="1000" fill="hold"/>
                                        <p:tgtEl>
                                          <p:spTgt spid="9">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9">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9">
                                            <p:txEl>
                                              <p:pRg st="7" end="7"/>
                                            </p:txEl>
                                          </p:spTgt>
                                        </p:tgtEl>
                                      </p:cBhvr>
                                    </p:animEffect>
                                  </p:childTnLst>
                                </p:cTn>
                              </p:par>
                              <p:par>
                                <p:cTn id="72" presetID="31" presetClass="entr" presetSubtype="0" fill="hold" nodeType="withEffect">
                                  <p:stCondLst>
                                    <p:cond delay="0"/>
                                  </p:stCondLst>
                                  <p:childTnLst>
                                    <p:set>
                                      <p:cBhvr>
                                        <p:cTn id="73" dur="1" fill="hold">
                                          <p:stCondLst>
                                            <p:cond delay="0"/>
                                          </p:stCondLst>
                                        </p:cTn>
                                        <p:tgtEl>
                                          <p:spTgt spid="9">
                                            <p:txEl>
                                              <p:pRg st="8" end="8"/>
                                            </p:txEl>
                                          </p:spTgt>
                                        </p:tgtEl>
                                        <p:attrNameLst>
                                          <p:attrName>style.visibility</p:attrName>
                                        </p:attrNameLst>
                                      </p:cBhvr>
                                      <p:to>
                                        <p:strVal val="visible"/>
                                      </p:to>
                                    </p:set>
                                    <p:anim calcmode="lin" valueType="num">
                                      <p:cBhvr>
                                        <p:cTn id="74"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75"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76"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77"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860360C-7BF6-4C7A-8A36-3BDCD3D249FD}"/>
                  </a:ext>
                </a:extLst>
              </p:cNvPr>
              <p:cNvSpPr/>
              <p:nvPr/>
            </p:nvSpPr>
            <p:spPr>
              <a:xfrm>
                <a:off x="430619" y="500253"/>
                <a:ext cx="11614298" cy="1492588"/>
              </a:xfrm>
              <a:prstGeom prst="rect">
                <a:avLst/>
              </a:prstGeom>
            </p:spPr>
            <p:txBody>
              <a:bodyPr wrap="square">
                <a:spAutoFit/>
              </a:bodyPr>
              <a:lstStyle/>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 Quan sát đồ thị hàm số y = tan x ở Hình 29, ta thấy: đồ thị hàm số đồng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nl-N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 </m:t>
                        </m:r>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nl-N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e>
                    </m:d>
                    <m:r>
                      <a:rPr lang="nl-N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Do đó ta có thể viết đồ thị hàm số y = tan x đồng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nl-NL">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nl-NL">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B860360C-7BF6-4C7A-8A36-3BDCD3D249FD}"/>
                  </a:ext>
                </a:extLst>
              </p:cNvPr>
              <p:cNvSpPr>
                <a:spLocks noRot="1" noChangeAspect="1" noMove="1" noResize="1" noEditPoints="1" noAdjustHandles="1" noChangeArrowheads="1" noChangeShapeType="1" noTextEdit="1"/>
              </p:cNvSpPr>
              <p:nvPr/>
            </p:nvSpPr>
            <p:spPr>
              <a:xfrm>
                <a:off x="430619" y="500253"/>
                <a:ext cx="11614298" cy="1492588"/>
              </a:xfrm>
              <a:prstGeom prst="rect">
                <a:avLst/>
              </a:prstGeom>
              <a:blipFill>
                <a:blip r:embed="rId2"/>
                <a:stretch>
                  <a:fillRect l="-472" t="-816" r="-420" b="-81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2FBAAEFF-7B6F-4F96-95FF-1BA90D4BBA67}"/>
              </a:ext>
            </a:extLst>
          </p:cNvPr>
          <p:cNvSpPr/>
          <p:nvPr/>
        </p:nvSpPr>
        <p:spPr>
          <a:xfrm>
            <a:off x="366823" y="2015111"/>
            <a:ext cx="1140056" cy="385042"/>
          </a:xfrm>
          <a:prstGeom prst="rect">
            <a:avLst/>
          </a:prstGeom>
        </p:spPr>
        <p:txBody>
          <a:bodyPr wrap="none">
            <a:spAutoFit/>
          </a:bodyPr>
          <a:lstStyle/>
          <a:p>
            <a:pPr algn="just">
              <a:lnSpc>
                <a:spcPct val="115000"/>
              </a:lnSpc>
              <a:spcAft>
                <a:spcPts val="1000"/>
              </a:spcAft>
            </a:pPr>
            <a:r>
              <a:rPr lang="nl-NL"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Tính chất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A39FCC4-316D-4D9B-88EE-F38B8C8B227C}"/>
                  </a:ext>
                </a:extLst>
              </p:cNvPr>
              <p:cNvSpPr/>
              <p:nvPr/>
            </p:nvSpPr>
            <p:spPr>
              <a:xfrm>
                <a:off x="288851" y="2537662"/>
                <a:ext cx="11614297" cy="1462644"/>
              </a:xfrm>
              <a:prstGeom prst="rect">
                <a:avLst/>
              </a:prstGeom>
            </p:spPr>
            <p:txBody>
              <a:bodyPr wrap="square">
                <a:spAutoFit/>
              </a:bodyPr>
              <a:lstStyle/>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là hàm số lẻ, có đồ thị đối xứng qua gốc tọa độ O;</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tuần hoàn chu kì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𝜋</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tan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đồng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nl-NL" i="1">
                                <a:latin typeface="Cambria Math" panose="02040503050406030204" pitchFamily="18" charset="0"/>
                                <a:ea typeface="Times New Roman" panose="02020603050405020304" pitchFamily="18" charset="0"/>
                                <a:cs typeface="Times New Roman" panose="02020603050405020304" pitchFamily="18" charset="0"/>
                              </a:rPr>
                              <m:t>2</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vi-VN" i="1">
                                <a:latin typeface="Cambria Math" panose="02040503050406030204" pitchFamily="18" charset="0"/>
                                <a:ea typeface="Times New Roman" panose="02020603050405020304" pitchFamily="18" charset="0"/>
                                <a:cs typeface="Times New Roman" panose="02020603050405020304" pitchFamily="18" charset="0"/>
                              </a:rPr>
                              <m:t>𝜋</m:t>
                            </m:r>
                          </m:num>
                          <m:den>
                            <m:r>
                              <a:rPr lang="nl-NL" i="1">
                                <a:latin typeface="Cambria Math" panose="02040503050406030204" pitchFamily="18" charset="0"/>
                                <a:ea typeface="Times New Roman" panose="02020603050405020304" pitchFamily="18" charset="0"/>
                                <a:cs typeface="Times New Roman" panose="02020603050405020304" pitchFamily="18" charset="0"/>
                              </a:rPr>
                              <m:t>2</m:t>
                            </m:r>
                          </m:den>
                        </m:f>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vi-VN" i="1">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A39FCC4-316D-4D9B-88EE-F38B8C8B227C}"/>
                  </a:ext>
                </a:extLst>
              </p:cNvPr>
              <p:cNvSpPr>
                <a:spLocks noRot="1" noChangeAspect="1" noMove="1" noResize="1" noEditPoints="1" noAdjustHandles="1" noChangeArrowheads="1" noChangeShapeType="1" noTextEdit="1"/>
              </p:cNvSpPr>
              <p:nvPr/>
            </p:nvSpPr>
            <p:spPr>
              <a:xfrm>
                <a:off x="288851" y="2537662"/>
                <a:ext cx="11614297" cy="1462644"/>
              </a:xfrm>
              <a:prstGeom prst="rect">
                <a:avLst/>
              </a:prstGeom>
              <a:blipFill>
                <a:blip r:embed="rId3"/>
                <a:stretch>
                  <a:fillRect l="-420" t="-833" b="-8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ACEDD9B-BC5B-49C9-A511-2B3DD54BD76E}"/>
              </a:ext>
            </a:extLst>
          </p:cNvPr>
          <p:cNvSpPr/>
          <p:nvPr/>
        </p:nvSpPr>
        <p:spPr>
          <a:xfrm>
            <a:off x="500490" y="560379"/>
            <a:ext cx="4883889" cy="923330"/>
          </a:xfrm>
          <a:prstGeom prst="rect">
            <a:avLst/>
          </a:prstGeom>
        </p:spPr>
        <p:txBody>
          <a:bodyPr wrap="square">
            <a:spAutoFit/>
          </a:bodyPr>
          <a:lstStyle/>
          <a:p>
            <a:r>
              <a:rPr lang="nl-NL" b="1" i="1" dirty="0">
                <a:solidFill>
                  <a:srgbClr val="1F05BB"/>
                </a:solidFill>
                <a:latin typeface="Times New Roman" panose="02020603050405020304" pitchFamily="18" charset="0"/>
                <a:ea typeface="Times New Roman" panose="02020603050405020304" pitchFamily="18" charset="0"/>
              </a:rPr>
              <a:t>Ví dụ: </a:t>
            </a:r>
            <a:r>
              <a:rPr lang="nl-NL" dirty="0">
                <a:latin typeface="Times New Roman" panose="02020603050405020304" pitchFamily="18" charset="0"/>
                <a:ea typeface="Times New Roman" panose="02020603050405020304" pitchFamily="18" charset="0"/>
              </a:rPr>
              <a:t>Xét tính chẵn, lẻ của hàm số f(x)=sinx+tanx</a:t>
            </a:r>
          </a:p>
          <a:p>
            <a:endParaRPr lang="nl-NL" dirty="0">
              <a:latin typeface="Times New Roman" panose="02020603050405020304" pitchFamily="18" charset="0"/>
              <a:ea typeface="Times New Roman" panose="02020603050405020304" pitchFamily="18" charset="0"/>
            </a:endParaRPr>
          </a:p>
          <a:p>
            <a:r>
              <a:rPr lang="nl-NL" b="1" i="1" dirty="0">
                <a:latin typeface="Times New Roman" panose="02020603050405020304" pitchFamily="18" charset="0"/>
                <a:ea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0C8A7152-6977-4775-91CB-5FC3AD4441EF}"/>
              </a:ext>
            </a:extLst>
          </p:cNvPr>
          <p:cNvSpPr txBox="1"/>
          <p:nvPr/>
        </p:nvSpPr>
        <p:spPr>
          <a:xfrm>
            <a:off x="569601" y="930569"/>
            <a:ext cx="1743740" cy="37214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47012D0-DCCD-4030-AF92-5859E8A1A130}"/>
                  </a:ext>
                </a:extLst>
              </p:cNvPr>
              <p:cNvSpPr txBox="1"/>
              <p:nvPr/>
            </p:nvSpPr>
            <p:spPr>
              <a:xfrm>
                <a:off x="430619" y="1332258"/>
                <a:ext cx="11773788" cy="1498552"/>
              </a:xfrm>
              <a:prstGeom prst="rect">
                <a:avLst/>
              </a:prstGeom>
              <a:noFill/>
            </p:spPr>
            <p:txBody>
              <a:bodyPr wrap="square" rtlCol="0">
                <a:spAutoFit/>
              </a:bodyPr>
              <a:lstStyle/>
              <a:p>
                <a:r>
                  <a:rPr lang="en-US" dirty="0"/>
                  <a:t>Tập </a:t>
                </a:r>
                <a:r>
                  <a:rPr lang="en-US" dirty="0" err="1"/>
                  <a:t>xác</a:t>
                </a:r>
                <a:r>
                  <a:rPr lang="en-US" dirty="0"/>
                  <a:t> </a:t>
                </a:r>
                <a:r>
                  <a:rPr lang="en-US" dirty="0" err="1"/>
                  <a:t>định</a:t>
                </a:r>
                <a:r>
                  <a:rPr lang="en-US" dirty="0"/>
                  <a:t> </a:t>
                </a:r>
                <a:r>
                  <a:rPr lang="en-US" dirty="0" err="1"/>
                  <a:t>của</a:t>
                </a:r>
                <a:r>
                  <a:rPr lang="en-US" dirty="0"/>
                  <a:t> </a:t>
                </a:r>
                <a:r>
                  <a:rPr lang="en-US" dirty="0" err="1"/>
                  <a:t>hàm</a:t>
                </a:r>
                <a:r>
                  <a:rPr lang="en-US" dirty="0"/>
                  <a:t> </a:t>
                </a:r>
                <a:r>
                  <a:rPr lang="en-US" dirty="0" err="1"/>
                  <a:t>số</a:t>
                </a:r>
                <a:r>
                  <a:rPr lang="en-US" dirty="0"/>
                  <a:t> f(x) </a:t>
                </a:r>
                <a:r>
                  <a:rPr lang="en-US" dirty="0" err="1"/>
                  <a:t>là</a:t>
                </a:r>
                <a:r>
                  <a:rPr lang="en-US" dirty="0"/>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D</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num>
                          <m:den>
                            <m:r>
                              <a:rPr lang="vi-VN">
                                <a:latin typeface="Cambria Math" panose="02040503050406030204" pitchFamily="18" charset="0"/>
                                <a:ea typeface="Times New Roman" panose="02020603050405020304" pitchFamily="18" charset="0"/>
                                <a:cs typeface="Times New Roman" panose="02020603050405020304" pitchFamily="18" charset="0"/>
                              </a:rPr>
                              <m:t>2</m:t>
                            </m:r>
                          </m:den>
                        </m:f>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en-US" dirty="0"/>
                  <a:t>. </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groupChr>
                      <m:groupChrPr>
                        <m:chr m:val="⇒"/>
                        <m:pos m:val="top"/>
                        <m:ctrlPr>
                          <a:rPr lang="en-US" b="0" i="1" smtClean="0">
                            <a:latin typeface="Cambria Math" panose="02040503050406030204" pitchFamily="18" charset="0"/>
                            <a:ea typeface="Cambria Math" panose="02040503050406030204" pitchFamily="18" charset="0"/>
                          </a:rPr>
                        </m:ctrlPr>
                      </m:groupChrPr>
                      <m:e/>
                    </m:groupCh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oMath>
                </a14:m>
                <a:endParaRPr lang="en-US" b="0" dirty="0">
                  <a:ea typeface="Cambria Math" panose="02040503050406030204" pitchFamily="18" charset="0"/>
                </a:endParaRPr>
              </a:p>
              <a:p>
                <a:r>
                  <a:rPr lang="en-US" dirty="0"/>
                  <a:t>+/ </a:t>
                </a:r>
                <a:r>
                  <a:rPr lang="nl-NL" dirty="0">
                    <a:latin typeface="Times New Roman" panose="02020603050405020304" pitchFamily="18" charset="0"/>
                    <a:ea typeface="Times New Roman" panose="02020603050405020304" pitchFamily="18" charset="0"/>
                  </a:rPr>
                  <a:t>f(-x)=sin(-x)+tan(-x)= -(sinx+tanx)=-f(x)</a:t>
                </a:r>
              </a:p>
              <a:p>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t> </a:t>
                </a:r>
                <a:r>
                  <a:rPr lang="nl-NL" dirty="0">
                    <a:latin typeface="Times New Roman" panose="02020603050405020304" pitchFamily="18" charset="0"/>
                  </a:rPr>
                  <a:t>H</a:t>
                </a:r>
                <a:r>
                  <a:rPr lang="nl-NL" dirty="0">
                    <a:latin typeface="Times New Roman" panose="02020603050405020304" pitchFamily="18" charset="0"/>
                    <a:ea typeface="Times New Roman" panose="02020603050405020304" pitchFamily="18" charset="0"/>
                  </a:rPr>
                  <a:t>àm số f(x)=sinx+tanx là hàm lẻ</a:t>
                </a:r>
                <a:endParaRPr lang="en-US" dirty="0"/>
              </a:p>
            </p:txBody>
          </p:sp>
        </mc:Choice>
        <mc:Fallback>
          <p:sp>
            <p:nvSpPr>
              <p:cNvPr id="9" name="TextBox 8">
                <a:extLst>
                  <a:ext uri="{FF2B5EF4-FFF2-40B4-BE49-F238E27FC236}">
                    <a16:creationId xmlns:a16="http://schemas.microsoft.com/office/drawing/2014/main" id="{D47012D0-DCCD-4030-AF92-5859E8A1A130}"/>
                  </a:ext>
                </a:extLst>
              </p:cNvPr>
              <p:cNvSpPr txBox="1">
                <a:spLocks noRot="1" noChangeAspect="1" noMove="1" noResize="1" noEditPoints="1" noAdjustHandles="1" noChangeArrowheads="1" noChangeShapeType="1" noTextEdit="1"/>
              </p:cNvSpPr>
              <p:nvPr/>
            </p:nvSpPr>
            <p:spPr>
              <a:xfrm>
                <a:off x="430619" y="1332258"/>
                <a:ext cx="11773788" cy="1498552"/>
              </a:xfrm>
              <a:prstGeom prst="rect">
                <a:avLst/>
              </a:prstGeom>
              <a:blipFill>
                <a:blip r:embed="rId4"/>
                <a:stretch>
                  <a:fillRect l="-1346" b="-15510"/>
                </a:stretch>
              </a:blipFill>
            </p:spPr>
            <p:txBody>
              <a:bodyPr/>
              <a:lstStyle/>
              <a:p>
                <a:r>
                  <a:rPr lang="en-US">
                    <a:noFill/>
                  </a:rPr>
                  <a:t> </a:t>
                </a:r>
              </a:p>
            </p:txBody>
          </p:sp>
        </mc:Fallback>
      </mc:AlternateContent>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51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5" descr="WhitecornerFlower">
            <a:extLst>
              <a:ext uri="{FF2B5EF4-FFF2-40B4-BE49-F238E27FC236}">
                <a16:creationId xmlns:a16="http://schemas.microsoft.com/office/drawing/2014/main" id="{7D5F8823-CEDF-4769-984E-86C0444A0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2840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6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1" nodeType="clickEffect">
                                  <p:stCondLst>
                                    <p:cond delay="0"/>
                                  </p:stCondLst>
                                  <p:childTnLst>
                                    <p:anim calcmode="lin" valueType="num">
                                      <p:cBhvr>
                                        <p:cTn id="37" dur="1000"/>
                                        <p:tgtEl>
                                          <p:spTgt spid="4"/>
                                        </p:tgtEl>
                                        <p:attrNameLst>
                                          <p:attrName>ppt_w</p:attrName>
                                        </p:attrNameLst>
                                      </p:cBhvr>
                                      <p:tavLst>
                                        <p:tav tm="0">
                                          <p:val>
                                            <p:strVal val="ppt_w"/>
                                          </p:val>
                                        </p:tav>
                                        <p:tav tm="100000">
                                          <p:val>
                                            <p:fltVal val="0"/>
                                          </p:val>
                                        </p:tav>
                                      </p:tavLst>
                                    </p:anim>
                                    <p:anim calcmode="lin" valueType="num">
                                      <p:cBhvr>
                                        <p:cTn id="38" dur="1000"/>
                                        <p:tgtEl>
                                          <p:spTgt spid="4"/>
                                        </p:tgtEl>
                                        <p:attrNameLst>
                                          <p:attrName>ppt_h</p:attrName>
                                        </p:attrNameLst>
                                      </p:cBhvr>
                                      <p:tavLst>
                                        <p:tav tm="0">
                                          <p:val>
                                            <p:strVal val="ppt_h"/>
                                          </p:val>
                                        </p:tav>
                                        <p:tav tm="100000">
                                          <p:val>
                                            <p:fltVal val="0"/>
                                          </p:val>
                                        </p:tav>
                                      </p:tavLst>
                                    </p:anim>
                                    <p:anim calcmode="lin" valueType="num">
                                      <p:cBhvr>
                                        <p:cTn id="39" dur="1000"/>
                                        <p:tgtEl>
                                          <p:spTgt spid="4"/>
                                        </p:tgtEl>
                                        <p:attrNameLst>
                                          <p:attrName>style.rotation</p:attrName>
                                        </p:attrNameLst>
                                      </p:cBhvr>
                                      <p:tavLst>
                                        <p:tav tm="0">
                                          <p:val>
                                            <p:fltVal val="0"/>
                                          </p:val>
                                        </p:tav>
                                        <p:tav tm="100000">
                                          <p:val>
                                            <p:fltVal val="90"/>
                                          </p:val>
                                        </p:tav>
                                      </p:tavLst>
                                    </p:anim>
                                    <p:animEffect transition="out" filter="fade">
                                      <p:cBhvr>
                                        <p:cTn id="40" dur="1000"/>
                                        <p:tgtEl>
                                          <p:spTgt spid="4"/>
                                        </p:tgtEl>
                                      </p:cBhvr>
                                    </p:animEffect>
                                    <p:set>
                                      <p:cBhvr>
                                        <p:cTn id="41" dur="1" fill="hold">
                                          <p:stCondLst>
                                            <p:cond delay="999"/>
                                          </p:stCondLst>
                                        </p:cTn>
                                        <p:tgtEl>
                                          <p:spTgt spid="4"/>
                                        </p:tgtEl>
                                        <p:attrNameLst>
                                          <p:attrName>style.visibility</p:attrName>
                                        </p:attrNameLst>
                                      </p:cBhvr>
                                      <p:to>
                                        <p:strVal val="hidden"/>
                                      </p:to>
                                    </p:set>
                                  </p:childTnLst>
                                </p:cTn>
                              </p:par>
                              <p:par>
                                <p:cTn id="42" presetID="31" presetClass="exit" presetSubtype="0" fill="hold" grpId="1" nodeType="withEffect">
                                  <p:stCondLst>
                                    <p:cond delay="0"/>
                                  </p:stCondLst>
                                  <p:childTnLst>
                                    <p:anim calcmode="lin" valueType="num">
                                      <p:cBhvr>
                                        <p:cTn id="43" dur="1000"/>
                                        <p:tgtEl>
                                          <p:spTgt spid="5"/>
                                        </p:tgtEl>
                                        <p:attrNameLst>
                                          <p:attrName>ppt_w</p:attrName>
                                        </p:attrNameLst>
                                      </p:cBhvr>
                                      <p:tavLst>
                                        <p:tav tm="0">
                                          <p:val>
                                            <p:strVal val="ppt_w"/>
                                          </p:val>
                                        </p:tav>
                                        <p:tav tm="100000">
                                          <p:val>
                                            <p:fltVal val="0"/>
                                          </p:val>
                                        </p:tav>
                                      </p:tavLst>
                                    </p:anim>
                                    <p:anim calcmode="lin" valueType="num">
                                      <p:cBhvr>
                                        <p:cTn id="44" dur="1000"/>
                                        <p:tgtEl>
                                          <p:spTgt spid="5"/>
                                        </p:tgtEl>
                                        <p:attrNameLst>
                                          <p:attrName>ppt_h</p:attrName>
                                        </p:attrNameLst>
                                      </p:cBhvr>
                                      <p:tavLst>
                                        <p:tav tm="0">
                                          <p:val>
                                            <p:strVal val="ppt_h"/>
                                          </p:val>
                                        </p:tav>
                                        <p:tav tm="100000">
                                          <p:val>
                                            <p:fltVal val="0"/>
                                          </p:val>
                                        </p:tav>
                                      </p:tavLst>
                                    </p:anim>
                                    <p:anim calcmode="lin" valueType="num">
                                      <p:cBhvr>
                                        <p:cTn id="45" dur="1000"/>
                                        <p:tgtEl>
                                          <p:spTgt spid="5"/>
                                        </p:tgtEl>
                                        <p:attrNameLst>
                                          <p:attrName>style.rotation</p:attrName>
                                        </p:attrNameLst>
                                      </p:cBhvr>
                                      <p:tavLst>
                                        <p:tav tm="0">
                                          <p:val>
                                            <p:fltVal val="0"/>
                                          </p:val>
                                        </p:tav>
                                        <p:tav tm="100000">
                                          <p:val>
                                            <p:fltVal val="90"/>
                                          </p:val>
                                        </p:tav>
                                      </p:tavLst>
                                    </p:anim>
                                    <p:animEffect transition="out" filter="fade">
                                      <p:cBhvr>
                                        <p:cTn id="46" dur="1000"/>
                                        <p:tgtEl>
                                          <p:spTgt spid="5"/>
                                        </p:tgtEl>
                                      </p:cBhvr>
                                    </p:animEffect>
                                    <p:set>
                                      <p:cBhvr>
                                        <p:cTn id="47" dur="1" fill="hold">
                                          <p:stCondLst>
                                            <p:cond delay="999"/>
                                          </p:stCondLst>
                                        </p:cTn>
                                        <p:tgtEl>
                                          <p:spTgt spid="5"/>
                                        </p:tgtEl>
                                        <p:attrNameLst>
                                          <p:attrName>style.visibility</p:attrName>
                                        </p:attrNameLst>
                                      </p:cBhvr>
                                      <p:to>
                                        <p:strVal val="hidden"/>
                                      </p:to>
                                    </p:set>
                                  </p:childTnLst>
                                </p:cTn>
                              </p:par>
                              <p:par>
                                <p:cTn id="48" presetID="31" presetClass="exit" presetSubtype="0" fill="hold" grpId="1" nodeType="withEffect">
                                  <p:stCondLst>
                                    <p:cond delay="0"/>
                                  </p:stCondLst>
                                  <p:childTnLst>
                                    <p:anim calcmode="lin" valueType="num">
                                      <p:cBhvr>
                                        <p:cTn id="49" dur="1000"/>
                                        <p:tgtEl>
                                          <p:spTgt spid="6"/>
                                        </p:tgtEl>
                                        <p:attrNameLst>
                                          <p:attrName>ppt_w</p:attrName>
                                        </p:attrNameLst>
                                      </p:cBhvr>
                                      <p:tavLst>
                                        <p:tav tm="0">
                                          <p:val>
                                            <p:strVal val="ppt_w"/>
                                          </p:val>
                                        </p:tav>
                                        <p:tav tm="100000">
                                          <p:val>
                                            <p:fltVal val="0"/>
                                          </p:val>
                                        </p:tav>
                                      </p:tavLst>
                                    </p:anim>
                                    <p:anim calcmode="lin" valueType="num">
                                      <p:cBhvr>
                                        <p:cTn id="50" dur="1000"/>
                                        <p:tgtEl>
                                          <p:spTgt spid="6"/>
                                        </p:tgtEl>
                                        <p:attrNameLst>
                                          <p:attrName>ppt_h</p:attrName>
                                        </p:attrNameLst>
                                      </p:cBhvr>
                                      <p:tavLst>
                                        <p:tav tm="0">
                                          <p:val>
                                            <p:strVal val="ppt_h"/>
                                          </p:val>
                                        </p:tav>
                                        <p:tav tm="100000">
                                          <p:val>
                                            <p:fltVal val="0"/>
                                          </p:val>
                                        </p:tav>
                                      </p:tavLst>
                                    </p:anim>
                                    <p:anim calcmode="lin" valueType="num">
                                      <p:cBhvr>
                                        <p:cTn id="51" dur="1000"/>
                                        <p:tgtEl>
                                          <p:spTgt spid="6"/>
                                        </p:tgtEl>
                                        <p:attrNameLst>
                                          <p:attrName>style.rotation</p:attrName>
                                        </p:attrNameLst>
                                      </p:cBhvr>
                                      <p:tavLst>
                                        <p:tav tm="0">
                                          <p:val>
                                            <p:fltVal val="0"/>
                                          </p:val>
                                        </p:tav>
                                        <p:tav tm="100000">
                                          <p:val>
                                            <p:fltVal val="90"/>
                                          </p:val>
                                        </p:tav>
                                      </p:tavLst>
                                    </p:anim>
                                    <p:animEffect transition="out" filter="fade">
                                      <p:cBhvr>
                                        <p:cTn id="52" dur="1000"/>
                                        <p:tgtEl>
                                          <p:spTgt spid="6"/>
                                        </p:tgtEl>
                                      </p:cBhvr>
                                    </p:animEffect>
                                    <p:set>
                                      <p:cBhvr>
                                        <p:cTn id="53" dur="1" fill="hold">
                                          <p:stCondLst>
                                            <p:cond delay="9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800" decel="100000"/>
                                        <p:tgtEl>
                                          <p:spTgt spid="9"/>
                                        </p:tgtEl>
                                      </p:cBhvr>
                                    </p:animEffect>
                                    <p:anim calcmode="lin" valueType="num">
                                      <p:cBhvr>
                                        <p:cTn id="72" dur="800" decel="100000" fill="hold"/>
                                        <p:tgtEl>
                                          <p:spTgt spid="9"/>
                                        </p:tgtEl>
                                        <p:attrNameLst>
                                          <p:attrName>style.rotation</p:attrName>
                                        </p:attrNameLst>
                                      </p:cBhvr>
                                      <p:tavLst>
                                        <p:tav tm="0">
                                          <p:val>
                                            <p:fltVal val="-90"/>
                                          </p:val>
                                        </p:tav>
                                        <p:tav tm="100000">
                                          <p:val>
                                            <p:fltVal val="0"/>
                                          </p:val>
                                        </p:tav>
                                      </p:tavLst>
                                    </p:anim>
                                    <p:anim calcmode="lin" valueType="num">
                                      <p:cBhvr>
                                        <p:cTn id="73" dur="800" decel="100000" fill="hold"/>
                                        <p:tgtEl>
                                          <p:spTgt spid="9"/>
                                        </p:tgtEl>
                                        <p:attrNameLst>
                                          <p:attrName>ppt_x</p:attrName>
                                        </p:attrNameLst>
                                      </p:cBhvr>
                                      <p:tavLst>
                                        <p:tav tm="0">
                                          <p:val>
                                            <p:strVal val="#ppt_x+0.4"/>
                                          </p:val>
                                        </p:tav>
                                        <p:tav tm="100000">
                                          <p:val>
                                            <p:strVal val="#ppt_x-0.05"/>
                                          </p:val>
                                        </p:tav>
                                      </p:tavLst>
                                    </p:anim>
                                    <p:anim calcmode="lin" valueType="num">
                                      <p:cBhvr>
                                        <p:cTn id="74" dur="800" decel="100000" fill="hold"/>
                                        <p:tgtEl>
                                          <p:spTgt spid="9"/>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B7F367-AE2E-487A-A193-E9794C86A945}"/>
              </a:ext>
            </a:extLst>
          </p:cNvPr>
          <p:cNvSpPr txBox="1"/>
          <p:nvPr/>
        </p:nvSpPr>
        <p:spPr>
          <a:xfrm>
            <a:off x="435937" y="272534"/>
            <a:ext cx="2987748" cy="369332"/>
          </a:xfrm>
          <a:prstGeom prst="rect">
            <a:avLst/>
          </a:prstGeom>
          <a:noFill/>
        </p:spPr>
        <p:txBody>
          <a:bodyPr wrap="square" rtlCol="0">
            <a:spAutoFit/>
          </a:bodyPr>
          <a:lstStyle/>
          <a:p>
            <a:r>
              <a:rPr lang="en-US" b="1" dirty="0" err="1">
                <a:solidFill>
                  <a:srgbClr val="1F05BB"/>
                </a:solidFill>
                <a:latin typeface="Times New Roman" panose="02020603050405020304" pitchFamily="18" charset="0"/>
                <a:cs typeface="Times New Roman" panose="02020603050405020304" pitchFamily="18" charset="0"/>
              </a:rPr>
              <a:t>Bài</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tập</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trắc</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nghiệm</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củng</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cố</a:t>
            </a:r>
            <a:endParaRPr lang="en-US" b="1" dirty="0">
              <a:solidFill>
                <a:srgbClr val="1F05BB"/>
              </a:solidFill>
              <a:latin typeface="Times New Roman" panose="02020603050405020304" pitchFamily="18" charset="0"/>
              <a:cs typeface="Times New Roman" panose="02020603050405020304" pitchFamily="18" charset="0"/>
            </a:endParaRPr>
          </a:p>
        </p:txBody>
      </p:sp>
      <p:pic>
        <p:nvPicPr>
          <p:cNvPr id="3" name="Picture 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3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5" descr="WhitecornerFlower">
            <a:extLst>
              <a:ext uri="{FF2B5EF4-FFF2-40B4-BE49-F238E27FC236}">
                <a16:creationId xmlns:a16="http://schemas.microsoft.com/office/drawing/2014/main" id="{98A22943-BF9F-4639-A319-B1A0CB486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57323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A4F9898-D7DD-489D-9140-674F97449AB9}"/>
                  </a:ext>
                </a:extLst>
              </p:cNvPr>
              <p:cNvSpPr txBox="1"/>
              <p:nvPr/>
            </p:nvSpPr>
            <p:spPr>
              <a:xfrm>
                <a:off x="584791" y="786809"/>
                <a:ext cx="11185451" cy="119340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1/ </a:t>
                </a:r>
                <a:r>
                  <a:rPr lang="fr-FR" dirty="0" err="1">
                    <a:latin typeface="Times New Roman" panose="02020603050405020304" pitchFamily="18" charset="0"/>
                    <a:cs typeface="Times New Roman" panose="02020603050405020304" pitchFamily="18" charset="0"/>
                  </a:rPr>
                  <a:t>Tìm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tập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xác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định</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hàm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số</a:t>
                </a:r>
                <a:r>
                  <a:rPr lang="fr-FR" dirty="0">
                    <a:latin typeface="Times New Roman" panose="02020603050405020304" pitchFamily="18" charset="0"/>
                    <a:cs typeface="Times New Roman" panose="02020603050405020304" pitchFamily="18" charset="0"/>
                  </a:rPr>
                  <a:t> y=tan2x </a:t>
                </a:r>
                <a:endParaRPr lang="en-US" dirty="0">
                  <a:latin typeface="Times New Roman" panose="02020603050405020304" pitchFamily="18" charset="0"/>
                  <a:cs typeface="Times New Roman" panose="02020603050405020304" pitchFamily="18" charset="0"/>
                </a:endParaRPr>
              </a:p>
              <a:p>
                <a:r>
                  <a:rPr lang="en-US" b="0" dirty="0"/>
                  <a:t>A.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b="0" i="0" smtClean="0">
                                <a:latin typeface="Cambria Math" panose="02040503050406030204" pitchFamily="18" charset="0"/>
                                <a:ea typeface="Times New Roman" panose="02020603050405020304" pitchFamily="18" charset="0"/>
                                <a:cs typeface="Times New Roman" panose="02020603050405020304" pitchFamily="18" charset="0"/>
                              </a:rPr>
                              <m:t>4</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r>
                  <a:rPr lang="en-US" dirty="0">
                    <a:latin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b="0" i="0" smtClean="0">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a:latin typeface="Cambria Math" panose="02040503050406030204" pitchFamily="18" charset="0"/>
                                <a:ea typeface="Times New Roman" panose="02020603050405020304" pitchFamily="18" charset="0"/>
                                <a:cs typeface="Times New Roman" panose="02020603050405020304" pitchFamily="18" charset="0"/>
                              </a:rPr>
                              <m:t>4</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r>
                  <a:rPr lang="en-US" dirty="0">
                    <a:latin typeface="Times New Roman" panose="02020603050405020304" pitchFamily="18" charset="0"/>
                    <a:cs typeface="Times New Roman" panose="02020603050405020304" pitchFamily="18" charset="0"/>
                  </a:rPr>
                  <a:t>			D.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a:latin typeface="Cambria Math" panose="02040503050406030204" pitchFamily="18" charset="0"/>
                                <a:ea typeface="Times New Roman" panose="02020603050405020304" pitchFamily="18" charset="0"/>
                                <a:cs typeface="Times New Roman" panose="02020603050405020304" pitchFamily="18" charset="0"/>
                              </a:rPr>
                              <m:t>4</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a:latin typeface="Cambria Math" panose="02040503050406030204" pitchFamily="18" charset="0"/>
                                <a:ea typeface="Times New Roman" panose="02020603050405020304" pitchFamily="18" charset="0"/>
                                <a:cs typeface="Times New Roman" panose="02020603050405020304" pitchFamily="18" charset="0"/>
                              </a:rPr>
                              <m:t>2</m:t>
                            </m:r>
                          </m:den>
                        </m:f>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endParaRPr lang="en-US" dirty="0">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BA4F9898-D7DD-489D-9140-674F97449AB9}"/>
                  </a:ext>
                </a:extLst>
              </p:cNvPr>
              <p:cNvSpPr txBox="1">
                <a:spLocks noRot="1" noChangeAspect="1" noMove="1" noResize="1" noEditPoints="1" noAdjustHandles="1" noChangeArrowheads="1" noChangeShapeType="1" noTextEdit="1"/>
              </p:cNvSpPr>
              <p:nvPr/>
            </p:nvSpPr>
            <p:spPr>
              <a:xfrm>
                <a:off x="584791" y="786809"/>
                <a:ext cx="11185451" cy="1193404"/>
              </a:xfrm>
              <a:prstGeom prst="rect">
                <a:avLst/>
              </a:prstGeom>
              <a:blipFill>
                <a:blip r:embed="rId4"/>
                <a:stretch>
                  <a:fillRect l="-490" t="-2551" b="-15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AF4684BF-04D3-420E-846F-2BE6CBF2C865}"/>
                  </a:ext>
                </a:extLst>
              </p:cNvPr>
              <p:cNvSpPr/>
              <p:nvPr/>
            </p:nvSpPr>
            <p:spPr>
              <a:xfrm>
                <a:off x="685800" y="2107753"/>
                <a:ext cx="7440307" cy="1309076"/>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 </a:t>
                </a:r>
                <a:r>
                  <a:rPr lang="fr-FR" dirty="0" err="1">
                    <a:latin typeface="Times New Roman" panose="02020603050405020304" pitchFamily="18" charset="0"/>
                    <a:cs typeface="Times New Roman" panose="02020603050405020304" pitchFamily="18" charset="0"/>
                  </a:rPr>
                  <a:t>Tìm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tập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xác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định</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hàm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số</a:t>
                </a:r>
                <a:r>
                  <a:rPr lang="fr-FR"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𝑠𝑖𝑛𝑥</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𝑐𝑜𝑠𝑥</m:t>
                        </m:r>
                      </m:den>
                    </m:f>
                  </m:oMath>
                </a14:m>
                <a:endParaRPr lang="en-US" dirty="0">
                  <a:latin typeface="Times New Roman" panose="02020603050405020304" pitchFamily="18" charset="0"/>
                  <a:cs typeface="Times New Roman" panose="02020603050405020304" pitchFamily="18" charset="0"/>
                </a:endParaRPr>
              </a:p>
              <a:p>
                <a:r>
                  <a:rPr lang="en-US" dirty="0"/>
                  <a:t>A.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r>
                  <a:rPr lang="en-US" dirty="0">
                    <a:latin typeface="Times New Roman" panose="02020603050405020304" pitchFamily="18" charset="0"/>
                    <a:cs typeface="Times New Roman" panose="02020603050405020304" pitchFamily="18" charset="0"/>
                  </a:rPr>
                  <a:t>			B.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a:latin typeface="Cambria Math" panose="02040503050406030204" pitchFamily="18" charset="0"/>
                                <a:ea typeface="Times New Roman" panose="02020603050405020304" pitchFamily="18" charset="0"/>
                                <a:cs typeface="Times New Roman" panose="02020603050405020304" pitchFamily="18" charset="0"/>
                              </a:rPr>
                              <m:t>2</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num>
                          <m:den>
                            <m:r>
                              <a:rPr lang="en-US">
                                <a:latin typeface="Cambria Math" panose="02040503050406030204" pitchFamily="18" charset="0"/>
                                <a:ea typeface="Times New Roman" panose="02020603050405020304" pitchFamily="18" charset="0"/>
                                <a:cs typeface="Times New Roman" panose="02020603050405020304" pitchFamily="18" charset="0"/>
                              </a:rPr>
                              <m:t>4</m:t>
                            </m:r>
                          </m:den>
                        </m:f>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r>
                  <a:rPr lang="en-US" dirty="0">
                    <a:latin typeface="Times New Roman" panose="02020603050405020304" pitchFamily="18" charset="0"/>
                    <a:cs typeface="Times New Roman" panose="02020603050405020304" pitchFamily="18" charset="0"/>
                  </a:rPr>
                  <a:t>			D.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en-US">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r>
                          <a:rPr lang="en-US">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r>
                          <m:rPr>
                            <m:nor/>
                          </m:rPr>
                          <a:rPr lang="nl-NL" dirty="0">
                            <a:latin typeface="Times New Roman" panose="02020603050405020304" pitchFamily="18" charset="0"/>
                            <a:ea typeface="Times New Roman" panose="02020603050405020304" pitchFamily="18" charset="0"/>
                            <a:cs typeface="Times New Roman" panose="02020603050405020304" pitchFamily="18" charset="0"/>
                          </a:rPr>
                          <m:t>.</m:t>
                        </m:r>
                      </m:e>
                    </m:d>
                  </m:oMath>
                </a14:m>
                <a:endParaRPr lang="en-US" dirty="0">
                  <a:latin typeface="Times New Roman" panose="02020603050405020304" pitchFamily="18" charset="0"/>
                  <a:cs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AF4684BF-04D3-420E-846F-2BE6CBF2C865}"/>
                  </a:ext>
                </a:extLst>
              </p:cNvPr>
              <p:cNvSpPr>
                <a:spLocks noRot="1" noChangeAspect="1" noMove="1" noResize="1" noEditPoints="1" noAdjustHandles="1" noChangeArrowheads="1" noChangeShapeType="1" noTextEdit="1"/>
              </p:cNvSpPr>
              <p:nvPr/>
            </p:nvSpPr>
            <p:spPr>
              <a:xfrm>
                <a:off x="685800" y="2107753"/>
                <a:ext cx="7440307" cy="1309076"/>
              </a:xfrm>
              <a:prstGeom prst="rect">
                <a:avLst/>
              </a:prstGeom>
              <a:blipFill>
                <a:blip r:embed="rId5"/>
                <a:stretch>
                  <a:fillRect l="-738" b="-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2CFD94FA-0B44-430E-B81D-2E2CE439C340}"/>
                  </a:ext>
                </a:extLst>
              </p:cNvPr>
              <p:cNvSpPr/>
              <p:nvPr/>
            </p:nvSpPr>
            <p:spPr>
              <a:xfrm>
                <a:off x="584792" y="3637036"/>
                <a:ext cx="11185450" cy="150489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Bài 3/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y=</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cosx</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Khẳng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A. </a:t>
                </a:r>
                <a:r>
                  <a:rPr lang="vi-VN" dirty="0">
                    <a:latin typeface="Times New Roman" panose="02020603050405020304" pitchFamily="18" charset="0"/>
                    <a:ea typeface="Times New Roman" panose="02020603050405020304" pitchFamily="18" charset="0"/>
                    <a:cs typeface="Times New Roman" panose="02020603050405020304" pitchFamily="18" charset="0"/>
                  </a:rPr>
                  <a:t>Hàm số nghịch biến trên các khoảng </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ea typeface="Times New Roman" panose="02020603050405020304" pitchFamily="18" charset="0"/>
                        <a:cs typeface="Times New Roman" panose="02020603050405020304" pitchFamily="18" charset="0"/>
                      </a:rPr>
                      <m:t>0) </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𝑣</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à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(0;</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i="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ea typeface="Times New Roman" panose="02020603050405020304" pitchFamily="18" charset="0"/>
                    <a:cs typeface="Times New Roman" panose="02020603050405020304" pitchFamily="18" charset="0"/>
                  </a:rPr>
                  <a:t>B</a:t>
                </a:r>
                <a14:m>
                  <m:oMath xmlns:m="http://schemas.openxmlformats.org/officeDocument/2006/math">
                    <m:r>
                      <m:rPr>
                        <m:nor/>
                      </m:rPr>
                      <a:rPr lang="en-US" b="0" i="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ố đồ</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bi</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kho</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ả</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0) </m:t>
                    </m:r>
                    <m:r>
                      <a:rPr lang="en-US" i="1">
                        <a:latin typeface="Cambria Math" panose="02040503050406030204" pitchFamily="18" charset="0"/>
                        <a:ea typeface="Times New Roman" panose="02020603050405020304" pitchFamily="18" charset="0"/>
                        <a:cs typeface="Times New Roman" panose="02020603050405020304" pitchFamily="18" charset="0"/>
                      </a:rPr>
                      <m:t>𝑣</m:t>
                    </m:r>
                    <m:r>
                      <a:rPr lang="en-US" i="1">
                        <a:latin typeface="Cambria Math" panose="02040503050406030204" pitchFamily="18" charset="0"/>
                        <a:ea typeface="Times New Roman" panose="02020603050405020304" pitchFamily="18" charset="0"/>
                        <a:cs typeface="Times New Roman" panose="02020603050405020304" pitchFamily="18" charset="0"/>
                      </a:rPr>
                      <m:t>à</m:t>
                    </m:r>
                    <m:r>
                      <m:rPr>
                        <m:nor/>
                      </m:rPr>
                      <a:rPr lang="en-US" b="0" i="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ngh</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ị</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bi</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b="0" i="0" dirty="0" smtClean="0">
                        <a:latin typeface="Times New Roman" panose="02020603050405020304" pitchFamily="18" charset="0"/>
                        <a:ea typeface="Times New Roman" panose="02020603050405020304" pitchFamily="18" charset="0"/>
                        <a:cs typeface="Times New Roman" panose="02020603050405020304" pitchFamily="18" charset="0"/>
                      </a:rPr>
                      <m:t>k</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ho</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ả</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(0;</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14:m>
                  <m:oMath xmlns:m="http://schemas.openxmlformats.org/officeDocument/2006/math">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en-US" b="0" i="0" dirty="0" smtClean="0">
                        <a:latin typeface="Times New Roman" panose="02020603050405020304" pitchFamily="18" charset="0"/>
                        <a:ea typeface="Times New Roman" panose="02020603050405020304" pitchFamily="18" charset="0"/>
                        <a:cs typeface="Times New Roman" panose="02020603050405020304" pitchFamily="18" charset="0"/>
                      </a:rPr>
                      <m:t>ngh</m:t>
                    </m:r>
                    <m:r>
                      <m:rPr>
                        <m:nor/>
                      </m:rPr>
                      <a:rPr lang="en-US" b="0" i="0" dirty="0" smtClean="0">
                        <a:latin typeface="Times New Roman" panose="02020603050405020304" pitchFamily="18" charset="0"/>
                        <a:ea typeface="Times New Roman" panose="02020603050405020304" pitchFamily="18" charset="0"/>
                        <a:cs typeface="Times New Roman" panose="02020603050405020304" pitchFamily="18" charset="0"/>
                      </a:rPr>
                      <m:t>ị</m:t>
                    </m:r>
                    <m:r>
                      <m:rPr>
                        <m:nor/>
                      </m:rPr>
                      <a:rPr lang="en-US" b="0" i="0" dirty="0" smtClean="0">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bi</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kho</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ả</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0) </m:t>
                    </m:r>
                    <m:r>
                      <a:rPr lang="en-US" i="1">
                        <a:latin typeface="Cambria Math" panose="02040503050406030204" pitchFamily="18" charset="0"/>
                        <a:ea typeface="Times New Roman" panose="02020603050405020304" pitchFamily="18" charset="0"/>
                        <a:cs typeface="Times New Roman" panose="02020603050405020304" pitchFamily="18" charset="0"/>
                      </a:rPr>
                      <m:t>𝑣</m:t>
                    </m:r>
                    <m:r>
                      <a:rPr lang="en-US" i="1">
                        <a:latin typeface="Cambria Math" panose="02040503050406030204" pitchFamily="18" charset="0"/>
                        <a:ea typeface="Times New Roman" panose="02020603050405020304" pitchFamily="18" charset="0"/>
                        <a:cs typeface="Times New Roman" panose="02020603050405020304" pitchFamily="18" charset="0"/>
                      </a:rPr>
                      <m:t>à</m:t>
                    </m:r>
                    <m:r>
                      <m:rPr>
                        <m:nor/>
                      </m:rPr>
                      <a:rPr lang="en-US">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b="0" i="0" smtClean="0">
                        <a:latin typeface="Times New Roman" panose="02020603050405020304" pitchFamily="18" charset="0"/>
                        <a:ea typeface="Times New Roman" panose="02020603050405020304" pitchFamily="18" charset="0"/>
                        <a:cs typeface="Times New Roman" panose="02020603050405020304" pitchFamily="18" charset="0"/>
                      </a:rPr>
                      <m:t>đồ</m:t>
                    </m:r>
                    <m:r>
                      <m:rPr>
                        <m:nor/>
                      </m:rPr>
                      <a:rPr lang="en-US" b="0" i="0" smtClean="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bi</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k</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ho</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ả</m:t>
                    </m:r>
                    <m:r>
                      <m:rPr>
                        <m:nor/>
                      </m:rPr>
                      <a:rPr lang="vi-VN" dirty="0">
                        <a:latin typeface="Times New Roman" panose="02020603050405020304" pitchFamily="18" charset="0"/>
                        <a:ea typeface="Times New Roman" panose="02020603050405020304" pitchFamily="18" charset="0"/>
                        <a:cs typeface="Times New Roman" panose="02020603050405020304" pitchFamily="18" charset="0"/>
                      </a:rPr>
                      <m:t>ng</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(0;</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a:t>
                </a:r>
                <a:r>
                  <a:rPr lang="vi-VN" dirty="0">
                    <a:latin typeface="Times New Roman" panose="02020603050405020304" pitchFamily="18" charset="0"/>
                    <a:ea typeface="Times New Roman" panose="02020603050405020304" pitchFamily="18" charset="0"/>
                    <a:cs typeface="Times New Roman" panose="02020603050405020304" pitchFamily="18" charset="0"/>
                  </a:rPr>
                  <a:t>Hàm số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vi-VN" dirty="0">
                    <a:latin typeface="Times New Roman" panose="02020603050405020304" pitchFamily="18" charset="0"/>
                    <a:ea typeface="Times New Roman" panose="02020603050405020304" pitchFamily="18" charset="0"/>
                    <a:cs typeface="Times New Roman" panose="02020603050405020304" pitchFamily="18" charset="0"/>
                  </a:rPr>
                  <a:t> biến trên các khoảng </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0) </m:t>
                    </m:r>
                    <m:r>
                      <a:rPr lang="en-US" i="1">
                        <a:latin typeface="Cambria Math" panose="02040503050406030204" pitchFamily="18" charset="0"/>
                        <a:ea typeface="Times New Roman" panose="02020603050405020304" pitchFamily="18" charset="0"/>
                        <a:cs typeface="Times New Roman" panose="02020603050405020304" pitchFamily="18" charset="0"/>
                      </a:rPr>
                      <m:t>𝑣</m:t>
                    </m:r>
                    <m:r>
                      <a:rPr lang="en-US" i="1">
                        <a:latin typeface="Cambria Math" panose="02040503050406030204" pitchFamily="18" charset="0"/>
                        <a:ea typeface="Times New Roman" panose="02020603050405020304" pitchFamily="18" charset="0"/>
                        <a:cs typeface="Times New Roman" panose="02020603050405020304" pitchFamily="18" charset="0"/>
                      </a:rPr>
                      <m:t>à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(0;</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6" name="Rectangle 15">
                <a:extLst>
                  <a:ext uri="{FF2B5EF4-FFF2-40B4-BE49-F238E27FC236}">
                    <a16:creationId xmlns:a16="http://schemas.microsoft.com/office/drawing/2014/main" id="{2CFD94FA-0B44-430E-B81D-2E2CE439C340}"/>
                  </a:ext>
                </a:extLst>
              </p:cNvPr>
              <p:cNvSpPr>
                <a:spLocks noRot="1" noChangeAspect="1" noMove="1" noResize="1" noEditPoints="1" noAdjustHandles="1" noChangeArrowheads="1" noChangeShapeType="1" noTextEdit="1"/>
              </p:cNvSpPr>
              <p:nvPr/>
            </p:nvSpPr>
            <p:spPr>
              <a:xfrm>
                <a:off x="584792" y="3637036"/>
                <a:ext cx="11185450" cy="1504899"/>
              </a:xfrm>
              <a:prstGeom prst="rect">
                <a:avLst/>
              </a:prstGeom>
              <a:blipFill>
                <a:blip r:embed="rId6"/>
                <a:stretch>
                  <a:fillRect l="-490" t="-2439" b="-6098"/>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1CCD2100-69E8-4AB4-BCCC-FEAEA4CF8013}"/>
              </a:ext>
            </a:extLst>
          </p:cNvPr>
          <p:cNvSpPr/>
          <p:nvPr/>
        </p:nvSpPr>
        <p:spPr>
          <a:xfrm>
            <a:off x="5159828" y="1589314"/>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F189EE2-F585-4C99-869F-06B19F313632}"/>
              </a:ext>
            </a:extLst>
          </p:cNvPr>
          <p:cNvSpPr/>
          <p:nvPr/>
        </p:nvSpPr>
        <p:spPr>
          <a:xfrm>
            <a:off x="685800" y="3069666"/>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17F9B1-7250-45B1-9F9A-880CA3DA7F31}"/>
              </a:ext>
            </a:extLst>
          </p:cNvPr>
          <p:cNvSpPr/>
          <p:nvPr/>
        </p:nvSpPr>
        <p:spPr>
          <a:xfrm>
            <a:off x="584791" y="4258856"/>
            <a:ext cx="304800"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3" grpId="0"/>
      <p:bldP spid="16" grpId="0"/>
      <p:bldP spid="14"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B5D9A65-D93E-41E1-A018-DD89F472ABEF}"/>
                  </a:ext>
                </a:extLst>
              </p:cNvPr>
              <p:cNvSpPr txBox="1"/>
              <p:nvPr/>
            </p:nvSpPr>
            <p:spPr>
              <a:xfrm>
                <a:off x="329610" y="223283"/>
                <a:ext cx="1093026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y=</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sinx</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𝑐𝑜𝑠</m:t>
                        </m:r>
                      </m:e>
                      <m:sup>
                        <m:r>
                          <a:rPr lang="en-US" b="0" i="1" smtClean="0">
                            <a:latin typeface="Cambria Math" panose="02040503050406030204" pitchFamily="18" charset="0"/>
                          </a:rPr>
                          <m:t>2</m:t>
                        </m:r>
                      </m:sup>
                    </m:sSup>
                    <m:r>
                      <a:rPr lang="en-US" b="0" i="1" smtClean="0">
                        <a:latin typeface="Cambria Math" panose="02040503050406030204" pitchFamily="18" charset="0"/>
                      </a:rPr>
                      <m:t>𝑥</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tanx</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A. </a:t>
                </a:r>
                <a:r>
                  <a:rPr lang="vi-VN" dirty="0">
                    <a:latin typeface="Times New Roman" panose="02020603050405020304" pitchFamily="18" charset="0"/>
                    <a:cs typeface="Times New Roman" panose="02020603050405020304" pitchFamily="18" charset="0"/>
                  </a:rPr>
                  <a:t>Hàm số chẵn.</a:t>
                </a:r>
                <a:r>
                  <a:rPr lang="en-US" dirty="0">
                    <a:latin typeface="Times New Roman" panose="02020603050405020304" pitchFamily="18" charset="0"/>
                    <a:cs typeface="Times New Roman" panose="02020603050405020304" pitchFamily="18" charset="0"/>
                  </a:rPr>
                  <a:t>		B. </a:t>
                </a:r>
                <a:r>
                  <a:rPr lang="vi-VN" dirty="0">
                    <a:latin typeface="Times New Roman" panose="02020603050405020304" pitchFamily="18" charset="0"/>
                    <a:cs typeface="Times New Roman" panose="02020603050405020304" pitchFamily="18" charset="0"/>
                  </a:rPr>
                  <a:t>Hàm số lẻ </a:t>
                </a:r>
                <a:r>
                  <a:rPr lang="en-US" dirty="0">
                    <a:latin typeface="Times New Roman" panose="02020603050405020304" pitchFamily="18" charset="0"/>
                    <a:cs typeface="Times New Roman" panose="02020603050405020304" pitchFamily="18" charset="0"/>
                  </a:rPr>
                  <a:t>		C. </a:t>
                </a:r>
                <a:r>
                  <a:rPr lang="vi-VN" dirty="0">
                    <a:latin typeface="Times New Roman" panose="02020603050405020304" pitchFamily="18" charset="0"/>
                    <a:ea typeface="Times New Roman" panose="02020603050405020304" pitchFamily="18" charset="0"/>
                    <a:cs typeface="Times New Roman" panose="02020603050405020304" pitchFamily="18" charset="0"/>
                  </a:rPr>
                  <a:t>Vừa chẵn vừa lẻ.</a:t>
                </a:r>
                <a:r>
                  <a:rPr lang="en-US" dirty="0">
                    <a:latin typeface="Times New Roman" panose="02020603050405020304" pitchFamily="18" charset="0"/>
                    <a:ea typeface="Times New Roman" panose="02020603050405020304" pitchFamily="18" charset="0"/>
                    <a:cs typeface="Times New Roman" panose="02020603050405020304" pitchFamily="18" charset="0"/>
                  </a:rPr>
                  <a:t>		D. </a:t>
                </a:r>
                <a:r>
                  <a:rPr lang="vi-VN" dirty="0">
                    <a:latin typeface="Times New Roman" panose="02020603050405020304" pitchFamily="18" charset="0"/>
                    <a:ea typeface="Times New Roman" panose="02020603050405020304" pitchFamily="18" charset="0"/>
                    <a:cs typeface="Times New Roman" panose="02020603050405020304" pitchFamily="18" charset="0"/>
                  </a:rPr>
                  <a:t>Không chẵn không lẻ</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p:txBody>
          </p:sp>
        </mc:Choice>
        <mc:Fallback>
          <p:sp>
            <p:nvSpPr>
              <p:cNvPr id="4" name="TextBox 3">
                <a:extLst>
                  <a:ext uri="{FF2B5EF4-FFF2-40B4-BE49-F238E27FC236}">
                    <a16:creationId xmlns:a16="http://schemas.microsoft.com/office/drawing/2014/main" id="{5B5D9A65-D93E-41E1-A018-DD89F472ABEF}"/>
                  </a:ext>
                </a:extLst>
              </p:cNvPr>
              <p:cNvSpPr txBox="1">
                <a:spLocks noRot="1" noChangeAspect="1" noMove="1" noResize="1" noEditPoints="1" noAdjustHandles="1" noChangeArrowheads="1" noChangeShapeType="1" noTextEdit="1"/>
              </p:cNvSpPr>
              <p:nvPr/>
            </p:nvSpPr>
            <p:spPr>
              <a:xfrm>
                <a:off x="329610" y="223283"/>
                <a:ext cx="10930269" cy="1477328"/>
              </a:xfrm>
              <a:prstGeom prst="rect">
                <a:avLst/>
              </a:prstGeom>
              <a:blipFill>
                <a:blip r:embed="rId2"/>
                <a:stretch>
                  <a:fillRect l="-446" t="-2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E3E409A-394F-4237-B186-DA748E232785}"/>
                  </a:ext>
                </a:extLst>
              </p:cNvPr>
              <p:cNvSpPr txBox="1"/>
              <p:nvPr/>
            </p:nvSpPr>
            <p:spPr>
              <a:xfrm>
                <a:off x="435935" y="1084521"/>
                <a:ext cx="11344939" cy="106086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5/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ea typeface="Times New Roman" panose="02020603050405020304" pitchFamily="18" charset="0"/>
                      </a:rPr>
                      <m:t>𝑦</m:t>
                    </m:r>
                    <m:r>
                      <a:rPr lang="en-US" b="0" i="1" smtClean="0">
                        <a:latin typeface="Cambria Math" panose="02040503050406030204" pitchFamily="18" charset="0"/>
                        <a:ea typeface="Times New Roman" panose="02020603050405020304" pitchFamily="18" charset="0"/>
                      </a:rPr>
                      <m:t>=7−2</m:t>
                    </m:r>
                    <m:r>
                      <a:rPr lang="en-US" b="0" i="1" smtClean="0">
                        <a:latin typeface="Cambria Math" panose="02040503050406030204" pitchFamily="18" charset="0"/>
                        <a:ea typeface="Times New Roman" panose="020206030504050203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lượt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A. -2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7		B. -2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2		C. 5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9		D. 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7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mc:Choice>
        <mc:Fallback>
          <p:sp>
            <p:nvSpPr>
              <p:cNvPr id="5" name="TextBox 4">
                <a:extLst>
                  <a:ext uri="{FF2B5EF4-FFF2-40B4-BE49-F238E27FC236}">
                    <a16:creationId xmlns:a16="http://schemas.microsoft.com/office/drawing/2014/main" id="{FE3E409A-394F-4237-B186-DA748E232785}"/>
                  </a:ext>
                </a:extLst>
              </p:cNvPr>
              <p:cNvSpPr txBox="1">
                <a:spLocks noRot="1" noChangeAspect="1" noMove="1" noResize="1" noEditPoints="1" noAdjustHandles="1" noChangeArrowheads="1" noChangeShapeType="1" noTextEdit="1"/>
              </p:cNvSpPr>
              <p:nvPr/>
            </p:nvSpPr>
            <p:spPr>
              <a:xfrm>
                <a:off x="435935" y="1084521"/>
                <a:ext cx="11344939" cy="1060868"/>
              </a:xfrm>
              <a:prstGeom prst="rect">
                <a:avLst/>
              </a:prstGeom>
              <a:blipFill>
                <a:blip r:embed="rId3"/>
                <a:stretch>
                  <a:fillRect l="-484"/>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368454DF-F276-43B0-9681-7226267E1D58}"/>
              </a:ext>
            </a:extLst>
          </p:cNvPr>
          <p:cNvSpPr/>
          <p:nvPr/>
        </p:nvSpPr>
        <p:spPr>
          <a:xfrm>
            <a:off x="3124199" y="517831"/>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EB0C8D-F56E-4C3F-96AE-87A8F12E2560}"/>
              </a:ext>
            </a:extLst>
          </p:cNvPr>
          <p:cNvSpPr/>
          <p:nvPr/>
        </p:nvSpPr>
        <p:spPr>
          <a:xfrm>
            <a:off x="5018314" y="1564539"/>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16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304800"/>
            <a:ext cx="8839200" cy="6553200"/>
            <a:chOff x="96" y="192"/>
            <a:chExt cx="5568" cy="4128"/>
          </a:xfrm>
        </p:grpSpPr>
        <p:pic>
          <p:nvPicPr>
            <p:cNvPr id="19468" name="Picture 4" descr="ELF1C"/>
            <p:cNvPicPr>
              <a:picLocks noChangeAspect="1" noChangeArrowheads="1"/>
            </p:cNvPicPr>
            <p:nvPr/>
          </p:nvPicPr>
          <p:blipFill>
            <a:blip r:embed="rId2"/>
            <a:srcRect/>
            <a:stretch>
              <a:fillRect/>
            </a:stretch>
          </p:blipFill>
          <p:spPr bwMode="auto">
            <a:xfrm>
              <a:off x="96" y="192"/>
              <a:ext cx="5568" cy="4128"/>
            </a:xfrm>
            <a:prstGeom prst="rect">
              <a:avLst/>
            </a:prstGeom>
            <a:noFill/>
            <a:ln w="9525">
              <a:noFill/>
              <a:miter lim="800000"/>
              <a:headEnd/>
              <a:tailEnd/>
            </a:ln>
          </p:spPr>
        </p:pic>
        <p:sp>
          <p:nvSpPr>
            <p:cNvPr id="19469" name="WordArt 15"/>
            <p:cNvSpPr>
              <a:spLocks noChangeArrowheads="1" noChangeShapeType="1" noTextEdit="1"/>
            </p:cNvSpPr>
            <p:nvPr/>
          </p:nvSpPr>
          <p:spPr bwMode="auto">
            <a:xfrm rot="-18387">
              <a:off x="2254" y="396"/>
              <a:ext cx="2784" cy="420"/>
            </a:xfrm>
            <a:prstGeom prst="rect">
              <a:avLst/>
            </a:prstGeom>
          </p:spPr>
          <p:txBody>
            <a:bodyPr wrap="none" fromWordArt="1">
              <a:prstTxWarp prst="textWave1">
                <a:avLst>
                  <a:gd name="adj1" fmla="val 13005"/>
                  <a:gd name="adj2" fmla="val 65"/>
                </a:avLst>
              </a:prstTxWarp>
            </a:bodyPr>
            <a:lstStyle/>
            <a:p>
              <a:pPr algn="ct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Kiến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thức</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cần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nhớ</a:t>
              </a:r>
              <a:endPar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endParaRPr>
            </a:p>
          </p:txBody>
        </p:sp>
      </p:grpSp>
      <p:sp>
        <p:nvSpPr>
          <p:cNvPr id="35846" name="Oval 6"/>
          <p:cNvSpPr>
            <a:spLocks noChangeArrowheads="1"/>
          </p:cNvSpPr>
          <p:nvPr/>
        </p:nvSpPr>
        <p:spPr bwMode="auto">
          <a:xfrm>
            <a:off x="3733800" y="35814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7" name="Oval 7"/>
          <p:cNvSpPr>
            <a:spLocks noChangeArrowheads="1"/>
          </p:cNvSpPr>
          <p:nvPr/>
        </p:nvSpPr>
        <p:spPr bwMode="auto">
          <a:xfrm>
            <a:off x="4114800" y="32766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9" name="AutoShape 9"/>
          <p:cNvSpPr>
            <a:spLocks noChangeArrowheads="1"/>
          </p:cNvSpPr>
          <p:nvPr/>
        </p:nvSpPr>
        <p:spPr bwMode="auto">
          <a:xfrm>
            <a:off x="2819400" y="838200"/>
            <a:ext cx="609600" cy="4572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0" name="AutoShape 10"/>
          <p:cNvSpPr>
            <a:spLocks noChangeArrowheads="1"/>
          </p:cNvSpPr>
          <p:nvPr/>
        </p:nvSpPr>
        <p:spPr bwMode="auto">
          <a:xfrm>
            <a:off x="9220200" y="5410200"/>
            <a:ext cx="533400" cy="609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1" name="AutoShape 11"/>
          <p:cNvSpPr>
            <a:spLocks noChangeArrowheads="1"/>
          </p:cNvSpPr>
          <p:nvPr/>
        </p:nvSpPr>
        <p:spPr bwMode="auto">
          <a:xfrm>
            <a:off x="6934200" y="5867400"/>
            <a:ext cx="609600" cy="609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2" name="AutoShape 12"/>
          <p:cNvSpPr>
            <a:spLocks noChangeArrowheads="1"/>
          </p:cNvSpPr>
          <p:nvPr/>
        </p:nvSpPr>
        <p:spPr bwMode="auto">
          <a:xfrm>
            <a:off x="5638800" y="5181600"/>
            <a:ext cx="381000" cy="533400"/>
          </a:xfrm>
          <a:prstGeom prst="star5">
            <a:avLst/>
          </a:prstGeom>
          <a:solidFill>
            <a:srgbClr val="0000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3" name="AutoShape 13"/>
          <p:cNvSpPr>
            <a:spLocks noChangeArrowheads="1"/>
          </p:cNvSpPr>
          <p:nvPr/>
        </p:nvSpPr>
        <p:spPr bwMode="auto">
          <a:xfrm>
            <a:off x="8001000" y="4876800"/>
            <a:ext cx="381000" cy="3048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4" name="AutoShape 14"/>
          <p:cNvSpPr>
            <a:spLocks noChangeArrowheads="1"/>
          </p:cNvSpPr>
          <p:nvPr/>
        </p:nvSpPr>
        <p:spPr bwMode="auto">
          <a:xfrm>
            <a:off x="3429000" y="2286000"/>
            <a:ext cx="304800" cy="2286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6" name="AutoShape 16"/>
          <p:cNvSpPr>
            <a:spLocks noChangeArrowheads="1"/>
          </p:cNvSpPr>
          <p:nvPr/>
        </p:nvSpPr>
        <p:spPr bwMode="auto">
          <a:xfrm>
            <a:off x="3886200" y="1524000"/>
            <a:ext cx="228600" cy="228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09AE32BA-9F0F-43D2-A9CA-B9B298662434}"/>
              </a:ext>
            </a:extLst>
          </p:cNvPr>
          <p:cNvSpPr/>
          <p:nvPr/>
        </p:nvSpPr>
        <p:spPr>
          <a:xfrm>
            <a:off x="4495800" y="1600200"/>
            <a:ext cx="6096000" cy="1200329"/>
          </a:xfrm>
          <a:prstGeom prst="rect">
            <a:avLst/>
          </a:prstGeom>
        </p:spPr>
        <p:txBody>
          <a:bodyPr>
            <a:spAutoFit/>
          </a:bodyPr>
          <a:lstStyle/>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nghĩa</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sinx</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cosx</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tanx</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bảng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giá</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trị</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và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chất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liên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quan</a:t>
            </a:r>
            <a:endParaRPr lang="en-US" dirty="0">
              <a:solidFill>
                <a:srgbClr val="1F05BB"/>
              </a:solidFill>
              <a:latin typeface="Times New Roman" panose="02020603050405020304" pitchFamily="18" charset="0"/>
              <a:cs typeface="Times New Roman" panose="02020603050405020304" pitchFamily="18" charset="0"/>
            </a:endParaRPr>
          </a:p>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dạng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toán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và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ph</a:t>
            </a:r>
            <a:r>
              <a:rPr lang="vi-VN" dirty="0">
                <a:solidFill>
                  <a:srgbClr val="1F05BB"/>
                </a:solidFill>
                <a:latin typeface="Times New Roman" panose="02020603050405020304" pitchFamily="18" charset="0"/>
                <a:cs typeface="Times New Roman" panose="02020603050405020304" pitchFamily="18" charset="0"/>
              </a:rPr>
              <a:t>ư</a:t>
            </a:r>
            <a:r>
              <a:rPr lang="en-US" dirty="0" err="1">
                <a:solidFill>
                  <a:srgbClr val="1F05BB"/>
                </a:solidFill>
                <a:latin typeface="Times New Roman" panose="02020603050405020304" pitchFamily="18" charset="0"/>
                <a:cs typeface="Times New Roman" panose="02020603050405020304" pitchFamily="18" charset="0"/>
              </a:rPr>
              <a:t>ơng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pháp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giải</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Tìm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tập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xét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chẵn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lẻ</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tuần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hoàn</a:t>
            </a:r>
            <a:endParaRPr lang="en-US" dirty="0">
              <a:solidFill>
                <a:srgbClr val="1F05B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11380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8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3585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499"/>
                                          </p:stCondLst>
                                        </p:cTn>
                                        <p:tgtEl>
                                          <p:spTgt spid="35850"/>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2000"/>
                                  </p:stCondLst>
                                  <p:childTnLst>
                                    <p:set>
                                      <p:cBhvr>
                                        <p:cTn id="15" dur="1" fill="hold">
                                          <p:stCondLst>
                                            <p:cond delay="499"/>
                                          </p:stCondLst>
                                        </p:cTn>
                                        <p:tgtEl>
                                          <p:spTgt spid="3585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0"/>
                                  </p:stCondLst>
                                  <p:childTnLst>
                                    <p:set>
                                      <p:cBhvr>
                                        <p:cTn id="18" dur="1" fill="hold">
                                          <p:stCondLst>
                                            <p:cond delay="499"/>
                                          </p:stCondLst>
                                        </p:cTn>
                                        <p:tgtEl>
                                          <p:spTgt spid="35852"/>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nodeType="afterEffect">
                                  <p:stCondLst>
                                    <p:cond delay="0"/>
                                  </p:stCondLst>
                                  <p:childTnLst>
                                    <p:set>
                                      <p:cBhvr>
                                        <p:cTn id="21" dur="1" fill="hold">
                                          <p:stCondLst>
                                            <p:cond delay="499"/>
                                          </p:stCondLst>
                                        </p:cTn>
                                        <p:tgtEl>
                                          <p:spTgt spid="35853"/>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499"/>
                                          </p:stCondLst>
                                        </p:cTn>
                                        <p:tgtEl>
                                          <p:spTgt spid="358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2000" fill="hold"/>
                                        <p:tgtEl>
                                          <p:spTgt spid="2"/>
                                        </p:tgtEl>
                                        <p:attrNameLst>
                                          <p:attrName>ppt_x</p:attrName>
                                        </p:attrNameLst>
                                      </p:cBhvr>
                                      <p:tavLst>
                                        <p:tav tm="0">
                                          <p:val>
                                            <p:strVal val="0-#ppt_w/2"/>
                                          </p:val>
                                        </p:tav>
                                        <p:tav tm="100000">
                                          <p:val>
                                            <p:strVal val="#ppt_x"/>
                                          </p:val>
                                        </p:tav>
                                      </p:tavLst>
                                    </p:anim>
                                    <p:anim calcmode="lin" valueType="num">
                                      <p:cBhvr additive="base">
                                        <p:cTn id="30" dur="2000" fill="hold"/>
                                        <p:tgtEl>
                                          <p:spTgt spid="2"/>
                                        </p:tgtEl>
                                        <p:attrNameLst>
                                          <p:attrName>ppt_y</p:attrName>
                                        </p:attrNameLst>
                                      </p:cBhvr>
                                      <p:tavLst>
                                        <p:tav tm="0">
                                          <p:val>
                                            <p:strVal val="#ppt_y"/>
                                          </p:val>
                                        </p:tav>
                                        <p:tav tm="100000">
                                          <p:val>
                                            <p:strVal val="#ppt_y"/>
                                          </p:val>
                                        </p:tav>
                                      </p:tavLst>
                                    </p:anim>
                                  </p:childTnLst>
                                </p:cTn>
                              </p:par>
                              <p:par>
                                <p:cTn id="31"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2" dur="500" fill="hold"/>
                                        <p:tgtEl>
                                          <p:spTgt spid="35846"/>
                                        </p:tgtEl>
                                        <p:attrNameLst>
                                          <p:attrName>style.color</p:attrName>
                                        </p:attrNameLst>
                                      </p:cBhvr>
                                      <p:by>
                                        <p:hsl h="-7200000" s="0" l="0"/>
                                      </p:by>
                                    </p:animClr>
                                    <p:animClr clrSpc="hsl" dir="cw">
                                      <p:cBhvr>
                                        <p:cTn id="33" dur="500" fill="hold"/>
                                        <p:tgtEl>
                                          <p:spTgt spid="35846"/>
                                        </p:tgtEl>
                                        <p:attrNameLst>
                                          <p:attrName>fillcolor</p:attrName>
                                        </p:attrNameLst>
                                      </p:cBhvr>
                                      <p:by>
                                        <p:hsl h="-7200000" s="0" l="0"/>
                                      </p:by>
                                    </p:animClr>
                                    <p:animClr clrSpc="hsl" dir="cw">
                                      <p:cBhvr>
                                        <p:cTn id="34" dur="500" fill="hold"/>
                                        <p:tgtEl>
                                          <p:spTgt spid="35846"/>
                                        </p:tgtEl>
                                        <p:attrNameLst>
                                          <p:attrName>stroke.color</p:attrName>
                                        </p:attrNameLst>
                                      </p:cBhvr>
                                      <p:by>
                                        <p:hsl h="-7200000" s="0" l="0"/>
                                      </p:by>
                                    </p:animClr>
                                    <p:set>
                                      <p:cBhvr>
                                        <p:cTn id="35" dur="500" fill="hold"/>
                                        <p:tgtEl>
                                          <p:spTgt spid="35846"/>
                                        </p:tgtEl>
                                        <p:attrNameLst>
                                          <p:attrName>fill.type</p:attrName>
                                        </p:attrNameLst>
                                      </p:cBhvr>
                                      <p:to>
                                        <p:strVal val="solid"/>
                                      </p:to>
                                    </p:set>
                                  </p:childTnLst>
                                </p:cTn>
                              </p:par>
                              <p:par>
                                <p:cTn id="36"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7" dur="500" fill="hold"/>
                                        <p:tgtEl>
                                          <p:spTgt spid="35847"/>
                                        </p:tgtEl>
                                        <p:attrNameLst>
                                          <p:attrName>style.color</p:attrName>
                                        </p:attrNameLst>
                                      </p:cBhvr>
                                      <p:by>
                                        <p:hsl h="-7200000" s="0" l="0"/>
                                      </p:by>
                                    </p:animClr>
                                    <p:animClr clrSpc="hsl" dir="cw">
                                      <p:cBhvr>
                                        <p:cTn id="38" dur="500" fill="hold"/>
                                        <p:tgtEl>
                                          <p:spTgt spid="35847"/>
                                        </p:tgtEl>
                                        <p:attrNameLst>
                                          <p:attrName>fillcolor</p:attrName>
                                        </p:attrNameLst>
                                      </p:cBhvr>
                                      <p:by>
                                        <p:hsl h="-7200000" s="0" l="0"/>
                                      </p:by>
                                    </p:animClr>
                                    <p:animClr clrSpc="hsl" dir="cw">
                                      <p:cBhvr>
                                        <p:cTn id="39" dur="500" fill="hold"/>
                                        <p:tgtEl>
                                          <p:spTgt spid="35847"/>
                                        </p:tgtEl>
                                        <p:attrNameLst>
                                          <p:attrName>stroke.color</p:attrName>
                                        </p:attrNameLst>
                                      </p:cBhvr>
                                      <p:by>
                                        <p:hsl h="-7200000" s="0" l="0"/>
                                      </p:by>
                                    </p:animClr>
                                    <p:set>
                                      <p:cBhvr>
                                        <p:cTn id="40" dur="500" fill="hold"/>
                                        <p:tgtEl>
                                          <p:spTgt spid="35847"/>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19428-9C76-4576-AE62-4A15860894A1}"/>
              </a:ext>
            </a:extLst>
          </p:cNvPr>
          <p:cNvSpPr txBox="1"/>
          <p:nvPr/>
        </p:nvSpPr>
        <p:spPr>
          <a:xfrm>
            <a:off x="-204887" y="113123"/>
            <a:ext cx="2054951" cy="4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r>
              <a:rPr lang="en-US" sz="20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 name="Group 4">
            <a:extLst>
              <a:ext uri="{FF2B5EF4-FFF2-40B4-BE49-F238E27FC236}">
                <a16:creationId xmlns:a16="http://schemas.microsoft.com/office/drawing/2014/main" id="{FDB04142-C0C7-4614-9930-BD60ACA89D36}"/>
              </a:ext>
            </a:extLst>
          </p:cNvPr>
          <p:cNvGrpSpPr/>
          <p:nvPr/>
        </p:nvGrpSpPr>
        <p:grpSpPr>
          <a:xfrm>
            <a:off x="1547292" y="113123"/>
            <a:ext cx="10201686" cy="1132114"/>
            <a:chOff x="394026" y="139419"/>
            <a:chExt cx="11228423" cy="1866040"/>
          </a:xfrm>
        </p:grpSpPr>
        <p:grpSp>
          <p:nvGrpSpPr>
            <p:cNvPr id="6" name="Group 5">
              <a:extLst>
                <a:ext uri="{FF2B5EF4-FFF2-40B4-BE49-F238E27FC236}">
                  <a16:creationId xmlns:a16="http://schemas.microsoft.com/office/drawing/2014/main" id="{06BE5315-F6CE-4972-B383-0AE4214DB1C6}"/>
                </a:ext>
              </a:extLst>
            </p:cNvPr>
            <p:cNvGrpSpPr/>
            <p:nvPr/>
          </p:nvGrpSpPr>
          <p:grpSpPr>
            <a:xfrm>
              <a:off x="394026" y="139419"/>
              <a:ext cx="11228423" cy="1866040"/>
              <a:chOff x="814648" y="4231655"/>
              <a:chExt cx="11228423" cy="1866040"/>
            </a:xfrm>
          </p:grpSpPr>
          <p:sp>
            <p:nvSpPr>
              <p:cNvPr id="8" name="Rectangle 7">
                <a:extLst>
                  <a:ext uri="{FF2B5EF4-FFF2-40B4-BE49-F238E27FC236}">
                    <a16:creationId xmlns:a16="http://schemas.microsoft.com/office/drawing/2014/main" id="{835B692A-C596-4BF2-B169-C86F161BA3EB}"/>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55494C-DE36-475A-B57D-7600525EECF3}"/>
                  </a:ext>
                </a:extLst>
              </p:cNvPr>
              <p:cNvGrpSpPr/>
              <p:nvPr/>
            </p:nvGrpSpPr>
            <p:grpSpPr>
              <a:xfrm>
                <a:off x="814648" y="4231655"/>
                <a:ext cx="2576252" cy="1866040"/>
                <a:chOff x="295100" y="4145454"/>
                <a:chExt cx="2768316" cy="1866040"/>
              </a:xfrm>
            </p:grpSpPr>
            <p:grpSp>
              <p:nvGrpSpPr>
                <p:cNvPr id="11" name="Group 10">
                  <a:extLst>
                    <a:ext uri="{FF2B5EF4-FFF2-40B4-BE49-F238E27FC236}">
                      <a16:creationId xmlns:a16="http://schemas.microsoft.com/office/drawing/2014/main" id="{D559F000-5336-4C0B-AB4A-F5CDFA49E1DA}"/>
                    </a:ext>
                  </a:extLst>
                </p:cNvPr>
                <p:cNvGrpSpPr/>
                <p:nvPr/>
              </p:nvGrpSpPr>
              <p:grpSpPr>
                <a:xfrm>
                  <a:off x="295100" y="4145454"/>
                  <a:ext cx="2768316" cy="1866040"/>
                  <a:chOff x="295100" y="4145454"/>
                  <a:chExt cx="2768316" cy="1866040"/>
                </a:xfrm>
              </p:grpSpPr>
              <p:sp>
                <p:nvSpPr>
                  <p:cNvPr id="13" name="Freeform: Shape 12">
                    <a:extLst>
                      <a:ext uri="{FF2B5EF4-FFF2-40B4-BE49-F238E27FC236}">
                        <a16:creationId xmlns:a16="http://schemas.microsoft.com/office/drawing/2014/main" id="{C619EB45-C0B2-4F55-A163-DDDF562FCFA7}"/>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0276F27-4A66-4499-A1A4-A35551F89EE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0837E37-62EF-41CB-8B58-41DA3951DFC5}"/>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a:extLst>
                    <a:ext uri="{FF2B5EF4-FFF2-40B4-BE49-F238E27FC236}">
                      <a16:creationId xmlns:a16="http://schemas.microsoft.com/office/drawing/2014/main" id="{13DF9DAB-B778-4F1F-B926-F347AEF89ADF}"/>
                    </a:ext>
                  </a:extLst>
                </p:cNvPr>
                <p:cNvPicPr>
                  <a:picLocks noChangeAspect="1"/>
                </p:cNvPicPr>
                <p:nvPr/>
              </p:nvPicPr>
              <p:blipFill>
                <a:blip r:embed="rId2"/>
                <a:stretch>
                  <a:fillRect/>
                </a:stretch>
              </p:blipFill>
              <p:spPr>
                <a:xfrm>
                  <a:off x="354843" y="4191912"/>
                  <a:ext cx="374013" cy="492528"/>
                </a:xfrm>
                <a:prstGeom prst="rect">
                  <a:avLst/>
                </a:prstGeom>
              </p:spPr>
            </p:pic>
          </p:grpSp>
          <p:sp>
            <p:nvSpPr>
              <p:cNvPr id="10" name="Arrow: Pentagon 9">
                <a:extLst>
                  <a:ext uri="{FF2B5EF4-FFF2-40B4-BE49-F238E27FC236}">
                    <a16:creationId xmlns:a16="http://schemas.microsoft.com/office/drawing/2014/main" id="{04599649-D632-40AA-9D23-BB90E85D7CE1}"/>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D8E48446-53C2-45CF-BDC5-1499B22289E5}"/>
                </a:ext>
              </a:extLst>
            </p:cNvPr>
            <p:cNvPicPr>
              <a:picLocks noChangeAspect="1"/>
            </p:cNvPicPr>
            <p:nvPr/>
          </p:nvPicPr>
          <p:blipFill>
            <a:blip r:embed="rId3"/>
            <a:stretch>
              <a:fillRect/>
            </a:stretch>
          </p:blipFill>
          <p:spPr>
            <a:xfrm>
              <a:off x="11004501" y="196907"/>
              <a:ext cx="545403" cy="481498"/>
            </a:xfrm>
            <a:prstGeom prst="rect">
              <a:avLst/>
            </a:prstGeom>
          </p:spPr>
        </p:pic>
      </p:grpSp>
      <p:sp>
        <p:nvSpPr>
          <p:cNvPr id="16" name="TextBox 15">
            <a:extLst>
              <a:ext uri="{FF2B5EF4-FFF2-40B4-BE49-F238E27FC236}">
                <a16:creationId xmlns:a16="http://schemas.microsoft.com/office/drawing/2014/main" id="{88F577E7-D2F4-4389-9406-78ED954A8525}"/>
              </a:ext>
            </a:extLst>
          </p:cNvPr>
          <p:cNvSpPr txBox="1"/>
          <p:nvPr/>
        </p:nvSpPr>
        <p:spPr>
          <a:xfrm>
            <a:off x="3598177" y="106223"/>
            <a:ext cx="6150429" cy="830997"/>
          </a:xfrm>
          <a:prstGeom prst="rect">
            <a:avLst/>
          </a:prstGeom>
          <a:noFill/>
        </p:spPr>
        <p:txBody>
          <a:bodyPr wrap="square" rtlCol="0">
            <a:spAutoFit/>
          </a:bodyPr>
          <a:lstStyle/>
          <a:p>
            <a:pPr algn="ctr"/>
            <a:r>
              <a:rPr lang="vi-VN" sz="2400" b="1" dirty="0">
                <a:solidFill>
                  <a:schemeClr val="accent2">
                    <a:lumMod val="75000"/>
                  </a:schemeClr>
                </a:solidFill>
                <a:latin typeface="+mj-lt"/>
                <a:ea typeface="Tahoma" panose="020B0604030504040204" pitchFamily="34" charset="0"/>
                <a:cs typeface="Tahoma" panose="020B0604030504040204" pitchFamily="34" charset="0"/>
              </a:rPr>
              <a:t>CHƯƠNG I. </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 VÀ</a:t>
            </a:r>
          </a:p>
          <a:p>
            <a:pPr algn="ct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PHƯƠNG TRÌNH L</a:t>
            </a:r>
            <a:r>
              <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ỢNG GIÁC</a:t>
            </a:r>
            <a:endParaRPr lang="vi-VN" sz="24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8AC5A61-F1A8-4DA4-A69E-05CC37BB9A4D}"/>
              </a:ext>
            </a:extLst>
          </p:cNvPr>
          <p:cNvSpPr/>
          <p:nvPr/>
        </p:nvSpPr>
        <p:spPr>
          <a:xfrm>
            <a:off x="2642731" y="1163573"/>
            <a:ext cx="7862236" cy="5539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 HÀM SỐ L</a:t>
            </a:r>
            <a:r>
              <a:rPr lang="vi-VN"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Ư</a:t>
            </a: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ỢNG GIÁC VÀ ĐỒ THỊ - TIẾT 13 (</a:t>
            </a:r>
            <a:r>
              <a:rPr lang="en-US" sz="2400" b="1" dirty="0" err="1">
                <a:solidFill>
                  <a:srgbClr val="D60093"/>
                </a:solidFill>
                <a:latin typeface="Times New Roman" panose="02020603050405020304" pitchFamily="18" charset="0"/>
                <a:ea typeface="Tahoma" panose="020B0604030504040204" pitchFamily="34" charset="0"/>
                <a:cs typeface="Times New Roman" panose="02020603050405020304" pitchFamily="18" charset="0"/>
              </a:rPr>
              <a:t>tt</a:t>
            </a:r>
            <a:r>
              <a:rPr lang="en-US" sz="24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9" name="Rectangle 18">
            <a:extLst>
              <a:ext uri="{FF2B5EF4-FFF2-40B4-BE49-F238E27FC236}">
                <a16:creationId xmlns:a16="http://schemas.microsoft.com/office/drawing/2014/main" id="{EF40A3CB-918E-46A3-AAA6-052A0BC53A86}"/>
              </a:ext>
            </a:extLst>
          </p:cNvPr>
          <p:cNvSpPr/>
          <p:nvPr/>
        </p:nvSpPr>
        <p:spPr>
          <a:xfrm>
            <a:off x="1151601" y="2059348"/>
            <a:ext cx="7736418" cy="400107"/>
          </a:xfrm>
          <a:prstGeom prst="rect">
            <a:avLst/>
          </a:prstGeom>
        </p:spPr>
        <p:txBody>
          <a:bodyPr wrap="square">
            <a:spAutoFit/>
          </a:bodyPr>
          <a:lstStyle/>
          <a:p>
            <a:pPr>
              <a:lnSpc>
                <a:spcPct val="100000"/>
              </a:lnSpc>
              <a:spcBef>
                <a:spcPct val="0"/>
              </a:spcBef>
              <a:buFontTx/>
              <a:buNone/>
              <a:defRPr/>
            </a:pPr>
            <a:r>
              <a:rPr lang="en-US" sz="2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CHẴN, HÀM SỐ LẺ, HÀM SỐ TUẦN HOÀN</a:t>
            </a:r>
          </a:p>
        </p:txBody>
      </p:sp>
      <p:sp>
        <p:nvSpPr>
          <p:cNvPr id="28" name="Rectangle 27">
            <a:extLst>
              <a:ext uri="{FF2B5EF4-FFF2-40B4-BE49-F238E27FC236}">
                <a16:creationId xmlns:a16="http://schemas.microsoft.com/office/drawing/2014/main" id="{3F33128E-BFC1-46FF-A558-2F00F65FE1F9}"/>
              </a:ext>
            </a:extLst>
          </p:cNvPr>
          <p:cNvSpPr/>
          <p:nvPr/>
        </p:nvSpPr>
        <p:spPr>
          <a:xfrm>
            <a:off x="1149134" y="2791379"/>
            <a:ext cx="1745991"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sinx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6E580D6A-2996-41B5-92DE-B0A460405F8A}"/>
              </a:ext>
            </a:extLst>
          </p:cNvPr>
          <p:cNvSpPr/>
          <p:nvPr/>
        </p:nvSpPr>
        <p:spPr>
          <a:xfrm>
            <a:off x="1149134" y="3480084"/>
            <a:ext cx="1774845"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cosx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0A7B3FAE-465D-4186-A326-FE2DF0C295C8}"/>
              </a:ext>
            </a:extLst>
          </p:cNvPr>
          <p:cNvSpPr/>
          <p:nvPr/>
        </p:nvSpPr>
        <p:spPr>
          <a:xfrm>
            <a:off x="1164987" y="4251323"/>
            <a:ext cx="1789272"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tanx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002F089D-DA25-4462-9666-9DE5E70C2FAD}"/>
              </a:ext>
            </a:extLst>
          </p:cNvPr>
          <p:cNvSpPr/>
          <p:nvPr/>
        </p:nvSpPr>
        <p:spPr>
          <a:xfrm>
            <a:off x="1211337" y="5000902"/>
            <a:ext cx="1760418"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cotx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Google Shape;123;p14">
            <a:extLst>
              <a:ext uri="{FF2B5EF4-FFF2-40B4-BE49-F238E27FC236}">
                <a16:creationId xmlns:a16="http://schemas.microsoft.com/office/drawing/2014/main" id="{7AF792D9-795B-458A-BE1E-2FF22A7AF188}"/>
              </a:ext>
            </a:extLst>
          </p:cNvPr>
          <p:cNvSpPr txBox="1"/>
          <p:nvPr/>
        </p:nvSpPr>
        <p:spPr>
          <a:xfrm>
            <a:off x="216284" y="523111"/>
            <a:ext cx="1209745" cy="722126"/>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8000" b="1" dirty="0">
              <a:solidFill>
                <a:schemeClr val="bg1"/>
              </a:solidFill>
            </a:endParaRPr>
          </a:p>
        </p:txBody>
      </p:sp>
      <p:sp>
        <p:nvSpPr>
          <p:cNvPr id="42" name="Oval 41">
            <a:extLst>
              <a:ext uri="{FF2B5EF4-FFF2-40B4-BE49-F238E27FC236}">
                <a16:creationId xmlns:a16="http://schemas.microsoft.com/office/drawing/2014/main" id="{6DEE76FE-DCBA-4E98-9CBA-B53AB7992BBB}"/>
              </a:ext>
            </a:extLst>
          </p:cNvPr>
          <p:cNvSpPr/>
          <p:nvPr/>
        </p:nvSpPr>
        <p:spPr>
          <a:xfrm>
            <a:off x="376048" y="710508"/>
            <a:ext cx="909803" cy="453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11</a:t>
            </a:r>
          </a:p>
        </p:txBody>
      </p:sp>
      <p:pic>
        <p:nvPicPr>
          <p:cNvPr id="43" name="Picture 75" descr="WhitecornerFlower">
            <a:extLst>
              <a:ext uri="{FF2B5EF4-FFF2-40B4-BE49-F238E27FC236}">
                <a16:creationId xmlns:a16="http://schemas.microsoft.com/office/drawing/2014/main" id="{742F4CDA-8C16-43D3-BC0E-5CBCB19E0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9449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E07FCEB6-A15D-46B0-8E25-759F7BD82E91}"/>
              </a:ext>
            </a:extLst>
          </p:cNvPr>
          <p:cNvPicPr/>
          <p:nvPr/>
        </p:nvPicPr>
        <p:blipFill>
          <a:blip r:embed="rId5">
            <a:extLst>
              <a:ext uri="{28A0092B-C50C-407E-A947-70E740481C1C}">
                <a14:useLocalDpi xmlns:a14="http://schemas.microsoft.com/office/drawing/2010/main" val="0"/>
              </a:ext>
            </a:extLst>
          </a:blip>
          <a:stretch>
            <a:fillRect/>
          </a:stretch>
        </p:blipFill>
        <p:spPr>
          <a:xfrm>
            <a:off x="540169" y="2049655"/>
            <a:ext cx="608965" cy="389890"/>
          </a:xfrm>
          <a:prstGeom prst="rect">
            <a:avLst/>
          </a:prstGeom>
        </p:spPr>
      </p:pic>
      <p:pic>
        <p:nvPicPr>
          <p:cNvPr id="45" name="Picture 44">
            <a:extLst>
              <a:ext uri="{FF2B5EF4-FFF2-40B4-BE49-F238E27FC236}">
                <a16:creationId xmlns:a16="http://schemas.microsoft.com/office/drawing/2014/main" id="{9A46BE0B-8D0C-488B-AF70-AE1F8AABFF74}"/>
              </a:ext>
            </a:extLst>
          </p:cNvPr>
          <p:cNvPicPr/>
          <p:nvPr/>
        </p:nvPicPr>
        <p:blipFill>
          <a:blip r:embed="rId6">
            <a:extLst>
              <a:ext uri="{28A0092B-C50C-407E-A947-70E740481C1C}">
                <a14:useLocalDpi xmlns:a14="http://schemas.microsoft.com/office/drawing/2010/main" val="0"/>
              </a:ext>
            </a:extLst>
          </a:blip>
          <a:stretch>
            <a:fillRect/>
          </a:stretch>
        </p:blipFill>
        <p:spPr>
          <a:xfrm>
            <a:off x="540168" y="2743962"/>
            <a:ext cx="608965" cy="389890"/>
          </a:xfrm>
          <a:prstGeom prst="rect">
            <a:avLst/>
          </a:prstGeom>
        </p:spPr>
      </p:pic>
      <p:pic>
        <p:nvPicPr>
          <p:cNvPr id="46" name="Picture 45">
            <a:extLst>
              <a:ext uri="{FF2B5EF4-FFF2-40B4-BE49-F238E27FC236}">
                <a16:creationId xmlns:a16="http://schemas.microsoft.com/office/drawing/2014/main" id="{C1B85705-D3EC-4E53-A0ED-E1CF63CAC419}"/>
              </a:ext>
            </a:extLst>
          </p:cNvPr>
          <p:cNvPicPr/>
          <p:nvPr/>
        </p:nvPicPr>
        <p:blipFill>
          <a:blip r:embed="rId7">
            <a:extLst>
              <a:ext uri="{28A0092B-C50C-407E-A947-70E740481C1C}">
                <a14:useLocalDpi xmlns:a14="http://schemas.microsoft.com/office/drawing/2010/main" val="0"/>
              </a:ext>
            </a:extLst>
          </a:blip>
          <a:stretch>
            <a:fillRect/>
          </a:stretch>
        </p:blipFill>
        <p:spPr>
          <a:xfrm>
            <a:off x="518155" y="3458799"/>
            <a:ext cx="628015" cy="389890"/>
          </a:xfrm>
          <a:prstGeom prst="rect">
            <a:avLst/>
          </a:prstGeom>
        </p:spPr>
      </p:pic>
      <p:pic>
        <p:nvPicPr>
          <p:cNvPr id="47" name="Picture 46">
            <a:extLst>
              <a:ext uri="{FF2B5EF4-FFF2-40B4-BE49-F238E27FC236}">
                <a16:creationId xmlns:a16="http://schemas.microsoft.com/office/drawing/2014/main" id="{FDB8E078-D867-4610-8BE8-8EFB8B3C4D84}"/>
              </a:ext>
            </a:extLst>
          </p:cNvPr>
          <p:cNvPicPr/>
          <p:nvPr/>
        </p:nvPicPr>
        <p:blipFill>
          <a:blip r:embed="rId8">
            <a:extLst>
              <a:ext uri="{28A0092B-C50C-407E-A947-70E740481C1C}">
                <a14:useLocalDpi xmlns:a14="http://schemas.microsoft.com/office/drawing/2010/main" val="0"/>
              </a:ext>
            </a:extLst>
          </a:blip>
          <a:stretch>
            <a:fillRect/>
          </a:stretch>
        </p:blipFill>
        <p:spPr>
          <a:xfrm>
            <a:off x="511911" y="4213832"/>
            <a:ext cx="618490" cy="408940"/>
          </a:xfrm>
          <a:prstGeom prst="rect">
            <a:avLst/>
          </a:prstGeom>
        </p:spPr>
      </p:pic>
      <p:pic>
        <p:nvPicPr>
          <p:cNvPr id="48" name="Picture 47">
            <a:extLst>
              <a:ext uri="{FF2B5EF4-FFF2-40B4-BE49-F238E27FC236}">
                <a16:creationId xmlns:a16="http://schemas.microsoft.com/office/drawing/2014/main" id="{0B2195D9-6A67-4160-8DFA-0C72EF2F7412}"/>
              </a:ext>
            </a:extLst>
          </p:cNvPr>
          <p:cNvPicPr/>
          <p:nvPr/>
        </p:nvPicPr>
        <p:blipFill>
          <a:blip r:embed="rId9">
            <a:extLst>
              <a:ext uri="{28A0092B-C50C-407E-A947-70E740481C1C}">
                <a14:useLocalDpi xmlns:a14="http://schemas.microsoft.com/office/drawing/2010/main" val="0"/>
              </a:ext>
            </a:extLst>
          </a:blip>
          <a:stretch>
            <a:fillRect/>
          </a:stretch>
        </p:blipFill>
        <p:spPr>
          <a:xfrm>
            <a:off x="511911" y="4947999"/>
            <a:ext cx="608965" cy="399415"/>
          </a:xfrm>
          <a:prstGeom prst="rect">
            <a:avLst/>
          </a:prstGeom>
        </p:spPr>
      </p:pic>
    </p:spTree>
    <p:extLst>
      <p:ext uri="{BB962C8B-B14F-4D97-AF65-F5344CB8AC3E}">
        <p14:creationId xmlns:p14="http://schemas.microsoft.com/office/powerpoint/2010/main" val="13747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circle(in)">
                                      <p:cBhvr>
                                        <p:cTn id="13" dur="2000"/>
                                        <p:tgtEl>
                                          <p:spTgt spid="4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ircle(in)">
                                      <p:cBhvr>
                                        <p:cTn id="19" dur="2000"/>
                                        <p:tgtEl>
                                          <p:spTgt spid="4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par>
                                <p:cTn id="23" presetID="6" presetClass="entr" presetSubtype="16"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ircle(in)">
                                      <p:cBhvr>
                                        <p:cTn id="31" dur="2000"/>
                                        <p:tgtEl>
                                          <p:spTgt spid="4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ircle(in)">
                                      <p:cBhvr>
                                        <p:cTn id="34" dur="2000"/>
                                        <p:tgtEl>
                                          <p:spTgt spid="36"/>
                                        </p:tgtEl>
                                      </p:cBhvr>
                                    </p:animEffect>
                                  </p:childTnLst>
                                </p:cTn>
                              </p:par>
                              <p:par>
                                <p:cTn id="35" presetID="6" presetClass="entr" presetSubtype="16"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circle(in)">
                                      <p:cBhvr>
                                        <p:cTn id="37" dur="2000"/>
                                        <p:tgtEl>
                                          <p:spTgt spid="4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8" grpId="0"/>
      <p:bldP spid="32" grpId="0"/>
      <p:bldP spid="36"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845E96-C1B1-4BFB-A246-BA73F0A8725B}"/>
              </a:ext>
            </a:extLst>
          </p:cNvPr>
          <p:cNvSpPr/>
          <p:nvPr/>
        </p:nvSpPr>
        <p:spPr>
          <a:xfrm>
            <a:off x="2472710" y="211537"/>
            <a:ext cx="7736418" cy="400107"/>
          </a:xfrm>
          <a:prstGeom prst="rect">
            <a:avLst/>
          </a:prstGeom>
        </p:spPr>
        <p:txBody>
          <a:bodyPr wrap="square">
            <a:spAutoFit/>
          </a:bodyPr>
          <a:lstStyle/>
          <a:p>
            <a:pPr>
              <a:lnSpc>
                <a:spcPct val="100000"/>
              </a:lnSpc>
              <a:spcBef>
                <a:spcPct val="0"/>
              </a:spcBef>
              <a:buFontTx/>
              <a:buNone/>
              <a:defRPr/>
            </a:pPr>
            <a:r>
              <a:rPr lang="en-US" sz="2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CHẴN, HÀM SỐ LẺ, HÀM SỐ TUẦN HOÀN</a:t>
            </a:r>
          </a:p>
        </p:txBody>
      </p:sp>
      <p:sp>
        <p:nvSpPr>
          <p:cNvPr id="12" name="TextBox 11">
            <a:extLst>
              <a:ext uri="{FF2B5EF4-FFF2-40B4-BE49-F238E27FC236}">
                <a16:creationId xmlns:a16="http://schemas.microsoft.com/office/drawing/2014/main" id="{B8C00F66-1CDE-493D-9D60-FF7BE05FBAE9}"/>
              </a:ext>
            </a:extLst>
          </p:cNvPr>
          <p:cNvSpPr txBox="1"/>
          <p:nvPr/>
        </p:nvSpPr>
        <p:spPr>
          <a:xfrm>
            <a:off x="641976" y="779162"/>
            <a:ext cx="7090023" cy="369332"/>
          </a:xfrm>
          <a:prstGeom prst="rect">
            <a:avLst/>
          </a:prstGeom>
          <a:noFill/>
        </p:spPr>
        <p:txBody>
          <a:bodyPr wrap="square" rtlCol="0">
            <a:spAutoFit/>
          </a:bodyPr>
          <a:lstStyle/>
          <a:p>
            <a:r>
              <a:rPr lang="en-US" b="1" dirty="0">
                <a:solidFill>
                  <a:srgbClr val="1F05BB"/>
                </a:solidFill>
                <a:latin typeface="Times New Roman" panose="02020603050405020304" pitchFamily="18" charset="0"/>
                <a:cs typeface="Times New Roman" panose="02020603050405020304" pitchFamily="18" charset="0"/>
              </a:rPr>
              <a:t>1/ </a:t>
            </a:r>
            <a:r>
              <a:rPr lang="en-US" b="1" dirty="0" err="1">
                <a:solidFill>
                  <a:srgbClr val="1F05BB"/>
                </a:solidFill>
                <a:latin typeface="Times New Roman" panose="02020603050405020304" pitchFamily="18" charset="0"/>
                <a:cs typeface="Times New Roman" panose="02020603050405020304" pitchFamily="18" charset="0"/>
              </a:rPr>
              <a:t>Hàm</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số</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chẵn</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hàm</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số</a:t>
            </a:r>
            <a:r>
              <a:rPr lang="en-US" b="1" dirty="0">
                <a:solidFill>
                  <a:srgbClr val="1F05BB"/>
                </a:solidFill>
                <a:latin typeface="Times New Roman" panose="02020603050405020304" pitchFamily="18" charset="0"/>
                <a:cs typeface="Times New Roman" panose="02020603050405020304" pitchFamily="18" charset="0"/>
              </a:rPr>
              <a:t> </a:t>
            </a:r>
            <a:r>
              <a:rPr lang="en-US" b="1" dirty="0" err="1">
                <a:solidFill>
                  <a:srgbClr val="1F05BB"/>
                </a:solidFill>
                <a:latin typeface="Times New Roman" panose="02020603050405020304" pitchFamily="18" charset="0"/>
                <a:cs typeface="Times New Roman" panose="02020603050405020304" pitchFamily="18" charset="0"/>
              </a:rPr>
              <a:t>lẻ</a:t>
            </a:r>
            <a:endParaRPr lang="en-US" b="1" dirty="0">
              <a:solidFill>
                <a:srgbClr val="1F05BB"/>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CE6FF9E-7690-4912-96E1-BE4F5E8D07A3}"/>
                  </a:ext>
                </a:extLst>
              </p:cNvPr>
              <p:cNvSpPr txBox="1"/>
              <p:nvPr/>
            </p:nvSpPr>
            <p:spPr>
              <a:xfrm>
                <a:off x="216385" y="1169581"/>
                <a:ext cx="6630982" cy="110799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HĐ 1: </a:t>
                </a:r>
              </a:p>
              <a:p>
                <a:r>
                  <a:rPr lang="vi-VN" dirty="0">
                    <a:latin typeface="Times New Roman" panose="02020603050405020304" pitchFamily="18" charset="0"/>
                    <a:cs typeface="Times New Roman" panose="02020603050405020304" pitchFamily="18" charset="0"/>
                  </a:rPr>
                  <a:t>a) Hàm số </a:t>
                </a:r>
                <a14:m>
                  <m:oMath xmlns:m="http://schemas.openxmlformats.org/officeDocument/2006/math">
                    <m:r>
                      <m:rPr>
                        <m:sty m:val="p"/>
                      </m:rPr>
                      <a:rPr lang="vi-VN">
                        <a:latin typeface="Cambria Math" panose="02040503050406030204" pitchFamily="18" charset="0"/>
                      </a:rPr>
                      <m:t>f</m:t>
                    </m:r>
                    <m:d>
                      <m:dPr>
                        <m:ctrlPr>
                          <a:rPr lang="en-US" i="1">
                            <a:latin typeface="Cambria Math" panose="02040503050406030204" pitchFamily="18" charset="0"/>
                          </a:rPr>
                        </m:ctrlPr>
                      </m:dPr>
                      <m:e>
                        <m:r>
                          <m:rPr>
                            <m:sty m:val="p"/>
                          </m:rPr>
                          <a:rPr lang="vi-VN">
                            <a:latin typeface="Cambria Math" panose="02040503050406030204" pitchFamily="18" charset="0"/>
                          </a:rPr>
                          <m:t>x</m:t>
                        </m:r>
                      </m:e>
                    </m:d>
                    <m:r>
                      <a:rPr lang="vi-VN">
                        <a:latin typeface="Cambria Math" panose="02040503050406030204" pitchFamily="18" charset="0"/>
                      </a:rPr>
                      <m:t>=</m:t>
                    </m:r>
                    <m:sSup>
                      <m:sSupPr>
                        <m:ctrlPr>
                          <a:rPr lang="en-US" i="1">
                            <a:latin typeface="Cambria Math" panose="02040503050406030204" pitchFamily="18" charset="0"/>
                          </a:rPr>
                        </m:ctrlPr>
                      </m:sSupPr>
                      <m:e>
                        <m:r>
                          <m:rPr>
                            <m:sty m:val="p"/>
                          </m:rPr>
                          <a:rPr lang="vi-VN">
                            <a:latin typeface="Cambria Math" panose="02040503050406030204" pitchFamily="18" charset="0"/>
                          </a:rPr>
                          <m:t>x</m:t>
                        </m:r>
                      </m:e>
                      <m:sup>
                        <m:r>
                          <a:rPr lang="vi-VN">
                            <a:latin typeface="Cambria Math" panose="02040503050406030204" pitchFamily="18" charset="0"/>
                          </a:rPr>
                          <m:t>2</m:t>
                        </m:r>
                      </m:sup>
                    </m:sSup>
                  </m:oMath>
                </a14:m>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𝑥</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𝑅</m:t>
                    </m:r>
                  </m:oMath>
                </a14:m>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hãy</a:t>
                </a:r>
                <a:r>
                  <a:rPr lang="en-US" sz="1600" dirty="0">
                    <a:latin typeface="Times New Roman" panose="02020603050405020304" pitchFamily="18" charset="0"/>
                    <a:cs typeface="Times New Roman" panose="02020603050405020304" pitchFamily="18" charset="0"/>
                  </a:rPr>
                  <a:t> so </a:t>
                </a:r>
                <a:r>
                  <a:rPr lang="en-US" sz="1600" dirty="0" err="1">
                    <a:latin typeface="Times New Roman" panose="02020603050405020304" pitchFamily="18" charset="0"/>
                    <a:cs typeface="Times New Roman" panose="02020603050405020304" pitchFamily="18" charset="0"/>
                  </a:rPr>
                  <a:t>sánh</a:t>
                </a:r>
                <a:r>
                  <a:rPr lang="en-US" sz="1600" dirty="0">
                    <a:latin typeface="Times New Roman" panose="02020603050405020304" pitchFamily="18" charset="0"/>
                    <a:cs typeface="Times New Roman" panose="02020603050405020304" pitchFamily="18" charset="0"/>
                  </a:rPr>
                  <a:t> f(-x)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f(x) ?</a:t>
                </a:r>
              </a:p>
              <a:p>
                <a:r>
                  <a:rPr lang="en-US" sz="1600" dirty="0">
                    <a:latin typeface="Times New Roman" panose="02020603050405020304" pitchFamily="18" charset="0"/>
                    <a:cs typeface="Times New Roman" panose="02020603050405020304" pitchFamily="18" charset="0"/>
                  </a:rPr>
                  <a:t>Quan </a:t>
                </a:r>
                <a:r>
                  <a:rPr lang="en-US" sz="1600" dirty="0" err="1">
                    <a:latin typeface="Times New Roman" panose="02020603050405020304" pitchFamily="18" charset="0"/>
                    <a:cs typeface="Times New Roman" panose="02020603050405020304" pitchFamily="18" charset="0"/>
                  </a:rPr>
                  <a:t>sát</a:t>
                </a:r>
                <a:r>
                  <a:rPr lang="en-US" sz="1600" dirty="0">
                    <a:latin typeface="Times New Roman" panose="02020603050405020304" pitchFamily="18" charset="0"/>
                    <a:cs typeface="Times New Roman" panose="02020603050405020304" pitchFamily="18" charset="0"/>
                  </a:rPr>
                  <a:t> (P)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vi-VN" sz="1600">
                        <a:latin typeface="Cambria Math" panose="02040503050406030204" pitchFamily="18" charset="0"/>
                      </a:rPr>
                      <m:t>f</m:t>
                    </m:r>
                    <m:d>
                      <m:dPr>
                        <m:ctrlPr>
                          <a:rPr lang="en-US" sz="1600" i="1">
                            <a:latin typeface="Cambria Math" panose="02040503050406030204" pitchFamily="18" charset="0"/>
                          </a:rPr>
                        </m:ctrlPr>
                      </m:dPr>
                      <m:e>
                        <m:r>
                          <m:rPr>
                            <m:sty m:val="p"/>
                          </m:rPr>
                          <a:rPr lang="vi-VN" sz="1600">
                            <a:latin typeface="Cambria Math" panose="02040503050406030204" pitchFamily="18" charset="0"/>
                          </a:rPr>
                          <m:t>x</m:t>
                        </m:r>
                      </m:e>
                    </m:d>
                    <m:r>
                      <a:rPr lang="vi-VN" sz="1600">
                        <a:latin typeface="Cambria Math" panose="02040503050406030204" pitchFamily="18" charset="0"/>
                      </a:rPr>
                      <m:t>=</m:t>
                    </m:r>
                    <m:sSup>
                      <m:sSupPr>
                        <m:ctrlPr>
                          <a:rPr lang="en-US" sz="1600" i="1">
                            <a:latin typeface="Cambria Math" panose="02040503050406030204" pitchFamily="18" charset="0"/>
                          </a:rPr>
                        </m:ctrlPr>
                      </m:sSupPr>
                      <m:e>
                        <m:r>
                          <m:rPr>
                            <m:sty m:val="p"/>
                          </m:rPr>
                          <a:rPr lang="vi-VN" sz="1600">
                            <a:latin typeface="Cambria Math" panose="02040503050406030204" pitchFamily="18" charset="0"/>
                          </a:rPr>
                          <m:t>x</m:t>
                        </m:r>
                      </m:e>
                      <m:sup>
                        <m:r>
                          <a:rPr lang="vi-VN" sz="1600">
                            <a:latin typeface="Cambria Math" panose="02040503050406030204" pitchFamily="18" charset="0"/>
                          </a:rPr>
                          <m:t>2</m:t>
                        </m:r>
                      </m:sup>
                    </m:sSup>
                  </m:oMath>
                </a14:m>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xứng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(P)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CE6FF9E-7690-4912-96E1-BE4F5E8D07A3}"/>
                  </a:ext>
                </a:extLst>
              </p:cNvPr>
              <p:cNvSpPr txBox="1">
                <a:spLocks noRot="1" noChangeAspect="1" noMove="1" noResize="1" noEditPoints="1" noAdjustHandles="1" noChangeArrowheads="1" noChangeShapeType="1" noTextEdit="1"/>
              </p:cNvSpPr>
              <p:nvPr/>
            </p:nvSpPr>
            <p:spPr>
              <a:xfrm>
                <a:off x="216385" y="1169581"/>
                <a:ext cx="6630982" cy="1107996"/>
              </a:xfrm>
              <a:prstGeom prst="rect">
                <a:avLst/>
              </a:prstGeom>
              <a:blipFill>
                <a:blip r:embed="rId2"/>
                <a:stretch>
                  <a:fillRect l="-735" t="-1648" b="-60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3C6903F-18D8-4735-9E8E-187C73C8FCF5}"/>
                  </a:ext>
                </a:extLst>
              </p:cNvPr>
              <p:cNvSpPr txBox="1"/>
              <p:nvPr/>
            </p:nvSpPr>
            <p:spPr>
              <a:xfrm>
                <a:off x="278340" y="2396772"/>
                <a:ext cx="4667693" cy="1477328"/>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f(-x) = f(x) </a:t>
                </a:r>
              </a:p>
              <a:p>
                <a:r>
                  <a:rPr lang="vi-VN" dirty="0">
                    <a:latin typeface="Times New Roman" panose="02020603050405020304" pitchFamily="18" charset="0"/>
                    <a:cs typeface="Times New Roman" panose="02020603050405020304" pitchFamily="18" charset="0"/>
                  </a:rPr>
                  <a:t>+ Trục đối xứng của (P) là đường thẳng x = 0, hay chính là trục Oy.</a:t>
                </a:r>
                <a:endParaRPr lang="en-US" dirty="0">
                  <a:latin typeface="Times New Roman" panose="02020603050405020304" pitchFamily="18" charset="0"/>
                  <a:cs typeface="Times New Roman" panose="02020603050405020304" pitchFamily="18" charset="0"/>
                </a:endParaRPr>
              </a:p>
              <a:p>
                <a:endParaRPr lang="en-US" dirty="0"/>
              </a:p>
            </p:txBody>
          </p:sp>
        </mc:Choice>
        <mc:Fallback>
          <p:sp>
            <p:nvSpPr>
              <p:cNvPr id="2" name="TextBox 1">
                <a:extLst>
                  <a:ext uri="{FF2B5EF4-FFF2-40B4-BE49-F238E27FC236}">
                    <a16:creationId xmlns:a16="http://schemas.microsoft.com/office/drawing/2014/main" id="{43C6903F-18D8-4735-9E8E-187C73C8FCF5}"/>
                  </a:ext>
                </a:extLst>
              </p:cNvPr>
              <p:cNvSpPr txBox="1">
                <a:spLocks noRot="1" noChangeAspect="1" noMove="1" noResize="1" noEditPoints="1" noAdjustHandles="1" noChangeArrowheads="1" noChangeShapeType="1" noTextEdit="1"/>
              </p:cNvSpPr>
              <p:nvPr/>
            </p:nvSpPr>
            <p:spPr>
              <a:xfrm>
                <a:off x="278340" y="2396772"/>
                <a:ext cx="4667693" cy="1477328"/>
              </a:xfrm>
              <a:prstGeom prst="rect">
                <a:avLst/>
              </a:prstGeom>
              <a:blipFill>
                <a:blip r:embed="rId3"/>
                <a:stretch>
                  <a:fillRect l="-1176" t="-20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39A0B1BD-30CC-4D3B-B117-775A33D468CA}"/>
                  </a:ext>
                </a:extLst>
              </p:cNvPr>
              <p:cNvSpPr/>
              <p:nvPr/>
            </p:nvSpPr>
            <p:spPr>
              <a:xfrm>
                <a:off x="216385" y="1422271"/>
                <a:ext cx="12134284" cy="923330"/>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Cho h</a:t>
                </a:r>
                <a:r>
                  <a:rPr lang="vi-VN" dirty="0">
                    <a:latin typeface="Times New Roman" panose="02020603050405020304" pitchFamily="18" charset="0"/>
                    <a:ea typeface="Times New Roman" panose="02020603050405020304" pitchFamily="18" charset="0"/>
                  </a:rPr>
                  <a:t>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g</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d>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dirty="0">
                        <a:latin typeface="Times New Roman" panose="02020603050405020304" pitchFamily="18" charset="0"/>
                        <a:cs typeface="Times New Roman" panose="02020603050405020304" pitchFamily="18" charset="0"/>
                      </a:rPr>
                      <m:t>V</m:t>
                    </m:r>
                    <m:r>
                      <m:rPr>
                        <m:nor/>
                      </m:rPr>
                      <a:rPr lang="en-US" dirty="0">
                        <a:latin typeface="Times New Roman" panose="02020603050405020304" pitchFamily="18" charset="0"/>
                        <a:cs typeface="Times New Roman" panose="02020603050405020304" pitchFamily="18" charset="0"/>
                      </a:rPr>
                      <m:t>ớ</m:t>
                    </m:r>
                    <m:r>
                      <m:rPr>
                        <m:nor/>
                      </m:rPr>
                      <a:rPr lang="en-US" dirty="0">
                        <a:latin typeface="Times New Roman" panose="02020603050405020304" pitchFamily="18" charset="0"/>
                        <a:cs typeface="Times New Roman" panose="02020603050405020304" pitchFamily="18" charset="0"/>
                      </a:rPr>
                      <m:t>i</m:t>
                    </m:r>
                    <m:r>
                      <m:rPr>
                        <m:nor/>
                      </m:rPr>
                      <a:rPr lang="en-US" b="0" i="0" dirty="0" smtClean="0">
                        <a:latin typeface="Times New Roman" panose="02020603050405020304" pitchFamily="18" charset="0"/>
                        <a:cs typeface="Times New Roman" panose="02020603050405020304" pitchFamily="18" charset="0"/>
                      </a:rPr>
                      <m:t> </m:t>
                    </m:r>
                    <m:r>
                      <a:rPr lang="en-US" i="1" dirty="0" smtClean="0">
                        <a:latin typeface="Cambria Math" panose="02040503050406030204" pitchFamily="18" charset="0"/>
                      </a:rPr>
                      <m:t>𝑥</m:t>
                    </m:r>
                    <m:r>
                      <a:rPr lang="en-US" i="0" dirty="0">
                        <a:latin typeface="Cambria Math" panose="02040503050406030204" pitchFamily="18" charset="0"/>
                      </a:rPr>
                      <m:t>∈</m:t>
                    </m:r>
                    <m:r>
                      <a:rPr lang="en-US" i="1" dirty="0">
                        <a:latin typeface="Cambria Math" panose="02040503050406030204" pitchFamily="18" charset="0"/>
                      </a:rPr>
                      <m:t>𝑅</m:t>
                    </m:r>
                    <m:r>
                      <m:rPr>
                        <m:nor/>
                      </m:rPr>
                      <a:rPr lang="en-US" dirty="0">
                        <a:latin typeface="Times New Roman" panose="02020603050405020304" pitchFamily="18" charset="0"/>
                        <a:cs typeface="Times New Roman" panose="02020603050405020304" pitchFamily="18" charset="0"/>
                      </a:rPr>
                      <m:t>,</m:t>
                    </m:r>
                    <m:r>
                      <m:rPr>
                        <m:nor/>
                      </m:rPr>
                      <a:rPr lang="en-US" dirty="0">
                        <a:latin typeface="Times New Roman" panose="02020603050405020304" pitchFamily="18" charset="0"/>
                        <a:cs typeface="Times New Roman" panose="02020603050405020304" pitchFamily="18" charset="0"/>
                      </a:rPr>
                      <m:t>h</m:t>
                    </m:r>
                    <m:r>
                      <m:rPr>
                        <m:nor/>
                      </m:rPr>
                      <a:rPr lang="en-US" dirty="0">
                        <a:latin typeface="Times New Roman" panose="02020603050405020304" pitchFamily="18" charset="0"/>
                        <a:cs typeface="Times New Roman" panose="02020603050405020304" pitchFamily="18" charset="0"/>
                      </a:rPr>
                      <m:t>ã</m:t>
                    </m:r>
                    <m:r>
                      <m:rPr>
                        <m:nor/>
                      </m:rPr>
                      <a:rPr lang="en-US" dirty="0">
                        <a:latin typeface="Times New Roman" panose="02020603050405020304" pitchFamily="18" charset="0"/>
                        <a:cs typeface="Times New Roman" panose="02020603050405020304" pitchFamily="18" charset="0"/>
                      </a:rPr>
                      <m:t>y</m:t>
                    </m:r>
                    <m:r>
                      <m:rPr>
                        <m:nor/>
                      </m:rPr>
                      <a:rPr lang="en-US" dirty="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cs typeface="Times New Roman" panose="02020603050405020304" pitchFamily="18" charset="0"/>
                      </a:rPr>
                      <m:t>so</m:t>
                    </m:r>
                    <m:r>
                      <m:rPr>
                        <m:nor/>
                      </m:rPr>
                      <a:rPr lang="en-US" dirty="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cs typeface="Times New Roman" panose="02020603050405020304" pitchFamily="18" charset="0"/>
                      </a:rPr>
                      <m:t>s</m:t>
                    </m:r>
                    <m:r>
                      <m:rPr>
                        <m:nor/>
                      </m:rPr>
                      <a:rPr lang="en-US" dirty="0">
                        <a:latin typeface="Times New Roman" panose="02020603050405020304" pitchFamily="18" charset="0"/>
                        <a:cs typeface="Times New Roman" panose="02020603050405020304" pitchFamily="18" charset="0"/>
                      </a:rPr>
                      <m:t>á</m:t>
                    </m:r>
                    <m:r>
                      <m:rPr>
                        <m:nor/>
                      </m:rPr>
                      <a:rPr lang="en-US" dirty="0">
                        <a:latin typeface="Times New Roman" panose="02020603050405020304" pitchFamily="18" charset="0"/>
                        <a:cs typeface="Times New Roman" panose="02020603050405020304" pitchFamily="18" charset="0"/>
                      </a:rPr>
                      <m:t>nh</m:t>
                    </m:r>
                    <m:r>
                      <m:rPr>
                        <m:nor/>
                      </m:rPr>
                      <a:rPr lang="en-US" dirty="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cs typeface="Times New Roman" panose="02020603050405020304" pitchFamily="18" charset="0"/>
                      </a:rPr>
                      <m:t>f</m:t>
                    </m:r>
                    <m:r>
                      <m:rPr>
                        <m:nor/>
                      </m:rPr>
                      <a:rPr lang="en-US" dirty="0">
                        <a:latin typeface="Times New Roman" panose="02020603050405020304" pitchFamily="18" charset="0"/>
                        <a:cs typeface="Times New Roman" panose="02020603050405020304" pitchFamily="18" charset="0"/>
                      </a:rPr>
                      <m:t>(−</m:t>
                    </m:r>
                    <m:r>
                      <m:rPr>
                        <m:nor/>
                      </m:rPr>
                      <a:rPr lang="en-US" dirty="0">
                        <a:latin typeface="Times New Roman" panose="02020603050405020304" pitchFamily="18" charset="0"/>
                        <a:cs typeface="Times New Roman" panose="02020603050405020304" pitchFamily="18" charset="0"/>
                      </a:rPr>
                      <m:t>x</m:t>
                    </m:r>
                    <m:r>
                      <m:rPr>
                        <m:nor/>
                      </m:rPr>
                      <a:rPr lang="en-US" dirty="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cs typeface="Times New Roman" panose="02020603050405020304" pitchFamily="18" charset="0"/>
                      </a:rPr>
                      <m:t>v</m:t>
                    </m:r>
                    <m:r>
                      <m:rPr>
                        <m:nor/>
                      </m:rPr>
                      <a:rPr lang="en-US" dirty="0">
                        <a:latin typeface="Times New Roman" panose="02020603050405020304" pitchFamily="18" charset="0"/>
                        <a:cs typeface="Times New Roman" panose="02020603050405020304" pitchFamily="18" charset="0"/>
                      </a:rPr>
                      <m:t>à </m:t>
                    </m:r>
                    <m:r>
                      <m:rPr>
                        <m:nor/>
                      </m:rPr>
                      <a:rPr lang="en-US" dirty="0">
                        <a:latin typeface="Times New Roman" panose="02020603050405020304" pitchFamily="18" charset="0"/>
                        <a:cs typeface="Times New Roman" panose="02020603050405020304" pitchFamily="18" charset="0"/>
                      </a:rPr>
                      <m:t>f</m:t>
                    </m:r>
                    <m:r>
                      <m:rPr>
                        <m:nor/>
                      </m:rPr>
                      <a:rPr lang="en-US" dirty="0">
                        <a:latin typeface="Times New Roman" panose="02020603050405020304" pitchFamily="18" charset="0"/>
                        <a:cs typeface="Times New Roman" panose="02020603050405020304" pitchFamily="18" charset="0"/>
                      </a:rPr>
                      <m:t>(</m:t>
                    </m:r>
                    <m:r>
                      <m:rPr>
                        <m:nor/>
                      </m:rPr>
                      <a:rPr lang="en-US" dirty="0">
                        <a:latin typeface="Times New Roman" panose="02020603050405020304" pitchFamily="18" charset="0"/>
                        <a:cs typeface="Times New Roman" panose="02020603050405020304" pitchFamily="18" charset="0"/>
                      </a:rPr>
                      <m:t>x</m:t>
                    </m:r>
                    <m:r>
                      <m:rPr>
                        <m:nor/>
                      </m:rPr>
                      <a:rPr lang="en-US" dirty="0">
                        <a:latin typeface="Times New Roman" panose="02020603050405020304" pitchFamily="18" charset="0"/>
                        <a:cs typeface="Times New Roman" panose="020206030504050203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dirty="0">
                        <a:latin typeface="Cambria Math" panose="02040503050406030204" pitchFamily="18" charset="0"/>
                      </a:rPr>
                      <m:t>g</m:t>
                    </m:r>
                    <m:d>
                      <m:dPr>
                        <m:ctrlPr>
                          <a:rPr lang="en-US" i="1">
                            <a:latin typeface="Cambria Math" panose="02040503050406030204" pitchFamily="18" charset="0"/>
                          </a:rPr>
                        </m:ctrlPr>
                      </m:dPr>
                      <m:e>
                        <m:r>
                          <m:rPr>
                            <m:sty m:val="p"/>
                          </m:rPr>
                          <a:rPr lang="vi-VN">
                            <a:latin typeface="Cambria Math" panose="02040503050406030204" pitchFamily="18" charset="0"/>
                          </a:rPr>
                          <m:t>x</m:t>
                        </m:r>
                      </m:e>
                    </m:d>
                    <m:r>
                      <a:rPr lang="vi-VN">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x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d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p>
              <a:p>
                <a:endParaRPr lang="en-US" dirty="0"/>
              </a:p>
            </p:txBody>
          </p:sp>
        </mc:Choice>
        <mc:Fallback>
          <p:sp>
            <p:nvSpPr>
              <p:cNvPr id="16" name="Rectangle 15">
                <a:extLst>
                  <a:ext uri="{FF2B5EF4-FFF2-40B4-BE49-F238E27FC236}">
                    <a16:creationId xmlns:a16="http://schemas.microsoft.com/office/drawing/2014/main" id="{39A0B1BD-30CC-4D3B-B117-775A33D468CA}"/>
                  </a:ext>
                </a:extLst>
              </p:cNvPr>
              <p:cNvSpPr>
                <a:spLocks noRot="1" noChangeAspect="1" noMove="1" noResize="1" noEditPoints="1" noAdjustHandles="1" noChangeArrowheads="1" noChangeShapeType="1" noTextEdit="1"/>
              </p:cNvSpPr>
              <p:nvPr/>
            </p:nvSpPr>
            <p:spPr>
              <a:xfrm>
                <a:off x="216385" y="1422271"/>
                <a:ext cx="12134284" cy="923330"/>
              </a:xfrm>
              <a:prstGeom prst="rect">
                <a:avLst/>
              </a:prstGeom>
              <a:blipFill>
                <a:blip r:embed="rId4"/>
                <a:stretch>
                  <a:fillRect l="-402" t="-32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5D735D9-64D1-43AF-BB89-E91A1F21CB1D}"/>
                  </a:ext>
                </a:extLst>
              </p:cNvPr>
              <p:cNvSpPr txBox="1"/>
              <p:nvPr/>
            </p:nvSpPr>
            <p:spPr>
              <a:xfrm>
                <a:off x="216385" y="2401913"/>
                <a:ext cx="11590896" cy="923330"/>
              </a:xfrm>
              <a:prstGeom prst="rect">
                <a:avLst/>
              </a:prstGeom>
              <a:noFill/>
            </p:spPr>
            <p:txBody>
              <a:bodyPr wrap="square" rtlCol="0">
                <a:spAutoFit/>
              </a:bodyPr>
              <a:lstStyle/>
              <a:p>
                <a:r>
                  <a:rPr lang="en-US" dirty="0" err="1"/>
                  <a:t>Giải</a:t>
                </a:r>
                <a:r>
                  <a:rPr lang="en-US" dirty="0"/>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g(-x) =- g(x)</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d </a:t>
                </a:r>
              </a:p>
              <a:p>
                <a:r>
                  <a:rPr lang="en-US" dirty="0"/>
                  <a:t> </a:t>
                </a:r>
              </a:p>
            </p:txBody>
          </p:sp>
        </mc:Choice>
        <mc:Fallback>
          <p:sp>
            <p:nvSpPr>
              <p:cNvPr id="18" name="TextBox 17">
                <a:extLst>
                  <a:ext uri="{FF2B5EF4-FFF2-40B4-BE49-F238E27FC236}">
                    <a16:creationId xmlns:a16="http://schemas.microsoft.com/office/drawing/2014/main" id="{A5D735D9-64D1-43AF-BB89-E91A1F21CB1D}"/>
                  </a:ext>
                </a:extLst>
              </p:cNvPr>
              <p:cNvSpPr txBox="1">
                <a:spLocks noRot="1" noChangeAspect="1" noMove="1" noResize="1" noEditPoints="1" noAdjustHandles="1" noChangeArrowheads="1" noChangeShapeType="1" noTextEdit="1"/>
              </p:cNvSpPr>
              <p:nvPr/>
            </p:nvSpPr>
            <p:spPr>
              <a:xfrm>
                <a:off x="216385" y="2401913"/>
                <a:ext cx="11590896" cy="923330"/>
              </a:xfrm>
              <a:prstGeom prst="rect">
                <a:avLst/>
              </a:prstGeom>
              <a:blipFill>
                <a:blip r:embed="rId5"/>
                <a:stretch>
                  <a:fillRect l="-421" t="-3974"/>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3313B876-62A0-413B-8B83-552BF8FFDE69}"/>
              </a:ext>
            </a:extLst>
          </p:cNvPr>
          <p:cNvSpPr/>
          <p:nvPr/>
        </p:nvSpPr>
        <p:spPr>
          <a:xfrm>
            <a:off x="216385" y="1195896"/>
            <a:ext cx="1217000" cy="385042"/>
          </a:xfrm>
          <a:prstGeom prst="rect">
            <a:avLst/>
          </a:prstGeom>
        </p:spPr>
        <p:txBody>
          <a:bodyPr wrap="none">
            <a:spAutoFit/>
          </a:bodyPr>
          <a:lstStyle/>
          <a:p>
            <a:pPr algn="just">
              <a:lnSpc>
                <a:spcPct val="115000"/>
              </a:lnSpc>
              <a:spcAft>
                <a:spcPts val="1000"/>
              </a:spcAft>
            </a:pPr>
            <a:r>
              <a:rPr lang="vi-VN" b="1" dirty="0">
                <a:latin typeface="Times New Roman" panose="02020603050405020304" pitchFamily="18" charset="0"/>
                <a:ea typeface="Times New Roman" panose="02020603050405020304" pitchFamily="18" charset="0"/>
                <a:cs typeface="Times New Roman" panose="02020603050405020304" pitchFamily="18" charset="0"/>
              </a:rPr>
              <a:t>Khái niệm</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CBC33326-6AEF-4B27-88A5-AA415880274D}"/>
                  </a:ext>
                </a:extLst>
              </p:cNvPr>
              <p:cNvSpPr/>
              <p:nvPr/>
            </p:nvSpPr>
            <p:spPr>
              <a:xfrm>
                <a:off x="216385" y="1574086"/>
                <a:ext cx="8681981" cy="2172518"/>
              </a:xfrm>
              <a:prstGeom prst="rect">
                <a:avLst/>
              </a:prstGeom>
            </p:spPr>
            <p:txBody>
              <a:bodyPr wrap="square">
                <a:spAutoFit/>
              </a:bodyPr>
              <a:lstStyle/>
              <a:p>
                <a:pPr algn="just">
                  <a:lnSpc>
                    <a:spcPct val="115000"/>
                  </a:lnSpc>
                  <a:spcAft>
                    <a:spcPts val="1000"/>
                  </a:spcAft>
                </a:pPr>
                <a:r>
                  <a:rPr lang="fr-FR" i="1" dirty="0">
                    <a:latin typeface="Times New Roman" panose="02020603050405020304" pitchFamily="18" charset="0"/>
                    <a:ea typeface="Times New Roman" panose="02020603050405020304" pitchFamily="18" charset="0"/>
                    <a:cs typeface="Times New Roman" panose="02020603050405020304" pitchFamily="18" charset="0"/>
                  </a:rPr>
                  <a:t>Cho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fr-FR" i="1" dirty="0">
                    <a:latin typeface="Times New Roman" panose="02020603050405020304" pitchFamily="18" charset="0"/>
                    <a:ea typeface="Times New Roman" panose="02020603050405020304" pitchFamily="18" charset="0"/>
                    <a:cs typeface="Times New Roman" panose="02020603050405020304" pitchFamily="18" charset="0"/>
                  </a:rPr>
                  <a:t> D.</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chẵn</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e>
                    </m:d>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lẻ</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e>
                    </m:d>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fr-FR" b="1" dirty="0">
                    <a:latin typeface="Times New Roman" panose="02020603050405020304" pitchFamily="18" charset="0"/>
                    <a:ea typeface="Times New Roman" panose="02020603050405020304" pitchFamily="18" charset="0"/>
                    <a:cs typeface="Times New Roman" panose="02020603050405020304" pitchFamily="18" charset="0"/>
                  </a:rPr>
                  <a:t> ý</a:t>
                </a:r>
                <a:r>
                  <a:rPr lang="en-US" sz="1400" b="1" dirty="0">
                    <a:latin typeface="Arial" panose="020B0604020202020204" pitchFamily="34" charset="0"/>
                    <a:ea typeface="Times New Roman" panose="02020603050405020304" pitchFamily="18" charset="0"/>
                    <a:cs typeface="Times New Roman" panose="02020603050405020304" pitchFamily="18" charset="0"/>
                  </a:rPr>
                  <a:t>    </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chẵn</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tung</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làm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xứng</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fr-FR" sz="1400" dirty="0">
                    <a:effectLst/>
                    <a:latin typeface="Times New Roman" panose="02020603050405020304" pitchFamily="18" charset="0"/>
                    <a:ea typeface="Arial" panose="020B0604020202020204" pitchFamily="34" charset="0"/>
                    <a:cs typeface="Times New Roman" panose="02020603050405020304" pitchFamily="18" charset="0"/>
                  </a:rPr>
                  <a:t>                  </a:t>
                </a:r>
                <a:r>
                  <a:rPr lang="fr-FR" dirty="0">
                    <a:effectLst/>
                    <a:latin typeface="Times New Roman" panose="02020603050405020304" pitchFamily="18" charset="0"/>
                    <a:ea typeface="Arial" panose="020B0604020202020204" pitchFamily="34"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lẻ</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tọa</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làm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tâm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xứng</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22" name="Rectangle 21">
                <a:extLst>
                  <a:ext uri="{FF2B5EF4-FFF2-40B4-BE49-F238E27FC236}">
                    <a16:creationId xmlns:a16="http://schemas.microsoft.com/office/drawing/2014/main" id="{CBC33326-6AEF-4B27-88A5-AA415880274D}"/>
                  </a:ext>
                </a:extLst>
              </p:cNvPr>
              <p:cNvSpPr>
                <a:spLocks noRot="1" noChangeAspect="1" noMove="1" noResize="1" noEditPoints="1" noAdjustHandles="1" noChangeArrowheads="1" noChangeShapeType="1" noTextEdit="1"/>
              </p:cNvSpPr>
              <p:nvPr/>
            </p:nvSpPr>
            <p:spPr>
              <a:xfrm>
                <a:off x="216385" y="1574086"/>
                <a:ext cx="8681981" cy="2172518"/>
              </a:xfrm>
              <a:prstGeom prst="rect">
                <a:avLst/>
              </a:prstGeom>
              <a:blipFill>
                <a:blip r:embed="rId6"/>
                <a:stretch>
                  <a:fillRect l="-561" t="-560" b="-3361"/>
                </a:stretch>
              </a:blipFill>
            </p:spPr>
            <p:txBody>
              <a:bodyPr/>
              <a:lstStyle/>
              <a:p>
                <a:r>
                  <a:rPr lang="en-US">
                    <a:noFill/>
                  </a:rPr>
                  <a:t> </a:t>
                </a:r>
              </a:p>
            </p:txBody>
          </p:sp>
        </mc:Fallback>
      </mc:AlternateContent>
      <p:pic>
        <p:nvPicPr>
          <p:cNvPr id="17" name="Picture 1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3" y="-7415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5" descr="WhitecornerFlower">
            <a:extLst>
              <a:ext uri="{FF2B5EF4-FFF2-40B4-BE49-F238E27FC236}">
                <a16:creationId xmlns:a16="http://schemas.microsoft.com/office/drawing/2014/main" id="{107513C1-00F9-47A7-9344-C9D285C3BA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400" y="555229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7AA2E207-09BC-4DCC-B91A-9D1A019705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3186" y="190450"/>
            <a:ext cx="609524" cy="390476"/>
          </a:xfrm>
          <a:prstGeom prst="rect">
            <a:avLst/>
          </a:prstGeom>
        </p:spPr>
      </p:pic>
      <p:pic>
        <p:nvPicPr>
          <p:cNvPr id="4" name="Picture 3">
            <a:extLst>
              <a:ext uri="{FF2B5EF4-FFF2-40B4-BE49-F238E27FC236}">
                <a16:creationId xmlns:a16="http://schemas.microsoft.com/office/drawing/2014/main" id="{9F8D78BC-E9BC-4171-9F06-11F364E3A2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65876" y="964089"/>
            <a:ext cx="1485714" cy="1571429"/>
          </a:xfrm>
          <a:prstGeom prst="rect">
            <a:avLst/>
          </a:prstGeom>
        </p:spPr>
      </p:pic>
      <p:pic>
        <p:nvPicPr>
          <p:cNvPr id="7" name="Picture 6">
            <a:extLst>
              <a:ext uri="{FF2B5EF4-FFF2-40B4-BE49-F238E27FC236}">
                <a16:creationId xmlns:a16="http://schemas.microsoft.com/office/drawing/2014/main" id="{A7E4637F-7F2E-468F-BD1D-191BB0F195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9447" y="2240166"/>
            <a:ext cx="1561905" cy="1590476"/>
          </a:xfrm>
          <a:prstGeom prst="rect">
            <a:avLst/>
          </a:prstGeom>
        </p:spPr>
      </p:pic>
    </p:spTree>
    <p:extLst>
      <p:ext uri="{BB962C8B-B14F-4D97-AF65-F5344CB8AC3E}">
        <p14:creationId xmlns:p14="http://schemas.microsoft.com/office/powerpoint/2010/main" val="1248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grpId="1" nodeType="clickEffect">
                                  <p:stCondLst>
                                    <p:cond delay="0"/>
                                  </p:stCondLst>
                                  <p:childTnLst>
                                    <p:anim calcmode="lin" valueType="num">
                                      <p:cBhvr>
                                        <p:cTn id="29" dur="1000"/>
                                        <p:tgtEl>
                                          <p:spTgt spid="13"/>
                                        </p:tgtEl>
                                        <p:attrNameLst>
                                          <p:attrName>ppt_w</p:attrName>
                                        </p:attrNameLst>
                                      </p:cBhvr>
                                      <p:tavLst>
                                        <p:tav tm="0">
                                          <p:val>
                                            <p:strVal val="ppt_w"/>
                                          </p:val>
                                        </p:tav>
                                        <p:tav tm="100000">
                                          <p:val>
                                            <p:fltVal val="0"/>
                                          </p:val>
                                        </p:tav>
                                      </p:tavLst>
                                    </p:anim>
                                    <p:anim calcmode="lin" valueType="num">
                                      <p:cBhvr>
                                        <p:cTn id="30" dur="1000"/>
                                        <p:tgtEl>
                                          <p:spTgt spid="13"/>
                                        </p:tgtEl>
                                        <p:attrNameLst>
                                          <p:attrName>ppt_h</p:attrName>
                                        </p:attrNameLst>
                                      </p:cBhvr>
                                      <p:tavLst>
                                        <p:tav tm="0">
                                          <p:val>
                                            <p:strVal val="ppt_h"/>
                                          </p:val>
                                        </p:tav>
                                        <p:tav tm="100000">
                                          <p:val>
                                            <p:fltVal val="0"/>
                                          </p:val>
                                        </p:tav>
                                      </p:tavLst>
                                    </p:anim>
                                    <p:anim calcmode="lin" valueType="num">
                                      <p:cBhvr>
                                        <p:cTn id="31" dur="1000"/>
                                        <p:tgtEl>
                                          <p:spTgt spid="13"/>
                                        </p:tgtEl>
                                        <p:attrNameLst>
                                          <p:attrName>style.rotation</p:attrName>
                                        </p:attrNameLst>
                                      </p:cBhvr>
                                      <p:tavLst>
                                        <p:tav tm="0">
                                          <p:val>
                                            <p:fltVal val="0"/>
                                          </p:val>
                                        </p:tav>
                                        <p:tav tm="100000">
                                          <p:val>
                                            <p:fltVal val="90"/>
                                          </p:val>
                                        </p:tav>
                                      </p:tavLst>
                                    </p:anim>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par>
                                <p:cTn id="34" presetID="31" presetClass="exit" presetSubtype="0" fill="hold" nodeType="withEffect">
                                  <p:stCondLst>
                                    <p:cond delay="0"/>
                                  </p:stCondLst>
                                  <p:childTnLst>
                                    <p:anim calcmode="lin" valueType="num">
                                      <p:cBhvr>
                                        <p:cTn id="35" dur="1000"/>
                                        <p:tgtEl>
                                          <p:spTgt spid="4"/>
                                        </p:tgtEl>
                                        <p:attrNameLst>
                                          <p:attrName>ppt_w</p:attrName>
                                        </p:attrNameLst>
                                      </p:cBhvr>
                                      <p:tavLst>
                                        <p:tav tm="0">
                                          <p:val>
                                            <p:strVal val="ppt_w"/>
                                          </p:val>
                                        </p:tav>
                                        <p:tav tm="100000">
                                          <p:val>
                                            <p:fltVal val="0"/>
                                          </p:val>
                                        </p:tav>
                                      </p:tavLst>
                                    </p:anim>
                                    <p:anim calcmode="lin" valueType="num">
                                      <p:cBhvr>
                                        <p:cTn id="36" dur="1000"/>
                                        <p:tgtEl>
                                          <p:spTgt spid="4"/>
                                        </p:tgtEl>
                                        <p:attrNameLst>
                                          <p:attrName>ppt_h</p:attrName>
                                        </p:attrNameLst>
                                      </p:cBhvr>
                                      <p:tavLst>
                                        <p:tav tm="0">
                                          <p:val>
                                            <p:strVal val="ppt_h"/>
                                          </p:val>
                                        </p:tav>
                                        <p:tav tm="100000">
                                          <p:val>
                                            <p:fltVal val="0"/>
                                          </p:val>
                                        </p:tav>
                                      </p:tavLst>
                                    </p:anim>
                                    <p:anim calcmode="lin" valueType="num">
                                      <p:cBhvr>
                                        <p:cTn id="37" dur="1000"/>
                                        <p:tgtEl>
                                          <p:spTgt spid="4"/>
                                        </p:tgtEl>
                                        <p:attrNameLst>
                                          <p:attrName>style.rotation</p:attrName>
                                        </p:attrNameLst>
                                      </p:cBhvr>
                                      <p:tavLst>
                                        <p:tav tm="0">
                                          <p:val>
                                            <p:fltVal val="0"/>
                                          </p:val>
                                        </p:tav>
                                        <p:tav tm="100000">
                                          <p:val>
                                            <p:fltVal val="90"/>
                                          </p:val>
                                        </p:tav>
                                      </p:tavLst>
                                    </p:anim>
                                    <p:animEffect transition="out" filter="fade">
                                      <p:cBhvr>
                                        <p:cTn id="38" dur="1000"/>
                                        <p:tgtEl>
                                          <p:spTgt spid="4"/>
                                        </p:tgtEl>
                                      </p:cBhvr>
                                    </p:animEffect>
                                    <p:set>
                                      <p:cBhvr>
                                        <p:cTn id="39" dur="1" fill="hold">
                                          <p:stCondLst>
                                            <p:cond delay="999"/>
                                          </p:stCondLst>
                                        </p:cTn>
                                        <p:tgtEl>
                                          <p:spTgt spid="4"/>
                                        </p:tgtEl>
                                        <p:attrNameLst>
                                          <p:attrName>style.visibility</p:attrName>
                                        </p:attrNameLst>
                                      </p:cBhvr>
                                      <p:to>
                                        <p:strVal val="hidden"/>
                                      </p:to>
                                    </p:set>
                                  </p:childTnLst>
                                </p:cTn>
                              </p:par>
                              <p:par>
                                <p:cTn id="40" presetID="31" presetClass="exit" presetSubtype="0" fill="hold" grpId="1" nodeType="withEffect">
                                  <p:stCondLst>
                                    <p:cond delay="0"/>
                                  </p:stCondLst>
                                  <p:childTnLst>
                                    <p:anim calcmode="lin" valueType="num">
                                      <p:cBhvr>
                                        <p:cTn id="41" dur="1000"/>
                                        <p:tgtEl>
                                          <p:spTgt spid="2"/>
                                        </p:tgtEl>
                                        <p:attrNameLst>
                                          <p:attrName>ppt_w</p:attrName>
                                        </p:attrNameLst>
                                      </p:cBhvr>
                                      <p:tavLst>
                                        <p:tav tm="0">
                                          <p:val>
                                            <p:strVal val="ppt_w"/>
                                          </p:val>
                                        </p:tav>
                                        <p:tav tm="100000">
                                          <p:val>
                                            <p:fltVal val="0"/>
                                          </p:val>
                                        </p:tav>
                                      </p:tavLst>
                                    </p:anim>
                                    <p:anim calcmode="lin" valueType="num">
                                      <p:cBhvr>
                                        <p:cTn id="42" dur="1000"/>
                                        <p:tgtEl>
                                          <p:spTgt spid="2"/>
                                        </p:tgtEl>
                                        <p:attrNameLst>
                                          <p:attrName>ppt_h</p:attrName>
                                        </p:attrNameLst>
                                      </p:cBhvr>
                                      <p:tavLst>
                                        <p:tav tm="0">
                                          <p:val>
                                            <p:strVal val="ppt_h"/>
                                          </p:val>
                                        </p:tav>
                                        <p:tav tm="100000">
                                          <p:val>
                                            <p:fltVal val="0"/>
                                          </p:val>
                                        </p:tav>
                                      </p:tavLst>
                                    </p:anim>
                                    <p:anim calcmode="lin" valueType="num">
                                      <p:cBhvr>
                                        <p:cTn id="43" dur="1000"/>
                                        <p:tgtEl>
                                          <p:spTgt spid="2"/>
                                        </p:tgtEl>
                                        <p:attrNameLst>
                                          <p:attrName>style.rotation</p:attrName>
                                        </p:attrNameLst>
                                      </p:cBhvr>
                                      <p:tavLst>
                                        <p:tav tm="0">
                                          <p:val>
                                            <p:fltVal val="0"/>
                                          </p:val>
                                        </p:tav>
                                        <p:tav tm="100000">
                                          <p:val>
                                            <p:fltVal val="90"/>
                                          </p:val>
                                        </p:tav>
                                      </p:tavLst>
                                    </p:anim>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90"/>
                                          </p:val>
                                        </p:tav>
                                        <p:tav tm="100000">
                                          <p:val>
                                            <p:fltVal val="0"/>
                                          </p:val>
                                        </p:tav>
                                      </p:tavLst>
                                    </p:anim>
                                    <p:animEffect transition="in" filter="fade">
                                      <p:cBhvr>
                                        <p:cTn id="53" dur="1000"/>
                                        <p:tgtEl>
                                          <p:spTgt spid="16"/>
                                        </p:tgtEl>
                                      </p:cBhvr>
                                    </p:animEffect>
                                  </p:childTnLst>
                                </p:cTn>
                              </p:par>
                              <p:par>
                                <p:cTn id="54" presetID="31"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Scale>
                                      <p:cBhvr>
                                        <p:cTn id="6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8"/>
                                        </p:tgtEl>
                                        <p:attrNameLst>
                                          <p:attrName>ppt_x</p:attrName>
                                          <p:attrName>ppt_y</p:attrName>
                                        </p:attrNameLst>
                                      </p:cBhvr>
                                    </p:animMotion>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1" nodeType="clickEffect">
                                  <p:stCondLst>
                                    <p:cond delay="0"/>
                                  </p:stCondLst>
                                  <p:childTnLst>
                                    <p:anim calcmode="lin" valueType="num">
                                      <p:cBhvr>
                                        <p:cTn id="70" dur="1000"/>
                                        <p:tgtEl>
                                          <p:spTgt spid="16"/>
                                        </p:tgtEl>
                                        <p:attrNameLst>
                                          <p:attrName>ppt_w</p:attrName>
                                        </p:attrNameLst>
                                      </p:cBhvr>
                                      <p:tavLst>
                                        <p:tav tm="0">
                                          <p:val>
                                            <p:strVal val="ppt_w"/>
                                          </p:val>
                                        </p:tav>
                                        <p:tav tm="100000">
                                          <p:val>
                                            <p:fltVal val="0"/>
                                          </p:val>
                                        </p:tav>
                                      </p:tavLst>
                                    </p:anim>
                                    <p:anim calcmode="lin" valueType="num">
                                      <p:cBhvr>
                                        <p:cTn id="71" dur="1000"/>
                                        <p:tgtEl>
                                          <p:spTgt spid="16"/>
                                        </p:tgtEl>
                                        <p:attrNameLst>
                                          <p:attrName>ppt_h</p:attrName>
                                        </p:attrNameLst>
                                      </p:cBhvr>
                                      <p:tavLst>
                                        <p:tav tm="0">
                                          <p:val>
                                            <p:strVal val="ppt_h"/>
                                          </p:val>
                                        </p:tav>
                                        <p:tav tm="100000">
                                          <p:val>
                                            <p:fltVal val="0"/>
                                          </p:val>
                                        </p:tav>
                                      </p:tavLst>
                                    </p:anim>
                                    <p:anim calcmode="lin" valueType="num">
                                      <p:cBhvr>
                                        <p:cTn id="72" dur="1000"/>
                                        <p:tgtEl>
                                          <p:spTgt spid="16"/>
                                        </p:tgtEl>
                                        <p:attrNameLst>
                                          <p:attrName>style.rotation</p:attrName>
                                        </p:attrNameLst>
                                      </p:cBhvr>
                                      <p:tavLst>
                                        <p:tav tm="0">
                                          <p:val>
                                            <p:fltVal val="0"/>
                                          </p:val>
                                        </p:tav>
                                        <p:tav tm="100000">
                                          <p:val>
                                            <p:fltVal val="90"/>
                                          </p:val>
                                        </p:tav>
                                      </p:tavLst>
                                    </p:anim>
                                    <p:animEffect transition="out" filter="fade">
                                      <p:cBhvr>
                                        <p:cTn id="73" dur="1000"/>
                                        <p:tgtEl>
                                          <p:spTgt spid="16"/>
                                        </p:tgtEl>
                                      </p:cBhvr>
                                    </p:animEffect>
                                    <p:set>
                                      <p:cBhvr>
                                        <p:cTn id="74" dur="1" fill="hold">
                                          <p:stCondLst>
                                            <p:cond delay="999"/>
                                          </p:stCondLst>
                                        </p:cTn>
                                        <p:tgtEl>
                                          <p:spTgt spid="16"/>
                                        </p:tgtEl>
                                        <p:attrNameLst>
                                          <p:attrName>style.visibility</p:attrName>
                                        </p:attrNameLst>
                                      </p:cBhvr>
                                      <p:to>
                                        <p:strVal val="hidden"/>
                                      </p:to>
                                    </p:set>
                                  </p:childTnLst>
                                </p:cTn>
                              </p:par>
                              <p:par>
                                <p:cTn id="75" presetID="31" presetClass="exit" presetSubtype="0" fill="hold" nodeType="withEffect">
                                  <p:stCondLst>
                                    <p:cond delay="0"/>
                                  </p:stCondLst>
                                  <p:childTnLst>
                                    <p:anim calcmode="lin" valueType="num">
                                      <p:cBhvr>
                                        <p:cTn id="76" dur="1000"/>
                                        <p:tgtEl>
                                          <p:spTgt spid="7"/>
                                        </p:tgtEl>
                                        <p:attrNameLst>
                                          <p:attrName>ppt_w</p:attrName>
                                        </p:attrNameLst>
                                      </p:cBhvr>
                                      <p:tavLst>
                                        <p:tav tm="0">
                                          <p:val>
                                            <p:strVal val="ppt_w"/>
                                          </p:val>
                                        </p:tav>
                                        <p:tav tm="100000">
                                          <p:val>
                                            <p:fltVal val="0"/>
                                          </p:val>
                                        </p:tav>
                                      </p:tavLst>
                                    </p:anim>
                                    <p:anim calcmode="lin" valueType="num">
                                      <p:cBhvr>
                                        <p:cTn id="77" dur="1000"/>
                                        <p:tgtEl>
                                          <p:spTgt spid="7"/>
                                        </p:tgtEl>
                                        <p:attrNameLst>
                                          <p:attrName>ppt_h</p:attrName>
                                        </p:attrNameLst>
                                      </p:cBhvr>
                                      <p:tavLst>
                                        <p:tav tm="0">
                                          <p:val>
                                            <p:strVal val="ppt_h"/>
                                          </p:val>
                                        </p:tav>
                                        <p:tav tm="100000">
                                          <p:val>
                                            <p:fltVal val="0"/>
                                          </p:val>
                                        </p:tav>
                                      </p:tavLst>
                                    </p:anim>
                                    <p:anim calcmode="lin" valueType="num">
                                      <p:cBhvr>
                                        <p:cTn id="78" dur="1000"/>
                                        <p:tgtEl>
                                          <p:spTgt spid="7"/>
                                        </p:tgtEl>
                                        <p:attrNameLst>
                                          <p:attrName>style.rotation</p:attrName>
                                        </p:attrNameLst>
                                      </p:cBhvr>
                                      <p:tavLst>
                                        <p:tav tm="0">
                                          <p:val>
                                            <p:fltVal val="0"/>
                                          </p:val>
                                        </p:tav>
                                        <p:tav tm="100000">
                                          <p:val>
                                            <p:fltVal val="9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31" presetClass="exit" presetSubtype="0" fill="hold" grpId="1" nodeType="withEffect">
                                  <p:stCondLst>
                                    <p:cond delay="0"/>
                                  </p:stCondLst>
                                  <p:childTnLst>
                                    <p:anim calcmode="lin" valueType="num">
                                      <p:cBhvr>
                                        <p:cTn id="82" dur="1000"/>
                                        <p:tgtEl>
                                          <p:spTgt spid="18"/>
                                        </p:tgtEl>
                                        <p:attrNameLst>
                                          <p:attrName>ppt_w</p:attrName>
                                        </p:attrNameLst>
                                      </p:cBhvr>
                                      <p:tavLst>
                                        <p:tav tm="0">
                                          <p:val>
                                            <p:strVal val="ppt_w"/>
                                          </p:val>
                                        </p:tav>
                                        <p:tav tm="100000">
                                          <p:val>
                                            <p:fltVal val="0"/>
                                          </p:val>
                                        </p:tav>
                                      </p:tavLst>
                                    </p:anim>
                                    <p:anim calcmode="lin" valueType="num">
                                      <p:cBhvr>
                                        <p:cTn id="83" dur="1000"/>
                                        <p:tgtEl>
                                          <p:spTgt spid="18"/>
                                        </p:tgtEl>
                                        <p:attrNameLst>
                                          <p:attrName>ppt_h</p:attrName>
                                        </p:attrNameLst>
                                      </p:cBhvr>
                                      <p:tavLst>
                                        <p:tav tm="0">
                                          <p:val>
                                            <p:strVal val="ppt_h"/>
                                          </p:val>
                                        </p:tav>
                                        <p:tav tm="100000">
                                          <p:val>
                                            <p:fltVal val="0"/>
                                          </p:val>
                                        </p:tav>
                                      </p:tavLst>
                                    </p:anim>
                                    <p:anim calcmode="lin" valueType="num">
                                      <p:cBhvr>
                                        <p:cTn id="84" dur="1000"/>
                                        <p:tgtEl>
                                          <p:spTgt spid="18"/>
                                        </p:tgtEl>
                                        <p:attrNameLst>
                                          <p:attrName>style.rotation</p:attrName>
                                        </p:attrNameLst>
                                      </p:cBhvr>
                                      <p:tavLst>
                                        <p:tav tm="0">
                                          <p:val>
                                            <p:fltVal val="0"/>
                                          </p:val>
                                        </p:tav>
                                        <p:tav tm="100000">
                                          <p:val>
                                            <p:fltVal val="90"/>
                                          </p:val>
                                        </p:tav>
                                      </p:tavLst>
                                    </p:anim>
                                    <p:animEffect transition="out" filter="fade">
                                      <p:cBhvr>
                                        <p:cTn id="85" dur="1000"/>
                                        <p:tgtEl>
                                          <p:spTgt spid="18"/>
                                        </p:tgtEl>
                                      </p:cBhvr>
                                    </p:animEffect>
                                    <p:set>
                                      <p:cBhvr>
                                        <p:cTn id="86" dur="1" fill="hold">
                                          <p:stCondLst>
                                            <p:cond delay="999"/>
                                          </p:stCondLst>
                                        </p:cTn>
                                        <p:tgtEl>
                                          <p:spTgt spid="1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22">
                                            <p:txEl>
                                              <p:pRg st="0" end="0"/>
                                            </p:txEl>
                                          </p:spTgt>
                                        </p:tgtEl>
                                        <p:attrNameLst>
                                          <p:attrName>style.visibility</p:attrName>
                                        </p:attrNameLst>
                                      </p:cBhvr>
                                      <p:to>
                                        <p:strVal val="visible"/>
                                      </p:to>
                                    </p:set>
                                    <p:anim calcmode="lin" valueType="num">
                                      <p:cBhvr>
                                        <p:cTn id="97"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100" dur="1000"/>
                                        <p:tgtEl>
                                          <p:spTgt spid="22">
                                            <p:txEl>
                                              <p:pRg st="0" end="0"/>
                                            </p:txEl>
                                          </p:spTgt>
                                        </p:tgtEl>
                                      </p:cBhvr>
                                    </p:animEffect>
                                  </p:childTnLst>
                                </p:cTn>
                              </p:par>
                              <p:par>
                                <p:cTn id="101" presetID="31" presetClass="entr" presetSubtype="0" fill="hold" nodeType="withEffect">
                                  <p:stCondLst>
                                    <p:cond delay="0"/>
                                  </p:stCondLst>
                                  <p:childTnLst>
                                    <p:set>
                                      <p:cBhvr>
                                        <p:cTn id="102" dur="1" fill="hold">
                                          <p:stCondLst>
                                            <p:cond delay="0"/>
                                          </p:stCondLst>
                                        </p:cTn>
                                        <p:tgtEl>
                                          <p:spTgt spid="22">
                                            <p:txEl>
                                              <p:pRg st="1" end="1"/>
                                            </p:txEl>
                                          </p:spTgt>
                                        </p:tgtEl>
                                        <p:attrNameLst>
                                          <p:attrName>style.visibility</p:attrName>
                                        </p:attrNameLst>
                                      </p:cBhvr>
                                      <p:to>
                                        <p:strVal val="visible"/>
                                      </p:to>
                                    </p:set>
                                    <p:anim calcmode="lin" valueType="num">
                                      <p:cBhvr>
                                        <p:cTn id="103" dur="10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22">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22">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22">
                                            <p:txEl>
                                              <p:pRg st="1" end="1"/>
                                            </p:txEl>
                                          </p:spTgt>
                                        </p:tgtEl>
                                      </p:cBhvr>
                                    </p:animEffect>
                                  </p:childTnLst>
                                </p:cTn>
                              </p:par>
                              <p:par>
                                <p:cTn id="107" presetID="31" presetClass="entr" presetSubtype="0" fill="hold" nodeType="withEffect">
                                  <p:stCondLst>
                                    <p:cond delay="0"/>
                                  </p:stCondLst>
                                  <p:childTnLst>
                                    <p:set>
                                      <p:cBhvr>
                                        <p:cTn id="108" dur="1" fill="hold">
                                          <p:stCondLst>
                                            <p:cond delay="0"/>
                                          </p:stCondLst>
                                        </p:cTn>
                                        <p:tgtEl>
                                          <p:spTgt spid="22">
                                            <p:txEl>
                                              <p:pRg st="2" end="2"/>
                                            </p:txEl>
                                          </p:spTgt>
                                        </p:tgtEl>
                                        <p:attrNameLst>
                                          <p:attrName>style.visibility</p:attrName>
                                        </p:attrNameLst>
                                      </p:cBhvr>
                                      <p:to>
                                        <p:strVal val="visible"/>
                                      </p:to>
                                    </p:set>
                                    <p:anim calcmode="lin" valueType="num">
                                      <p:cBhvr>
                                        <p:cTn id="109" dur="10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110" dur="1000" fill="hold"/>
                                        <p:tgtEl>
                                          <p:spTgt spid="22">
                                            <p:txEl>
                                              <p:pRg st="2" end="2"/>
                                            </p:txEl>
                                          </p:spTgt>
                                        </p:tgtEl>
                                        <p:attrNameLst>
                                          <p:attrName>ppt_h</p:attrName>
                                        </p:attrNameLst>
                                      </p:cBhvr>
                                      <p:tavLst>
                                        <p:tav tm="0">
                                          <p:val>
                                            <p:fltVal val="0"/>
                                          </p:val>
                                        </p:tav>
                                        <p:tav tm="100000">
                                          <p:val>
                                            <p:strVal val="#ppt_h"/>
                                          </p:val>
                                        </p:tav>
                                      </p:tavLst>
                                    </p:anim>
                                    <p:anim calcmode="lin" valueType="num">
                                      <p:cBhvr>
                                        <p:cTn id="111" dur="1000" fill="hold"/>
                                        <p:tgtEl>
                                          <p:spTgt spid="22">
                                            <p:txEl>
                                              <p:pRg st="2" end="2"/>
                                            </p:txEl>
                                          </p:spTgt>
                                        </p:tgtEl>
                                        <p:attrNameLst>
                                          <p:attrName>style.rotation</p:attrName>
                                        </p:attrNameLst>
                                      </p:cBhvr>
                                      <p:tavLst>
                                        <p:tav tm="0">
                                          <p:val>
                                            <p:fltVal val="90"/>
                                          </p:val>
                                        </p:tav>
                                        <p:tav tm="100000">
                                          <p:val>
                                            <p:fltVal val="0"/>
                                          </p:val>
                                        </p:tav>
                                      </p:tavLst>
                                    </p:anim>
                                    <p:animEffect transition="in" filter="fade">
                                      <p:cBhvr>
                                        <p:cTn id="112" dur="1000"/>
                                        <p:tgtEl>
                                          <p:spTgt spid="22">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5" presetClass="entr" presetSubtype="0" fill="hold" nodeType="clickEffect">
                                  <p:stCondLst>
                                    <p:cond delay="0"/>
                                  </p:stCondLst>
                                  <p:childTnLst>
                                    <p:set>
                                      <p:cBhvr>
                                        <p:cTn id="116" dur="1" fill="hold">
                                          <p:stCondLst>
                                            <p:cond delay="0"/>
                                          </p:stCondLst>
                                        </p:cTn>
                                        <p:tgtEl>
                                          <p:spTgt spid="22">
                                            <p:txEl>
                                              <p:pRg st="3" end="3"/>
                                            </p:txEl>
                                          </p:spTgt>
                                        </p:tgtEl>
                                        <p:attrNameLst>
                                          <p:attrName>style.visibility</p:attrName>
                                        </p:attrNameLst>
                                      </p:cBhvr>
                                      <p:to>
                                        <p:strVal val="visible"/>
                                      </p:to>
                                    </p:set>
                                    <p:anim calcmode="lin" valueType="num">
                                      <p:cBhvr>
                                        <p:cTn id="117" dur="10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118" dur="1000" fill="hold"/>
                                        <p:tgtEl>
                                          <p:spTgt spid="22">
                                            <p:txEl>
                                              <p:pRg st="3" end="3"/>
                                            </p:txEl>
                                          </p:spTgt>
                                        </p:tgtEl>
                                        <p:attrNameLst>
                                          <p:attrName>ppt_h</p:attrName>
                                        </p:attrNameLst>
                                      </p:cBhvr>
                                      <p:tavLst>
                                        <p:tav tm="0">
                                          <p:val>
                                            <p:fltVal val="0"/>
                                          </p:val>
                                        </p:tav>
                                        <p:tav tm="100000">
                                          <p:val>
                                            <p:strVal val="#ppt_h"/>
                                          </p:val>
                                        </p:tav>
                                      </p:tavLst>
                                    </p:anim>
                                    <p:anim calcmode="lin" valueType="num">
                                      <p:cBhvr>
                                        <p:cTn id="119" dur="1000" fill="hold"/>
                                        <p:tgtEl>
                                          <p:spTgt spid="2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22">
                                            <p:txEl>
                                              <p:pRg st="3" end="3"/>
                                            </p:txEl>
                                          </p:spTgt>
                                        </p:tgtEl>
                                        <p:attrNameLst>
                                          <p:attrName>ppt_y</p:attrName>
                                        </p:attrNameLst>
                                      </p:cBhvr>
                                      <p:tavLst>
                                        <p:tav tm="0" fmla="#ppt_y+(sin(-2*pi*(1-$))*-#ppt_x+cos(-2*pi*(1-$))*(1-#ppt_y))*(1-$)">
                                          <p:val>
                                            <p:fltVal val="0"/>
                                          </p:val>
                                        </p:tav>
                                        <p:tav tm="100000">
                                          <p:val>
                                            <p:fltVal val="1"/>
                                          </p:val>
                                        </p:tav>
                                      </p:tavLst>
                                    </p:anim>
                                  </p:childTnLst>
                                </p:cTn>
                              </p:par>
                              <p:par>
                                <p:cTn id="121" presetID="15" presetClass="entr" presetSubtype="0" fill="hold" nodeType="withEffect">
                                  <p:stCondLst>
                                    <p:cond delay="0"/>
                                  </p:stCondLst>
                                  <p:childTnLst>
                                    <p:set>
                                      <p:cBhvr>
                                        <p:cTn id="122" dur="1" fill="hold">
                                          <p:stCondLst>
                                            <p:cond delay="0"/>
                                          </p:stCondLst>
                                        </p:cTn>
                                        <p:tgtEl>
                                          <p:spTgt spid="22">
                                            <p:txEl>
                                              <p:pRg st="4" end="4"/>
                                            </p:txEl>
                                          </p:spTgt>
                                        </p:tgtEl>
                                        <p:attrNameLst>
                                          <p:attrName>style.visibility</p:attrName>
                                        </p:attrNameLst>
                                      </p:cBhvr>
                                      <p:to>
                                        <p:strVal val="visible"/>
                                      </p:to>
                                    </p:set>
                                    <p:anim calcmode="lin" valueType="num">
                                      <p:cBhvr>
                                        <p:cTn id="123" dur="1000" fill="hold"/>
                                        <p:tgtEl>
                                          <p:spTgt spid="22">
                                            <p:txEl>
                                              <p:pRg st="4" end="4"/>
                                            </p:txEl>
                                          </p:spTgt>
                                        </p:tgtEl>
                                        <p:attrNameLst>
                                          <p:attrName>ppt_w</p:attrName>
                                        </p:attrNameLst>
                                      </p:cBhvr>
                                      <p:tavLst>
                                        <p:tav tm="0">
                                          <p:val>
                                            <p:fltVal val="0"/>
                                          </p:val>
                                        </p:tav>
                                        <p:tav tm="100000">
                                          <p:val>
                                            <p:strVal val="#ppt_w"/>
                                          </p:val>
                                        </p:tav>
                                      </p:tavLst>
                                    </p:anim>
                                    <p:anim calcmode="lin" valueType="num">
                                      <p:cBhvr>
                                        <p:cTn id="124" dur="1000" fill="hold"/>
                                        <p:tgtEl>
                                          <p:spTgt spid="22">
                                            <p:txEl>
                                              <p:pRg st="4" end="4"/>
                                            </p:txEl>
                                          </p:spTgt>
                                        </p:tgtEl>
                                        <p:attrNameLst>
                                          <p:attrName>ppt_h</p:attrName>
                                        </p:attrNameLst>
                                      </p:cBhvr>
                                      <p:tavLst>
                                        <p:tav tm="0">
                                          <p:val>
                                            <p:fltVal val="0"/>
                                          </p:val>
                                        </p:tav>
                                        <p:tav tm="100000">
                                          <p:val>
                                            <p:strVal val="#ppt_h"/>
                                          </p:val>
                                        </p:tav>
                                      </p:tavLst>
                                    </p:anim>
                                    <p:anim calcmode="lin" valueType="num">
                                      <p:cBhvr>
                                        <p:cTn id="125" dur="1000" fill="hold"/>
                                        <p:tgtEl>
                                          <p:spTgt spid="2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2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3" grpId="1"/>
      <p:bldP spid="2" grpId="0"/>
      <p:bldP spid="2" grpId="1"/>
      <p:bldP spid="16" grpId="0"/>
      <p:bldP spid="16" grpId="1"/>
      <p:bldP spid="18" grpId="0"/>
      <p:bldP spid="18" grpId="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C4CA3F-CF44-4DFC-BAE6-AFBB9D2F8021}"/>
              </a:ext>
            </a:extLst>
          </p:cNvPr>
          <p:cNvSpPr/>
          <p:nvPr/>
        </p:nvSpPr>
        <p:spPr>
          <a:xfrm>
            <a:off x="1267746" y="620307"/>
            <a:ext cx="1760418"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cotx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75957DD-8FBA-4DB3-8D13-4956A36D2AD8}"/>
              </a:ext>
            </a:extLst>
          </p:cNvPr>
          <p:cNvSpPr/>
          <p:nvPr/>
        </p:nvSpPr>
        <p:spPr>
          <a:xfrm>
            <a:off x="521578" y="1051650"/>
            <a:ext cx="1511952"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1. Định nghĩa</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032400-044A-4126-8758-1B099B62737D}"/>
                  </a:ext>
                </a:extLst>
              </p:cNvPr>
              <p:cNvSpPr txBox="1"/>
              <p:nvPr/>
            </p:nvSpPr>
            <p:spPr>
              <a:xfrm>
                <a:off x="330451" y="1467301"/>
                <a:ext cx="1149040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E=R\</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x</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ã</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ê</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 đị</m:t>
                    </m:r>
                    <m:r>
                      <a:rPr lang="en-US" b="0" i="1" smtClean="0">
                        <a:latin typeface="Cambria Math" panose="02040503050406030204" pitchFamily="18" charset="0"/>
                        <a:ea typeface="Cambria Math" panose="02040503050406030204" pitchFamily="18" charset="0"/>
                      </a:rPr>
                      <m:t>𝑛h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𝑛𝑔h</m:t>
                    </m:r>
                    <m:r>
                      <a:rPr lang="en-US" b="0" i="1" smtClean="0">
                        <a:latin typeface="Cambria Math" panose="02040503050406030204" pitchFamily="18" charset="0"/>
                        <a:ea typeface="Cambria Math" panose="02040503050406030204" pitchFamily="18" charset="0"/>
                      </a:rPr>
                      <m:t>ĩ</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𝑐𝑜𝑡𝑥</m:t>
                    </m:r>
                  </m:oMath>
                </a14:m>
                <a:endParaRPr lang="en-US"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65032400-044A-4126-8758-1B099B62737D}"/>
                  </a:ext>
                </a:extLst>
              </p:cNvPr>
              <p:cNvSpPr txBox="1">
                <a:spLocks noRot="1" noChangeAspect="1" noMove="1" noResize="1" noEditPoints="1" noAdjustHandles="1" noChangeArrowheads="1" noChangeShapeType="1" noTextEdit="1"/>
              </p:cNvSpPr>
              <p:nvPr/>
            </p:nvSpPr>
            <p:spPr>
              <a:xfrm>
                <a:off x="330451" y="1467301"/>
                <a:ext cx="11490406" cy="369332"/>
              </a:xfrm>
              <a:prstGeom prst="rect">
                <a:avLst/>
              </a:prstGeom>
              <a:blipFill>
                <a:blip r:embed="rId2"/>
                <a:stretch>
                  <a:fillRect l="-424" t="-10000" b="-2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8586945-6CF7-4240-9F3A-8B1C33BA56B6}"/>
              </a:ext>
            </a:extLst>
          </p:cNvPr>
          <p:cNvSpPr txBox="1"/>
          <p:nvPr/>
        </p:nvSpPr>
        <p:spPr>
          <a:xfrm>
            <a:off x="371143" y="1805199"/>
            <a:ext cx="135894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316EBDA-22AC-4149-BCFC-75814D3F1034}"/>
                  </a:ext>
                </a:extLst>
              </p:cNvPr>
              <p:cNvSpPr/>
              <p:nvPr/>
            </p:nvSpPr>
            <p:spPr>
              <a:xfrm>
                <a:off x="350797" y="2105472"/>
                <a:ext cx="11490406" cy="518540"/>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r>
                      <a:rPr lang="vi-VN">
                        <a:latin typeface="Cambria Math" panose="02040503050406030204" pitchFamily="18" charset="0"/>
                        <a:ea typeface="Times New Roman" panose="02020603050405020304" pitchFamily="18" charset="0"/>
                        <a:cs typeface="Times New Roman" panose="02020603050405020304" pitchFamily="18" charset="0"/>
                      </a:rPr>
                      <m:t>≠0</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tức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hay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E</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thì ta có: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r>
                      <a:rPr lang="vi-VN">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num>
                      <m:den>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den>
                    </m:f>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316EBDA-22AC-4149-BCFC-75814D3F1034}"/>
                  </a:ext>
                </a:extLst>
              </p:cNvPr>
              <p:cNvSpPr>
                <a:spLocks noRot="1" noChangeAspect="1" noMove="1" noResize="1" noEditPoints="1" noAdjustHandles="1" noChangeArrowheads="1" noChangeShapeType="1" noTextEdit="1"/>
              </p:cNvSpPr>
              <p:nvPr/>
            </p:nvSpPr>
            <p:spPr>
              <a:xfrm>
                <a:off x="350797" y="2105472"/>
                <a:ext cx="11490406" cy="518540"/>
              </a:xfrm>
              <a:prstGeom prst="rect">
                <a:avLst/>
              </a:prstGeom>
              <a:blipFill>
                <a:blip r:embed="rId3"/>
                <a:stretch>
                  <a:fillRect l="-478"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1DF4939-C941-41E5-887C-7575D8AF19EA}"/>
                  </a:ext>
                </a:extLst>
              </p:cNvPr>
              <p:cNvSpPr/>
              <p:nvPr/>
            </p:nvSpPr>
            <p:spPr>
              <a:xfrm>
                <a:off x="255181" y="2543863"/>
                <a:ext cx="11586022" cy="1372171"/>
              </a:xfrm>
              <a:prstGeom prst="rect">
                <a:avLst/>
              </a:prstGeom>
            </p:spPr>
            <p:txBody>
              <a:bodyPr wrap="square">
                <a:spAutoFit/>
              </a:bodyPr>
              <a:lstStyle/>
              <a:p>
                <a:pPr algn="just">
                  <a:lnSpc>
                    <a:spcPct val="115000"/>
                  </a:lnSpc>
                  <a:spcAft>
                    <a:spcPts val="1000"/>
                  </a:spcAft>
                </a:pPr>
                <a14:m>
                  <m:oMath xmlns:m="http://schemas.openxmlformats.org/officeDocument/2006/math">
                    <m:groupChr>
                      <m:groupChrPr>
                        <m:chr m:val="⇒"/>
                        <m:pos m:val="top"/>
                        <m:ctrlPr>
                          <a:rPr lang="vi-VN" b="1" i="1" smtClean="0">
                            <a:solidFill>
                              <a:srgbClr val="1F05BB"/>
                            </a:solidFill>
                            <a:latin typeface="+mj-lt"/>
                            <a:cs typeface="Times New Roman" panose="02020603050405020304" pitchFamily="18" charset="0"/>
                          </a:rPr>
                        </m:ctrlPr>
                      </m:groupChrPr>
                      <m:e/>
                    </m:groupChr>
                  </m:oMath>
                </a14:m>
                <a:r>
                  <a:rPr lang="vi-VN" b="1" dirty="0">
                    <a:solidFill>
                      <a:srgbClr val="1F05BB"/>
                    </a:solidFill>
                    <a:latin typeface="+mj-lt"/>
                    <a:ea typeface="Times New Roman" panose="02020603050405020304" pitchFamily="18" charset="0"/>
                    <a:cs typeface="Times New Roman" panose="02020603050405020304" pitchFamily="18" charset="0"/>
                  </a:rPr>
                  <a:t>Định nghĩa</a:t>
                </a:r>
                <a:endParaRPr lang="en-US" sz="1400" dirty="0">
                  <a:solidFill>
                    <a:srgbClr val="1F05BB"/>
                  </a:solidFill>
                  <a:effectLst/>
                  <a:latin typeface="+mj-lt"/>
                  <a:ea typeface="Arial" panose="020B0604020202020204" pitchFamily="34" charset="0"/>
                  <a:cs typeface="Times New Roman" panose="02020603050405020304" pitchFamily="18" charset="0"/>
                </a:endParaRPr>
              </a:p>
              <a:p>
                <a:pPr algn="just">
                  <a:lnSpc>
                    <a:spcPct val="115000"/>
                  </a:lnSpc>
                  <a:spcAft>
                    <a:spcPts val="100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Quy tắc đặt tương ứng mỗi số thực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vi-VN"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 với một số thực </a:t>
                </a:r>
                <a14:m>
                  <m:oMath xmlns:m="http://schemas.openxmlformats.org/officeDocument/2006/math">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 được gọi là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Tập xác định của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vi-VN"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𝐸</m:t>
                    </m:r>
                    <m:r>
                      <a:rPr lang="vi-VN"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9" name="Rectangle 8">
                <a:extLst>
                  <a:ext uri="{FF2B5EF4-FFF2-40B4-BE49-F238E27FC236}">
                    <a16:creationId xmlns:a16="http://schemas.microsoft.com/office/drawing/2014/main" id="{71DF4939-C941-41E5-887C-7575D8AF19EA}"/>
                  </a:ext>
                </a:extLst>
              </p:cNvPr>
              <p:cNvSpPr>
                <a:spLocks noRot="1" noChangeAspect="1" noMove="1" noResize="1" noEditPoints="1" noAdjustHandles="1" noChangeArrowheads="1" noChangeShapeType="1" noTextEdit="1"/>
              </p:cNvSpPr>
              <p:nvPr/>
            </p:nvSpPr>
            <p:spPr>
              <a:xfrm>
                <a:off x="255181" y="2543863"/>
                <a:ext cx="11586022" cy="1372171"/>
              </a:xfrm>
              <a:prstGeom prst="rect">
                <a:avLst/>
              </a:prstGeom>
              <a:blipFill>
                <a:blip r:embed="rId4"/>
                <a:stretch>
                  <a:fillRect l="-1368" t="-8444" b="-6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4E89352-0AAE-499E-92F0-C9C4E3815981}"/>
                  </a:ext>
                </a:extLst>
              </p:cNvPr>
              <p:cNvSpPr/>
              <p:nvPr/>
            </p:nvSpPr>
            <p:spPr>
              <a:xfrm>
                <a:off x="530364" y="1081636"/>
                <a:ext cx="3235181"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2. Đồ thị của hàm số </a:t>
                </a:r>
                <a14:m>
                  <m:oMath xmlns:m="http://schemas.openxmlformats.org/officeDocument/2006/math">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𝐲</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𝐜𝐨𝐭</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 </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𝐱</m:t>
                    </m:r>
                  </m:oMath>
                </a14:m>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0" name="Rectangle 9">
                <a:extLst>
                  <a:ext uri="{FF2B5EF4-FFF2-40B4-BE49-F238E27FC236}">
                    <a16:creationId xmlns:a16="http://schemas.microsoft.com/office/drawing/2014/main" id="{34E89352-0AAE-499E-92F0-C9C4E3815981}"/>
                  </a:ext>
                </a:extLst>
              </p:cNvPr>
              <p:cNvSpPr>
                <a:spLocks noRot="1" noChangeAspect="1" noMove="1" noResize="1" noEditPoints="1" noAdjustHandles="1" noChangeArrowheads="1" noChangeShapeType="1" noTextEdit="1"/>
              </p:cNvSpPr>
              <p:nvPr/>
            </p:nvSpPr>
            <p:spPr>
              <a:xfrm>
                <a:off x="530364" y="1081636"/>
                <a:ext cx="3235181" cy="385042"/>
              </a:xfrm>
              <a:prstGeom prst="rect">
                <a:avLst/>
              </a:prstGeom>
              <a:blipFill>
                <a:blip r:embed="rId5"/>
                <a:stretch>
                  <a:fillRect l="-1507" t="-3125" r="-753" b="-2343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8791F51-A053-42E6-8D6D-767AD92DCD33}"/>
              </a:ext>
            </a:extLst>
          </p:cNvPr>
          <p:cNvSpPr txBox="1"/>
          <p:nvPr/>
        </p:nvSpPr>
        <p:spPr>
          <a:xfrm>
            <a:off x="485363" y="1433890"/>
            <a:ext cx="275857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HĐ 13/ SGK</a:t>
            </a:r>
          </a:p>
        </p:txBody>
      </p:sp>
      <p:sp>
        <p:nvSpPr>
          <p:cNvPr id="12" name="Rectangle 11">
            <a:extLst>
              <a:ext uri="{FF2B5EF4-FFF2-40B4-BE49-F238E27FC236}">
                <a16:creationId xmlns:a16="http://schemas.microsoft.com/office/drawing/2014/main" id="{79B5732D-6B20-46B3-A960-420D9E61E292}"/>
              </a:ext>
            </a:extLst>
          </p:cNvPr>
          <p:cNvSpPr/>
          <p:nvPr/>
        </p:nvSpPr>
        <p:spPr>
          <a:xfrm>
            <a:off x="371143" y="1767194"/>
            <a:ext cx="5943294" cy="385042"/>
          </a:xfrm>
          <a:prstGeom prst="rect">
            <a:avLst/>
          </a:prstGeom>
        </p:spPr>
        <p:txBody>
          <a:bodyPr wrap="non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a) Thay từng giá trị của x vào hàm số y = cot x ta có bảng 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9CE45C57-1B1E-4157-843D-BB0E32F3DA7C}"/>
                  </a:ext>
                </a:extLst>
              </p:cNvPr>
              <p:cNvGraphicFramePr>
                <a:graphicFrameLocks noGrp="1"/>
              </p:cNvGraphicFramePr>
              <p:nvPr>
                <p:extLst>
                  <p:ext uri="{D42A27DB-BD31-4B8C-83A1-F6EECF244321}">
                    <p14:modId xmlns:p14="http://schemas.microsoft.com/office/powerpoint/2010/main" val="1110307820"/>
                  </p:ext>
                </p:extLst>
              </p:nvPr>
            </p:nvGraphicFramePr>
            <p:xfrm>
              <a:off x="485363" y="2305823"/>
              <a:ext cx="4480462" cy="1361679"/>
            </p:xfrm>
            <a:graphic>
              <a:graphicData uri="http://schemas.openxmlformats.org/drawingml/2006/table">
                <a:tbl>
                  <a:tblPr firstRow="1" firstCol="1" bandRow="1">
                    <a:tableStyleId>{5C22544A-7EE6-4342-B048-85BDC9FD1C3A}</a:tableStyleId>
                  </a:tblPr>
                  <a:tblGrid>
                    <a:gridCol w="1326627">
                      <a:extLst>
                        <a:ext uri="{9D8B030D-6E8A-4147-A177-3AD203B41FA5}">
                          <a16:colId xmlns:a16="http://schemas.microsoft.com/office/drawing/2014/main" val="409756086"/>
                        </a:ext>
                      </a:extLst>
                    </a:gridCol>
                    <a:gridCol w="913177">
                      <a:extLst>
                        <a:ext uri="{9D8B030D-6E8A-4147-A177-3AD203B41FA5}">
                          <a16:colId xmlns:a16="http://schemas.microsoft.com/office/drawing/2014/main" val="1434495206"/>
                        </a:ext>
                      </a:extLst>
                    </a:gridCol>
                    <a:gridCol w="1119902">
                      <a:extLst>
                        <a:ext uri="{9D8B030D-6E8A-4147-A177-3AD203B41FA5}">
                          <a16:colId xmlns:a16="http://schemas.microsoft.com/office/drawing/2014/main" val="2495463851"/>
                        </a:ext>
                      </a:extLst>
                    </a:gridCol>
                    <a:gridCol w="1120756">
                      <a:extLst>
                        <a:ext uri="{9D8B030D-6E8A-4147-A177-3AD203B41FA5}">
                          <a16:colId xmlns:a16="http://schemas.microsoft.com/office/drawing/2014/main" val="935456586"/>
                        </a:ext>
                      </a:extLst>
                    </a:gridCol>
                  </a:tblGrid>
                  <a:tr h="397692">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4067846"/>
                      </a:ext>
                    </a:extLst>
                  </a:tr>
                  <a:tr h="260602">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cot</m:t>
                                    </m:r>
                                  </m:fName>
                                  <m:e>
                                    <m:r>
                                      <m:rPr>
                                        <m:sty m:val="p"/>
                                      </m:rPr>
                                      <a:rPr lang="en-US" sz="1300">
                                        <a:effectLst/>
                                        <a:latin typeface="Cambria Math" panose="02040503050406030204" pitchFamily="18" charset="0"/>
                                      </a:rPr>
                                      <m:t>x</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9507262"/>
                      </a:ext>
                    </a:extLst>
                  </a:tr>
                  <a:tr h="442783">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9308590"/>
                      </a:ext>
                    </a:extLst>
                  </a:tr>
                  <a:tr h="260602">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cot</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2024654"/>
                      </a:ext>
                    </a:extLst>
                  </a:tr>
                </a:tbl>
              </a:graphicData>
            </a:graphic>
          </p:graphicFrame>
        </mc:Choice>
        <mc:Fallback>
          <p:graphicFrame>
            <p:nvGraphicFramePr>
              <p:cNvPr id="13" name="Table 12">
                <a:extLst>
                  <a:ext uri="{FF2B5EF4-FFF2-40B4-BE49-F238E27FC236}">
                    <a16:creationId xmlns:a16="http://schemas.microsoft.com/office/drawing/2014/main" id="{9CE45C57-1B1E-4157-843D-BB0E32F3DA7C}"/>
                  </a:ext>
                </a:extLst>
              </p:cNvPr>
              <p:cNvGraphicFramePr>
                <a:graphicFrameLocks noGrp="1"/>
              </p:cNvGraphicFramePr>
              <p:nvPr>
                <p:extLst>
                  <p:ext uri="{D42A27DB-BD31-4B8C-83A1-F6EECF244321}">
                    <p14:modId xmlns:p14="http://schemas.microsoft.com/office/powerpoint/2010/main" val="1110307820"/>
                  </p:ext>
                </p:extLst>
              </p:nvPr>
            </p:nvGraphicFramePr>
            <p:xfrm>
              <a:off x="485363" y="2305823"/>
              <a:ext cx="4480462" cy="1361679"/>
            </p:xfrm>
            <a:graphic>
              <a:graphicData uri="http://schemas.openxmlformats.org/drawingml/2006/table">
                <a:tbl>
                  <a:tblPr firstRow="1" firstCol="1" bandRow="1">
                    <a:tableStyleId>{5C22544A-7EE6-4342-B048-85BDC9FD1C3A}</a:tableStyleId>
                  </a:tblPr>
                  <a:tblGrid>
                    <a:gridCol w="1326627">
                      <a:extLst>
                        <a:ext uri="{9D8B030D-6E8A-4147-A177-3AD203B41FA5}">
                          <a16:colId xmlns:a16="http://schemas.microsoft.com/office/drawing/2014/main" val="409756086"/>
                        </a:ext>
                      </a:extLst>
                    </a:gridCol>
                    <a:gridCol w="913177">
                      <a:extLst>
                        <a:ext uri="{9D8B030D-6E8A-4147-A177-3AD203B41FA5}">
                          <a16:colId xmlns:a16="http://schemas.microsoft.com/office/drawing/2014/main" val="1434495206"/>
                        </a:ext>
                      </a:extLst>
                    </a:gridCol>
                    <a:gridCol w="1119902">
                      <a:extLst>
                        <a:ext uri="{9D8B030D-6E8A-4147-A177-3AD203B41FA5}">
                          <a16:colId xmlns:a16="http://schemas.microsoft.com/office/drawing/2014/main" val="2495463851"/>
                        </a:ext>
                      </a:extLst>
                    </a:gridCol>
                    <a:gridCol w="1120756">
                      <a:extLst>
                        <a:ext uri="{9D8B030D-6E8A-4147-A177-3AD203B41FA5}">
                          <a16:colId xmlns:a16="http://schemas.microsoft.com/office/drawing/2014/main" val="935456586"/>
                        </a:ext>
                      </a:extLst>
                    </a:gridCol>
                  </a:tblGrid>
                  <a:tr h="397692">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6"/>
                          <a:stretch>
                            <a:fillRect l="-146000" t="-1538" r="-248000" b="-250769"/>
                          </a:stretch>
                        </a:blipFill>
                      </a:tcPr>
                    </a:tc>
                    <a:tc>
                      <a:txBody>
                        <a:bodyPr/>
                        <a:lstStyle/>
                        <a:p>
                          <a:endParaRPr lang="en-US"/>
                        </a:p>
                      </a:txBody>
                      <a:tcPr marL="68580" marR="68580" marT="0" marB="0" anchor="ctr">
                        <a:blipFill>
                          <a:blip r:embed="rId6"/>
                          <a:stretch>
                            <a:fillRect l="-200543" t="-1538" r="-102174" b="-250769"/>
                          </a:stretch>
                        </a:blipFill>
                      </a:tcPr>
                    </a:tc>
                    <a:tc>
                      <a:txBody>
                        <a:bodyPr/>
                        <a:lstStyle/>
                        <a:p>
                          <a:endParaRPr lang="en-US"/>
                        </a:p>
                      </a:txBody>
                      <a:tcPr marL="68580" marR="68580" marT="0" marB="0" anchor="ctr">
                        <a:blipFill>
                          <a:blip r:embed="rId6"/>
                          <a:stretch>
                            <a:fillRect l="-300543" t="-1538" r="-2174" b="-250769"/>
                          </a:stretch>
                        </a:blipFill>
                      </a:tcPr>
                    </a:tc>
                    <a:extLst>
                      <a:ext uri="{0D108BD9-81ED-4DB2-BD59-A6C34878D82A}">
                        <a16:rowId xmlns:a16="http://schemas.microsoft.com/office/drawing/2014/main" val="1924067846"/>
                      </a:ext>
                    </a:extLst>
                  </a:tr>
                  <a:tr h="260602">
                    <a:tc>
                      <a:txBody>
                        <a:bodyPr/>
                        <a:lstStyle/>
                        <a:p>
                          <a:endParaRPr lang="en-US"/>
                        </a:p>
                      </a:txBody>
                      <a:tcPr marL="68580" marR="68580" marT="0" marB="0" anchor="ctr">
                        <a:blipFill>
                          <a:blip r:embed="rId6"/>
                          <a:stretch>
                            <a:fillRect l="-459" t="-153488" r="-239450" b="-279070"/>
                          </a:stretch>
                        </a:blipFill>
                      </a:tcP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9507262"/>
                      </a:ext>
                    </a:extLst>
                  </a:tr>
                  <a:tr h="442783">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6"/>
                          <a:stretch>
                            <a:fillRect l="-146000" t="-149315" r="-248000" b="-64384"/>
                          </a:stretch>
                        </a:blipFill>
                      </a:tcPr>
                    </a:tc>
                    <a:tc>
                      <a:txBody>
                        <a:bodyPr/>
                        <a:lstStyle/>
                        <a:p>
                          <a:endParaRPr lang="en-US"/>
                        </a:p>
                      </a:txBody>
                      <a:tcPr marL="68580" marR="68580" marT="0" marB="0" anchor="ctr">
                        <a:blipFill>
                          <a:blip r:embed="rId6"/>
                          <a:stretch>
                            <a:fillRect l="-200543" t="-149315" r="-102174" b="-64384"/>
                          </a:stretch>
                        </a:blipFill>
                      </a:tcP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9308590"/>
                      </a:ext>
                    </a:extLst>
                  </a:tr>
                  <a:tr h="260602">
                    <a:tc>
                      <a:txBody>
                        <a:bodyPr/>
                        <a:lstStyle/>
                        <a:p>
                          <a:endParaRPr lang="en-US"/>
                        </a:p>
                      </a:txBody>
                      <a:tcPr marL="68580" marR="68580" marT="0" marB="0" anchor="ctr">
                        <a:blipFill>
                          <a:blip r:embed="rId6"/>
                          <a:stretch>
                            <a:fillRect l="-459" t="-423256" r="-239450" b="-9302"/>
                          </a:stretch>
                        </a:blipFill>
                      </a:tcPr>
                    </a:tc>
                    <a:tc>
                      <a:txBody>
                        <a:bodyPr/>
                        <a:lstStyle/>
                        <a:p>
                          <a:pPr algn="ctr">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202465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EAC8E07C-574C-4F08-A889-CD40422FD7BF}"/>
                  </a:ext>
                </a:extLst>
              </p:cNvPr>
              <p:cNvGraphicFramePr>
                <a:graphicFrameLocks noGrp="1"/>
              </p:cNvGraphicFramePr>
              <p:nvPr>
                <p:extLst>
                  <p:ext uri="{D42A27DB-BD31-4B8C-83A1-F6EECF244321}">
                    <p14:modId xmlns:p14="http://schemas.microsoft.com/office/powerpoint/2010/main" val="1276956141"/>
                  </p:ext>
                </p:extLst>
              </p:nvPr>
            </p:nvGraphicFramePr>
            <p:xfrm>
              <a:off x="4288149" y="2376317"/>
              <a:ext cx="4890977" cy="1372171"/>
            </p:xfrm>
            <a:graphic>
              <a:graphicData uri="http://schemas.openxmlformats.org/drawingml/2006/table">
                <a:tbl>
                  <a:tblPr firstRow="1" firstCol="1" bandRow="1">
                    <a:tableStyleId>{5C22544A-7EE6-4342-B048-85BDC9FD1C3A}</a:tableStyleId>
                  </a:tblPr>
                  <a:tblGrid>
                    <a:gridCol w="1448177">
                      <a:extLst>
                        <a:ext uri="{9D8B030D-6E8A-4147-A177-3AD203B41FA5}">
                          <a16:colId xmlns:a16="http://schemas.microsoft.com/office/drawing/2014/main" val="3695527935"/>
                        </a:ext>
                      </a:extLst>
                    </a:gridCol>
                    <a:gridCol w="996845">
                      <a:extLst>
                        <a:ext uri="{9D8B030D-6E8A-4147-A177-3AD203B41FA5}">
                          <a16:colId xmlns:a16="http://schemas.microsoft.com/office/drawing/2014/main" val="3730004195"/>
                        </a:ext>
                      </a:extLst>
                    </a:gridCol>
                    <a:gridCol w="1222511">
                      <a:extLst>
                        <a:ext uri="{9D8B030D-6E8A-4147-A177-3AD203B41FA5}">
                          <a16:colId xmlns:a16="http://schemas.microsoft.com/office/drawing/2014/main" val="274959004"/>
                        </a:ext>
                      </a:extLst>
                    </a:gridCol>
                    <a:gridCol w="1223444">
                      <a:extLst>
                        <a:ext uri="{9D8B030D-6E8A-4147-A177-3AD203B41FA5}">
                          <a16:colId xmlns:a16="http://schemas.microsoft.com/office/drawing/2014/main" val="354847563"/>
                        </a:ext>
                      </a:extLst>
                    </a:gridCol>
                  </a:tblGrid>
                  <a:tr h="400757">
                    <a:tc>
                      <a:txBody>
                        <a:bodyPr/>
                        <a:lstStyle/>
                        <a:p>
                          <a:pPr algn="ctr">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962283"/>
                      </a:ext>
                    </a:extLst>
                  </a:tr>
                  <a:tr h="26261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cot</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6652089"/>
                      </a:ext>
                    </a:extLst>
                  </a:tr>
                  <a:tr h="446194">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81680351"/>
                      </a:ext>
                    </a:extLst>
                  </a:tr>
                  <a:tr h="26261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cot</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1338751"/>
                      </a:ext>
                    </a:extLst>
                  </a:tr>
                </a:tbl>
              </a:graphicData>
            </a:graphic>
          </p:graphicFrame>
        </mc:Choice>
        <mc:Fallback>
          <p:graphicFrame>
            <p:nvGraphicFramePr>
              <p:cNvPr id="15" name="Table 14">
                <a:extLst>
                  <a:ext uri="{FF2B5EF4-FFF2-40B4-BE49-F238E27FC236}">
                    <a16:creationId xmlns:a16="http://schemas.microsoft.com/office/drawing/2014/main" id="{EAC8E07C-574C-4F08-A889-CD40422FD7BF}"/>
                  </a:ext>
                </a:extLst>
              </p:cNvPr>
              <p:cNvGraphicFramePr>
                <a:graphicFrameLocks noGrp="1"/>
              </p:cNvGraphicFramePr>
              <p:nvPr>
                <p:extLst>
                  <p:ext uri="{D42A27DB-BD31-4B8C-83A1-F6EECF244321}">
                    <p14:modId xmlns:p14="http://schemas.microsoft.com/office/powerpoint/2010/main" val="1276956141"/>
                  </p:ext>
                </p:extLst>
              </p:nvPr>
            </p:nvGraphicFramePr>
            <p:xfrm>
              <a:off x="4288149" y="2376317"/>
              <a:ext cx="4890977" cy="1372171"/>
            </p:xfrm>
            <a:graphic>
              <a:graphicData uri="http://schemas.openxmlformats.org/drawingml/2006/table">
                <a:tbl>
                  <a:tblPr firstRow="1" firstCol="1" bandRow="1">
                    <a:tableStyleId>{5C22544A-7EE6-4342-B048-85BDC9FD1C3A}</a:tableStyleId>
                  </a:tblPr>
                  <a:tblGrid>
                    <a:gridCol w="1448177">
                      <a:extLst>
                        <a:ext uri="{9D8B030D-6E8A-4147-A177-3AD203B41FA5}">
                          <a16:colId xmlns:a16="http://schemas.microsoft.com/office/drawing/2014/main" val="3695527935"/>
                        </a:ext>
                      </a:extLst>
                    </a:gridCol>
                    <a:gridCol w="996845">
                      <a:extLst>
                        <a:ext uri="{9D8B030D-6E8A-4147-A177-3AD203B41FA5}">
                          <a16:colId xmlns:a16="http://schemas.microsoft.com/office/drawing/2014/main" val="3730004195"/>
                        </a:ext>
                      </a:extLst>
                    </a:gridCol>
                    <a:gridCol w="1222511">
                      <a:extLst>
                        <a:ext uri="{9D8B030D-6E8A-4147-A177-3AD203B41FA5}">
                          <a16:colId xmlns:a16="http://schemas.microsoft.com/office/drawing/2014/main" val="274959004"/>
                        </a:ext>
                      </a:extLst>
                    </a:gridCol>
                    <a:gridCol w="1223444">
                      <a:extLst>
                        <a:ext uri="{9D8B030D-6E8A-4147-A177-3AD203B41FA5}">
                          <a16:colId xmlns:a16="http://schemas.microsoft.com/office/drawing/2014/main" val="354847563"/>
                        </a:ext>
                      </a:extLst>
                    </a:gridCol>
                  </a:tblGrid>
                  <a:tr h="400757">
                    <a:tc>
                      <a:txBody>
                        <a:bodyPr/>
                        <a:lstStyle/>
                        <a:p>
                          <a:pPr algn="ctr">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7"/>
                          <a:stretch>
                            <a:fillRect l="-146626" t="-1515" r="-249080" b="-248485"/>
                          </a:stretch>
                        </a:blipFill>
                      </a:tcPr>
                    </a:tc>
                    <a:tc>
                      <a:txBody>
                        <a:bodyPr/>
                        <a:lstStyle/>
                        <a:p>
                          <a:endParaRPr lang="en-US"/>
                        </a:p>
                      </a:txBody>
                      <a:tcPr marL="68580" marR="68580" marT="0" marB="0" anchor="ctr">
                        <a:blipFill>
                          <a:blip r:embed="rId7"/>
                          <a:stretch>
                            <a:fillRect l="-200000" t="-1515" r="-101990" b="-248485"/>
                          </a:stretch>
                        </a:blipFill>
                      </a:tcPr>
                    </a:tc>
                    <a:tc>
                      <a:txBody>
                        <a:bodyPr/>
                        <a:lstStyle/>
                        <a:p>
                          <a:endParaRPr lang="en-US"/>
                        </a:p>
                      </a:txBody>
                      <a:tcPr marL="68580" marR="68580" marT="0" marB="0" anchor="ctr">
                        <a:blipFill>
                          <a:blip r:embed="rId7"/>
                          <a:stretch>
                            <a:fillRect l="-300000" t="-1515" r="-1990" b="-248485"/>
                          </a:stretch>
                        </a:blipFill>
                      </a:tcPr>
                    </a:tc>
                    <a:extLst>
                      <a:ext uri="{0D108BD9-81ED-4DB2-BD59-A6C34878D82A}">
                        <a16:rowId xmlns:a16="http://schemas.microsoft.com/office/drawing/2014/main" val="3048962283"/>
                      </a:ext>
                    </a:extLst>
                  </a:tr>
                  <a:tr h="262610">
                    <a:tc>
                      <a:txBody>
                        <a:bodyPr/>
                        <a:lstStyle/>
                        <a:p>
                          <a:endParaRPr lang="en-US"/>
                        </a:p>
                      </a:txBody>
                      <a:tcPr marL="68580" marR="68580" marT="0" marB="0" anchor="ctr">
                        <a:blipFill>
                          <a:blip r:embed="rId7"/>
                          <a:stretch>
                            <a:fillRect l="-420" t="-155814" r="-239076" b="-281395"/>
                          </a:stretch>
                        </a:blipFill>
                      </a:tcPr>
                    </a:tc>
                    <a:tc>
                      <a:txBody>
                        <a:bodyPr/>
                        <a:lstStyle/>
                        <a:p>
                          <a:endParaRPr lang="en-US"/>
                        </a:p>
                      </a:txBody>
                      <a:tcPr marL="68580" marR="68580" marT="0" marB="0" anchor="ctr">
                        <a:blipFill>
                          <a:blip r:embed="rId7"/>
                          <a:stretch>
                            <a:fillRect l="-146626" t="-155814" r="-249080" b="-281395"/>
                          </a:stretch>
                        </a:blipFill>
                      </a:tcPr>
                    </a:tc>
                    <a:tc>
                      <a:txBody>
                        <a:bodyPr/>
                        <a:lstStyle/>
                        <a:p>
                          <a:pPr algn="ctr">
                            <a:lnSpc>
                              <a:spcPct val="115000"/>
                            </a:lnSpc>
                            <a:spcAft>
                              <a:spcPts val="0"/>
                            </a:spcAft>
                          </a:pPr>
                          <a:r>
                            <a:rPr lang="en-US" sz="1300">
                              <a:effectLst/>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3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6652089"/>
                      </a:ext>
                    </a:extLst>
                  </a:tr>
                  <a:tr h="446194">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7"/>
                          <a:stretch>
                            <a:fillRect l="-146626" t="-148649" r="-249080" b="-63514"/>
                          </a:stretch>
                        </a:blipFill>
                      </a:tcPr>
                    </a:tc>
                    <a:tc>
                      <a:txBody>
                        <a:bodyPr/>
                        <a:lstStyle/>
                        <a:p>
                          <a:endParaRPr lang="en-US"/>
                        </a:p>
                      </a:txBody>
                      <a:tcPr marL="68580" marR="68580" marT="0" marB="0" anchor="ctr">
                        <a:blipFill>
                          <a:blip r:embed="rId7"/>
                          <a:stretch>
                            <a:fillRect l="-200000" t="-148649" r="-101990" b="-63514"/>
                          </a:stretch>
                        </a:blipFill>
                      </a:tcPr>
                    </a:tc>
                    <a:tc>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81680351"/>
                      </a:ext>
                    </a:extLst>
                  </a:tr>
                  <a:tr h="262610">
                    <a:tc>
                      <a:txBody>
                        <a:bodyPr/>
                        <a:lstStyle/>
                        <a:p>
                          <a:endParaRPr lang="en-US"/>
                        </a:p>
                      </a:txBody>
                      <a:tcPr marL="68580" marR="68580" marT="0" marB="0" anchor="ctr">
                        <a:blipFill>
                          <a:blip r:embed="rId7"/>
                          <a:stretch>
                            <a:fillRect l="-420" t="-427907" r="-239076" b="-9302"/>
                          </a:stretch>
                        </a:blipFill>
                      </a:tcPr>
                    </a:tc>
                    <a:tc>
                      <a:txBody>
                        <a:bodyPr/>
                        <a:lstStyle/>
                        <a:p>
                          <a:endParaRPr lang="en-US"/>
                        </a:p>
                      </a:txBody>
                      <a:tcPr marL="68580" marR="68580" marT="0" marB="0" anchor="ctr">
                        <a:blipFill>
                          <a:blip r:embed="rId7"/>
                          <a:stretch>
                            <a:fillRect l="-146626" t="-427907" r="-249080" b="-9302"/>
                          </a:stretch>
                        </a:blipFill>
                      </a:tcPr>
                    </a:tc>
                    <a:tc>
                      <a:txBody>
                        <a:bodyPr/>
                        <a:lstStyle/>
                        <a:p>
                          <a:endParaRPr lang="en-US"/>
                        </a:p>
                      </a:txBody>
                      <a:tcPr marL="68580" marR="68580" marT="0" marB="0" anchor="ctr">
                        <a:blipFill>
                          <a:blip r:embed="rId7"/>
                          <a:stretch>
                            <a:fillRect l="-200000" t="-427907" r="-101990" b="-9302"/>
                          </a:stretch>
                        </a:blipFill>
                      </a:tcPr>
                    </a:tc>
                    <a:tc>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1338751"/>
                      </a:ext>
                    </a:extLst>
                  </a:tr>
                </a:tbl>
              </a:graphicData>
            </a:graphic>
          </p:graphicFrame>
        </mc:Fallback>
      </mc:AlternateContent>
      <p:pic>
        <p:nvPicPr>
          <p:cNvPr id="18" name="Picture 17"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38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5" descr="WhitecornerFlower">
            <a:extLst>
              <a:ext uri="{FF2B5EF4-FFF2-40B4-BE49-F238E27FC236}">
                <a16:creationId xmlns:a16="http://schemas.microsoft.com/office/drawing/2014/main" id="{EA303E45-4E1E-4B68-A50E-6E10F9AB09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9260" y="560513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FC624AEE-FB3F-4288-B5CF-3519CDBFCE5F}"/>
              </a:ext>
            </a:extLst>
          </p:cNvPr>
          <p:cNvPicPr/>
          <p:nvPr/>
        </p:nvPicPr>
        <p:blipFill>
          <a:blip r:embed="rId10">
            <a:extLst>
              <a:ext uri="{28A0092B-C50C-407E-A947-70E740481C1C}">
                <a14:useLocalDpi xmlns:a14="http://schemas.microsoft.com/office/drawing/2010/main" val="0"/>
              </a:ext>
            </a:extLst>
          </a:blip>
          <a:stretch>
            <a:fillRect/>
          </a:stretch>
        </p:blipFill>
        <p:spPr>
          <a:xfrm>
            <a:off x="658781" y="578122"/>
            <a:ext cx="608965" cy="399415"/>
          </a:xfrm>
          <a:prstGeom prst="rect">
            <a:avLst/>
          </a:prstGeom>
        </p:spPr>
      </p:pic>
      <p:sp>
        <p:nvSpPr>
          <p:cNvPr id="5" name="Arrow: Right 4">
            <a:extLst>
              <a:ext uri="{FF2B5EF4-FFF2-40B4-BE49-F238E27FC236}">
                <a16:creationId xmlns:a16="http://schemas.microsoft.com/office/drawing/2014/main" id="{58C64D0A-81A0-4B5F-9E37-651BE77B2ADA}"/>
              </a:ext>
            </a:extLst>
          </p:cNvPr>
          <p:cNvSpPr/>
          <p:nvPr/>
        </p:nvSpPr>
        <p:spPr>
          <a:xfrm>
            <a:off x="3141668" y="2721695"/>
            <a:ext cx="935665" cy="385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0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8"/>
                                        </p:tgtEl>
                                        <p:attrNameLst>
                                          <p:attrName>ppt_w</p:attrName>
                                        </p:attrNameLst>
                                      </p:cBhvr>
                                      <p:tavLst>
                                        <p:tav tm="0">
                                          <p:val>
                                            <p:strVal val="ppt_w"/>
                                          </p:val>
                                        </p:tav>
                                        <p:tav tm="100000">
                                          <p:val>
                                            <p:fltVal val="0"/>
                                          </p:val>
                                        </p:tav>
                                      </p:tavLst>
                                    </p:anim>
                                    <p:anim calcmode="lin" valueType="num">
                                      <p:cBhvr>
                                        <p:cTn id="39" dur="1000"/>
                                        <p:tgtEl>
                                          <p:spTgt spid="8"/>
                                        </p:tgtEl>
                                        <p:attrNameLst>
                                          <p:attrName>ppt_h</p:attrName>
                                        </p:attrNameLst>
                                      </p:cBhvr>
                                      <p:tavLst>
                                        <p:tav tm="0">
                                          <p:val>
                                            <p:strVal val="ppt_h"/>
                                          </p:val>
                                        </p:tav>
                                        <p:tav tm="100000">
                                          <p:val>
                                            <p:fltVal val="0"/>
                                          </p:val>
                                        </p:tav>
                                      </p:tavLst>
                                    </p:anim>
                                    <p:anim calcmode="lin" valueType="num">
                                      <p:cBhvr>
                                        <p:cTn id="40" dur="1000"/>
                                        <p:tgtEl>
                                          <p:spTgt spid="8"/>
                                        </p:tgtEl>
                                        <p:attrNameLst>
                                          <p:attrName>style.rotation</p:attrName>
                                        </p:attrNameLst>
                                      </p:cBhvr>
                                      <p:tavLst>
                                        <p:tav tm="0">
                                          <p:val>
                                            <p:fltVal val="0"/>
                                          </p:val>
                                        </p:tav>
                                        <p:tav tm="100000">
                                          <p:val>
                                            <p:fltVal val="90"/>
                                          </p:val>
                                        </p:tav>
                                      </p:tavLst>
                                    </p:anim>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2"/>
                                        </p:tgtEl>
                                        <p:attrNameLst>
                                          <p:attrName>ppt_w</p:attrName>
                                        </p:attrNameLst>
                                      </p:cBhvr>
                                      <p:tavLst>
                                        <p:tav tm="0">
                                          <p:val>
                                            <p:strVal val="ppt_w"/>
                                          </p:val>
                                        </p:tav>
                                        <p:tav tm="100000">
                                          <p:val>
                                            <p:fltVal val="0"/>
                                          </p:val>
                                        </p:tav>
                                      </p:tavLst>
                                    </p:anim>
                                    <p:anim calcmode="lin" valueType="num">
                                      <p:cBhvr>
                                        <p:cTn id="45" dur="1000"/>
                                        <p:tgtEl>
                                          <p:spTgt spid="2"/>
                                        </p:tgtEl>
                                        <p:attrNameLst>
                                          <p:attrName>ppt_h</p:attrName>
                                        </p:attrNameLst>
                                      </p:cBhvr>
                                      <p:tavLst>
                                        <p:tav tm="0">
                                          <p:val>
                                            <p:strVal val="ppt_h"/>
                                          </p:val>
                                        </p:tav>
                                        <p:tav tm="100000">
                                          <p:val>
                                            <p:fltVal val="0"/>
                                          </p:val>
                                        </p:tav>
                                      </p:tavLst>
                                    </p:anim>
                                    <p:anim calcmode="lin" valueType="num">
                                      <p:cBhvr>
                                        <p:cTn id="46" dur="1000"/>
                                        <p:tgtEl>
                                          <p:spTgt spid="2"/>
                                        </p:tgtEl>
                                        <p:attrNameLst>
                                          <p:attrName>style.rotation</p:attrName>
                                        </p:attrNameLst>
                                      </p:cBhvr>
                                      <p:tavLst>
                                        <p:tav tm="0">
                                          <p:val>
                                            <p:fltVal val="0"/>
                                          </p:val>
                                        </p:tav>
                                        <p:tav tm="100000">
                                          <p:val>
                                            <p:fltVal val="90"/>
                                          </p:val>
                                        </p:tav>
                                      </p:tavLst>
                                    </p:anim>
                                    <p:animEffect transition="out" filter="fade">
                                      <p:cBhvr>
                                        <p:cTn id="47" dur="1000"/>
                                        <p:tgtEl>
                                          <p:spTgt spid="2"/>
                                        </p:tgtEl>
                                      </p:cBhvr>
                                    </p:animEffect>
                                    <p:set>
                                      <p:cBhvr>
                                        <p:cTn id="48" dur="1" fill="hold">
                                          <p:stCondLst>
                                            <p:cond delay="999"/>
                                          </p:stCondLst>
                                        </p:cTn>
                                        <p:tgtEl>
                                          <p:spTgt spid="2"/>
                                        </p:tgtEl>
                                        <p:attrNameLst>
                                          <p:attrName>style.visibility</p:attrName>
                                        </p:attrNameLst>
                                      </p:cBhvr>
                                      <p:to>
                                        <p:strVal val="hidden"/>
                                      </p:to>
                                    </p:set>
                                  </p:childTnLst>
                                </p:cTn>
                              </p:par>
                              <p:par>
                                <p:cTn id="49" presetID="31" presetClass="exit" presetSubtype="0" fill="hold" grpId="1" nodeType="withEffect">
                                  <p:stCondLst>
                                    <p:cond delay="0"/>
                                  </p:stCondLst>
                                  <p:childTnLst>
                                    <p:anim calcmode="lin" valueType="num">
                                      <p:cBhvr>
                                        <p:cTn id="50" dur="1000"/>
                                        <p:tgtEl>
                                          <p:spTgt spid="3"/>
                                        </p:tgtEl>
                                        <p:attrNameLst>
                                          <p:attrName>ppt_w</p:attrName>
                                        </p:attrNameLst>
                                      </p:cBhvr>
                                      <p:tavLst>
                                        <p:tav tm="0">
                                          <p:val>
                                            <p:strVal val="ppt_w"/>
                                          </p:val>
                                        </p:tav>
                                        <p:tav tm="100000">
                                          <p:val>
                                            <p:fltVal val="0"/>
                                          </p:val>
                                        </p:tav>
                                      </p:tavLst>
                                    </p:anim>
                                    <p:anim calcmode="lin" valueType="num">
                                      <p:cBhvr>
                                        <p:cTn id="51" dur="1000"/>
                                        <p:tgtEl>
                                          <p:spTgt spid="3"/>
                                        </p:tgtEl>
                                        <p:attrNameLst>
                                          <p:attrName>ppt_h</p:attrName>
                                        </p:attrNameLst>
                                      </p:cBhvr>
                                      <p:tavLst>
                                        <p:tav tm="0">
                                          <p:val>
                                            <p:strVal val="ppt_h"/>
                                          </p:val>
                                        </p:tav>
                                        <p:tav tm="100000">
                                          <p:val>
                                            <p:fltVal val="0"/>
                                          </p:val>
                                        </p:tav>
                                      </p:tavLst>
                                    </p:anim>
                                    <p:anim calcmode="lin" valueType="num">
                                      <p:cBhvr>
                                        <p:cTn id="52" dur="1000"/>
                                        <p:tgtEl>
                                          <p:spTgt spid="3"/>
                                        </p:tgtEl>
                                        <p:attrNameLst>
                                          <p:attrName>style.rotation</p:attrName>
                                        </p:attrNameLst>
                                      </p:cBhvr>
                                      <p:tavLst>
                                        <p:tav tm="0">
                                          <p:val>
                                            <p:fltVal val="0"/>
                                          </p:val>
                                        </p:tav>
                                        <p:tav tm="100000">
                                          <p:val>
                                            <p:fltVal val="90"/>
                                          </p:val>
                                        </p:tav>
                                      </p:tavLst>
                                    </p:anim>
                                    <p:animEffect transition="out" filter="fade">
                                      <p:cBhvr>
                                        <p:cTn id="53" dur="1000"/>
                                        <p:tgtEl>
                                          <p:spTgt spid="3"/>
                                        </p:tgtEl>
                                      </p:cBhvr>
                                    </p:animEffect>
                                    <p:set>
                                      <p:cBhvr>
                                        <p:cTn id="54" dur="1" fill="hold">
                                          <p:stCondLst>
                                            <p:cond delay="999"/>
                                          </p:stCondLst>
                                        </p:cTn>
                                        <p:tgtEl>
                                          <p:spTgt spid="3"/>
                                        </p:tgtEl>
                                        <p:attrNameLst>
                                          <p:attrName>style.visibility</p:attrName>
                                        </p:attrNameLst>
                                      </p:cBhvr>
                                      <p:to>
                                        <p:strVal val="hidden"/>
                                      </p:to>
                                    </p:set>
                                  </p:childTnLst>
                                </p:cTn>
                              </p:par>
                              <p:par>
                                <p:cTn id="55" presetID="31" presetClass="exit" presetSubtype="0" fill="hold" grpId="1" nodeType="withEffect">
                                  <p:stCondLst>
                                    <p:cond delay="0"/>
                                  </p:stCondLst>
                                  <p:childTnLst>
                                    <p:anim calcmode="lin" valueType="num">
                                      <p:cBhvr>
                                        <p:cTn id="56" dur="1000"/>
                                        <p:tgtEl>
                                          <p:spTgt spid="4"/>
                                        </p:tgtEl>
                                        <p:attrNameLst>
                                          <p:attrName>ppt_w</p:attrName>
                                        </p:attrNameLst>
                                      </p:cBhvr>
                                      <p:tavLst>
                                        <p:tav tm="0">
                                          <p:val>
                                            <p:strVal val="ppt_w"/>
                                          </p:val>
                                        </p:tav>
                                        <p:tav tm="100000">
                                          <p:val>
                                            <p:fltVal val="0"/>
                                          </p:val>
                                        </p:tav>
                                      </p:tavLst>
                                    </p:anim>
                                    <p:anim calcmode="lin" valueType="num">
                                      <p:cBhvr>
                                        <p:cTn id="57" dur="1000"/>
                                        <p:tgtEl>
                                          <p:spTgt spid="4"/>
                                        </p:tgtEl>
                                        <p:attrNameLst>
                                          <p:attrName>ppt_h</p:attrName>
                                        </p:attrNameLst>
                                      </p:cBhvr>
                                      <p:tavLst>
                                        <p:tav tm="0">
                                          <p:val>
                                            <p:strVal val="ppt_h"/>
                                          </p:val>
                                        </p:tav>
                                        <p:tav tm="100000">
                                          <p:val>
                                            <p:fltVal val="0"/>
                                          </p:val>
                                        </p:tav>
                                      </p:tavLst>
                                    </p:anim>
                                    <p:anim calcmode="lin" valueType="num">
                                      <p:cBhvr>
                                        <p:cTn id="58" dur="1000"/>
                                        <p:tgtEl>
                                          <p:spTgt spid="4"/>
                                        </p:tgtEl>
                                        <p:attrNameLst>
                                          <p:attrName>style.rotation</p:attrName>
                                        </p:attrNameLst>
                                      </p:cBhvr>
                                      <p:tavLst>
                                        <p:tav tm="0">
                                          <p:val>
                                            <p:fltVal val="0"/>
                                          </p:val>
                                        </p:tav>
                                        <p:tav tm="100000">
                                          <p:val>
                                            <p:fltVal val="90"/>
                                          </p:val>
                                        </p:tav>
                                      </p:tavLst>
                                    </p:anim>
                                    <p:animEffect transition="out" filter="fade">
                                      <p:cBhvr>
                                        <p:cTn id="59" dur="1000"/>
                                        <p:tgtEl>
                                          <p:spTgt spid="4"/>
                                        </p:tgtEl>
                                      </p:cBhvr>
                                    </p:animEffect>
                                    <p:set>
                                      <p:cBhvr>
                                        <p:cTn id="60" dur="1" fill="hold">
                                          <p:stCondLst>
                                            <p:cond delay="999"/>
                                          </p:stCondLst>
                                        </p:cTn>
                                        <p:tgtEl>
                                          <p:spTgt spid="4"/>
                                        </p:tgtEl>
                                        <p:attrNameLst>
                                          <p:attrName>style.visibility</p:attrName>
                                        </p:attrNameLst>
                                      </p:cBhvr>
                                      <p:to>
                                        <p:strVal val="hidden"/>
                                      </p:to>
                                    </p:set>
                                  </p:childTnLst>
                                </p:cTn>
                              </p:par>
                              <p:par>
                                <p:cTn id="61" presetID="31" presetClass="exit" presetSubtype="0" fill="hold" grpId="1" nodeType="withEffect">
                                  <p:stCondLst>
                                    <p:cond delay="0"/>
                                  </p:stCondLst>
                                  <p:childTnLst>
                                    <p:anim calcmode="lin" valueType="num">
                                      <p:cBhvr>
                                        <p:cTn id="62" dur="1000"/>
                                        <p:tgtEl>
                                          <p:spTgt spid="9"/>
                                        </p:tgtEl>
                                        <p:attrNameLst>
                                          <p:attrName>ppt_w</p:attrName>
                                        </p:attrNameLst>
                                      </p:cBhvr>
                                      <p:tavLst>
                                        <p:tav tm="0">
                                          <p:val>
                                            <p:strVal val="ppt_w"/>
                                          </p:val>
                                        </p:tav>
                                        <p:tav tm="100000">
                                          <p:val>
                                            <p:fltVal val="0"/>
                                          </p:val>
                                        </p:tav>
                                      </p:tavLst>
                                    </p:anim>
                                    <p:anim calcmode="lin" valueType="num">
                                      <p:cBhvr>
                                        <p:cTn id="63" dur="1000"/>
                                        <p:tgtEl>
                                          <p:spTgt spid="9"/>
                                        </p:tgtEl>
                                        <p:attrNameLst>
                                          <p:attrName>ppt_h</p:attrName>
                                        </p:attrNameLst>
                                      </p:cBhvr>
                                      <p:tavLst>
                                        <p:tav tm="0">
                                          <p:val>
                                            <p:strVal val="ppt_h"/>
                                          </p:val>
                                        </p:tav>
                                        <p:tav tm="100000">
                                          <p:val>
                                            <p:fltVal val="0"/>
                                          </p:val>
                                        </p:tav>
                                      </p:tavLst>
                                    </p:anim>
                                    <p:anim calcmode="lin" valueType="num">
                                      <p:cBhvr>
                                        <p:cTn id="64" dur="1000"/>
                                        <p:tgtEl>
                                          <p:spTgt spid="9"/>
                                        </p:tgtEl>
                                        <p:attrNameLst>
                                          <p:attrName>style.rotation</p:attrName>
                                        </p:attrNameLst>
                                      </p:cBhvr>
                                      <p:tavLst>
                                        <p:tav tm="0">
                                          <p:val>
                                            <p:fltVal val="0"/>
                                          </p:val>
                                        </p:tav>
                                        <p:tav tm="100000">
                                          <p:val>
                                            <p:fltVal val="90"/>
                                          </p:val>
                                        </p:tav>
                                      </p:tavLst>
                                    </p:anim>
                                    <p:animEffect transition="out" filter="fad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heel(1)">
                                      <p:cBhvr>
                                        <p:cTn id="83" dur="20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1" presetClass="exit" presetSubtype="0" fill="hold" nodeType="clickEffect">
                                  <p:stCondLst>
                                    <p:cond delay="0"/>
                                  </p:stCondLst>
                                  <p:childTnLst>
                                    <p:anim calcmode="lin" valueType="num">
                                      <p:cBhvr>
                                        <p:cTn id="93" dur="1000"/>
                                        <p:tgtEl>
                                          <p:spTgt spid="13"/>
                                        </p:tgtEl>
                                        <p:attrNameLst>
                                          <p:attrName>ppt_w</p:attrName>
                                        </p:attrNameLst>
                                      </p:cBhvr>
                                      <p:tavLst>
                                        <p:tav tm="0">
                                          <p:val>
                                            <p:strVal val="ppt_w"/>
                                          </p:val>
                                        </p:tav>
                                        <p:tav tm="100000">
                                          <p:val>
                                            <p:fltVal val="0"/>
                                          </p:val>
                                        </p:tav>
                                      </p:tavLst>
                                    </p:anim>
                                    <p:anim calcmode="lin" valueType="num">
                                      <p:cBhvr>
                                        <p:cTn id="94" dur="1000"/>
                                        <p:tgtEl>
                                          <p:spTgt spid="13"/>
                                        </p:tgtEl>
                                        <p:attrNameLst>
                                          <p:attrName>ppt_h</p:attrName>
                                        </p:attrNameLst>
                                      </p:cBhvr>
                                      <p:tavLst>
                                        <p:tav tm="0">
                                          <p:val>
                                            <p:strVal val="ppt_h"/>
                                          </p:val>
                                        </p:tav>
                                        <p:tav tm="100000">
                                          <p:val>
                                            <p:fltVal val="0"/>
                                          </p:val>
                                        </p:tav>
                                      </p:tavLst>
                                    </p:anim>
                                    <p:anim calcmode="lin" valueType="num">
                                      <p:cBhvr>
                                        <p:cTn id="95" dur="1000"/>
                                        <p:tgtEl>
                                          <p:spTgt spid="13"/>
                                        </p:tgtEl>
                                        <p:attrNameLst>
                                          <p:attrName>style.rotation</p:attrName>
                                        </p:attrNameLst>
                                      </p:cBhvr>
                                      <p:tavLst>
                                        <p:tav tm="0">
                                          <p:val>
                                            <p:fltVal val="0"/>
                                          </p:val>
                                        </p:tav>
                                        <p:tav tm="100000">
                                          <p:val>
                                            <p:fltVal val="90"/>
                                          </p:val>
                                        </p:tav>
                                      </p:tavLst>
                                    </p:anim>
                                    <p:animEffect transition="out" filter="fade">
                                      <p:cBhvr>
                                        <p:cTn id="96" dur="1000"/>
                                        <p:tgtEl>
                                          <p:spTgt spid="13"/>
                                        </p:tgtEl>
                                      </p:cBhvr>
                                    </p:animEffect>
                                    <p:set>
                                      <p:cBhvr>
                                        <p:cTn id="97" dur="1" fill="hold">
                                          <p:stCondLst>
                                            <p:cond delay="999"/>
                                          </p:stCondLst>
                                        </p:cTn>
                                        <p:tgtEl>
                                          <p:spTgt spid="1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ppt_x"/>
                                          </p:val>
                                        </p:tav>
                                        <p:tav tm="100000">
                                          <p:val>
                                            <p:strVal val="#ppt_x"/>
                                          </p:val>
                                        </p:tav>
                                      </p:tavLst>
                                    </p:anim>
                                    <p:anim calcmode="lin" valueType="num">
                                      <p:cBhvr additive="base">
                                        <p:cTn id="103" dur="500" fill="hold"/>
                                        <p:tgtEl>
                                          <p:spTgt spid="5"/>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500" fill="hold"/>
                                        <p:tgtEl>
                                          <p:spTgt spid="15"/>
                                        </p:tgtEl>
                                        <p:attrNameLst>
                                          <p:attrName>ppt_x</p:attrName>
                                        </p:attrNameLst>
                                      </p:cBhvr>
                                      <p:tavLst>
                                        <p:tav tm="0">
                                          <p:val>
                                            <p:strVal val="#ppt_x"/>
                                          </p:val>
                                        </p:tav>
                                        <p:tav tm="100000">
                                          <p:val>
                                            <p:strVal val="#ppt_x"/>
                                          </p:val>
                                        </p:tav>
                                      </p:tavLst>
                                    </p:anim>
                                    <p:anim calcmode="lin" valueType="num">
                                      <p:cBhvr additive="base">
                                        <p:cTn id="10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3" grpId="0"/>
      <p:bldP spid="3" grpId="1"/>
      <p:bldP spid="4" grpId="0"/>
      <p:bldP spid="4" grpId="1"/>
      <p:bldP spid="9" grpId="0"/>
      <p:bldP spid="9" grpId="1"/>
      <p:bldP spid="10" grpId="0"/>
      <p:bldP spid="11" grpId="0"/>
      <p:bldP spid="12"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B39BE6-AD53-49FB-B7D4-C62A514D41E7}"/>
              </a:ext>
            </a:extLst>
          </p:cNvPr>
          <p:cNvSpPr/>
          <p:nvPr/>
        </p:nvSpPr>
        <p:spPr>
          <a:xfrm>
            <a:off x="372139" y="446567"/>
            <a:ext cx="11408734" cy="703591"/>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b) Lấy thêm một số điểm (x; cot x) với x </a:t>
            </a:r>
            <a:r>
              <a:rPr lang="vi-VN" dirty="0">
                <a:latin typeface="Cambria Math" panose="02040503050406030204" pitchFamily="18" charset="0"/>
                <a:ea typeface="Times New Roman" panose="02020603050405020304" pitchFamily="18" charset="0"/>
                <a:cs typeface="Cambria Math" panose="020405030504060302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(0; π) trong bảng sau và nối lại ta được đồ thị hàm số y = cot x trên khoảng x </a:t>
            </a:r>
            <a:r>
              <a:rPr lang="vi-VN" dirty="0">
                <a:latin typeface="Cambria Math" panose="02040503050406030204" pitchFamily="18" charset="0"/>
                <a:ea typeface="Times New Roman" panose="02020603050405020304" pitchFamily="18" charset="0"/>
                <a:cs typeface="Cambria Math" panose="020405030504060302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(0; π)</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FF0EA35-F0EA-4B3F-A0A5-82D950DF2A63}"/>
                  </a:ext>
                </a:extLst>
              </p:cNvPr>
              <p:cNvGraphicFramePr>
                <a:graphicFrameLocks noGrp="1"/>
              </p:cNvGraphicFramePr>
              <p:nvPr>
                <p:extLst>
                  <p:ext uri="{D42A27DB-BD31-4B8C-83A1-F6EECF244321}">
                    <p14:modId xmlns:p14="http://schemas.microsoft.com/office/powerpoint/2010/main" val="1986783995"/>
                  </p:ext>
                </p:extLst>
              </p:nvPr>
            </p:nvGraphicFramePr>
            <p:xfrm>
              <a:off x="315673" y="1173215"/>
              <a:ext cx="4819615" cy="949986"/>
            </p:xfrm>
            <a:graphic>
              <a:graphicData uri="http://schemas.openxmlformats.org/drawingml/2006/table">
                <a:tbl>
                  <a:tblPr firstRow="1" firstCol="1" bandRow="1">
                    <a:tableStyleId>{5C22544A-7EE6-4342-B048-85BDC9FD1C3A}</a:tableStyleId>
                  </a:tblPr>
                  <a:tblGrid>
                    <a:gridCol w="1606232">
                      <a:extLst>
                        <a:ext uri="{9D8B030D-6E8A-4147-A177-3AD203B41FA5}">
                          <a16:colId xmlns:a16="http://schemas.microsoft.com/office/drawing/2014/main" val="927641466"/>
                        </a:ext>
                      </a:extLst>
                    </a:gridCol>
                    <a:gridCol w="1606232">
                      <a:extLst>
                        <a:ext uri="{9D8B030D-6E8A-4147-A177-3AD203B41FA5}">
                          <a16:colId xmlns:a16="http://schemas.microsoft.com/office/drawing/2014/main" val="1166426475"/>
                        </a:ext>
                      </a:extLst>
                    </a:gridCol>
                    <a:gridCol w="1607151">
                      <a:extLst>
                        <a:ext uri="{9D8B030D-6E8A-4147-A177-3AD203B41FA5}">
                          <a16:colId xmlns:a16="http://schemas.microsoft.com/office/drawing/2014/main" val="3722075398"/>
                        </a:ext>
                      </a:extLst>
                    </a:gridCol>
                  </a:tblGrid>
                  <a:tr h="448135">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8284273"/>
                      </a:ext>
                    </a:extLst>
                  </a:tr>
                  <a:tr h="501851">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cot</m:t>
                                    </m:r>
                                  </m:fName>
                                  <m:e>
                                    <m:r>
                                      <m:rPr>
                                        <m:sty m:val="p"/>
                                      </m:rPr>
                                      <a:rPr lang="en-US" sz="1300">
                                        <a:effectLst/>
                                        <a:latin typeface="Cambria Math" panose="02040503050406030204" pitchFamily="18" charset="0"/>
                                      </a:rPr>
                                      <m:t>x</m:t>
                                    </m:r>
                                  </m:e>
                                </m:func>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3</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8756835"/>
                      </a:ext>
                    </a:extLst>
                  </a:tr>
                </a:tbl>
              </a:graphicData>
            </a:graphic>
          </p:graphicFrame>
        </mc:Choice>
        <mc:Fallback xmlns="">
          <p:graphicFrame>
            <p:nvGraphicFramePr>
              <p:cNvPr id="7" name="Table 6">
                <a:extLst>
                  <a:ext uri="{FF2B5EF4-FFF2-40B4-BE49-F238E27FC236}">
                    <a16:creationId xmlns:a16="http://schemas.microsoft.com/office/drawing/2014/main" id="{AFF0EA35-F0EA-4B3F-A0A5-82D950DF2A63}"/>
                  </a:ext>
                </a:extLst>
              </p:cNvPr>
              <p:cNvGraphicFramePr>
                <a:graphicFrameLocks noGrp="1"/>
              </p:cNvGraphicFramePr>
              <p:nvPr>
                <p:extLst>
                  <p:ext uri="{D42A27DB-BD31-4B8C-83A1-F6EECF244321}">
                    <p14:modId xmlns:p14="http://schemas.microsoft.com/office/powerpoint/2010/main" val="1986783995"/>
                  </p:ext>
                </p:extLst>
              </p:nvPr>
            </p:nvGraphicFramePr>
            <p:xfrm>
              <a:off x="315673" y="1173215"/>
              <a:ext cx="4819615" cy="949986"/>
            </p:xfrm>
            <a:graphic>
              <a:graphicData uri="http://schemas.openxmlformats.org/drawingml/2006/table">
                <a:tbl>
                  <a:tblPr firstRow="1" firstCol="1" bandRow="1">
                    <a:tableStyleId>{5C22544A-7EE6-4342-B048-85BDC9FD1C3A}</a:tableStyleId>
                  </a:tblPr>
                  <a:tblGrid>
                    <a:gridCol w="1606232">
                      <a:extLst>
                        <a:ext uri="{9D8B030D-6E8A-4147-A177-3AD203B41FA5}">
                          <a16:colId xmlns:a16="http://schemas.microsoft.com/office/drawing/2014/main" val="927641466"/>
                        </a:ext>
                      </a:extLst>
                    </a:gridCol>
                    <a:gridCol w="1606232">
                      <a:extLst>
                        <a:ext uri="{9D8B030D-6E8A-4147-A177-3AD203B41FA5}">
                          <a16:colId xmlns:a16="http://schemas.microsoft.com/office/drawing/2014/main" val="1166426475"/>
                        </a:ext>
                      </a:extLst>
                    </a:gridCol>
                    <a:gridCol w="1607151">
                      <a:extLst>
                        <a:ext uri="{9D8B030D-6E8A-4147-A177-3AD203B41FA5}">
                          <a16:colId xmlns:a16="http://schemas.microsoft.com/office/drawing/2014/main" val="3722075398"/>
                        </a:ext>
                      </a:extLst>
                    </a:gridCol>
                  </a:tblGrid>
                  <a:tr h="448135">
                    <a:tc>
                      <a:txBody>
                        <a:bodyPr/>
                        <a:lstStyle/>
                        <a:p>
                          <a:pPr algn="ctr">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00379" t="-1351" r="-101515" b="-114865"/>
                          </a:stretch>
                        </a:blipFill>
                      </a:tcPr>
                    </a:tc>
                    <a:tc>
                      <a:txBody>
                        <a:bodyPr/>
                        <a:lstStyle/>
                        <a:p>
                          <a:endParaRPr lang="en-US"/>
                        </a:p>
                      </a:txBody>
                      <a:tcPr marL="68580" marR="68580" marT="0" marB="0" anchor="ctr">
                        <a:blipFill>
                          <a:blip r:embed="rId2"/>
                          <a:stretch>
                            <a:fillRect l="-200379" t="-1351" r="-1515" b="-114865"/>
                          </a:stretch>
                        </a:blipFill>
                      </a:tcPr>
                    </a:tc>
                    <a:extLst>
                      <a:ext uri="{0D108BD9-81ED-4DB2-BD59-A6C34878D82A}">
                        <a16:rowId xmlns:a16="http://schemas.microsoft.com/office/drawing/2014/main" val="2178284273"/>
                      </a:ext>
                    </a:extLst>
                  </a:tr>
                  <a:tr h="501851">
                    <a:tc>
                      <a:txBody>
                        <a:bodyPr/>
                        <a:lstStyle/>
                        <a:p>
                          <a:endParaRPr lang="en-US"/>
                        </a:p>
                      </a:txBody>
                      <a:tcPr marL="68580" marR="68580" marT="0" marB="0" anchor="ctr">
                        <a:blipFill>
                          <a:blip r:embed="rId2"/>
                          <a:stretch>
                            <a:fillRect l="-379" t="-90361" r="-201515" b="-2410"/>
                          </a:stretch>
                        </a:blipFill>
                      </a:tcPr>
                    </a:tc>
                    <a:tc>
                      <a:txBody>
                        <a:bodyPr/>
                        <a:lstStyle/>
                        <a:p>
                          <a:endParaRPr lang="en-US"/>
                        </a:p>
                      </a:txBody>
                      <a:tcPr marL="68580" marR="68580" marT="0" marB="0" anchor="ctr">
                        <a:blipFill>
                          <a:blip r:embed="rId2"/>
                          <a:stretch>
                            <a:fillRect l="-100379" t="-90361" r="-101515" b="-2410"/>
                          </a:stretch>
                        </a:blipFill>
                      </a:tcPr>
                    </a:tc>
                    <a:tc>
                      <a:txBody>
                        <a:bodyPr/>
                        <a:lstStyle/>
                        <a:p>
                          <a:endParaRPr lang="en-US"/>
                        </a:p>
                      </a:txBody>
                      <a:tcPr marL="68580" marR="68580" marT="0" marB="0" anchor="ctr">
                        <a:blipFill>
                          <a:blip r:embed="rId2"/>
                          <a:stretch>
                            <a:fillRect l="-200379" t="-90361" r="-1515" b="-2410"/>
                          </a:stretch>
                        </a:blipFill>
                      </a:tcPr>
                    </a:tc>
                    <a:extLst>
                      <a:ext uri="{0D108BD9-81ED-4DB2-BD59-A6C34878D82A}">
                        <a16:rowId xmlns:a16="http://schemas.microsoft.com/office/drawing/2014/main" val="3288756835"/>
                      </a:ext>
                    </a:extLst>
                  </a:tr>
                </a:tbl>
              </a:graphicData>
            </a:graphic>
          </p:graphicFrame>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847D6F2-089E-4365-B9B0-FE8D84ED9A9D}"/>
                  </a:ext>
                </a:extLst>
              </p:cNvPr>
              <p:cNvSpPr/>
              <p:nvPr/>
            </p:nvSpPr>
            <p:spPr>
              <a:xfrm>
                <a:off x="315673" y="2240648"/>
                <a:ext cx="11560654" cy="703591"/>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c)  Làm tương tự như trên đối với các </a:t>
                </a:r>
                <a14:m>
                  <m:oMath xmlns:m="http://schemas.openxmlformats.org/officeDocument/2006/math">
                    <m:d>
                      <m:d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i="1" smtClean="0">
                            <a:latin typeface="Cambria Math" panose="02040503050406030204" pitchFamily="18" charset="0"/>
                            <a:ea typeface="Times New Roman" panose="02020603050405020304" pitchFamily="18" charset="0"/>
                            <a:cs typeface="Times New Roman" panose="02020603050405020304" pitchFamily="18" charset="0"/>
                          </a:rPr>
                          <m:t> </m:t>
                        </m:r>
                      </m:e>
                    </m:d>
                    <m:r>
                      <a:rPr lang="vi-VN">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r>
                          <a:rPr lang="vi-VN"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e>
                    </m:d>
                    <m:r>
                      <a:rPr lang="vi-VN">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𝜋</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𝜋</m:t>
                        </m:r>
                        <m:r>
                          <a:rPr lang="en-US" i="1">
                            <a:latin typeface="Cambria Math" panose="02040503050406030204" pitchFamily="18" charset="0"/>
                            <a:ea typeface="Times New Roman" panose="02020603050405020304" pitchFamily="18" charset="0"/>
                            <a:cs typeface="Times New Roman" panose="02020603050405020304" pitchFamily="18" charset="0"/>
                          </a:rPr>
                          <m:t> </m:t>
                        </m:r>
                      </m:e>
                    </m:d>
                    <m:r>
                      <a:rPr lang="vi-VN">
                        <a:latin typeface="Cambria Math" panose="02040503050406030204" pitchFamily="18" charset="0"/>
                        <a:ea typeface="Times New Roman" panose="02020603050405020304" pitchFamily="18"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ta có  đồ thị hàm số y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cotx</a:t>
                </a:r>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r>
                  <a:rPr lang="en-US" dirty="0">
                    <a:latin typeface="Times New Roman" panose="02020603050405020304" pitchFamily="18" charset="0"/>
                    <a:ea typeface="Times New Roman" panose="02020603050405020304" pitchFamily="18" charset="0"/>
                    <a:cs typeface="Times New Roman" panose="02020603050405020304" pitchFamily="18" charset="0"/>
                  </a:rPr>
                  <a:t>E</a:t>
                </a:r>
                <a:r>
                  <a:rPr lang="vi-VN" dirty="0">
                    <a:latin typeface="Times New Roman" panose="02020603050405020304" pitchFamily="18" charset="0"/>
                    <a:ea typeface="Times New Roman" panose="02020603050405020304" pitchFamily="18" charset="0"/>
                    <a:cs typeface="Times New Roman" panose="02020603050405020304" pitchFamily="18" charset="0"/>
                  </a:rPr>
                  <a:t> được biểu diễn ở hình vẽ 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E847D6F2-089E-4365-B9B0-FE8D84ED9A9D}"/>
                  </a:ext>
                </a:extLst>
              </p:cNvPr>
              <p:cNvSpPr>
                <a:spLocks noRot="1" noChangeAspect="1" noMove="1" noResize="1" noEditPoints="1" noAdjustHandles="1" noChangeArrowheads="1" noChangeShapeType="1" noTextEdit="1"/>
              </p:cNvSpPr>
              <p:nvPr/>
            </p:nvSpPr>
            <p:spPr>
              <a:xfrm>
                <a:off x="315673" y="2240648"/>
                <a:ext cx="11560654" cy="703591"/>
              </a:xfrm>
              <a:prstGeom prst="rect">
                <a:avLst/>
              </a:prstGeom>
              <a:blipFill>
                <a:blip r:embed="rId3"/>
                <a:stretch>
                  <a:fillRect l="-475" t="-2609" r="-422" b="-13913"/>
                </a:stretch>
              </a:blipFill>
            </p:spPr>
            <p:txBody>
              <a:bodyPr/>
              <a:lstStyle/>
              <a:p>
                <a:r>
                  <a:rPr lang="en-US">
                    <a:noFill/>
                  </a:rPr>
                  <a:t> </a:t>
                </a:r>
              </a:p>
            </p:txBody>
          </p:sp>
        </mc:Fallback>
      </mc:AlternateContent>
      <p:pic>
        <p:nvPicPr>
          <p:cNvPr id="9" name="Picture 8" descr="A picture containing line, diagram, plot, parallel&#10;&#10;Description automatically generated">
            <a:extLst>
              <a:ext uri="{FF2B5EF4-FFF2-40B4-BE49-F238E27FC236}">
                <a16:creationId xmlns:a16="http://schemas.microsoft.com/office/drawing/2014/main" id="{C8A65AB6-75CF-46CE-859C-C330D4B494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2139" y="3179134"/>
            <a:ext cx="4104167" cy="3136605"/>
          </a:xfrm>
          <a:prstGeom prst="rect">
            <a:avLst/>
          </a:prstGeom>
          <a:noFill/>
        </p:spPr>
      </p:pic>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32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5" descr="WhitecornerFlower">
            <a:extLst>
              <a:ext uri="{FF2B5EF4-FFF2-40B4-BE49-F238E27FC236}">
                <a16:creationId xmlns:a16="http://schemas.microsoft.com/office/drawing/2014/main" id="{31B2F79A-48FB-4077-BEDE-AD6E51F07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62993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1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00D9F84-1AE2-405A-8231-E1BCBCC0B13E}"/>
                  </a:ext>
                </a:extLst>
              </p:cNvPr>
              <p:cNvSpPr/>
              <p:nvPr/>
            </p:nvSpPr>
            <p:spPr>
              <a:xfrm>
                <a:off x="443534" y="538305"/>
                <a:ext cx="3519553" cy="385042"/>
              </a:xfrm>
              <a:prstGeom prst="rect">
                <a:avLst/>
              </a:prstGeom>
            </p:spPr>
            <p:txBody>
              <a:bodyPr wrap="none">
                <a:spAutoFit/>
              </a:bodyPr>
              <a:lstStyle/>
              <a:p>
                <a:pPr>
                  <a:lnSpc>
                    <a:spcPct val="115000"/>
                  </a:lnSpc>
                  <a:spcAft>
                    <a:spcPts val="1000"/>
                  </a:spcAft>
                </a:pPr>
                <a:r>
                  <a:rPr lang="vi-VN"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3. Tính chất của hàm số </a:t>
                </a:r>
                <a14:m>
                  <m:oMath xmlns:m="http://schemas.openxmlformats.org/officeDocument/2006/math">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𝐲</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𝐜𝐨𝐭</m:t>
                    </m:r>
                    <m:r>
                      <a:rPr lang="vi-VN" b="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 </m:t>
                    </m:r>
                    <m:r>
                      <a:rPr lang="vi-VN" b="1" i="1">
                        <a:solidFill>
                          <a:srgbClr val="1F05BB"/>
                        </a:solidFill>
                        <a:latin typeface="Cambria Math" panose="02040503050406030204" pitchFamily="18" charset="0"/>
                        <a:ea typeface="Times New Roman" panose="02020603050405020304" pitchFamily="18" charset="0"/>
                        <a:cs typeface="Times New Roman" panose="02020603050405020304" pitchFamily="18" charset="0"/>
                      </a:rPr>
                      <m:t>𝐱</m:t>
                    </m:r>
                  </m:oMath>
                </a14:m>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C00D9F84-1AE2-405A-8231-E1BCBCC0B13E}"/>
                  </a:ext>
                </a:extLst>
              </p:cNvPr>
              <p:cNvSpPr>
                <a:spLocks noRot="1" noChangeAspect="1" noMove="1" noResize="1" noEditPoints="1" noAdjustHandles="1" noChangeArrowheads="1" noChangeShapeType="1" noTextEdit="1"/>
              </p:cNvSpPr>
              <p:nvPr/>
            </p:nvSpPr>
            <p:spPr>
              <a:xfrm>
                <a:off x="443534" y="538305"/>
                <a:ext cx="3519553" cy="385042"/>
              </a:xfrm>
              <a:prstGeom prst="rect">
                <a:avLst/>
              </a:prstGeom>
              <a:blipFill>
                <a:blip r:embed="rId2"/>
                <a:stretch>
                  <a:fillRect l="-1560" t="-3175" b="-253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6A40DF4-7EBB-4FBD-8C0A-AA32E1232A67}"/>
              </a:ext>
            </a:extLst>
          </p:cNvPr>
          <p:cNvSpPr txBox="1"/>
          <p:nvPr/>
        </p:nvSpPr>
        <p:spPr>
          <a:xfrm>
            <a:off x="276446" y="993214"/>
            <a:ext cx="275857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HĐ 14/ SGK</a:t>
            </a:r>
          </a:p>
        </p:txBody>
      </p:sp>
      <p:sp>
        <p:nvSpPr>
          <p:cNvPr id="7" name="TextBox 6">
            <a:extLst>
              <a:ext uri="{FF2B5EF4-FFF2-40B4-BE49-F238E27FC236}">
                <a16:creationId xmlns:a16="http://schemas.microsoft.com/office/drawing/2014/main" id="{6F970B5E-8D09-40D1-BFE3-16264D0F11AD}"/>
              </a:ext>
            </a:extLst>
          </p:cNvPr>
          <p:cNvSpPr txBox="1"/>
          <p:nvPr/>
        </p:nvSpPr>
        <p:spPr>
          <a:xfrm>
            <a:off x="296793" y="1426254"/>
            <a:ext cx="135894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3937610-300E-4A2C-BF6D-A1C0928B9AB8}"/>
                  </a:ext>
                </a:extLst>
              </p:cNvPr>
              <p:cNvSpPr/>
              <p:nvPr/>
            </p:nvSpPr>
            <p:spPr>
              <a:xfrm>
                <a:off x="296793" y="1808130"/>
                <a:ext cx="11749896" cy="5043240"/>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a) Tập giá trị của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a:t>
                </a:r>
                <a:r>
                  <a:rPr lang="vi-VN" dirty="0">
                    <a:latin typeface="Cambria Math" panose="02040503050406030204" pitchFamily="18" charset="0"/>
                    <a:ea typeface="Times New Roman" panose="02020603050405020304" pitchFamily="18" charset="0"/>
                    <a:cs typeface="Cambria Math" panose="02040503050406030204" pitchFamily="18" charset="0"/>
                  </a:rPr>
                  <a:t>ℝ</a:t>
                </a:r>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b) Gốc toạ độ là tâm đối xứng của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Do đó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là hàm số lẻ.</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c) ‒ Bằng cách dịch chuyển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khoảng (0; π) song song với trục hoành sang phải theo đoạn có độ dài π, ta sẽ nhận được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khoảng (π; 2π).</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Làm tương tự như trên ta sẽ được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Xét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d>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D</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r>
                      <a:rPr lang="vi-VN">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kπ</m:t>
                        </m:r>
                      </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k</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T</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D</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D</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D</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Do đó hàm số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y</m:t>
                    </m:r>
                    <m:r>
                      <a:rPr lang="nl-N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là hàm số tuần hoàn với chu kì T = </a:t>
                </a:r>
                <a:r>
                  <a:rPr lang="vi-VN" dirty="0">
                    <a:latin typeface="Times New Roman" panose="02020603050405020304" pitchFamily="18" charset="0"/>
                    <a:ea typeface="Times New Roman" panose="02020603050405020304" pitchFamily="18" charset="0"/>
                    <a:cs typeface="Times New Roman" panose="02020603050405020304" pitchFamily="18" charset="0"/>
                  </a:rPr>
                  <a:t>π</a:t>
                </a:r>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 Quan sát đồ thị hàm số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y</m:t>
                    </m:r>
                    <m:r>
                      <a:rPr lang="nl-N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cot</m:t>
                        </m:r>
                      </m:fName>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ở Hình 31, ta thấy: đồ thị hàm số nghịch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 </m:t>
                        </m:r>
                        <m:r>
                          <a:rPr lang="nl-NL"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;0</m:t>
                        </m:r>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nl-NL">
                            <a:latin typeface="Cambria Math" panose="02040503050406030204" pitchFamily="18" charset="0"/>
                            <a:ea typeface="Times New Roman" panose="02020603050405020304" pitchFamily="18" charset="0"/>
                            <a:cs typeface="Times New Roman" panose="02020603050405020304" pitchFamily="18" charset="0"/>
                          </a:rPr>
                          <m:t>0;</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π</m:t>
                        </m:r>
                      </m:e>
                    </m:d>
                    <m:r>
                      <a:rPr lang="nl-N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Do đó ta có thể viết đồ thị hàm số y = cot x nghịch biến trên mỗi khoảng </a:t>
                </a:r>
                <a14:m>
                  <m:oMath xmlns:m="http://schemas.openxmlformats.org/officeDocument/2006/math">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nl-N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kπ</m:t>
                        </m:r>
                      </m:e>
                    </m:d>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k</m:t>
                    </m:r>
                    <m:r>
                      <a:rPr lang="nl-NL">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F3937610-300E-4A2C-BF6D-A1C0928B9AB8}"/>
                  </a:ext>
                </a:extLst>
              </p:cNvPr>
              <p:cNvSpPr>
                <a:spLocks noRot="1" noChangeAspect="1" noMove="1" noResize="1" noEditPoints="1" noAdjustHandles="1" noChangeArrowheads="1" noChangeShapeType="1" noTextEdit="1"/>
              </p:cNvSpPr>
              <p:nvPr/>
            </p:nvSpPr>
            <p:spPr>
              <a:xfrm>
                <a:off x="296793" y="1808130"/>
                <a:ext cx="11749896" cy="5043240"/>
              </a:xfrm>
              <a:prstGeom prst="rect">
                <a:avLst/>
              </a:prstGeom>
              <a:blipFill>
                <a:blip r:embed="rId3"/>
                <a:stretch>
                  <a:fillRect l="-467" t="-484" r="-415" b="-1088"/>
                </a:stretch>
              </a:blipFill>
            </p:spPr>
            <p:txBody>
              <a:bodyPr/>
              <a:lstStyle/>
              <a:p>
                <a:r>
                  <a:rPr lang="en-US">
                    <a:noFill/>
                  </a:rPr>
                  <a:t> </a:t>
                </a:r>
              </a:p>
            </p:txBody>
          </p:sp>
        </mc:Fallback>
      </mc:AlternateContent>
      <p:pic>
        <p:nvPicPr>
          <p:cNvPr id="9" name="Picture 8" descr="A picture containing line, diagram, plot, parallel&#10;&#10;Description automatically generated">
            <a:extLst>
              <a:ext uri="{FF2B5EF4-FFF2-40B4-BE49-F238E27FC236}">
                <a16:creationId xmlns:a16="http://schemas.microsoft.com/office/drawing/2014/main" id="{ECA18B3E-5EE5-42B0-B01D-C2C8C17B72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9120" y="546604"/>
            <a:ext cx="2586776" cy="2221223"/>
          </a:xfrm>
          <a:prstGeom prst="rect">
            <a:avLst/>
          </a:prstGeom>
          <a:noFill/>
        </p:spPr>
      </p:pic>
      <p:pic>
        <p:nvPicPr>
          <p:cNvPr id="10" name="Picture 9"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5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5" descr="WhitecornerFlower">
            <a:extLst>
              <a:ext uri="{FF2B5EF4-FFF2-40B4-BE49-F238E27FC236}">
                <a16:creationId xmlns:a16="http://schemas.microsoft.com/office/drawing/2014/main" id="{6A0151BC-ED25-4FFC-B4D4-FB0A7B39F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560513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4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p:cTn id="3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8">
                                            <p:txEl>
                                              <p:pRg st="1" end="1"/>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calcmode="lin" valueType="num">
                                      <p:cBhvr>
                                        <p:cTn id="42"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fade">
                                      <p:cBhvr>
                                        <p:cTn id="55" dur="1000"/>
                                        <p:tgtEl>
                                          <p:spTgt spid="8">
                                            <p:txEl>
                                              <p:pRg st="4" end="4"/>
                                            </p:txEl>
                                          </p:spTgt>
                                        </p:tgtEl>
                                      </p:cBhvr>
                                    </p:animEffect>
                                    <p:anim calcmode="lin" valueType="num">
                                      <p:cBhvr>
                                        <p:cTn id="5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4" end="4"/>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Effect transition="in" filter="fade">
                                      <p:cBhvr>
                                        <p:cTn id="60" dur="1000"/>
                                        <p:tgtEl>
                                          <p:spTgt spid="8">
                                            <p:txEl>
                                              <p:pRg st="5" end="5"/>
                                            </p:txEl>
                                          </p:spTgt>
                                        </p:tgtEl>
                                      </p:cBhvr>
                                    </p:animEffect>
                                    <p:anim calcmode="lin" valueType="num">
                                      <p:cBhvr>
                                        <p:cTn id="6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5" end="5"/>
                                            </p:txEl>
                                          </p:spTgt>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8">
                                            <p:txEl>
                                              <p:pRg st="6" end="6"/>
                                            </p:txEl>
                                          </p:spTgt>
                                        </p:tgtEl>
                                        <p:attrNameLst>
                                          <p:attrName>style.visibility</p:attrName>
                                        </p:attrNameLst>
                                      </p:cBhvr>
                                      <p:to>
                                        <p:strVal val="visible"/>
                                      </p:to>
                                    </p:set>
                                    <p:animEffect transition="in" filter="fade">
                                      <p:cBhvr>
                                        <p:cTn id="65" dur="1000"/>
                                        <p:tgtEl>
                                          <p:spTgt spid="8">
                                            <p:txEl>
                                              <p:pRg st="6" end="6"/>
                                            </p:txEl>
                                          </p:spTgt>
                                        </p:tgtEl>
                                      </p:cBhvr>
                                    </p:animEffect>
                                    <p:anim calcmode="lin" valueType="num">
                                      <p:cBhvr>
                                        <p:cTn id="6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6" end="6"/>
                                            </p:txEl>
                                          </p:spTgt>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2000"/>
                                        <p:tgtEl>
                                          <p:spTgt spid="8">
                                            <p:txEl>
                                              <p:pRg st="8" end="8"/>
                                            </p:txEl>
                                          </p:spTgt>
                                        </p:tgtEl>
                                      </p:cBhvr>
                                    </p:animEffect>
                                    <p:anim calcmode="lin" valueType="num">
                                      <p:cBhvr>
                                        <p:cTn id="78" dur="2000" fill="hold"/>
                                        <p:tgtEl>
                                          <p:spTgt spid="8">
                                            <p:txEl>
                                              <p:pRg st="8" end="8"/>
                                            </p:txEl>
                                          </p:spTgt>
                                        </p:tgtEl>
                                        <p:attrNameLst>
                                          <p:attrName>style.rotation</p:attrName>
                                        </p:attrNameLst>
                                      </p:cBhvr>
                                      <p:tavLst>
                                        <p:tav tm="0">
                                          <p:val>
                                            <p:fltVal val="720"/>
                                          </p:val>
                                        </p:tav>
                                        <p:tav tm="100000">
                                          <p:val>
                                            <p:fltVal val="0"/>
                                          </p:val>
                                        </p:tav>
                                      </p:tavLst>
                                    </p:anim>
                                    <p:anim calcmode="lin" valueType="num">
                                      <p:cBhvr>
                                        <p:cTn id="79" dur="2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80" dur="2000" fill="hold"/>
                                        <p:tgtEl>
                                          <p:spTgt spid="8">
                                            <p:txEl>
                                              <p:pRg st="8" end="8"/>
                                            </p:txEl>
                                          </p:spTgt>
                                        </p:tgtEl>
                                        <p:attrNameLst>
                                          <p:attrName>ppt_w</p:attrName>
                                        </p:attrNameLst>
                                      </p:cBhvr>
                                      <p:tavLst>
                                        <p:tav tm="0">
                                          <p:val>
                                            <p:fltVal val="0"/>
                                          </p:val>
                                        </p:tav>
                                        <p:tav tm="100000">
                                          <p:val>
                                            <p:strVal val="#ppt_w"/>
                                          </p:val>
                                        </p:tav>
                                      </p:tavLst>
                                    </p:anim>
                                  </p:childTnLst>
                                </p:cTn>
                              </p:par>
                              <p:par>
                                <p:cTn id="81" presetID="35" presetClass="entr" presetSubtype="0" fill="hold" nodeType="withEffect">
                                  <p:stCondLst>
                                    <p:cond delay="0"/>
                                  </p:stCondLst>
                                  <p:childTnLst>
                                    <p:set>
                                      <p:cBhvr>
                                        <p:cTn id="82" dur="1" fill="hold">
                                          <p:stCondLst>
                                            <p:cond delay="0"/>
                                          </p:stCondLst>
                                        </p:cTn>
                                        <p:tgtEl>
                                          <p:spTgt spid="8">
                                            <p:txEl>
                                              <p:pRg st="9" end="9"/>
                                            </p:txEl>
                                          </p:spTgt>
                                        </p:tgtEl>
                                        <p:attrNameLst>
                                          <p:attrName>style.visibility</p:attrName>
                                        </p:attrNameLst>
                                      </p:cBhvr>
                                      <p:to>
                                        <p:strVal val="visible"/>
                                      </p:to>
                                    </p:set>
                                    <p:animEffect transition="in" filter="fade">
                                      <p:cBhvr>
                                        <p:cTn id="83" dur="2000"/>
                                        <p:tgtEl>
                                          <p:spTgt spid="8">
                                            <p:txEl>
                                              <p:pRg st="9" end="9"/>
                                            </p:txEl>
                                          </p:spTgt>
                                        </p:tgtEl>
                                      </p:cBhvr>
                                    </p:animEffect>
                                    <p:anim calcmode="lin" valueType="num">
                                      <p:cBhvr>
                                        <p:cTn id="84" dur="2000" fill="hold"/>
                                        <p:tgtEl>
                                          <p:spTgt spid="8">
                                            <p:txEl>
                                              <p:pRg st="9" end="9"/>
                                            </p:txEl>
                                          </p:spTgt>
                                        </p:tgtEl>
                                        <p:attrNameLst>
                                          <p:attrName>style.rotation</p:attrName>
                                        </p:attrNameLst>
                                      </p:cBhvr>
                                      <p:tavLst>
                                        <p:tav tm="0">
                                          <p:val>
                                            <p:fltVal val="720"/>
                                          </p:val>
                                        </p:tav>
                                        <p:tav tm="100000">
                                          <p:val>
                                            <p:fltVal val="0"/>
                                          </p:val>
                                        </p:tav>
                                      </p:tavLst>
                                    </p:anim>
                                    <p:anim calcmode="lin" valueType="num">
                                      <p:cBhvr>
                                        <p:cTn id="85" dur="2000" fill="hold"/>
                                        <p:tgtEl>
                                          <p:spTgt spid="8">
                                            <p:txEl>
                                              <p:pRg st="9" end="9"/>
                                            </p:txEl>
                                          </p:spTgt>
                                        </p:tgtEl>
                                        <p:attrNameLst>
                                          <p:attrName>ppt_h</p:attrName>
                                        </p:attrNameLst>
                                      </p:cBhvr>
                                      <p:tavLst>
                                        <p:tav tm="0">
                                          <p:val>
                                            <p:fltVal val="0"/>
                                          </p:val>
                                        </p:tav>
                                        <p:tav tm="100000">
                                          <p:val>
                                            <p:strVal val="#ppt_h"/>
                                          </p:val>
                                        </p:tav>
                                      </p:tavLst>
                                    </p:anim>
                                    <p:anim calcmode="lin" valueType="num">
                                      <p:cBhvr>
                                        <p:cTn id="86" dur="2000" fill="hold"/>
                                        <p:tgtEl>
                                          <p:spTgt spid="8">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D9ED38-A52C-4825-BD54-D51641A8B1C0}"/>
              </a:ext>
            </a:extLst>
          </p:cNvPr>
          <p:cNvSpPr/>
          <p:nvPr/>
        </p:nvSpPr>
        <p:spPr>
          <a:xfrm>
            <a:off x="318978" y="489792"/>
            <a:ext cx="1140056" cy="385042"/>
          </a:xfrm>
          <a:prstGeom prst="rect">
            <a:avLst/>
          </a:prstGeom>
        </p:spPr>
        <p:txBody>
          <a:bodyPr wrap="none">
            <a:spAutoFit/>
          </a:bodyPr>
          <a:lstStyle/>
          <a:p>
            <a:pPr algn="just">
              <a:lnSpc>
                <a:spcPct val="115000"/>
              </a:lnSpc>
              <a:spcAft>
                <a:spcPts val="1000"/>
              </a:spcAft>
            </a:pPr>
            <a:r>
              <a:rPr lang="nl-NL"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Tính chất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BA43C33-B48B-4439-B563-E9379E0D8A98}"/>
                  </a:ext>
                </a:extLst>
              </p:cNvPr>
              <p:cNvSpPr/>
              <p:nvPr/>
            </p:nvSpPr>
            <p:spPr>
              <a:xfrm>
                <a:off x="267879" y="803788"/>
                <a:ext cx="11571181" cy="1278620"/>
              </a:xfrm>
              <a:prstGeom prst="rect">
                <a:avLst/>
              </a:prstGeom>
            </p:spPr>
            <p:txBody>
              <a:bodyPr wrap="square">
                <a:spAutoFit/>
              </a:bodyPr>
              <a:lstStyle/>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là hàm số lẻ, có đồ thị đối xứng qua gốc tọa độ O.</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tuần hoàn chu kì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𝜋</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nl-NL"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cot</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vi-VN" i="1">
                            <a:latin typeface="Cambria Math" panose="02040503050406030204" pitchFamily="18" charset="0"/>
                            <a:ea typeface="Times New Roman" panose="02020603050405020304" pitchFamily="18" charset="0"/>
                            <a:cs typeface="Times New Roman" panose="02020603050405020304" pitchFamily="18" charset="0"/>
                          </a:rPr>
                          <m:t> </m:t>
                        </m:r>
                      </m:e>
                    </m:func>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nghịch biến trên mỗi khoảng </a:t>
                </a:r>
                <a14:m>
                  <m:oMath xmlns:m="http://schemas.openxmlformats.org/officeDocument/2006/math">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vi-VN" i="1">
                        <a:latin typeface="Cambria Math" panose="02040503050406030204" pitchFamily="18" charset="0"/>
                        <a:ea typeface="Times New Roman" panose="02020603050405020304" pitchFamily="18" charset="0"/>
                        <a:cs typeface="Times New Roman" panose="02020603050405020304" pitchFamily="18" charset="0"/>
                      </a:rPr>
                      <m:t>𝜋</m:t>
                    </m:r>
                    <m:r>
                      <a:rPr lang="nl-NL"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𝑘</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i="1">
                        <a:latin typeface="Cambria Math" panose="02040503050406030204" pitchFamily="18" charset="0"/>
                        <a:ea typeface="Times New Roman" panose="02020603050405020304" pitchFamily="18" charset="0"/>
                        <a:cs typeface="Times New Roman" panose="02020603050405020304" pitchFamily="18" charset="0"/>
                      </a:rPr>
                      <m:t>ℤ</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BA43C33-B48B-4439-B563-E9379E0D8A98}"/>
                  </a:ext>
                </a:extLst>
              </p:cNvPr>
              <p:cNvSpPr>
                <a:spLocks noRot="1" noChangeAspect="1" noMove="1" noResize="1" noEditPoints="1" noAdjustHandles="1" noChangeArrowheads="1" noChangeShapeType="1" noTextEdit="1"/>
              </p:cNvSpPr>
              <p:nvPr/>
            </p:nvSpPr>
            <p:spPr>
              <a:xfrm>
                <a:off x="267879" y="803788"/>
                <a:ext cx="11571181" cy="1278620"/>
              </a:xfrm>
              <a:prstGeom prst="rect">
                <a:avLst/>
              </a:prstGeom>
              <a:blipFill>
                <a:blip r:embed="rId2"/>
                <a:stretch>
                  <a:fillRect l="-474" t="-1429" b="-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7CC598B-7DE6-45F1-83F6-6DFC25C09711}"/>
              </a:ext>
            </a:extLst>
          </p:cNvPr>
          <p:cNvSpPr txBox="1"/>
          <p:nvPr/>
        </p:nvSpPr>
        <p:spPr>
          <a:xfrm>
            <a:off x="279992" y="2055980"/>
            <a:ext cx="76554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9405E52-1525-462B-A0C3-C149F19AC075}"/>
                  </a:ext>
                </a:extLst>
              </p:cNvPr>
              <p:cNvSpPr txBox="1"/>
              <p:nvPr/>
            </p:nvSpPr>
            <p:spPr>
              <a:xfrm>
                <a:off x="318978" y="2307265"/>
                <a:ext cx="11429998" cy="51687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Hàm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cotx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a:t>
                </a:r>
              </a:p>
            </p:txBody>
          </p:sp>
        </mc:Choice>
        <mc:Fallback>
          <p:sp>
            <p:nvSpPr>
              <p:cNvPr id="7" name="TextBox 6">
                <a:extLst>
                  <a:ext uri="{FF2B5EF4-FFF2-40B4-BE49-F238E27FC236}">
                    <a16:creationId xmlns:a16="http://schemas.microsoft.com/office/drawing/2014/main" id="{49405E52-1525-462B-A0C3-C149F19AC075}"/>
                  </a:ext>
                </a:extLst>
              </p:cNvPr>
              <p:cNvSpPr txBox="1">
                <a:spLocks noRot="1" noChangeAspect="1" noMove="1" noResize="1" noEditPoints="1" noAdjustHandles="1" noChangeArrowheads="1" noChangeShapeType="1" noTextEdit="1"/>
              </p:cNvSpPr>
              <p:nvPr/>
            </p:nvSpPr>
            <p:spPr>
              <a:xfrm>
                <a:off x="318978" y="2307265"/>
                <a:ext cx="11429998" cy="516873"/>
              </a:xfrm>
              <a:prstGeom prst="rect">
                <a:avLst/>
              </a:prstGeom>
              <a:blipFill>
                <a:blip r:embed="rId3"/>
                <a:stretch>
                  <a:fillRect l="-427" b="-23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A64AD77-864A-4E40-9EDF-7452CCFBCC94}"/>
              </a:ext>
            </a:extLst>
          </p:cNvPr>
          <p:cNvSpPr txBox="1"/>
          <p:nvPr/>
        </p:nvSpPr>
        <p:spPr>
          <a:xfrm>
            <a:off x="404037" y="2902688"/>
            <a:ext cx="148855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077F6D-6219-42C5-A6CF-122D9C5EA8A4}"/>
                  </a:ext>
                </a:extLst>
              </p:cNvPr>
              <p:cNvSpPr txBox="1"/>
              <p:nvPr/>
            </p:nvSpPr>
            <p:spPr>
              <a:xfrm>
                <a:off x="318978" y="3272020"/>
                <a:ext cx="11468985" cy="50687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t/c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cotx</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a:t>
                </a:r>
              </a:p>
            </p:txBody>
          </p:sp>
        </mc:Choice>
        <mc:Fallback xmlns="">
          <p:sp>
            <p:nvSpPr>
              <p:cNvPr id="9" name="TextBox 8">
                <a:extLst>
                  <a:ext uri="{FF2B5EF4-FFF2-40B4-BE49-F238E27FC236}">
                    <a16:creationId xmlns:a16="http://schemas.microsoft.com/office/drawing/2014/main" id="{48077F6D-6219-42C5-A6CF-122D9C5EA8A4}"/>
                  </a:ext>
                </a:extLst>
              </p:cNvPr>
              <p:cNvSpPr txBox="1">
                <a:spLocks noRot="1" noChangeAspect="1" noMove="1" noResize="1" noEditPoints="1" noAdjustHandles="1" noChangeArrowheads="1" noChangeShapeType="1" noTextEdit="1"/>
              </p:cNvSpPr>
              <p:nvPr/>
            </p:nvSpPr>
            <p:spPr>
              <a:xfrm>
                <a:off x="318978" y="3272020"/>
                <a:ext cx="11468985" cy="506870"/>
              </a:xfrm>
              <a:prstGeom prst="rect">
                <a:avLst/>
              </a:prstGeom>
              <a:blipFill>
                <a:blip r:embed="rId4"/>
                <a:stretch>
                  <a:fillRect l="-425" b="-4819"/>
                </a:stretch>
              </a:blipFill>
            </p:spPr>
            <p:txBody>
              <a:bodyPr/>
              <a:lstStyle/>
              <a:p>
                <a:r>
                  <a:rPr lang="en-US">
                    <a:noFill/>
                  </a:rPr>
                  <a:t> </a:t>
                </a:r>
              </a:p>
            </p:txBody>
          </p:sp>
        </mc:Fallback>
      </mc:AlternateContent>
      <p:pic>
        <p:nvPicPr>
          <p:cNvPr id="13" name="Picture 1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 y="-4432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descr="WhitecornerFlower">
            <a:extLst>
              <a:ext uri="{FF2B5EF4-FFF2-40B4-BE49-F238E27FC236}">
                <a16:creationId xmlns:a16="http://schemas.microsoft.com/office/drawing/2014/main" id="{69193E61-DA65-4804-A9C0-C8DF46AB6F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9764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4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C0F1AB-8EA3-4CB6-A14B-B63C1DD5293D}"/>
              </a:ext>
            </a:extLst>
          </p:cNvPr>
          <p:cNvSpPr txBox="1"/>
          <p:nvPr/>
        </p:nvSpPr>
        <p:spPr>
          <a:xfrm>
            <a:off x="3763925" y="382772"/>
            <a:ext cx="4072270" cy="369332"/>
          </a:xfrm>
          <a:prstGeom prst="rect">
            <a:avLst/>
          </a:prstGeom>
          <a:noFill/>
        </p:spPr>
        <p:txBody>
          <a:bodyPr wrap="square" rtlCol="0">
            <a:spAutoFit/>
          </a:bodyPr>
          <a:lstStyle/>
          <a:p>
            <a:r>
              <a:rPr lang="en-US" b="1" dirty="0">
                <a:solidFill>
                  <a:srgbClr val="1F05BB"/>
                </a:solidFill>
                <a:latin typeface="Times New Roman" panose="02020603050405020304" pitchFamily="18" charset="0"/>
                <a:cs typeface="Times New Roman" panose="02020603050405020304" pitchFamily="18" charset="0"/>
              </a:rPr>
              <a:t>BÀI TẬP TRẮC NGHIỆM CỦNG CỐ</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3C8196C-43CB-4623-8238-3263ED37E0BA}"/>
                  </a:ext>
                </a:extLst>
              </p:cNvPr>
              <p:cNvSpPr/>
              <p:nvPr/>
            </p:nvSpPr>
            <p:spPr>
              <a:xfrm>
                <a:off x="381001" y="898305"/>
                <a:ext cx="11429998" cy="1168846"/>
              </a:xfrm>
              <a:prstGeom prst="rect">
                <a:avLst/>
              </a:prstGeom>
            </p:spPr>
            <p:txBody>
              <a:bodyPr wrap="square">
                <a:spAutoFit/>
              </a:bodyPr>
              <a:lstStyle/>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Câu 1.</a:t>
                </a:r>
                <a:r>
                  <a:rPr lang="vi-VN" dirty="0">
                    <a:latin typeface="Times New Roman" panose="02020603050405020304" pitchFamily="18" charset="0"/>
                    <a:ea typeface="Calibri" panose="020F0502020204030204" pitchFamily="34" charset="0"/>
                    <a:cs typeface="Times New Roman" panose="02020603050405020304" pitchFamily="18" charset="0"/>
                  </a:rPr>
                  <a:t> Tìm tập xác định của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vi-VN" i="1">
                            <a:latin typeface="Cambria Math" panose="02040503050406030204" pitchFamily="18" charset="0"/>
                            <a:ea typeface="Calibri" panose="020F0502020204030204" pitchFamily="34" charset="0"/>
                            <a:cs typeface="Times New Roman" panose="02020603050405020304" pitchFamily="18" charset="0"/>
                          </a:rPr>
                          <m:t>1+</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e>
                    </m:ra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d>
                      <m:dPr>
                        <m:beg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−1; +∞</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𝐷</m:t>
                    </m:r>
                    <m:r>
                      <a:rPr lang="vi-VN"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r>
                  <a:rPr lang="vi-VN" dirty="0">
                    <a:latin typeface="Times New Roman" panose="02020603050405020304" pitchFamily="18" charset="0"/>
                    <a:ea typeface="Calibri" panose="020F0502020204030204" pitchFamily="34" charset="0"/>
                  </a:rPr>
                  <a:t>C.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ℝ</m:t>
                    </m:r>
                    <m:r>
                      <a:rPr lang="vi-VN"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2</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ℤ</m:t>
                        </m:r>
                      </m:e>
                    </m:d>
                  </m:oMath>
                </a14:m>
                <a:r>
                  <a:rPr lang="vi-VN"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		</a:t>
                </a:r>
                <a:r>
                  <a:rPr lang="vi-VN" dirty="0">
                    <a:latin typeface="Times New Roman" panose="02020603050405020304" pitchFamily="18" charset="0"/>
                    <a:ea typeface="Calibri" panose="020F0502020204030204" pitchFamily="34" charset="0"/>
                  </a:rPr>
                  <a:t>D.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d>
                      <m:dPr>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 −1</m:t>
                        </m:r>
                      </m:e>
                    </m:d>
                  </m:oMath>
                </a14:m>
                <a:endParaRPr lang="en-US" dirty="0"/>
              </a:p>
            </p:txBody>
          </p:sp>
        </mc:Choice>
        <mc:Fallback>
          <p:sp>
            <p:nvSpPr>
              <p:cNvPr id="5" name="Rectangle 4">
                <a:extLst>
                  <a:ext uri="{FF2B5EF4-FFF2-40B4-BE49-F238E27FC236}">
                    <a16:creationId xmlns:a16="http://schemas.microsoft.com/office/drawing/2014/main" id="{83C8196C-43CB-4623-8238-3263ED37E0BA}"/>
                  </a:ext>
                </a:extLst>
              </p:cNvPr>
              <p:cNvSpPr>
                <a:spLocks noRot="1" noChangeAspect="1" noMove="1" noResize="1" noEditPoints="1" noAdjustHandles="1" noChangeArrowheads="1" noChangeShapeType="1" noTextEdit="1"/>
              </p:cNvSpPr>
              <p:nvPr/>
            </p:nvSpPr>
            <p:spPr>
              <a:xfrm>
                <a:off x="381001" y="898305"/>
                <a:ext cx="11429998" cy="1168846"/>
              </a:xfrm>
              <a:prstGeom prst="rect">
                <a:avLst/>
              </a:prstGeom>
              <a:blipFill>
                <a:blip r:embed="rId2"/>
                <a:stretch>
                  <a:fillRect l="-480" b="-15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A2584EF-30C7-452C-A561-7198E2A62BDB}"/>
                  </a:ext>
                </a:extLst>
              </p:cNvPr>
              <p:cNvSpPr/>
              <p:nvPr/>
            </p:nvSpPr>
            <p:spPr>
              <a:xfrm>
                <a:off x="342015" y="2213352"/>
                <a:ext cx="11468984" cy="1510093"/>
              </a:xfrm>
              <a:prstGeom prst="rect">
                <a:avLst/>
              </a:prstGeom>
            </p:spPr>
            <p:txBody>
              <a:bodyPr wrap="square">
                <a:spAutoFit/>
              </a:bodyPr>
              <a:lstStyle/>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Câu 2.</a:t>
                </a:r>
                <a:r>
                  <a:rPr lang="vi-VN" dirty="0">
                    <a:latin typeface="Times New Roman" panose="02020603050405020304" pitchFamily="18" charset="0"/>
                    <a:ea typeface="Calibri" panose="020F0502020204030204" pitchFamily="34" charset="0"/>
                    <a:cs typeface="Times New Roman" panose="02020603050405020304" pitchFamily="18" charset="0"/>
                  </a:rPr>
                  <a:t> Tập xác định của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1</m:t>
                        </m:r>
                      </m:num>
                      <m:den>
                        <m:r>
                          <a:rPr lang="vi-VN" i="1">
                            <a:latin typeface="Cambria Math" panose="02040503050406030204" pitchFamily="18" charset="0"/>
                            <a:ea typeface="Calibri" panose="020F0502020204030204" pitchFamily="34" charset="0"/>
                            <a:cs typeface="Times New Roman" panose="02020603050405020304" pitchFamily="18" charset="0"/>
                          </a:rPr>
                          <m:t>2</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r>
                          <a:rPr lang="vi-VN"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vi-VN" i="1">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vi-VN" dirty="0">
                    <a:latin typeface="Times New Roman" panose="02020603050405020304" pitchFamily="18" charset="0"/>
                    <a:ea typeface="Calibri" panose="020F0502020204030204" pitchFamily="34" charset="0"/>
                    <a:cs typeface="Times New Roman" panose="02020603050405020304" pitchFamily="18" charset="0"/>
                  </a:rPr>
                  <a:t> là?</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ℝ</m:t>
                    </m:r>
                    <m:r>
                      <a:rPr lang="vi-VN"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6</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ℝ</m:t>
                    </m:r>
                    <m:r>
                      <a:rPr lang="vi-VN"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3</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ℤ</m:t>
                        </m:r>
                      </m:e>
                    </m: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ℝ</m:t>
                    </m:r>
                    <m:r>
                      <a:rPr lang="vi-VN"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6</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6</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ℤ</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𝐷</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ℝ</m:t>
                    </m:r>
                    <m:r>
                      <a:rPr lang="vi-VN"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3</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3</m:t>
                            </m:r>
                          </m:den>
                        </m:f>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𝜋</m:t>
                        </m:r>
                        <m:r>
                          <a:rPr lang="vi-VN"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𝑘</m:t>
                        </m:r>
                        <m:r>
                          <a:rPr lang="vi-VN" i="1">
                            <a:latin typeface="Cambria Math" panose="02040503050406030204" pitchFamily="18" charset="0"/>
                            <a:ea typeface="Calibri" panose="020F0502020204030204" pitchFamily="34" charset="0"/>
                            <a:cs typeface="Times New Roman" panose="02020603050405020304" pitchFamily="18" charset="0"/>
                          </a:rPr>
                          <m:t>∈</m:t>
                        </m:r>
                        <m:r>
                          <a:rPr lang="vi-VN" i="1">
                            <a:latin typeface="Cambria Math" panose="02040503050406030204" pitchFamily="18" charset="0"/>
                            <a:ea typeface="Calibri" panose="020F0502020204030204" pitchFamily="34" charset="0"/>
                            <a:cs typeface="Times New Roman" panose="02020603050405020304" pitchFamily="18" charset="0"/>
                          </a:rPr>
                          <m:t>ℤ</m:t>
                        </m:r>
                      </m:e>
                    </m: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BA2584EF-30C7-452C-A561-7198E2A62BDB}"/>
                  </a:ext>
                </a:extLst>
              </p:cNvPr>
              <p:cNvSpPr>
                <a:spLocks noRot="1" noChangeAspect="1" noMove="1" noResize="1" noEditPoints="1" noAdjustHandles="1" noChangeArrowheads="1" noChangeShapeType="1" noTextEdit="1"/>
              </p:cNvSpPr>
              <p:nvPr/>
            </p:nvSpPr>
            <p:spPr>
              <a:xfrm>
                <a:off x="342015" y="2213352"/>
                <a:ext cx="11468984" cy="1510093"/>
              </a:xfrm>
              <a:prstGeom prst="rect">
                <a:avLst/>
              </a:prstGeom>
              <a:blipFill>
                <a:blip r:embed="rId3"/>
                <a:stretch>
                  <a:fillRect l="-425" b="-8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56C4BDF-BE84-4908-AE20-EB1CF4A0A808}"/>
                  </a:ext>
                </a:extLst>
              </p:cNvPr>
              <p:cNvSpPr/>
              <p:nvPr/>
            </p:nvSpPr>
            <p:spPr>
              <a:xfrm>
                <a:off x="381001" y="3869646"/>
                <a:ext cx="11518604" cy="725904"/>
              </a:xfrm>
              <a:prstGeom prst="rect">
                <a:avLst/>
              </a:prstGeom>
            </p:spPr>
            <p:txBody>
              <a:bodyPr wrap="square">
                <a:spAutoFit/>
              </a:bodyPr>
              <a:lstStyle/>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Câu 3.</a:t>
                </a:r>
                <a:r>
                  <a:rPr lang="vi-VN" dirty="0">
                    <a:latin typeface="Times New Roman" panose="02020603050405020304" pitchFamily="18" charset="0"/>
                    <a:ea typeface="Calibri" panose="020F0502020204030204" pitchFamily="34" charset="0"/>
                    <a:cs typeface="Times New Roman" panose="02020603050405020304" pitchFamily="18" charset="0"/>
                  </a:rPr>
                  <a:t> Giá trị lớn nhất của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r>
                      <a:rPr lang="vi-VN" i="1">
                        <a:latin typeface="Cambria Math" panose="02040503050406030204" pitchFamily="18" charset="0"/>
                        <a:ea typeface="Calibri" panose="020F0502020204030204" pitchFamily="34" charset="0"/>
                        <a:cs typeface="Times New Roman" panose="02020603050405020304" pitchFamily="18" charset="0"/>
                      </a:rPr>
                      <m:t>−3</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vi-VN" dirty="0">
                    <a:latin typeface="Times New Roman" panose="02020603050405020304" pitchFamily="18" charset="0"/>
                    <a:ea typeface="Calibri" panose="020F0502020204030204" pitchFamily="34" charset="0"/>
                    <a:cs typeface="Times New Roman" panose="02020603050405020304" pitchFamily="18" charset="0"/>
                  </a:rPr>
                  <a:t> là</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−2</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4</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10</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ad>
                      <m:radPr>
                        <m:degHide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i="1">
                            <a:latin typeface="Cambria Math" panose="02040503050406030204" pitchFamily="18" charset="0"/>
                            <a:ea typeface="Times New Roman" panose="02020603050405020304" pitchFamily="18" charset="0"/>
                            <a:cs typeface="Times New Roman" panose="02020603050405020304" pitchFamily="18" charset="0"/>
                          </a:rPr>
                          <m:t>10</m:t>
                        </m:r>
                      </m:e>
                    </m:ra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956C4BDF-BE84-4908-AE20-EB1CF4A0A808}"/>
                  </a:ext>
                </a:extLst>
              </p:cNvPr>
              <p:cNvSpPr>
                <a:spLocks noRot="1" noChangeAspect="1" noMove="1" noResize="1" noEditPoints="1" noAdjustHandles="1" noChangeArrowheads="1" noChangeShapeType="1" noTextEdit="1"/>
              </p:cNvSpPr>
              <p:nvPr/>
            </p:nvSpPr>
            <p:spPr>
              <a:xfrm>
                <a:off x="381001" y="3869646"/>
                <a:ext cx="11518604" cy="725904"/>
              </a:xfrm>
              <a:prstGeom prst="rect">
                <a:avLst/>
              </a:prstGeom>
              <a:blipFill>
                <a:blip r:embed="rId4"/>
                <a:stretch>
                  <a:fillRect l="-476" t="-2521" b="-126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B07AE38-90FF-4852-924B-87331A66783F}"/>
                  </a:ext>
                </a:extLst>
              </p:cNvPr>
              <p:cNvSpPr/>
              <p:nvPr/>
            </p:nvSpPr>
            <p:spPr>
              <a:xfrm>
                <a:off x="381001" y="4741751"/>
                <a:ext cx="11403419" cy="745269"/>
              </a:xfrm>
              <a:prstGeom prst="rect">
                <a:avLst/>
              </a:prstGeom>
            </p:spPr>
            <p:txBody>
              <a:bodyPr wrap="square">
                <a:spAutoFit/>
              </a:bodyPr>
              <a:lstStyle/>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Câu 4.</a:t>
                </a:r>
                <a:r>
                  <a:rPr lang="vi-VN" dirty="0">
                    <a:latin typeface="Times New Roman" panose="02020603050405020304" pitchFamily="18" charset="0"/>
                    <a:ea typeface="Calibri" panose="020F0502020204030204" pitchFamily="34" charset="0"/>
                    <a:cs typeface="Times New Roman" panose="02020603050405020304" pitchFamily="18" charset="0"/>
                  </a:rPr>
                  <a:t> Tập giá trị của hàm số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vi-VN" i="1">
                            <a:latin typeface="Cambria Math" panose="02040503050406030204" pitchFamily="18" charset="0"/>
                            <a:ea typeface="Calibri" panose="020F0502020204030204" pitchFamily="34" charset="0"/>
                            <a:cs typeface="Times New Roman" panose="02020603050405020304" pitchFamily="18" charset="0"/>
                          </a:rPr>
                          <m:t>1−</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e>
                              <m:sup>
                                <m:r>
                                  <a:rPr lang="vi-VN" i="1">
                                    <a:latin typeface="Cambria Math" panose="02040503050406030204" pitchFamily="18" charset="0"/>
                                    <a:ea typeface="Calibri" panose="020F0502020204030204" pitchFamily="34" charset="0"/>
                                    <a:cs typeface="Times New Roman" panose="02020603050405020304" pitchFamily="18" charset="0"/>
                                  </a:rPr>
                                  <m:t>2</m:t>
                                </m:r>
                              </m:sup>
                            </m:sSup>
                          </m:fName>
                          <m:e>
                            <m:r>
                              <a:rPr lang="vi-VN" i="1">
                                <a:latin typeface="Cambria Math" panose="02040503050406030204" pitchFamily="18" charset="0"/>
                                <a:ea typeface="Calibri" panose="020F0502020204030204" pitchFamily="34" charset="0"/>
                                <a:cs typeface="Times New Roman" panose="02020603050405020304" pitchFamily="18" charset="0"/>
                              </a:rPr>
                              <m:t>2</m:t>
                            </m:r>
                            <m:r>
                              <a:rPr lang="vi-VN" i="1">
                                <a:latin typeface="Cambria Math" panose="02040503050406030204" pitchFamily="18" charset="0"/>
                                <a:ea typeface="Calibri" panose="020F0502020204030204" pitchFamily="34" charset="0"/>
                                <a:cs typeface="Times New Roman" panose="02020603050405020304" pitchFamily="18" charset="0"/>
                              </a:rPr>
                              <m:t>𝑥</m:t>
                            </m:r>
                          </m:e>
                        </m:func>
                      </m:e>
                    </m:rad>
                  </m:oMath>
                </a14:m>
                <a:r>
                  <a:rPr lang="vi-VN" dirty="0">
                    <a:latin typeface="Times New Roman" panose="02020603050405020304" pitchFamily="18" charset="0"/>
                    <a:ea typeface="Calibri" panose="020F0502020204030204" pitchFamily="34" charset="0"/>
                    <a:cs typeface="Times New Roman" panose="02020603050405020304" pitchFamily="18" charset="0"/>
                  </a:rPr>
                  <a:t> là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1;2</m:t>
                        </m:r>
                      </m:e>
                    </m:d>
                    <m:r>
                      <a:rPr lang="fr-FR" i="1">
                        <a:latin typeface="Cambria Math" panose="02040503050406030204" pitchFamily="18" charset="0"/>
                        <a:ea typeface="Calibri" panose="020F0502020204030204" pitchFamily="34" charset="0"/>
                        <a:cs typeface="Times New Roman" panose="02020603050405020304" pitchFamily="18" charset="0"/>
                      </a:rPr>
                      <m:t> </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[0;2]</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[1;3]</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[2;3]</m:t>
                    </m:r>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BB07AE38-90FF-4852-924B-87331A66783F}"/>
                  </a:ext>
                </a:extLst>
              </p:cNvPr>
              <p:cNvSpPr>
                <a:spLocks noRot="1" noChangeAspect="1" noMove="1" noResize="1" noEditPoints="1" noAdjustHandles="1" noChangeArrowheads="1" noChangeShapeType="1" noTextEdit="1"/>
              </p:cNvSpPr>
              <p:nvPr/>
            </p:nvSpPr>
            <p:spPr>
              <a:xfrm>
                <a:off x="381001" y="4741751"/>
                <a:ext cx="11403419" cy="745269"/>
              </a:xfrm>
              <a:prstGeom prst="rect">
                <a:avLst/>
              </a:prstGeom>
              <a:blipFill>
                <a:blip r:embed="rId5"/>
                <a:stretch>
                  <a:fillRect l="-481" b="-12295"/>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FF9D8A48-8B98-4F94-8D66-D7CB33D8C70D}"/>
              </a:ext>
            </a:extLst>
          </p:cNvPr>
          <p:cNvSpPr/>
          <p:nvPr/>
        </p:nvSpPr>
        <p:spPr>
          <a:xfrm>
            <a:off x="6803571" y="1284514"/>
            <a:ext cx="293915"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6CE945-B844-4A35-B2C5-3C2EDA1C546C}"/>
              </a:ext>
            </a:extLst>
          </p:cNvPr>
          <p:cNvSpPr/>
          <p:nvPr/>
        </p:nvSpPr>
        <p:spPr>
          <a:xfrm>
            <a:off x="381001" y="3388331"/>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A35349-3CB5-469F-8F4B-D4436BDCA5BC}"/>
              </a:ext>
            </a:extLst>
          </p:cNvPr>
          <p:cNvSpPr/>
          <p:nvPr/>
        </p:nvSpPr>
        <p:spPr>
          <a:xfrm>
            <a:off x="6172962" y="4323407"/>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72A3CC-3295-4B37-BF6A-310ACC36801A}"/>
              </a:ext>
            </a:extLst>
          </p:cNvPr>
          <p:cNvSpPr/>
          <p:nvPr/>
        </p:nvSpPr>
        <p:spPr>
          <a:xfrm>
            <a:off x="7369628" y="5214877"/>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03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55D4D3BB-5E6E-4AFE-9660-CED493AC071D}"/>
                  </a:ext>
                </a:extLst>
              </p:cNvPr>
              <p:cNvSpPr/>
              <p:nvPr/>
            </p:nvSpPr>
            <p:spPr>
              <a:xfrm>
                <a:off x="547576" y="472980"/>
                <a:ext cx="11344939" cy="1180323"/>
              </a:xfrm>
              <a:prstGeom prst="rect">
                <a:avLst/>
              </a:prstGeom>
            </p:spPr>
            <p:txBody>
              <a:bodyPr wrap="square">
                <a:spAutoFit/>
              </a:bodyPr>
              <a:lstStyle/>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Câu 5.</a:t>
                </a:r>
                <a:r>
                  <a:rPr lang="vi-VN" dirty="0">
                    <a:latin typeface="Times New Roman" panose="02020603050405020304" pitchFamily="18" charset="0"/>
                    <a:ea typeface="Calibri" panose="020F0502020204030204" pitchFamily="34" charset="0"/>
                    <a:cs typeface="Times New Roman" panose="02020603050405020304" pitchFamily="18" charset="0"/>
                  </a:rPr>
                  <a:t> Hàm số nào sau đây đồng biến trên khoảng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vi-VN" i="1">
                                <a:latin typeface="Cambria Math" panose="02040503050406030204" pitchFamily="18" charset="0"/>
                                <a:ea typeface="Calibri" panose="020F0502020204030204" pitchFamily="34" charset="0"/>
                                <a:cs typeface="Times New Roman" panose="02020603050405020304" pitchFamily="18" charset="0"/>
                              </a:rPr>
                              <m:t>𝜋</m:t>
                            </m:r>
                          </m:num>
                          <m:den>
                            <m:r>
                              <a:rPr lang="vi-VN" i="1">
                                <a:latin typeface="Cambria Math" panose="02040503050406030204" pitchFamily="18" charset="0"/>
                                <a:ea typeface="Calibri" panose="020F0502020204030204" pitchFamily="34" charset="0"/>
                                <a:cs typeface="Times New Roman" panose="02020603050405020304" pitchFamily="18" charset="0"/>
                              </a:rPr>
                              <m:t>2</m:t>
                            </m:r>
                          </m:den>
                        </m:f>
                        <m:r>
                          <a:rPr lang="vi-VN" i="1">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𝜋</m:t>
                        </m:r>
                      </m:e>
                    </m:d>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vi-VN" dirty="0">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cos</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80340" indent="-180340" algn="just">
                  <a:lnSpc>
                    <a:spcPct val="115000"/>
                  </a:lnSpc>
                  <a:spcAft>
                    <a:spcPts val="0"/>
                  </a:spcAft>
                  <a:tabLst>
                    <a:tab pos="180340" algn="l"/>
                    <a:tab pos="288290" algn="l"/>
                    <a:tab pos="467995" algn="l"/>
                    <a:tab pos="540385" algn="l"/>
                    <a:tab pos="648335" algn="l"/>
                    <a:tab pos="1260475" algn="l"/>
                    <a:tab pos="378079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tan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vi-VN" dirty="0">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vi-VN"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cot</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55D4D3BB-5E6E-4AFE-9660-CED493AC071D}"/>
                  </a:ext>
                </a:extLst>
              </p:cNvPr>
              <p:cNvSpPr>
                <a:spLocks noRot="1" noChangeAspect="1" noMove="1" noResize="1" noEditPoints="1" noAdjustHandles="1" noChangeArrowheads="1" noChangeShapeType="1" noTextEdit="1"/>
              </p:cNvSpPr>
              <p:nvPr/>
            </p:nvSpPr>
            <p:spPr>
              <a:xfrm>
                <a:off x="547576" y="472980"/>
                <a:ext cx="11344939" cy="1180323"/>
              </a:xfrm>
              <a:prstGeom prst="rect">
                <a:avLst/>
              </a:prstGeom>
              <a:blipFill>
                <a:blip r:embed="rId2"/>
                <a:stretch>
                  <a:fillRect l="-484" b="-7772"/>
                </a:stretch>
              </a:blipFill>
            </p:spPr>
            <p:txBody>
              <a:bodyPr/>
              <a:lstStyle/>
              <a:p>
                <a:r>
                  <a:rPr lang="en-US">
                    <a:noFill/>
                  </a:rPr>
                  <a:t> </a:t>
                </a:r>
              </a:p>
            </p:txBody>
          </p:sp>
        </mc:Fallback>
      </mc:AlternateContent>
      <p:pic>
        <p:nvPicPr>
          <p:cNvPr id="8" name="Picture 7"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11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WhitecornerFlower">
            <a:extLst>
              <a:ext uri="{FF2B5EF4-FFF2-40B4-BE49-F238E27FC236}">
                <a16:creationId xmlns:a16="http://schemas.microsoft.com/office/drawing/2014/main" id="{B5957BC2-D6A2-4DCA-AAF2-99C3AD2D8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3614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2B56C3D-A80B-4918-A1BB-390F70D2972A}"/>
                  </a:ext>
                </a:extLst>
              </p:cNvPr>
              <p:cNvSpPr txBox="1"/>
              <p:nvPr/>
            </p:nvSpPr>
            <p:spPr>
              <a:xfrm>
                <a:off x="510362" y="1805632"/>
                <a:ext cx="11344939" cy="66999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Câu 6.</a:t>
                </a:r>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nl-N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giá trị nhỏ nhất của hàm số y=</a:t>
                </a:r>
                <a14:m>
                  <m:oMath xmlns:m="http://schemas.openxmlformats.org/officeDocument/2006/math">
                    <m:sSup>
                      <m:sSupPr>
                        <m:ctrlPr>
                          <a:rPr lang="nl-NL"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𝑠𝑖𝑛</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𝑠𝑖𝑛𝑥</m:t>
                    </m:r>
                    <m:r>
                      <a:rPr lang="en-US" b="0" i="1" smtClean="0">
                        <a:solidFill>
                          <a:schemeClr val="tx1"/>
                        </a:solidFill>
                        <a:latin typeface="Cambria Math" panose="02040503050406030204" pitchFamily="18" charset="0"/>
                      </a:rPr>
                      <m:t>−5</m:t>
                    </m:r>
                  </m:oMath>
                </a14:m>
                <a:endParaRPr lang="en-US" dirty="0">
                  <a:solidFill>
                    <a:schemeClr val="tx1"/>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 -20		B. -8		C. -9		D. 0</a:t>
                </a:r>
              </a:p>
            </p:txBody>
          </p:sp>
        </mc:Choice>
        <mc:Fallback>
          <p:sp>
            <p:nvSpPr>
              <p:cNvPr id="2" name="TextBox 1">
                <a:extLst>
                  <a:ext uri="{FF2B5EF4-FFF2-40B4-BE49-F238E27FC236}">
                    <a16:creationId xmlns:a16="http://schemas.microsoft.com/office/drawing/2014/main" id="{12B56C3D-A80B-4918-A1BB-390F70D2972A}"/>
                  </a:ext>
                </a:extLst>
              </p:cNvPr>
              <p:cNvSpPr txBox="1">
                <a:spLocks noRot="1" noChangeAspect="1" noMove="1" noResize="1" noEditPoints="1" noAdjustHandles="1" noChangeArrowheads="1" noChangeShapeType="1" noTextEdit="1"/>
              </p:cNvSpPr>
              <p:nvPr/>
            </p:nvSpPr>
            <p:spPr>
              <a:xfrm>
                <a:off x="510362" y="1805632"/>
                <a:ext cx="11344939" cy="669992"/>
              </a:xfrm>
              <a:prstGeom prst="rect">
                <a:avLst/>
              </a:prstGeom>
              <a:blipFill>
                <a:blip r:embed="rId5"/>
                <a:stretch>
                  <a:fillRect l="-484" t="-454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3F0509A-2DB7-46CD-BB42-CE02E6397324}"/>
                  </a:ext>
                </a:extLst>
              </p:cNvPr>
              <p:cNvSpPr txBox="1"/>
              <p:nvPr/>
            </p:nvSpPr>
            <p:spPr>
              <a:xfrm>
                <a:off x="460745" y="2643772"/>
                <a:ext cx="11270510" cy="669992"/>
              </a:xfrm>
              <a:prstGeom prst="rect">
                <a:avLst/>
              </a:prstGeom>
              <a:noFill/>
            </p:spPr>
            <p:txBody>
              <a:bodyPr wrap="square" rtlCol="0">
                <a:spAutoFit/>
              </a:bodyPr>
              <a:lstStyle/>
              <a:p>
                <a:r>
                  <a:rPr lang="en-US" b="1" dirty="0">
                    <a:solidFill>
                      <a:schemeClr val="tx1"/>
                    </a:solidFill>
                    <a:latin typeface="Times New Roman" panose="02020603050405020304" pitchFamily="18" charset="0"/>
                    <a:cs typeface="Times New Roman" panose="02020603050405020304" pitchFamily="18" charset="0"/>
                  </a:rPr>
                  <a:t>Câu 7.</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𝑠𝑖𝑛</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𝑥</m:t>
                    </m:r>
                  </m:oMath>
                </a14:m>
                <a:r>
                  <a:rPr lang="en-US" dirty="0">
                    <a:solidFill>
                      <a:schemeClr val="tx1"/>
                    </a:solidFill>
                    <a:latin typeface="Times New Roman" panose="02020603050405020304" pitchFamily="18" charset="0"/>
                    <a:cs typeface="Times New Roman" panose="02020603050405020304" pitchFamily="18" charset="0"/>
                  </a:rPr>
                  <a:t>		B. y=</a:t>
                </a:r>
                <a:r>
                  <a:rPr lang="en-US" dirty="0" err="1">
                    <a:solidFill>
                      <a:schemeClr val="tx1"/>
                    </a:solidFill>
                    <a:latin typeface="Times New Roman" panose="02020603050405020304" pitchFamily="18" charset="0"/>
                    <a:cs typeface="Times New Roman" panose="02020603050405020304" pitchFamily="18" charset="0"/>
                  </a:rPr>
                  <a:t>cotx</a:t>
                </a:r>
                <a:r>
                  <a:rPr lang="en-US" dirty="0">
                    <a:solidFill>
                      <a:schemeClr val="tx1"/>
                    </a:solidFill>
                    <a:latin typeface="Times New Roman" panose="02020603050405020304" pitchFamily="18" charset="0"/>
                    <a:cs typeface="Times New Roman" panose="02020603050405020304" pitchFamily="18" charset="0"/>
                  </a:rPr>
                  <a:t>		C. y=</a:t>
                </a:r>
                <a:r>
                  <a:rPr lang="en-US" dirty="0" err="1">
                    <a:solidFill>
                      <a:schemeClr val="tx1"/>
                    </a:solidFill>
                    <a:latin typeface="Times New Roman" panose="02020603050405020304" pitchFamily="18" charset="0"/>
                    <a:cs typeface="Times New Roman" panose="02020603050405020304" pitchFamily="18" charset="0"/>
                  </a:rPr>
                  <a:t>sinx</a:t>
                </a:r>
                <a:r>
                  <a:rPr lang="en-US"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3</m:t>
                        </m:r>
                      </m:sup>
                    </m:sSup>
                  </m:oMath>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03F0509A-2DB7-46CD-BB42-CE02E6397324}"/>
                  </a:ext>
                </a:extLst>
              </p:cNvPr>
              <p:cNvSpPr txBox="1">
                <a:spLocks noRot="1" noChangeAspect="1" noMove="1" noResize="1" noEditPoints="1" noAdjustHandles="1" noChangeArrowheads="1" noChangeShapeType="1" noTextEdit="1"/>
              </p:cNvSpPr>
              <p:nvPr/>
            </p:nvSpPr>
            <p:spPr>
              <a:xfrm>
                <a:off x="460745" y="2643772"/>
                <a:ext cx="11270510" cy="669992"/>
              </a:xfrm>
              <a:prstGeom prst="rect">
                <a:avLst/>
              </a:prstGeom>
              <a:blipFill>
                <a:blip r:embed="rId6"/>
                <a:stretch>
                  <a:fillRect l="-487" t="-5455"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D3CD082-379F-4EA7-AB24-5C0E48509322}"/>
                  </a:ext>
                </a:extLst>
              </p:cNvPr>
              <p:cNvSpPr txBox="1"/>
              <p:nvPr/>
            </p:nvSpPr>
            <p:spPr>
              <a:xfrm>
                <a:off x="545805" y="3544237"/>
                <a:ext cx="11100390" cy="202747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Câu 8.</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oMath>
                </a14:m>
                <a:endParaRPr lang="en-US" b="0" dirty="0">
                  <a:latin typeface="Times New Roman" panose="02020603050405020304" pitchFamily="18" charset="0"/>
                  <a:ea typeface="Cambria Math" panose="020405030504060302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Đồng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b="0" i="1" smtClean="0">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oMath>
                </a14:m>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Đồng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oMath>
                </a14:m>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Đồng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oMath>
                </a14:m>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9D3CD082-379F-4EA7-AB24-5C0E48509322}"/>
                  </a:ext>
                </a:extLst>
              </p:cNvPr>
              <p:cNvSpPr txBox="1">
                <a:spLocks noRot="1" noChangeAspect="1" noMove="1" noResize="1" noEditPoints="1" noAdjustHandles="1" noChangeArrowheads="1" noChangeShapeType="1" noTextEdit="1"/>
              </p:cNvSpPr>
              <p:nvPr/>
            </p:nvSpPr>
            <p:spPr>
              <a:xfrm>
                <a:off x="545805" y="3544237"/>
                <a:ext cx="11100390" cy="2027478"/>
              </a:xfrm>
              <a:prstGeom prst="rect">
                <a:avLst/>
              </a:prstGeom>
              <a:blipFill>
                <a:blip r:embed="rId7"/>
                <a:stretch>
                  <a:fillRect l="-495" t="-1502" b="-300"/>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279FBF5A-FEF3-41D1-9432-4904A6106DB3}"/>
              </a:ext>
            </a:extLst>
          </p:cNvPr>
          <p:cNvSpPr/>
          <p:nvPr/>
        </p:nvSpPr>
        <p:spPr>
          <a:xfrm>
            <a:off x="545805" y="1345162"/>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FD45AF-C2D1-422B-8212-2B646C2392FD}"/>
              </a:ext>
            </a:extLst>
          </p:cNvPr>
          <p:cNvSpPr/>
          <p:nvPr/>
        </p:nvSpPr>
        <p:spPr>
          <a:xfrm>
            <a:off x="2351314" y="2120321"/>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CAD27C-82B1-4810-9BF1-0312CCC49B64}"/>
              </a:ext>
            </a:extLst>
          </p:cNvPr>
          <p:cNvSpPr/>
          <p:nvPr/>
        </p:nvSpPr>
        <p:spPr>
          <a:xfrm>
            <a:off x="460745" y="3007568"/>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2F2214-98C7-426E-8D0D-183AF1937C15}"/>
              </a:ext>
            </a:extLst>
          </p:cNvPr>
          <p:cNvSpPr/>
          <p:nvPr/>
        </p:nvSpPr>
        <p:spPr>
          <a:xfrm>
            <a:off x="613145" y="5159828"/>
            <a:ext cx="304800" cy="272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1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2" grpId="0"/>
      <p:bldP spid="25" grpId="0"/>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9AF8A3-90D5-4BD9-B454-9A498391B06B}"/>
              </a:ext>
            </a:extLst>
          </p:cNvPr>
          <p:cNvSpPr txBox="1"/>
          <p:nvPr/>
        </p:nvSpPr>
        <p:spPr>
          <a:xfrm>
            <a:off x="393405" y="244549"/>
            <a:ext cx="11313042" cy="369332"/>
          </a:xfrm>
          <a:prstGeom prst="rect">
            <a:avLst/>
          </a:prstGeom>
          <a:noFill/>
        </p:spPr>
        <p:txBody>
          <a:bodyPr wrap="square" rtlCol="0">
            <a:spAutoFit/>
          </a:bodyPr>
          <a:lstStyle/>
          <a:p>
            <a:pPr algn="ctr"/>
            <a:r>
              <a:rPr lang="en-US" b="1" dirty="0">
                <a:solidFill>
                  <a:srgbClr val="1F05BB"/>
                </a:solidFill>
                <a:latin typeface="Times New Roman" panose="02020603050405020304" pitchFamily="18" charset="0"/>
                <a:cs typeface="Times New Roman" panose="02020603050405020304" pitchFamily="18" charset="0"/>
              </a:rPr>
              <a:t>H</a:t>
            </a:r>
            <a:r>
              <a:rPr lang="vi-VN" b="1" dirty="0">
                <a:solidFill>
                  <a:srgbClr val="1F05BB"/>
                </a:solidFill>
                <a:latin typeface="Times New Roman" panose="02020603050405020304" pitchFamily="18" charset="0"/>
                <a:cs typeface="Times New Roman" panose="02020603050405020304" pitchFamily="18" charset="0"/>
              </a:rPr>
              <a:t>Ư</a:t>
            </a:r>
            <a:r>
              <a:rPr lang="en-US" b="1" dirty="0">
                <a:solidFill>
                  <a:srgbClr val="1F05BB"/>
                </a:solidFill>
                <a:latin typeface="Times New Roman" panose="02020603050405020304" pitchFamily="18" charset="0"/>
                <a:cs typeface="Times New Roman" panose="02020603050405020304" pitchFamily="18" charset="0"/>
              </a:rPr>
              <a:t>ỚNG DẪN CHỮA BÀI TẬP SGK/31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EAB92B-B50E-49C8-A409-8A1D9C04515E}"/>
                  </a:ext>
                </a:extLst>
              </p:cNvPr>
              <p:cNvSpPr txBox="1"/>
              <p:nvPr/>
            </p:nvSpPr>
            <p:spPr>
              <a:xfrm>
                <a:off x="393405" y="797442"/>
                <a:ext cx="11238614" cy="148617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1/31.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x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=1 </a:t>
                </a:r>
                <a14:m>
                  <m:oMath xmlns:m="http://schemas.openxmlformats.org/officeDocument/2006/math">
                    <m:groupChr>
                      <m:groupChrPr>
                        <m:chr m:val="⇔"/>
                        <m:pos m:val="top"/>
                        <m:ctrlPr>
                          <a:rPr lang="en-US" i="1" smtClean="0">
                            <a:latin typeface="Cambria Math" panose="02040503050406030204" pitchFamily="18" charset="0"/>
                          </a:rPr>
                        </m:ctrlPr>
                      </m:groupChrPr>
                      <m:e/>
                    </m:groupCh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=0 </a:t>
                </a:r>
                <a14:m>
                  <m:oMath xmlns:m="http://schemas.openxmlformats.org/officeDocument/2006/math">
                    <m:groupChr>
                      <m:groupChrPr>
                        <m:chr m:val="⇔"/>
                        <m:pos m:val="top"/>
                        <m:ctrlPr>
                          <a:rPr lang="en-US" i="1">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x ∈ {‒2</a:t>
                </a:r>
                <a:r>
                  <a:rPr lang="el-GR" dirty="0">
                    <a:latin typeface="Times New Roman" panose="02020603050405020304" pitchFamily="18" charset="0"/>
                    <a:cs typeface="Times New Roman" panose="02020603050405020304" pitchFamily="18" charset="0"/>
                  </a:rPr>
                  <a:t>π; ‒π; 0; π; 2π}.</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cosx</a:t>
                </a:r>
                <a:r>
                  <a:rPr lang="en-US" dirty="0">
                    <a:latin typeface="Times New Roman" panose="02020603050405020304" pitchFamily="18" charset="0"/>
                    <a:cs typeface="Times New Roman" panose="02020603050405020304" pitchFamily="18" charset="0"/>
                  </a:rPr>
                  <a:t>=-1</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x ∈ {‒</a:t>
                </a:r>
                <a:r>
                  <a:rPr lang="el-GR" dirty="0">
                    <a:latin typeface="Times New Roman" panose="02020603050405020304" pitchFamily="18" charset="0"/>
                    <a:cs typeface="Times New Roman" panose="02020603050405020304" pitchFamily="18" charset="0"/>
                  </a:rPr>
                  <a:t>π; π}.</a:t>
                </a:r>
                <a:r>
                  <a:rPr lang="en-US" dirty="0">
                    <a:latin typeface="Times New Roman" panose="02020603050405020304" pitchFamily="18" charset="0"/>
                    <a:cs typeface="Times New Roman" panose="02020603050405020304" pitchFamily="18" charset="0"/>
                  </a:rPr>
                  <a:t>		d/ cosx=0</a:t>
                </a:r>
                <a14:m>
                  <m:oMath xmlns:m="http://schemas.openxmlformats.org/officeDocument/2006/math">
                    <m:groupChr>
                      <m:groupChrPr>
                        <m:chr m:val="⇔"/>
                        <m:pos m:val="top"/>
                        <m:ctrlPr>
                          <a:rPr lang="en-US" i="1">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1EAB92B-B50E-49C8-A409-8A1D9C04515E}"/>
                  </a:ext>
                </a:extLst>
              </p:cNvPr>
              <p:cNvSpPr txBox="1">
                <a:spLocks noRot="1" noChangeAspect="1" noMove="1" noResize="1" noEditPoints="1" noAdjustHandles="1" noChangeArrowheads="1" noChangeShapeType="1" noTextEdit="1"/>
              </p:cNvSpPr>
              <p:nvPr/>
            </p:nvSpPr>
            <p:spPr>
              <a:xfrm>
                <a:off x="393405" y="797442"/>
                <a:ext cx="11238614" cy="1486176"/>
              </a:xfrm>
              <a:prstGeom prst="rect">
                <a:avLst/>
              </a:prstGeom>
              <a:blipFill>
                <a:blip r:embed="rId2"/>
                <a:stretch>
                  <a:fillRect l="-488" t="-2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B45CFB-377A-4798-9112-EC51CDE986D3}"/>
                  </a:ext>
                </a:extLst>
              </p:cNvPr>
              <p:cNvSpPr txBox="1"/>
              <p:nvPr/>
            </p:nvSpPr>
            <p:spPr>
              <a:xfrm>
                <a:off x="489098" y="2094614"/>
                <a:ext cx="11430000" cy="133094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2/31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x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smtClean="0">
                            <a:latin typeface="Cambria Math" panose="02040503050406030204" pitchFamily="18" charset="0"/>
                            <a:cs typeface="Times New Roman" panose="02020603050405020304" pitchFamily="18" charset="0"/>
                          </a:rPr>
                        </m:ctrlPr>
                      </m:dPr>
                      <m:e>
                        <m:r>
                          <m:rPr>
                            <m:nor/>
                          </m:rPr>
                          <a:rPr lang="en-US" dirty="0">
                            <a:latin typeface="Times New Roman" panose="02020603050405020304" pitchFamily="18" charset="0"/>
                            <a:cs typeface="Times New Roman" panose="02020603050405020304" pitchFamily="18" charset="0"/>
                          </a:rPr>
                          <m:t>‒</m:t>
                        </m:r>
                        <m:r>
                          <m:rPr>
                            <m:nor/>
                          </m:rPr>
                          <a:rPr lang="el-GR" dirty="0">
                            <a:latin typeface="Times New Roman" panose="02020603050405020304" pitchFamily="18" charset="0"/>
                            <a:cs typeface="Times New Roman" panose="02020603050405020304" pitchFamily="18" charset="0"/>
                          </a:rPr>
                          <m:t>π</m:t>
                        </m:r>
                        <m:r>
                          <a:rPr lang="en-US" b="0" i="1" dirty="0" smtClean="0">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để</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tanx</a:t>
                </a:r>
                <a:r>
                  <a:rPr lang="en-US" dirty="0">
                    <a:latin typeface="Times New Roman" panose="02020603050405020304" pitchFamily="18" charset="0"/>
                    <a:cs typeface="Times New Roman" panose="02020603050405020304" pitchFamily="18" charset="0"/>
                  </a:rPr>
                  <a:t>=-1 </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e>
                    </m:d>
                  </m:oMath>
                </a14:m>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tanx</a:t>
                </a:r>
                <a:r>
                  <a:rPr lang="en-US" dirty="0">
                    <a:latin typeface="Times New Roman" panose="02020603050405020304" pitchFamily="18" charset="0"/>
                    <a:cs typeface="Times New Roman" panose="02020603050405020304" pitchFamily="18" charset="0"/>
                  </a:rPr>
                  <a:t>=0 </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x ∈ {0; </a:t>
                </a:r>
                <a:r>
                  <a:rPr lang="el-GR" dirty="0">
                    <a:latin typeface="Times New Roman" panose="02020603050405020304" pitchFamily="18" charset="0"/>
                    <a:cs typeface="Times New Roman" panose="02020603050405020304" pitchFamily="18" charset="0"/>
                  </a:rPr>
                  <a:t>π}.</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cotx</a:t>
                </a:r>
                <a:r>
                  <a:rPr lang="en-US" dirty="0">
                    <a:latin typeface="Times New Roman" panose="02020603050405020304" pitchFamily="18" charset="0"/>
                    <a:cs typeface="Times New Roman" panose="02020603050405020304" pitchFamily="18" charset="0"/>
                  </a:rPr>
                  <a:t>=1 </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5</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4</m:t>
                            </m:r>
                          </m:den>
                        </m:f>
                      </m:e>
                    </m:d>
                  </m:oMath>
                </a14:m>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cotx</a:t>
                </a:r>
                <a:r>
                  <a:rPr lang="en-US" dirty="0">
                    <a:latin typeface="Times New Roman" panose="02020603050405020304" pitchFamily="18" charset="0"/>
                    <a:cs typeface="Times New Roman" panose="02020603050405020304" pitchFamily="18" charset="0"/>
                  </a:rPr>
                  <a:t>=0</a:t>
                </a:r>
                <a14:m>
                  <m:oMath xmlns:m="http://schemas.openxmlformats.org/officeDocument/2006/math">
                    <m:groupChr>
                      <m:groupChrPr>
                        <m:chr m:val="⇔"/>
                        <m:pos m:val="top"/>
                        <m:ctrlPr>
                          <a:rPr lang="en-US" i="1" smtClean="0">
                            <a:latin typeface="Cambria Math" panose="02040503050406030204" pitchFamily="18" charset="0"/>
                          </a:rPr>
                        </m:ctrlPr>
                      </m:groupChrPr>
                      <m:e/>
                    </m:groupCh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smtClean="0">
                            <a:latin typeface="Cambria Math" panose="02040503050406030204" pitchFamily="18" charset="0"/>
                          </a:rPr>
                          <m:t> </m:t>
                        </m:r>
                      </m:e>
                    </m:d>
                  </m:oMath>
                </a14:m>
                <a:endParaRPr lang="en-US"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EB45CFB-377A-4798-9112-EC51CDE986D3}"/>
                  </a:ext>
                </a:extLst>
              </p:cNvPr>
              <p:cNvSpPr txBox="1">
                <a:spLocks noRot="1" noChangeAspect="1" noMove="1" noResize="1" noEditPoints="1" noAdjustHandles="1" noChangeArrowheads="1" noChangeShapeType="1" noTextEdit="1"/>
              </p:cNvSpPr>
              <p:nvPr/>
            </p:nvSpPr>
            <p:spPr>
              <a:xfrm>
                <a:off x="489098" y="2094614"/>
                <a:ext cx="11430000" cy="1330942"/>
              </a:xfrm>
              <a:prstGeom prst="rect">
                <a:avLst/>
              </a:prstGeom>
              <a:blipFill>
                <a:blip r:embed="rId3"/>
                <a:stretch>
                  <a:fillRect l="-427" b="-174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C26375-82D0-4D80-8667-D207A10B8CED}"/>
                  </a:ext>
                </a:extLst>
              </p:cNvPr>
              <p:cNvSpPr txBox="1"/>
              <p:nvPr/>
            </p:nvSpPr>
            <p:spPr>
              <a:xfrm>
                <a:off x="574158" y="3425556"/>
                <a:ext cx="11238614" cy="133786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3/31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9</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9</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7</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e>
                    </m:d>
                  </m:oMath>
                </a14:m>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0CC26375-82D0-4D80-8667-D207A10B8CED}"/>
                  </a:ext>
                </a:extLst>
              </p:cNvPr>
              <p:cNvSpPr txBox="1">
                <a:spLocks noRot="1" noChangeAspect="1" noMove="1" noResize="1" noEditPoints="1" noAdjustHandles="1" noChangeArrowheads="1" noChangeShapeType="1" noTextEdit="1"/>
              </p:cNvSpPr>
              <p:nvPr/>
            </p:nvSpPr>
            <p:spPr>
              <a:xfrm>
                <a:off x="574158" y="3425556"/>
                <a:ext cx="11238614" cy="1337867"/>
              </a:xfrm>
              <a:prstGeom prst="rect">
                <a:avLst/>
              </a:prstGeom>
              <a:blipFill>
                <a:blip r:embed="rId4"/>
                <a:stretch>
                  <a:fillRect l="-434" t="-2740" b="-6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9EF9D0-2AC3-4A3E-A937-410D01847390}"/>
                  </a:ext>
                </a:extLst>
              </p:cNvPr>
              <p:cNvSpPr txBox="1"/>
              <p:nvPr/>
            </p:nvSpPr>
            <p:spPr>
              <a:xfrm>
                <a:off x="574158" y="4944140"/>
                <a:ext cx="11344940" cy="13358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Bài 4/31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 m (m ∈ [‒1;1])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m ∈ [‒1;1]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09EF9D0-2AC3-4A3E-A937-410D01847390}"/>
                  </a:ext>
                </a:extLst>
              </p:cNvPr>
              <p:cNvSpPr txBox="1">
                <a:spLocks noRot="1" noChangeAspect="1" noMove="1" noResize="1" noEditPoints="1" noAdjustHandles="1" noChangeArrowheads="1" noChangeShapeType="1" noTextEdit="1"/>
              </p:cNvSpPr>
              <p:nvPr/>
            </p:nvSpPr>
            <p:spPr>
              <a:xfrm>
                <a:off x="574158" y="4944140"/>
                <a:ext cx="11344940" cy="1335815"/>
              </a:xfrm>
              <a:prstGeom prst="rect">
                <a:avLst/>
              </a:prstGeom>
              <a:blipFill>
                <a:blip r:embed="rId5"/>
                <a:stretch>
                  <a:fillRect l="-430" t="-2283" b="-639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11D0264-CE6A-4F09-8859-5B945BE8C0CE}"/>
              </a:ext>
            </a:extLst>
          </p:cNvPr>
          <p:cNvSpPr txBox="1"/>
          <p:nvPr/>
        </p:nvSpPr>
        <p:spPr>
          <a:xfrm>
            <a:off x="691116" y="6279955"/>
            <a:ext cx="1134494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Ý c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304800"/>
            <a:ext cx="8839200" cy="6553200"/>
            <a:chOff x="96" y="192"/>
            <a:chExt cx="5568" cy="4128"/>
          </a:xfrm>
        </p:grpSpPr>
        <p:pic>
          <p:nvPicPr>
            <p:cNvPr id="19468" name="Picture 4" descr="ELF1C"/>
            <p:cNvPicPr>
              <a:picLocks noChangeAspect="1" noChangeArrowheads="1"/>
            </p:cNvPicPr>
            <p:nvPr/>
          </p:nvPicPr>
          <p:blipFill>
            <a:blip r:embed="rId2"/>
            <a:srcRect/>
            <a:stretch>
              <a:fillRect/>
            </a:stretch>
          </p:blipFill>
          <p:spPr bwMode="auto">
            <a:xfrm>
              <a:off x="96" y="192"/>
              <a:ext cx="5568" cy="4128"/>
            </a:xfrm>
            <a:prstGeom prst="rect">
              <a:avLst/>
            </a:prstGeom>
            <a:noFill/>
            <a:ln w="9525">
              <a:noFill/>
              <a:miter lim="800000"/>
              <a:headEnd/>
              <a:tailEnd/>
            </a:ln>
          </p:spPr>
        </p:pic>
        <p:sp>
          <p:nvSpPr>
            <p:cNvPr id="19469" name="WordArt 15"/>
            <p:cNvSpPr>
              <a:spLocks noChangeArrowheads="1" noChangeShapeType="1" noTextEdit="1"/>
            </p:cNvSpPr>
            <p:nvPr/>
          </p:nvSpPr>
          <p:spPr bwMode="auto">
            <a:xfrm rot="-18387">
              <a:off x="2254" y="396"/>
              <a:ext cx="2784" cy="420"/>
            </a:xfrm>
            <a:prstGeom prst="rect">
              <a:avLst/>
            </a:prstGeom>
          </p:spPr>
          <p:txBody>
            <a:bodyPr wrap="none" fromWordArt="1">
              <a:prstTxWarp prst="textWave1">
                <a:avLst>
                  <a:gd name="adj1" fmla="val 13005"/>
                  <a:gd name="adj2" fmla="val 65"/>
                </a:avLst>
              </a:prstTxWarp>
            </a:bodyPr>
            <a:lstStyle/>
            <a:p>
              <a:pPr algn="ct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Kiến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thức</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cần</a:t>
              </a:r>
              <a:r>
                <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2400" kern="10" dirty="0" err="1">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rPr>
                <a:t>nhớ</a:t>
              </a:r>
              <a:endParaRPr lang="en-US" sz="2400" kern="10" dirty="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itchFamily="18" charset="0"/>
                <a:cs typeface="Times New Roman" pitchFamily="18" charset="0"/>
              </a:endParaRPr>
            </a:p>
          </p:txBody>
        </p:sp>
      </p:grpSp>
      <p:sp>
        <p:nvSpPr>
          <p:cNvPr id="35846" name="Oval 6"/>
          <p:cNvSpPr>
            <a:spLocks noChangeArrowheads="1"/>
          </p:cNvSpPr>
          <p:nvPr/>
        </p:nvSpPr>
        <p:spPr bwMode="auto">
          <a:xfrm>
            <a:off x="3733800" y="35814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7" name="Oval 7"/>
          <p:cNvSpPr>
            <a:spLocks noChangeArrowheads="1"/>
          </p:cNvSpPr>
          <p:nvPr/>
        </p:nvSpPr>
        <p:spPr bwMode="auto">
          <a:xfrm>
            <a:off x="4114800" y="3276600"/>
            <a:ext cx="400050" cy="381000"/>
          </a:xfrm>
          <a:prstGeom prst="ellipse">
            <a:avLst/>
          </a:prstGeom>
          <a:solidFill>
            <a:srgbClr val="FF0000"/>
          </a:solidFill>
          <a:ln w="38100">
            <a:solidFill>
              <a:schemeClr val="tx1"/>
            </a:solidFill>
            <a:round/>
            <a:headEnd/>
            <a:tailEnd/>
          </a:ln>
        </p:spPr>
        <p:txBody>
          <a:bodyPr wrap="none" anchor="ctr"/>
          <a:lstStyle/>
          <a:p>
            <a:endParaRPr lang="en-US" sz="2400">
              <a:solidFill>
                <a:prstClr val="black"/>
              </a:solidFill>
              <a:latin typeface="Times New Roman" pitchFamily="18" charset="0"/>
              <a:cs typeface="Times New Roman" pitchFamily="18" charset="0"/>
            </a:endParaRPr>
          </a:p>
        </p:txBody>
      </p:sp>
      <p:sp>
        <p:nvSpPr>
          <p:cNvPr id="35849" name="AutoShape 9"/>
          <p:cNvSpPr>
            <a:spLocks noChangeArrowheads="1"/>
          </p:cNvSpPr>
          <p:nvPr/>
        </p:nvSpPr>
        <p:spPr bwMode="auto">
          <a:xfrm>
            <a:off x="2819400" y="838200"/>
            <a:ext cx="609600" cy="4572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0" name="AutoShape 10"/>
          <p:cNvSpPr>
            <a:spLocks noChangeArrowheads="1"/>
          </p:cNvSpPr>
          <p:nvPr/>
        </p:nvSpPr>
        <p:spPr bwMode="auto">
          <a:xfrm>
            <a:off x="9220200" y="5410200"/>
            <a:ext cx="533400" cy="609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1" name="AutoShape 11"/>
          <p:cNvSpPr>
            <a:spLocks noChangeArrowheads="1"/>
          </p:cNvSpPr>
          <p:nvPr/>
        </p:nvSpPr>
        <p:spPr bwMode="auto">
          <a:xfrm>
            <a:off x="6934200" y="5867400"/>
            <a:ext cx="609600" cy="609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2" name="AutoShape 12"/>
          <p:cNvSpPr>
            <a:spLocks noChangeArrowheads="1"/>
          </p:cNvSpPr>
          <p:nvPr/>
        </p:nvSpPr>
        <p:spPr bwMode="auto">
          <a:xfrm>
            <a:off x="5638800" y="5181600"/>
            <a:ext cx="381000" cy="533400"/>
          </a:xfrm>
          <a:prstGeom prst="star5">
            <a:avLst/>
          </a:prstGeom>
          <a:solidFill>
            <a:srgbClr val="0000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3" name="AutoShape 13"/>
          <p:cNvSpPr>
            <a:spLocks noChangeArrowheads="1"/>
          </p:cNvSpPr>
          <p:nvPr/>
        </p:nvSpPr>
        <p:spPr bwMode="auto">
          <a:xfrm>
            <a:off x="8001000" y="4876800"/>
            <a:ext cx="381000" cy="3048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4" name="AutoShape 14"/>
          <p:cNvSpPr>
            <a:spLocks noChangeArrowheads="1"/>
          </p:cNvSpPr>
          <p:nvPr/>
        </p:nvSpPr>
        <p:spPr bwMode="auto">
          <a:xfrm>
            <a:off x="3429000" y="2286000"/>
            <a:ext cx="304800" cy="2286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5856" name="AutoShape 16"/>
          <p:cNvSpPr>
            <a:spLocks noChangeArrowheads="1"/>
          </p:cNvSpPr>
          <p:nvPr/>
        </p:nvSpPr>
        <p:spPr bwMode="auto">
          <a:xfrm>
            <a:off x="3886200" y="1524000"/>
            <a:ext cx="228600" cy="228600"/>
          </a:xfrm>
          <a:prstGeom prst="star5">
            <a:avLst/>
          </a:prstGeom>
          <a:solidFill>
            <a:srgbClr val="FFCCFF"/>
          </a:solidFill>
          <a:ln w="9525">
            <a:solidFill>
              <a:schemeClr val="tx1"/>
            </a:solidFill>
            <a:miter lim="800000"/>
            <a:headEnd/>
            <a:tailEnd/>
          </a:ln>
          <a:effectLst/>
        </p:spPr>
        <p:txBody>
          <a:bodyPr wrap="none" anchor="ctr"/>
          <a:lstStyle/>
          <a:p>
            <a:pPr>
              <a:defRPr/>
            </a:pPr>
            <a:endParaRPr lang="en-US" sz="240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36683E53-F178-45A5-80C9-544EAE2E8605}"/>
              </a:ext>
            </a:extLst>
          </p:cNvPr>
          <p:cNvSpPr/>
          <p:nvPr/>
        </p:nvSpPr>
        <p:spPr>
          <a:xfrm>
            <a:off x="4495800" y="1524000"/>
            <a:ext cx="6096000" cy="1477328"/>
          </a:xfrm>
          <a:prstGeom prst="rect">
            <a:avLst/>
          </a:prstGeom>
        </p:spPr>
        <p:txBody>
          <a:bodyPr>
            <a:spAutoFit/>
          </a:bodyPr>
          <a:lstStyle/>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nghĩa</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sinx</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cosx</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tanx</a:t>
            </a:r>
            <a:r>
              <a:rPr lang="en-US" dirty="0">
                <a:solidFill>
                  <a:srgbClr val="1F05BB"/>
                </a:solidFill>
                <a:latin typeface="Times New Roman" panose="02020603050405020304" pitchFamily="18" charset="0"/>
                <a:cs typeface="Times New Roman" panose="02020603050405020304" pitchFamily="18" charset="0"/>
              </a:rPr>
              <a:t>, y=</a:t>
            </a:r>
            <a:r>
              <a:rPr lang="en-US" dirty="0" err="1">
                <a:solidFill>
                  <a:srgbClr val="1F05BB"/>
                </a:solidFill>
                <a:latin typeface="Times New Roman" panose="02020603050405020304" pitchFamily="18" charset="0"/>
                <a:cs typeface="Times New Roman" panose="02020603050405020304" pitchFamily="18" charset="0"/>
              </a:rPr>
              <a:t>cotx</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bảng</a:t>
            </a:r>
            <a:endParaRPr lang="en-US" dirty="0">
              <a:solidFill>
                <a:srgbClr val="1F05BB"/>
              </a:solidFill>
              <a:latin typeface="Times New Roman" panose="02020603050405020304" pitchFamily="18" charset="0"/>
              <a:cs typeface="Times New Roman" panose="02020603050405020304" pitchFamily="18" charset="0"/>
            </a:endParaRPr>
          </a:p>
          <a:p>
            <a:r>
              <a:rPr lang="en-US" dirty="0" err="1">
                <a:solidFill>
                  <a:srgbClr val="1F05BB"/>
                </a:solidFill>
                <a:latin typeface="Times New Roman" panose="02020603050405020304" pitchFamily="18" charset="0"/>
                <a:cs typeface="Times New Roman" panose="02020603050405020304" pitchFamily="18" charset="0"/>
              </a:rPr>
              <a:t>giá</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trị</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và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chất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liên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quan</a:t>
            </a:r>
            <a:endParaRPr lang="en-US" dirty="0">
              <a:solidFill>
                <a:srgbClr val="1F05BB"/>
              </a:solidFill>
              <a:latin typeface="Times New Roman" panose="02020603050405020304" pitchFamily="18" charset="0"/>
              <a:cs typeface="Times New Roman" panose="02020603050405020304" pitchFamily="18" charset="0"/>
            </a:endParaRPr>
          </a:p>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dạng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toán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và</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ph</a:t>
            </a:r>
            <a:r>
              <a:rPr lang="vi-VN" dirty="0">
                <a:solidFill>
                  <a:srgbClr val="1F05BB"/>
                </a:solidFill>
                <a:latin typeface="Times New Roman" panose="02020603050405020304" pitchFamily="18" charset="0"/>
                <a:cs typeface="Times New Roman" panose="02020603050405020304" pitchFamily="18" charset="0"/>
              </a:rPr>
              <a:t>ư</a:t>
            </a:r>
            <a:r>
              <a:rPr lang="en-US" dirty="0" err="1">
                <a:solidFill>
                  <a:srgbClr val="1F05BB"/>
                </a:solidFill>
                <a:latin typeface="Times New Roman" panose="02020603050405020304" pitchFamily="18" charset="0"/>
                <a:cs typeface="Times New Roman" panose="02020603050405020304" pitchFamily="18" charset="0"/>
              </a:rPr>
              <a:t>ơng</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pháp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giải</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Tìm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tập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định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xét</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chẵn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lẻ</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tuần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hoàn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tính</a:t>
            </a:r>
            <a:r>
              <a:rPr lang="en-US" dirty="0">
                <a:solidFill>
                  <a:srgbClr val="1F05BB"/>
                </a:solidFill>
                <a:latin typeface="Times New Roman" panose="02020603050405020304" pitchFamily="18" charset="0"/>
                <a:cs typeface="Times New Roman" panose="02020603050405020304" pitchFamily="18" charset="0"/>
              </a:rPr>
              <a:t> đ</a:t>
            </a:r>
            <a:r>
              <a:rPr lang="vi-VN" dirty="0">
                <a:solidFill>
                  <a:srgbClr val="1F05BB"/>
                </a:solidFill>
                <a:latin typeface="Times New Roman" panose="02020603050405020304" pitchFamily="18" charset="0"/>
                <a:cs typeface="Times New Roman" panose="02020603050405020304" pitchFamily="18" charset="0"/>
              </a:rPr>
              <a:t>ơ</a:t>
            </a:r>
            <a:r>
              <a:rPr lang="en-US" dirty="0">
                <a:solidFill>
                  <a:srgbClr val="1F05BB"/>
                </a:solidFill>
                <a:latin typeface="Times New Roman" panose="02020603050405020304" pitchFamily="18" charset="0"/>
                <a:cs typeface="Times New Roman" panose="02020603050405020304" pitchFamily="18" charset="0"/>
              </a:rPr>
              <a:t>n </a:t>
            </a:r>
            <a:r>
              <a:rPr lang="en-US" dirty="0" err="1">
                <a:solidFill>
                  <a:srgbClr val="1F05BB"/>
                </a:solidFill>
                <a:latin typeface="Times New Roman" panose="02020603050405020304" pitchFamily="18" charset="0"/>
                <a:cs typeface="Times New Roman" panose="02020603050405020304" pitchFamily="18" charset="0"/>
              </a:rPr>
              <a:t>điệu</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của</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các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hàm</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số</a:t>
            </a:r>
            <a:endParaRPr lang="en-US" dirty="0">
              <a:solidFill>
                <a:srgbClr val="1F05BB"/>
              </a:solidFill>
              <a:latin typeface="Times New Roman" panose="02020603050405020304" pitchFamily="18" charset="0"/>
              <a:cs typeface="Times New Roman" panose="02020603050405020304" pitchFamily="18" charset="0"/>
            </a:endParaRPr>
          </a:p>
          <a:p>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Đọc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nghiên</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cứu</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bài</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học</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tiếp</a:t>
            </a:r>
            <a:r>
              <a:rPr lang="en-US" dirty="0">
                <a:solidFill>
                  <a:srgbClr val="1F05BB"/>
                </a:solidFill>
                <a:latin typeface="Times New Roman" panose="02020603050405020304" pitchFamily="18" charset="0"/>
                <a:cs typeface="Times New Roman" panose="02020603050405020304" pitchFamily="18" charset="0"/>
              </a:rPr>
              <a:t> </a:t>
            </a:r>
            <a:r>
              <a:rPr lang="en-US" dirty="0" err="1">
                <a:solidFill>
                  <a:srgbClr val="1F05BB"/>
                </a:solidFill>
                <a:latin typeface="Times New Roman" panose="02020603050405020304" pitchFamily="18" charset="0"/>
                <a:cs typeface="Times New Roman" panose="02020603050405020304" pitchFamily="18" charset="0"/>
              </a:rPr>
              <a:t>theo</a:t>
            </a:r>
            <a:endParaRPr lang="en-US" dirty="0">
              <a:solidFill>
                <a:srgbClr val="1F05B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94305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8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3585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499"/>
                                          </p:stCondLst>
                                        </p:cTn>
                                        <p:tgtEl>
                                          <p:spTgt spid="35850"/>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2000"/>
                                  </p:stCondLst>
                                  <p:childTnLst>
                                    <p:set>
                                      <p:cBhvr>
                                        <p:cTn id="15" dur="1" fill="hold">
                                          <p:stCondLst>
                                            <p:cond delay="499"/>
                                          </p:stCondLst>
                                        </p:cTn>
                                        <p:tgtEl>
                                          <p:spTgt spid="35851"/>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0"/>
                                  </p:stCondLst>
                                  <p:childTnLst>
                                    <p:set>
                                      <p:cBhvr>
                                        <p:cTn id="18" dur="1" fill="hold">
                                          <p:stCondLst>
                                            <p:cond delay="499"/>
                                          </p:stCondLst>
                                        </p:cTn>
                                        <p:tgtEl>
                                          <p:spTgt spid="35852"/>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nodeType="afterEffect">
                                  <p:stCondLst>
                                    <p:cond delay="0"/>
                                  </p:stCondLst>
                                  <p:childTnLst>
                                    <p:set>
                                      <p:cBhvr>
                                        <p:cTn id="21" dur="1" fill="hold">
                                          <p:stCondLst>
                                            <p:cond delay="499"/>
                                          </p:stCondLst>
                                        </p:cTn>
                                        <p:tgtEl>
                                          <p:spTgt spid="35853"/>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499"/>
                                          </p:stCondLst>
                                        </p:cTn>
                                        <p:tgtEl>
                                          <p:spTgt spid="358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2000" fill="hold"/>
                                        <p:tgtEl>
                                          <p:spTgt spid="2"/>
                                        </p:tgtEl>
                                        <p:attrNameLst>
                                          <p:attrName>ppt_x</p:attrName>
                                        </p:attrNameLst>
                                      </p:cBhvr>
                                      <p:tavLst>
                                        <p:tav tm="0">
                                          <p:val>
                                            <p:strVal val="0-#ppt_w/2"/>
                                          </p:val>
                                        </p:tav>
                                        <p:tav tm="100000">
                                          <p:val>
                                            <p:strVal val="#ppt_x"/>
                                          </p:val>
                                        </p:tav>
                                      </p:tavLst>
                                    </p:anim>
                                    <p:anim calcmode="lin" valueType="num">
                                      <p:cBhvr additive="base">
                                        <p:cTn id="30" dur="2000" fill="hold"/>
                                        <p:tgtEl>
                                          <p:spTgt spid="2"/>
                                        </p:tgtEl>
                                        <p:attrNameLst>
                                          <p:attrName>ppt_y</p:attrName>
                                        </p:attrNameLst>
                                      </p:cBhvr>
                                      <p:tavLst>
                                        <p:tav tm="0">
                                          <p:val>
                                            <p:strVal val="#ppt_y"/>
                                          </p:val>
                                        </p:tav>
                                        <p:tav tm="100000">
                                          <p:val>
                                            <p:strVal val="#ppt_y"/>
                                          </p:val>
                                        </p:tav>
                                      </p:tavLst>
                                    </p:anim>
                                  </p:childTnLst>
                                </p:cTn>
                              </p:par>
                              <p:par>
                                <p:cTn id="31"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2" dur="500" fill="hold"/>
                                        <p:tgtEl>
                                          <p:spTgt spid="35846"/>
                                        </p:tgtEl>
                                        <p:attrNameLst>
                                          <p:attrName>style.color</p:attrName>
                                        </p:attrNameLst>
                                      </p:cBhvr>
                                      <p:by>
                                        <p:hsl h="-7200000" s="0" l="0"/>
                                      </p:by>
                                    </p:animClr>
                                    <p:animClr clrSpc="hsl" dir="cw">
                                      <p:cBhvr>
                                        <p:cTn id="33" dur="500" fill="hold"/>
                                        <p:tgtEl>
                                          <p:spTgt spid="35846"/>
                                        </p:tgtEl>
                                        <p:attrNameLst>
                                          <p:attrName>fillcolor</p:attrName>
                                        </p:attrNameLst>
                                      </p:cBhvr>
                                      <p:by>
                                        <p:hsl h="-7200000" s="0" l="0"/>
                                      </p:by>
                                    </p:animClr>
                                    <p:animClr clrSpc="hsl" dir="cw">
                                      <p:cBhvr>
                                        <p:cTn id="34" dur="500" fill="hold"/>
                                        <p:tgtEl>
                                          <p:spTgt spid="35846"/>
                                        </p:tgtEl>
                                        <p:attrNameLst>
                                          <p:attrName>stroke.color</p:attrName>
                                        </p:attrNameLst>
                                      </p:cBhvr>
                                      <p:by>
                                        <p:hsl h="-7200000" s="0" l="0"/>
                                      </p:by>
                                    </p:animClr>
                                    <p:set>
                                      <p:cBhvr>
                                        <p:cTn id="35" dur="500" fill="hold"/>
                                        <p:tgtEl>
                                          <p:spTgt spid="35846"/>
                                        </p:tgtEl>
                                        <p:attrNameLst>
                                          <p:attrName>fill.type</p:attrName>
                                        </p:attrNameLst>
                                      </p:cBhvr>
                                      <p:to>
                                        <p:strVal val="solid"/>
                                      </p:to>
                                    </p:set>
                                  </p:childTnLst>
                                </p:cTn>
                              </p:par>
                              <p:par>
                                <p:cTn id="36"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7" dur="500" fill="hold"/>
                                        <p:tgtEl>
                                          <p:spTgt spid="35847"/>
                                        </p:tgtEl>
                                        <p:attrNameLst>
                                          <p:attrName>style.color</p:attrName>
                                        </p:attrNameLst>
                                      </p:cBhvr>
                                      <p:by>
                                        <p:hsl h="-7200000" s="0" l="0"/>
                                      </p:by>
                                    </p:animClr>
                                    <p:animClr clrSpc="hsl" dir="cw">
                                      <p:cBhvr>
                                        <p:cTn id="38" dur="500" fill="hold"/>
                                        <p:tgtEl>
                                          <p:spTgt spid="35847"/>
                                        </p:tgtEl>
                                        <p:attrNameLst>
                                          <p:attrName>fillcolor</p:attrName>
                                        </p:attrNameLst>
                                      </p:cBhvr>
                                      <p:by>
                                        <p:hsl h="-7200000" s="0" l="0"/>
                                      </p:by>
                                    </p:animClr>
                                    <p:animClr clrSpc="hsl" dir="cw">
                                      <p:cBhvr>
                                        <p:cTn id="39" dur="500" fill="hold"/>
                                        <p:tgtEl>
                                          <p:spTgt spid="35847"/>
                                        </p:tgtEl>
                                        <p:attrNameLst>
                                          <p:attrName>stroke.color</p:attrName>
                                        </p:attrNameLst>
                                      </p:cBhvr>
                                      <p:by>
                                        <p:hsl h="-7200000" s="0" l="0"/>
                                      </p:by>
                                    </p:animClr>
                                    <p:set>
                                      <p:cBhvr>
                                        <p:cTn id="40" dur="500" fill="hold"/>
                                        <p:tgtEl>
                                          <p:spTgt spid="35847"/>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fltVal val="0"/>
                                          </p:val>
                                        </p:tav>
                                        <p:tav tm="100000">
                                          <p:val>
                                            <p:strVal val="#ppt_w"/>
                                          </p:val>
                                        </p:tav>
                                      </p:tavLst>
                                    </p:anim>
                                    <p:anim calcmode="lin" valueType="num">
                                      <p:cBhvr>
                                        <p:cTn id="46" dur="1000" fill="hold"/>
                                        <p:tgtEl>
                                          <p:spTgt spid="3"/>
                                        </p:tgtEl>
                                        <p:attrNameLst>
                                          <p:attrName>ppt_h</p:attrName>
                                        </p:attrNameLst>
                                      </p:cBhvr>
                                      <p:tavLst>
                                        <p:tav tm="0">
                                          <p:val>
                                            <p:fltVal val="0"/>
                                          </p:val>
                                        </p:tav>
                                        <p:tav tm="100000">
                                          <p:val>
                                            <p:strVal val="#ppt_h"/>
                                          </p:val>
                                        </p:tav>
                                      </p:tavLst>
                                    </p:anim>
                                    <p:anim calcmode="lin" valueType="num">
                                      <p:cBhvr>
                                        <p:cTn id="4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5CCFA67-0589-46FE-A14A-1FA66B608234}"/>
                  </a:ext>
                </a:extLst>
              </p:cNvPr>
              <p:cNvSpPr/>
              <p:nvPr/>
            </p:nvSpPr>
            <p:spPr>
              <a:xfrm>
                <a:off x="569768" y="454960"/>
                <a:ext cx="6532782" cy="2172133"/>
              </a:xfrm>
              <a:prstGeom prst="rect">
                <a:avLst/>
              </a:prstGeom>
            </p:spPr>
            <p:txBody>
              <a:bodyPr wrap="square">
                <a:spAutoFit/>
              </a:bodyPr>
              <a:lstStyle/>
              <a:p>
                <a:pPr algn="just">
                  <a:lnSpc>
                    <a:spcPct val="115000"/>
                  </a:lnSpc>
                  <a:spcAft>
                    <a:spcPts val="1000"/>
                  </a:spcAft>
                </a:pPr>
                <a:r>
                  <a:rPr lang="fr-FR" b="1" i="1" dirty="0">
                    <a:latin typeface="Times New Roman" panose="02020603050405020304" pitchFamily="18" charset="0"/>
                    <a:ea typeface="Times New Roman" panose="02020603050405020304" pitchFamily="18" charset="0"/>
                    <a:cs typeface="Times New Roman" panose="02020603050405020304" pitchFamily="18" charset="0"/>
                  </a:rPr>
                  <a:t>Ví </a:t>
                </a:r>
                <a:r>
                  <a:rPr lang="fr-FR" b="1" i="1" dirty="0" err="1">
                    <a:latin typeface="Times New Roman" panose="02020603050405020304" pitchFamily="18" charset="0"/>
                    <a:ea typeface="Times New Roman" panose="02020603050405020304" pitchFamily="18" charset="0"/>
                    <a:cs typeface="Times New Roman" panose="02020603050405020304" pitchFamily="18" charset="0"/>
                  </a:rPr>
                  <a:t>dụ</a:t>
                </a:r>
                <a:r>
                  <a:rPr lang="fr-FR" b="1"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a:latin typeface="Times New Roman" panose="02020603050405020304" pitchFamily="18" charset="0"/>
                    <a:ea typeface="Times New Roman" panose="02020603050405020304" pitchFamily="18" charset="0"/>
                    <a:cs typeface="Times New Roman" panose="02020603050405020304" pitchFamily="18" charset="0"/>
                  </a:rPr>
                  <a:t>.</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Ch</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tỏ</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i="1" dirty="0">
                    <a:latin typeface="Times New Roman" panose="02020603050405020304" pitchFamily="18" charset="0"/>
                    <a:ea typeface="Times New Roman" panose="02020603050405020304" pitchFamily="18" charset="0"/>
                    <a:cs typeface="Times New Roman" panose="02020603050405020304" pitchFamily="18" charset="0"/>
                  </a:rPr>
                  <a:t> f(x)=</a:t>
                </a:r>
                <a14:m>
                  <m:oMath xmlns:m="http://schemas.openxmlformats.org/officeDocument/2006/math">
                    <m:r>
                      <a:rPr lang="en-US" dirty="0" smtClean="0">
                        <a:effectLst/>
                        <a:latin typeface="Cambria Math" panose="02040503050406030204" pitchFamily="18" charset="0"/>
                      </a:rPr>
                      <m:t>3</m:t>
                    </m:r>
                    <m:sSup>
                      <m:sSupPr>
                        <m:ctrlPr>
                          <a:rPr lang="en-US" i="1" dirty="0">
                            <a:effectLst/>
                            <a:latin typeface="Cambria Math" panose="02040503050406030204" pitchFamily="18" charset="0"/>
                          </a:rPr>
                        </m:ctrlPr>
                      </m:sSupPr>
                      <m:e>
                        <m:r>
                          <a:rPr lang="en-US" i="1" dirty="0">
                            <a:effectLst/>
                            <a:latin typeface="Cambria Math" panose="02040503050406030204" pitchFamily="18" charset="0"/>
                          </a:rPr>
                          <m:t>𝑥</m:t>
                        </m:r>
                      </m:e>
                      <m:sup>
                        <m:r>
                          <a:rPr lang="en-US" i="0" dirty="0">
                            <a:effectLst/>
                            <a:latin typeface="Cambria Math" panose="02040503050406030204" pitchFamily="18" charset="0"/>
                          </a:rPr>
                          <m:t>2</m:t>
                        </m:r>
                      </m:sup>
                    </m:sSup>
                    <m:r>
                      <a:rPr lang="en-US" i="0" dirty="0">
                        <a:effectLst/>
                        <a:latin typeface="Cambria Math" panose="02040503050406030204" pitchFamily="18" charset="0"/>
                      </a:rPr>
                      <m:t>−5</m:t>
                    </m:r>
                    <m:r>
                      <a:rPr lang="en-US" b="0" i="0" dirty="0" smtClean="0">
                        <a:effectLst/>
                        <a:latin typeface="Cambria Math" panose="02040503050406030204" pitchFamily="18" charset="0"/>
                      </a:rPr>
                      <m:t> </m:t>
                    </m:r>
                    <m:r>
                      <m:rPr>
                        <m:sty m:val="p"/>
                      </m:rPr>
                      <a:rPr lang="en-US" b="0" i="0" dirty="0" smtClean="0">
                        <a:effectLst/>
                        <a:latin typeface="Cambria Math" panose="02040503050406030204" pitchFamily="18" charset="0"/>
                      </a:rPr>
                      <m:t>l</m:t>
                    </m:r>
                    <m:r>
                      <a:rPr lang="en-US" b="0" i="0" dirty="0" smtClean="0">
                        <a:effectLst/>
                        <a:latin typeface="Cambria Math" panose="02040503050406030204" pitchFamily="18" charset="0"/>
                      </a:rPr>
                      <m:t>à </m:t>
                    </m:r>
                    <m:r>
                      <m:rPr>
                        <m:sty m:val="p"/>
                      </m:rPr>
                      <a:rPr lang="en-US" b="0" i="0" dirty="0" smtClean="0">
                        <a:effectLst/>
                        <a:latin typeface="Cambria Math" panose="02040503050406030204" pitchFamily="18" charset="0"/>
                      </a:rPr>
                      <m:t>h</m:t>
                    </m:r>
                    <m:r>
                      <a:rPr lang="en-US" b="0" i="0" dirty="0" smtClean="0">
                        <a:effectLst/>
                        <a:latin typeface="Cambria Math" panose="02040503050406030204" pitchFamily="18" charset="0"/>
                      </a:rPr>
                      <m:t>à</m:t>
                    </m:r>
                    <m:r>
                      <m:rPr>
                        <m:sty m:val="p"/>
                      </m:rPr>
                      <a:rPr lang="en-US" b="0" i="0" dirty="0" smtClean="0">
                        <a:effectLst/>
                        <a:latin typeface="Cambria Math" panose="02040503050406030204" pitchFamily="18" charset="0"/>
                      </a:rPr>
                      <m:t>m</m:t>
                    </m:r>
                    <m:r>
                      <a:rPr lang="en-US" b="0" i="0" dirty="0" smtClean="0">
                        <a:effectLst/>
                        <a:latin typeface="Cambria Math" panose="02040503050406030204" pitchFamily="18" charset="0"/>
                      </a:rPr>
                      <m:t> </m:t>
                    </m:r>
                    <m:r>
                      <m:rPr>
                        <m:sty m:val="p"/>
                      </m:rPr>
                      <a:rPr lang="en-US" b="0" i="0" dirty="0" smtClean="0">
                        <a:effectLst/>
                        <a:latin typeface="Cambria Math" panose="02040503050406030204" pitchFamily="18" charset="0"/>
                      </a:rPr>
                      <m:t>s</m:t>
                    </m:r>
                    <m:r>
                      <a:rPr lang="en-US" b="0" i="0" dirty="0" smtClean="0">
                        <a:effectLst/>
                        <a:latin typeface="Cambria Math" panose="02040503050406030204" pitchFamily="18" charset="0"/>
                      </a:rPr>
                      <m:t>ố </m:t>
                    </m:r>
                    <m:r>
                      <m:rPr>
                        <m:sty m:val="p"/>
                      </m:rPr>
                      <a:rPr lang="en-US" b="0" i="0" dirty="0" smtClean="0">
                        <a:effectLst/>
                        <a:latin typeface="Cambria Math" panose="02040503050406030204" pitchFamily="18" charset="0"/>
                      </a:rPr>
                      <m:t>ch</m:t>
                    </m:r>
                    <m:r>
                      <a:rPr lang="en-US" b="0" i="0" dirty="0" smtClean="0">
                        <a:effectLst/>
                        <a:latin typeface="Cambria Math" panose="02040503050406030204" pitchFamily="18" charset="0"/>
                      </a:rPr>
                      <m:t>ẵ</m:t>
                    </m:r>
                    <m:r>
                      <m:rPr>
                        <m:sty m:val="p"/>
                      </m:rPr>
                      <a:rPr lang="en-US" b="0" i="0" dirty="0" smtClean="0">
                        <a:effectLst/>
                        <a:latin typeface="Cambria Math" panose="02040503050406030204" pitchFamily="18" charset="0"/>
                      </a:rPr>
                      <m:t>n</m:t>
                    </m:r>
                    <m:r>
                      <a:rPr lang="en-US" b="0" i="0" dirty="0" smtClean="0">
                        <a:effectLst/>
                        <a:latin typeface="Cambria Math" panose="02040503050406030204" pitchFamily="18" charset="0"/>
                      </a:rPr>
                      <m:t>?</m:t>
                    </m:r>
                  </m:oMath>
                </a14:m>
                <a:endParaRPr lang="en-US" b="0" i="1"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US" dirty="0" err="1">
                    <a:effectLst/>
                    <a:latin typeface="Times New Roman" panose="02020603050405020304" pitchFamily="18" charset="0"/>
                    <a:ea typeface="Arial" panose="020B0604020202020204" pitchFamily="34" charset="0"/>
                    <a:cs typeface="Times New Roman" panose="02020603050405020304" pitchFamily="18" charset="0"/>
                  </a:rPr>
                  <a:t>Giải</a:t>
                </a:r>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i="1" dirty="0">
                    <a:latin typeface="Times New Roman" panose="02020603050405020304" pitchFamily="18" charset="0"/>
                    <a:ea typeface="Times New Roman" panose="02020603050405020304" pitchFamily="18" charset="0"/>
                    <a:cs typeface="Times New Roman" panose="02020603050405020304" pitchFamily="18" charset="0"/>
                  </a:rPr>
                  <a:t> f(x)=</a:t>
                </a:r>
                <a14:m>
                  <m:oMath xmlns:m="http://schemas.openxmlformats.org/officeDocument/2006/math">
                    <m:r>
                      <a:rPr lang="en-US" dirty="0">
                        <a:latin typeface="Cambria Math" panose="02040503050406030204" pitchFamily="18" charset="0"/>
                      </a:rPr>
                      <m:t>3</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dirty="0">
                        <a:latin typeface="Cambria Math" panose="02040503050406030204" pitchFamily="18" charset="0"/>
                      </a:rPr>
                      <m:t>−5</m:t>
                    </m:r>
                  </m:oMath>
                </a14:m>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hàm</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chẵn</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vì</a:t>
                </a:r>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Tập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xác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định</a:t>
                </a:r>
                <a:r>
                  <a:rPr lang="en-US" dirty="0">
                    <a:latin typeface="Times New Roman" panose="02020603050405020304" pitchFamily="18" charset="0"/>
                    <a:ea typeface="Arial" panose="020B0604020202020204" pitchFamily="34" charset="0"/>
                    <a:cs typeface="Times New Roman" panose="02020603050405020304" pitchFamily="18" charset="0"/>
                  </a:rPr>
                  <a:t> D=R</a:t>
                </a:r>
              </a:p>
              <a:p>
                <a:pPr algn="just">
                  <a:lnSpc>
                    <a:spcPct val="115000"/>
                  </a:lnSpc>
                  <a:spcAft>
                    <a:spcPts val="1000"/>
                  </a:spcAft>
                </a:pPr>
                <a:r>
                  <a:rPr lang="en-US"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𝑥</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𝑅</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𝑣</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𝑓</m:t>
                    </m:r>
                    <m:d>
                      <m:dPr>
                        <m:ctrlP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dirty="0">
                        <a:latin typeface="Cambria Math" panose="02040503050406030204" pitchFamily="18" charset="0"/>
                      </a:rPr>
                      <m:t>3</m:t>
                    </m:r>
                    <m:sSup>
                      <m:sSupPr>
                        <m:ctrlPr>
                          <a:rPr lang="en-US" i="1" dirty="0">
                            <a:latin typeface="Cambria Math" panose="02040503050406030204" pitchFamily="18" charset="0"/>
                          </a:rPr>
                        </m:ctrlPr>
                      </m:sSupPr>
                      <m:e>
                        <m:r>
                          <a:rPr lang="en-US" b="0" i="1" dirty="0" smtClean="0">
                            <a:latin typeface="Cambria Math" panose="02040503050406030204" pitchFamily="18" charset="0"/>
                          </a:rPr>
                          <m:t>(−</m:t>
                        </m:r>
                        <m:r>
                          <a:rPr lang="en-US" i="1" dirty="0">
                            <a:latin typeface="Cambria Math" panose="02040503050406030204" pitchFamily="18" charset="0"/>
                          </a:rPr>
                          <m:t>𝑥</m:t>
                        </m:r>
                        <m:r>
                          <a:rPr lang="en-US" b="0" i="1" dirty="0" smtClean="0">
                            <a:latin typeface="Cambria Math" panose="02040503050406030204" pitchFamily="18" charset="0"/>
                          </a:rPr>
                          <m:t>)</m:t>
                        </m:r>
                      </m:e>
                      <m:sup>
                        <m:r>
                          <a:rPr lang="en-US" dirty="0">
                            <a:latin typeface="Cambria Math" panose="02040503050406030204" pitchFamily="18" charset="0"/>
                          </a:rPr>
                          <m:t>2</m:t>
                        </m:r>
                      </m:sup>
                    </m:sSup>
                    <m:r>
                      <a:rPr lang="en-US" dirty="0">
                        <a:latin typeface="Cambria Math" panose="02040503050406030204" pitchFamily="18" charset="0"/>
                      </a:rPr>
                      <m:t>−5</m:t>
                    </m:r>
                    <m:r>
                      <a:rPr lang="en-US" b="0" i="0" dirty="0" smtClean="0">
                        <a:latin typeface="Cambria Math" panose="02040503050406030204" pitchFamily="18" charset="0"/>
                      </a:rPr>
                      <m:t>=</m:t>
                    </m:r>
                    <m:r>
                      <a:rPr lang="en-US" dirty="0">
                        <a:latin typeface="Cambria Math" panose="02040503050406030204" pitchFamily="18" charset="0"/>
                      </a:rPr>
                      <m:t>3</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dirty="0">
                        <a:latin typeface="Cambria Math" panose="02040503050406030204" pitchFamily="18" charset="0"/>
                      </a:rPr>
                      <m:t>−5</m:t>
                    </m:r>
                  </m:oMath>
                </a14:m>
                <a:r>
                  <a:rPr lang="en-US" dirty="0">
                    <a:effectLst/>
                    <a:latin typeface="Times New Roman" panose="02020603050405020304" pitchFamily="18" charset="0"/>
                    <a:ea typeface="Arial" panose="020B0604020202020204" pitchFamily="34" charset="0"/>
                    <a:cs typeface="Times New Roman" panose="02020603050405020304" pitchFamily="18" charset="0"/>
                  </a:rPr>
                  <a:t>=f(x)</a:t>
                </a:r>
              </a:p>
            </p:txBody>
          </p:sp>
        </mc:Choice>
        <mc:Fallback xmlns="">
          <p:sp>
            <p:nvSpPr>
              <p:cNvPr id="4" name="Rectangle 3">
                <a:extLst>
                  <a:ext uri="{FF2B5EF4-FFF2-40B4-BE49-F238E27FC236}">
                    <a16:creationId xmlns:a16="http://schemas.microsoft.com/office/drawing/2014/main" id="{D5CCFA67-0589-46FE-A14A-1FA66B608234}"/>
                  </a:ext>
                </a:extLst>
              </p:cNvPr>
              <p:cNvSpPr>
                <a:spLocks noRot="1" noChangeAspect="1" noMove="1" noResize="1" noEditPoints="1" noAdjustHandles="1" noChangeArrowheads="1" noChangeShapeType="1" noTextEdit="1"/>
              </p:cNvSpPr>
              <p:nvPr/>
            </p:nvSpPr>
            <p:spPr>
              <a:xfrm>
                <a:off x="569768" y="454960"/>
                <a:ext cx="6532782" cy="2172133"/>
              </a:xfrm>
              <a:prstGeom prst="rect">
                <a:avLst/>
              </a:prstGeom>
              <a:blipFill>
                <a:blip r:embed="rId2"/>
                <a:stretch>
                  <a:fillRect l="-746" t="-843" b="-3652"/>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CC8A3E85-99E5-47AD-B81D-1C925F2EFEAF}"/>
              </a:ext>
            </a:extLst>
          </p:cNvPr>
          <p:cNvSpPr>
            <a:spLocks noChangeArrowheads="1"/>
          </p:cNvSpPr>
          <p:nvPr/>
        </p:nvSpPr>
        <p:spPr bwMode="auto">
          <a:xfrm>
            <a:off x="569768" y="454960"/>
            <a:ext cx="23833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dirty="0">
                <a:ln>
                  <a:noFill/>
                </a:ln>
                <a:solidFill>
                  <a:schemeClr val="tx1"/>
                </a:solidFill>
                <a:effectLst/>
                <a:latin typeface="+mj-lt"/>
                <a:ea typeface="Times New Roman" panose="02020603050405020304" pitchFamily="18" charset="0"/>
                <a:cs typeface="Times New Roman" panose="02020603050405020304" pitchFamily="18" charset="0"/>
              </a:rPr>
              <a:t>2. </a:t>
            </a:r>
            <a:r>
              <a:rPr kumimoji="0" lang="vi-VN" altLang="en-US" b="1" i="0" u="none" strike="noStrike" cap="none" normalizeH="0" baseline="0" dirty="0">
                <a:ln>
                  <a:noFill/>
                </a:ln>
                <a:solidFill>
                  <a:srgbClr val="1F05BB"/>
                </a:solidFill>
                <a:effectLst/>
                <a:latin typeface="+mj-lt"/>
                <a:ea typeface="Times New Roman" panose="02020603050405020304" pitchFamily="18" charset="0"/>
                <a:cs typeface="Times New Roman" panose="02020603050405020304" pitchFamily="18" charset="0"/>
              </a:rPr>
              <a:t>Hàm số tuần hoàn.</a:t>
            </a:r>
            <a:endParaRPr kumimoji="0" lang="en-US" altLang="en-US" b="0" i="0" u="none" strike="noStrike" cap="none" normalizeH="0" baseline="0" dirty="0">
              <a:ln>
                <a:noFill/>
              </a:ln>
              <a:solidFill>
                <a:srgbClr val="1F05BB"/>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dirty="0">
                <a:ln>
                  <a:noFill/>
                </a:ln>
                <a:solidFill>
                  <a:schemeClr val="tx1"/>
                </a:solidFill>
                <a:effectLst/>
                <a:latin typeface="+mj-lt"/>
                <a:ea typeface="Times New Roman" panose="02020603050405020304" pitchFamily="18" charset="0"/>
                <a:cs typeface="Times New Roman" panose="02020603050405020304" pitchFamily="18" charset="0"/>
              </a:rPr>
              <a:t>HĐ2</a:t>
            </a: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picture containing line, diagram, plot&#10;&#10;Description automatically generated">
            <a:extLst>
              <a:ext uri="{FF2B5EF4-FFF2-40B4-BE49-F238E27FC236}">
                <a16:creationId xmlns:a16="http://schemas.microsoft.com/office/drawing/2014/main" id="{28B14897-748B-4BE7-906B-A6638C0C79AF}"/>
              </a:ext>
            </a:extLst>
          </p:cNvPr>
          <p:cNvPicPr/>
          <p:nvPr/>
        </p:nvPicPr>
        <p:blipFill>
          <a:blip r:embed="rId3"/>
          <a:stretch>
            <a:fillRect/>
          </a:stretch>
        </p:blipFill>
        <p:spPr>
          <a:xfrm>
            <a:off x="3512771" y="454960"/>
            <a:ext cx="7240772" cy="1709245"/>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330DAE45-9F82-4985-B21C-D740A7287679}"/>
                  </a:ext>
                </a:extLst>
              </p:cNvPr>
              <p:cNvSpPr/>
              <p:nvPr/>
            </p:nvSpPr>
            <p:spPr>
              <a:xfrm>
                <a:off x="569768" y="1987655"/>
                <a:ext cx="11734800" cy="1278876"/>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Cho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y=f(x)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latin typeface="Times New Roman" panose="02020603050405020304" pitchFamily="18" charset="0"/>
                    <a:ea typeface="Times New Roman" panose="02020603050405020304" pitchFamily="18" charset="0"/>
                    <a:cs typeface="Times New Roman" panose="02020603050405020304" pitchFamily="18" charset="0"/>
                  </a:rPr>
                  <a:t> R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dirty="0">
                    <a:latin typeface="Times New Roman" panose="02020603050405020304" pitchFamily="18" charset="0"/>
                    <a:ea typeface="Times New Roman" panose="02020603050405020304" pitchFamily="18" charset="0"/>
                    <a:cs typeface="Times New Roman" panose="02020603050405020304" pitchFamily="18" charset="0"/>
                  </a:rPr>
                  <a:t>ư</a:t>
                </a:r>
                <a:r>
                  <a:rPr lang="en-US" dirty="0">
                    <a:latin typeface="Times New Roman" panose="02020603050405020304" pitchFamily="18" charset="0"/>
                    <a:ea typeface="Times New Roman" panose="02020603050405020304" pitchFamily="18" charset="0"/>
                    <a:cs typeface="Times New Roman" panose="02020603050405020304" pitchFamily="18" charset="0"/>
                  </a:rPr>
                  <a:t> H21</a:t>
                </a:r>
              </a:p>
              <a:p>
                <a:pPr>
                  <a:lnSpc>
                    <a:spcPct val="115000"/>
                  </a:lnSpc>
                  <a:spcAft>
                    <a:spcPts val="1000"/>
                  </a:spcAft>
                </a:pPr>
                <a:r>
                  <a:rPr lang="en-US" dirty="0">
                    <a:effectLst/>
                    <a:latin typeface="Times New Roman" panose="02020603050405020304" pitchFamily="18" charset="0"/>
                    <a:ea typeface="Arial" panose="020B0604020202020204" pitchFamily="34" charset="0"/>
                    <a:cs typeface="Times New Roman" panose="02020603050405020304" pitchFamily="18" charset="0"/>
                  </a:rPr>
                  <a:t>a)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C</a:t>
                </a:r>
                <a:r>
                  <a:rPr lang="en-US" dirty="0" err="1">
                    <a:latin typeface="Times New Roman" panose="02020603050405020304" pitchFamily="18" charset="0"/>
                    <a:ea typeface="Arial" panose="020B0604020202020204" pitchFamily="34" charset="0"/>
                    <a:cs typeface="Times New Roman" panose="02020603050405020304" pitchFamily="18" charset="0"/>
                  </a:rPr>
                  <a:t>ó</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nhận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xét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gì</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về</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đồ</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thị</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hàm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trên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mỗi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đoạn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fr-FR" dirty="0">
                    <a:latin typeface="Times New Roman" panose="02020603050405020304" pitchFamily="18" charset="0"/>
                    <a:ea typeface="Times New Roman" panose="02020603050405020304" pitchFamily="18" charset="0"/>
                  </a:rPr>
                  <a:t>[a ; a + T], [a + T; a + 2T], [a – T; a]</a:t>
                </a:r>
                <a:r>
                  <a:rPr lang="en-US" dirty="0">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en-US" dirty="0">
                    <a:effectLst/>
                    <a:latin typeface="Times New Roman" panose="02020603050405020304" pitchFamily="18" charset="0"/>
                    <a:ea typeface="Arial" panose="020B0604020202020204" pitchFamily="34" charset="0"/>
                    <a:cs typeface="Times New Roman" panose="02020603050405020304" pitchFamily="18" charset="0"/>
                  </a:rPr>
                  <a:t>b)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dirty="0">
                    <a:effectLst/>
                    <a:latin typeface="Times New Roman" panose="02020603050405020304" pitchFamily="18" charset="0"/>
                    <a:ea typeface="Arial" panose="020B0604020202020204" pitchFamily="34" charset="0"/>
                    <a:cs typeface="Times New Roman" panose="02020603050405020304" pitchFamily="18" charset="0"/>
                  </a:rPr>
                  <a:t> M(</a:t>
                </a: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𝑋</m:t>
                        </m:r>
                      </m:e>
                      <m:sub>
                        <m:r>
                          <a:rPr lang="en-US" b="0" i="1" smtClean="0">
                            <a:effectLst/>
                            <a:latin typeface="Cambria Math" panose="02040503050406030204" pitchFamily="18" charset="0"/>
                            <a:cs typeface="Times New Roman" panose="02020603050405020304" pitchFamily="18" charset="0"/>
                          </a:rPr>
                          <m:t>0</m:t>
                        </m:r>
                      </m:sub>
                    </m:sSub>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𝑓</m:t>
                    </m:r>
                    <m:r>
                      <a:rPr lang="en-US" b="0" i="1" smtClean="0">
                        <a:effectLst/>
                        <a:latin typeface="Cambria Math" panose="02040503050406030204" pitchFamily="18" charset="0"/>
                        <a:cs typeface="Times New Roman" panose="02020603050405020304" pitchFamily="18" charset="0"/>
                      </a:rPr>
                      <m:t>(</m:t>
                    </m:r>
                    <m:sSub>
                      <m:sSubPr>
                        <m:ctrlPr>
                          <a:rPr lang="en-US" b="0"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𝑋</m:t>
                        </m:r>
                      </m:e>
                      <m:sub>
                        <m:r>
                          <a:rPr lang="en-US" b="0" i="1" smtClean="0">
                            <a:effectLst/>
                            <a:latin typeface="Cambria Math" panose="02040503050406030204" pitchFamily="18" charset="0"/>
                            <a:cs typeface="Times New Roman" panose="02020603050405020304" pitchFamily="18" charset="0"/>
                          </a:rPr>
                          <m:t>0</m:t>
                        </m:r>
                      </m:sub>
                    </m:sSub>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𝑡h𝑢</m:t>
                    </m:r>
                    <m:r>
                      <a:rPr lang="en-US" b="0" i="1" smtClean="0">
                        <a:effectLst/>
                        <a:latin typeface="Cambria Math" panose="02040503050406030204" pitchFamily="18" charset="0"/>
                        <a:cs typeface="Times New Roman" panose="02020603050405020304" pitchFamily="18" charset="0"/>
                      </a:rPr>
                      <m:t>ộ</m:t>
                    </m:r>
                    <m:r>
                      <a:rPr lang="en-US" b="0" i="1" smtClean="0">
                        <a:effectLst/>
                        <a:latin typeface="Cambria Math" panose="02040503050406030204" pitchFamily="18" charset="0"/>
                        <a:cs typeface="Times New Roman" panose="02020603050405020304" pitchFamily="18" charset="0"/>
                      </a:rPr>
                      <m:t>𝑐</m:t>
                    </m:r>
                    <m:r>
                      <a:rPr lang="en-US" b="0" i="1" smtClean="0">
                        <a:effectLst/>
                        <a:latin typeface="Cambria Math" panose="02040503050406030204" pitchFamily="18" charset="0"/>
                        <a:cs typeface="Times New Roman" panose="02020603050405020304" pitchFamily="18" charset="0"/>
                      </a:rPr>
                      <m:t> đồ </m:t>
                    </m:r>
                    <m:r>
                      <a:rPr lang="en-US" b="0" i="1" smtClean="0">
                        <a:effectLst/>
                        <a:latin typeface="Cambria Math" panose="02040503050406030204" pitchFamily="18" charset="0"/>
                        <a:cs typeface="Times New Roman" panose="02020603050405020304" pitchFamily="18" charset="0"/>
                      </a:rPr>
                      <m:t>𝑡h</m:t>
                    </m:r>
                    <m:r>
                      <a:rPr lang="en-US" b="0" i="1" smtClean="0">
                        <a:effectLst/>
                        <a:latin typeface="Cambria Math" panose="02040503050406030204" pitchFamily="18" charset="0"/>
                        <a:cs typeface="Times New Roman" panose="02020603050405020304" pitchFamily="18" charset="0"/>
                      </a:rPr>
                      <m:t>ị </m:t>
                    </m:r>
                    <m:r>
                      <a:rPr lang="en-US" b="0" i="1" smtClean="0">
                        <a:effectLst/>
                        <a:latin typeface="Cambria Math" panose="02040503050406030204" pitchFamily="18" charset="0"/>
                        <a:cs typeface="Times New Roman" panose="02020603050405020304" pitchFamily="18" charset="0"/>
                      </a:rPr>
                      <m:t>h</m:t>
                    </m:r>
                    <m:r>
                      <a:rPr lang="en-US" b="0" i="1" smtClean="0">
                        <a:effectLst/>
                        <a:latin typeface="Cambria Math" panose="02040503050406030204" pitchFamily="18" charset="0"/>
                        <a:cs typeface="Times New Roman" panose="02020603050405020304" pitchFamily="18" charset="0"/>
                      </a:rPr>
                      <m:t>à</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𝑣</m:t>
                    </m:r>
                    <m:r>
                      <a:rPr lang="en-US" b="0" i="1" smtClean="0">
                        <a:effectLst/>
                        <a:latin typeface="Cambria Math" panose="02040503050406030204" pitchFamily="18" charset="0"/>
                        <a:cs typeface="Times New Roman" panose="02020603050405020304" pitchFamily="18" charset="0"/>
                      </a:rPr>
                      <m:t>ớ</m:t>
                    </m:r>
                    <m:r>
                      <a:rPr lang="en-US" b="0" i="1" smtClean="0">
                        <a:effectLst/>
                        <a:latin typeface="Cambria Math" panose="02040503050406030204" pitchFamily="18" charset="0"/>
                        <a:cs typeface="Times New Roman" panose="02020603050405020304" pitchFamily="18" charset="0"/>
                      </a:rPr>
                      <m:t>𝑖</m:t>
                    </m:r>
                    <m:r>
                      <a:rPr lang="en-US" b="0" i="1" smtClean="0">
                        <a:effectLst/>
                        <a:latin typeface="Cambria Math" panose="02040503050406030204" pitchFamily="18" charset="0"/>
                        <a:cs typeface="Times New Roman" panose="02020603050405020304" pitchFamily="18" charset="0"/>
                      </a:rPr>
                      <m:t> </m:t>
                    </m:r>
                    <m:sSub>
                      <m:sSubPr>
                        <m:ctrlPr>
                          <a:rPr lang="en-US" b="0"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𝑋</m:t>
                        </m:r>
                      </m:e>
                      <m:sub>
                        <m:r>
                          <a:rPr lang="en-US" b="0" i="1" smtClean="0">
                            <a:effectLst/>
                            <a:latin typeface="Cambria Math" panose="02040503050406030204" pitchFamily="18" charset="0"/>
                            <a:cs typeface="Times New Roman" panose="02020603050405020304" pitchFamily="18" charset="0"/>
                          </a:rPr>
                          <m:t>0</m:t>
                        </m:r>
                      </m:sub>
                    </m:sSub>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𝑎</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𝑎</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𝑇</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𝑆𝑜</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á</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𝑛h</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ỗ</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𝑖</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𝑔𝑖</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á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𝑡𝑟</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ị </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𝑓</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𝑋</m:t>
                        </m:r>
                      </m:e>
                      <m:sub>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0</m:t>
                        </m:r>
                      </m:sub>
                    </m:sSub>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𝑇</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𝑓</m:t>
                    </m:r>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𝑋</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𝑇</m:t>
                    </m:r>
                    <m:r>
                      <a:rPr lang="en-US" i="1">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𝑣</m:t>
                    </m:r>
                    <m:r>
                      <a:rPr lang="en-US" b="0" i="1" smtClean="0">
                        <a:latin typeface="Cambria Math" panose="02040503050406030204" pitchFamily="18" charset="0"/>
                        <a:ea typeface="Cambria Math" panose="02040503050406030204" pitchFamily="18" charset="0"/>
                        <a:cs typeface="Times New Roman" panose="02020603050405020304" pitchFamily="18" charset="0"/>
                      </a:rPr>
                      <m:t>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𝑋</m:t>
                        </m:r>
                      </m:e>
                      <m:sub>
                        <m:r>
                          <a:rPr lang="en-US" i="1">
                            <a:latin typeface="Cambria Math" panose="02040503050406030204" pitchFamily="18" charset="0"/>
                            <a:cs typeface="Times New Roman" panose="02020603050405020304" pitchFamily="18" charset="0"/>
                          </a:rPr>
                          <m:t>0</m:t>
                        </m:r>
                      </m:sub>
                    </m:sSub>
                  </m:oMath>
                </a14:m>
                <a:r>
                  <a:rPr lang="en-US" dirty="0">
                    <a:effectLst/>
                    <a:latin typeface="Times New Roman" panose="02020603050405020304" pitchFamily="18" charset="0"/>
                    <a:ea typeface="Arial" panose="020B0604020202020204" pitchFamily="34" charset="0"/>
                    <a:cs typeface="Times New Roman" panose="02020603050405020304" pitchFamily="18" charset="0"/>
                  </a:rPr>
                  <a:t>)</a:t>
                </a:r>
              </a:p>
            </p:txBody>
          </p:sp>
        </mc:Choice>
        <mc:Fallback>
          <p:sp>
            <p:nvSpPr>
              <p:cNvPr id="7" name="Rectangle 6">
                <a:extLst>
                  <a:ext uri="{FF2B5EF4-FFF2-40B4-BE49-F238E27FC236}">
                    <a16:creationId xmlns:a16="http://schemas.microsoft.com/office/drawing/2014/main" id="{330DAE45-9F82-4985-B21C-D740A7287679}"/>
                  </a:ext>
                </a:extLst>
              </p:cNvPr>
              <p:cNvSpPr>
                <a:spLocks noRot="1" noChangeAspect="1" noMove="1" noResize="1" noEditPoints="1" noAdjustHandles="1" noChangeArrowheads="1" noChangeShapeType="1" noTextEdit="1"/>
              </p:cNvSpPr>
              <p:nvPr/>
            </p:nvSpPr>
            <p:spPr>
              <a:xfrm>
                <a:off x="569768" y="1987655"/>
                <a:ext cx="11734800" cy="1278876"/>
              </a:xfrm>
              <a:prstGeom prst="rect">
                <a:avLst/>
              </a:prstGeom>
              <a:blipFill>
                <a:blip r:embed="rId4"/>
                <a:stretch>
                  <a:fillRect l="-416" t="-952" r="-104" b="-6667"/>
                </a:stretch>
              </a:blipFill>
            </p:spPr>
            <p:txBody>
              <a:bodyPr/>
              <a:lstStyle/>
              <a:p>
                <a:r>
                  <a:rPr lang="en-US">
                    <a:noFill/>
                  </a:rPr>
                  <a:t> </a:t>
                </a:r>
              </a:p>
            </p:txBody>
          </p:sp>
        </mc:Fallback>
      </mc:AlternateContent>
      <p:pic>
        <p:nvPicPr>
          <p:cNvPr id="11" name="Picture 75" descr="WhitecornerFlower">
            <a:extLst>
              <a:ext uri="{FF2B5EF4-FFF2-40B4-BE49-F238E27FC236}">
                <a16:creationId xmlns:a16="http://schemas.microsoft.com/office/drawing/2014/main" id="{E0878BBC-378F-4535-BF05-9841005DC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549808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hitecornerFlower">
            <a:extLst>
              <a:ext uri="{FF2B5EF4-FFF2-40B4-BE49-F238E27FC236}">
                <a16:creationId xmlns:a16="http://schemas.microsoft.com/office/drawing/2014/main" id="{9370D48A-446C-441E-9764-A659C87B8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3" y="-7415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6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4">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0" nodeType="clickEffect">
                                  <p:stCondLst>
                                    <p:cond delay="0"/>
                                  </p:stCondLst>
                                  <p:childTnLst>
                                    <p:anim calcmode="lin" valueType="num">
                                      <p:cBhvr>
                                        <p:cTn id="36" dur="1000"/>
                                        <p:tgtEl>
                                          <p:spTgt spid="4">
                                            <p:txEl>
                                              <p:pRg st="0" end="0"/>
                                            </p:txEl>
                                          </p:spTgt>
                                        </p:tgtEl>
                                        <p:attrNameLst>
                                          <p:attrName>ppt_w</p:attrName>
                                        </p:attrNameLst>
                                      </p:cBhvr>
                                      <p:tavLst>
                                        <p:tav tm="0">
                                          <p:val>
                                            <p:strVal val="ppt_w"/>
                                          </p:val>
                                        </p:tav>
                                        <p:tav tm="100000">
                                          <p:val>
                                            <p:fltVal val="0"/>
                                          </p:val>
                                        </p:tav>
                                      </p:tavLst>
                                    </p:anim>
                                    <p:anim calcmode="lin" valueType="num">
                                      <p:cBhvr>
                                        <p:cTn id="37" dur="1000"/>
                                        <p:tgtEl>
                                          <p:spTgt spid="4">
                                            <p:txEl>
                                              <p:pRg st="0" end="0"/>
                                            </p:txEl>
                                          </p:spTgt>
                                        </p:tgtEl>
                                        <p:attrNameLst>
                                          <p:attrName>ppt_h</p:attrName>
                                        </p:attrNameLst>
                                      </p:cBhvr>
                                      <p:tavLst>
                                        <p:tav tm="0">
                                          <p:val>
                                            <p:strVal val="ppt_h"/>
                                          </p:val>
                                        </p:tav>
                                        <p:tav tm="100000">
                                          <p:val>
                                            <p:fltVal val="0"/>
                                          </p:val>
                                        </p:tav>
                                      </p:tavLst>
                                    </p:anim>
                                    <p:anim calcmode="lin" valueType="num">
                                      <p:cBhvr>
                                        <p:cTn id="38"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39" dur="1000"/>
                                        <p:tgtEl>
                                          <p:spTgt spid="4">
                                            <p:txEl>
                                              <p:pRg st="0" end="0"/>
                                            </p:txEl>
                                          </p:spTgt>
                                        </p:tgtEl>
                                      </p:cBhvr>
                                    </p:animEffect>
                                    <p:set>
                                      <p:cBhvr>
                                        <p:cTn id="40" dur="1" fill="hold">
                                          <p:stCondLst>
                                            <p:cond delay="999"/>
                                          </p:stCondLst>
                                        </p:cTn>
                                        <p:tgtEl>
                                          <p:spTgt spid="4">
                                            <p:txEl>
                                              <p:pRg st="0" end="0"/>
                                            </p:txEl>
                                          </p:spTgt>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4">
                                            <p:txEl>
                                              <p:pRg st="1" end="1"/>
                                            </p:txEl>
                                          </p:spTgt>
                                        </p:tgtEl>
                                        <p:attrNameLst>
                                          <p:attrName>ppt_w</p:attrName>
                                        </p:attrNameLst>
                                      </p:cBhvr>
                                      <p:tavLst>
                                        <p:tav tm="0">
                                          <p:val>
                                            <p:strVal val="ppt_w"/>
                                          </p:val>
                                        </p:tav>
                                        <p:tav tm="100000">
                                          <p:val>
                                            <p:fltVal val="0"/>
                                          </p:val>
                                        </p:tav>
                                      </p:tavLst>
                                    </p:anim>
                                    <p:anim calcmode="lin" valueType="num">
                                      <p:cBhvr>
                                        <p:cTn id="43" dur="1000"/>
                                        <p:tgtEl>
                                          <p:spTgt spid="4">
                                            <p:txEl>
                                              <p:pRg st="1" end="1"/>
                                            </p:txEl>
                                          </p:spTgt>
                                        </p:tgtEl>
                                        <p:attrNameLst>
                                          <p:attrName>ppt_h</p:attrName>
                                        </p:attrNameLst>
                                      </p:cBhvr>
                                      <p:tavLst>
                                        <p:tav tm="0">
                                          <p:val>
                                            <p:strVal val="ppt_h"/>
                                          </p:val>
                                        </p:tav>
                                        <p:tav tm="100000">
                                          <p:val>
                                            <p:fltVal val="0"/>
                                          </p:val>
                                        </p:tav>
                                      </p:tavLst>
                                    </p:anim>
                                    <p:anim calcmode="lin" valueType="num">
                                      <p:cBhvr>
                                        <p:cTn id="44"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45" dur="1000"/>
                                        <p:tgtEl>
                                          <p:spTgt spid="4">
                                            <p:txEl>
                                              <p:pRg st="1" end="1"/>
                                            </p:txEl>
                                          </p:spTgt>
                                        </p:tgtEl>
                                      </p:cBhvr>
                                    </p:animEffect>
                                    <p:set>
                                      <p:cBhvr>
                                        <p:cTn id="46" dur="1" fill="hold">
                                          <p:stCondLst>
                                            <p:cond delay="999"/>
                                          </p:stCondLst>
                                        </p:cTn>
                                        <p:tgtEl>
                                          <p:spTgt spid="4">
                                            <p:txEl>
                                              <p:pRg st="1" end="1"/>
                                            </p:txEl>
                                          </p:spTgt>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4">
                                            <p:txEl>
                                              <p:pRg st="2" end="2"/>
                                            </p:txEl>
                                          </p:spTgt>
                                        </p:tgtEl>
                                        <p:attrNameLst>
                                          <p:attrName>ppt_w</p:attrName>
                                        </p:attrNameLst>
                                      </p:cBhvr>
                                      <p:tavLst>
                                        <p:tav tm="0">
                                          <p:val>
                                            <p:strVal val="ppt_w"/>
                                          </p:val>
                                        </p:tav>
                                        <p:tav tm="100000">
                                          <p:val>
                                            <p:fltVal val="0"/>
                                          </p:val>
                                        </p:tav>
                                      </p:tavLst>
                                    </p:anim>
                                    <p:anim calcmode="lin" valueType="num">
                                      <p:cBhvr>
                                        <p:cTn id="49" dur="1000"/>
                                        <p:tgtEl>
                                          <p:spTgt spid="4">
                                            <p:txEl>
                                              <p:pRg st="2" end="2"/>
                                            </p:txEl>
                                          </p:spTgt>
                                        </p:tgtEl>
                                        <p:attrNameLst>
                                          <p:attrName>ppt_h</p:attrName>
                                        </p:attrNameLst>
                                      </p:cBhvr>
                                      <p:tavLst>
                                        <p:tav tm="0">
                                          <p:val>
                                            <p:strVal val="ppt_h"/>
                                          </p:val>
                                        </p:tav>
                                        <p:tav tm="100000">
                                          <p:val>
                                            <p:fltVal val="0"/>
                                          </p:val>
                                        </p:tav>
                                      </p:tavLst>
                                    </p:anim>
                                    <p:anim calcmode="lin" valueType="num">
                                      <p:cBhvr>
                                        <p:cTn id="50"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51" dur="1000"/>
                                        <p:tgtEl>
                                          <p:spTgt spid="4">
                                            <p:txEl>
                                              <p:pRg st="2" end="2"/>
                                            </p:txEl>
                                          </p:spTgt>
                                        </p:tgtEl>
                                      </p:cBhvr>
                                    </p:animEffect>
                                    <p:set>
                                      <p:cBhvr>
                                        <p:cTn id="52" dur="1" fill="hold">
                                          <p:stCondLst>
                                            <p:cond delay="999"/>
                                          </p:stCondLst>
                                        </p:cTn>
                                        <p:tgtEl>
                                          <p:spTgt spid="4">
                                            <p:txEl>
                                              <p:pRg st="2" end="2"/>
                                            </p:txEl>
                                          </p:spTgt>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4">
                                            <p:txEl>
                                              <p:pRg st="3" end="3"/>
                                            </p:txEl>
                                          </p:spTgt>
                                        </p:tgtEl>
                                        <p:attrNameLst>
                                          <p:attrName>ppt_w</p:attrName>
                                        </p:attrNameLst>
                                      </p:cBhvr>
                                      <p:tavLst>
                                        <p:tav tm="0">
                                          <p:val>
                                            <p:strVal val="ppt_w"/>
                                          </p:val>
                                        </p:tav>
                                        <p:tav tm="100000">
                                          <p:val>
                                            <p:fltVal val="0"/>
                                          </p:val>
                                        </p:tav>
                                      </p:tavLst>
                                    </p:anim>
                                    <p:anim calcmode="lin" valueType="num">
                                      <p:cBhvr>
                                        <p:cTn id="55" dur="1000"/>
                                        <p:tgtEl>
                                          <p:spTgt spid="4">
                                            <p:txEl>
                                              <p:pRg st="3" end="3"/>
                                            </p:txEl>
                                          </p:spTgt>
                                        </p:tgtEl>
                                        <p:attrNameLst>
                                          <p:attrName>ppt_h</p:attrName>
                                        </p:attrNameLst>
                                      </p:cBhvr>
                                      <p:tavLst>
                                        <p:tav tm="0">
                                          <p:val>
                                            <p:strVal val="ppt_h"/>
                                          </p:val>
                                        </p:tav>
                                        <p:tav tm="100000">
                                          <p:val>
                                            <p:fltVal val="0"/>
                                          </p:val>
                                        </p:tav>
                                      </p:tavLst>
                                    </p:anim>
                                    <p:anim calcmode="lin" valueType="num">
                                      <p:cBhvr>
                                        <p:cTn id="56"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57" dur="1000"/>
                                        <p:tgtEl>
                                          <p:spTgt spid="4">
                                            <p:txEl>
                                              <p:pRg st="3" end="3"/>
                                            </p:txEl>
                                          </p:spTgt>
                                        </p:tgtEl>
                                      </p:cBhvr>
                                    </p:animEffect>
                                    <p:set>
                                      <p:cBhvr>
                                        <p:cTn id="58" dur="1" fill="hold">
                                          <p:stCondLst>
                                            <p:cond delay="999"/>
                                          </p:stCondLst>
                                        </p:cTn>
                                        <p:tgtEl>
                                          <p:spTgt spid="4">
                                            <p:txEl>
                                              <p:pRg st="3" end="3"/>
                                            </p:txEl>
                                          </p:spTgt>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4">
                                            <p:txEl>
                                              <p:pRg st="4" end="4"/>
                                            </p:txEl>
                                          </p:spTgt>
                                        </p:tgtEl>
                                        <p:attrNameLst>
                                          <p:attrName>ppt_w</p:attrName>
                                        </p:attrNameLst>
                                      </p:cBhvr>
                                      <p:tavLst>
                                        <p:tav tm="0">
                                          <p:val>
                                            <p:strVal val="ppt_w"/>
                                          </p:val>
                                        </p:tav>
                                        <p:tav tm="100000">
                                          <p:val>
                                            <p:fltVal val="0"/>
                                          </p:val>
                                        </p:tav>
                                      </p:tavLst>
                                    </p:anim>
                                    <p:anim calcmode="lin" valueType="num">
                                      <p:cBhvr>
                                        <p:cTn id="61" dur="1000"/>
                                        <p:tgtEl>
                                          <p:spTgt spid="4">
                                            <p:txEl>
                                              <p:pRg st="4" end="4"/>
                                            </p:txEl>
                                          </p:spTgt>
                                        </p:tgtEl>
                                        <p:attrNameLst>
                                          <p:attrName>ppt_h</p:attrName>
                                        </p:attrNameLst>
                                      </p:cBhvr>
                                      <p:tavLst>
                                        <p:tav tm="0">
                                          <p:val>
                                            <p:strVal val="ppt_h"/>
                                          </p:val>
                                        </p:tav>
                                        <p:tav tm="100000">
                                          <p:val>
                                            <p:fltVal val="0"/>
                                          </p:val>
                                        </p:tav>
                                      </p:tavLst>
                                    </p:anim>
                                    <p:anim calcmode="lin" valueType="num">
                                      <p:cBhvr>
                                        <p:cTn id="62"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63" dur="1000"/>
                                        <p:tgtEl>
                                          <p:spTgt spid="4">
                                            <p:txEl>
                                              <p:pRg st="4" end="4"/>
                                            </p:txEl>
                                          </p:spTgt>
                                        </p:tgtEl>
                                      </p:cBhvr>
                                    </p:animEffect>
                                    <p:set>
                                      <p:cBhvr>
                                        <p:cTn id="64" dur="1" fill="hold">
                                          <p:stCondLst>
                                            <p:cond delay="999"/>
                                          </p:stCondLst>
                                        </p:cTn>
                                        <p:tgtEl>
                                          <p:spTgt spid="4">
                                            <p:txEl>
                                              <p:pRg st="4" end="4"/>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D3D1D20-C8FF-4F01-B7EC-F3E7260BEA6D}"/>
                  </a:ext>
                </a:extLst>
              </p:cNvPr>
              <p:cNvSpPr/>
              <p:nvPr/>
            </p:nvSpPr>
            <p:spPr>
              <a:xfrm>
                <a:off x="490869" y="361507"/>
                <a:ext cx="11210262" cy="3384324"/>
              </a:xfrm>
              <a:prstGeom prst="rect">
                <a:avLst/>
              </a:prstGeom>
            </p:spPr>
            <p:txBody>
              <a:bodyPr wrap="square">
                <a:spAutoFit/>
              </a:bodyPr>
              <a:lstStyle/>
              <a:p>
                <a:pPr algn="just">
                  <a:lnSpc>
                    <a:spcPct val="115000"/>
                  </a:lnSpc>
                  <a:spcAft>
                    <a:spcPts val="10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a)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fr-FR" dirty="0">
                    <a:latin typeface="Times New Roman" panose="02020603050405020304" pitchFamily="18" charset="0"/>
                    <a:ea typeface="Times New Roman" panose="02020603050405020304" pitchFamily="18" charset="0"/>
                    <a:cs typeface="Times New Roman" panose="02020603050405020304" pitchFamily="18" charset="0"/>
                  </a:rPr>
                  <a:t> [a ; a + T], [a + T; a + 2T], [a – T; a]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nhau</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b) Ta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sub>
                            <m:r>
                              <a:rPr lang="fr-FR">
                                <a:latin typeface="Cambria Math" panose="02040503050406030204" pitchFamily="18" charset="0"/>
                                <a:ea typeface="Times New Roman" panose="02020603050405020304" pitchFamily="18" charset="0"/>
                                <a:cs typeface="Times New Roman" panose="02020603050405020304" pitchFamily="18" charset="0"/>
                              </a:rPr>
                              <m:t>0</m:t>
                            </m:r>
                          </m:sub>
                        </m:sSub>
                        <m:r>
                          <a:rPr lang="fr-FR">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T</m:t>
                        </m:r>
                      </m:e>
                    </m:d>
                    <m:r>
                      <a:rPr lang="fr-FR">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f</m:t>
                    </m:r>
                    <m:r>
                      <a:rPr lang="fr-FR">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sub>
                        <m:r>
                          <a:rPr lang="fr-FR">
                            <a:latin typeface="Cambria Math" panose="02040503050406030204" pitchFamily="18" charset="0"/>
                            <a:ea typeface="Times New Roman" panose="02020603050405020304" pitchFamily="18" charset="0"/>
                            <a:cs typeface="Times New Roman" panose="02020603050405020304" pitchFamily="18" charset="0"/>
                          </a:rPr>
                          <m:t>0</m:t>
                        </m:r>
                      </m:sub>
                    </m:sSub>
                    <m:r>
                      <a:rPr lang="fr-FR">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effectLst/>
                    <a:latin typeface="Arial" panose="020B0604020202020204" pitchFamily="34" charset="0"/>
                    <a:ea typeface="Arial" panose="020B0604020202020204" pitchFamily="34" charset="0"/>
                    <a:cs typeface="Times New Roman" panose="02020603050405020304" pitchFamily="18" charset="0"/>
                  </a:rPr>
                  <a:t>;</a:t>
                </a:r>
                <a:r>
                  <a:rPr lang="fr-FR" sz="1400" dirty="0">
                    <a:ea typeface="Times New Roman" panose="02020603050405020304" pitchFamily="18" charset="0"/>
                    <a:cs typeface="Times New Roman" panose="02020603050405020304" pitchFamily="18" charset="0"/>
                  </a:rPr>
                  <a:t> </a:t>
                </a:r>
                <a14:m>
                  <m:oMath xmlns:m="http://schemas.openxmlformats.org/officeDocument/2006/math">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sub>
                            <m:r>
                              <a:rPr lang="fr-FR">
                                <a:latin typeface="Cambria Math" panose="02040503050406030204" pitchFamily="18" charset="0"/>
                                <a:ea typeface="Times New Roman" panose="02020603050405020304" pitchFamily="18" charset="0"/>
                                <a:cs typeface="Times New Roman" panose="02020603050405020304" pitchFamily="18" charset="0"/>
                              </a:rPr>
                              <m:t>0</m:t>
                            </m:r>
                          </m:sub>
                        </m:sSub>
                        <m:r>
                          <a:rPr lang="en-US" b="0" i="0" smtClean="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T</m:t>
                        </m:r>
                      </m:e>
                    </m:d>
                    <m:r>
                      <a:rPr lang="fr-FR">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f</m:t>
                    </m:r>
                    <m:r>
                      <a:rPr lang="fr-FR">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x</m:t>
                        </m:r>
                      </m:e>
                      <m:sub>
                        <m:r>
                          <a:rPr lang="fr-FR">
                            <a:latin typeface="Cambria Math" panose="02040503050406030204" pitchFamily="18" charset="0"/>
                            <a:ea typeface="Times New Roman" panose="02020603050405020304" pitchFamily="18" charset="0"/>
                            <a:cs typeface="Times New Roman" panose="02020603050405020304" pitchFamily="18" charset="0"/>
                          </a:rPr>
                          <m:t>0</m:t>
                        </m:r>
                      </m:sub>
                    </m:sSub>
                    <m:r>
                      <a:rPr lang="fr-FR">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fr-FR"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fr-FR" i="1" dirty="0">
                    <a:latin typeface="Times New Roman" panose="02020603050405020304" pitchFamily="18" charset="0"/>
                    <a:ea typeface="Times New Roman" panose="02020603050405020304" pitchFamily="18" charset="0"/>
                    <a:cs typeface="Times New Roman" panose="02020603050405020304" pitchFamily="18" charset="0"/>
                  </a:rPr>
                  <a:t>Cho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fr-FR" i="1" dirty="0">
                    <a:latin typeface="Times New Roman" panose="02020603050405020304" pitchFamily="18" charset="0"/>
                    <a:ea typeface="Times New Roman" panose="02020603050405020304" pitchFamily="18" charset="0"/>
                    <a:cs typeface="Times New Roman" panose="02020603050405020304" pitchFamily="18" charset="0"/>
                  </a:rPr>
                  <a:t> D.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𝑓</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tuần</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fr-FR" i="1" dirty="0">
                    <a:latin typeface="Times New Roman" panose="02020603050405020304" pitchFamily="18" charset="0"/>
                    <a:ea typeface="Times New Roman" panose="02020603050405020304" pitchFamily="18" charset="0"/>
                    <a:cs typeface="Times New Roman" panose="02020603050405020304" pitchFamily="18" charset="0"/>
                  </a:rPr>
                  <a:t> 0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sao</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ta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𝑇</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𝑥</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𝑇</m:t>
                    </m:r>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𝐷</m:t>
                    </m:r>
                  </m:oMath>
                </a14:m>
                <a:r>
                  <a:rPr lang="nl-NL"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nl-NL" i="1" dirty="0">
                    <a:latin typeface="Times New Roman" panose="02020603050405020304" pitchFamily="18" charset="0"/>
                    <a:ea typeface="Times New Roman" panose="02020603050405020304" pitchFamily="18" charset="0"/>
                    <a:cs typeface="Times New Roman" panose="02020603050405020304" pitchFamily="18" charset="0"/>
                  </a:rPr>
                  <a:t>Số T nhỏ nhất thỏa mãn (nếu có) các tính chất trên được gọi là chu kì của hàm số tuần hoàn đó.</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DD3D1D20-C8FF-4F01-B7EC-F3E7260BEA6D}"/>
                  </a:ext>
                </a:extLst>
              </p:cNvPr>
              <p:cNvSpPr>
                <a:spLocks noRot="1" noChangeAspect="1" noMove="1" noResize="1" noEditPoints="1" noAdjustHandles="1" noChangeArrowheads="1" noChangeShapeType="1" noTextEdit="1"/>
              </p:cNvSpPr>
              <p:nvPr/>
            </p:nvSpPr>
            <p:spPr>
              <a:xfrm>
                <a:off x="490869" y="361507"/>
                <a:ext cx="11210262" cy="3384324"/>
              </a:xfrm>
              <a:prstGeom prst="rect">
                <a:avLst/>
              </a:prstGeom>
              <a:blipFill>
                <a:blip r:embed="rId2"/>
                <a:stretch>
                  <a:fillRect l="-490" t="-360" b="-19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443BDA2-FB18-47AE-92A3-0C81A0BFCE2D}"/>
                  </a:ext>
                </a:extLst>
              </p:cNvPr>
              <p:cNvSpPr/>
              <p:nvPr/>
            </p:nvSpPr>
            <p:spPr>
              <a:xfrm>
                <a:off x="422643" y="391679"/>
                <a:ext cx="11346713" cy="3776611"/>
              </a:xfrm>
              <a:prstGeom prst="rect">
                <a:avLst/>
              </a:prstGeom>
            </p:spPr>
            <p:txBody>
              <a:bodyPr wrap="square">
                <a:spAutoFit/>
              </a:bodyPr>
              <a:lstStyle/>
              <a:p>
                <a:pPr>
                  <a:lnSpc>
                    <a:spcPct val="115000"/>
                  </a:lnSpc>
                  <a:spcAft>
                    <a:spcPts val="1000"/>
                  </a:spcAft>
                </a:pPr>
                <a:r>
                  <a:rPr lang="nl-NL" b="1" i="1" dirty="0">
                    <a:latin typeface="Times New Roman" panose="02020603050405020304" pitchFamily="18" charset="0"/>
                    <a:ea typeface="Times New Roman" panose="02020603050405020304" pitchFamily="18" charset="0"/>
                    <a:cs typeface="Times New Roman" panose="02020603050405020304" pitchFamily="18" charset="0"/>
                  </a:rPr>
                  <a:t>Ví dụ :</a:t>
                </a:r>
                <a:endParaRPr lang="nl-NL"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dirty="0">
                    <a:effectLst/>
                    <a:latin typeface="Times New Roman" panose="02020603050405020304" pitchFamily="18" charset="0"/>
                    <a:ea typeface="Arial" panose="020B0604020202020204" pitchFamily="34" charset="0"/>
                    <a:cs typeface="Times New Roman" panose="02020603050405020304" pitchFamily="18" charset="0"/>
                  </a:rPr>
                  <a:t>Cho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hàm</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dirty="0">
                    <a:effectLst/>
                    <a:latin typeface="Times New Roman" panose="02020603050405020304" pitchFamily="18" charset="0"/>
                    <a:ea typeface="Arial" panose="020B0604020202020204" pitchFamily="34" charset="0"/>
                    <a:cs typeface="Times New Roman" panose="02020603050405020304" pitchFamily="18" charset="0"/>
                  </a:rPr>
                  <a:t> f(x)=</a:t>
                </a:r>
                <a14:m>
                  <m:oMath xmlns:m="http://schemas.openxmlformats.org/officeDocument/2006/math">
                    <m:d>
                      <m:dPr>
                        <m:begChr m:val="{"/>
                        <m:endChr m:val=""/>
                        <m:ctrlPr>
                          <a:rPr lang="en-US" i="1" smtClean="0">
                            <a:effectLst/>
                            <a:latin typeface="Cambria Math" panose="02040503050406030204" pitchFamily="18" charset="0"/>
                            <a:cs typeface="Times New Roman" panose="02020603050405020304" pitchFamily="18" charset="0"/>
                          </a:rPr>
                        </m:ctrlPr>
                      </m:dPr>
                      <m:e>
                        <m:eqArr>
                          <m:eqArrPr>
                            <m:ctrlPr>
                              <a:rPr lang="en-US" i="1" smtClean="0">
                                <a:effectLst/>
                                <a:latin typeface="Cambria Math" panose="02040503050406030204" pitchFamily="18" charset="0"/>
                                <a:cs typeface="Times New Roman" panose="02020603050405020304" pitchFamily="18" charset="0"/>
                              </a:rPr>
                            </m:ctrlPr>
                          </m:eqArrPr>
                          <m:e>
                            <m:r>
                              <a:rPr lang="en-US" b="0" i="1" smtClean="0">
                                <a:effectLst/>
                                <a:latin typeface="Cambria Math" panose="02040503050406030204" pitchFamily="18" charset="0"/>
                                <a:cs typeface="Times New Roman" panose="02020603050405020304" pitchFamily="18" charset="0"/>
                              </a:rPr>
                              <m:t>1 </m:t>
                            </m:r>
                            <m:r>
                              <a:rPr lang="en-US" b="0" i="1" smtClean="0">
                                <a:effectLst/>
                                <a:latin typeface="Cambria Math" panose="02040503050406030204" pitchFamily="18" charset="0"/>
                                <a:cs typeface="Times New Roman" panose="02020603050405020304" pitchFamily="18" charset="0"/>
                              </a:rPr>
                              <m:t>𝑛</m:t>
                            </m:r>
                            <m:r>
                              <a:rPr lang="en-US" b="0" i="1" smtClean="0">
                                <a:effectLst/>
                                <a:latin typeface="Cambria Math" panose="02040503050406030204" pitchFamily="18" charset="0"/>
                                <a:cs typeface="Times New Roman" panose="02020603050405020304" pitchFamily="18" charset="0"/>
                              </a:rPr>
                              <m:t>ế</m:t>
                            </m:r>
                            <m:r>
                              <a:rPr lang="en-US" b="0" i="1" smtClean="0">
                                <a:effectLst/>
                                <a:latin typeface="Cambria Math" panose="02040503050406030204" pitchFamily="18" charset="0"/>
                                <a:cs typeface="Times New Roman" panose="02020603050405020304" pitchFamily="18" charset="0"/>
                              </a:rPr>
                              <m:t>𝑢</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𝑥</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𝑙</m:t>
                            </m:r>
                            <m:r>
                              <a:rPr lang="en-US" b="0" i="1" smtClean="0">
                                <a:effectLst/>
                                <a:latin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h</m:t>
                            </m:r>
                            <m:r>
                              <a:rPr lang="en-US" b="0" i="1" smtClean="0">
                                <a:effectLst/>
                                <a:latin typeface="Cambria Math" panose="02040503050406030204" pitchFamily="18" charset="0"/>
                                <a:cs typeface="Times New Roman" panose="02020603050405020304" pitchFamily="18" charset="0"/>
                              </a:rPr>
                              <m:t>ữ</m:t>
                            </m:r>
                            <m:r>
                              <a:rPr lang="en-US" b="0" i="1" smtClean="0">
                                <a:effectLst/>
                                <a:latin typeface="Cambria Math" panose="02040503050406030204" pitchFamily="18" charset="0"/>
                                <a:cs typeface="Times New Roman" panose="02020603050405020304" pitchFamily="18" charset="0"/>
                              </a:rPr>
                              <m:t>𝑢</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𝑡</m:t>
                            </m:r>
                            <m:r>
                              <a:rPr lang="en-US" b="0" i="1" smtClean="0">
                                <a:effectLst/>
                                <a:latin typeface="Cambria Math" panose="02040503050406030204" pitchFamily="18" charset="0"/>
                                <a:cs typeface="Times New Roman" panose="02020603050405020304" pitchFamily="18" charset="0"/>
                              </a:rPr>
                              <m:t>ỷ</m:t>
                            </m:r>
                          </m:e>
                          <m:e>
                            <m:r>
                              <a:rPr lang="en-US" b="0" i="1" smtClean="0">
                                <a:effectLst/>
                                <a:latin typeface="Cambria Math" panose="02040503050406030204" pitchFamily="18" charset="0"/>
                                <a:cs typeface="Times New Roman" panose="02020603050405020304" pitchFamily="18" charset="0"/>
                              </a:rPr>
                              <m:t>0 </m:t>
                            </m:r>
                            <m:r>
                              <a:rPr lang="en-US" b="0" i="1" smtClean="0">
                                <a:effectLst/>
                                <a:latin typeface="Cambria Math" panose="02040503050406030204" pitchFamily="18" charset="0"/>
                                <a:cs typeface="Times New Roman" panose="02020603050405020304" pitchFamily="18" charset="0"/>
                              </a:rPr>
                              <m:t>𝑛</m:t>
                            </m:r>
                            <m:r>
                              <a:rPr lang="en-US" b="0" i="1" smtClean="0">
                                <a:effectLst/>
                                <a:latin typeface="Cambria Math" panose="02040503050406030204" pitchFamily="18" charset="0"/>
                                <a:cs typeface="Times New Roman" panose="02020603050405020304" pitchFamily="18" charset="0"/>
                              </a:rPr>
                              <m:t>ế</m:t>
                            </m:r>
                            <m:r>
                              <a:rPr lang="en-US" b="0" i="1" smtClean="0">
                                <a:effectLst/>
                                <a:latin typeface="Cambria Math" panose="02040503050406030204" pitchFamily="18" charset="0"/>
                                <a:cs typeface="Times New Roman" panose="02020603050405020304" pitchFamily="18" charset="0"/>
                              </a:rPr>
                              <m:t>𝑢</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𝑥</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𝑙</m:t>
                            </m:r>
                            <m:r>
                              <a:rPr lang="en-US" b="0" i="1" smtClean="0">
                                <a:effectLst/>
                                <a:latin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𝑣</m:t>
                            </m:r>
                            <m:r>
                              <a:rPr lang="en-US" b="0" i="1" smtClean="0">
                                <a:effectLst/>
                                <a:latin typeface="Cambria Math" panose="02040503050406030204" pitchFamily="18" charset="0"/>
                                <a:cs typeface="Times New Roman" panose="02020603050405020304" pitchFamily="18" charset="0"/>
                              </a:rPr>
                              <m:t>ô </m:t>
                            </m:r>
                            <m:r>
                              <a:rPr lang="en-US" b="0" i="1" smtClean="0">
                                <a:effectLst/>
                                <a:latin typeface="Cambria Math" panose="02040503050406030204" pitchFamily="18" charset="0"/>
                                <a:cs typeface="Times New Roman" panose="02020603050405020304" pitchFamily="18" charset="0"/>
                              </a:rPr>
                              <m:t>𝑡</m:t>
                            </m:r>
                            <m:r>
                              <a:rPr lang="en-US" b="0" i="1" smtClean="0">
                                <a:effectLst/>
                                <a:latin typeface="Cambria Math" panose="02040503050406030204" pitchFamily="18" charset="0"/>
                                <a:cs typeface="Times New Roman" panose="02020603050405020304" pitchFamily="18" charset="0"/>
                              </a:rPr>
                              <m:t>ỷ</m:t>
                            </m:r>
                          </m:e>
                        </m:eqArr>
                      </m:e>
                    </m:d>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𝑣</m:t>
                    </m:r>
                    <m:r>
                      <a:rPr lang="en-US" b="0" i="1" smtClean="0">
                        <a:effectLst/>
                        <a:latin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cs typeface="Times New Roman" panose="02020603050405020304" pitchFamily="18" charset="0"/>
                      </a:rPr>
                      <m:t>𝑇</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𝑙</m:t>
                    </m:r>
                    <m:r>
                      <a:rPr lang="en-US" b="0" i="1" smtClean="0">
                        <a:effectLst/>
                        <a:latin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ộ</m:t>
                    </m:r>
                    <m:r>
                      <a:rPr lang="en-US" b="0" i="1" smtClean="0">
                        <a:effectLst/>
                        <a:latin typeface="Cambria Math" panose="02040503050406030204" pitchFamily="18" charset="0"/>
                        <a:cs typeface="Times New Roman" panose="02020603050405020304" pitchFamily="18" charset="0"/>
                      </a:rPr>
                      <m:t>𝑡</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h</m:t>
                    </m:r>
                    <m:r>
                      <a:rPr lang="en-US" b="0" i="1" smtClean="0">
                        <a:effectLst/>
                        <a:latin typeface="Cambria Math" panose="02040503050406030204" pitchFamily="18" charset="0"/>
                        <a:cs typeface="Times New Roman" panose="02020603050405020304" pitchFamily="18" charset="0"/>
                      </a:rPr>
                      <m:t>ữ</m:t>
                    </m:r>
                    <m:r>
                      <a:rPr lang="en-US" b="0" i="1" smtClean="0">
                        <a:effectLst/>
                        <a:latin typeface="Cambria Math" panose="02040503050406030204" pitchFamily="18" charset="0"/>
                        <a:cs typeface="Times New Roman" panose="02020603050405020304" pitchFamily="18" charset="0"/>
                      </a:rPr>
                      <m:t>𝑢</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𝑡</m:t>
                    </m:r>
                    <m:r>
                      <a:rPr lang="en-US" b="0" i="1" smtClean="0">
                        <a:effectLst/>
                        <a:latin typeface="Cambria Math" panose="02040503050406030204" pitchFamily="18" charset="0"/>
                        <a:cs typeface="Times New Roman" panose="02020603050405020304" pitchFamily="18" charset="0"/>
                      </a:rPr>
                      <m:t>ỷ </m:t>
                    </m:r>
                    <m:r>
                      <a:rPr lang="en-US" b="0" i="1" smtClean="0">
                        <a:effectLst/>
                        <a:latin typeface="Cambria Math" panose="02040503050406030204" pitchFamily="18" charset="0"/>
                        <a:cs typeface="Times New Roman" panose="02020603050405020304" pitchFamily="18" charset="0"/>
                      </a:rPr>
                      <m:t>𝑑</m:t>
                    </m:r>
                    <m:r>
                      <a:rPr lang="en-US" b="0" i="1" smtClean="0">
                        <a:effectLst/>
                        <a:latin typeface="Cambria Math" panose="02040503050406030204" pitchFamily="18" charset="0"/>
                        <a:cs typeface="Times New Roman" panose="02020603050405020304" pitchFamily="18" charset="0"/>
                      </a:rPr>
                      <m:t>ươ</m:t>
                    </m:r>
                    <m:r>
                      <a:rPr lang="en-US" b="0" i="1" smtClean="0">
                        <a:effectLst/>
                        <a:latin typeface="Cambria Math" panose="02040503050406030204" pitchFamily="18" charset="0"/>
                        <a:cs typeface="Times New Roman" panose="02020603050405020304" pitchFamily="18" charset="0"/>
                      </a:rPr>
                      <m:t>𝑛𝑔</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𝐶h</m:t>
                    </m:r>
                    <m:r>
                      <a:rPr lang="en-US" b="0" i="1" smtClean="0">
                        <a:effectLst/>
                        <a:latin typeface="Cambria Math" panose="02040503050406030204" pitchFamily="18" charset="0"/>
                        <a:cs typeface="Times New Roman" panose="02020603050405020304" pitchFamily="18" charset="0"/>
                      </a:rPr>
                      <m:t>ứ</m:t>
                    </m:r>
                    <m:r>
                      <a:rPr lang="en-US" b="0" i="1" smtClean="0">
                        <a:effectLst/>
                        <a:latin typeface="Cambria Math" panose="02040503050406030204" pitchFamily="18" charset="0"/>
                        <a:cs typeface="Times New Roman" panose="02020603050405020304" pitchFamily="18" charset="0"/>
                      </a:rPr>
                      <m:t>𝑛𝑔</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𝑚𝑖𝑛h</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𝑓</m:t>
                    </m:r>
                    <m:d>
                      <m:dPr>
                        <m:ctrlPr>
                          <a:rPr lang="en-US" b="0" i="1" smtClean="0">
                            <a:effectLst/>
                            <a:latin typeface="Cambria Math" panose="02040503050406030204" pitchFamily="18" charset="0"/>
                            <a:cs typeface="Times New Roman" panose="02020603050405020304" pitchFamily="18" charset="0"/>
                          </a:rPr>
                        </m:ctrlPr>
                      </m:dPr>
                      <m:e>
                        <m:r>
                          <a:rPr lang="en-US" b="0" i="1" smtClean="0">
                            <a:effectLst/>
                            <a:latin typeface="Cambria Math" panose="02040503050406030204" pitchFamily="18" charset="0"/>
                            <a:cs typeface="Times New Roman" panose="02020603050405020304" pitchFamily="18" charset="0"/>
                          </a:rPr>
                          <m:t>𝑥</m:t>
                        </m:r>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𝑇</m:t>
                        </m:r>
                      </m:e>
                    </m:d>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𝑓</m:t>
                    </m:r>
                    <m:d>
                      <m:dPr>
                        <m:ctrlPr>
                          <a:rPr lang="en-US" b="0" i="1" smtClean="0">
                            <a:effectLst/>
                            <a:latin typeface="Cambria Math" panose="02040503050406030204" pitchFamily="18" charset="0"/>
                            <a:cs typeface="Times New Roman" panose="02020603050405020304" pitchFamily="18" charset="0"/>
                          </a:rPr>
                        </m:ctrlPr>
                      </m:dPr>
                      <m:e>
                        <m:r>
                          <a:rPr lang="en-US" b="0" i="1" smtClean="0">
                            <a:effectLst/>
                            <a:latin typeface="Cambria Math" panose="02040503050406030204" pitchFamily="18" charset="0"/>
                            <a:cs typeface="Times New Roman" panose="02020603050405020304" pitchFamily="18" charset="0"/>
                          </a:rPr>
                          <m:t>𝑥</m:t>
                        </m:r>
                      </m:e>
                    </m:d>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𝑣</m:t>
                    </m:r>
                    <m:r>
                      <a:rPr lang="en-US" b="0" i="1" smtClean="0">
                        <a:effectLst/>
                        <a:latin typeface="Cambria Math" panose="02040503050406030204" pitchFamily="18" charset="0"/>
                        <a:cs typeface="Times New Roman" panose="02020603050405020304" pitchFamily="18" charset="0"/>
                      </a:rPr>
                      <m:t>ớ</m:t>
                    </m:r>
                    <m:r>
                      <a:rPr lang="en-US" b="0" i="1" smtClean="0">
                        <a:effectLst/>
                        <a:latin typeface="Cambria Math" panose="02040503050406030204" pitchFamily="18" charset="0"/>
                        <a:cs typeface="Times New Roman" panose="02020603050405020304" pitchFamily="18" charset="0"/>
                      </a:rPr>
                      <m:t>𝑖</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ọ</m:t>
                    </m:r>
                    <m:r>
                      <a:rPr lang="en-US" b="0" i="1" smtClean="0">
                        <a:effectLst/>
                        <a:latin typeface="Cambria Math" panose="02040503050406030204" pitchFamily="18" charset="0"/>
                        <a:cs typeface="Times New Roman" panose="02020603050405020304" pitchFamily="18" charset="0"/>
                      </a:rPr>
                      <m:t>𝑖</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𝑥</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𝑇</m:t>
                    </m:r>
                    <m:r>
                      <a:rPr lang="en-US" b="0" i="1" smtClean="0">
                        <a:effectLst/>
                        <a:latin typeface="Cambria Math" panose="02040503050406030204" pitchFamily="18" charset="0"/>
                        <a:cs typeface="Times New Roman" panose="02020603050405020304" pitchFamily="18" charset="0"/>
                      </a:rPr>
                      <m:t>ừ đó </m:t>
                    </m:r>
                    <m:r>
                      <a:rPr lang="en-US" b="0" i="1" smtClean="0">
                        <a:effectLst/>
                        <a:latin typeface="Cambria Math" panose="02040503050406030204" pitchFamily="18" charset="0"/>
                        <a:cs typeface="Times New Roman" panose="02020603050405020304" pitchFamily="18" charset="0"/>
                      </a:rPr>
                      <m:t>𝑠𝑢𝑦</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𝑟𝑎</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h</m:t>
                    </m:r>
                    <m:r>
                      <a:rPr lang="en-US" b="0" i="1" smtClean="0">
                        <a:effectLst/>
                        <a:latin typeface="Cambria Math" panose="02040503050406030204" pitchFamily="18" charset="0"/>
                        <a:cs typeface="Times New Roman" panose="02020603050405020304" pitchFamily="18" charset="0"/>
                      </a:rPr>
                      <m:t>à</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𝑓</m:t>
                    </m:r>
                    <m:d>
                      <m:dPr>
                        <m:ctrlPr>
                          <a:rPr lang="en-US" b="0" i="1" smtClean="0">
                            <a:effectLst/>
                            <a:latin typeface="Cambria Math" panose="02040503050406030204" pitchFamily="18" charset="0"/>
                            <a:cs typeface="Times New Roman" panose="02020603050405020304" pitchFamily="18" charset="0"/>
                          </a:rPr>
                        </m:ctrlPr>
                      </m:dPr>
                      <m:e>
                        <m:r>
                          <a:rPr lang="en-US" b="0" i="1" smtClean="0">
                            <a:effectLst/>
                            <a:latin typeface="Cambria Math" panose="02040503050406030204" pitchFamily="18" charset="0"/>
                            <a:cs typeface="Times New Roman" panose="02020603050405020304" pitchFamily="18" charset="0"/>
                          </a:rPr>
                          <m:t>𝑥</m:t>
                        </m:r>
                      </m:e>
                    </m:d>
                    <m:r>
                      <a:rPr lang="en-US" b="0" i="1" smtClean="0">
                        <a:effectLst/>
                        <a:latin typeface="Cambria Math" panose="02040503050406030204" pitchFamily="18" charset="0"/>
                        <a:cs typeface="Times New Roman" panose="02020603050405020304" pitchFamily="18" charset="0"/>
                      </a:rPr>
                      <m:t>𝑙</m:t>
                    </m:r>
                    <m:r>
                      <a:rPr lang="en-US" b="0" i="1" smtClean="0">
                        <a:effectLst/>
                        <a:latin typeface="Cambria Math" panose="02040503050406030204" pitchFamily="18" charset="0"/>
                        <a:cs typeface="Times New Roman" panose="02020603050405020304" pitchFamily="18" charset="0"/>
                      </a:rPr>
                      <m:t>à </m:t>
                    </m:r>
                    <m:r>
                      <a:rPr lang="en-US" b="0" i="1" smtClean="0">
                        <a:effectLst/>
                        <a:latin typeface="Cambria Math" panose="02040503050406030204" pitchFamily="18" charset="0"/>
                        <a:cs typeface="Times New Roman" panose="02020603050405020304" pitchFamily="18" charset="0"/>
                      </a:rPr>
                      <m:t>h</m:t>
                    </m:r>
                    <m:r>
                      <a:rPr lang="en-US" b="0" i="1" smtClean="0">
                        <a:effectLst/>
                        <a:latin typeface="Cambria Math" panose="02040503050406030204" pitchFamily="18" charset="0"/>
                        <a:cs typeface="Times New Roman" panose="02020603050405020304" pitchFamily="18" charset="0"/>
                      </a:rPr>
                      <m:t>à</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𝑠</m:t>
                    </m:r>
                    <m:r>
                      <a:rPr lang="en-US" b="0" i="1" smtClean="0">
                        <a:effectLst/>
                        <a:latin typeface="Cambria Math" panose="02040503050406030204" pitchFamily="18" charset="0"/>
                        <a:cs typeface="Times New Roman" panose="02020603050405020304" pitchFamily="18" charset="0"/>
                      </a:rPr>
                      <m:t>ố </m:t>
                    </m:r>
                    <m:r>
                      <a:rPr lang="en-US" b="0" i="1" smtClean="0">
                        <a:effectLst/>
                        <a:latin typeface="Cambria Math" panose="02040503050406030204" pitchFamily="18" charset="0"/>
                        <a:cs typeface="Times New Roman" panose="02020603050405020304" pitchFamily="18" charset="0"/>
                      </a:rPr>
                      <m:t>𝑡𝑢</m:t>
                    </m:r>
                    <m:r>
                      <a:rPr lang="en-US" b="0" i="1" smtClean="0">
                        <a:effectLst/>
                        <a:latin typeface="Cambria Math" panose="02040503050406030204" pitchFamily="18" charset="0"/>
                        <a:cs typeface="Times New Roman" panose="02020603050405020304" pitchFamily="18" charset="0"/>
                      </a:rPr>
                      <m:t>ầ</m:t>
                    </m:r>
                    <m:r>
                      <a:rPr lang="en-US" b="0" i="1" smtClean="0">
                        <a:effectLst/>
                        <a:latin typeface="Cambria Math" panose="02040503050406030204" pitchFamily="18" charset="0"/>
                        <a:cs typeface="Times New Roman" panose="02020603050405020304" pitchFamily="18" charset="0"/>
                      </a:rPr>
                      <m:t>𝑛</m:t>
                    </m:r>
                    <m:r>
                      <a:rPr lang="en-US" b="0" i="1" smtClean="0">
                        <a:effectLst/>
                        <a:latin typeface="Cambria Math" panose="02040503050406030204" pitchFamily="18" charset="0"/>
                        <a:cs typeface="Times New Roman" panose="02020603050405020304" pitchFamily="18" charset="0"/>
                      </a:rPr>
                      <m:t> </m:t>
                    </m:r>
                    <m:r>
                      <a:rPr lang="en-US" b="0" i="1" smtClean="0">
                        <a:effectLst/>
                        <a:latin typeface="Cambria Math" panose="02040503050406030204" pitchFamily="18" charset="0"/>
                        <a:cs typeface="Times New Roman" panose="02020603050405020304" pitchFamily="18" charset="0"/>
                      </a:rPr>
                      <m:t>h𝑜</m:t>
                    </m:r>
                    <m:r>
                      <a:rPr lang="en-US" b="0" i="1" smtClean="0">
                        <a:effectLst/>
                        <a:latin typeface="Cambria Math" panose="02040503050406030204" pitchFamily="18" charset="0"/>
                        <a:cs typeface="Times New Roman" panose="02020603050405020304" pitchFamily="18" charset="0"/>
                      </a:rPr>
                      <m:t>à</m:t>
                    </m:r>
                    <m:r>
                      <a:rPr lang="en-US" b="0" i="1" smtClean="0">
                        <a:effectLst/>
                        <a:latin typeface="Cambria Math" panose="02040503050406030204" pitchFamily="18" charset="0"/>
                        <a:cs typeface="Times New Roman" panose="02020603050405020304" pitchFamily="18" charset="0"/>
                      </a:rPr>
                      <m:t>𝑛</m:t>
                    </m:r>
                  </m:oMath>
                </a14:m>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dirty="0" err="1">
                    <a:latin typeface="Times New Roman" panose="02020603050405020304" pitchFamily="18" charset="0"/>
                    <a:ea typeface="Arial" panose="020B0604020202020204" pitchFamily="34" charset="0"/>
                    <a:cs typeface="Times New Roman" panose="02020603050405020304" pitchFamily="18" charset="0"/>
                  </a:rPr>
                  <a:t>Giải</a:t>
                </a:r>
                <a:r>
                  <a:rPr lang="en-US" dirty="0">
                    <a:latin typeface="Times New Roman" panose="02020603050405020304" pitchFamily="18" charset="0"/>
                    <a:ea typeface="Arial" panose="020B0604020202020204" pitchFamily="34" charset="0"/>
                    <a:cs typeface="Times New Roman" panose="02020603050405020304" pitchFamily="18" charset="0"/>
                  </a:rPr>
                  <a:t>:</a:t>
                </a:r>
              </a:p>
              <a:p>
                <a:pPr>
                  <a:lnSpc>
                    <a:spcPct val="115000"/>
                  </a:lnSpc>
                  <a:spcAft>
                    <a:spcPts val="1000"/>
                  </a:spcAft>
                </a:pPr>
                <a:r>
                  <a:rPr lang="en-US" dirty="0" err="1">
                    <a:effectLst/>
                    <a:latin typeface="Times New Roman" panose="02020603050405020304" pitchFamily="18" charset="0"/>
                    <a:ea typeface="Arial" panose="020B0604020202020204" pitchFamily="34" charset="0"/>
                    <a:cs typeface="Times New Roman" panose="02020603050405020304" pitchFamily="18" charset="0"/>
                  </a:rPr>
                  <a:t>Xét</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hàm</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dirty="0">
                    <a:effectLst/>
                    <a:latin typeface="Times New Roman" panose="02020603050405020304" pitchFamily="18" charset="0"/>
                    <a:ea typeface="Arial" panose="020B0604020202020204" pitchFamily="34" charset="0"/>
                    <a:cs typeface="Times New Roman" panose="02020603050405020304" pitchFamily="18" charset="0"/>
                  </a:rPr>
                  <a:t> f(x)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xác</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dirty="0">
                    <a:effectLst/>
                    <a:latin typeface="Times New Roman" panose="02020603050405020304" pitchFamily="18" charset="0"/>
                    <a:ea typeface="Arial" panose="020B0604020202020204" pitchFamily="34" charset="0"/>
                    <a:cs typeface="Times New Roman" panose="02020603050405020304" pitchFamily="18" charset="0"/>
                  </a:rPr>
                  <a:t> R.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V</a:t>
                </a:r>
                <a:r>
                  <a:rPr lang="en-US" dirty="0" err="1">
                    <a:latin typeface="Times New Roman" panose="02020603050405020304" pitchFamily="18" charset="0"/>
                    <a:ea typeface="Arial" panose="020B0604020202020204" pitchFamily="34" charset="0"/>
                    <a:cs typeface="Times New Roman" panose="02020603050405020304" pitchFamily="18" charset="0"/>
                  </a:rPr>
                  <a:t>ới</a:t>
                </a:r>
                <a:r>
                  <a:rPr lang="en-US" dirty="0">
                    <a:latin typeface="Times New Roman" panose="02020603050405020304" pitchFamily="18" charset="0"/>
                    <a:ea typeface="Arial" panose="020B0604020202020204" pitchFamily="34" charset="0"/>
                    <a:cs typeface="Times New Roman" panose="02020603050405020304" pitchFamily="18" charset="0"/>
                  </a:rPr>
                  <a:t> x </a:t>
                </a:r>
                <a:r>
                  <a:rPr lang="en-US" dirty="0" err="1">
                    <a:latin typeface="Times New Roman" panose="02020603050405020304" pitchFamily="18" charset="0"/>
                    <a:ea typeface="Arial" panose="020B0604020202020204" pitchFamily="34" charset="0"/>
                    <a:cs typeface="Times New Roman" panose="02020603050405020304" pitchFamily="18" charset="0"/>
                  </a:rPr>
                  <a:t>tùy</a:t>
                </a:r>
                <a:r>
                  <a:rPr lang="en-US" dirty="0">
                    <a:latin typeface="Times New Roman" panose="02020603050405020304" pitchFamily="18" charset="0"/>
                    <a:ea typeface="Arial" panose="020B0604020202020204" pitchFamily="34" charset="0"/>
                    <a:cs typeface="Times New Roman" panose="02020603050405020304" pitchFamily="18" charset="0"/>
                  </a:rPr>
                  <a:t> ý</a:t>
                </a:r>
              </a:p>
              <a:p>
                <a:pPr>
                  <a:lnSpc>
                    <a:spcPct val="115000"/>
                  </a:lnSpc>
                  <a:spcAft>
                    <a:spcPts val="1000"/>
                  </a:spcAft>
                </a:pP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dirty="0">
                    <a:effectLst/>
                    <a:latin typeface="Times New Roman" panose="02020603050405020304" pitchFamily="18" charset="0"/>
                    <a:ea typeface="Arial" panose="020B0604020202020204" pitchFamily="34" charset="0"/>
                    <a:cs typeface="Times New Roman" panose="02020603050405020304" pitchFamily="18" charset="0"/>
                  </a:rPr>
                  <a:t> x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l</a:t>
                </a:r>
                <a:r>
                  <a:rPr lang="en-US" dirty="0" err="1">
                    <a:latin typeface="Times New Roman" panose="02020603050405020304" pitchFamily="18" charset="0"/>
                    <a:ea typeface="Arial" panose="020B0604020202020204" pitchFamily="34" charset="0"/>
                    <a:cs typeface="Times New Roman" panose="02020603050405020304" pitchFamily="18" charset="0"/>
                  </a:rPr>
                  <a:t>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hữu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tỷ</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thì</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cũng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hữu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tỷ</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Nếu</a:t>
                </a:r>
                <a:r>
                  <a:rPr lang="en-US" dirty="0">
                    <a:latin typeface="Times New Roman" panose="02020603050405020304" pitchFamily="18" charset="0"/>
                    <a:ea typeface="Arial" panose="020B0604020202020204" pitchFamily="34" charset="0"/>
                    <a:cs typeface="Times New Roman" panose="02020603050405020304" pitchFamily="18" charset="0"/>
                  </a:rPr>
                  <a:t> x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vô</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tỷ</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thì</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cũng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vô</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tỷ</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dirty="0" err="1">
                    <a:effectLst/>
                    <a:latin typeface="Times New Roman" panose="02020603050405020304" pitchFamily="18" charset="0"/>
                    <a:ea typeface="Arial" panose="020B0604020202020204" pitchFamily="34" charset="0"/>
                    <a:cs typeface="Times New Roman" panose="02020603050405020304" pitchFamily="18" charset="0"/>
                  </a:rPr>
                  <a:t>Suy</a:t>
                </a:r>
                <a:r>
                  <a:rPr lang="en-US" dirty="0">
                    <a:effectLst/>
                    <a:latin typeface="Times New Roman" panose="02020603050405020304" pitchFamily="18" charset="0"/>
                    <a:ea typeface="Arial" panose="020B0604020202020204" pitchFamily="34" charset="0"/>
                    <a:cs typeface="Times New Roman" panose="02020603050405020304" pitchFamily="18" charset="0"/>
                  </a:rPr>
                  <a:t> ra </a:t>
                </a:r>
                <a14:m>
                  <m:oMath xmlns:m="http://schemas.openxmlformats.org/officeDocument/2006/math">
                    <m:r>
                      <a:rPr lang="en-US" i="1">
                        <a:latin typeface="Cambria Math" panose="02040503050406030204" pitchFamily="18" charset="0"/>
                        <a:cs typeface="Times New Roman" panose="02020603050405020304" pitchFamily="18" charset="0"/>
                      </a:rPr>
                      <m:t>𝑓</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𝑇</m:t>
                        </m:r>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𝑓</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 </m:t>
                    </m:r>
                  </m:oMath>
                </a14:m>
                <a:r>
                  <a:rPr lang="en-US"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dirty="0">
                    <a:effectLst/>
                    <a:latin typeface="Times New Roman" panose="02020603050405020304" pitchFamily="18" charset="0"/>
                    <a:ea typeface="Arial" panose="020B0604020202020204" pitchFamily="34" charset="0"/>
                    <a:cs typeface="Times New Roman" panose="02020603050405020304" pitchFamily="18" charset="0"/>
                  </a:rPr>
                  <a:t> x. S</a:t>
                </a:r>
                <a14:m>
                  <m:oMath xmlns:m="http://schemas.openxmlformats.org/officeDocument/2006/math">
                    <m:r>
                      <a:rPr lang="en-US" i="1">
                        <a:latin typeface="Cambria Math" panose="02040503050406030204" pitchFamily="18" charset="0"/>
                        <a:cs typeface="Times New Roman" panose="02020603050405020304" pitchFamily="18" charset="0"/>
                      </a:rPr>
                      <m:t>𝑢𝑦</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𝑟𝑎</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h</m:t>
                    </m:r>
                    <m:r>
                      <a:rPr lang="en-US" i="1">
                        <a:latin typeface="Cambria Math" panose="02040503050406030204" pitchFamily="18" charset="0"/>
                        <a:cs typeface="Times New Roman" panose="02020603050405020304" pitchFamily="18" charset="0"/>
                      </a:rPr>
                      <m:t>à</m:t>
                    </m:r>
                    <m:r>
                      <a:rPr lang="en-US" i="1">
                        <a:latin typeface="Cambria Math" panose="02040503050406030204" pitchFamily="18" charset="0"/>
                        <a:cs typeface="Times New Roman" panose="02020603050405020304" pitchFamily="18" charset="0"/>
                      </a:rPr>
                      <m:t>𝑚</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𝑠</m:t>
                    </m:r>
                    <m:r>
                      <a:rPr lang="en-US" i="1">
                        <a:latin typeface="Cambria Math" panose="02040503050406030204" pitchFamily="18" charset="0"/>
                        <a:cs typeface="Times New Roman" panose="02020603050405020304" pitchFamily="18" charset="0"/>
                      </a:rPr>
                      <m:t>ố </m:t>
                    </m:r>
                    <m:r>
                      <a:rPr lang="en-US" i="1">
                        <a:latin typeface="Cambria Math" panose="02040503050406030204" pitchFamily="18" charset="0"/>
                        <a:cs typeface="Times New Roman" panose="02020603050405020304" pitchFamily="18" charset="0"/>
                      </a:rPr>
                      <m:t>𝑓</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𝑙</m:t>
                    </m:r>
                    <m:r>
                      <a:rPr lang="en-US" i="1">
                        <a:latin typeface="Cambria Math" panose="02040503050406030204" pitchFamily="18" charset="0"/>
                        <a:cs typeface="Times New Roman" panose="02020603050405020304" pitchFamily="18" charset="0"/>
                      </a:rPr>
                      <m:t>à </m:t>
                    </m:r>
                    <m:r>
                      <a:rPr lang="en-US" i="1">
                        <a:latin typeface="Cambria Math" panose="02040503050406030204" pitchFamily="18" charset="0"/>
                        <a:cs typeface="Times New Roman" panose="02020603050405020304" pitchFamily="18" charset="0"/>
                      </a:rPr>
                      <m:t>h</m:t>
                    </m:r>
                    <m:r>
                      <a:rPr lang="en-US" i="1">
                        <a:latin typeface="Cambria Math" panose="02040503050406030204" pitchFamily="18" charset="0"/>
                        <a:cs typeface="Times New Roman" panose="02020603050405020304" pitchFamily="18" charset="0"/>
                      </a:rPr>
                      <m:t>à</m:t>
                    </m:r>
                    <m:r>
                      <a:rPr lang="en-US" i="1">
                        <a:latin typeface="Cambria Math" panose="02040503050406030204" pitchFamily="18" charset="0"/>
                        <a:cs typeface="Times New Roman" panose="02020603050405020304" pitchFamily="18" charset="0"/>
                      </a:rPr>
                      <m:t>𝑚</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𝑠</m:t>
                    </m:r>
                    <m:r>
                      <a:rPr lang="en-US" i="1">
                        <a:latin typeface="Cambria Math" panose="02040503050406030204" pitchFamily="18" charset="0"/>
                        <a:cs typeface="Times New Roman" panose="02020603050405020304" pitchFamily="18" charset="0"/>
                      </a:rPr>
                      <m:t>ố </m:t>
                    </m:r>
                    <m:r>
                      <a:rPr lang="en-US" i="1">
                        <a:latin typeface="Cambria Math" panose="02040503050406030204" pitchFamily="18" charset="0"/>
                        <a:cs typeface="Times New Roman" panose="02020603050405020304" pitchFamily="18" charset="0"/>
                      </a:rPr>
                      <m:t>𝑡𝑢</m:t>
                    </m:r>
                    <m:r>
                      <a:rPr lang="en-US" i="1">
                        <a:latin typeface="Cambria Math" panose="02040503050406030204" pitchFamily="18" charset="0"/>
                        <a:cs typeface="Times New Roman" panose="02020603050405020304" pitchFamily="18" charset="0"/>
                      </a:rPr>
                      <m:t>ầ</m:t>
                    </m:r>
                    <m:r>
                      <a:rPr lang="en-US" i="1">
                        <a:latin typeface="Cambria Math" panose="02040503050406030204" pitchFamily="18" charset="0"/>
                        <a:cs typeface="Times New Roman" panose="02020603050405020304" pitchFamily="18" charset="0"/>
                      </a:rPr>
                      <m:t>𝑛</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h𝑜</m:t>
                    </m:r>
                    <m:r>
                      <a:rPr lang="en-US" i="1">
                        <a:latin typeface="Cambria Math" panose="02040503050406030204" pitchFamily="18" charset="0"/>
                        <a:cs typeface="Times New Roman" panose="02020603050405020304" pitchFamily="18" charset="0"/>
                      </a:rPr>
                      <m:t>à</m:t>
                    </m:r>
                    <m:r>
                      <a:rPr lang="en-US" i="1">
                        <a:latin typeface="Cambria Math" panose="02040503050406030204" pitchFamily="18" charset="0"/>
                        <a:cs typeface="Times New Roman" panose="02020603050405020304" pitchFamily="18" charset="0"/>
                      </a:rPr>
                      <m:t>𝑛</m:t>
                    </m:r>
                  </m:oMath>
                </a14:m>
                <a:endParaRPr lang="en-US" dirty="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a:extLst>
                  <a:ext uri="{FF2B5EF4-FFF2-40B4-BE49-F238E27FC236}">
                    <a16:creationId xmlns:a16="http://schemas.microsoft.com/office/drawing/2014/main" id="{3443BDA2-FB18-47AE-92A3-0C81A0BFCE2D}"/>
                  </a:ext>
                </a:extLst>
              </p:cNvPr>
              <p:cNvSpPr>
                <a:spLocks noRot="1" noChangeAspect="1" noMove="1" noResize="1" noEditPoints="1" noAdjustHandles="1" noChangeArrowheads="1" noChangeShapeType="1" noTextEdit="1"/>
              </p:cNvSpPr>
              <p:nvPr/>
            </p:nvSpPr>
            <p:spPr>
              <a:xfrm>
                <a:off x="422643" y="391679"/>
                <a:ext cx="11346713" cy="3776611"/>
              </a:xfrm>
              <a:prstGeom prst="rect">
                <a:avLst/>
              </a:prstGeom>
              <a:blipFill>
                <a:blip r:embed="rId3"/>
                <a:stretch>
                  <a:fillRect l="-430" t="-323"/>
                </a:stretch>
              </a:blipFill>
            </p:spPr>
            <p:txBody>
              <a:bodyPr/>
              <a:lstStyle/>
              <a:p>
                <a:r>
                  <a:rPr lang="en-US">
                    <a:noFill/>
                  </a:rPr>
                  <a:t> </a:t>
                </a:r>
              </a:p>
            </p:txBody>
          </p:sp>
        </mc:Fallback>
      </mc:AlternateContent>
      <p:pic>
        <p:nvPicPr>
          <p:cNvPr id="6" name="Picture 5"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5" descr="WhitecornerFlower">
            <a:extLst>
              <a:ext uri="{FF2B5EF4-FFF2-40B4-BE49-F238E27FC236}">
                <a16:creationId xmlns:a16="http://schemas.microsoft.com/office/drawing/2014/main" id="{32EF9E09-14DD-4169-A4C5-86FEAC9ED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5562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line, diagram, plot&#10;&#10;Description automatically generated">
            <a:extLst>
              <a:ext uri="{FF2B5EF4-FFF2-40B4-BE49-F238E27FC236}">
                <a16:creationId xmlns:a16="http://schemas.microsoft.com/office/drawing/2014/main" id="{80129778-DDD6-4077-88D9-2FCF5CC506CF}"/>
              </a:ext>
            </a:extLst>
          </p:cNvPr>
          <p:cNvPicPr/>
          <p:nvPr/>
        </p:nvPicPr>
        <p:blipFill>
          <a:blip r:embed="rId6"/>
          <a:stretch>
            <a:fillRect/>
          </a:stretch>
        </p:blipFill>
        <p:spPr>
          <a:xfrm>
            <a:off x="5397313" y="736513"/>
            <a:ext cx="6776966" cy="1270174"/>
          </a:xfrm>
          <a:prstGeom prst="rect">
            <a:avLst/>
          </a:prstGeom>
        </p:spPr>
      </p:pic>
    </p:spTree>
    <p:extLst>
      <p:ext uri="{BB962C8B-B14F-4D97-AF65-F5344CB8AC3E}">
        <p14:creationId xmlns:p14="http://schemas.microsoft.com/office/powerpoint/2010/main" val="23237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
                                        <p:tgtEl>
                                          <p:spTgt spid="4">
                                            <p:txEl>
                                              <p:pRg st="1" end="1"/>
                                            </p:txEl>
                                          </p:spTgt>
                                        </p:tgtEl>
                                      </p:cBhvr>
                                    </p:animEffect>
                                    <p:anim calcmode="lin" valueType="num">
                                      <p:cBhvr>
                                        <p:cTn id="21"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Scale>
                                      <p:cBhvr>
                                        <p:cTn id="29"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
                                            <p:txEl>
                                              <p:pRg st="3" end="3"/>
                                            </p:txEl>
                                          </p:spTgt>
                                        </p:tgtEl>
                                        <p:attrNameLst>
                                          <p:attrName>ppt_x</p:attrName>
                                          <p:attrName>ppt_y</p:attrName>
                                        </p:attrNameLst>
                                      </p:cBhvr>
                                    </p:animMotion>
                                    <p:animEffect transition="in" filter="fade">
                                      <p:cBhvr>
                                        <p:cTn id="31" dur="1000"/>
                                        <p:tgtEl>
                                          <p:spTgt spid="4">
                                            <p:txEl>
                                              <p:pRg st="3" end="3"/>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Scale>
                                      <p:cBhvr>
                                        <p:cTn id="34"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
                                            <p:txEl>
                                              <p:pRg st="4" end="4"/>
                                            </p:txEl>
                                          </p:spTgt>
                                        </p:tgtEl>
                                        <p:attrNameLst>
                                          <p:attrName>ppt_x</p:attrName>
                                          <p:attrName>ppt_y</p:attrName>
                                        </p:attrNameLst>
                                      </p:cBhvr>
                                    </p:animMotion>
                                    <p:animEffect transition="in" filter="fade">
                                      <p:cBhvr>
                                        <p:cTn id="36" dur="1000"/>
                                        <p:tgtEl>
                                          <p:spTgt spid="4">
                                            <p:txEl>
                                              <p:pRg st="4" end="4"/>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Scale>
                                      <p:cBhvr>
                                        <p:cTn id="39"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
                                            <p:txEl>
                                              <p:pRg st="5" end="5"/>
                                            </p:txEl>
                                          </p:spTgt>
                                        </p:tgtEl>
                                        <p:attrNameLst>
                                          <p:attrName>ppt_x</p:attrName>
                                          <p:attrName>ppt_y</p:attrName>
                                        </p:attrNameLst>
                                      </p:cBhvr>
                                    </p:animMotion>
                                    <p:animEffect transition="in" filter="fade">
                                      <p:cBhvr>
                                        <p:cTn id="41" dur="1000"/>
                                        <p:tgtEl>
                                          <p:spTgt spid="4">
                                            <p:txEl>
                                              <p:pRg st="5" end="5"/>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Scale>
                                      <p:cBhvr>
                                        <p:cTn id="44"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
                                            <p:txEl>
                                              <p:pRg st="6" end="6"/>
                                            </p:txEl>
                                          </p:spTgt>
                                        </p:tgtEl>
                                        <p:attrNameLst>
                                          <p:attrName>ppt_x</p:attrName>
                                          <p:attrName>ppt_y</p:attrName>
                                        </p:attrNameLst>
                                      </p:cBhvr>
                                    </p:animMotion>
                                    <p:animEffect transition="in" filter="fade">
                                      <p:cBhvr>
                                        <p:cTn id="46" dur="10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nodeType="clickEffect">
                                  <p:stCondLst>
                                    <p:cond delay="0"/>
                                  </p:stCondLst>
                                  <p:childTnLst>
                                    <p:anim calcmode="lin" valueType="num">
                                      <p:cBhvr>
                                        <p:cTn id="50" dur="1000"/>
                                        <p:tgtEl>
                                          <p:spTgt spid="8"/>
                                        </p:tgtEl>
                                        <p:attrNameLst>
                                          <p:attrName>ppt_w</p:attrName>
                                        </p:attrNameLst>
                                      </p:cBhvr>
                                      <p:tavLst>
                                        <p:tav tm="0">
                                          <p:val>
                                            <p:strVal val="ppt_w"/>
                                          </p:val>
                                        </p:tav>
                                        <p:tav tm="100000">
                                          <p:val>
                                            <p:fltVal val="0"/>
                                          </p:val>
                                        </p:tav>
                                      </p:tavLst>
                                    </p:anim>
                                    <p:anim calcmode="lin" valueType="num">
                                      <p:cBhvr>
                                        <p:cTn id="51" dur="1000"/>
                                        <p:tgtEl>
                                          <p:spTgt spid="8"/>
                                        </p:tgtEl>
                                        <p:attrNameLst>
                                          <p:attrName>ppt_h</p:attrName>
                                        </p:attrNameLst>
                                      </p:cBhvr>
                                      <p:tavLst>
                                        <p:tav tm="0">
                                          <p:val>
                                            <p:strVal val="ppt_h"/>
                                          </p:val>
                                        </p:tav>
                                        <p:tav tm="100000">
                                          <p:val>
                                            <p:fltVal val="0"/>
                                          </p:val>
                                        </p:tav>
                                      </p:tavLst>
                                    </p:anim>
                                    <p:anim calcmode="lin" valueType="num">
                                      <p:cBhvr>
                                        <p:cTn id="52" dur="1000"/>
                                        <p:tgtEl>
                                          <p:spTgt spid="8"/>
                                        </p:tgtEl>
                                        <p:attrNameLst>
                                          <p:attrName>style.rotation</p:attrName>
                                        </p:attrNameLst>
                                      </p:cBhvr>
                                      <p:tavLst>
                                        <p:tav tm="0">
                                          <p:val>
                                            <p:fltVal val="0"/>
                                          </p:val>
                                        </p:tav>
                                        <p:tav tm="100000">
                                          <p:val>
                                            <p:fltVal val="90"/>
                                          </p:val>
                                        </p:tav>
                                      </p:tavLst>
                                    </p:anim>
                                    <p:animEffect transition="out" filter="fade">
                                      <p:cBhvr>
                                        <p:cTn id="53" dur="1000"/>
                                        <p:tgtEl>
                                          <p:spTgt spid="8"/>
                                        </p:tgtEl>
                                      </p:cBhvr>
                                    </p:animEffect>
                                    <p:set>
                                      <p:cBhvr>
                                        <p:cTn id="54" dur="1" fill="hold">
                                          <p:stCondLst>
                                            <p:cond delay="999"/>
                                          </p:stCondLst>
                                        </p:cTn>
                                        <p:tgtEl>
                                          <p:spTgt spid="8"/>
                                        </p:tgtEl>
                                        <p:attrNameLst>
                                          <p:attrName>style.visibility</p:attrName>
                                        </p:attrNameLst>
                                      </p:cBhvr>
                                      <p:to>
                                        <p:strVal val="hidden"/>
                                      </p:to>
                                    </p:set>
                                  </p:childTnLst>
                                </p:cTn>
                              </p:par>
                              <p:par>
                                <p:cTn id="55" presetID="31" presetClass="exit" presetSubtype="0" fill="hold" grpId="0" nodeType="withEffect">
                                  <p:stCondLst>
                                    <p:cond delay="0"/>
                                  </p:stCondLst>
                                  <p:childTnLst>
                                    <p:anim calcmode="lin" valueType="num">
                                      <p:cBhvr>
                                        <p:cTn id="56" dur="1000"/>
                                        <p:tgtEl>
                                          <p:spTgt spid="4">
                                            <p:txEl>
                                              <p:pRg st="0" end="0"/>
                                            </p:txEl>
                                          </p:spTgt>
                                        </p:tgtEl>
                                        <p:attrNameLst>
                                          <p:attrName>ppt_w</p:attrName>
                                        </p:attrNameLst>
                                      </p:cBhvr>
                                      <p:tavLst>
                                        <p:tav tm="0">
                                          <p:val>
                                            <p:strVal val="ppt_w"/>
                                          </p:val>
                                        </p:tav>
                                        <p:tav tm="100000">
                                          <p:val>
                                            <p:fltVal val="0"/>
                                          </p:val>
                                        </p:tav>
                                      </p:tavLst>
                                    </p:anim>
                                    <p:anim calcmode="lin" valueType="num">
                                      <p:cBhvr>
                                        <p:cTn id="57" dur="1000"/>
                                        <p:tgtEl>
                                          <p:spTgt spid="4">
                                            <p:txEl>
                                              <p:pRg st="0" end="0"/>
                                            </p:txEl>
                                          </p:spTgt>
                                        </p:tgtEl>
                                        <p:attrNameLst>
                                          <p:attrName>ppt_h</p:attrName>
                                        </p:attrNameLst>
                                      </p:cBhvr>
                                      <p:tavLst>
                                        <p:tav tm="0">
                                          <p:val>
                                            <p:strVal val="ppt_h"/>
                                          </p:val>
                                        </p:tav>
                                        <p:tav tm="100000">
                                          <p:val>
                                            <p:fltVal val="0"/>
                                          </p:val>
                                        </p:tav>
                                      </p:tavLst>
                                    </p:anim>
                                    <p:anim calcmode="lin" valueType="num">
                                      <p:cBhvr>
                                        <p:cTn id="58"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59" dur="1000"/>
                                        <p:tgtEl>
                                          <p:spTgt spid="4">
                                            <p:txEl>
                                              <p:pRg st="0" end="0"/>
                                            </p:txEl>
                                          </p:spTgt>
                                        </p:tgtEl>
                                      </p:cBhvr>
                                    </p:animEffect>
                                    <p:set>
                                      <p:cBhvr>
                                        <p:cTn id="60" dur="1" fill="hold">
                                          <p:stCondLst>
                                            <p:cond delay="999"/>
                                          </p:stCondLst>
                                        </p:cTn>
                                        <p:tgtEl>
                                          <p:spTgt spid="4">
                                            <p:txEl>
                                              <p:pRg st="0" end="0"/>
                                            </p:txEl>
                                          </p:spTgt>
                                        </p:tgtEl>
                                        <p:attrNameLst>
                                          <p:attrName>style.visibility</p:attrName>
                                        </p:attrNameLst>
                                      </p:cBhvr>
                                      <p:to>
                                        <p:strVal val="hidden"/>
                                      </p:to>
                                    </p:set>
                                  </p:childTnLst>
                                </p:cTn>
                              </p:par>
                              <p:par>
                                <p:cTn id="61" presetID="31" presetClass="exit" presetSubtype="0" fill="hold" grpId="0" nodeType="withEffect">
                                  <p:stCondLst>
                                    <p:cond delay="0"/>
                                  </p:stCondLst>
                                  <p:childTnLst>
                                    <p:anim calcmode="lin" valueType="num">
                                      <p:cBhvr>
                                        <p:cTn id="62" dur="1000"/>
                                        <p:tgtEl>
                                          <p:spTgt spid="4">
                                            <p:txEl>
                                              <p:pRg st="1" end="1"/>
                                            </p:txEl>
                                          </p:spTgt>
                                        </p:tgtEl>
                                        <p:attrNameLst>
                                          <p:attrName>ppt_w</p:attrName>
                                        </p:attrNameLst>
                                      </p:cBhvr>
                                      <p:tavLst>
                                        <p:tav tm="0">
                                          <p:val>
                                            <p:strVal val="ppt_w"/>
                                          </p:val>
                                        </p:tav>
                                        <p:tav tm="100000">
                                          <p:val>
                                            <p:fltVal val="0"/>
                                          </p:val>
                                        </p:tav>
                                      </p:tavLst>
                                    </p:anim>
                                    <p:anim calcmode="lin" valueType="num">
                                      <p:cBhvr>
                                        <p:cTn id="63" dur="1000"/>
                                        <p:tgtEl>
                                          <p:spTgt spid="4">
                                            <p:txEl>
                                              <p:pRg st="1" end="1"/>
                                            </p:txEl>
                                          </p:spTgt>
                                        </p:tgtEl>
                                        <p:attrNameLst>
                                          <p:attrName>ppt_h</p:attrName>
                                        </p:attrNameLst>
                                      </p:cBhvr>
                                      <p:tavLst>
                                        <p:tav tm="0">
                                          <p:val>
                                            <p:strVal val="ppt_h"/>
                                          </p:val>
                                        </p:tav>
                                        <p:tav tm="100000">
                                          <p:val>
                                            <p:fltVal val="0"/>
                                          </p:val>
                                        </p:tav>
                                      </p:tavLst>
                                    </p:anim>
                                    <p:anim calcmode="lin" valueType="num">
                                      <p:cBhvr>
                                        <p:cTn id="64"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65" dur="1000"/>
                                        <p:tgtEl>
                                          <p:spTgt spid="4">
                                            <p:txEl>
                                              <p:pRg st="1" end="1"/>
                                            </p:txEl>
                                          </p:spTgt>
                                        </p:tgtEl>
                                      </p:cBhvr>
                                    </p:animEffect>
                                    <p:set>
                                      <p:cBhvr>
                                        <p:cTn id="66" dur="1" fill="hold">
                                          <p:stCondLst>
                                            <p:cond delay="999"/>
                                          </p:stCondLst>
                                        </p:cTn>
                                        <p:tgtEl>
                                          <p:spTgt spid="4">
                                            <p:txEl>
                                              <p:pRg st="1" end="1"/>
                                            </p:txEl>
                                          </p:spTgt>
                                        </p:tgtEl>
                                        <p:attrNameLst>
                                          <p:attrName>style.visibility</p:attrName>
                                        </p:attrNameLst>
                                      </p:cBhvr>
                                      <p:to>
                                        <p:strVal val="hidden"/>
                                      </p:to>
                                    </p:set>
                                  </p:childTnLst>
                                </p:cTn>
                              </p:par>
                              <p:par>
                                <p:cTn id="67" presetID="31" presetClass="exit" presetSubtype="0" fill="hold" grpId="0" nodeType="withEffect">
                                  <p:stCondLst>
                                    <p:cond delay="0"/>
                                  </p:stCondLst>
                                  <p:childTnLst>
                                    <p:anim calcmode="lin" valueType="num">
                                      <p:cBhvr>
                                        <p:cTn id="68" dur="1000"/>
                                        <p:tgtEl>
                                          <p:spTgt spid="4">
                                            <p:txEl>
                                              <p:pRg st="3" end="3"/>
                                            </p:txEl>
                                          </p:spTgt>
                                        </p:tgtEl>
                                        <p:attrNameLst>
                                          <p:attrName>ppt_w</p:attrName>
                                        </p:attrNameLst>
                                      </p:cBhvr>
                                      <p:tavLst>
                                        <p:tav tm="0">
                                          <p:val>
                                            <p:strVal val="ppt_w"/>
                                          </p:val>
                                        </p:tav>
                                        <p:tav tm="100000">
                                          <p:val>
                                            <p:fltVal val="0"/>
                                          </p:val>
                                        </p:tav>
                                      </p:tavLst>
                                    </p:anim>
                                    <p:anim calcmode="lin" valueType="num">
                                      <p:cBhvr>
                                        <p:cTn id="69" dur="1000"/>
                                        <p:tgtEl>
                                          <p:spTgt spid="4">
                                            <p:txEl>
                                              <p:pRg st="3" end="3"/>
                                            </p:txEl>
                                          </p:spTgt>
                                        </p:tgtEl>
                                        <p:attrNameLst>
                                          <p:attrName>ppt_h</p:attrName>
                                        </p:attrNameLst>
                                      </p:cBhvr>
                                      <p:tavLst>
                                        <p:tav tm="0">
                                          <p:val>
                                            <p:strVal val="ppt_h"/>
                                          </p:val>
                                        </p:tav>
                                        <p:tav tm="100000">
                                          <p:val>
                                            <p:fltVal val="0"/>
                                          </p:val>
                                        </p:tav>
                                      </p:tavLst>
                                    </p:anim>
                                    <p:anim calcmode="lin" valueType="num">
                                      <p:cBhvr>
                                        <p:cTn id="70"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71" dur="1000"/>
                                        <p:tgtEl>
                                          <p:spTgt spid="4">
                                            <p:txEl>
                                              <p:pRg st="3" end="3"/>
                                            </p:txEl>
                                          </p:spTgt>
                                        </p:tgtEl>
                                      </p:cBhvr>
                                    </p:animEffect>
                                    <p:set>
                                      <p:cBhvr>
                                        <p:cTn id="72" dur="1" fill="hold">
                                          <p:stCondLst>
                                            <p:cond delay="999"/>
                                          </p:stCondLst>
                                        </p:cTn>
                                        <p:tgtEl>
                                          <p:spTgt spid="4">
                                            <p:txEl>
                                              <p:pRg st="3" end="3"/>
                                            </p:txEl>
                                          </p:spTgt>
                                        </p:tgtEl>
                                        <p:attrNameLst>
                                          <p:attrName>style.visibility</p:attrName>
                                        </p:attrNameLst>
                                      </p:cBhvr>
                                      <p:to>
                                        <p:strVal val="hidden"/>
                                      </p:to>
                                    </p:set>
                                  </p:childTnLst>
                                </p:cTn>
                              </p:par>
                              <p:par>
                                <p:cTn id="73" presetID="31" presetClass="exit" presetSubtype="0" fill="hold" grpId="0" nodeType="withEffect">
                                  <p:stCondLst>
                                    <p:cond delay="0"/>
                                  </p:stCondLst>
                                  <p:childTnLst>
                                    <p:anim calcmode="lin" valueType="num">
                                      <p:cBhvr>
                                        <p:cTn id="74" dur="1000"/>
                                        <p:tgtEl>
                                          <p:spTgt spid="4">
                                            <p:txEl>
                                              <p:pRg st="4" end="4"/>
                                            </p:txEl>
                                          </p:spTgt>
                                        </p:tgtEl>
                                        <p:attrNameLst>
                                          <p:attrName>ppt_w</p:attrName>
                                        </p:attrNameLst>
                                      </p:cBhvr>
                                      <p:tavLst>
                                        <p:tav tm="0">
                                          <p:val>
                                            <p:strVal val="ppt_w"/>
                                          </p:val>
                                        </p:tav>
                                        <p:tav tm="100000">
                                          <p:val>
                                            <p:fltVal val="0"/>
                                          </p:val>
                                        </p:tav>
                                      </p:tavLst>
                                    </p:anim>
                                    <p:anim calcmode="lin" valueType="num">
                                      <p:cBhvr>
                                        <p:cTn id="75" dur="1000"/>
                                        <p:tgtEl>
                                          <p:spTgt spid="4">
                                            <p:txEl>
                                              <p:pRg st="4" end="4"/>
                                            </p:txEl>
                                          </p:spTgt>
                                        </p:tgtEl>
                                        <p:attrNameLst>
                                          <p:attrName>ppt_h</p:attrName>
                                        </p:attrNameLst>
                                      </p:cBhvr>
                                      <p:tavLst>
                                        <p:tav tm="0">
                                          <p:val>
                                            <p:strVal val="ppt_h"/>
                                          </p:val>
                                        </p:tav>
                                        <p:tav tm="100000">
                                          <p:val>
                                            <p:fltVal val="0"/>
                                          </p:val>
                                        </p:tav>
                                      </p:tavLst>
                                    </p:anim>
                                    <p:anim calcmode="lin" valueType="num">
                                      <p:cBhvr>
                                        <p:cTn id="76"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77" dur="1000"/>
                                        <p:tgtEl>
                                          <p:spTgt spid="4">
                                            <p:txEl>
                                              <p:pRg st="4" end="4"/>
                                            </p:txEl>
                                          </p:spTgt>
                                        </p:tgtEl>
                                      </p:cBhvr>
                                    </p:animEffect>
                                    <p:set>
                                      <p:cBhvr>
                                        <p:cTn id="78" dur="1" fill="hold">
                                          <p:stCondLst>
                                            <p:cond delay="999"/>
                                          </p:stCondLst>
                                        </p:cTn>
                                        <p:tgtEl>
                                          <p:spTgt spid="4">
                                            <p:txEl>
                                              <p:pRg st="4" end="4"/>
                                            </p:txEl>
                                          </p:spTgt>
                                        </p:tgtEl>
                                        <p:attrNameLst>
                                          <p:attrName>style.visibility</p:attrName>
                                        </p:attrNameLst>
                                      </p:cBhvr>
                                      <p:to>
                                        <p:strVal val="hidden"/>
                                      </p:to>
                                    </p:set>
                                  </p:childTnLst>
                                </p:cTn>
                              </p:par>
                              <p:par>
                                <p:cTn id="79" presetID="31" presetClass="exit" presetSubtype="0" fill="hold" grpId="0" nodeType="withEffect">
                                  <p:stCondLst>
                                    <p:cond delay="0"/>
                                  </p:stCondLst>
                                  <p:childTnLst>
                                    <p:anim calcmode="lin" valueType="num">
                                      <p:cBhvr>
                                        <p:cTn id="80" dur="1000"/>
                                        <p:tgtEl>
                                          <p:spTgt spid="4">
                                            <p:txEl>
                                              <p:pRg st="5" end="5"/>
                                            </p:txEl>
                                          </p:spTgt>
                                        </p:tgtEl>
                                        <p:attrNameLst>
                                          <p:attrName>ppt_w</p:attrName>
                                        </p:attrNameLst>
                                      </p:cBhvr>
                                      <p:tavLst>
                                        <p:tav tm="0">
                                          <p:val>
                                            <p:strVal val="ppt_w"/>
                                          </p:val>
                                        </p:tav>
                                        <p:tav tm="100000">
                                          <p:val>
                                            <p:fltVal val="0"/>
                                          </p:val>
                                        </p:tav>
                                      </p:tavLst>
                                    </p:anim>
                                    <p:anim calcmode="lin" valueType="num">
                                      <p:cBhvr>
                                        <p:cTn id="81" dur="1000"/>
                                        <p:tgtEl>
                                          <p:spTgt spid="4">
                                            <p:txEl>
                                              <p:pRg st="5" end="5"/>
                                            </p:txEl>
                                          </p:spTgt>
                                        </p:tgtEl>
                                        <p:attrNameLst>
                                          <p:attrName>ppt_h</p:attrName>
                                        </p:attrNameLst>
                                      </p:cBhvr>
                                      <p:tavLst>
                                        <p:tav tm="0">
                                          <p:val>
                                            <p:strVal val="ppt_h"/>
                                          </p:val>
                                        </p:tav>
                                        <p:tav tm="100000">
                                          <p:val>
                                            <p:fltVal val="0"/>
                                          </p:val>
                                        </p:tav>
                                      </p:tavLst>
                                    </p:anim>
                                    <p:anim calcmode="lin" valueType="num">
                                      <p:cBhvr>
                                        <p:cTn id="82" dur="1000"/>
                                        <p:tgtEl>
                                          <p:spTgt spid="4">
                                            <p:txEl>
                                              <p:pRg st="5" end="5"/>
                                            </p:txEl>
                                          </p:spTgt>
                                        </p:tgtEl>
                                        <p:attrNameLst>
                                          <p:attrName>style.rotation</p:attrName>
                                        </p:attrNameLst>
                                      </p:cBhvr>
                                      <p:tavLst>
                                        <p:tav tm="0">
                                          <p:val>
                                            <p:fltVal val="0"/>
                                          </p:val>
                                        </p:tav>
                                        <p:tav tm="100000">
                                          <p:val>
                                            <p:fltVal val="90"/>
                                          </p:val>
                                        </p:tav>
                                      </p:tavLst>
                                    </p:anim>
                                    <p:animEffect transition="out" filter="fade">
                                      <p:cBhvr>
                                        <p:cTn id="83" dur="1000"/>
                                        <p:tgtEl>
                                          <p:spTgt spid="4">
                                            <p:txEl>
                                              <p:pRg st="5" end="5"/>
                                            </p:txEl>
                                          </p:spTgt>
                                        </p:tgtEl>
                                      </p:cBhvr>
                                    </p:animEffect>
                                    <p:set>
                                      <p:cBhvr>
                                        <p:cTn id="84" dur="1" fill="hold">
                                          <p:stCondLst>
                                            <p:cond delay="999"/>
                                          </p:stCondLst>
                                        </p:cTn>
                                        <p:tgtEl>
                                          <p:spTgt spid="4">
                                            <p:txEl>
                                              <p:pRg st="5" end="5"/>
                                            </p:txEl>
                                          </p:spTgt>
                                        </p:tgtEl>
                                        <p:attrNameLst>
                                          <p:attrName>style.visibility</p:attrName>
                                        </p:attrNameLst>
                                      </p:cBhvr>
                                      <p:to>
                                        <p:strVal val="hidden"/>
                                      </p:to>
                                    </p:set>
                                  </p:childTnLst>
                                </p:cTn>
                              </p:par>
                              <p:par>
                                <p:cTn id="85" presetID="31" presetClass="exit" presetSubtype="0" fill="hold" grpId="0" nodeType="withEffect">
                                  <p:stCondLst>
                                    <p:cond delay="0"/>
                                  </p:stCondLst>
                                  <p:childTnLst>
                                    <p:anim calcmode="lin" valueType="num">
                                      <p:cBhvr>
                                        <p:cTn id="86" dur="1000"/>
                                        <p:tgtEl>
                                          <p:spTgt spid="4">
                                            <p:txEl>
                                              <p:pRg st="6" end="6"/>
                                            </p:txEl>
                                          </p:spTgt>
                                        </p:tgtEl>
                                        <p:attrNameLst>
                                          <p:attrName>ppt_w</p:attrName>
                                        </p:attrNameLst>
                                      </p:cBhvr>
                                      <p:tavLst>
                                        <p:tav tm="0">
                                          <p:val>
                                            <p:strVal val="ppt_w"/>
                                          </p:val>
                                        </p:tav>
                                        <p:tav tm="100000">
                                          <p:val>
                                            <p:fltVal val="0"/>
                                          </p:val>
                                        </p:tav>
                                      </p:tavLst>
                                    </p:anim>
                                    <p:anim calcmode="lin" valueType="num">
                                      <p:cBhvr>
                                        <p:cTn id="87" dur="1000"/>
                                        <p:tgtEl>
                                          <p:spTgt spid="4">
                                            <p:txEl>
                                              <p:pRg st="6" end="6"/>
                                            </p:txEl>
                                          </p:spTgt>
                                        </p:tgtEl>
                                        <p:attrNameLst>
                                          <p:attrName>ppt_h</p:attrName>
                                        </p:attrNameLst>
                                      </p:cBhvr>
                                      <p:tavLst>
                                        <p:tav tm="0">
                                          <p:val>
                                            <p:strVal val="ppt_h"/>
                                          </p:val>
                                        </p:tav>
                                        <p:tav tm="100000">
                                          <p:val>
                                            <p:fltVal val="0"/>
                                          </p:val>
                                        </p:tav>
                                      </p:tavLst>
                                    </p:anim>
                                    <p:anim calcmode="lin" valueType="num">
                                      <p:cBhvr>
                                        <p:cTn id="88" dur="1000"/>
                                        <p:tgtEl>
                                          <p:spTgt spid="4">
                                            <p:txEl>
                                              <p:pRg st="6" end="6"/>
                                            </p:txEl>
                                          </p:spTgt>
                                        </p:tgtEl>
                                        <p:attrNameLst>
                                          <p:attrName>style.rotation</p:attrName>
                                        </p:attrNameLst>
                                      </p:cBhvr>
                                      <p:tavLst>
                                        <p:tav tm="0">
                                          <p:val>
                                            <p:fltVal val="0"/>
                                          </p:val>
                                        </p:tav>
                                        <p:tav tm="100000">
                                          <p:val>
                                            <p:fltVal val="90"/>
                                          </p:val>
                                        </p:tav>
                                      </p:tavLst>
                                    </p:anim>
                                    <p:animEffect transition="out" filter="fade">
                                      <p:cBhvr>
                                        <p:cTn id="89" dur="1000"/>
                                        <p:tgtEl>
                                          <p:spTgt spid="4">
                                            <p:txEl>
                                              <p:pRg st="6" end="6"/>
                                            </p:txEl>
                                          </p:spTgt>
                                        </p:tgtEl>
                                      </p:cBhvr>
                                    </p:animEffect>
                                    <p:set>
                                      <p:cBhvr>
                                        <p:cTn id="90" dur="1" fill="hold">
                                          <p:stCondLst>
                                            <p:cond delay="999"/>
                                          </p:stCondLst>
                                        </p:cTn>
                                        <p:tgtEl>
                                          <p:spTgt spid="4">
                                            <p:txEl>
                                              <p:pRg st="6" end="6"/>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5">
                                            <p:txEl>
                                              <p:pRg st="0" end="0"/>
                                            </p:txEl>
                                          </p:spTgt>
                                        </p:tgtEl>
                                        <p:attrNameLst>
                                          <p:attrName>style.visibility</p:attrName>
                                        </p:attrNameLst>
                                      </p:cBhvr>
                                      <p:to>
                                        <p:strVal val="visible"/>
                                      </p:to>
                                    </p:set>
                                    <p:animEffect transition="in" filter="fade">
                                      <p:cBhvr>
                                        <p:cTn id="95" dur="1000"/>
                                        <p:tgtEl>
                                          <p:spTgt spid="5">
                                            <p:txEl>
                                              <p:pRg st="0" end="0"/>
                                            </p:txEl>
                                          </p:spTgt>
                                        </p:tgtEl>
                                      </p:cBhvr>
                                    </p:animEffect>
                                    <p:anim calcmode="lin" valueType="num">
                                      <p:cBhvr>
                                        <p:cTn id="9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5" presetClass="entr" presetSubtype="0" fill="hold" nodeType="clickEffect">
                                  <p:stCondLst>
                                    <p:cond delay="0"/>
                                  </p:stCondLst>
                                  <p:childTnLst>
                                    <p:set>
                                      <p:cBhvr>
                                        <p:cTn id="101" dur="1" fill="hold">
                                          <p:stCondLst>
                                            <p:cond delay="0"/>
                                          </p:stCondLst>
                                        </p:cTn>
                                        <p:tgtEl>
                                          <p:spTgt spid="5">
                                            <p:txEl>
                                              <p:pRg st="1" end="1"/>
                                            </p:txEl>
                                          </p:spTgt>
                                        </p:tgtEl>
                                        <p:attrNameLst>
                                          <p:attrName>style.visibility</p:attrName>
                                        </p:attrNameLst>
                                      </p:cBhvr>
                                      <p:to>
                                        <p:strVal val="visible"/>
                                      </p:to>
                                    </p:set>
                                    <p:anim calcmode="lin" valueType="num">
                                      <p:cBhvr>
                                        <p:cTn id="10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0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04"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5">
                                            <p:txEl>
                                              <p:pRg st="2" end="2"/>
                                            </p:txEl>
                                          </p:spTgt>
                                        </p:tgtEl>
                                        <p:attrNameLst>
                                          <p:attrName>style.visibility</p:attrName>
                                        </p:attrNameLst>
                                      </p:cBhvr>
                                      <p:to>
                                        <p:strVal val="visible"/>
                                      </p:to>
                                    </p:set>
                                    <p:animEffect transition="in" filter="circle(in)">
                                      <p:cBhvr>
                                        <p:cTn id="110" dur="2000"/>
                                        <p:tgtEl>
                                          <p:spTgt spid="5">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0" presetClass="entr" presetSubtype="0" fill="hold" nodeType="clickEffect">
                                  <p:stCondLst>
                                    <p:cond delay="0"/>
                                  </p:stCondLst>
                                  <p:childTnLst>
                                    <p:set>
                                      <p:cBhvr>
                                        <p:cTn id="114" dur="1" fill="hold">
                                          <p:stCondLst>
                                            <p:cond delay="0"/>
                                          </p:stCondLst>
                                        </p:cTn>
                                        <p:tgtEl>
                                          <p:spTgt spid="5">
                                            <p:txEl>
                                              <p:pRg st="3" end="3"/>
                                            </p:txEl>
                                          </p:spTgt>
                                        </p:tgtEl>
                                        <p:attrNameLst>
                                          <p:attrName>style.visibility</p:attrName>
                                        </p:attrNameLst>
                                      </p:cBhvr>
                                      <p:to>
                                        <p:strVal val="visible"/>
                                      </p:to>
                                    </p:set>
                                    <p:animEffect transition="in" filter="fade">
                                      <p:cBhvr>
                                        <p:cTn id="115" dur="800" decel="100000"/>
                                        <p:tgtEl>
                                          <p:spTgt spid="5">
                                            <p:txEl>
                                              <p:pRg st="3" end="3"/>
                                            </p:txEl>
                                          </p:spTgt>
                                        </p:tgtEl>
                                      </p:cBhvr>
                                    </p:animEffect>
                                    <p:anim calcmode="lin" valueType="num">
                                      <p:cBhvr>
                                        <p:cTn id="116"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117"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par>
                                <p:cTn id="121" presetID="30" presetClass="entr" presetSubtype="0" fill="hold" nodeType="withEffect">
                                  <p:stCondLst>
                                    <p:cond delay="0"/>
                                  </p:stCondLst>
                                  <p:childTnLst>
                                    <p:set>
                                      <p:cBhvr>
                                        <p:cTn id="122" dur="1" fill="hold">
                                          <p:stCondLst>
                                            <p:cond delay="0"/>
                                          </p:stCondLst>
                                        </p:cTn>
                                        <p:tgtEl>
                                          <p:spTgt spid="5">
                                            <p:txEl>
                                              <p:pRg st="4" end="4"/>
                                            </p:txEl>
                                          </p:spTgt>
                                        </p:tgtEl>
                                        <p:attrNameLst>
                                          <p:attrName>style.visibility</p:attrName>
                                        </p:attrNameLst>
                                      </p:cBhvr>
                                      <p:to>
                                        <p:strVal val="visible"/>
                                      </p:to>
                                    </p:set>
                                    <p:animEffect transition="in" filter="fade">
                                      <p:cBhvr>
                                        <p:cTn id="123" dur="800" decel="100000"/>
                                        <p:tgtEl>
                                          <p:spTgt spid="5">
                                            <p:txEl>
                                              <p:pRg st="4" end="4"/>
                                            </p:txEl>
                                          </p:spTgt>
                                        </p:tgtEl>
                                      </p:cBhvr>
                                    </p:animEffect>
                                    <p:anim calcmode="lin" valueType="num">
                                      <p:cBhvr>
                                        <p:cTn id="124"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125"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126"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5">
                                            <p:txEl>
                                              <p:pRg st="5" end="5"/>
                                            </p:txEl>
                                          </p:spTgt>
                                        </p:tgtEl>
                                        <p:attrNameLst>
                                          <p:attrName>style.visibility</p:attrName>
                                        </p:attrNameLst>
                                      </p:cBhvr>
                                      <p:to>
                                        <p:strVal val="visible"/>
                                      </p:to>
                                    </p:set>
                                    <p:animEffect transition="in" filter="fade">
                                      <p:cBhvr>
                                        <p:cTn id="131" dur="800" decel="100000"/>
                                        <p:tgtEl>
                                          <p:spTgt spid="5">
                                            <p:txEl>
                                              <p:pRg st="5" end="5"/>
                                            </p:txEl>
                                          </p:spTgt>
                                        </p:tgtEl>
                                      </p:cBhvr>
                                    </p:animEffect>
                                    <p:anim calcmode="lin" valueType="num">
                                      <p:cBhvr>
                                        <p:cTn id="132"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133"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134"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BFF2676-9A49-498D-AEF9-429E20463FB7}"/>
                  </a:ext>
                </a:extLst>
              </p:cNvPr>
              <p:cNvSpPr/>
              <p:nvPr/>
            </p:nvSpPr>
            <p:spPr>
              <a:xfrm>
                <a:off x="354419" y="361507"/>
                <a:ext cx="11837581" cy="3329501"/>
              </a:xfrm>
              <a:prstGeom prst="rect">
                <a:avLst/>
              </a:prstGeom>
            </p:spPr>
            <p:txBody>
              <a:bodyPr wrap="square">
                <a:spAutoFit/>
              </a:bodyPr>
              <a:lstStyle/>
              <a:p>
                <a:pPr>
                  <a:lnSpc>
                    <a:spcPct val="115000"/>
                  </a:lnSpc>
                  <a:spcAft>
                    <a:spcPts val="1000"/>
                  </a:spcAft>
                </a:pPr>
                <a:r>
                  <a:rPr lang="nl-NL" b="1" dirty="0">
                    <a:solidFill>
                      <a:srgbClr val="1F05BB"/>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Ví dụ về hàm số tuần hoàn: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Cho T là một số hữu tỉ và hàm số f(x) được cho bởi công thức 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14:m>
                  <m:oMath xmlns:m="http://schemas.openxmlformats.org/officeDocument/2006/math">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f</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e>
                    </m:d>
                    <m:r>
                      <a:rPr lang="nl-N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i="1">
                                <a:latin typeface="Cambria Math" panose="02040503050406030204" pitchFamily="18" charset="0"/>
                                <a:ea typeface="Times New Roman" panose="02020603050405020304" pitchFamily="18" charset="0"/>
                                <a:cs typeface="Times New Roman" panose="02020603050405020304" pitchFamily="18" charset="0"/>
                              </a:rPr>
                            </m:ctrlPr>
                          </m:eqArrPr>
                          <m:e>
                            <m:r>
                              <a:rPr lang="nl-NL">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n</m:t>
                            </m:r>
                            <m:r>
                              <a:rPr lang="nl-NL">
                                <a:latin typeface="Cambria Math" panose="02040503050406030204" pitchFamily="18" charset="0"/>
                                <a:ea typeface="Times New Roman" panose="02020603050405020304" pitchFamily="18" charset="0"/>
                                <a:cs typeface="Times New Roman" panose="02020603050405020304" pitchFamily="18" charset="0"/>
                              </a:rPr>
                              <m:t>ế</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u</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l</m:t>
                            </m:r>
                            <m:r>
                              <a:rPr lang="nl-NL">
                                <a:latin typeface="Cambria Math" panose="02040503050406030204" pitchFamily="18" charset="0"/>
                                <a:ea typeface="Times New Roman" panose="02020603050405020304" pitchFamily="18" charset="0"/>
                                <a:cs typeface="Times New Roman" panose="02020603050405020304" pitchFamily="18" charset="0"/>
                              </a:rPr>
                              <m:t>à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s</m:t>
                            </m:r>
                            <m:r>
                              <a:rPr lang="nl-NL">
                                <a:latin typeface="Cambria Math" panose="02040503050406030204" pitchFamily="18" charset="0"/>
                                <a:ea typeface="Times New Roman" panose="02020603050405020304" pitchFamily="18" charset="0"/>
                                <a:cs typeface="Times New Roman" panose="02020603050405020304" pitchFamily="18" charset="0"/>
                              </a:rPr>
                              <m:t>ố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h</m:t>
                            </m:r>
                            <m:r>
                              <a:rPr lang="nl-NL">
                                <a:latin typeface="Cambria Math" panose="02040503050406030204" pitchFamily="18" charset="0"/>
                                <a:ea typeface="Times New Roman" panose="02020603050405020304" pitchFamily="18" charset="0"/>
                                <a:cs typeface="Times New Roman" panose="02020603050405020304" pitchFamily="18" charset="0"/>
                              </a:rPr>
                              <m:t>ữ</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u</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m:t>
                            </m:r>
                            <m:r>
                              <a:rPr lang="nl-NL">
                                <a:latin typeface="Cambria Math" panose="02040503050406030204" pitchFamily="18" charset="0"/>
                                <a:ea typeface="Times New Roman" panose="02020603050405020304" pitchFamily="18" charset="0"/>
                                <a:cs typeface="Times New Roman" panose="02020603050405020304" pitchFamily="18" charset="0"/>
                              </a:rPr>
                              <m:t>ỉ</m:t>
                            </m:r>
                          </m:e>
                          <m:e>
                            <m:r>
                              <a:rPr lang="nl-NL" i="1">
                                <a:latin typeface="Cambria Math" panose="02040503050406030204" pitchFamily="18" charset="0"/>
                                <a:ea typeface="Times New Roman" panose="02020603050405020304" pitchFamily="18" charset="0"/>
                                <a:cs typeface="Times New Roman" panose="02020603050405020304" pitchFamily="18" charset="0"/>
                              </a:rPr>
                              <m:t>−</m:t>
                            </m:r>
                            <m:r>
                              <a:rPr lang="nl-NL">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n</m:t>
                            </m:r>
                            <m:r>
                              <a:rPr lang="nl-NL">
                                <a:latin typeface="Cambria Math" panose="02040503050406030204" pitchFamily="18" charset="0"/>
                                <a:ea typeface="Times New Roman" panose="02020603050405020304" pitchFamily="18" charset="0"/>
                                <a:cs typeface="Times New Roman" panose="02020603050405020304" pitchFamily="18" charset="0"/>
                              </a:rPr>
                              <m:t>ế</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u</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x</m:t>
                            </m:r>
                            <m:r>
                              <a:rPr lang="nl-N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l</m:t>
                            </m:r>
                            <m:r>
                              <a:rPr lang="nl-NL">
                                <a:latin typeface="Cambria Math" panose="02040503050406030204" pitchFamily="18" charset="0"/>
                                <a:ea typeface="Times New Roman" panose="02020603050405020304" pitchFamily="18" charset="0"/>
                                <a:cs typeface="Times New Roman" panose="02020603050405020304" pitchFamily="18" charset="0"/>
                              </a:rPr>
                              <m:t>à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s</m:t>
                            </m:r>
                            <m:r>
                              <a:rPr lang="nl-NL">
                                <a:latin typeface="Cambria Math" panose="02040503050406030204" pitchFamily="18" charset="0"/>
                                <a:ea typeface="Times New Roman" panose="02020603050405020304" pitchFamily="18" charset="0"/>
                                <a:cs typeface="Times New Roman" panose="02020603050405020304" pitchFamily="18" charset="0"/>
                              </a:rPr>
                              <m:t>ố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v</m:t>
                            </m:r>
                            <m:r>
                              <a:rPr lang="nl-NL">
                                <a:latin typeface="Cambria Math" panose="02040503050406030204" pitchFamily="18" charset="0"/>
                                <a:ea typeface="Times New Roman" panose="02020603050405020304" pitchFamily="18" charset="0"/>
                                <a:cs typeface="Times New Roman" panose="02020603050405020304" pitchFamily="18" charset="0"/>
                              </a:rPr>
                              <m:t>ô </m:t>
                            </m:r>
                            <m:r>
                              <m:rPr>
                                <m:sty m:val="p"/>
                              </m:rPr>
                              <a:rPr lang="nl-NL">
                                <a:latin typeface="Cambria Math" panose="02040503050406030204" pitchFamily="18" charset="0"/>
                                <a:ea typeface="Times New Roman" panose="02020603050405020304" pitchFamily="18" charset="0"/>
                                <a:cs typeface="Times New Roman" panose="02020603050405020304" pitchFamily="18" charset="0"/>
                              </a:rPr>
                              <m:t>t</m:t>
                            </m:r>
                            <m:r>
                              <a:rPr lang="nl-NL">
                                <a:latin typeface="Cambria Math" panose="02040503050406030204" pitchFamily="18" charset="0"/>
                                <a:ea typeface="Times New Roman" panose="02020603050405020304" pitchFamily="18" charset="0"/>
                                <a:cs typeface="Times New Roman" panose="02020603050405020304" pitchFamily="18" charset="0"/>
                              </a:rPr>
                              <m:t>ỉ   </m:t>
                            </m:r>
                          </m:e>
                        </m:eqAr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dirty="0">
                    <a:latin typeface="Times New Roman" panose="02020603050405020304" pitchFamily="18" charset="0"/>
                    <a:ea typeface="Times New Roman" panose="02020603050405020304" pitchFamily="18" charset="0"/>
                    <a:cs typeface="Times New Roman" panose="02020603050405020304" pitchFamily="18" charset="0"/>
                  </a:rPr>
                  <a:t> VD2)</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nl-NL" b="1" dirty="0">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Cho hàm số tuần hoàn chu kì T. Từ đồ thị hàm số đó trên đoạn [a; a + T], ta dịch chuyển song song với trục hoành sang phải (hoặc sang trái) theo đoạn có độ dài T thì được đồ thị hàm số trên đoạn.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DBFF2676-9A49-498D-AEF9-429E20463FB7}"/>
                  </a:ext>
                </a:extLst>
              </p:cNvPr>
              <p:cNvSpPr>
                <a:spLocks noRot="1" noChangeAspect="1" noMove="1" noResize="1" noEditPoints="1" noAdjustHandles="1" noChangeArrowheads="1" noChangeShapeType="1" noTextEdit="1"/>
              </p:cNvSpPr>
              <p:nvPr/>
            </p:nvSpPr>
            <p:spPr>
              <a:xfrm>
                <a:off x="354419" y="361507"/>
                <a:ext cx="11837581" cy="3329501"/>
              </a:xfrm>
              <a:prstGeom prst="rect">
                <a:avLst/>
              </a:prstGeom>
              <a:blipFill>
                <a:blip r:embed="rId2"/>
                <a:stretch>
                  <a:fillRect l="-412" t="-366" r="-463" b="-2015"/>
                </a:stretch>
              </a:blipFill>
            </p:spPr>
            <p:txBody>
              <a:bodyPr/>
              <a:lstStyle/>
              <a:p>
                <a:r>
                  <a:rPr lang="en-US">
                    <a:noFill/>
                  </a:rPr>
                  <a:t> </a:t>
                </a:r>
              </a:p>
            </p:txBody>
          </p:sp>
        </mc:Fallback>
      </mc:AlternateContent>
      <p:pic>
        <p:nvPicPr>
          <p:cNvPr id="3" name="Picture 2"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5" descr="WhitecornerFlower">
            <a:extLst>
              <a:ext uri="{FF2B5EF4-FFF2-40B4-BE49-F238E27FC236}">
                <a16:creationId xmlns:a16="http://schemas.microsoft.com/office/drawing/2014/main" id="{09C1BBCE-63F2-4483-8033-1E2183CE1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58386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0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4">
                                            <p:txEl>
                                              <p:pRg st="4" end="4"/>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8F8053-B32C-4A02-9EEE-99E76130BCB2}"/>
              </a:ext>
            </a:extLst>
          </p:cNvPr>
          <p:cNvSpPr/>
          <p:nvPr/>
        </p:nvSpPr>
        <p:spPr>
          <a:xfrm>
            <a:off x="1558097" y="482125"/>
            <a:ext cx="1745991" cy="400110"/>
          </a:xfrm>
          <a:prstGeom prst="rect">
            <a:avLst/>
          </a:prstGeom>
        </p:spPr>
        <p:txBody>
          <a:bodyPr wrap="none">
            <a:spAutoFit/>
          </a:bodyPr>
          <a:lstStyle/>
          <a:p>
            <a:pPr>
              <a:lnSpc>
                <a:spcPct val="100000"/>
              </a:lnSpc>
              <a:spcBef>
                <a:spcPct val="0"/>
              </a:spcBef>
              <a:buNone/>
              <a:defRPr/>
            </a:pPr>
            <a:r>
              <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HÀM SỐ y=</a:t>
            </a:r>
            <a:r>
              <a:rPr lang="en-US" sz="2000" b="1" spc="-150"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sinx</a:t>
            </a:r>
            <a:endParaRPr lang="en-US" sz="2000" b="1" spc="-15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3AB99CF-7C9F-44A0-83A8-BD55F3ECE423}"/>
              </a:ext>
            </a:extLst>
          </p:cNvPr>
          <p:cNvSpPr/>
          <p:nvPr/>
        </p:nvSpPr>
        <p:spPr>
          <a:xfrm>
            <a:off x="478465" y="947315"/>
            <a:ext cx="1569660" cy="385042"/>
          </a:xfrm>
          <a:prstGeom prst="rect">
            <a:avLst/>
          </a:prstGeom>
        </p:spPr>
        <p:txBody>
          <a:bodyPr wrap="none">
            <a:spAutoFit/>
          </a:bodyPr>
          <a:lstStyle/>
          <a:p>
            <a:pPr algn="just">
              <a:lnSpc>
                <a:spcPct val="115000"/>
              </a:lnSpc>
              <a:spcAft>
                <a:spcPts val="1000"/>
              </a:spcAft>
            </a:pPr>
            <a:r>
              <a:rPr lang="vi-VN"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1. Định nghĩa.</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descr="A picture containing diagram, line, circle, font&#10;&#10;Description automatically generated">
            <a:extLst>
              <a:ext uri="{FF2B5EF4-FFF2-40B4-BE49-F238E27FC236}">
                <a16:creationId xmlns:a16="http://schemas.microsoft.com/office/drawing/2014/main" id="{1D58AAE8-A3C4-425D-9F6E-A708951B44B0}"/>
              </a:ext>
            </a:extLst>
          </p:cNvPr>
          <p:cNvPicPr/>
          <p:nvPr/>
        </p:nvPicPr>
        <p:blipFill>
          <a:blip r:embed="rId2"/>
          <a:stretch>
            <a:fillRect/>
          </a:stretch>
        </p:blipFill>
        <p:spPr>
          <a:xfrm>
            <a:off x="9641662" y="859357"/>
            <a:ext cx="2159000" cy="2290445"/>
          </a:xfrm>
          <a:prstGeom prst="rect">
            <a:avLst/>
          </a:prstGeom>
        </p:spPr>
      </p:pic>
      <p:sp>
        <p:nvSpPr>
          <p:cNvPr id="12" name="TextBox 11">
            <a:extLst>
              <a:ext uri="{FF2B5EF4-FFF2-40B4-BE49-F238E27FC236}">
                <a16:creationId xmlns:a16="http://schemas.microsoft.com/office/drawing/2014/main" id="{A463F481-012A-4BF9-BFF2-20656DF3B1A3}"/>
              </a:ext>
            </a:extLst>
          </p:cNvPr>
          <p:cNvSpPr txBox="1"/>
          <p:nvPr/>
        </p:nvSpPr>
        <p:spPr>
          <a:xfrm>
            <a:off x="391338" y="1368998"/>
            <a:ext cx="908020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x,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l</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(OA,OM)=x (rad) H22.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07376B4E-44C8-48F1-9D4A-5B2909F162C9}"/>
              </a:ext>
            </a:extLst>
          </p:cNvPr>
          <p:cNvSpPr/>
          <p:nvPr/>
        </p:nvSpPr>
        <p:spPr>
          <a:xfrm>
            <a:off x="412602" y="2086176"/>
            <a:ext cx="6096000" cy="831831"/>
          </a:xfrm>
          <a:prstGeom prst="rect">
            <a:avLst/>
          </a:prstGeom>
        </p:spPr>
        <p:txBody>
          <a:bodyPr>
            <a:spAutoFit/>
          </a:bodyPr>
          <a:lstStyle/>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TL: </a:t>
            </a:r>
            <a:r>
              <a:rPr lang="fr-FR" dirty="0" err="1">
                <a:latin typeface="Times New Roman" panose="02020603050405020304" pitchFamily="18" charset="0"/>
                <a:ea typeface="Calibri" panose="020F0502020204030204" pitchFamily="34" charset="0"/>
                <a:cs typeface="Times New Roman" panose="02020603050405020304" pitchFamily="18" charset="0"/>
              </a:rPr>
              <a:t>Giả</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sử</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tung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độ</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của</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điểm</a:t>
            </a:r>
            <a:r>
              <a:rPr lang="fr-FR" dirty="0">
                <a:latin typeface="Times New Roman" panose="02020603050405020304" pitchFamily="18" charset="0"/>
                <a:ea typeface="Calibri" panose="020F0502020204030204" pitchFamily="34" charset="0"/>
                <a:cs typeface="Times New Roman" panose="02020603050405020304" pitchFamily="18" charset="0"/>
              </a:rPr>
              <a:t> M là y.</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Khi </a:t>
            </a:r>
            <a:r>
              <a:rPr lang="fr-FR" dirty="0" err="1">
                <a:latin typeface="Times New Roman" panose="02020603050405020304" pitchFamily="18" charset="0"/>
                <a:ea typeface="Calibri" panose="020F0502020204030204" pitchFamily="34" charset="0"/>
                <a:cs typeface="Times New Roman" panose="02020603050405020304" pitchFamily="18" charset="0"/>
              </a:rPr>
              <a:t>đó</a:t>
            </a:r>
            <a:r>
              <a:rPr lang="fr-FR" dirty="0">
                <a:latin typeface="Times New Roman" panose="02020603050405020304" pitchFamily="18" charset="0"/>
                <a:ea typeface="Calibri" panose="020F0502020204030204" pitchFamily="34" charset="0"/>
                <a:cs typeface="Times New Roman" panose="02020603050405020304" pitchFamily="18" charset="0"/>
              </a:rPr>
              <a:t> ta </a:t>
            </a:r>
            <a:r>
              <a:rPr lang="fr-FR" dirty="0" err="1">
                <a:latin typeface="Times New Roman" panose="02020603050405020304" pitchFamily="18" charset="0"/>
                <a:ea typeface="Calibri" panose="020F0502020204030204" pitchFamily="34" charset="0"/>
                <a:cs typeface="Times New Roman" panose="02020603050405020304" pitchFamily="18" charset="0"/>
              </a:rPr>
              <a:t>có</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sinx</a:t>
            </a:r>
            <a:r>
              <a:rPr lang="fr-FR" dirty="0">
                <a:latin typeface="Times New Roman" panose="02020603050405020304" pitchFamily="18" charset="0"/>
                <a:ea typeface="Calibri" panose="020F0502020204030204" pitchFamily="34" charset="0"/>
                <a:cs typeface="Times New Roman" panose="02020603050405020304" pitchFamily="18" charset="0"/>
              </a:rPr>
              <a:t> = y.</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D4599095-BE81-4799-8E19-9B827ED57BBA}"/>
                  </a:ext>
                </a:extLst>
              </p:cNvPr>
              <p:cNvSpPr/>
              <p:nvPr/>
            </p:nvSpPr>
            <p:spPr>
              <a:xfrm>
                <a:off x="391338" y="3059236"/>
                <a:ext cx="6096000" cy="1597169"/>
              </a:xfrm>
              <a:prstGeom prst="rect">
                <a:avLst/>
              </a:prstGeom>
            </p:spPr>
            <p:txBody>
              <a:bodyPr>
                <a:spAutoFit/>
              </a:bodyPr>
              <a:lstStyle/>
              <a:p>
                <a:pPr algn="just">
                  <a:lnSpc>
                    <a:spcPct val="115000"/>
                  </a:lnSpc>
                  <a:spcAft>
                    <a:spcPts val="1000"/>
                  </a:spcAft>
                </a:pP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Định</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nghĩa</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i="1" dirty="0" err="1">
                    <a:latin typeface="Times New Roman" panose="02020603050405020304" pitchFamily="18" charset="0"/>
                    <a:ea typeface="Calibri" panose="020F0502020204030204" pitchFamily="34" charset="0"/>
                    <a:cs typeface="Times New Roman" panose="02020603050405020304" pitchFamily="18" charset="0"/>
                  </a:rPr>
                  <a:t>Quy</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tắc</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đặt</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tương</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ứng</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mỗi</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số</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thực</a:t>
                </a:r>
                <a:r>
                  <a:rPr lang="fr-FR" i="1" dirty="0">
                    <a:latin typeface="Times New Roman" panose="02020603050405020304" pitchFamily="18" charset="0"/>
                    <a:ea typeface="Calibri" panose="020F0502020204030204" pitchFamily="34" charset="0"/>
                    <a:cs typeface="Times New Roman" panose="02020603050405020304" pitchFamily="18" charset="0"/>
                  </a:rPr>
                  <a:t> x </a:t>
                </a:r>
                <a:r>
                  <a:rPr lang="fr-FR" i="1" dirty="0" err="1">
                    <a:latin typeface="Times New Roman" panose="02020603050405020304" pitchFamily="18" charset="0"/>
                    <a:ea typeface="Calibri" panose="020F0502020204030204" pitchFamily="34" charset="0"/>
                    <a:cs typeface="Times New Roman" panose="02020603050405020304" pitchFamily="18" charset="0"/>
                  </a:rPr>
                  <a:t>với</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một</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số</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thực</a:t>
                </a:r>
                <a:r>
                  <a:rPr lang="fr-FR"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i="1"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fr-FR">
                            <a:latin typeface="Cambria Math" panose="02040503050406030204" pitchFamily="18" charset="0"/>
                            <a:ea typeface="Times New Roman" panose="02020603050405020304" pitchFamily="18" charset="0"/>
                            <a:cs typeface="Times New Roman" panose="02020603050405020304" pitchFamily="18" charset="0"/>
                          </a:rPr>
                          <m:t>sin</m:t>
                        </m:r>
                      </m:fName>
                      <m:e>
                        <m:r>
                          <a:rPr lang="vi-VN" i="1">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i="1" dirty="0" err="1">
                    <a:latin typeface="Times New Roman" panose="02020603050405020304" pitchFamily="18" charset="0"/>
                    <a:ea typeface="Calibri" panose="020F0502020204030204" pitchFamily="34" charset="0"/>
                    <a:cs typeface="Times New Roman" panose="02020603050405020304" pitchFamily="18" charset="0"/>
                  </a:rPr>
                  <a:t>Tập</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xác</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định</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của</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hàm</a:t>
                </a:r>
                <a:r>
                  <a:rPr lang="fr-FR" i="1" dirty="0">
                    <a:latin typeface="Times New Roman" panose="02020603050405020304" pitchFamily="18" charset="0"/>
                    <a:ea typeface="Calibri" panose="020F0502020204030204" pitchFamily="34" charset="0"/>
                    <a:cs typeface="Times New Roman" panose="02020603050405020304" pitchFamily="18" charset="0"/>
                  </a:rPr>
                  <a:t> </a:t>
                </a:r>
                <a:r>
                  <a:rPr lang="fr-FR" i="1" dirty="0" err="1">
                    <a:latin typeface="Times New Roman" panose="02020603050405020304" pitchFamily="18" charset="0"/>
                    <a:ea typeface="Calibri" panose="020F0502020204030204" pitchFamily="34" charset="0"/>
                    <a:cs typeface="Times New Roman" panose="02020603050405020304" pitchFamily="18" charset="0"/>
                  </a:rPr>
                  <a:t>số</a:t>
                </a:r>
                <a:r>
                  <a:rPr lang="fr-FR"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i="1">
                        <a:latin typeface="Cambria Math" panose="02040503050406030204" pitchFamily="18" charset="0"/>
                        <a:ea typeface="Calibri" panose="020F0502020204030204" pitchFamily="34" charset="0"/>
                        <a:cs typeface="Times New Roman" panose="02020603050405020304" pitchFamily="18" charset="0"/>
                      </a:rPr>
                      <m:t>𝑦</m:t>
                    </m:r>
                    <m:r>
                      <a:rPr lang="fr-FR" i="1">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a:latin typeface="Cambria Math" panose="02040503050406030204" pitchFamily="18" charset="0"/>
                            <a:ea typeface="Calibri" panose="020F0502020204030204" pitchFamily="34" charset="0"/>
                            <a:cs typeface="Times New Roman" panose="02020603050405020304" pitchFamily="18" charset="0"/>
                          </a:rPr>
                          <m:t>sin</m:t>
                        </m:r>
                      </m:fName>
                      <m:e>
                        <m:r>
                          <a:rPr lang="vi-VN"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4" name="Rectangle 13">
                <a:extLst>
                  <a:ext uri="{FF2B5EF4-FFF2-40B4-BE49-F238E27FC236}">
                    <a16:creationId xmlns:a16="http://schemas.microsoft.com/office/drawing/2014/main" id="{D4599095-BE81-4799-8E19-9B827ED57BBA}"/>
                  </a:ext>
                </a:extLst>
              </p:cNvPr>
              <p:cNvSpPr>
                <a:spLocks noRot="1" noChangeAspect="1" noMove="1" noResize="1" noEditPoints="1" noAdjustHandles="1" noChangeArrowheads="1" noChangeShapeType="1" noTextEdit="1"/>
              </p:cNvSpPr>
              <p:nvPr/>
            </p:nvSpPr>
            <p:spPr>
              <a:xfrm>
                <a:off x="391338" y="3059236"/>
                <a:ext cx="6096000" cy="1597169"/>
              </a:xfrm>
              <a:prstGeom prst="rect">
                <a:avLst/>
              </a:prstGeom>
              <a:blipFill>
                <a:blip r:embed="rId3"/>
                <a:stretch>
                  <a:fillRect l="-800" t="-1145" r="-900" b="-53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2575CE9E-CB70-4BDB-AEE0-2F6167AAE56F}"/>
                  </a:ext>
                </a:extLst>
              </p:cNvPr>
              <p:cNvSpPr/>
              <p:nvPr/>
            </p:nvSpPr>
            <p:spPr>
              <a:xfrm>
                <a:off x="378726" y="4731912"/>
                <a:ext cx="3169457" cy="385042"/>
              </a:xfrm>
              <a:prstGeom prst="rect">
                <a:avLst/>
              </a:prstGeom>
            </p:spPr>
            <p:txBody>
              <a:bodyPr wrap="none">
                <a:spAutoFit/>
              </a:bodyPr>
              <a:lstStyle/>
              <a:p>
                <a:pPr algn="just">
                  <a:lnSpc>
                    <a:spcPct val="115000"/>
                  </a:lnSpc>
                  <a:spcAft>
                    <a:spcPts val="1000"/>
                  </a:spcAft>
                </a:pP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2.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Đồ</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thị</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của</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hàm</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solidFill>
                      <a:srgbClr val="1F05BB"/>
                    </a:solidFill>
                    <a:latin typeface="Times New Roman" panose="02020603050405020304" pitchFamily="18" charset="0"/>
                    <a:ea typeface="Calibri" panose="020F0502020204030204" pitchFamily="34" charset="0"/>
                    <a:cs typeface="Times New Roman" panose="02020603050405020304" pitchFamily="18" charset="0"/>
                  </a:rPr>
                  <a:t>số</a:t>
                </a:r>
                <a:r>
                  <a:rPr lang="fr-FR" b="1" dirty="0">
                    <a:solidFill>
                      <a:srgbClr val="1F05BB"/>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𝐲</m:t>
                    </m:r>
                    <m:r>
                      <a:rPr lang="fr-FR" b="1">
                        <a:solidFill>
                          <a:srgbClr val="1F05BB"/>
                        </a:solidFill>
                        <a:latin typeface="Cambria Math" panose="02040503050406030204" pitchFamily="18" charset="0"/>
                        <a:ea typeface="Calibri" panose="020F0502020204030204" pitchFamily="34" charset="0"/>
                        <a:cs typeface="Times New Roman" panose="02020603050405020304" pitchFamily="18" charset="0"/>
                      </a:rPr>
                      <m:t>=</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𝐬𝐢𝐧</m:t>
                    </m:r>
                    <m:r>
                      <a:rPr lang="vi-VN" b="1">
                        <a:solidFill>
                          <a:srgbClr val="1F05BB"/>
                        </a:solidFill>
                        <a:latin typeface="Cambria Math" panose="02040503050406030204" pitchFamily="18" charset="0"/>
                        <a:ea typeface="Calibri" panose="020F0502020204030204" pitchFamily="34" charset="0"/>
                        <a:cs typeface="Times New Roman" panose="02020603050405020304" pitchFamily="18" charset="0"/>
                      </a:rPr>
                      <m:t> </m:t>
                    </m:r>
                    <m:r>
                      <a:rPr lang="vi-VN" b="1" i="1">
                        <a:solidFill>
                          <a:srgbClr val="1F05BB"/>
                        </a:solidFill>
                        <a:latin typeface="Cambria Math" panose="02040503050406030204" pitchFamily="18" charset="0"/>
                        <a:ea typeface="Calibri" panose="020F0502020204030204" pitchFamily="34" charset="0"/>
                        <a:cs typeface="Times New Roman" panose="02020603050405020304" pitchFamily="18" charset="0"/>
                      </a:rPr>
                      <m:t>𝐱</m:t>
                    </m:r>
                  </m:oMath>
                </a14:m>
                <a:endParaRPr lang="en-US" sz="1400" dirty="0">
                  <a:solidFill>
                    <a:srgbClr val="1F05BB"/>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5" name="Rectangle 14">
                <a:extLst>
                  <a:ext uri="{FF2B5EF4-FFF2-40B4-BE49-F238E27FC236}">
                    <a16:creationId xmlns:a16="http://schemas.microsoft.com/office/drawing/2014/main" id="{2575CE9E-CB70-4BDB-AEE0-2F6167AAE56F}"/>
                  </a:ext>
                </a:extLst>
              </p:cNvPr>
              <p:cNvSpPr>
                <a:spLocks noRot="1" noChangeAspect="1" noMove="1" noResize="1" noEditPoints="1" noAdjustHandles="1" noChangeArrowheads="1" noChangeShapeType="1" noTextEdit="1"/>
              </p:cNvSpPr>
              <p:nvPr/>
            </p:nvSpPr>
            <p:spPr>
              <a:xfrm>
                <a:off x="378726" y="4731912"/>
                <a:ext cx="3169457" cy="385042"/>
              </a:xfrm>
              <a:prstGeom prst="rect">
                <a:avLst/>
              </a:prstGeom>
              <a:blipFill>
                <a:blip r:embed="rId4"/>
                <a:stretch>
                  <a:fillRect l="-1538" t="-3175" b="-25397"/>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0953935-3C67-4123-A115-ACEF3A98E3C3}"/>
              </a:ext>
            </a:extLst>
          </p:cNvPr>
          <p:cNvSpPr/>
          <p:nvPr/>
        </p:nvSpPr>
        <p:spPr>
          <a:xfrm>
            <a:off x="373914" y="5192461"/>
            <a:ext cx="5872762" cy="385042"/>
          </a:xfrm>
          <a:prstGeom prst="rect">
            <a:avLst/>
          </a:prstGeom>
        </p:spPr>
        <p:txBody>
          <a:bodyPr wrap="none">
            <a:spAutoFit/>
          </a:bodyPr>
          <a:lstStyle/>
          <a:p>
            <a:pPr algn="just">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a) </a:t>
            </a:r>
            <a:r>
              <a:rPr lang="fr-FR" dirty="0" err="1">
                <a:latin typeface="Times New Roman" panose="02020603050405020304" pitchFamily="18" charset="0"/>
                <a:ea typeface="Calibri" panose="020F0502020204030204" pitchFamily="34" charset="0"/>
                <a:cs typeface="Times New Roman" panose="02020603050405020304" pitchFamily="18" charset="0"/>
              </a:rPr>
              <a:t>Thay</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từng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giá</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trị</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của</a:t>
            </a:r>
            <a:r>
              <a:rPr lang="fr-FR" dirty="0">
                <a:latin typeface="Times New Roman" panose="02020603050405020304" pitchFamily="18" charset="0"/>
                <a:ea typeface="Calibri" panose="020F0502020204030204" pitchFamily="34" charset="0"/>
                <a:cs typeface="Times New Roman" panose="02020603050405020304" pitchFamily="18" charset="0"/>
              </a:rPr>
              <a:t> x </a:t>
            </a:r>
            <a:r>
              <a:rPr lang="fr-FR" dirty="0" err="1">
                <a:latin typeface="Times New Roman" panose="02020603050405020304" pitchFamily="18" charset="0"/>
                <a:ea typeface="Calibri" panose="020F0502020204030204" pitchFamily="34" charset="0"/>
                <a:cs typeface="Times New Roman" panose="02020603050405020304" pitchFamily="18" charset="0"/>
              </a:rPr>
              <a:t>vào</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hàm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số</a:t>
            </a:r>
            <a:r>
              <a:rPr lang="fr-FR" dirty="0">
                <a:latin typeface="Times New Roman" panose="02020603050405020304" pitchFamily="18" charset="0"/>
                <a:ea typeface="Calibri" panose="020F0502020204030204" pitchFamily="34" charset="0"/>
                <a:cs typeface="Times New Roman" panose="02020603050405020304" pitchFamily="18" charset="0"/>
              </a:rPr>
              <a:t> y = </a:t>
            </a:r>
            <a:r>
              <a:rPr lang="fr-FR" dirty="0" err="1">
                <a:latin typeface="Times New Roman" panose="02020603050405020304" pitchFamily="18" charset="0"/>
                <a:ea typeface="Calibri" panose="020F0502020204030204" pitchFamily="34" charset="0"/>
                <a:cs typeface="Times New Roman" panose="02020603050405020304" pitchFamily="18" charset="0"/>
              </a:rPr>
              <a:t>sinx</a:t>
            </a:r>
            <a:r>
              <a:rPr lang="fr-FR" dirty="0">
                <a:latin typeface="Times New Roman" panose="02020603050405020304" pitchFamily="18" charset="0"/>
                <a:ea typeface="Calibri" panose="020F0502020204030204" pitchFamily="34" charset="0"/>
                <a:cs typeface="Times New Roman" panose="02020603050405020304" pitchFamily="18" charset="0"/>
              </a:rPr>
              <a:t> ta </a:t>
            </a:r>
            <a:r>
              <a:rPr lang="fr-FR" dirty="0" err="1">
                <a:latin typeface="Times New Roman" panose="02020603050405020304" pitchFamily="18" charset="0"/>
                <a:ea typeface="Calibri" panose="020F0502020204030204" pitchFamily="34" charset="0"/>
                <a:cs typeface="Times New Roman" panose="02020603050405020304" pitchFamily="18" charset="0"/>
              </a:rPr>
              <a:t>có</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bảng</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sau</a:t>
            </a:r>
            <a:r>
              <a:rPr lang="fr-FR"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7" name="Picture 1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4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WhitecornerFlower">
            <a:extLst>
              <a:ext uri="{FF2B5EF4-FFF2-40B4-BE49-F238E27FC236}">
                <a16:creationId xmlns:a16="http://schemas.microsoft.com/office/drawing/2014/main" id="{617FBD4E-027F-41F9-B7DD-CCC634EC6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7750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E30D7069-6CDF-4C23-B048-096977036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573" y="447615"/>
            <a:ext cx="609524" cy="390476"/>
          </a:xfrm>
          <a:prstGeom prst="rect">
            <a:avLst/>
          </a:prstGeom>
        </p:spPr>
      </p:pic>
    </p:spTree>
    <p:extLst>
      <p:ext uri="{BB962C8B-B14F-4D97-AF65-F5344CB8AC3E}">
        <p14:creationId xmlns:p14="http://schemas.microsoft.com/office/powerpoint/2010/main" val="1643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edg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900" decel="100000" fill="hold"/>
                                        <p:tgtEl>
                                          <p:spTgt spid="1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D8B9F55-5947-4524-89BF-5964122A8E22}"/>
                  </a:ext>
                </a:extLst>
              </p:cNvPr>
              <p:cNvGraphicFramePr>
                <a:graphicFrameLocks noGrp="1"/>
              </p:cNvGraphicFramePr>
              <p:nvPr>
                <p:extLst>
                  <p:ext uri="{D42A27DB-BD31-4B8C-83A1-F6EECF244321}">
                    <p14:modId xmlns:p14="http://schemas.microsoft.com/office/powerpoint/2010/main" val="928865724"/>
                  </p:ext>
                </p:extLst>
              </p:nvPr>
            </p:nvGraphicFramePr>
            <p:xfrm>
              <a:off x="818594" y="580525"/>
              <a:ext cx="5651832" cy="3108973"/>
            </p:xfrm>
            <a:graphic>
              <a:graphicData uri="http://schemas.openxmlformats.org/drawingml/2006/table">
                <a:tbl>
                  <a:tblPr firstRow="1" firstCol="1" bandRow="1">
                    <a:tableStyleId>{5C22544A-7EE6-4342-B048-85BDC9FD1C3A}</a:tableStyleId>
                  </a:tblPr>
                  <a:tblGrid>
                    <a:gridCol w="1505262">
                      <a:extLst>
                        <a:ext uri="{9D8B030D-6E8A-4147-A177-3AD203B41FA5}">
                          <a16:colId xmlns:a16="http://schemas.microsoft.com/office/drawing/2014/main" val="274451890"/>
                        </a:ext>
                      </a:extLst>
                    </a:gridCol>
                    <a:gridCol w="1022442">
                      <a:extLst>
                        <a:ext uri="{9D8B030D-6E8A-4147-A177-3AD203B41FA5}">
                          <a16:colId xmlns:a16="http://schemas.microsoft.com/office/drawing/2014/main" val="814197686"/>
                        </a:ext>
                      </a:extLst>
                    </a:gridCol>
                    <a:gridCol w="1022442">
                      <a:extLst>
                        <a:ext uri="{9D8B030D-6E8A-4147-A177-3AD203B41FA5}">
                          <a16:colId xmlns:a16="http://schemas.microsoft.com/office/drawing/2014/main" val="2343463614"/>
                        </a:ext>
                      </a:extLst>
                    </a:gridCol>
                    <a:gridCol w="1124686">
                      <a:extLst>
                        <a:ext uri="{9D8B030D-6E8A-4147-A177-3AD203B41FA5}">
                          <a16:colId xmlns:a16="http://schemas.microsoft.com/office/drawing/2014/main" val="2874460827"/>
                        </a:ext>
                      </a:extLst>
                    </a:gridCol>
                    <a:gridCol w="977000">
                      <a:extLst>
                        <a:ext uri="{9D8B030D-6E8A-4147-A177-3AD203B41FA5}">
                          <a16:colId xmlns:a16="http://schemas.microsoft.com/office/drawing/2014/main" val="880643032"/>
                        </a:ext>
                      </a:extLst>
                    </a:gridCol>
                  </a:tblGrid>
                  <a:tr h="631535">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5555739"/>
                      </a:ext>
                    </a:extLst>
                  </a:tr>
                  <a:tr h="558461">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024809"/>
                      </a:ext>
                    </a:extLst>
                  </a:tr>
                  <a:tr h="631535">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smtClean="0">
                                    <a:effectLst/>
                                    <a:latin typeface="Cambria Math" panose="02040503050406030204" pitchFamily="18" charset="0"/>
                                  </a:rPr>
                                  <m:t>0</m:t>
                                </m:r>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b="0" i="0" smtClean="0">
                                        <a:effectLst/>
                                        <a:latin typeface="Cambria Math" panose="02040503050406030204" pitchFamily="18" charset="0"/>
                                      </a:rPr>
                                      <m:t>6</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b="0" i="0" smtClean="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9410068"/>
                      </a:ext>
                    </a:extLst>
                  </a:tr>
                  <a:tr h="62245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9324328"/>
                      </a:ext>
                    </a:extLst>
                  </a:tr>
                  <a:tr h="33249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517849"/>
                      </a:ext>
                    </a:extLst>
                  </a:tr>
                  <a:tr h="332494">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6452059"/>
                      </a:ext>
                    </a:extLst>
                  </a:tr>
                </a:tbl>
              </a:graphicData>
            </a:graphic>
          </p:graphicFrame>
        </mc:Choice>
        <mc:Fallback xmlns="">
          <p:graphicFrame>
            <p:nvGraphicFramePr>
              <p:cNvPr id="4" name="Table 3">
                <a:extLst>
                  <a:ext uri="{FF2B5EF4-FFF2-40B4-BE49-F238E27FC236}">
                    <a16:creationId xmlns:a16="http://schemas.microsoft.com/office/drawing/2014/main" id="{BD8B9F55-5947-4524-89BF-5964122A8E22}"/>
                  </a:ext>
                </a:extLst>
              </p:cNvPr>
              <p:cNvGraphicFramePr>
                <a:graphicFrameLocks noGrp="1"/>
              </p:cNvGraphicFramePr>
              <p:nvPr>
                <p:extLst>
                  <p:ext uri="{D42A27DB-BD31-4B8C-83A1-F6EECF244321}">
                    <p14:modId xmlns:p14="http://schemas.microsoft.com/office/powerpoint/2010/main" val="928865724"/>
                  </p:ext>
                </p:extLst>
              </p:nvPr>
            </p:nvGraphicFramePr>
            <p:xfrm>
              <a:off x="818594" y="580525"/>
              <a:ext cx="5651832" cy="3108973"/>
            </p:xfrm>
            <a:graphic>
              <a:graphicData uri="http://schemas.openxmlformats.org/drawingml/2006/table">
                <a:tbl>
                  <a:tblPr firstRow="1" firstCol="1" bandRow="1">
                    <a:tableStyleId>{5C22544A-7EE6-4342-B048-85BDC9FD1C3A}</a:tableStyleId>
                  </a:tblPr>
                  <a:tblGrid>
                    <a:gridCol w="1505262">
                      <a:extLst>
                        <a:ext uri="{9D8B030D-6E8A-4147-A177-3AD203B41FA5}">
                          <a16:colId xmlns:a16="http://schemas.microsoft.com/office/drawing/2014/main" val="274451890"/>
                        </a:ext>
                      </a:extLst>
                    </a:gridCol>
                    <a:gridCol w="1022442">
                      <a:extLst>
                        <a:ext uri="{9D8B030D-6E8A-4147-A177-3AD203B41FA5}">
                          <a16:colId xmlns:a16="http://schemas.microsoft.com/office/drawing/2014/main" val="814197686"/>
                        </a:ext>
                      </a:extLst>
                    </a:gridCol>
                    <a:gridCol w="1022442">
                      <a:extLst>
                        <a:ext uri="{9D8B030D-6E8A-4147-A177-3AD203B41FA5}">
                          <a16:colId xmlns:a16="http://schemas.microsoft.com/office/drawing/2014/main" val="2343463614"/>
                        </a:ext>
                      </a:extLst>
                    </a:gridCol>
                    <a:gridCol w="1124686">
                      <a:extLst>
                        <a:ext uri="{9D8B030D-6E8A-4147-A177-3AD203B41FA5}">
                          <a16:colId xmlns:a16="http://schemas.microsoft.com/office/drawing/2014/main" val="2874460827"/>
                        </a:ext>
                      </a:extLst>
                    </a:gridCol>
                    <a:gridCol w="977000">
                      <a:extLst>
                        <a:ext uri="{9D8B030D-6E8A-4147-A177-3AD203B41FA5}">
                          <a16:colId xmlns:a16="http://schemas.microsoft.com/office/drawing/2014/main" val="880643032"/>
                        </a:ext>
                      </a:extLst>
                    </a:gridCol>
                  </a:tblGrid>
                  <a:tr h="631535">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19" t="-962" r="-307738" b="-393269"/>
                          </a:stretch>
                        </a:blipFill>
                      </a:tcPr>
                    </a:tc>
                    <a:tc>
                      <a:txBody>
                        <a:bodyPr/>
                        <a:lstStyle/>
                        <a:p>
                          <a:endParaRPr lang="en-US"/>
                        </a:p>
                      </a:txBody>
                      <a:tcPr marL="68580" marR="68580" marT="0" marB="0" anchor="ctr">
                        <a:blipFill>
                          <a:blip r:embed="rId2"/>
                          <a:stretch>
                            <a:fillRect l="-247619" t="-962" r="-207738" b="-393269"/>
                          </a:stretch>
                        </a:blipFill>
                      </a:tcPr>
                    </a:tc>
                    <a:tc>
                      <a:txBody>
                        <a:bodyPr/>
                        <a:lstStyle/>
                        <a:p>
                          <a:endParaRPr lang="en-US"/>
                        </a:p>
                      </a:txBody>
                      <a:tcPr marL="68580" marR="68580" marT="0" marB="0" anchor="ctr">
                        <a:blipFill>
                          <a:blip r:embed="rId2"/>
                          <a:stretch>
                            <a:fillRect l="-315676" t="-962" r="-88649" b="-393269"/>
                          </a:stretch>
                        </a:blipFill>
                      </a:tcPr>
                    </a:tc>
                    <a:tc>
                      <a:txBody>
                        <a:bodyPr/>
                        <a:lstStyle/>
                        <a:p>
                          <a:endParaRPr lang="en-US"/>
                        </a:p>
                      </a:txBody>
                      <a:tcPr marL="68580" marR="68580" marT="0" marB="0" anchor="ctr">
                        <a:blipFill>
                          <a:blip r:embed="rId2"/>
                          <a:stretch>
                            <a:fillRect l="-480625" t="-962" r="-2500" b="-393269"/>
                          </a:stretch>
                        </a:blipFill>
                      </a:tcPr>
                    </a:tc>
                    <a:extLst>
                      <a:ext uri="{0D108BD9-81ED-4DB2-BD59-A6C34878D82A}">
                        <a16:rowId xmlns:a16="http://schemas.microsoft.com/office/drawing/2014/main" val="805555739"/>
                      </a:ext>
                    </a:extLst>
                  </a:tr>
                  <a:tr h="558461">
                    <a:tc>
                      <a:txBody>
                        <a:bodyPr/>
                        <a:lstStyle/>
                        <a:p>
                          <a:endParaRPr lang="en-US"/>
                        </a:p>
                      </a:txBody>
                      <a:tcPr marL="68580" marR="68580" marT="0" marB="0" anchor="ctr">
                        <a:blipFill>
                          <a:blip r:embed="rId2"/>
                          <a:stretch>
                            <a:fillRect l="-405" t="-114130" r="-277328" b="-344565"/>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024809"/>
                      </a:ext>
                    </a:extLst>
                  </a:tr>
                  <a:tr h="631535">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19" t="-191262" r="-307738" b="-207767"/>
                          </a:stretch>
                        </a:blipFill>
                      </a:tcPr>
                    </a:tc>
                    <a:tc>
                      <a:txBody>
                        <a:bodyPr/>
                        <a:lstStyle/>
                        <a:p>
                          <a:endParaRPr lang="en-US"/>
                        </a:p>
                      </a:txBody>
                      <a:tcPr marL="68580" marR="68580" marT="0" marB="0" anchor="ctr">
                        <a:blipFill>
                          <a:blip r:embed="rId2"/>
                          <a:stretch>
                            <a:fillRect l="-247619" t="-191262" r="-207738" b="-207767"/>
                          </a:stretch>
                        </a:blipFill>
                      </a:tcPr>
                    </a:tc>
                    <a:tc>
                      <a:txBody>
                        <a:bodyPr/>
                        <a:lstStyle/>
                        <a:p>
                          <a:endParaRPr lang="en-US"/>
                        </a:p>
                      </a:txBody>
                      <a:tcPr marL="68580" marR="68580" marT="0" marB="0" anchor="ctr">
                        <a:blipFill>
                          <a:blip r:embed="rId2"/>
                          <a:stretch>
                            <a:fillRect l="-315676" t="-191262" r="-88649" b="-207767"/>
                          </a:stretch>
                        </a:blipFill>
                      </a:tcPr>
                    </a:tc>
                    <a:tc>
                      <a:txBody>
                        <a:bodyPr/>
                        <a:lstStyle/>
                        <a:p>
                          <a:endParaRPr lang="en-US"/>
                        </a:p>
                      </a:txBody>
                      <a:tcPr marL="68580" marR="68580" marT="0" marB="0" anchor="ctr">
                        <a:blipFill>
                          <a:blip r:embed="rId2"/>
                          <a:stretch>
                            <a:fillRect l="-480625" t="-191262" r="-2500" b="-207767"/>
                          </a:stretch>
                        </a:blipFill>
                      </a:tcPr>
                    </a:tc>
                    <a:extLst>
                      <a:ext uri="{0D108BD9-81ED-4DB2-BD59-A6C34878D82A}">
                        <a16:rowId xmlns:a16="http://schemas.microsoft.com/office/drawing/2014/main" val="3119410068"/>
                      </a:ext>
                    </a:extLst>
                  </a:tr>
                  <a:tr h="622454">
                    <a:tc>
                      <a:txBody>
                        <a:bodyPr/>
                        <a:lstStyle/>
                        <a:p>
                          <a:endParaRPr lang="en-US"/>
                        </a:p>
                      </a:txBody>
                      <a:tcPr marL="68580" marR="68580" marT="0" marB="0" anchor="ctr">
                        <a:blipFill>
                          <a:blip r:embed="rId2"/>
                          <a:stretch>
                            <a:fillRect l="-405" t="-291262" r="-277328" b="-107767"/>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9324328"/>
                      </a:ext>
                    </a:extLst>
                  </a:tr>
                  <a:tr h="33249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147619" t="-746296" r="-307738" b="-105556"/>
                          </a:stretch>
                        </a:blipFill>
                      </a:tcP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517849"/>
                      </a:ext>
                    </a:extLst>
                  </a:tr>
                  <a:tr h="332494">
                    <a:tc>
                      <a:txBody>
                        <a:bodyPr/>
                        <a:lstStyle/>
                        <a:p>
                          <a:endParaRPr lang="en-US"/>
                        </a:p>
                      </a:txBody>
                      <a:tcPr marL="68580" marR="68580" marT="0" marB="0" anchor="ctr">
                        <a:blipFill>
                          <a:blip r:embed="rId2"/>
                          <a:stretch>
                            <a:fillRect l="-405" t="-830909" r="-277328" b="-3636"/>
                          </a:stretch>
                        </a:blipFill>
                      </a:tcPr>
                    </a:tc>
                    <a:tc>
                      <a:txBody>
                        <a:bodyPr/>
                        <a:lstStyle/>
                        <a:p>
                          <a:pPr algn="just">
                            <a:lnSpc>
                              <a:spcPct val="11500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64520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BD8FC3C-5980-4235-B8A0-0D4C9C4B1573}"/>
                  </a:ext>
                </a:extLst>
              </p:cNvPr>
              <p:cNvGraphicFramePr>
                <a:graphicFrameLocks noGrp="1"/>
              </p:cNvGraphicFramePr>
              <p:nvPr>
                <p:extLst>
                  <p:ext uri="{D42A27DB-BD31-4B8C-83A1-F6EECF244321}">
                    <p14:modId xmlns:p14="http://schemas.microsoft.com/office/powerpoint/2010/main" val="2457717455"/>
                  </p:ext>
                </p:extLst>
              </p:nvPr>
            </p:nvGraphicFramePr>
            <p:xfrm>
              <a:off x="7046986" y="580524"/>
              <a:ext cx="4712622" cy="3108974"/>
            </p:xfrm>
            <a:graphic>
              <a:graphicData uri="http://schemas.openxmlformats.org/drawingml/2006/table">
                <a:tbl>
                  <a:tblPr firstRow="1" firstCol="1" bandRow="1">
                    <a:tableStyleId>{5C22544A-7EE6-4342-B048-85BDC9FD1C3A}</a:tableStyleId>
                  </a:tblPr>
                  <a:tblGrid>
                    <a:gridCol w="1255120">
                      <a:extLst>
                        <a:ext uri="{9D8B030D-6E8A-4147-A177-3AD203B41FA5}">
                          <a16:colId xmlns:a16="http://schemas.microsoft.com/office/drawing/2014/main" val="2345038814"/>
                        </a:ext>
                      </a:extLst>
                    </a:gridCol>
                    <a:gridCol w="852535">
                      <a:extLst>
                        <a:ext uri="{9D8B030D-6E8A-4147-A177-3AD203B41FA5}">
                          <a16:colId xmlns:a16="http://schemas.microsoft.com/office/drawing/2014/main" val="591289366"/>
                        </a:ext>
                      </a:extLst>
                    </a:gridCol>
                    <a:gridCol w="852535">
                      <a:extLst>
                        <a:ext uri="{9D8B030D-6E8A-4147-A177-3AD203B41FA5}">
                          <a16:colId xmlns:a16="http://schemas.microsoft.com/office/drawing/2014/main" val="3506777325"/>
                        </a:ext>
                      </a:extLst>
                    </a:gridCol>
                    <a:gridCol w="937788">
                      <a:extLst>
                        <a:ext uri="{9D8B030D-6E8A-4147-A177-3AD203B41FA5}">
                          <a16:colId xmlns:a16="http://schemas.microsoft.com/office/drawing/2014/main" val="2795520732"/>
                        </a:ext>
                      </a:extLst>
                    </a:gridCol>
                    <a:gridCol w="814644">
                      <a:extLst>
                        <a:ext uri="{9D8B030D-6E8A-4147-A177-3AD203B41FA5}">
                          <a16:colId xmlns:a16="http://schemas.microsoft.com/office/drawing/2014/main" val="2714718087"/>
                        </a:ext>
                      </a:extLst>
                    </a:gridCol>
                  </a:tblGrid>
                  <a:tr h="618798">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8766162"/>
                      </a:ext>
                    </a:extLst>
                  </a:tr>
                  <a:tr h="60990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smtClean="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−1</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0021695"/>
                      </a:ext>
                    </a:extLst>
                  </a:tr>
                  <a:tr h="618798">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0</m:t>
                                </m:r>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b="0" i="0" smtClean="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5</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6</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3286735"/>
                      </a:ext>
                    </a:extLst>
                  </a:tr>
                  <a:tr h="60990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300" dirty="0">
                              <a:effectLst/>
                            </a:rPr>
                            <a:t>          1</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1</m:t>
                                    </m:r>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969189"/>
                      </a:ext>
                    </a:extLst>
                  </a:tr>
                  <a:tr h="32578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π</m:t>
                                </m:r>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8139245"/>
                      </a:ext>
                    </a:extLst>
                  </a:tr>
                  <a:tr h="325789">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9784040"/>
                      </a:ext>
                    </a:extLst>
                  </a:tr>
                </a:tbl>
              </a:graphicData>
            </a:graphic>
          </p:graphicFrame>
        </mc:Choice>
        <mc:Fallback xmlns="">
          <p:graphicFrame>
            <p:nvGraphicFramePr>
              <p:cNvPr id="6" name="Table 5">
                <a:extLst>
                  <a:ext uri="{FF2B5EF4-FFF2-40B4-BE49-F238E27FC236}">
                    <a16:creationId xmlns:a16="http://schemas.microsoft.com/office/drawing/2014/main" id="{4BD8FC3C-5980-4235-B8A0-0D4C9C4B1573}"/>
                  </a:ext>
                </a:extLst>
              </p:cNvPr>
              <p:cNvGraphicFramePr>
                <a:graphicFrameLocks noGrp="1"/>
              </p:cNvGraphicFramePr>
              <p:nvPr>
                <p:extLst>
                  <p:ext uri="{D42A27DB-BD31-4B8C-83A1-F6EECF244321}">
                    <p14:modId xmlns:p14="http://schemas.microsoft.com/office/powerpoint/2010/main" val="2457717455"/>
                  </p:ext>
                </p:extLst>
              </p:nvPr>
            </p:nvGraphicFramePr>
            <p:xfrm>
              <a:off x="7046986" y="580524"/>
              <a:ext cx="4712622" cy="3108974"/>
            </p:xfrm>
            <a:graphic>
              <a:graphicData uri="http://schemas.openxmlformats.org/drawingml/2006/table">
                <a:tbl>
                  <a:tblPr firstRow="1" firstCol="1" bandRow="1">
                    <a:tableStyleId>{5C22544A-7EE6-4342-B048-85BDC9FD1C3A}</a:tableStyleId>
                  </a:tblPr>
                  <a:tblGrid>
                    <a:gridCol w="1255120">
                      <a:extLst>
                        <a:ext uri="{9D8B030D-6E8A-4147-A177-3AD203B41FA5}">
                          <a16:colId xmlns:a16="http://schemas.microsoft.com/office/drawing/2014/main" val="2345038814"/>
                        </a:ext>
                      </a:extLst>
                    </a:gridCol>
                    <a:gridCol w="852535">
                      <a:extLst>
                        <a:ext uri="{9D8B030D-6E8A-4147-A177-3AD203B41FA5}">
                          <a16:colId xmlns:a16="http://schemas.microsoft.com/office/drawing/2014/main" val="591289366"/>
                        </a:ext>
                      </a:extLst>
                    </a:gridCol>
                    <a:gridCol w="852535">
                      <a:extLst>
                        <a:ext uri="{9D8B030D-6E8A-4147-A177-3AD203B41FA5}">
                          <a16:colId xmlns:a16="http://schemas.microsoft.com/office/drawing/2014/main" val="3506777325"/>
                        </a:ext>
                      </a:extLst>
                    </a:gridCol>
                    <a:gridCol w="937788">
                      <a:extLst>
                        <a:ext uri="{9D8B030D-6E8A-4147-A177-3AD203B41FA5}">
                          <a16:colId xmlns:a16="http://schemas.microsoft.com/office/drawing/2014/main" val="2795520732"/>
                        </a:ext>
                      </a:extLst>
                    </a:gridCol>
                    <a:gridCol w="814644">
                      <a:extLst>
                        <a:ext uri="{9D8B030D-6E8A-4147-A177-3AD203B41FA5}">
                          <a16:colId xmlns:a16="http://schemas.microsoft.com/office/drawing/2014/main" val="2714718087"/>
                        </a:ext>
                      </a:extLst>
                    </a:gridCol>
                  </a:tblGrid>
                  <a:tr h="618798">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8571" t="-980" r="-308571" b="-407843"/>
                          </a:stretch>
                        </a:blipFill>
                      </a:tcPr>
                    </a:tc>
                    <a:tc>
                      <a:txBody>
                        <a:bodyPr/>
                        <a:lstStyle/>
                        <a:p>
                          <a:endParaRPr lang="en-US"/>
                        </a:p>
                      </a:txBody>
                      <a:tcPr marL="68580" marR="68580" marT="0" marB="0" anchor="ctr">
                        <a:blipFill>
                          <a:blip r:embed="rId3"/>
                          <a:stretch>
                            <a:fillRect l="-248571" t="-980" r="-208571" b="-407843"/>
                          </a:stretch>
                        </a:blipFill>
                      </a:tcPr>
                    </a:tc>
                    <a:tc>
                      <a:txBody>
                        <a:bodyPr/>
                        <a:lstStyle/>
                        <a:p>
                          <a:endParaRPr lang="en-US"/>
                        </a:p>
                      </a:txBody>
                      <a:tcPr marL="68580" marR="68580" marT="0" marB="0" anchor="ctr">
                        <a:blipFill>
                          <a:blip r:embed="rId3"/>
                          <a:stretch>
                            <a:fillRect l="-316883" t="-980" r="-89610" b="-407843"/>
                          </a:stretch>
                        </a:blipFill>
                      </a:tcPr>
                    </a:tc>
                    <a:tc>
                      <a:txBody>
                        <a:bodyPr/>
                        <a:lstStyle/>
                        <a:p>
                          <a:endParaRPr lang="en-US"/>
                        </a:p>
                      </a:txBody>
                      <a:tcPr marL="68580" marR="68580" marT="0" marB="0" anchor="ctr">
                        <a:blipFill>
                          <a:blip r:embed="rId3"/>
                          <a:stretch>
                            <a:fillRect l="-479104" t="-980" r="-2985" b="-407843"/>
                          </a:stretch>
                        </a:blipFill>
                      </a:tcPr>
                    </a:tc>
                    <a:extLst>
                      <a:ext uri="{0D108BD9-81ED-4DB2-BD59-A6C34878D82A}">
                        <a16:rowId xmlns:a16="http://schemas.microsoft.com/office/drawing/2014/main" val="3398766162"/>
                      </a:ext>
                    </a:extLst>
                  </a:tr>
                  <a:tr h="609900">
                    <a:tc>
                      <a:txBody>
                        <a:bodyPr/>
                        <a:lstStyle/>
                        <a:p>
                          <a:endParaRPr lang="en-US"/>
                        </a:p>
                      </a:txBody>
                      <a:tcPr marL="68580" marR="68580" marT="0" marB="0" anchor="ctr">
                        <a:blipFill>
                          <a:blip r:embed="rId3"/>
                          <a:stretch>
                            <a:fillRect l="-971" t="-103000" r="-277670" b="-316000"/>
                          </a:stretch>
                        </a:blipFill>
                      </a:tcP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571" t="-103000" r="-208571" b="-316000"/>
                          </a:stretch>
                        </a:blipFill>
                      </a:tcPr>
                    </a:tc>
                    <a:tc>
                      <a:txBody>
                        <a:bodyPr/>
                        <a:lstStyle/>
                        <a:p>
                          <a:endParaRPr lang="en-US"/>
                        </a:p>
                      </a:txBody>
                      <a:tcPr marL="68580" marR="68580" marT="0" marB="0" anchor="ctr">
                        <a:blipFill>
                          <a:blip r:embed="rId3"/>
                          <a:stretch>
                            <a:fillRect l="-316883" t="-103000" r="-89610" b="-316000"/>
                          </a:stretch>
                        </a:blipFill>
                      </a:tcPr>
                    </a:tc>
                    <a:tc>
                      <a:txBody>
                        <a:bodyPr/>
                        <a:lstStyle/>
                        <a:p>
                          <a:endParaRPr lang="en-US"/>
                        </a:p>
                      </a:txBody>
                      <a:tcPr marL="68580" marR="68580" marT="0" marB="0" anchor="ctr">
                        <a:blipFill>
                          <a:blip r:embed="rId3"/>
                          <a:stretch>
                            <a:fillRect l="-479104" t="-103000" r="-2985" b="-316000"/>
                          </a:stretch>
                        </a:blipFill>
                      </a:tcPr>
                    </a:tc>
                    <a:extLst>
                      <a:ext uri="{0D108BD9-81ED-4DB2-BD59-A6C34878D82A}">
                        <a16:rowId xmlns:a16="http://schemas.microsoft.com/office/drawing/2014/main" val="1360021695"/>
                      </a:ext>
                    </a:extLst>
                  </a:tr>
                  <a:tr h="618798">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8571" t="-199020" r="-308571" b="-209804"/>
                          </a:stretch>
                        </a:blipFill>
                      </a:tcPr>
                    </a:tc>
                    <a:tc>
                      <a:txBody>
                        <a:bodyPr/>
                        <a:lstStyle/>
                        <a:p>
                          <a:endParaRPr lang="en-US"/>
                        </a:p>
                      </a:txBody>
                      <a:tcPr marL="68580" marR="68580" marT="0" marB="0" anchor="ctr">
                        <a:blipFill>
                          <a:blip r:embed="rId3"/>
                          <a:stretch>
                            <a:fillRect l="-248571" t="-199020" r="-208571" b="-209804"/>
                          </a:stretch>
                        </a:blipFill>
                      </a:tcPr>
                    </a:tc>
                    <a:tc>
                      <a:txBody>
                        <a:bodyPr/>
                        <a:lstStyle/>
                        <a:p>
                          <a:endParaRPr lang="en-US"/>
                        </a:p>
                      </a:txBody>
                      <a:tcPr marL="68580" marR="68580" marT="0" marB="0" anchor="ctr">
                        <a:blipFill>
                          <a:blip r:embed="rId3"/>
                          <a:stretch>
                            <a:fillRect l="-316883" t="-199020" r="-89610" b="-209804"/>
                          </a:stretch>
                        </a:blipFill>
                      </a:tcPr>
                    </a:tc>
                    <a:tc>
                      <a:txBody>
                        <a:bodyPr/>
                        <a:lstStyle/>
                        <a:p>
                          <a:endParaRPr lang="en-US"/>
                        </a:p>
                      </a:txBody>
                      <a:tcPr marL="68580" marR="68580" marT="0" marB="0" anchor="ctr">
                        <a:blipFill>
                          <a:blip r:embed="rId3"/>
                          <a:stretch>
                            <a:fillRect l="-479104" t="-199020" r="-2985" b="-209804"/>
                          </a:stretch>
                        </a:blipFill>
                      </a:tcPr>
                    </a:tc>
                    <a:extLst>
                      <a:ext uri="{0D108BD9-81ED-4DB2-BD59-A6C34878D82A}">
                        <a16:rowId xmlns:a16="http://schemas.microsoft.com/office/drawing/2014/main" val="4033286735"/>
                      </a:ext>
                    </a:extLst>
                  </a:tr>
                  <a:tr h="609900">
                    <a:tc>
                      <a:txBody>
                        <a:bodyPr/>
                        <a:lstStyle/>
                        <a:p>
                          <a:endParaRPr lang="en-US"/>
                        </a:p>
                      </a:txBody>
                      <a:tcPr marL="68580" marR="68580" marT="0" marB="0" anchor="ctr">
                        <a:blipFill>
                          <a:blip r:embed="rId3"/>
                          <a:stretch>
                            <a:fillRect l="-971" t="-305000" r="-277670" b="-114000"/>
                          </a:stretch>
                        </a:blipFill>
                      </a:tcP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48571" t="-305000" r="-208571" b="-114000"/>
                          </a:stretch>
                        </a:blipFill>
                      </a:tcPr>
                    </a:tc>
                    <a:tc>
                      <a:txBody>
                        <a:bodyPr/>
                        <a:lstStyle/>
                        <a:p>
                          <a:pPr algn="just">
                            <a:lnSpc>
                              <a:spcPct val="115000"/>
                            </a:lnSpc>
                            <a:spcAft>
                              <a:spcPts val="0"/>
                            </a:spcAft>
                          </a:pPr>
                          <a:r>
                            <a:rPr lang="en-US" sz="1300" dirty="0">
                              <a:effectLst/>
                            </a:rPr>
                            <a:t>          1</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479104" t="-305000" r="-2985" b="-114000"/>
                          </a:stretch>
                        </a:blipFill>
                      </a:tcPr>
                    </a:tc>
                    <a:extLst>
                      <a:ext uri="{0D108BD9-81ED-4DB2-BD59-A6C34878D82A}">
                        <a16:rowId xmlns:a16="http://schemas.microsoft.com/office/drawing/2014/main" val="2437969189"/>
                      </a:ext>
                    </a:extLst>
                  </a:tr>
                  <a:tr h="325789">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48571" t="-764151" r="-308571" b="-115094"/>
                          </a:stretch>
                        </a:blipFill>
                      </a:tcPr>
                    </a:tc>
                    <a:tc gridSpan="3">
                      <a:txBody>
                        <a:bodyPr/>
                        <a:lstStyle/>
                        <a:p>
                          <a:pPr>
                            <a:lnSpc>
                              <a:spcPct val="115000"/>
                            </a:lnSpc>
                            <a:spcAft>
                              <a:spcPts val="1000"/>
                            </a:spcAft>
                          </a:pPr>
                          <a:r>
                            <a:rPr lang="en-US"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8139245"/>
                      </a:ext>
                    </a:extLst>
                  </a:tr>
                  <a:tr h="325789">
                    <a:tc>
                      <a:txBody>
                        <a:bodyPr/>
                        <a:lstStyle/>
                        <a:p>
                          <a:endParaRPr lang="en-US"/>
                        </a:p>
                      </a:txBody>
                      <a:tcPr marL="68580" marR="68580" marT="0" marB="0" anchor="ctr">
                        <a:blipFill>
                          <a:blip r:embed="rId3"/>
                          <a:stretch>
                            <a:fillRect l="-971" t="-848148" r="-277670" b="-12963"/>
                          </a:stretch>
                        </a:blipFill>
                      </a:tcPr>
                    </a:tc>
                    <a:tc>
                      <a:txBody>
                        <a:bodyPr/>
                        <a:lstStyle/>
                        <a:p>
                          <a:pPr algn="just">
                            <a:lnSpc>
                              <a:spcPct val="115000"/>
                            </a:lnSpc>
                            <a:spcAft>
                              <a:spcPts val="0"/>
                            </a:spcAft>
                          </a:pPr>
                          <a:r>
                            <a:rPr lang="en-US" sz="1300" dirty="0">
                              <a:effectLst/>
                            </a:rPr>
                            <a:t>         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1000"/>
                            </a:spcAft>
                          </a:pPr>
                          <a:r>
                            <a:rPr lang="en-US" sz="11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9784040"/>
                      </a:ext>
                    </a:extLst>
                  </a:tr>
                </a:tbl>
              </a:graphicData>
            </a:graphic>
          </p:graphicFrame>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D6B8A7A3-BCE9-4A4E-B36A-35E6874B029E}"/>
                  </a:ext>
                </a:extLst>
              </p:cNvPr>
              <p:cNvSpPr/>
              <p:nvPr/>
            </p:nvSpPr>
            <p:spPr>
              <a:xfrm>
                <a:off x="743765" y="580524"/>
                <a:ext cx="11315441" cy="703591"/>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b) Lấy thêm một số điểm </a:t>
                </a:r>
                <a14:m>
                  <m:oMath xmlns:m="http://schemas.openxmlformats.org/officeDocument/2006/math">
                    <m:r>
                      <a:rPr lang="vi-VN">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r>
                      <a:rPr lang="vi-VN">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vi-VN">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vi-VN">
                            <a:latin typeface="Cambria Math" panose="02040503050406030204" pitchFamily="18" charset="0"/>
                            <a:ea typeface="Calibri" panose="020F0502020204030204" pitchFamily="34" charset="0"/>
                            <a:cs typeface="Times New Roman" panose="02020603050405020304" pitchFamily="18" charset="0"/>
                          </a:rPr>
                          <m:t>x</m:t>
                        </m:r>
                      </m:e>
                    </m:func>
                    <m:r>
                      <a:rPr lang="vi-VN">
                        <a:latin typeface="Cambria Math" panose="02040503050406030204" pitchFamily="18" charset="0"/>
                        <a:ea typeface="Calibri" panose="020F0502020204030204" pitchFamily="34"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r>
                      <a:rPr lang="vi-VN">
                        <a:latin typeface="Cambria Math" panose="02040503050406030204" pitchFamily="18" charset="0"/>
                        <a:ea typeface="Times New Roman" panose="02020603050405020304" pitchFamily="18" charset="0"/>
                        <a:cs typeface="Times New Roman" panose="02020603050405020304" pitchFamily="18" charset="0"/>
                      </a:rPr>
                      <m:t>∈[</m:t>
                    </m:r>
                    <m:r>
                      <a:rPr lang="vi-VN"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trong bảng sau và nối lại ta được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đoạn </a:t>
                </a:r>
                <a14:m>
                  <m:oMath xmlns:m="http://schemas.openxmlformats.org/officeDocument/2006/math">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r>
                          <a:rPr lang="vi-VN"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r>
                          <a:rPr lang="vi-VN">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π</m:t>
                        </m:r>
                      </m:e>
                    </m:d>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9" name="Rectangle 8">
                <a:extLst>
                  <a:ext uri="{FF2B5EF4-FFF2-40B4-BE49-F238E27FC236}">
                    <a16:creationId xmlns:a16="http://schemas.microsoft.com/office/drawing/2014/main" id="{D6B8A7A3-BCE9-4A4E-B36A-35E6874B029E}"/>
                  </a:ext>
                </a:extLst>
              </p:cNvPr>
              <p:cNvSpPr>
                <a:spLocks noRot="1" noChangeAspect="1" noMove="1" noResize="1" noEditPoints="1" noAdjustHandles="1" noChangeArrowheads="1" noChangeShapeType="1" noTextEdit="1"/>
              </p:cNvSpPr>
              <p:nvPr/>
            </p:nvSpPr>
            <p:spPr>
              <a:xfrm>
                <a:off x="743765" y="580524"/>
                <a:ext cx="11315441" cy="703591"/>
              </a:xfrm>
              <a:prstGeom prst="rect">
                <a:avLst/>
              </a:prstGeom>
              <a:blipFill>
                <a:blip r:embed="rId4"/>
                <a:stretch>
                  <a:fillRect l="-431" t="-1724" r="-485" b="-129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7628DC04-B96D-4219-B4D1-067516FDF8DD}"/>
                  </a:ext>
                </a:extLst>
              </p:cNvPr>
              <p:cNvGraphicFramePr>
                <a:graphicFrameLocks noGrp="1"/>
              </p:cNvGraphicFramePr>
              <p:nvPr>
                <p:extLst>
                  <p:ext uri="{D42A27DB-BD31-4B8C-83A1-F6EECF244321}">
                    <p14:modId xmlns:p14="http://schemas.microsoft.com/office/powerpoint/2010/main" val="6164482"/>
                  </p:ext>
                </p:extLst>
              </p:nvPr>
            </p:nvGraphicFramePr>
            <p:xfrm>
              <a:off x="818595" y="1543889"/>
              <a:ext cx="5651830" cy="2071436"/>
            </p:xfrm>
            <a:graphic>
              <a:graphicData uri="http://schemas.openxmlformats.org/drawingml/2006/table">
                <a:tbl>
                  <a:tblPr firstRow="1" firstCol="1" bandRow="1">
                    <a:tableStyleId>{5C22544A-7EE6-4342-B048-85BDC9FD1C3A}</a:tableStyleId>
                  </a:tblPr>
                  <a:tblGrid>
                    <a:gridCol w="1505261">
                      <a:extLst>
                        <a:ext uri="{9D8B030D-6E8A-4147-A177-3AD203B41FA5}">
                          <a16:colId xmlns:a16="http://schemas.microsoft.com/office/drawing/2014/main" val="2185252665"/>
                        </a:ext>
                      </a:extLst>
                    </a:gridCol>
                    <a:gridCol w="1022442">
                      <a:extLst>
                        <a:ext uri="{9D8B030D-6E8A-4147-A177-3AD203B41FA5}">
                          <a16:colId xmlns:a16="http://schemas.microsoft.com/office/drawing/2014/main" val="818919372"/>
                        </a:ext>
                      </a:extLst>
                    </a:gridCol>
                    <a:gridCol w="1022442">
                      <a:extLst>
                        <a:ext uri="{9D8B030D-6E8A-4147-A177-3AD203B41FA5}">
                          <a16:colId xmlns:a16="http://schemas.microsoft.com/office/drawing/2014/main" val="2488478865"/>
                        </a:ext>
                      </a:extLst>
                    </a:gridCol>
                    <a:gridCol w="1124686">
                      <a:extLst>
                        <a:ext uri="{9D8B030D-6E8A-4147-A177-3AD203B41FA5}">
                          <a16:colId xmlns:a16="http://schemas.microsoft.com/office/drawing/2014/main" val="1810382112"/>
                        </a:ext>
                      </a:extLst>
                    </a:gridCol>
                    <a:gridCol w="976999">
                      <a:extLst>
                        <a:ext uri="{9D8B030D-6E8A-4147-A177-3AD203B41FA5}">
                          <a16:colId xmlns:a16="http://schemas.microsoft.com/office/drawing/2014/main" val="1964012006"/>
                        </a:ext>
                      </a:extLst>
                    </a:gridCol>
                  </a:tblGrid>
                  <a:tr h="488424">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421671"/>
                      </a:ext>
                    </a:extLst>
                  </a:tr>
                  <a:tr h="547765">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smtClean="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b="0" i="0" smtClean="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panose="02040503050406030204" pitchFamily="18" charset="0"/>
                                  </a:rPr>
                                  <m:t>−</m:t>
                                </m:r>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755433"/>
                      </a:ext>
                    </a:extLst>
                  </a:tr>
                  <a:tr h="48842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2</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3</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
                                      <a:rPr lang="en-US" sz="1300">
                                        <a:effectLst/>
                                        <a:latin typeface="Cambria Math" panose="02040503050406030204" pitchFamily="18" charset="0"/>
                                      </a:rPr>
                                      <m:t>3</m:t>
                                    </m:r>
                                    <m:r>
                                      <m:rPr>
                                        <m:sty m:val="p"/>
                                      </m:rPr>
                                      <a:rPr lang="en-US" sz="1300">
                                        <a:effectLst/>
                                        <a:latin typeface="Cambria Math" panose="02040503050406030204" pitchFamily="18" charset="0"/>
                                      </a:rPr>
                                      <m:t>π</m:t>
                                    </m:r>
                                  </m:num>
                                  <m:den>
                                    <m:r>
                                      <a:rPr lang="en-US" sz="1300">
                                        <a:effectLst/>
                                        <a:latin typeface="Cambria Math" panose="02040503050406030204" pitchFamily="18" charset="0"/>
                                      </a:rPr>
                                      <m:t>4</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0004356"/>
                      </a:ext>
                    </a:extLst>
                  </a:tr>
                  <a:tr h="546823">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panose="02040503050406030204" pitchFamily="18" charset="0"/>
                                  </a:rPr>
                                  <m:t>y</m:t>
                                </m:r>
                                <m:r>
                                  <a:rPr lang="en-US" sz="1300">
                                    <a:effectLst/>
                                    <a:latin typeface="Cambria Math" panose="02040503050406030204" pitchFamily="18" charset="0"/>
                                  </a:rPr>
                                  <m:t>=</m:t>
                                </m:r>
                                <m:func>
                                  <m:funcPr>
                                    <m:ctrlPr>
                                      <a:rPr lang="en-US" sz="1300" i="1">
                                        <a:effectLst/>
                                        <a:latin typeface="Cambria Math" panose="02040503050406030204" pitchFamily="18" charset="0"/>
                                      </a:rPr>
                                    </m:ctrlPr>
                                  </m:funcPr>
                                  <m:fName>
                                    <m:r>
                                      <m:rPr>
                                        <m:sty m:val="p"/>
                                      </m:rPr>
                                      <a:rPr lang="en-US" sz="1300">
                                        <a:effectLst/>
                                        <a:latin typeface="Cambria Math" panose="02040503050406030204" pitchFamily="18" charset="0"/>
                                      </a:rPr>
                                      <m:t>sin</m:t>
                                    </m:r>
                                  </m:fName>
                                  <m:e>
                                    <m:r>
                                      <m:rPr>
                                        <m:sty m:val="p"/>
                                      </m:rPr>
                                      <a:rPr lang="en-US" sz="1300">
                                        <a:effectLst/>
                                        <a:latin typeface="Cambria Math" panose="02040503050406030204" pitchFamily="18" charset="0"/>
                                      </a:rPr>
                                      <m:t>x</m:t>
                                    </m:r>
                                  </m:e>
                                </m:func>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a:effectLst/>
                                        <a:latin typeface="Cambria Math" panose="02040503050406030204" pitchFamily="18" charset="0"/>
                                      </a:rPr>
                                      <m:t>2</m:t>
                                    </m:r>
                                  </m:den>
                                </m:f>
                              </m:oMath>
                            </m:oMathPara>
                          </a14:m>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smtClean="0">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3</m:t>
                                        </m:r>
                                      </m:e>
                                    </m:rad>
                                  </m:num>
                                  <m:den>
                                    <m:r>
                                      <a:rPr lang="en-US" sz="1300" b="0" i="0" smtClean="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panose="02040503050406030204" pitchFamily="18" charset="0"/>
                                      </a:rPr>
                                    </m:ctrlPr>
                                  </m:fPr>
                                  <m:num>
                                    <m:rad>
                                      <m:radPr>
                                        <m:degHide m:val="on"/>
                                        <m:ctrlPr>
                                          <a:rPr lang="en-US" sz="1300" i="1">
                                            <a:effectLst/>
                                            <a:latin typeface="Cambria Math" panose="02040503050406030204" pitchFamily="18" charset="0"/>
                                          </a:rPr>
                                        </m:ctrlPr>
                                      </m:radPr>
                                      <m:deg/>
                                      <m:e>
                                        <m:r>
                                          <a:rPr lang="en-US" sz="1300">
                                            <a:effectLst/>
                                            <a:latin typeface="Cambria Math" panose="02040503050406030204" pitchFamily="18" charset="0"/>
                                          </a:rPr>
                                          <m:t>2</m:t>
                                        </m:r>
                                      </m:e>
                                    </m:rad>
                                  </m:num>
                                  <m:den>
                                    <m:r>
                                      <a:rPr lang="en-US" sz="1300">
                                        <a:effectLst/>
                                        <a:latin typeface="Cambria Math" panose="02040503050406030204" pitchFamily="18" charset="0"/>
                                      </a:rPr>
                                      <m:t>2</m:t>
                                    </m:r>
                                  </m:den>
                                </m:f>
                              </m:oMath>
                            </m:oMathPara>
                          </a14:m>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839757"/>
                      </a:ext>
                    </a:extLst>
                  </a:tr>
                </a:tbl>
              </a:graphicData>
            </a:graphic>
          </p:graphicFrame>
        </mc:Choice>
        <mc:Fallback>
          <p:graphicFrame>
            <p:nvGraphicFramePr>
              <p:cNvPr id="10" name="Table 9">
                <a:extLst>
                  <a:ext uri="{FF2B5EF4-FFF2-40B4-BE49-F238E27FC236}">
                    <a16:creationId xmlns:a16="http://schemas.microsoft.com/office/drawing/2014/main" id="{7628DC04-B96D-4219-B4D1-067516FDF8DD}"/>
                  </a:ext>
                </a:extLst>
              </p:cNvPr>
              <p:cNvGraphicFramePr>
                <a:graphicFrameLocks noGrp="1"/>
              </p:cNvGraphicFramePr>
              <p:nvPr>
                <p:extLst>
                  <p:ext uri="{D42A27DB-BD31-4B8C-83A1-F6EECF244321}">
                    <p14:modId xmlns:p14="http://schemas.microsoft.com/office/powerpoint/2010/main" val="6164482"/>
                  </p:ext>
                </p:extLst>
              </p:nvPr>
            </p:nvGraphicFramePr>
            <p:xfrm>
              <a:off x="818595" y="1543889"/>
              <a:ext cx="5651830" cy="2071436"/>
            </p:xfrm>
            <a:graphic>
              <a:graphicData uri="http://schemas.openxmlformats.org/drawingml/2006/table">
                <a:tbl>
                  <a:tblPr firstRow="1" firstCol="1" bandRow="1">
                    <a:tableStyleId>{5C22544A-7EE6-4342-B048-85BDC9FD1C3A}</a:tableStyleId>
                  </a:tblPr>
                  <a:tblGrid>
                    <a:gridCol w="1505261">
                      <a:extLst>
                        <a:ext uri="{9D8B030D-6E8A-4147-A177-3AD203B41FA5}">
                          <a16:colId xmlns:a16="http://schemas.microsoft.com/office/drawing/2014/main" val="2185252665"/>
                        </a:ext>
                      </a:extLst>
                    </a:gridCol>
                    <a:gridCol w="1022442">
                      <a:extLst>
                        <a:ext uri="{9D8B030D-6E8A-4147-A177-3AD203B41FA5}">
                          <a16:colId xmlns:a16="http://schemas.microsoft.com/office/drawing/2014/main" val="818919372"/>
                        </a:ext>
                      </a:extLst>
                    </a:gridCol>
                    <a:gridCol w="1022442">
                      <a:extLst>
                        <a:ext uri="{9D8B030D-6E8A-4147-A177-3AD203B41FA5}">
                          <a16:colId xmlns:a16="http://schemas.microsoft.com/office/drawing/2014/main" val="2488478865"/>
                        </a:ext>
                      </a:extLst>
                    </a:gridCol>
                    <a:gridCol w="1124686">
                      <a:extLst>
                        <a:ext uri="{9D8B030D-6E8A-4147-A177-3AD203B41FA5}">
                          <a16:colId xmlns:a16="http://schemas.microsoft.com/office/drawing/2014/main" val="1810382112"/>
                        </a:ext>
                      </a:extLst>
                    </a:gridCol>
                    <a:gridCol w="976999">
                      <a:extLst>
                        <a:ext uri="{9D8B030D-6E8A-4147-A177-3AD203B41FA5}">
                          <a16:colId xmlns:a16="http://schemas.microsoft.com/office/drawing/2014/main" val="1964012006"/>
                        </a:ext>
                      </a:extLst>
                    </a:gridCol>
                  </a:tblGrid>
                  <a:tr h="488424">
                    <a:tc>
                      <a:txBody>
                        <a:bodyPr/>
                        <a:lstStyle/>
                        <a:p>
                          <a:pPr algn="just">
                            <a:lnSpc>
                              <a:spcPct val="115000"/>
                            </a:lnSpc>
                            <a:spcAft>
                              <a:spcPts val="0"/>
                            </a:spcAft>
                          </a:pPr>
                          <a:r>
                            <a:rPr lang="en-US" sz="1300" dirty="0">
                              <a:effectLst/>
                            </a:rPr>
                            <a:t>x</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47619" t="-1250" r="-307738" b="-328750"/>
                          </a:stretch>
                        </a:blipFill>
                      </a:tcPr>
                    </a:tc>
                    <a:tc>
                      <a:txBody>
                        <a:bodyPr/>
                        <a:lstStyle/>
                        <a:p>
                          <a:endParaRPr lang="en-US"/>
                        </a:p>
                      </a:txBody>
                      <a:tcPr marL="68580" marR="68580" marT="0" marB="0" anchor="ctr">
                        <a:blipFill>
                          <a:blip r:embed="rId5"/>
                          <a:stretch>
                            <a:fillRect l="-247619" t="-1250" r="-207738" b="-328750"/>
                          </a:stretch>
                        </a:blipFill>
                      </a:tcPr>
                    </a:tc>
                    <a:tc>
                      <a:txBody>
                        <a:bodyPr/>
                        <a:lstStyle/>
                        <a:p>
                          <a:endParaRPr lang="en-US"/>
                        </a:p>
                      </a:txBody>
                      <a:tcPr marL="68580" marR="68580" marT="0" marB="0" anchor="ctr">
                        <a:blipFill>
                          <a:blip r:embed="rId5"/>
                          <a:stretch>
                            <a:fillRect l="-315676" t="-1250" r="-88649" b="-328750"/>
                          </a:stretch>
                        </a:blipFill>
                      </a:tcPr>
                    </a:tc>
                    <a:tc>
                      <a:txBody>
                        <a:bodyPr/>
                        <a:lstStyle/>
                        <a:p>
                          <a:endParaRPr lang="en-US"/>
                        </a:p>
                      </a:txBody>
                      <a:tcPr marL="68580" marR="68580" marT="0" marB="0" anchor="ctr">
                        <a:blipFill>
                          <a:blip r:embed="rId5"/>
                          <a:stretch>
                            <a:fillRect l="-480625" t="-1250" r="-2500" b="-328750"/>
                          </a:stretch>
                        </a:blipFill>
                      </a:tcPr>
                    </a:tc>
                    <a:extLst>
                      <a:ext uri="{0D108BD9-81ED-4DB2-BD59-A6C34878D82A}">
                        <a16:rowId xmlns:a16="http://schemas.microsoft.com/office/drawing/2014/main" val="1392421671"/>
                      </a:ext>
                    </a:extLst>
                  </a:tr>
                  <a:tr h="547765">
                    <a:tc>
                      <a:txBody>
                        <a:bodyPr/>
                        <a:lstStyle/>
                        <a:p>
                          <a:endParaRPr lang="en-US"/>
                        </a:p>
                      </a:txBody>
                      <a:tcPr marL="68580" marR="68580" marT="0" marB="0" anchor="ctr">
                        <a:blipFill>
                          <a:blip r:embed="rId5"/>
                          <a:stretch>
                            <a:fillRect l="-405" t="-89011" r="-277328" b="-189011"/>
                          </a:stretch>
                        </a:blipFill>
                      </a:tcPr>
                    </a:tc>
                    <a:tc>
                      <a:txBody>
                        <a:bodyPr/>
                        <a:lstStyle/>
                        <a:p>
                          <a:endParaRPr lang="en-US"/>
                        </a:p>
                      </a:txBody>
                      <a:tcPr marL="68580" marR="68580" marT="0" marB="0" anchor="ctr">
                        <a:blipFill>
                          <a:blip r:embed="rId5"/>
                          <a:stretch>
                            <a:fillRect l="-147619" t="-89011" r="-307738" b="-189011"/>
                          </a:stretch>
                        </a:blipFill>
                      </a:tcPr>
                    </a:tc>
                    <a:tc>
                      <a:txBody>
                        <a:bodyPr/>
                        <a:lstStyle/>
                        <a:p>
                          <a:endParaRPr lang="en-US"/>
                        </a:p>
                      </a:txBody>
                      <a:tcPr marL="68580" marR="68580" marT="0" marB="0" anchor="ctr">
                        <a:blipFill>
                          <a:blip r:embed="rId5"/>
                          <a:stretch>
                            <a:fillRect l="-247619" t="-89011" r="-207738" b="-189011"/>
                          </a:stretch>
                        </a:blipFill>
                      </a:tcPr>
                    </a:tc>
                    <a:tc>
                      <a:txBody>
                        <a:bodyPr/>
                        <a:lstStyle/>
                        <a:p>
                          <a:endParaRPr lang="en-US"/>
                        </a:p>
                      </a:txBody>
                      <a:tcPr marL="68580" marR="68580" marT="0" marB="0" anchor="ctr">
                        <a:blipFill>
                          <a:blip r:embed="rId5"/>
                          <a:stretch>
                            <a:fillRect l="-315676" t="-89011" r="-88649" b="-189011"/>
                          </a:stretch>
                        </a:blipFill>
                      </a:tcPr>
                    </a:tc>
                    <a:tc>
                      <a:txBody>
                        <a:bodyPr/>
                        <a:lstStyle/>
                        <a:p>
                          <a:endParaRPr lang="en-US"/>
                        </a:p>
                      </a:txBody>
                      <a:tcPr marL="68580" marR="68580" marT="0" marB="0" anchor="ctr">
                        <a:blipFill>
                          <a:blip r:embed="rId5"/>
                          <a:stretch>
                            <a:fillRect l="-480625" t="-89011" r="-2500" b="-189011"/>
                          </a:stretch>
                        </a:blipFill>
                      </a:tcPr>
                    </a:tc>
                    <a:extLst>
                      <a:ext uri="{0D108BD9-81ED-4DB2-BD59-A6C34878D82A}">
                        <a16:rowId xmlns:a16="http://schemas.microsoft.com/office/drawing/2014/main" val="225755433"/>
                      </a:ext>
                    </a:extLst>
                  </a:tr>
                  <a:tr h="488424">
                    <a:tc>
                      <a:txBody>
                        <a:bodyPr/>
                        <a:lstStyle/>
                        <a:p>
                          <a:pPr algn="just">
                            <a:lnSpc>
                              <a:spcPct val="115000"/>
                            </a:lnSpc>
                            <a:spcAft>
                              <a:spcPts val="0"/>
                            </a:spcAft>
                          </a:pPr>
                          <a:r>
                            <a:rPr lang="en-US" sz="1300">
                              <a:effectLst/>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5"/>
                          <a:stretch>
                            <a:fillRect l="-147619" t="-215000" r="-307738" b="-115000"/>
                          </a:stretch>
                        </a:blipFill>
                      </a:tcPr>
                    </a:tc>
                    <a:tc>
                      <a:txBody>
                        <a:bodyPr/>
                        <a:lstStyle/>
                        <a:p>
                          <a:endParaRPr lang="en-US"/>
                        </a:p>
                      </a:txBody>
                      <a:tcPr marL="68580" marR="68580" marT="0" marB="0" anchor="ctr">
                        <a:blipFill>
                          <a:blip r:embed="rId5"/>
                          <a:stretch>
                            <a:fillRect l="-247619" t="-215000" r="-207738" b="-115000"/>
                          </a:stretch>
                        </a:blipFill>
                      </a:tcPr>
                    </a:tc>
                    <a:tc>
                      <a:txBody>
                        <a:bodyPr/>
                        <a:lstStyle/>
                        <a:p>
                          <a:endParaRPr lang="en-US"/>
                        </a:p>
                      </a:txBody>
                      <a:tcPr marL="68580" marR="68580" marT="0" marB="0" anchor="ctr">
                        <a:blipFill>
                          <a:blip r:embed="rId5"/>
                          <a:stretch>
                            <a:fillRect l="-315676" t="-215000" r="-88649" b="-115000"/>
                          </a:stretch>
                        </a:blipFill>
                      </a:tcPr>
                    </a:tc>
                    <a:tc>
                      <a:txBody>
                        <a:bodyPr/>
                        <a:lstStyle/>
                        <a:p>
                          <a:endParaRPr lang="en-US"/>
                        </a:p>
                      </a:txBody>
                      <a:tcPr marL="68580" marR="68580" marT="0" marB="0" anchor="ctr">
                        <a:blipFill>
                          <a:blip r:embed="rId5"/>
                          <a:stretch>
                            <a:fillRect l="-480625" t="-215000" r="-2500" b="-115000"/>
                          </a:stretch>
                        </a:blipFill>
                      </a:tcPr>
                    </a:tc>
                    <a:extLst>
                      <a:ext uri="{0D108BD9-81ED-4DB2-BD59-A6C34878D82A}">
                        <a16:rowId xmlns:a16="http://schemas.microsoft.com/office/drawing/2014/main" val="2380004356"/>
                      </a:ext>
                    </a:extLst>
                  </a:tr>
                  <a:tr h="546823">
                    <a:tc>
                      <a:txBody>
                        <a:bodyPr/>
                        <a:lstStyle/>
                        <a:p>
                          <a:endParaRPr lang="en-US"/>
                        </a:p>
                      </a:txBody>
                      <a:tcPr marL="68580" marR="68580" marT="0" marB="0" anchor="ctr">
                        <a:blipFill>
                          <a:blip r:embed="rId5"/>
                          <a:stretch>
                            <a:fillRect l="-405" t="-280000" r="-277328" b="-2222"/>
                          </a:stretch>
                        </a:blipFill>
                      </a:tcPr>
                    </a:tc>
                    <a:tc>
                      <a:txBody>
                        <a:bodyPr/>
                        <a:lstStyle/>
                        <a:p>
                          <a:endParaRPr lang="en-US"/>
                        </a:p>
                      </a:txBody>
                      <a:tcPr marL="68580" marR="68580" marT="0" marB="0" anchor="ctr">
                        <a:blipFill>
                          <a:blip r:embed="rId5"/>
                          <a:stretch>
                            <a:fillRect l="-147619" t="-280000" r="-307738" b="-2222"/>
                          </a:stretch>
                        </a:blipFill>
                      </a:tcPr>
                    </a:tc>
                    <a:tc>
                      <a:txBody>
                        <a:bodyPr/>
                        <a:lstStyle/>
                        <a:p>
                          <a:endParaRPr lang="en-US"/>
                        </a:p>
                      </a:txBody>
                      <a:tcPr marL="68580" marR="68580" marT="0" marB="0" anchor="ctr">
                        <a:blipFill>
                          <a:blip r:embed="rId5"/>
                          <a:stretch>
                            <a:fillRect l="-247619" t="-280000" r="-207738" b="-2222"/>
                          </a:stretch>
                        </a:blipFill>
                      </a:tcPr>
                    </a:tc>
                    <a:tc>
                      <a:txBody>
                        <a:bodyPr/>
                        <a:lstStyle/>
                        <a:p>
                          <a:endParaRPr lang="en-US"/>
                        </a:p>
                      </a:txBody>
                      <a:tcPr marL="68580" marR="68580" marT="0" marB="0" anchor="ctr">
                        <a:blipFill>
                          <a:blip r:embed="rId5"/>
                          <a:stretch>
                            <a:fillRect l="-315676" t="-280000" r="-88649" b="-2222"/>
                          </a:stretch>
                        </a:blipFill>
                      </a:tcPr>
                    </a:tc>
                    <a:tc>
                      <a:txBody>
                        <a:bodyPr/>
                        <a:lstStyle/>
                        <a:p>
                          <a:endParaRPr lang="en-US"/>
                        </a:p>
                      </a:txBody>
                      <a:tcPr marL="68580" marR="68580" marT="0" marB="0" anchor="ctr">
                        <a:blipFill>
                          <a:blip r:embed="rId5"/>
                          <a:stretch>
                            <a:fillRect l="-480625" t="-280000" r="-2500" b="-2222"/>
                          </a:stretch>
                        </a:blipFill>
                      </a:tcPr>
                    </a:tc>
                    <a:extLst>
                      <a:ext uri="{0D108BD9-81ED-4DB2-BD59-A6C34878D82A}">
                        <a16:rowId xmlns:a16="http://schemas.microsoft.com/office/drawing/2014/main" val="1932839757"/>
                      </a:ext>
                    </a:extLst>
                  </a:tr>
                </a:tbl>
              </a:graphicData>
            </a:graphic>
          </p:graphicFrame>
        </mc:Fallback>
      </mc:AlternateContent>
      <p:pic>
        <p:nvPicPr>
          <p:cNvPr id="7" name="Picture 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794" y="531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WhitecornerFlower">
            <a:extLst>
              <a:ext uri="{FF2B5EF4-FFF2-40B4-BE49-F238E27FC236}">
                <a16:creationId xmlns:a16="http://schemas.microsoft.com/office/drawing/2014/main" id="{BC2D0627-0167-4A02-81C5-E973E040C1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559167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0ABA383D-110D-43C8-902F-1D20599CFE69}"/>
              </a:ext>
            </a:extLst>
          </p:cNvPr>
          <p:cNvSpPr/>
          <p:nvPr/>
        </p:nvSpPr>
        <p:spPr>
          <a:xfrm>
            <a:off x="6470424" y="1148316"/>
            <a:ext cx="57656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35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31" presetClass="exit" presetSubtype="0" fill="hold" grpId="1" nodeType="withEffect">
                                  <p:stCondLst>
                                    <p:cond delay="0"/>
                                  </p:stCondLst>
                                  <p:childTnLst>
                                    <p:anim calcmode="lin" valueType="num">
                                      <p:cBhvr>
                                        <p:cTn id="29" dur="1000"/>
                                        <p:tgtEl>
                                          <p:spTgt spid="2"/>
                                        </p:tgtEl>
                                        <p:attrNameLst>
                                          <p:attrName>ppt_w</p:attrName>
                                        </p:attrNameLst>
                                      </p:cBhvr>
                                      <p:tavLst>
                                        <p:tav tm="0">
                                          <p:val>
                                            <p:strVal val="ppt_w"/>
                                          </p:val>
                                        </p:tav>
                                        <p:tav tm="100000">
                                          <p:val>
                                            <p:fltVal val="0"/>
                                          </p:val>
                                        </p:tav>
                                      </p:tavLst>
                                    </p:anim>
                                    <p:anim calcmode="lin" valueType="num">
                                      <p:cBhvr>
                                        <p:cTn id="30" dur="1000"/>
                                        <p:tgtEl>
                                          <p:spTgt spid="2"/>
                                        </p:tgtEl>
                                        <p:attrNameLst>
                                          <p:attrName>ppt_h</p:attrName>
                                        </p:attrNameLst>
                                      </p:cBhvr>
                                      <p:tavLst>
                                        <p:tav tm="0">
                                          <p:val>
                                            <p:strVal val="ppt_h"/>
                                          </p:val>
                                        </p:tav>
                                        <p:tav tm="100000">
                                          <p:val>
                                            <p:fltVal val="0"/>
                                          </p:val>
                                        </p:tav>
                                      </p:tavLst>
                                    </p:anim>
                                    <p:anim calcmode="lin" valueType="num">
                                      <p:cBhvr>
                                        <p:cTn id="31" dur="1000"/>
                                        <p:tgtEl>
                                          <p:spTgt spid="2"/>
                                        </p:tgtEl>
                                        <p:attrNameLst>
                                          <p:attrName>style.rotation</p:attrName>
                                        </p:attrNameLst>
                                      </p:cBhvr>
                                      <p:tavLst>
                                        <p:tav tm="0">
                                          <p:val>
                                            <p:fltVal val="0"/>
                                          </p:val>
                                        </p:tav>
                                        <p:tav tm="100000">
                                          <p:val>
                                            <p:fltVal val="90"/>
                                          </p:val>
                                        </p:tav>
                                      </p:tavLst>
                                    </p:anim>
                                    <p:animEffect transition="out" filter="fade">
                                      <p:cBhvr>
                                        <p:cTn id="32" dur="1000"/>
                                        <p:tgtEl>
                                          <p:spTgt spid="2"/>
                                        </p:tgtEl>
                                      </p:cBhvr>
                                    </p:animEffect>
                                    <p:set>
                                      <p:cBhvr>
                                        <p:cTn id="33" dur="1" fill="hold">
                                          <p:stCondLst>
                                            <p:cond delay="999"/>
                                          </p:stCondLst>
                                        </p:cTn>
                                        <p:tgtEl>
                                          <p:spTgt spid="2"/>
                                        </p:tgtEl>
                                        <p:attrNameLst>
                                          <p:attrName>style.visibility</p:attrName>
                                        </p:attrNameLst>
                                      </p:cBhvr>
                                      <p:to>
                                        <p:strVal val="hidden"/>
                                      </p:to>
                                    </p:set>
                                  </p:childTnLst>
                                </p:cTn>
                              </p:par>
                              <p:par>
                                <p:cTn id="34" presetID="31" presetClass="exit" presetSubtype="0" fill="hold" nodeType="withEffect">
                                  <p:stCondLst>
                                    <p:cond delay="0"/>
                                  </p:stCondLst>
                                  <p:childTnLst>
                                    <p:anim calcmode="lin" valueType="num">
                                      <p:cBhvr>
                                        <p:cTn id="35" dur="1000"/>
                                        <p:tgtEl>
                                          <p:spTgt spid="6"/>
                                        </p:tgtEl>
                                        <p:attrNameLst>
                                          <p:attrName>ppt_w</p:attrName>
                                        </p:attrNameLst>
                                      </p:cBhvr>
                                      <p:tavLst>
                                        <p:tav tm="0">
                                          <p:val>
                                            <p:strVal val="ppt_w"/>
                                          </p:val>
                                        </p:tav>
                                        <p:tav tm="100000">
                                          <p:val>
                                            <p:fltVal val="0"/>
                                          </p:val>
                                        </p:tav>
                                      </p:tavLst>
                                    </p:anim>
                                    <p:anim calcmode="lin" valueType="num">
                                      <p:cBhvr>
                                        <p:cTn id="36" dur="1000"/>
                                        <p:tgtEl>
                                          <p:spTgt spid="6"/>
                                        </p:tgtEl>
                                        <p:attrNameLst>
                                          <p:attrName>ppt_h</p:attrName>
                                        </p:attrNameLst>
                                      </p:cBhvr>
                                      <p:tavLst>
                                        <p:tav tm="0">
                                          <p:val>
                                            <p:strVal val="ppt_h"/>
                                          </p:val>
                                        </p:tav>
                                        <p:tav tm="100000">
                                          <p:val>
                                            <p:fltVal val="0"/>
                                          </p:val>
                                        </p:tav>
                                      </p:tavLst>
                                    </p:anim>
                                    <p:anim calcmode="lin" valueType="num">
                                      <p:cBhvr>
                                        <p:cTn id="37" dur="1000"/>
                                        <p:tgtEl>
                                          <p:spTgt spid="6"/>
                                        </p:tgtEl>
                                        <p:attrNameLst>
                                          <p:attrName>style.rotation</p:attrName>
                                        </p:attrNameLst>
                                      </p:cBhvr>
                                      <p:tavLst>
                                        <p:tav tm="0">
                                          <p:val>
                                            <p:fltVal val="0"/>
                                          </p:val>
                                        </p:tav>
                                        <p:tav tm="100000">
                                          <p:val>
                                            <p:fltVal val="90"/>
                                          </p:val>
                                        </p:tav>
                                      </p:tavLst>
                                    </p:anim>
                                    <p:animEffect transition="out" filter="fade">
                                      <p:cBhvr>
                                        <p:cTn id="38" dur="1000"/>
                                        <p:tgtEl>
                                          <p:spTgt spid="6"/>
                                        </p:tgtEl>
                                      </p:cBhvr>
                                    </p:animEffect>
                                    <p:set>
                                      <p:cBhvr>
                                        <p:cTn id="39" dur="1" fill="hold">
                                          <p:stCondLst>
                                            <p:cond delay="9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circle(in)">
                                      <p:cBhvr>
                                        <p:cTn id="44" dur="20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ne, diagram, plot, slope&#10;&#10;Description automatically generated">
            <a:extLst>
              <a:ext uri="{FF2B5EF4-FFF2-40B4-BE49-F238E27FC236}">
                <a16:creationId xmlns:a16="http://schemas.microsoft.com/office/drawing/2014/main" id="{FB4D67B3-0867-47D6-9C29-6539407CB7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31" y="292195"/>
            <a:ext cx="10408971" cy="2557331"/>
          </a:xfrm>
          <a:prstGeom prst="rect">
            <a:avLst/>
          </a:prstGeom>
          <a:noFill/>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18F4298-E333-4190-A5A7-8AA1C58ECA14}"/>
                  </a:ext>
                </a:extLst>
              </p:cNvPr>
              <p:cNvSpPr/>
              <p:nvPr/>
            </p:nvSpPr>
            <p:spPr>
              <a:xfrm>
                <a:off x="531930" y="2917930"/>
                <a:ext cx="10940599" cy="703591"/>
              </a:xfrm>
              <a:prstGeom prst="rect">
                <a:avLst/>
              </a:prstGeom>
            </p:spPr>
            <p:txBody>
              <a:bodyPr wrap="square">
                <a:spAutoFit/>
              </a:bodyPr>
              <a:lstStyle/>
              <a:p>
                <a:pPr algn="just">
                  <a:lnSpc>
                    <a:spcPct val="115000"/>
                  </a:lnSpc>
                  <a:spcAft>
                    <a:spcPts val="1000"/>
                  </a:spcAft>
                </a:pPr>
                <a:r>
                  <a:rPr lang="vi-VN" dirty="0">
                    <a:latin typeface="Times New Roman" panose="02020603050405020304" pitchFamily="18" charset="0"/>
                    <a:ea typeface="Calibri" panose="020F0502020204030204" pitchFamily="34" charset="0"/>
                    <a:cs typeface="Times New Roman" panose="02020603050405020304" pitchFamily="18" charset="0"/>
                  </a:rPr>
                  <a:t>c) Làm tương tự như trên đôi với các đoạn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vi-VN" i="1">
                            <a:latin typeface="Cambria Math" panose="02040503050406030204" pitchFamily="18" charset="0"/>
                            <a:ea typeface="Calibri" panose="020F0502020204030204" pitchFamily="34" charset="0"/>
                            <a:cs typeface="Times New Roman" panose="02020603050405020304" pitchFamily="18" charset="0"/>
                          </a:rPr>
                          <m:t>−</m:t>
                        </m:r>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 </m:t>
                        </m:r>
                        <m:r>
                          <a:rPr lang="vi-VN" i="1">
                            <a:latin typeface="Cambria Math" panose="02040503050406030204" pitchFamily="18" charset="0"/>
                            <a:ea typeface="Calibri" panose="020F0502020204030204" pitchFamily="34" charset="0"/>
                            <a:cs typeface="Times New Roman" panose="02020603050405020304" pitchFamily="18" charset="0"/>
                          </a:rPr>
                          <m:t>−</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r>
                      <a:rPr lang="vi-VN">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r>
                          <a:rPr lang="vi-VN">
                            <a:latin typeface="Cambria Math" panose="02040503050406030204" pitchFamily="18" charset="0"/>
                            <a:ea typeface="Calibri" panose="020F0502020204030204" pitchFamily="34" charset="0"/>
                            <a:cs typeface="Times New Roman" panose="02020603050405020304" pitchFamily="18" charset="0"/>
                          </a:rPr>
                          <m:t>;3</m:t>
                        </m:r>
                        <m:r>
                          <m:rPr>
                            <m:sty m:val="p"/>
                          </m:rPr>
                          <a:rPr lang="vi-VN">
                            <a:latin typeface="Cambria Math" panose="02040503050406030204" pitchFamily="18" charset="0"/>
                            <a:ea typeface="Calibri" panose="020F0502020204030204" pitchFamily="34" charset="0"/>
                            <a:cs typeface="Times New Roman" panose="02020603050405020304" pitchFamily="18" charset="0"/>
                          </a:rPr>
                          <m:t>π</m:t>
                        </m:r>
                      </m:e>
                    </m:d>
                    <m:r>
                      <a:rPr lang="vi-VN">
                        <a:latin typeface="Cambria Math" panose="02040503050406030204" pitchFamily="18" charset="0"/>
                        <a:ea typeface="Calibri" panose="020F0502020204030204" pitchFamily="34" charset="0"/>
                        <a:cs typeface="Times New Roman" panose="02020603050405020304" pitchFamily="18" charset="0"/>
                      </a:rPr>
                      <m:t>,…</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ta có đồ thị hàm số </a:t>
                </a:r>
                <a14:m>
                  <m:oMath xmlns:m="http://schemas.openxmlformats.org/officeDocument/2006/math">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y</m:t>
                    </m:r>
                    <m:r>
                      <a:rPr lang="vi-VN">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vi-VN">
                            <a:latin typeface="Cambria Math" panose="02040503050406030204" pitchFamily="18" charset="0"/>
                            <a:ea typeface="Times New Roman" panose="02020603050405020304" pitchFamily="18" charset="0"/>
                            <a:cs typeface="Times New Roman" panose="02020603050405020304" pitchFamily="18" charset="0"/>
                          </a:rPr>
                          <m:t>x</m:t>
                        </m:r>
                      </m:e>
                    </m:func>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r>
                      <a:rPr lang="vi-VN" i="1">
                        <a:latin typeface="Cambria Math" panose="02040503050406030204" pitchFamily="18" charset="0"/>
                        <a:ea typeface="Times New Roman" panose="02020603050405020304" pitchFamily="18" charset="0"/>
                        <a:cs typeface="Times New Roman" panose="02020603050405020304" pitchFamily="18" charset="0"/>
                      </a:rPr>
                      <m:t>ℝ</m:t>
                    </m:r>
                  </m:oMath>
                </a14:m>
                <a:r>
                  <a:rPr lang="vi-VN" dirty="0">
                    <a:latin typeface="Times New Roman" panose="02020603050405020304" pitchFamily="18" charset="0"/>
                    <a:ea typeface="Times New Roman" panose="02020603050405020304" pitchFamily="18" charset="0"/>
                    <a:cs typeface="Times New Roman" panose="02020603050405020304" pitchFamily="18" charset="0"/>
                  </a:rPr>
                  <a:t> được biểu diễn ở hình vẽ sau:</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918F4298-E333-4190-A5A7-8AA1C58ECA14}"/>
                  </a:ext>
                </a:extLst>
              </p:cNvPr>
              <p:cNvSpPr>
                <a:spLocks noRot="1" noChangeAspect="1" noMove="1" noResize="1" noEditPoints="1" noAdjustHandles="1" noChangeArrowheads="1" noChangeShapeType="1" noTextEdit="1"/>
              </p:cNvSpPr>
              <p:nvPr/>
            </p:nvSpPr>
            <p:spPr>
              <a:xfrm>
                <a:off x="531930" y="2917930"/>
                <a:ext cx="10940599" cy="703591"/>
              </a:xfrm>
              <a:prstGeom prst="rect">
                <a:avLst/>
              </a:prstGeom>
              <a:blipFill>
                <a:blip r:embed="rId3"/>
                <a:stretch>
                  <a:fillRect l="-446" t="-2609" r="-501" b="-13913"/>
                </a:stretch>
              </a:blipFill>
            </p:spPr>
            <p:txBody>
              <a:bodyPr/>
              <a:lstStyle/>
              <a:p>
                <a:r>
                  <a:rPr lang="en-US">
                    <a:noFill/>
                  </a:rPr>
                  <a:t> </a:t>
                </a:r>
              </a:p>
            </p:txBody>
          </p:sp>
        </mc:Fallback>
      </mc:AlternateContent>
      <p:pic>
        <p:nvPicPr>
          <p:cNvPr id="6" name="Picture 5" descr="A graph of a function&#10;&#10;Description automatically generated with medium confidence">
            <a:extLst>
              <a:ext uri="{FF2B5EF4-FFF2-40B4-BE49-F238E27FC236}">
                <a16:creationId xmlns:a16="http://schemas.microsoft.com/office/drawing/2014/main" id="{E4073781-F15C-4DA3-ABFE-40F739A4E46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30" y="4013547"/>
            <a:ext cx="10408972" cy="1568546"/>
          </a:xfrm>
          <a:prstGeom prst="rect">
            <a:avLst/>
          </a:prstGeom>
          <a:noFill/>
        </p:spPr>
      </p:pic>
      <p:pic>
        <p:nvPicPr>
          <p:cNvPr id="7" name="Picture 6" descr="WhitecornerFlower">
            <a:extLst>
              <a:ext uri="{FF2B5EF4-FFF2-40B4-BE49-F238E27FC236}">
                <a16:creationId xmlns:a16="http://schemas.microsoft.com/office/drawing/2014/main" id="{29E82C7C-0F67-44FD-994C-553512871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WhitecornerFlower">
            <a:extLst>
              <a:ext uri="{FF2B5EF4-FFF2-40B4-BE49-F238E27FC236}">
                <a16:creationId xmlns:a16="http://schemas.microsoft.com/office/drawing/2014/main" id="{286BF298-44C6-4F48-ACB4-4412E672F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58209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1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5014</Words>
  <Application>Microsoft Office PowerPoint</Application>
  <PresentationFormat>Widescreen</PresentationFormat>
  <Paragraphs>525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106</cp:revision>
  <dcterms:created xsi:type="dcterms:W3CDTF">2023-08-12T10:14:33Z</dcterms:created>
  <dcterms:modified xsi:type="dcterms:W3CDTF">2023-08-16T03:35:01Z</dcterms:modified>
</cp:coreProperties>
</file>