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68" r:id="rId5"/>
    <p:sldId id="270" r:id="rId6"/>
    <p:sldId id="273" r:id="rId7"/>
    <p:sldId id="274" r:id="rId8"/>
    <p:sldId id="275" r:id="rId9"/>
    <p:sldId id="282" r:id="rId10"/>
    <p:sldId id="276" r:id="rId11"/>
    <p:sldId id="283" r:id="rId12"/>
    <p:sldId id="285" r:id="rId13"/>
    <p:sldId id="277" r:id="rId14"/>
    <p:sldId id="278" r:id="rId15"/>
    <p:sldId id="279" r:id="rId16"/>
    <p:sldId id="256" r:id="rId17"/>
    <p:sldId id="281" r:id="rId18"/>
    <p:sldId id="259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098"/>
    <a:srgbClr val="AD80B0"/>
    <a:srgbClr val="694ED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9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8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4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81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22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836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0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2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775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9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2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09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94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6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7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9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8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0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3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5887A-8713-403E-9B80-1B65177DA53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5C59B-1D7B-497E-964B-E9A1C10D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5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6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gif"/><Relationship Id="rId5" Type="http://schemas.openxmlformats.org/officeDocument/2006/relationships/image" Target="../media/image4.png"/><Relationship Id="rId10" Type="http://schemas.openxmlformats.org/officeDocument/2006/relationships/slide" Target="slide7.xml"/><Relationship Id="rId4" Type="http://schemas.openxmlformats.org/officeDocument/2006/relationships/image" Target="../media/image3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11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11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5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2.xml"/><Relationship Id="rId5" Type="http://schemas.openxmlformats.org/officeDocument/2006/relationships/audio" Target="../media/audio2.wav"/><Relationship Id="rId1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5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5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5.wmf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5844" y="530327"/>
            <a:ext cx="5670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600" b="1" cap="none" spc="0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6600" b="1" cap="none" spc="0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endParaRPr lang="en-US" sz="6600" b="1" cap="none" spc="0" dirty="0">
              <a:ln w="0"/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11C13E-B58A-AC16-D59D-82A28CCC70EB}"/>
              </a:ext>
            </a:extLst>
          </p:cNvPr>
          <p:cNvSpPr txBox="1"/>
          <p:nvPr/>
        </p:nvSpPr>
        <p:spPr>
          <a:xfrm>
            <a:off x="683602" y="228163"/>
            <a:ext cx="1356213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1" descr="Ảnh có chứa hàng, biểu đồ, Sơ đồ&#10;&#10;Mô tả được tạo tự động">
            <a:extLst>
              <a:ext uri="{FF2B5EF4-FFF2-40B4-BE49-F238E27FC236}">
                <a16:creationId xmlns:a16="http://schemas.microsoft.com/office/drawing/2014/main" id="{E1C1EFF6-C64E-0A1C-709F-0168EF08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49" y="1195020"/>
            <a:ext cx="3568700" cy="2471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6AA3F8-52AD-0F34-6D54-4803660B3F61}"/>
                  </a:ext>
                </a:extLst>
              </p:cNvPr>
              <p:cNvSpPr txBox="1"/>
              <p:nvPr/>
            </p:nvSpPr>
            <p:spPr>
              <a:xfrm>
                <a:off x="595679" y="808130"/>
                <a:ext cx="8091122" cy="4457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sử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4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Sao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(1)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Mà:</a:t>
                </a: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⊂(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⊂(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l-PL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Suy ra: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r>
                      <a:rPr lang="pl-PL" sz="24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 ba đường thẳng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24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l-PL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 phẳng. Trái với giả thiết ba đường thẳng không cùng nằm trong mặt phẳng.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 luận: Ba điểm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pl-PL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phải trùng nhau; hay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pl-PL" sz="2400" dirty="0">
                    <a:solidFill>
                      <a:srgbClr val="333333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đồng quy.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6AA3F8-52AD-0F34-6D54-4803660B3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79" y="808130"/>
                <a:ext cx="8091122" cy="4457952"/>
              </a:xfrm>
              <a:prstGeom prst="rect">
                <a:avLst/>
              </a:prstGeom>
              <a:blipFill>
                <a:blip r:embed="rId3"/>
                <a:stretch>
                  <a:fillRect l="-1206" r="-1130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3425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3A40D-DC1C-F5A6-EC73-2154C33AF451}"/>
              </a:ext>
            </a:extLst>
          </p:cNvPr>
          <p:cNvSpPr txBox="1"/>
          <p:nvPr/>
        </p:nvSpPr>
        <p:spPr>
          <a:xfrm>
            <a:off x="728133" y="711200"/>
            <a:ext cx="1103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VÀ MẶT PHẲNG TRONG KHÔNG GIAN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58BFF-C2F7-0BDB-5D66-51D34B689887}"/>
              </a:ext>
            </a:extLst>
          </p:cNvPr>
          <p:cNvSpPr txBox="1"/>
          <p:nvPr/>
        </p:nvSpPr>
        <p:spPr>
          <a:xfrm>
            <a:off x="982132" y="1920502"/>
            <a:ext cx="10498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4, 5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6985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hàng, hình tam giác, bản phác thảo, nghệ thuật gấp giấy origami&#10;&#10;Mô tả được tạo tự động">
            <a:extLst>
              <a:ext uri="{FF2B5EF4-FFF2-40B4-BE49-F238E27FC236}">
                <a16:creationId xmlns:a16="http://schemas.microsoft.com/office/drawing/2014/main" id="{6AB9CE03-2EFD-E270-FB19-F95836218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301" y="1007165"/>
            <a:ext cx="4576664" cy="3623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50A7A3-525D-CF47-55AF-038859C9737A}"/>
              </a:ext>
            </a:extLst>
          </p:cNvPr>
          <p:cNvSpPr txBox="1"/>
          <p:nvPr/>
        </p:nvSpPr>
        <p:spPr>
          <a:xfrm>
            <a:off x="1088049" y="307295"/>
            <a:ext cx="100452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8B0349-3DA8-EB7A-B20C-DCB48753BC37}"/>
                  </a:ext>
                </a:extLst>
              </p:cNvPr>
              <p:cNvSpPr txBox="1"/>
              <p:nvPr/>
            </p:nvSpPr>
            <p:spPr>
              <a:xfrm>
                <a:off x="956164" y="1007165"/>
                <a:ext cx="7502036" cy="2241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+) Ta có: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𝑆𝐴𝐶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𝑆𝐵𝐷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 khác: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𝐵𝐷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𝑂</m:t>
                        </m:r>
                      </m:e>
                    </m:d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𝑆𝐴𝐶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);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𝐵𝐷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𝑆𝐵𝐷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3543300" algn="l"/>
                  </a:tabLs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điểm chung của 2 mặt phẳng </a:t>
                </a:r>
                <a14:m>
                  <m:oMath xmlns:m="http://schemas.openxmlformats.org/officeDocument/2006/math"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𝑆𝐴𝐶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𝑆𝐵𝐷</m:t>
                    </m:r>
                    <m:r>
                      <a:rPr lang="pl-PL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𝑆𝑂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𝑆𝐴𝐶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)∩(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𝑆𝐵𝐷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8B0349-3DA8-EB7A-B20C-DCB48753B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64" y="1007165"/>
                <a:ext cx="7502036" cy="2241960"/>
              </a:xfrm>
              <a:prstGeom prst="rect">
                <a:avLst/>
              </a:prstGeom>
              <a:blipFill>
                <a:blip r:embed="rId3"/>
                <a:stretch>
                  <a:fillRect l="-894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32B399-297D-3681-57F7-2DDE0286E8AC}"/>
                  </a:ext>
                </a:extLst>
              </p:cNvPr>
              <p:cNvSpPr txBox="1"/>
              <p:nvPr/>
            </p:nvSpPr>
            <p:spPr>
              <a:xfrm>
                <a:off x="956164" y="3369028"/>
                <a:ext cx="7349328" cy="1687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+) Trong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𝐷𝑀𝑁𝐶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𝐷𝑁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𝑀𝐶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e>
                    </m:d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400" b="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𝐷𝑁</m:t>
                      </m:r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⊂</m:t>
                      </m:r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𝑆𝐷𝐵</m:t>
                      </m:r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);</m:t>
                      </m:r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𝑀𝐶</m:t>
                      </m:r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⊂</m:t>
                      </m:r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𝑆𝐴𝐵</m:t>
                      </m:r>
                      <m:r>
                        <a:rPr lang="en-US" sz="2400" b="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𝑆𝐴𝐶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𝑆𝐵𝐷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32B399-297D-3681-57F7-2DDE0286E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64" y="3369028"/>
                <a:ext cx="7349328" cy="1687963"/>
              </a:xfrm>
              <a:prstGeom prst="rect">
                <a:avLst/>
              </a:prstGeom>
              <a:blipFill>
                <a:blip r:embed="rId4"/>
                <a:stretch>
                  <a:fillRect l="-913" b="-7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A8BADC-AE79-D050-4F99-BC8C11F09CFF}"/>
                  </a:ext>
                </a:extLst>
              </p:cNvPr>
              <p:cNvSpPr txBox="1"/>
              <p:nvPr/>
            </p:nvSpPr>
            <p:spPr>
              <a:xfrm>
                <a:off x="956163" y="5099102"/>
                <a:ext cx="6035917" cy="579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ra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𝑆𝑂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A8BADC-AE79-D050-4F99-BC8C11F09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63" y="5099102"/>
                <a:ext cx="6035917" cy="579967"/>
              </a:xfrm>
              <a:prstGeom prst="rect">
                <a:avLst/>
              </a:prstGeom>
              <a:blipFill>
                <a:blip r:embed="rId5"/>
                <a:stretch>
                  <a:fillRect l="-111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81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03567D-A0E1-BA23-C340-F872C4537266}"/>
              </a:ext>
            </a:extLst>
          </p:cNvPr>
          <p:cNvSpPr txBox="1"/>
          <p:nvPr/>
        </p:nvSpPr>
        <p:spPr>
          <a:xfrm>
            <a:off x="991333" y="360048"/>
            <a:ext cx="141775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1" descr="Ảnh có chứa hàng, hình tam giác, biểu đồ&#10;&#10;Mô tả được tạo tự động">
            <a:extLst>
              <a:ext uri="{FF2B5EF4-FFF2-40B4-BE49-F238E27FC236}">
                <a16:creationId xmlns:a16="http://schemas.microsoft.com/office/drawing/2014/main" id="{253C52AE-95AD-47B2-81C9-318BD912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593" y="709734"/>
            <a:ext cx="3965264" cy="3677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486761-07D1-C7AA-CC42-A8F5D54A11EE}"/>
                  </a:ext>
                </a:extLst>
              </p:cNvPr>
              <p:cNvSpPr txBox="1"/>
              <p:nvPr/>
            </p:nvSpPr>
            <p:spPr>
              <a:xfrm>
                <a:off x="903410" y="984046"/>
                <a:ext cx="6534882" cy="1133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Trong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𝑆𝐴𝐶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486761-07D1-C7AA-CC42-A8F5D54A1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10" y="984046"/>
                <a:ext cx="6534882" cy="1133965"/>
              </a:xfrm>
              <a:prstGeom prst="rect">
                <a:avLst/>
              </a:prstGeom>
              <a:blipFill>
                <a:blip r:embed="rId3"/>
                <a:stretch>
                  <a:fillRect l="-933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CEFDC7-21AC-654D-8873-2FC3146B2F2C}"/>
                  </a:ext>
                </a:extLst>
              </p:cNvPr>
              <p:cNvSpPr txBox="1"/>
              <p:nvPr/>
            </p:nvSpPr>
            <p:spPr>
              <a:xfrm>
                <a:off x="903410" y="2161217"/>
                <a:ext cx="6097464" cy="3349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Ta có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𝐴𝐵𝐶</m:t>
                        </m:r>
                      </m:e>
                    </m:d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Lại có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)→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P là  điểm chung của </a:t>
                </a:r>
                <a14:m>
                  <m:oMath xmlns:m="http://schemas.openxmlformats.org/officeDocument/2006/math"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 khác: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),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B là điểm chung của </a:t>
                </a:r>
                <a14:m>
                  <m:oMath xmlns:m="http://schemas.openxmlformats.org/officeDocument/2006/math"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 vậy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𝐵𝑃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)∩(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CEFDC7-21AC-654D-8873-2FC3146B2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10" y="2161217"/>
                <a:ext cx="6097464" cy="3349956"/>
              </a:xfrm>
              <a:prstGeom prst="rect">
                <a:avLst/>
              </a:prstGeom>
              <a:blipFill>
                <a:blip r:embed="rId4"/>
                <a:stretch>
                  <a:fillRect l="-1000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400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A13DA3-C84E-3F8B-A4DE-473D1D76C70A}"/>
              </a:ext>
            </a:extLst>
          </p:cNvPr>
          <p:cNvSpPr txBox="1"/>
          <p:nvPr/>
        </p:nvSpPr>
        <p:spPr>
          <a:xfrm>
            <a:off x="718771" y="210578"/>
            <a:ext cx="1400175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6.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Hình ảnh 1" descr="Ảnh có chứa hàng, hình tam giác, biểu đồ, nghệ thuật gấp giấy origami&#10;&#10;Mô tả được tạo tự động">
            <a:extLst>
              <a:ext uri="{FF2B5EF4-FFF2-40B4-BE49-F238E27FC236}">
                <a16:creationId xmlns:a16="http://schemas.microsoft.com/office/drawing/2014/main" id="{B17A5DC9-AFF5-FD21-62FE-86823E4A7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490" y="296692"/>
            <a:ext cx="3735510" cy="3220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F5A316-9FD5-22B8-43FF-3683E0B828C8}"/>
                  </a:ext>
                </a:extLst>
              </p:cNvPr>
              <p:cNvSpPr txBox="1"/>
              <p:nvPr/>
            </p:nvSpPr>
            <p:spPr>
              <a:xfrm>
                <a:off x="718771" y="903670"/>
                <a:ext cx="9339629" cy="5565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phẳng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𝑆𝐴𝐵</m:t>
                        </m:r>
                      </m:e>
                    </m:d>
                  </m:oMath>
                </a14:m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Do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𝑆𝐴𝐵</m:t>
                        </m:r>
                      </m:e>
                    </m:d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Ta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𝑆𝐶𝐷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chung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𝑆𝐴𝐵</m:t>
                    </m:r>
                    <m:r>
                      <a:rPr lang="fr-FR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𝑆𝐶𝐷</m:t>
                    </m:r>
                    <m:r>
                      <a:rPr lang="fr-FR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Lại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𝑆𝐶𝐷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ên S </a:t>
                </a:r>
                <a:r>
                  <a:rPr lang="fr-FR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 </a:t>
                </a:r>
                <a:r>
                  <a:rPr lang="fr-FR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chung</a:t>
                </a:r>
                <a:r>
                  <a:rPr lang="fr-FR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𝑆𝐴𝐵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fr-FR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𝑆𝐶𝐷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 vậy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𝑆𝐶𝐷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)∩(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c) Ta có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 điểm chung của </a:t>
                </a:r>
                <a14:m>
                  <m:oMath xmlns:m="http://schemas.openxmlformats.org/officeDocument/2006/math"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𝑆𝐵𝐶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𝑀𝐶𝐷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phẳng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𝑆𝐴𝐵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e>
                    </m:d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𝑆𝐵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𝑀𝐶𝐷</m:t>
                        </m:r>
                      </m:e>
                    </m:d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𝑆𝐵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𝑆𝐵𝐶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𝑄𝐶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𝑆𝐵𝐶</m:t>
                        </m:r>
                      </m:e>
                    </m:d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𝑀𝐶𝐷</m:t>
                    </m:r>
                    <m:r>
                      <a:rPr lang="pl-PL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F5A316-9FD5-22B8-43FF-3683E0B82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1" y="903670"/>
                <a:ext cx="9339629" cy="5565947"/>
              </a:xfrm>
              <a:prstGeom prst="rect">
                <a:avLst/>
              </a:prstGeom>
              <a:blipFill>
                <a:blip r:embed="rId3"/>
                <a:stretch>
                  <a:fillRect l="-718" b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6777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477" y="417114"/>
            <a:ext cx="1524000" cy="7239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Bài</a:t>
            </a:r>
            <a:r>
              <a:rPr lang="en-US" b="1" dirty="0">
                <a:solidFill>
                  <a:schemeClr val="tx1"/>
                </a:solidFill>
              </a:rPr>
              <a:t> 7</a:t>
            </a:r>
          </a:p>
        </p:txBody>
      </p:sp>
      <p:pic>
        <p:nvPicPr>
          <p:cNvPr id="4" name="Hình ảnh 13" descr="Bài 7 trang 94 Toán 11 Tập 1 | Cánh diều Giải Toá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53" y="1069731"/>
            <a:ext cx="3581400" cy="2971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/>
              <p:cNvSpPr txBox="1">
                <a:spLocks/>
              </p:cNvSpPr>
              <p:nvPr/>
            </p:nvSpPr>
            <p:spPr>
              <a:xfrm>
                <a:off x="799816" y="1118892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𝐵𝐼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16" y="1118892"/>
                <a:ext cx="7693742" cy="723900"/>
              </a:xfrm>
              <a:prstGeom prst="rect">
                <a:avLst/>
              </a:prstGeom>
              <a:blipFill>
                <a:blip r:embed="rId3"/>
                <a:stretch>
                  <a:fillRect l="-1189" t="-16949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/>
              <p:cNvSpPr txBox="1">
                <a:spLocks/>
              </p:cNvSpPr>
              <p:nvPr/>
            </p:nvSpPr>
            <p:spPr>
              <a:xfrm>
                <a:off x="732220" y="1891953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𝐵𝐼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1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pl-PL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pl-PL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𝐵𝐼</m:t>
                    </m:r>
                  </m:oMath>
                </a14:m>
                <a:r>
                  <a:rPr lang="pl-PL" sz="31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1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20" y="1891953"/>
                <a:ext cx="7693742" cy="723900"/>
              </a:xfrm>
              <a:prstGeom prst="rect">
                <a:avLst/>
              </a:prstGeom>
              <a:blipFill>
                <a:blip r:embed="rId4"/>
                <a:stretch>
                  <a:fillRect l="-1189" t="-16807" b="-12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2"/>
              <p:cNvSpPr txBox="1">
                <a:spLocks/>
              </p:cNvSpPr>
              <p:nvPr/>
            </p:nvSpPr>
            <p:spPr>
              <a:xfrm>
                <a:off x="758785" y="2615853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Lại có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𝐵𝐼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⊂(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𝐴𝐵𝐼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∈(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𝐴𝐵𝐼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85" y="2615853"/>
                <a:ext cx="7693742" cy="723900"/>
              </a:xfrm>
              <a:prstGeom prst="rect">
                <a:avLst/>
              </a:prstGeom>
              <a:blipFill>
                <a:blip r:embed="rId5"/>
                <a:stretch>
                  <a:fillRect l="-1188" t="-6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977AA5F4-5A5A-FB05-D6A2-72BB59BEC0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2220" y="3449136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+) Xét tam giác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𝐴𝐼</m:t>
                    </m:r>
                  </m:oMath>
                </a14:m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là đường trung tuyến.</a:t>
                </a: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977AA5F4-5A5A-FB05-D6A2-72BB59BEC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20" y="3449136"/>
                <a:ext cx="7693742" cy="723900"/>
              </a:xfrm>
              <a:prstGeom prst="rect">
                <a:avLst/>
              </a:prstGeom>
              <a:blipFill>
                <a:blip r:embed="rId6"/>
                <a:stretch>
                  <a:fillRect l="-1268" t="-17647" r="-158" b="-16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A941C9D8-17F3-0313-CA45-809933E83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2220" y="4173036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là trọng tâm tam giác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𝐴𝐼</m:t>
                    </m:r>
                  </m:oMath>
                </a14:m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l-PL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𝐴𝐼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A941C9D8-17F3-0313-CA45-809933E83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20" y="4173036"/>
                <a:ext cx="7693742" cy="723900"/>
              </a:xfrm>
              <a:prstGeom prst="rect">
                <a:avLst/>
              </a:prstGeom>
              <a:blipFill>
                <a:blip r:embed="rId7"/>
                <a:stretch>
                  <a:fillRect l="-1268" t="-17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6360777E-488E-DCA6-37FC-66DAD1868F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265" y="4946097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Lại có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𝐴𝐼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⊂(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𝐴𝐵𝐼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∈(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𝐴𝐵𝐼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6360777E-488E-DCA6-37FC-66DAD1868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65" y="4946097"/>
                <a:ext cx="7693742" cy="723900"/>
              </a:xfrm>
              <a:prstGeom prst="rect">
                <a:avLst/>
              </a:prstGeom>
              <a:blipFill>
                <a:blip r:embed="rId8"/>
                <a:stretch>
                  <a:fillRect l="-1268" t="-6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434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985" y="341057"/>
            <a:ext cx="1524000" cy="7239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Bài</a:t>
            </a:r>
            <a:r>
              <a:rPr lang="en-US" b="1" dirty="0">
                <a:solidFill>
                  <a:schemeClr val="tx1"/>
                </a:solidFill>
              </a:rPr>
              <a:t> 7</a:t>
            </a:r>
          </a:p>
        </p:txBody>
      </p:sp>
      <p:pic>
        <p:nvPicPr>
          <p:cNvPr id="4" name="Hình ảnh 13" descr="Bài 7 trang 94 Toán 11 Tập 1 | Cánh diều Giải Toá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61" y="723900"/>
            <a:ext cx="3581400" cy="274565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/>
              <p:cNvSpPr txBox="1">
                <a:spLocks/>
              </p:cNvSpPr>
              <p:nvPr/>
            </p:nvSpPr>
            <p:spPr>
              <a:xfrm>
                <a:off x="846519" y="990600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b) Trong 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là trọng tâm tam giác nên.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𝑀𝐼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𝐵𝐼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19" y="990600"/>
                <a:ext cx="7693742" cy="723900"/>
              </a:xfrm>
              <a:prstGeom prst="rect">
                <a:avLst/>
              </a:prstGeom>
              <a:blipFill>
                <a:blip r:embed="rId3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/>
              <p:cNvSpPr txBox="1">
                <a:spLocks/>
              </p:cNvSpPr>
              <p:nvPr/>
            </p:nvSpPr>
            <p:spPr>
              <a:xfrm>
                <a:off x="819480" y="1716958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Trong 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là trọng tâm tam giác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𝑁𝐼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𝐴𝐼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80" y="1716958"/>
                <a:ext cx="7693742" cy="723900"/>
              </a:xfrm>
              <a:prstGeom prst="rect">
                <a:avLst/>
              </a:prstGeom>
              <a:blipFill>
                <a:blip r:embed="rId4"/>
                <a:stretch>
                  <a:fillRect l="-1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2"/>
              <p:cNvSpPr txBox="1">
                <a:spLocks/>
              </p:cNvSpPr>
              <p:nvPr/>
            </p:nvSpPr>
            <p:spPr>
              <a:xfrm>
                <a:off x="848977" y="2444545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Xét 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𝐴𝐵𝐼</m:t>
                    </m:r>
                  </m:oMath>
                </a14:m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có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𝑀𝐼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𝐵𝐼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𝑁𝐼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𝐴𝐼</m:t>
                        </m:r>
                      </m:den>
                    </m:f>
                  </m:oMath>
                </a14:m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𝑀𝑁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//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(theo định lí Thalès đảo).</a:t>
                </a:r>
                <a:endPara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77" y="2444545"/>
                <a:ext cx="7693742" cy="723900"/>
              </a:xfrm>
              <a:prstGeom prst="rect">
                <a:avLst/>
              </a:prstGeom>
              <a:blipFill>
                <a:blip r:embed="rId5"/>
                <a:stretch>
                  <a:fillRect l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/>
              <p:cNvSpPr txBox="1">
                <a:spLocks/>
              </p:cNvSpPr>
              <p:nvPr/>
            </p:nvSpPr>
            <p:spPr>
              <a:xfrm>
                <a:off x="819480" y="3168445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Ta có: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𝑀𝐼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𝐵𝐼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𝑁𝐼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𝐴𝐼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l-PL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𝐺𝐴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𝐵𝐼𝐴𝐵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𝐺𝑁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𝐺𝐵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80" y="3168445"/>
                <a:ext cx="7693742" cy="723900"/>
              </a:xfrm>
              <a:prstGeom prst="rect">
                <a:avLst/>
              </a:prstGeom>
              <a:blipFill>
                <a:blip r:embed="rId6"/>
                <a:stretch>
                  <a:fillRect l="-1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ubtitle 2"/>
              <p:cNvSpPr txBox="1">
                <a:spLocks/>
              </p:cNvSpPr>
              <p:nvPr/>
            </p:nvSpPr>
            <p:spPr>
              <a:xfrm>
                <a:off x="971880" y="4044745"/>
                <a:ext cx="7693742" cy="723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Vậy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𝐺𝐴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𝐺𝑁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𝐺𝐵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80" y="4044745"/>
                <a:ext cx="7693742" cy="723900"/>
              </a:xfrm>
              <a:prstGeom prst="rect">
                <a:avLst/>
              </a:prstGeom>
              <a:blipFill>
                <a:blip r:embed="rId7"/>
                <a:stretch>
                  <a:fillRect l="-1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066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66700"/>
            <a:ext cx="1524000" cy="723900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Bài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/>
              <p:cNvSpPr txBox="1">
                <a:spLocks/>
              </p:cNvSpPr>
              <p:nvPr/>
            </p:nvSpPr>
            <p:spPr>
              <a:xfrm>
                <a:off x="747348" y="826171"/>
                <a:ext cx="7359160" cy="10895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c,</a:t>
                </a:r>
              </a:p>
              <a:p>
                <a:pPr algn="l"/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+)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en-US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𝐷𝑄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48" y="826171"/>
                <a:ext cx="7359160" cy="1089537"/>
              </a:xfrm>
              <a:prstGeom prst="rect">
                <a:avLst/>
              </a:prstGeom>
              <a:blipFill>
                <a:blip r:embed="rId2"/>
                <a:stretch>
                  <a:fillRect l="-1326" t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/>
              <p:cNvSpPr txBox="1">
                <a:spLocks/>
              </p:cNvSpPr>
              <p:nvPr/>
            </p:nvSpPr>
            <p:spPr>
              <a:xfrm>
                <a:off x="612878" y="2083777"/>
                <a:ext cx="5302622" cy="1066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minh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b, 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l"/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𝑃𝑀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𝑃𝑀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//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algn="l"/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78" y="2083777"/>
                <a:ext cx="5302622" cy="1066800"/>
              </a:xfrm>
              <a:prstGeom prst="rect">
                <a:avLst/>
              </a:prstGeom>
              <a:blipFill>
                <a:blip r:embed="rId3"/>
                <a:stretch>
                  <a:fillRect l="-2071" t="-12571" b="-5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2"/>
              <p:cNvSpPr txBox="1">
                <a:spLocks/>
              </p:cNvSpPr>
              <p:nvPr/>
            </p:nvSpPr>
            <p:spPr>
              <a:xfrm>
                <a:off x="657699" y="3318647"/>
                <a:ext cx="5365031" cy="990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pl-PL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pl-P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pl-PL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pl-P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pl-PL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pl-P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pl-PL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lang="pl-P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𝑄𝑀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(do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𝑄𝑀</m:t>
                    </m:r>
                    <m:r>
                      <a:rPr lang="pl-PL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//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pl-PL" sz="2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99" y="3318647"/>
                <a:ext cx="5365031" cy="990600"/>
              </a:xfrm>
              <a:prstGeom prst="rect">
                <a:avLst/>
              </a:prstGeom>
              <a:blipFill>
                <a:blip r:embed="rId4"/>
                <a:stretch>
                  <a:fillRect l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/>
              <p:cNvSpPr txBox="1">
                <a:spLocks/>
              </p:cNvSpPr>
              <p:nvPr/>
            </p:nvSpPr>
            <p:spPr>
              <a:xfrm>
                <a:off x="675629" y="4532287"/>
                <a:ext cx="81534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Do đó: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𝐺𝐴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pl-P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pl-P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pl-P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pl-P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cùng nằm trên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nên ba điểm đó trùng nhau.</a:t>
                </a:r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29" y="4532287"/>
                <a:ext cx="8153400" cy="1143000"/>
              </a:xfrm>
              <a:prstGeom prst="rect">
                <a:avLst/>
              </a:prstGeom>
              <a:blipFill>
                <a:blip r:embed="rId5"/>
                <a:stretch>
                  <a:fillRect l="-119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2"/>
              <p:cNvSpPr txBox="1">
                <a:spLocks/>
              </p:cNvSpPr>
              <p:nvPr/>
            </p:nvSpPr>
            <p:spPr>
              <a:xfrm>
                <a:off x="671147" y="5817577"/>
                <a:ext cx="8153400" cy="762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Vậy các đường thẳng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𝐶𝑃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𝐷𝑄</m:t>
                    </m:r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cùng đi qua điểm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47" y="5817577"/>
                <a:ext cx="8153400" cy="762000"/>
              </a:xfrm>
              <a:prstGeom prst="rect">
                <a:avLst/>
              </a:prstGeom>
              <a:blipFill>
                <a:blip r:embed="rId6"/>
                <a:stretch>
                  <a:fillRect l="-1121" t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753E7CB-F68B-F805-73B2-208603C89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310" y="439615"/>
            <a:ext cx="4038600" cy="4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39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276" y="388069"/>
            <a:ext cx="1524000" cy="7239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Bài</a:t>
            </a:r>
            <a:r>
              <a:rPr lang="en-US" b="1" dirty="0">
                <a:solidFill>
                  <a:schemeClr val="tx1"/>
                </a:solidFill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/>
              <p:cNvSpPr txBox="1">
                <a:spLocks/>
              </p:cNvSpPr>
              <p:nvPr/>
            </p:nvSpPr>
            <p:spPr>
              <a:xfrm>
                <a:off x="698136" y="985687"/>
                <a:ext cx="7432242" cy="8160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c)</a:t>
                </a:r>
              </a:p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+) Xét tam giác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kẻ đường trung tuyến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𝐴𝐸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36" y="985687"/>
                <a:ext cx="7432242" cy="816078"/>
              </a:xfrm>
              <a:prstGeom prst="rect">
                <a:avLst/>
              </a:prstGeom>
              <a:blipFill>
                <a:blip r:embed="rId2"/>
                <a:stretch>
                  <a:fillRect l="-1066" t="-8955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/>
              <p:cNvSpPr txBox="1">
                <a:spLocks/>
              </p:cNvSpPr>
              <p:nvPr/>
            </p:nvSpPr>
            <p:spPr>
              <a:xfrm>
                <a:off x="698136" y="1976900"/>
                <a:ext cx="4987413" cy="8234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là trọng tâm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𝐴𝑄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𝐴𝐸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36" y="1976900"/>
                <a:ext cx="4987413" cy="823450"/>
              </a:xfrm>
              <a:prstGeom prst="rect">
                <a:avLst/>
              </a:prstGeom>
              <a:blipFill>
                <a:blip r:embed="rId3"/>
                <a:stretch>
                  <a:fillRect l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2"/>
              <p:cNvSpPr txBox="1">
                <a:spLocks/>
              </p:cNvSpPr>
              <p:nvPr/>
            </p:nvSpPr>
            <p:spPr>
              <a:xfrm>
                <a:off x="727020" y="2800350"/>
                <a:ext cx="7854272" cy="6882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kẻ đường trung tuyến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𝐴𝐹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𝐵𝐷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20" y="2800350"/>
                <a:ext cx="7854272" cy="688258"/>
              </a:xfrm>
              <a:prstGeom prst="rect">
                <a:avLst/>
              </a:prstGeom>
              <a:blipFill>
                <a:blip r:embed="rId4"/>
                <a:stretch>
                  <a:fillRect l="-1164" t="-7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/>
              <p:cNvSpPr txBox="1">
                <a:spLocks/>
              </p:cNvSpPr>
              <p:nvPr/>
            </p:nvSpPr>
            <p:spPr>
              <a:xfrm>
                <a:off x="735623" y="3482464"/>
                <a:ext cx="4996628" cy="6882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là trọng tâm 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𝐴𝑃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𝐴𝐹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23" y="3482464"/>
                <a:ext cx="4996628" cy="688258"/>
              </a:xfrm>
              <a:prstGeom prst="rect">
                <a:avLst/>
              </a:prstGeom>
              <a:blipFill>
                <a:blip r:embed="rId5"/>
                <a:stretch>
                  <a:fillRect l="-1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Hình ảnh 12" descr="Bài 7 trang 94 Toán 11 Tập 1 | Cánh diều Giải Toán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78" y="514351"/>
            <a:ext cx="3795346" cy="3962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2"/>
              <p:cNvSpPr txBox="1">
                <a:spLocks/>
              </p:cNvSpPr>
              <p:nvPr/>
            </p:nvSpPr>
            <p:spPr>
              <a:xfrm>
                <a:off x="727020" y="4273725"/>
                <a:ext cx="8153400" cy="762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𝐴𝑃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𝐴𝐹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𝐴𝑄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𝐴𝐸</m:t>
                        </m:r>
                      </m:den>
                    </m:f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l-P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l-PL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𝑃𝑄</m:t>
                    </m:r>
                    <m:r>
                      <a:rPr lang="pl-P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//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20" y="4273725"/>
                <a:ext cx="8153400" cy="762000"/>
              </a:xfrm>
              <a:prstGeom prst="rect">
                <a:avLst/>
              </a:prstGeom>
              <a:blipFill>
                <a:blip r:embed="rId7"/>
                <a:stretch>
                  <a:fillRect l="-1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ubtitle 2"/>
              <p:cNvSpPr txBox="1">
                <a:spLocks/>
              </p:cNvSpPr>
              <p:nvPr/>
            </p:nvSpPr>
            <p:spPr>
              <a:xfrm>
                <a:off x="698136" y="5119535"/>
                <a:ext cx="8153400" cy="609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pl-PL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𝐶𝐷</m:t>
                    </m:r>
                    <m:r>
                      <a:rPr lang="pl-PL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//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𝐸𝐹</m:t>
                    </m:r>
                  </m:oMath>
                </a14:m>
                <a:r>
                  <a:rPr lang="pl-PL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(đường trung bình tam giác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pl-PL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).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l-PL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Suy ra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𝑃𝑄</m:t>
                    </m:r>
                    <m:r>
                      <a:rPr lang="pl-PL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//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endParaRPr lang="en-US" sz="2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36" y="5119535"/>
                <a:ext cx="8153400" cy="609600"/>
              </a:xfrm>
              <a:prstGeom prst="rect">
                <a:avLst/>
              </a:prstGeom>
              <a:blipFill>
                <a:blip r:embed="rId8"/>
                <a:stretch>
                  <a:fillRect l="-1197" t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ubtitle 2"/>
              <p:cNvSpPr txBox="1">
                <a:spLocks/>
              </p:cNvSpPr>
              <p:nvPr/>
            </p:nvSpPr>
            <p:spPr>
              <a:xfrm>
                <a:off x="583223" y="5820842"/>
                <a:ext cx="8153400" cy="7388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l-PL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Theo hệ quả định lí Thalès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𝐺𝑃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𝐺𝐶</m:t>
                        </m:r>
                      </m:den>
                    </m:f>
                    <m:r>
                      <a:rPr lang="pl-PL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𝐺𝑄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𝐺𝐷</m:t>
                        </m:r>
                      </m:den>
                    </m:f>
                    <m:r>
                      <a:rPr lang="pl-PL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𝑄𝑃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𝐶𝐷</m:t>
                        </m:r>
                      </m:den>
                    </m:f>
                    <m:r>
                      <a:rPr lang="pl-PL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𝑄𝑃</m:t>
                        </m:r>
                      </m:num>
                      <m:den>
                        <m:r>
                          <a:rPr lang="pl-P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𝐸𝐹</m:t>
                        </m:r>
                      </m:den>
                    </m:f>
                    <m:r>
                      <a:rPr lang="pl-PL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l-PL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l-P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pl-PL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23" y="5820842"/>
                <a:ext cx="8153400" cy="738882"/>
              </a:xfrm>
              <a:prstGeom prst="rect">
                <a:avLst/>
              </a:prstGeom>
              <a:blipFill>
                <a:blip r:embed="rId9"/>
                <a:stretch>
                  <a:fillRect l="-972" t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2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>
                <a:alpha val="18000"/>
              </a:srgbClr>
            </a:gs>
            <a:gs pos="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5" y="-53015"/>
            <a:ext cx="1895759" cy="2052229"/>
          </a:xfrm>
          <a:prstGeom prst="rect">
            <a:avLst/>
          </a:prstGeom>
        </p:spPr>
      </p:pic>
      <p:pic>
        <p:nvPicPr>
          <p:cNvPr id="7" name="c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5" y="3057320"/>
            <a:ext cx="1828800" cy="2178977"/>
          </a:xfrm>
          <a:prstGeom prst="rect">
            <a:avLst/>
          </a:prstGeom>
        </p:spPr>
      </p:pic>
      <p:pic>
        <p:nvPicPr>
          <p:cNvPr id="10" name="c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05" y="833223"/>
            <a:ext cx="1897284" cy="1897284"/>
          </a:xfrm>
          <a:prstGeom prst="rect">
            <a:avLst/>
          </a:prstGeom>
        </p:spPr>
      </p:pic>
      <p:pic>
        <p:nvPicPr>
          <p:cNvPr id="11" name="c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345" flipH="1">
            <a:off x="4971834" y="-83520"/>
            <a:ext cx="3218896" cy="1535823"/>
          </a:xfrm>
          <a:prstGeom prst="rect">
            <a:avLst/>
          </a:prstGeom>
        </p:spPr>
      </p:pic>
      <p:pic>
        <p:nvPicPr>
          <p:cNvPr id="19" name="c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4649">
            <a:off x="10019678" y="2985400"/>
            <a:ext cx="2503391" cy="1806622"/>
          </a:xfrm>
          <a:prstGeom prst="rect">
            <a:avLst/>
          </a:prstGeom>
        </p:spPr>
      </p:pic>
      <p:sp>
        <p:nvSpPr>
          <p:cNvPr id="37" name="cval 36"/>
          <p:cNvSpPr/>
          <p:nvPr/>
        </p:nvSpPr>
        <p:spPr>
          <a:xfrm>
            <a:off x="2308591" y="38755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3331835" y="1897407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832594" y="1551797"/>
            <a:ext cx="748688" cy="6644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Oval 42"/>
          <p:cNvSpPr/>
          <p:nvPr/>
        </p:nvSpPr>
        <p:spPr>
          <a:xfrm>
            <a:off x="8560153" y="2151937"/>
            <a:ext cx="732350" cy="67090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8988402" y="3875505"/>
            <a:ext cx="715977" cy="6776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6867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3200" y="4029988"/>
            <a:ext cx="1044444" cy="10693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5F0F13-7D0D-988D-824C-4CE9C6CECC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0809" y="1607897"/>
            <a:ext cx="11008516" cy="13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D327D6C-BC3B-B60A-21C7-930EBBC1B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232" y="1421849"/>
            <a:ext cx="9986330" cy="1954182"/>
          </a:xfrm>
          <a:prstGeom prst="rect">
            <a:avLst/>
          </a:prstGeom>
        </p:spPr>
      </p:pic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5031" y="3994295"/>
            <a:ext cx="1102005" cy="9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08" y="-70346"/>
            <a:ext cx="2297287" cy="2297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0089" y="4099333"/>
            <a:ext cx="897555" cy="1029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7CD0F4-9F11-2BB7-94D9-5509646BC9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4174" y="1895317"/>
            <a:ext cx="10915577" cy="140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90809" y="685800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1257300" y="3786026"/>
            <a:ext cx="9970478" cy="145419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386" flipH="1">
            <a:off x="9637688" y="677669"/>
            <a:ext cx="2248099" cy="15274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7339" y="3959487"/>
            <a:ext cx="1035505" cy="1115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3AFD6-6ABE-F407-3387-B921D6D6C9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6731" y="1707233"/>
            <a:ext cx="8240275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6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714895" y="17214"/>
            <a:ext cx="11434310" cy="5900286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810637" y="17214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1281044" y="4175766"/>
            <a:ext cx="10302012" cy="101750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71018" y="5332302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9316">
            <a:off x="10084818" y="-105013"/>
            <a:ext cx="1787794" cy="19026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7155" y="4209237"/>
            <a:ext cx="1169789" cy="961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CE6BB-1A40-B1ED-35D5-DFED34A63D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153" y="1622858"/>
            <a:ext cx="11067791" cy="20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3A40D-DC1C-F5A6-EC73-2154C33AF451}"/>
              </a:ext>
            </a:extLst>
          </p:cNvPr>
          <p:cNvSpPr txBox="1"/>
          <p:nvPr/>
        </p:nvSpPr>
        <p:spPr>
          <a:xfrm>
            <a:off x="728133" y="711200"/>
            <a:ext cx="1106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VÀ MẶT PHẲNG TRONG KHÔNG GIAN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58BFF-C2F7-0BDB-5D66-51D34B689887}"/>
              </a:ext>
            </a:extLst>
          </p:cNvPr>
          <p:cNvSpPr txBox="1"/>
          <p:nvPr/>
        </p:nvSpPr>
        <p:spPr>
          <a:xfrm>
            <a:off x="982132" y="1920502"/>
            <a:ext cx="10498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1-3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9157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B2704-2E06-B6B4-D388-C49750087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111" y="448074"/>
            <a:ext cx="3134162" cy="2067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992BCD-C90E-5DE3-BADE-0C4406D5823B}"/>
              </a:ext>
            </a:extLst>
          </p:cNvPr>
          <p:cNvSpPr txBox="1"/>
          <p:nvPr/>
        </p:nvSpPr>
        <p:spPr>
          <a:xfrm>
            <a:off x="817033" y="240807"/>
            <a:ext cx="7217834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  <a:tab pos="720090" algn="l"/>
              </a:tabLst>
            </a:pPr>
            <a:r>
              <a:rPr lang="fr-FR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dẹt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tra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tường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5B3A4-A9F7-B688-C888-5A0CF2B9F3AE}"/>
              </a:ext>
            </a:extLst>
          </p:cNvPr>
          <p:cNvSpPr txBox="1"/>
          <p:nvPr/>
        </p:nvSpPr>
        <p:spPr>
          <a:xfrm>
            <a:off x="817033" y="2970926"/>
            <a:ext cx="1107881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 descr="Vẽ hình biểu diễn của chặn giấy bằng gỗ đó. ">
            <a:extLst>
              <a:ext uri="{FF2B5EF4-FFF2-40B4-BE49-F238E27FC236}">
                <a16:creationId xmlns:a16="http://schemas.microsoft.com/office/drawing/2014/main" id="{875A1BD8-6FD5-739A-B871-6ABDE51C2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57" y="2647171"/>
            <a:ext cx="2724785" cy="2343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72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1133</Words>
  <Application>Microsoft Office PowerPoint</Application>
  <PresentationFormat>Widescreen</PresentationFormat>
  <Paragraphs>174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.VnBlack</vt:lpstr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kimngocnguyen12345@hotmail.com</cp:lastModifiedBy>
  <cp:revision>61</cp:revision>
  <dcterms:created xsi:type="dcterms:W3CDTF">2020-03-04T01:18:27Z</dcterms:created>
  <dcterms:modified xsi:type="dcterms:W3CDTF">2023-08-14T02:57:47Z</dcterms:modified>
</cp:coreProperties>
</file>