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303" r:id="rId4"/>
    <p:sldId id="304" r:id="rId5"/>
    <p:sldId id="305" r:id="rId6"/>
    <p:sldId id="306" r:id="rId7"/>
    <p:sldId id="307" r:id="rId8"/>
    <p:sldId id="308" r:id="rId9"/>
    <p:sldId id="309" r:id="rId10"/>
    <p:sldId id="310" r:id="rId11"/>
    <p:sldId id="311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4" r:id="rId25"/>
    <p:sldId id="28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7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581EF-AF75-C239-B291-54B2DD68B8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048834-E7C4-96D4-3AF7-E23B5699F7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4A7EB-7B9E-272E-1A91-3CFA9AEEB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98B74-41EE-4F13-8772-3633D3FD043E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2C84A-F64A-173C-BC0A-D8506BC5E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34E0B4-A08D-9230-B125-D12694918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92B8-35F7-4A9D-AD76-82A498C34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582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32A5D-5F4A-2175-D049-9880C02F3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76605F-2B42-D14A-1F3C-5099A16841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A613B0-AB65-FBEA-699E-9D2721354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98B74-41EE-4F13-8772-3633D3FD043E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D3274-C0CF-9830-D503-6DFF5C5F0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AE900-38D9-416D-09BD-82A11E12E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92B8-35F7-4A9D-AD76-82A498C34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449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9CFF05-CC6A-84DE-8495-BA34490D50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3D921C-2E8B-CDF9-4FD5-F4CD6A7A9D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60569F-F383-22EC-8372-0F2A4B314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98B74-41EE-4F13-8772-3633D3FD043E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9F0B6-8C36-877C-82A4-04C6D9E9A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EFD7DA-6B1C-18F1-84C5-A5C46B3BB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92B8-35F7-4A9D-AD76-82A498C34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088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94324-618A-4DA5-987A-1BA333D19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29741-7706-4FF6-9DA1-5BAD77EB6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D27C4-AA06-401D-A02E-B9E7C786A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7DDAB8-4858-4218-A8DC-8FD3E20B70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406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292" y="1"/>
            <a:ext cx="12183770" cy="5143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A1FA8D-21B3-44D8-B273-98A7438BEA8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1129"/>
          <a:stretch>
            <a:fillRect/>
          </a:stretch>
        </p:blipFill>
        <p:spPr>
          <a:xfrm rot="5400000" flipV="1">
            <a:off x="-2751421" y="3330291"/>
            <a:ext cx="5697036" cy="720206"/>
          </a:xfrm>
          <a:custGeom>
            <a:avLst/>
            <a:gdLst>
              <a:gd name="connsiteX0" fmla="*/ 0 w 3316895"/>
              <a:gd name="connsiteY0" fmla="*/ 0 h 1710480"/>
              <a:gd name="connsiteX1" fmla="*/ 0 w 3316895"/>
              <a:gd name="connsiteY1" fmla="*/ 1710480 h 1710480"/>
              <a:gd name="connsiteX2" fmla="*/ 3316895 w 3316895"/>
              <a:gd name="connsiteY2" fmla="*/ 1710480 h 1710480"/>
              <a:gd name="connsiteX3" fmla="*/ 3316895 w 3316895"/>
              <a:gd name="connsiteY3" fmla="*/ 0 h 171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6895" h="1710480">
                <a:moveTo>
                  <a:pt x="0" y="0"/>
                </a:moveTo>
                <a:lnTo>
                  <a:pt x="0" y="1710480"/>
                </a:lnTo>
                <a:lnTo>
                  <a:pt x="3316895" y="1710480"/>
                </a:lnTo>
                <a:lnTo>
                  <a:pt x="3316895" y="0"/>
                </a:lnTo>
                <a:close/>
              </a:path>
            </a:pathLst>
          </a:cu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02BBA3-2BFD-43FF-B8A0-E55627E9FA9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0" y="6343650"/>
            <a:ext cx="12171478" cy="51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99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1FBCC-AB9C-10B1-F5DA-900D6AAC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D351C-3386-70D8-29CB-E10615FFC8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1952EB-873B-D913-BF9D-A4BDE4C59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98B74-41EE-4F13-8772-3633D3FD043E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94281-DDE5-48F2-BFE8-B19765D88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400C6E-EA60-EB2B-5AAD-3D5751DFE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92B8-35F7-4A9D-AD76-82A498C34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058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BCAB4-23D6-69E8-2770-F033719FE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20A2BB-A4B0-AA51-D764-7D14A1744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3295EE-59D2-8FC3-266D-4BB65737C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98B74-41EE-4F13-8772-3633D3FD043E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C54A36-8A74-636E-9484-4C8BC09FC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115213-DABF-2DD2-8C0E-BA201B421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92B8-35F7-4A9D-AD76-82A498C34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625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50226-1EA5-138A-5054-D35919B2B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69C47-8D22-BFB6-1B68-2564AF6799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0D6D5D-E7F5-6E1A-D73E-B42D0958F2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E47E0C-22DC-4813-A0F2-151D23DA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98B74-41EE-4F13-8772-3633D3FD043E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3D2C2F-D2DF-03AF-A855-A40692027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B00341-4C92-8E9C-5AEF-F9D305A7A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92B8-35F7-4A9D-AD76-82A498C34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789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2A329-51BC-A57D-A2F9-A7706A4E2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5F8ADB-7286-DE60-BDCC-00DB45509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896BF8-EACA-3246-0A0D-82B678B534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F1112C-B0A6-AC94-5524-2C442382BA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3B5A84-D9BA-FB97-FBDB-2F99BBC83F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CE5B8B-FA8F-138C-1113-FB58FF541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98B74-41EE-4F13-8772-3633D3FD043E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5DD7E1-2405-7F3F-6CC5-959FB19E5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C1A410-CDB1-652F-2797-F2A189AC8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92B8-35F7-4A9D-AD76-82A498C34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342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AB7D2-B1BB-C066-281D-D3DCF8ECE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E66D94-EFC9-C932-73AA-962CDE038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98B74-41EE-4F13-8772-3633D3FD043E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8083A3-42CB-333C-5455-7E00BD602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BBBB56-F20F-7422-058A-CC8F5ADC6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92B8-35F7-4A9D-AD76-82A498C34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554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207A65-CA53-09D1-16C5-5080E9CA2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98B74-41EE-4F13-8772-3633D3FD043E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8C4D13-8472-DDBA-97F6-C183820CB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9F5E3A-873C-C146-BA9D-B9FD17927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92B8-35F7-4A9D-AD76-82A498C34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95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4E00F-8FDD-0E7D-B7DF-102D7591E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0E7C6-86A4-E5A0-72B9-137F0FD3A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18C7B5-83BE-F5F2-620B-F075ABFD82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6A8CF0-86B7-E064-14B3-5C669AA24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98B74-41EE-4F13-8772-3633D3FD043E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6B75D4-5887-AF4E-8427-93033C6D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20EE0B-C219-CBB3-08C7-B98729F1A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92B8-35F7-4A9D-AD76-82A498C34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623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A9BE4-38A9-8053-53B7-15A65059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9616D2-DC3C-47EF-5D45-7EE382A584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2A31CB-16EB-3C7D-D021-B8F0EF1426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295046-2E3C-E062-4BED-AA28C8106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98B74-41EE-4F13-8772-3633D3FD043E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153735-8F19-9483-E1DE-08A859696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D6BA36-61AA-2AFE-3B39-7F01EAA42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92B8-35F7-4A9D-AD76-82A498C34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236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DB38D6-0CFD-A7F6-ACC6-5B3172172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A6611D-5BA0-AD3A-23E2-7A5368A3E5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5ABEC7-1085-9CF6-2259-A73BC0EF53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98B74-41EE-4F13-8772-3633D3FD043E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10EAF9-240D-0501-6D58-7DCCA0A99C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80DD50-8A4D-C6C4-C969-1216124846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992B8-35F7-4A9D-AD76-82A498C34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297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3.%20BAI%20TAP%20REN%20LUYEN%20THEO%20SGK.pptx" TargetMode="External"/><Relationship Id="rId2" Type="http://schemas.openxmlformats.org/officeDocument/2006/relationships/hyperlink" Target="2.%20PHAN%20DANG%20TOAN%20CO%20BAN%20THEO%20SGK.pptx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0.pn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0.pn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0.pn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0.pn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0.pn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0.pn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sv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220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sv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260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svg"/><Relationship Id="rId7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sv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280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6.sv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23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6.w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5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39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AA4431C0-79D0-40C5-A1F9-87034A2E1981}"/>
              </a:ext>
            </a:extLst>
          </p:cNvPr>
          <p:cNvSpPr/>
          <p:nvPr/>
        </p:nvSpPr>
        <p:spPr>
          <a:xfrm>
            <a:off x="3587384" y="2099218"/>
            <a:ext cx="7114971" cy="3644352"/>
          </a:xfrm>
          <a:prstGeom prst="rect">
            <a:avLst/>
          </a:prstGeom>
          <a:solidFill>
            <a:srgbClr val="00B0F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Arrow: Pentagon 117">
            <a:extLst>
              <a:ext uri="{FF2B5EF4-FFF2-40B4-BE49-F238E27FC236}">
                <a16:creationId xmlns:a16="http://schemas.microsoft.com/office/drawing/2014/main" id="{81EFB34A-F7D8-4558-96A0-5773D8E60731}"/>
              </a:ext>
            </a:extLst>
          </p:cNvPr>
          <p:cNvSpPr/>
          <p:nvPr/>
        </p:nvSpPr>
        <p:spPr>
          <a:xfrm rot="10800000">
            <a:off x="4024788" y="3188781"/>
            <a:ext cx="6282500" cy="566186"/>
          </a:xfrm>
          <a:prstGeom prst="homePlate">
            <a:avLst>
              <a:gd name="adj" fmla="val 35876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Arrow: Pentagon 119">
            <a:extLst>
              <a:ext uri="{FF2B5EF4-FFF2-40B4-BE49-F238E27FC236}">
                <a16:creationId xmlns:a16="http://schemas.microsoft.com/office/drawing/2014/main" id="{77CF683C-5980-4602-AB7A-D9CDFC753A08}"/>
              </a:ext>
            </a:extLst>
          </p:cNvPr>
          <p:cNvSpPr/>
          <p:nvPr/>
        </p:nvSpPr>
        <p:spPr>
          <a:xfrm rot="10800000">
            <a:off x="4045507" y="3944075"/>
            <a:ext cx="6198724" cy="566186"/>
          </a:xfrm>
          <a:prstGeom prst="homePlate">
            <a:avLst>
              <a:gd name="adj" fmla="val 35876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Arrow: Pentagon 116">
            <a:extLst>
              <a:ext uri="{FF2B5EF4-FFF2-40B4-BE49-F238E27FC236}">
                <a16:creationId xmlns:a16="http://schemas.microsoft.com/office/drawing/2014/main" id="{3EF0ED97-B7C5-4710-9D14-B26B576DC6D9}"/>
              </a:ext>
            </a:extLst>
          </p:cNvPr>
          <p:cNvSpPr/>
          <p:nvPr/>
        </p:nvSpPr>
        <p:spPr>
          <a:xfrm rot="10800000">
            <a:off x="4019792" y="2520243"/>
            <a:ext cx="6282500" cy="566186"/>
          </a:xfrm>
          <a:prstGeom prst="homePlate">
            <a:avLst>
              <a:gd name="adj" fmla="val 35876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AE3BA33-FCB9-48F8-92F2-102878D1547E}"/>
              </a:ext>
            </a:extLst>
          </p:cNvPr>
          <p:cNvGrpSpPr/>
          <p:nvPr/>
        </p:nvGrpSpPr>
        <p:grpSpPr>
          <a:xfrm>
            <a:off x="1356331" y="175791"/>
            <a:ext cx="10018923" cy="1152447"/>
            <a:chOff x="667123" y="193012"/>
            <a:chExt cx="10018923" cy="1384317"/>
          </a:xfrm>
        </p:grpSpPr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2B53AA17-8B42-48DD-B71C-D6AC7B905F63}"/>
                </a:ext>
              </a:extLst>
            </p:cNvPr>
            <p:cNvSpPr txBox="1"/>
            <p:nvPr/>
          </p:nvSpPr>
          <p:spPr>
            <a:xfrm>
              <a:off x="3044169" y="283377"/>
              <a:ext cx="6473678" cy="12939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Bài</a:t>
              </a:r>
              <a:r>
                <a:rPr lang="en-US" sz="20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0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1: </a:t>
              </a:r>
              <a:r>
                <a:rPr lang="en-US" sz="20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GIÁ TRỊ LƯỢNG GIÁC CỦA MỘT GÓC LƯỢNG GIÁC</a:t>
              </a:r>
              <a:endParaRPr lang="en-US" sz="1600" b="1" kern="0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5C2EBB6-D98F-471E-B0D7-FB1B3E144830}"/>
                </a:ext>
              </a:extLst>
            </p:cNvPr>
            <p:cNvGrpSpPr/>
            <p:nvPr/>
          </p:nvGrpSpPr>
          <p:grpSpPr>
            <a:xfrm>
              <a:off x="667123" y="193012"/>
              <a:ext cx="10018923" cy="1072853"/>
              <a:chOff x="667123" y="193012"/>
              <a:chExt cx="10018923" cy="1072853"/>
            </a:xfrm>
          </p:grpSpPr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48EE28C9-9886-4BC6-A96A-0DB2879DA850}"/>
                  </a:ext>
                </a:extLst>
              </p:cNvPr>
              <p:cNvGrpSpPr/>
              <p:nvPr/>
            </p:nvGrpSpPr>
            <p:grpSpPr>
              <a:xfrm>
                <a:off x="667123" y="193012"/>
                <a:ext cx="10018923" cy="1072853"/>
                <a:chOff x="2366495" y="4969977"/>
                <a:chExt cx="8562194" cy="1120362"/>
              </a:xfrm>
            </p:grpSpPr>
            <p:sp>
              <p:nvSpPr>
                <p:cNvPr id="77" name="Freeform: Shape 76">
                  <a:extLst>
                    <a:ext uri="{FF2B5EF4-FFF2-40B4-BE49-F238E27FC236}">
                      <a16:creationId xmlns:a16="http://schemas.microsoft.com/office/drawing/2014/main" id="{FBFE03CB-71EF-4379-B2F5-587AEBB41B10}"/>
                    </a:ext>
                  </a:extLst>
                </p:cNvPr>
                <p:cNvSpPr/>
                <p:nvPr/>
              </p:nvSpPr>
              <p:spPr>
                <a:xfrm>
                  <a:off x="2366495" y="4969977"/>
                  <a:ext cx="8562194" cy="1120362"/>
                </a:xfrm>
                <a:custGeom>
                  <a:avLst/>
                  <a:gdLst>
                    <a:gd name="connsiteX0" fmla="*/ 0 w 9231691"/>
                    <a:gd name="connsiteY0" fmla="*/ 0 h 1081886"/>
                    <a:gd name="connsiteX1" fmla="*/ 1672212 w 9231691"/>
                    <a:gd name="connsiteY1" fmla="*/ 0 h 1081886"/>
                    <a:gd name="connsiteX2" fmla="*/ 2248019 w 9231691"/>
                    <a:gd name="connsiteY2" fmla="*/ 995707 h 1081886"/>
                    <a:gd name="connsiteX3" fmla="*/ 9231691 w 9231691"/>
                    <a:gd name="connsiteY3" fmla="*/ 995707 h 1081886"/>
                    <a:gd name="connsiteX4" fmla="*/ 9231691 w 9231691"/>
                    <a:gd name="connsiteY4" fmla="*/ 1081886 h 1081886"/>
                    <a:gd name="connsiteX5" fmla="*/ 0 w 9231691"/>
                    <a:gd name="connsiteY5" fmla="*/ 1081886 h 1081886"/>
                    <a:gd name="connsiteX6" fmla="*/ 36573 w 9231691"/>
                    <a:gd name="connsiteY6" fmla="*/ 829371 h 1081886"/>
                    <a:gd name="connsiteX7" fmla="*/ 50139 w 9231691"/>
                    <a:gd name="connsiteY7" fmla="*/ 540943 h 1081886"/>
                    <a:gd name="connsiteX8" fmla="*/ 36573 w 9231691"/>
                    <a:gd name="connsiteY8" fmla="*/ 252515 h 1081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231691" h="1081886">
                      <a:moveTo>
                        <a:pt x="0" y="0"/>
                      </a:moveTo>
                      <a:lnTo>
                        <a:pt x="1672212" y="0"/>
                      </a:lnTo>
                      <a:lnTo>
                        <a:pt x="2248019" y="995707"/>
                      </a:lnTo>
                      <a:lnTo>
                        <a:pt x="9231691" y="995707"/>
                      </a:lnTo>
                      <a:lnTo>
                        <a:pt x="9231691" y="1081886"/>
                      </a:lnTo>
                      <a:lnTo>
                        <a:pt x="0" y="1081886"/>
                      </a:lnTo>
                      <a:lnTo>
                        <a:pt x="36573" y="829371"/>
                      </a:lnTo>
                      <a:cubicBezTo>
                        <a:pt x="45468" y="736206"/>
                        <a:pt x="50139" y="639744"/>
                        <a:pt x="50139" y="540943"/>
                      </a:cubicBezTo>
                      <a:cubicBezTo>
                        <a:pt x="50139" y="442143"/>
                        <a:pt x="45468" y="345680"/>
                        <a:pt x="36573" y="252515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Freeform: Shape 77">
                  <a:extLst>
                    <a:ext uri="{FF2B5EF4-FFF2-40B4-BE49-F238E27FC236}">
                      <a16:creationId xmlns:a16="http://schemas.microsoft.com/office/drawing/2014/main" id="{578D2D83-7523-4BE6-92DF-3596A73B8C8A}"/>
                    </a:ext>
                  </a:extLst>
                </p:cNvPr>
                <p:cNvSpPr/>
                <p:nvPr/>
              </p:nvSpPr>
              <p:spPr>
                <a:xfrm>
                  <a:off x="2562998" y="4969977"/>
                  <a:ext cx="8365690" cy="1081886"/>
                </a:xfrm>
                <a:custGeom>
                  <a:avLst/>
                  <a:gdLst>
                    <a:gd name="connsiteX0" fmla="*/ 0 w 9231691"/>
                    <a:gd name="connsiteY0" fmla="*/ 0 h 1081886"/>
                    <a:gd name="connsiteX1" fmla="*/ 1672212 w 9231691"/>
                    <a:gd name="connsiteY1" fmla="*/ 0 h 1081886"/>
                    <a:gd name="connsiteX2" fmla="*/ 2248019 w 9231691"/>
                    <a:gd name="connsiteY2" fmla="*/ 995707 h 1081886"/>
                    <a:gd name="connsiteX3" fmla="*/ 9231691 w 9231691"/>
                    <a:gd name="connsiteY3" fmla="*/ 995707 h 1081886"/>
                    <a:gd name="connsiteX4" fmla="*/ 9231691 w 9231691"/>
                    <a:gd name="connsiteY4" fmla="*/ 1081886 h 1081886"/>
                    <a:gd name="connsiteX5" fmla="*/ 0 w 9231691"/>
                    <a:gd name="connsiteY5" fmla="*/ 1081886 h 1081886"/>
                    <a:gd name="connsiteX6" fmla="*/ 36573 w 9231691"/>
                    <a:gd name="connsiteY6" fmla="*/ 829371 h 1081886"/>
                    <a:gd name="connsiteX7" fmla="*/ 50139 w 9231691"/>
                    <a:gd name="connsiteY7" fmla="*/ 540943 h 1081886"/>
                    <a:gd name="connsiteX8" fmla="*/ 36573 w 9231691"/>
                    <a:gd name="connsiteY8" fmla="*/ 252515 h 1081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231691" h="1081886">
                      <a:moveTo>
                        <a:pt x="0" y="0"/>
                      </a:moveTo>
                      <a:lnTo>
                        <a:pt x="1672212" y="0"/>
                      </a:lnTo>
                      <a:lnTo>
                        <a:pt x="2248019" y="995707"/>
                      </a:lnTo>
                      <a:lnTo>
                        <a:pt x="9231691" y="995707"/>
                      </a:lnTo>
                      <a:lnTo>
                        <a:pt x="9231691" y="1081886"/>
                      </a:lnTo>
                      <a:lnTo>
                        <a:pt x="0" y="1081886"/>
                      </a:lnTo>
                      <a:lnTo>
                        <a:pt x="36573" y="829371"/>
                      </a:lnTo>
                      <a:cubicBezTo>
                        <a:pt x="45468" y="736206"/>
                        <a:pt x="50139" y="639744"/>
                        <a:pt x="50139" y="540943"/>
                      </a:cubicBezTo>
                      <a:cubicBezTo>
                        <a:pt x="50139" y="442143"/>
                        <a:pt x="45468" y="345680"/>
                        <a:pt x="36573" y="25251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Freeform: Shape 78">
                  <a:extLst>
                    <a:ext uri="{FF2B5EF4-FFF2-40B4-BE49-F238E27FC236}">
                      <a16:creationId xmlns:a16="http://schemas.microsoft.com/office/drawing/2014/main" id="{FE89F58F-A226-4193-8060-C792D5458C1B}"/>
                    </a:ext>
                  </a:extLst>
                </p:cNvPr>
                <p:cNvSpPr/>
                <p:nvPr/>
              </p:nvSpPr>
              <p:spPr>
                <a:xfrm>
                  <a:off x="2687050" y="4969977"/>
                  <a:ext cx="8241638" cy="1023161"/>
                </a:xfrm>
                <a:custGeom>
                  <a:avLst/>
                  <a:gdLst>
                    <a:gd name="connsiteX0" fmla="*/ 0 w 9231691"/>
                    <a:gd name="connsiteY0" fmla="*/ 0 h 1081886"/>
                    <a:gd name="connsiteX1" fmla="*/ 1672212 w 9231691"/>
                    <a:gd name="connsiteY1" fmla="*/ 0 h 1081886"/>
                    <a:gd name="connsiteX2" fmla="*/ 2248019 w 9231691"/>
                    <a:gd name="connsiteY2" fmla="*/ 995707 h 1081886"/>
                    <a:gd name="connsiteX3" fmla="*/ 9231691 w 9231691"/>
                    <a:gd name="connsiteY3" fmla="*/ 995707 h 1081886"/>
                    <a:gd name="connsiteX4" fmla="*/ 9231691 w 9231691"/>
                    <a:gd name="connsiteY4" fmla="*/ 1081886 h 1081886"/>
                    <a:gd name="connsiteX5" fmla="*/ 0 w 9231691"/>
                    <a:gd name="connsiteY5" fmla="*/ 1081886 h 1081886"/>
                    <a:gd name="connsiteX6" fmla="*/ 36573 w 9231691"/>
                    <a:gd name="connsiteY6" fmla="*/ 829371 h 1081886"/>
                    <a:gd name="connsiteX7" fmla="*/ 50139 w 9231691"/>
                    <a:gd name="connsiteY7" fmla="*/ 540943 h 1081886"/>
                    <a:gd name="connsiteX8" fmla="*/ 36573 w 9231691"/>
                    <a:gd name="connsiteY8" fmla="*/ 252515 h 1081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231691" h="1081886">
                      <a:moveTo>
                        <a:pt x="0" y="0"/>
                      </a:moveTo>
                      <a:lnTo>
                        <a:pt x="1672212" y="0"/>
                      </a:lnTo>
                      <a:lnTo>
                        <a:pt x="2248019" y="995707"/>
                      </a:lnTo>
                      <a:lnTo>
                        <a:pt x="9231691" y="995707"/>
                      </a:lnTo>
                      <a:lnTo>
                        <a:pt x="9231691" y="1081886"/>
                      </a:lnTo>
                      <a:lnTo>
                        <a:pt x="0" y="1081886"/>
                      </a:lnTo>
                      <a:lnTo>
                        <a:pt x="36573" y="829371"/>
                      </a:lnTo>
                      <a:cubicBezTo>
                        <a:pt x="45468" y="736206"/>
                        <a:pt x="50139" y="639744"/>
                        <a:pt x="50139" y="540943"/>
                      </a:cubicBezTo>
                      <a:cubicBezTo>
                        <a:pt x="50139" y="442143"/>
                        <a:pt x="45468" y="345680"/>
                        <a:pt x="36573" y="252515"/>
                      </a:cubicBez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0" name="Parallelogram 69">
                <a:extLst>
                  <a:ext uri="{FF2B5EF4-FFF2-40B4-BE49-F238E27FC236}">
                    <a16:creationId xmlns:a16="http://schemas.microsoft.com/office/drawing/2014/main" id="{674711C6-91AA-458E-A0EA-0743C984350A}"/>
                  </a:ext>
                </a:extLst>
              </p:cNvPr>
              <p:cNvSpPr/>
              <p:nvPr/>
            </p:nvSpPr>
            <p:spPr>
              <a:xfrm rot="186211" flipH="1">
                <a:off x="2365359" y="210750"/>
                <a:ext cx="789345" cy="887854"/>
              </a:xfrm>
              <a:prstGeom prst="parallelogram">
                <a:avLst>
                  <a:gd name="adj" fmla="val 82092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Parallelogram 74">
                <a:extLst>
                  <a:ext uri="{FF2B5EF4-FFF2-40B4-BE49-F238E27FC236}">
                    <a16:creationId xmlns:a16="http://schemas.microsoft.com/office/drawing/2014/main" id="{FD171554-3AD5-4435-8A3C-F7685103EBF1}"/>
                  </a:ext>
                </a:extLst>
              </p:cNvPr>
              <p:cNvSpPr/>
              <p:nvPr/>
            </p:nvSpPr>
            <p:spPr>
              <a:xfrm rot="186211" flipH="1">
                <a:off x="2571234" y="210750"/>
                <a:ext cx="789345" cy="887854"/>
              </a:xfrm>
              <a:prstGeom prst="parallelogram">
                <a:avLst>
                  <a:gd name="adj" fmla="val 82092"/>
                </a:avLst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C0BD1B5B-8857-462B-B229-FA9F69DEB989}"/>
                  </a:ext>
                </a:extLst>
              </p:cNvPr>
              <p:cNvSpPr txBox="1"/>
              <p:nvPr/>
            </p:nvSpPr>
            <p:spPr>
              <a:xfrm>
                <a:off x="709344" y="235355"/>
                <a:ext cx="2448929" cy="5545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>
                    <a:solidFill>
                      <a:srgbClr val="3333FF"/>
                    </a:solidFill>
                    <a:latin typeface="Georgia Pro Cond Black" panose="02040A06050405020203" pitchFamily="18" charset="0"/>
                    <a:ea typeface="HGPSoeiKakugothicUB" panose="020B0A00000000000000" pitchFamily="34" charset="-128"/>
                    <a:cs typeface="Calibri" panose="020F0502020204030204" pitchFamily="34" charset="0"/>
                    <a:sym typeface="Baumans"/>
                  </a:rPr>
                  <a:t>GIẢI TÍCH</a:t>
                </a: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E220F5A5-8EA8-439D-ABDC-CF5CFB9E47A3}"/>
                  </a:ext>
                </a:extLst>
              </p:cNvPr>
              <p:cNvSpPr txBox="1"/>
              <p:nvPr/>
            </p:nvSpPr>
            <p:spPr>
              <a:xfrm>
                <a:off x="746149" y="660812"/>
                <a:ext cx="244892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>
                    <a:solidFill>
                      <a:srgbClr val="3333FF"/>
                    </a:solidFill>
                    <a:latin typeface="Georgia Pro Cond Black" panose="02040A06050405020203" pitchFamily="18" charset="0"/>
                    <a:ea typeface="HGPSoeiKakugothicUB" panose="020B0A00000000000000" pitchFamily="34" charset="-128"/>
                    <a:cs typeface="Calibri" panose="020F0502020204030204" pitchFamily="34" charset="0"/>
                    <a:sym typeface="Baumans"/>
                  </a:rPr>
                  <a:t>Chương </a:t>
                </a:r>
                <a:r>
                  <a:rPr lang="en-US" sz="2400" b="1">
                    <a:solidFill>
                      <a:srgbClr val="3333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  <a:sym typeface="Baumans"/>
                  </a:rPr>
                  <a:t>❶</a:t>
                </a:r>
                <a:endPara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endParaRPr>
              </a:p>
            </p:txBody>
          </p:sp>
        </p:grpSp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7A175AC-6165-4E1C-9BCD-83B94091765B}"/>
              </a:ext>
            </a:extLst>
          </p:cNvPr>
          <p:cNvSpPr/>
          <p:nvPr/>
        </p:nvSpPr>
        <p:spPr>
          <a:xfrm>
            <a:off x="312820" y="1421956"/>
            <a:ext cx="11694695" cy="4671014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CC1ED171-377C-451A-8F18-59A74B0D883A}"/>
              </a:ext>
            </a:extLst>
          </p:cNvPr>
          <p:cNvGrpSpPr/>
          <p:nvPr/>
        </p:nvGrpSpPr>
        <p:grpSpPr>
          <a:xfrm>
            <a:off x="1714828" y="2099218"/>
            <a:ext cx="1872556" cy="3644388"/>
            <a:chOff x="230133" y="2669965"/>
            <a:chExt cx="1872556" cy="3644388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ED9F50BA-E121-4BC7-8418-BA509C09D50A}"/>
                </a:ext>
              </a:extLst>
            </p:cNvPr>
            <p:cNvGrpSpPr/>
            <p:nvPr/>
          </p:nvGrpSpPr>
          <p:grpSpPr>
            <a:xfrm>
              <a:off x="230133" y="2669965"/>
              <a:ext cx="1872556" cy="3644388"/>
              <a:chOff x="863534" y="3255253"/>
              <a:chExt cx="3579568" cy="2873475"/>
            </a:xfrm>
          </p:grpSpPr>
          <p:sp>
            <p:nvSpPr>
              <p:cNvPr id="96" name="Flowchart: Display 95">
                <a:extLst>
                  <a:ext uri="{FF2B5EF4-FFF2-40B4-BE49-F238E27FC236}">
                    <a16:creationId xmlns:a16="http://schemas.microsoft.com/office/drawing/2014/main" id="{60901D6A-DC24-4872-9632-354557F0C72D}"/>
                  </a:ext>
                </a:extLst>
              </p:cNvPr>
              <p:cNvSpPr/>
              <p:nvPr/>
            </p:nvSpPr>
            <p:spPr>
              <a:xfrm flipH="1">
                <a:off x="863534" y="3255253"/>
                <a:ext cx="2917416" cy="2873447"/>
              </a:xfrm>
              <a:prstGeom prst="flowChartDisplay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Flowchart: Display 96">
                <a:extLst>
                  <a:ext uri="{FF2B5EF4-FFF2-40B4-BE49-F238E27FC236}">
                    <a16:creationId xmlns:a16="http://schemas.microsoft.com/office/drawing/2014/main" id="{0058A2D9-EE82-45E9-A989-86BB3C8E1263}"/>
                  </a:ext>
                </a:extLst>
              </p:cNvPr>
              <p:cNvSpPr/>
              <p:nvPr/>
            </p:nvSpPr>
            <p:spPr>
              <a:xfrm flipH="1">
                <a:off x="1238456" y="3255254"/>
                <a:ext cx="2917416" cy="2873447"/>
              </a:xfrm>
              <a:prstGeom prst="flowChartDisplay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Flowchart: Display 97">
                <a:extLst>
                  <a:ext uri="{FF2B5EF4-FFF2-40B4-BE49-F238E27FC236}">
                    <a16:creationId xmlns:a16="http://schemas.microsoft.com/office/drawing/2014/main" id="{F0E0EA4C-91BB-415A-8B1F-EF5C3EE1D200}"/>
                  </a:ext>
                </a:extLst>
              </p:cNvPr>
              <p:cNvSpPr/>
              <p:nvPr/>
            </p:nvSpPr>
            <p:spPr>
              <a:xfrm flipH="1">
                <a:off x="1525686" y="3255281"/>
                <a:ext cx="2917416" cy="2873447"/>
              </a:xfrm>
              <a:prstGeom prst="flowChartDisplay">
                <a:avLst/>
              </a:prstGeom>
              <a:gradFill flip="none" rotWithShape="1">
                <a:gsLst>
                  <a:gs pos="0">
                    <a:schemeClr val="accent5">
                      <a:lumMod val="20000"/>
                      <a:lumOff val="80000"/>
                    </a:schemeClr>
                  </a:gs>
                  <a:gs pos="85000">
                    <a:schemeClr val="accent4">
                      <a:lumMod val="20000"/>
                      <a:lumOff val="80000"/>
                    </a:schemeClr>
                  </a:gs>
                  <a:gs pos="96000">
                    <a:schemeClr val="accent5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rgbClr val="3333FF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5" name="Arrow: Chevron 94">
              <a:extLst>
                <a:ext uri="{FF2B5EF4-FFF2-40B4-BE49-F238E27FC236}">
                  <a16:creationId xmlns:a16="http://schemas.microsoft.com/office/drawing/2014/main" id="{6A2C54E6-6E90-4D3A-B106-85329297FFE8}"/>
                </a:ext>
              </a:extLst>
            </p:cNvPr>
            <p:cNvSpPr/>
            <p:nvPr/>
          </p:nvSpPr>
          <p:spPr>
            <a:xfrm>
              <a:off x="1745212" y="2669965"/>
              <a:ext cx="357477" cy="3631132"/>
            </a:xfrm>
            <a:prstGeom prst="chevron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id="{CF5FC146-A152-4530-AE16-B7DF46C0E557}"/>
              </a:ext>
            </a:extLst>
          </p:cNvPr>
          <p:cNvSpPr txBox="1"/>
          <p:nvPr/>
        </p:nvSpPr>
        <p:spPr>
          <a:xfrm>
            <a:off x="1836398" y="2842790"/>
            <a:ext cx="189021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rPr>
              <a:t>NỘI DUNG BÀI HỌC</a:t>
            </a:r>
            <a:endParaRPr lang="en-US" sz="3600">
              <a:solidFill>
                <a:srgbClr val="0000FF"/>
              </a:solidFill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2DD05149-B76F-4C8D-BB32-FA731699AB67}"/>
              </a:ext>
            </a:extLst>
          </p:cNvPr>
          <p:cNvSpPr txBox="1"/>
          <p:nvPr/>
        </p:nvSpPr>
        <p:spPr>
          <a:xfrm>
            <a:off x="4159021" y="2571185"/>
            <a:ext cx="3462540" cy="483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b="1">
                <a:solidFill>
                  <a:schemeClr val="accent5">
                    <a:lumMod val="60000"/>
                    <a:lumOff val="4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1. Góc lượng giác</a:t>
            </a:r>
            <a:endParaRPr lang="en-US" sz="2400" dirty="0">
              <a:solidFill>
                <a:schemeClr val="accent5">
                  <a:lumMod val="60000"/>
                  <a:lumOff val="4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1" name="TextBox 100">
            <a:hlinkClick r:id="rId2" action="ppaction://hlinkpres?slideindex=1&amp;slidetitle="/>
            <a:extLst>
              <a:ext uri="{FF2B5EF4-FFF2-40B4-BE49-F238E27FC236}">
                <a16:creationId xmlns:a16="http://schemas.microsoft.com/office/drawing/2014/main" id="{5436DB23-27CB-445D-A8AA-6B7333C69FF9}"/>
              </a:ext>
            </a:extLst>
          </p:cNvPr>
          <p:cNvSpPr txBox="1"/>
          <p:nvPr/>
        </p:nvSpPr>
        <p:spPr>
          <a:xfrm>
            <a:off x="4092392" y="3251891"/>
            <a:ext cx="61146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ker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vi-VN" sz="1800" b="1" ker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 TRỊ LƯỢNG GIÁC CỦA GÓC LƯỢNG GIÁC</a:t>
            </a:r>
            <a:endParaRPr lang="en-US" sz="2400" b="1" dirty="0">
              <a:solidFill>
                <a:schemeClr val="accent5">
                  <a:lumMod val="60000"/>
                  <a:lumOff val="40000"/>
                </a:schemeClr>
              </a:solidFill>
              <a:latin typeface="Georgia Pro Cond Black" panose="02040A06050405020203" pitchFamily="18" charset="0"/>
              <a:ea typeface="HGPSoeiKakugothicUB" panose="020B0A00000000000000" pitchFamily="34" charset="-128"/>
              <a:cs typeface="Calibri" panose="020F0502020204030204" pitchFamily="34" charset="0"/>
              <a:sym typeface="Baumans"/>
            </a:endParaRPr>
          </a:p>
        </p:txBody>
      </p:sp>
      <p:sp>
        <p:nvSpPr>
          <p:cNvPr id="102" name="TextBox 101">
            <a:hlinkClick r:id="rId3" action="ppaction://hlinkpres?slideindex=1&amp;slidetitle="/>
            <a:extLst>
              <a:ext uri="{FF2B5EF4-FFF2-40B4-BE49-F238E27FC236}">
                <a16:creationId xmlns:a16="http://schemas.microsoft.com/office/drawing/2014/main" id="{9D766C08-A58A-4E98-AA95-509CE8DB0003}"/>
              </a:ext>
            </a:extLst>
          </p:cNvPr>
          <p:cNvSpPr txBox="1"/>
          <p:nvPr/>
        </p:nvSpPr>
        <p:spPr>
          <a:xfrm>
            <a:off x="4086666" y="3944039"/>
            <a:ext cx="61203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ker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3. QUAN HỆ GIỮA CÁC GIÁ TRỊ LƯỢNG GIÁC</a:t>
            </a:r>
            <a:endParaRPr lang="en-US" sz="2400" b="1">
              <a:solidFill>
                <a:schemeClr val="accent1">
                  <a:lumMod val="75000"/>
                </a:schemeClr>
              </a:solidFill>
              <a:latin typeface="Georgia Pro Cond Black" panose="02040A06050405020203" pitchFamily="18" charset="0"/>
              <a:ea typeface="HGPSoeiKakugothicUB" panose="020B0A00000000000000" pitchFamily="34" charset="-128"/>
              <a:cs typeface="Calibri" panose="020F0502020204030204" pitchFamily="34" charset="0"/>
              <a:sym typeface="Baumans"/>
            </a:endParaRPr>
          </a:p>
        </p:txBody>
      </p: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30CE0057-462C-4E55-8251-B059115A4B17}"/>
              </a:ext>
            </a:extLst>
          </p:cNvPr>
          <p:cNvCxnSpPr>
            <a:cxnSpLocks/>
          </p:cNvCxnSpPr>
          <p:nvPr/>
        </p:nvCxnSpPr>
        <p:spPr>
          <a:xfrm flipV="1">
            <a:off x="3693115" y="2841909"/>
            <a:ext cx="287760" cy="913059"/>
          </a:xfrm>
          <a:prstGeom prst="straightConnector1">
            <a:avLst/>
          </a:prstGeom>
          <a:ln w="38100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60727819-430B-4937-BC89-D6BDF8340F75}"/>
              </a:ext>
            </a:extLst>
          </p:cNvPr>
          <p:cNvCxnSpPr>
            <a:cxnSpLocks/>
          </p:cNvCxnSpPr>
          <p:nvPr/>
        </p:nvCxnSpPr>
        <p:spPr>
          <a:xfrm flipV="1">
            <a:off x="3685213" y="3495356"/>
            <a:ext cx="324536" cy="269786"/>
          </a:xfrm>
          <a:prstGeom prst="straightConnector1">
            <a:avLst/>
          </a:prstGeom>
          <a:ln w="38100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2179470A-E9BC-4A53-9851-F3926B71AF2D}"/>
              </a:ext>
            </a:extLst>
          </p:cNvPr>
          <p:cNvCxnSpPr>
            <a:cxnSpLocks/>
            <a:endCxn id="102" idx="1"/>
          </p:cNvCxnSpPr>
          <p:nvPr/>
        </p:nvCxnSpPr>
        <p:spPr>
          <a:xfrm>
            <a:off x="3684197" y="3794502"/>
            <a:ext cx="402469" cy="334203"/>
          </a:xfrm>
          <a:prstGeom prst="straightConnector1">
            <a:avLst/>
          </a:prstGeom>
          <a:ln w="38100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F7D78816-66BC-4BBB-85DB-1970354ED6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9442" y="0"/>
            <a:ext cx="852558" cy="107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814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131E99-DAD1-0256-0C68-FF3C800B50F2}"/>
              </a:ext>
            </a:extLst>
          </p:cNvPr>
          <p:cNvSpPr txBox="1"/>
          <p:nvPr/>
        </p:nvSpPr>
        <p:spPr>
          <a:xfrm>
            <a:off x="914400" y="523875"/>
            <a:ext cx="3676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Hoạt động luyện tập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B4649C6-5477-CAB5-53D5-966291017FAB}"/>
                  </a:ext>
                </a:extLst>
              </p:cNvPr>
              <p:cNvSpPr txBox="1"/>
              <p:nvPr/>
            </p:nvSpPr>
            <p:spPr>
              <a:xfrm>
                <a:off x="1228725" y="1114425"/>
                <a:ext cx="8172450" cy="44180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  <a:tabLst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:r>
                  <a:rPr lang="vi-VN" sz="1800" b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 1. </a:t>
                </a:r>
                <a:r>
                  <a:rPr lang="vi-VN" sz="1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 bánh xe có 72 răng. Số đo góc mà bánh xe đã quay được khi di chuyển 10 răng là:</a:t>
                </a:r>
                <a:endParaRPr lang="en-US" sz="18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  <a:tabLst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:r>
                  <a:rPr lang="en-US" sz="1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30º	        B. 40º	C. 50º	D. 50º</a:t>
                </a:r>
                <a:endParaRPr lang="en-US" sz="18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80340" indent="-180340" algn="just">
                  <a:lnSpc>
                    <a:spcPct val="150000"/>
                  </a:lnSpc>
                  <a:spcAft>
                    <a:spcPts val="600"/>
                  </a:spcAft>
                  <a:tabLst>
                    <a:tab pos="180340" algn="l"/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:r>
                  <a:rPr lang="vi-VN" sz="1800" b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 2. </a:t>
                </a:r>
                <a:r>
                  <a:rPr lang="vi-VN" sz="1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 có số đo 108º đổi ra radian là</a:t>
                </a:r>
                <a:r>
                  <a:rPr lang="en-US" sz="1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18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80340" indent="-180340" algn="just">
                  <a:lnSpc>
                    <a:spcPct val="150000"/>
                  </a:lnSpc>
                  <a:spcAft>
                    <a:spcPts val="600"/>
                  </a:spcAft>
                  <a:tabLst>
                    <a:tab pos="180340" algn="l"/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:r>
                  <a:rPr lang="fr-FR" sz="1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1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fr-FR" sz="1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fr-FR" sz="1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fr-FR" sz="1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fr-FR" sz="1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fr-FR" sz="1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1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1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fr-FR" sz="1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fr-FR" sz="1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1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fr-FR" sz="1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fr-FR" sz="1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fr-FR" sz="1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en-US" sz="18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  <a:tabLst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:r>
                  <a:rPr lang="vi-VN" sz="1800" b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 3. </a:t>
                </a:r>
                <a:r>
                  <a:rPr lang="vi-VN" sz="1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 các mệnh đề sau, mệnh đề nào </a:t>
                </a:r>
                <a:r>
                  <a:rPr lang="vi-VN" sz="1800" b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sai</a:t>
                </a:r>
                <a:r>
                  <a:rPr lang="fr-FR" sz="1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18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80340" indent="-180340" algn="just">
                  <a:lnSpc>
                    <a:spcPct val="150000"/>
                  </a:lnSpc>
                  <a:spcAft>
                    <a:spcPts val="600"/>
                  </a:spcAft>
                  <a:tabLst>
                    <a:tab pos="180340" algn="l"/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:r>
                  <a:rPr lang="fr-FR" sz="1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1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fr-FR" sz="18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m:rPr>
                                    <m:sty m:val="p"/>
                                  </m:rPr>
                                  <a:rPr lang="fr-FR" sz="18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</m:e>
                            </m:func>
                            <m:func>
                              <m:funcPr>
                                <m:ctrlPr>
                                  <a:rPr lang="en-US" sz="1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fr-FR" sz="18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m:rPr>
                                    <m:sty m:val="p"/>
                                  </m:rPr>
                                  <a:rPr lang="fr-FR" sz="18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 lang="fr-FR" sz="1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18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=12</m:t>
                    </m:r>
                    <m:func>
                      <m:funcPr>
                        <m:ctrlPr>
                          <a:rPr lang="en-U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1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fr-FR" sz="1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</m:func>
                    <m:func>
                      <m:funcPr>
                        <m:ctrlPr>
                          <a:rPr lang="en-U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1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fr-FR" sz="1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</m:func>
                  </m:oMath>
                </a14:m>
                <a:r>
                  <a:rPr lang="fr-FR" sz="1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               B.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18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fr-FR" sz="18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</m:fName>
                      <m:e>
                        <m:r>
                          <m:rPr>
                            <m:sty m:val="p"/>
                          </m:rPr>
                          <a:rPr lang="fr-FR" sz="1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</m:func>
                    <m:r>
                      <a:rPr lang="fr-FR" sz="18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lang="en-U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18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fr-FR" sz="18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</m:fName>
                      <m:e>
                        <m:r>
                          <m:rPr>
                            <m:sty m:val="p"/>
                          </m:rPr>
                          <a:rPr lang="fr-FR" sz="1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</m:func>
                    <m:r>
                      <a:rPr lang="fr-FR" sz="18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=12</m:t>
                    </m:r>
                    <m:func>
                      <m:funcPr>
                        <m:ctrlPr>
                          <a:rPr lang="en-U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18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fr-FR" sz="18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m:rPr>
                            <m:sty m:val="p"/>
                          </m:rPr>
                          <a:rPr lang="fr-FR" sz="1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</m:func>
                    <m:func>
                      <m:funcPr>
                        <m:ctrlPr>
                          <a:rPr lang="en-U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18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fr-FR" sz="18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m:rPr>
                            <m:sty m:val="p"/>
                          </m:rPr>
                          <a:rPr lang="fr-FR" sz="1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</m:func>
                  </m:oMath>
                </a14:m>
                <a:endParaRPr lang="en-US" sz="18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80340" indent="-180340" algn="just">
                  <a:lnSpc>
                    <a:spcPct val="150000"/>
                  </a:lnSpc>
                  <a:spcAft>
                    <a:spcPts val="600"/>
                  </a:spcAft>
                  <a:tabLst>
                    <a:tab pos="180340" algn="l"/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:r>
                  <a:rPr lang="fr-FR" sz="1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1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fr-FR" sz="18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m:rPr>
                                    <m:sty m:val="p"/>
                                  </m:rPr>
                                  <a:rPr lang="fr-FR" sz="18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</m:e>
                            </m:func>
                            <m:r>
                              <a:rPr lang="fr-FR" sz="18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US" sz="1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fr-FR" sz="18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m:rPr>
                                    <m:sty m:val="p"/>
                                  </m:rPr>
                                  <a:rPr lang="fr-FR" sz="18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 lang="fr-FR" sz="1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18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=1+2</m:t>
                    </m:r>
                    <m:func>
                      <m:funcPr>
                        <m:ctrlPr>
                          <a:rPr lang="en-U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1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fr-FR" sz="1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</m:func>
                    <m:func>
                      <m:funcPr>
                        <m:ctrlPr>
                          <a:rPr lang="en-U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1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fr-FR" sz="1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</m:func>
                  </m:oMath>
                </a14:m>
                <a:r>
                  <a:rPr lang="fr-FR" sz="1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D.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18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fr-FR" sz="18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sup>
                        </m:sSup>
                      </m:fName>
                      <m:e>
                        <m:r>
                          <m:rPr>
                            <m:sty m:val="p"/>
                          </m:rPr>
                          <a:rPr lang="fr-FR" sz="1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</m:func>
                    <m:r>
                      <a:rPr lang="fr-FR" sz="18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lang="en-U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18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fr-FR" sz="18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sup>
                        </m:sSup>
                      </m:fName>
                      <m:e>
                        <m:r>
                          <m:rPr>
                            <m:sty m:val="p"/>
                          </m:rPr>
                          <a:rPr lang="fr-FR" sz="1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</m:func>
                    <m:r>
                      <a:rPr lang="fr-FR" sz="18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</m:t>
                    </m:r>
                    <m:func>
                      <m:funcPr>
                        <m:ctrlPr>
                          <a:rPr lang="en-U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18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fr-FR" sz="18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m:rPr>
                            <m:sty m:val="p"/>
                          </m:rPr>
                          <a:rPr lang="fr-FR" sz="1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</m:func>
                    <m:func>
                      <m:funcPr>
                        <m:ctrlPr>
                          <a:rPr lang="en-U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18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fr-FR" sz="18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m:rPr>
                            <m:sty m:val="p"/>
                          </m:rPr>
                          <a:rPr lang="fr-FR" sz="1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</m:func>
                  </m:oMath>
                </a14:m>
                <a:endParaRPr lang="en-US" sz="18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B4649C6-5477-CAB5-53D5-966291017F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725" y="1114425"/>
                <a:ext cx="8172450" cy="4418004"/>
              </a:xfrm>
              <a:prstGeom prst="rect">
                <a:avLst/>
              </a:prstGeom>
              <a:blipFill>
                <a:blip r:embed="rId2"/>
                <a:stretch>
                  <a:fillRect l="-672" r="-597" b="-1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6229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DB0321C-7F11-551A-73F3-1C08F392B068}"/>
                  </a:ext>
                </a:extLst>
              </p:cNvPr>
              <p:cNvSpPr txBox="1"/>
              <p:nvPr/>
            </p:nvSpPr>
            <p:spPr>
              <a:xfrm>
                <a:off x="1390650" y="895350"/>
                <a:ext cx="8410575" cy="4833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80340" indent="-180340" algn="just">
                  <a:lnSpc>
                    <a:spcPct val="150000"/>
                  </a:lnSpc>
                  <a:spcAft>
                    <a:spcPts val="600"/>
                  </a:spcAft>
                  <a:tabLst>
                    <a:tab pos="180340" algn="l"/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:r>
                  <a:rPr lang="vi-VN" sz="1800" b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 4.</a:t>
                </a:r>
                <a:r>
                  <a:rPr lang="fr-FR" sz="1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Góc có số đo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1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fr-FR" sz="1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fr-FR" sz="1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fr-FR" sz="1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đổi sang độ là ?</a:t>
                </a:r>
                <a:endParaRPr lang="en-US" sz="18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80340" indent="-180340" algn="just">
                  <a:lnSpc>
                    <a:spcPct val="150000"/>
                  </a:lnSpc>
                  <a:spcAft>
                    <a:spcPts val="600"/>
                  </a:spcAft>
                  <a:tabLst>
                    <a:tab pos="180340" algn="l"/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:r>
                  <a:rPr lang="en-US" sz="1800" b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en-US" sz="1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240º			           B. 135º	                    C. 72º	                        D. 270º</a:t>
                </a:r>
                <a:endParaRPr lang="en-US" sz="18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  <a:tabLst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:r>
                  <a:rPr lang="vi-VN" sz="1800" b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 5. </a:t>
                </a:r>
                <a:r>
                  <a:rPr lang="vi-VN" sz="1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 20 giây bánh xe của xe gắn máy quay được 60 vòng.Tính độ dài quãng đường xe gắn máy đã đi được trong vòng 3 phút, biết rằng bán kính bánh xe gắn máy bằng 6,5cm (lấy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18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π</m:t>
                    </m:r>
                    <m:r>
                      <a:rPr lang="vi-VN" sz="18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=3,1416</m:t>
                    </m:r>
                  </m:oMath>
                </a14:m>
                <a:r>
                  <a:rPr lang="vi-VN" sz="1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18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  <a:tabLst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:r>
                  <a:rPr lang="en-US" sz="1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 22 044cm.</a:t>
                </a:r>
                <a:endParaRPr lang="en-US" sz="18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  <a:tabLst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:r>
                  <a:rPr lang="en-US" sz="1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 22 063cm.</a:t>
                </a:r>
                <a:endParaRPr lang="en-US" sz="18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  <a:tabLst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:r>
                  <a:rPr lang="en-US" sz="1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 22 054mm.</a:t>
                </a:r>
                <a:endParaRPr lang="en-US" sz="18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  <a:tabLst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:r>
                  <a:rPr lang="en-US" sz="1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 22 054cm.</a:t>
                </a:r>
                <a:endParaRPr lang="en-US" sz="18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DB0321C-7F11-551A-73F3-1C08F392B0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650" y="895350"/>
                <a:ext cx="8410575" cy="4833887"/>
              </a:xfrm>
              <a:prstGeom prst="rect">
                <a:avLst/>
              </a:prstGeom>
              <a:blipFill>
                <a:blip r:embed="rId2"/>
                <a:stretch>
                  <a:fillRect l="-580" r="-580" b="-1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219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7F92213-55B3-4750-88F4-5771BAD7382D}"/>
              </a:ext>
            </a:extLst>
          </p:cNvPr>
          <p:cNvGrpSpPr/>
          <p:nvPr/>
        </p:nvGrpSpPr>
        <p:grpSpPr>
          <a:xfrm>
            <a:off x="3746652" y="97423"/>
            <a:ext cx="4415461" cy="461665"/>
            <a:chOff x="477850" y="1505359"/>
            <a:chExt cx="6169871" cy="612325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9B1DDFF0-2B93-4B59-A142-13C5D925F4E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757FAA-25E2-49F7-AFBE-EF22E8617094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➌</a:t>
              </a:r>
              <a:r>
                <a:rPr lang="vi-VN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Bài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tập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rèn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luyện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SGK</a:t>
              </a:r>
              <a:endParaRPr lang="vi-VN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7944" y="794184"/>
                <a:ext cx="11853234" cy="156705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44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solidFill>
                      <a:srgbClr val="C00000"/>
                    </a:solidFill>
                    <a:latin typeface="Aarial"/>
                    <a:ea typeface="+mj-ea"/>
                    <a:cs typeface="+mj-cs"/>
                  </a:defRPr>
                </a:lvl1pPr>
              </a:lstStyle>
              <a:p>
                <a:pPr lvl="0"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0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en-US" sz="3000" b="1" dirty="0" err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30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2</a:t>
                </a:r>
                <a:r>
                  <a:rPr lang="vi-VN" sz="30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en-US" sz="30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22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  <m:r>
                      <a:rPr lang="en-US" sz="32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;−22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  <m:r>
                      <a:rPr lang="en-US" sz="32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3200" i="1" dirty="0">
                  <a:solidFill>
                    <a:srgbClr val="000099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−103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  <m:r>
                      <a:rPr lang="en-US" sz="32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32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19</m:t>
                        </m:r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32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;−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159</m:t>
                        </m:r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solidFill>
                    <a:srgbClr val="00009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0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3000" dirty="0">
                  <a:solidFill>
                    <a:srgbClr val="000099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944" y="794184"/>
                <a:ext cx="11853234" cy="1567051"/>
              </a:xfrm>
              <a:prstGeom prst="rect">
                <a:avLst/>
              </a:prstGeom>
              <a:blipFill>
                <a:blip r:embed="rId2"/>
                <a:stretch>
                  <a:fillRect t="-3861" b="-772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phic 14" descr="Open folder">
            <a:extLst>
              <a:ext uri="{FF2B5EF4-FFF2-40B4-BE49-F238E27FC236}">
                <a16:creationId xmlns:a16="http://schemas.microsoft.com/office/drawing/2014/main" id="{94D711AB-E568-41DA-ACFC-45D27F19D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8908" y="815804"/>
            <a:ext cx="478318" cy="478318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D5A35E6-1F08-4448-924B-DAE835443F13}"/>
              </a:ext>
            </a:extLst>
          </p:cNvPr>
          <p:cNvSpPr txBox="1">
            <a:spLocks/>
          </p:cNvSpPr>
          <p:nvPr/>
        </p:nvSpPr>
        <p:spPr>
          <a:xfrm>
            <a:off x="227944" y="2468518"/>
            <a:ext cx="11853234" cy="4094328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Blip>
                <a:blip r:embed="rId5"/>
              </a:buBlip>
            </a:pPr>
            <a:r>
              <a:rPr lang="en-US" b="1" dirty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ea typeface="Times New Roman" panose="02020603050405020304" pitchFamily="18" charset="0"/>
              </a:rPr>
              <a:t>Lời</a:t>
            </a:r>
            <a:r>
              <a:rPr lang="en-US" b="1" dirty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ea typeface="Times New Roman" panose="02020603050405020304" pitchFamily="18" charset="0"/>
              </a:rPr>
              <a:t>giải</a:t>
            </a:r>
            <a:r>
              <a:rPr lang="en-US" b="1" dirty="0">
                <a:solidFill>
                  <a:srgbClr val="1F3763"/>
                </a:solidFill>
                <a:ea typeface="Calibri" panose="020F0502020204030204" pitchFamily="34" charset="0"/>
              </a:rPr>
              <a:t>	</a:t>
            </a:r>
            <a:endParaRPr lang="en-US" b="1" dirty="0">
              <a:solidFill>
                <a:srgbClr val="1F3763"/>
              </a:solidFill>
              <a:latin typeface="Calibri Light" panose="020F0302020204030204" pitchFamily="34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A5C85B6-5213-C988-817A-4B7E625779F1}"/>
                  </a:ext>
                </a:extLst>
              </p:cNvPr>
              <p:cNvSpPr txBox="1"/>
              <p:nvPr/>
            </p:nvSpPr>
            <p:spPr>
              <a:xfrm>
                <a:off x="418067" y="2949075"/>
                <a:ext cx="11639965" cy="34045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269875"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solidFill>
                                <a:srgbClr val="000099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2400" i="1">
                              <a:solidFill>
                                <a:srgbClr val="000099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sz="2400" i="1">
                              <a:solidFill>
                                <a:srgbClr val="000099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</m:e>
                      </m:func>
                      <m:r>
                        <a:rPr lang="en-US" sz="2400" i="1">
                          <a:solidFill>
                            <a:srgbClr val="000099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22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99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99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99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99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)=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rgbClr val="000099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2400" i="1">
                              <a:solidFill>
                                <a:srgbClr val="000099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sz="2400" i="1">
                              <a:solidFill>
                                <a:srgbClr val="000099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</m:e>
                      </m:func>
                      <m:r>
                        <a:rPr lang="en-US" sz="2400" i="1">
                          <a:solidFill>
                            <a:srgbClr val="000099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18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99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99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99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99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+4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99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99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99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99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)=−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rgbClr val="000099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2400" i="1">
                              <a:solidFill>
                                <a:srgbClr val="000099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sz="2400" i="1">
                              <a:solidFill>
                                <a:srgbClr val="000099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</m:e>
                      </m:func>
                      <m:r>
                        <a:rPr lang="en-US" sz="2400" i="1">
                          <a:solidFill>
                            <a:srgbClr val="000099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99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99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99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99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)=−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99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rgbClr val="000099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solidFill>
                                    <a:srgbClr val="000099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2400" i="1">
                              <a:solidFill>
                                <a:srgbClr val="000099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solidFill>
                                <a:srgbClr val="000099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2400" i="1">
                              <a:solidFill>
                                <a:srgbClr val="000099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sz="2400" i="1">
                              <a:solidFill>
                                <a:srgbClr val="000099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</m:e>
                      </m:func>
                      <m:r>
                        <a:rPr lang="en-US" sz="2400" i="1">
                          <a:solidFill>
                            <a:srgbClr val="000099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22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99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99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99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99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)=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rgbClr val="000099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2400" i="1">
                              <a:solidFill>
                                <a:srgbClr val="000099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sz="2400" i="1">
                              <a:solidFill>
                                <a:srgbClr val="000099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</m:e>
                      </m:func>
                      <m:r>
                        <a:rPr lang="en-US" sz="2400" i="1">
                          <a:solidFill>
                            <a:srgbClr val="000099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18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99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99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99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99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+4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99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99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99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99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)=−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rgbClr val="000099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2400" i="1">
                              <a:solidFill>
                                <a:srgbClr val="000099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sz="2400" i="1">
                              <a:solidFill>
                                <a:srgbClr val="000099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</m:e>
                      </m:func>
                      <m:r>
                        <a:rPr lang="en-US" sz="2400" i="1">
                          <a:solidFill>
                            <a:srgbClr val="000099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99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99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99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99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)=−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99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rgbClr val="000099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solidFill>
                                    <a:srgbClr val="000099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2400" i="1">
                              <a:solidFill>
                                <a:srgbClr val="000099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rgbClr val="00009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solidFill>
                                <a:srgbClr val="000099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2400" i="1">
                              <a:solidFill>
                                <a:srgbClr val="000099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𝑡𝑎𝑛</m:t>
                          </m:r>
                        </m:fName>
                        <m:e>
                          <m:r>
                            <a:rPr lang="en-US" sz="2400" i="1">
                              <a:solidFill>
                                <a:srgbClr val="000099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</m:e>
                      </m:func>
                      <m:r>
                        <a:rPr lang="en-US" sz="2400" i="1">
                          <a:solidFill>
                            <a:srgbClr val="000099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22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99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99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99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99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99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400" i="1">
                                  <a:solidFill>
                                    <a:srgbClr val="000099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400" i="1">
                                  <a:solidFill>
                                    <a:srgbClr val="000099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2400" i="1">
                                  <a:solidFill>
                                    <a:srgbClr val="000099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</m:e>
                          </m:func>
                          <m:r>
                            <a:rPr lang="en-US" sz="2400" i="1">
                              <a:solidFill>
                                <a:srgbClr val="000099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22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0099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0099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0099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𝑜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rgbClr val="000099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func>
                            <m:funcPr>
                              <m:ctrlPr>
                                <a:rPr lang="en-US" sz="2400" i="1">
                                  <a:solidFill>
                                    <a:srgbClr val="000099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400" i="1">
                                  <a:solidFill>
                                    <a:srgbClr val="000099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2400" i="1">
                                  <a:solidFill>
                                    <a:srgbClr val="000099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</m:e>
                          </m:func>
                          <m:r>
                            <a:rPr lang="en-US" sz="2400" i="1">
                              <a:solidFill>
                                <a:srgbClr val="000099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22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0099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0099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0099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𝑜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rgbClr val="000099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400" i="1">
                          <a:solidFill>
                            <a:srgbClr val="000099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solidFill>
                                <a:srgbClr val="000099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2400" i="1">
                              <a:solidFill>
                                <a:srgbClr val="000099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𝑐𝑜𝑡</m:t>
                          </m:r>
                        </m:fName>
                        <m:e>
                          <m:r>
                            <a:rPr lang="en-US" sz="2400" i="1">
                              <a:solidFill>
                                <a:srgbClr val="000099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</m:e>
                      </m:func>
                      <m:r>
                        <a:rPr lang="en-US" sz="2400" i="1">
                          <a:solidFill>
                            <a:srgbClr val="000099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22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99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99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99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99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99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000099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sz="2400" i="1">
                                  <a:solidFill>
                                    <a:srgbClr val="000099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400" i="1">
                                  <a:solidFill>
                                    <a:srgbClr val="000099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𝑡𝑎𝑛</m:t>
                              </m:r>
                            </m:fName>
                            <m:e>
                              <m:r>
                                <a:rPr lang="en-US" sz="2400" i="1">
                                  <a:solidFill>
                                    <a:srgbClr val="000099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</m:e>
                          </m:func>
                          <m:r>
                            <a:rPr lang="en-US" sz="2400" i="1">
                              <a:solidFill>
                                <a:srgbClr val="000099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22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0099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0099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0099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𝑜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rgbClr val="000099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400" i="1">
                          <a:solidFill>
                            <a:srgbClr val="000099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>
                  <a:solidFill>
                    <a:srgbClr val="000099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A5C85B6-5213-C988-817A-4B7E625779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067" y="2949075"/>
                <a:ext cx="11639965" cy="340452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43080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7F92213-55B3-4750-88F4-5771BAD7382D}"/>
              </a:ext>
            </a:extLst>
          </p:cNvPr>
          <p:cNvGrpSpPr/>
          <p:nvPr/>
        </p:nvGrpSpPr>
        <p:grpSpPr>
          <a:xfrm>
            <a:off x="3746652" y="97423"/>
            <a:ext cx="4415461" cy="461665"/>
            <a:chOff x="477850" y="1505359"/>
            <a:chExt cx="6169871" cy="612325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9B1DDFF0-2B93-4B59-A142-13C5D925F4E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757FAA-25E2-49F7-AFBE-EF22E8617094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➌</a:t>
              </a:r>
              <a:r>
                <a:rPr lang="vi-VN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Bài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tập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rèn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luyện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SGK</a:t>
              </a:r>
              <a:endParaRPr lang="vi-VN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7944" y="794184"/>
                <a:ext cx="11853234" cy="156705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44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solidFill>
                      <a:srgbClr val="C00000"/>
                    </a:solidFill>
                    <a:latin typeface="Aarial"/>
                    <a:ea typeface="+mj-ea"/>
                    <a:cs typeface="+mj-cs"/>
                  </a:defRPr>
                </a:lvl1pPr>
              </a:lstStyle>
              <a:p>
                <a:pPr lvl="0"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0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en-US" sz="3000" b="1" dirty="0" err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30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2</a:t>
                </a:r>
                <a:r>
                  <a:rPr lang="vi-VN" sz="30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en-US" sz="30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22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  <m:r>
                      <a:rPr lang="en-US" sz="32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;−22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  <m:r>
                      <a:rPr lang="en-US" sz="32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3200" i="1" dirty="0">
                  <a:solidFill>
                    <a:srgbClr val="000099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−103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  <m:r>
                      <a:rPr lang="en-US" sz="32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32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19</m:t>
                        </m:r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32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;−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159</m:t>
                        </m:r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solidFill>
                    <a:srgbClr val="00009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0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3000" dirty="0">
                  <a:solidFill>
                    <a:srgbClr val="000099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944" y="794184"/>
                <a:ext cx="11853234" cy="1567051"/>
              </a:xfrm>
              <a:prstGeom prst="rect">
                <a:avLst/>
              </a:prstGeom>
              <a:blipFill>
                <a:blip r:embed="rId2"/>
                <a:stretch>
                  <a:fillRect t="-3861" b="-772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phic 14" descr="Open folder">
            <a:extLst>
              <a:ext uri="{FF2B5EF4-FFF2-40B4-BE49-F238E27FC236}">
                <a16:creationId xmlns:a16="http://schemas.microsoft.com/office/drawing/2014/main" id="{94D711AB-E568-41DA-ACFC-45D27F19D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8908" y="815804"/>
            <a:ext cx="478318" cy="4783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1D5A35E6-1F08-4448-924B-DAE835443F1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7944" y="2468518"/>
                <a:ext cx="11853234" cy="4094328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Blip>
                    <a:blip r:embed="rId5"/>
                  </a:buBlip>
                </a:pP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giải</a:t>
                </a:r>
                <a:endParaRPr lang="en-US" b="1" dirty="0">
                  <a:solidFill>
                    <a:srgbClr val="0000FF"/>
                  </a:solidFill>
                  <a:ea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200"/>
                  </a:spcBef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−103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103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6.36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−4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endParaRPr lang="en-US" i="1" dirty="0"/>
              </a:p>
              <a:p>
                <a:pPr marL="0" indent="0">
                  <a:lnSpc>
                    <a:spcPct val="107000"/>
                  </a:lnSpc>
                  <a:spcBef>
                    <a:spcPts val="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−4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)=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1F3763"/>
                  </a:solidFill>
                  <a:latin typeface="Calibri Light" panose="020F0302020204030204" pitchFamily="34" charset="0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−103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)=−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103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)=−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6.36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−4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i="1" dirty="0"/>
              </a:p>
              <a:p>
                <a:pPr marL="0" marR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−4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)=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1D5A35E6-1F08-4448-924B-DAE835443F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944" y="2468518"/>
                <a:ext cx="11853234" cy="4094328"/>
              </a:xfrm>
              <a:prstGeom prst="rect">
                <a:avLst/>
              </a:prstGeom>
              <a:blipFill>
                <a:blip r:embed="rId6"/>
                <a:stretch>
                  <a:fillRect t="-1929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9086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7F92213-55B3-4750-88F4-5771BAD7382D}"/>
              </a:ext>
            </a:extLst>
          </p:cNvPr>
          <p:cNvGrpSpPr/>
          <p:nvPr/>
        </p:nvGrpSpPr>
        <p:grpSpPr>
          <a:xfrm>
            <a:off x="3746652" y="97423"/>
            <a:ext cx="4415461" cy="461665"/>
            <a:chOff x="477850" y="1505359"/>
            <a:chExt cx="6169871" cy="612325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9B1DDFF0-2B93-4B59-A142-13C5D925F4E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757FAA-25E2-49F7-AFBE-EF22E8617094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➌</a:t>
              </a:r>
              <a:r>
                <a:rPr lang="vi-VN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Bài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tập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rèn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luyện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SGK</a:t>
              </a:r>
              <a:endParaRPr lang="vi-VN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7944" y="794184"/>
                <a:ext cx="11853234" cy="156705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44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solidFill>
                      <a:srgbClr val="C00000"/>
                    </a:solidFill>
                    <a:latin typeface="Aarial"/>
                    <a:ea typeface="+mj-ea"/>
                    <a:cs typeface="+mj-cs"/>
                  </a:defRPr>
                </a:lvl1pPr>
              </a:lstStyle>
              <a:p>
                <a:pPr lvl="0"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0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en-US" sz="3000" b="1" dirty="0" err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30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2</a:t>
                </a:r>
                <a:r>
                  <a:rPr lang="vi-VN" sz="30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en-US" sz="30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22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  <m:r>
                      <a:rPr lang="en-US" sz="32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;−22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  <m:r>
                      <a:rPr lang="en-US" sz="32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3200" i="1" dirty="0">
                  <a:solidFill>
                    <a:srgbClr val="000099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−103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  <m:r>
                      <a:rPr lang="en-US" sz="32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32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19</m:t>
                        </m:r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32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;−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159</m:t>
                        </m:r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solidFill>
                    <a:srgbClr val="00009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0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3000" dirty="0">
                  <a:solidFill>
                    <a:srgbClr val="000099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944" y="794184"/>
                <a:ext cx="11853234" cy="1567051"/>
              </a:xfrm>
              <a:prstGeom prst="rect">
                <a:avLst/>
              </a:prstGeom>
              <a:blipFill>
                <a:blip r:embed="rId2"/>
                <a:stretch>
                  <a:fillRect t="-3861" b="-772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phic 14" descr="Open folder">
            <a:extLst>
              <a:ext uri="{FF2B5EF4-FFF2-40B4-BE49-F238E27FC236}">
                <a16:creationId xmlns:a16="http://schemas.microsoft.com/office/drawing/2014/main" id="{94D711AB-E568-41DA-ACFC-45D27F19D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8908" y="815804"/>
            <a:ext cx="478318" cy="4783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1D5A35E6-1F08-4448-924B-DAE835443F1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7944" y="2468518"/>
                <a:ext cx="11853234" cy="4094328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Blip>
                    <a:blip r:embed="rId5"/>
                  </a:buBlip>
                </a:pP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giải</a:t>
                </a:r>
                <a:endParaRPr lang="en-US" b="1" dirty="0">
                  <a:solidFill>
                    <a:srgbClr val="0000FF"/>
                  </a:solidFill>
                  <a:ea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200"/>
                  </a:spcBef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𝑡𝑎𝑛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−103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−103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−103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i="1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𝑐𝑜𝑡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−103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𝑡𝑎𝑛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−103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1D5A35E6-1F08-4448-924B-DAE835443F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944" y="2468518"/>
                <a:ext cx="11853234" cy="4094328"/>
              </a:xfrm>
              <a:prstGeom prst="rect">
                <a:avLst/>
              </a:prstGeom>
              <a:blipFill>
                <a:blip r:embed="rId6"/>
                <a:stretch>
                  <a:fillRect t="-1929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47555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7F92213-55B3-4750-88F4-5771BAD7382D}"/>
              </a:ext>
            </a:extLst>
          </p:cNvPr>
          <p:cNvGrpSpPr/>
          <p:nvPr/>
        </p:nvGrpSpPr>
        <p:grpSpPr>
          <a:xfrm>
            <a:off x="3746652" y="97423"/>
            <a:ext cx="4415461" cy="461665"/>
            <a:chOff x="477850" y="1505359"/>
            <a:chExt cx="6169871" cy="612325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9B1DDFF0-2B93-4B59-A142-13C5D925F4E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757FAA-25E2-49F7-AFBE-EF22E8617094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➌</a:t>
              </a:r>
              <a:r>
                <a:rPr lang="vi-VN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Bài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tập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rèn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luyện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SGK</a:t>
              </a:r>
              <a:endParaRPr lang="vi-VN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7944" y="794184"/>
                <a:ext cx="11853234" cy="156705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44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solidFill>
                      <a:srgbClr val="C00000"/>
                    </a:solidFill>
                    <a:latin typeface="Aarial"/>
                    <a:ea typeface="+mj-ea"/>
                    <a:cs typeface="+mj-cs"/>
                  </a:defRPr>
                </a:lvl1pPr>
              </a:lstStyle>
              <a:p>
                <a:pPr lvl="0"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0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en-US" sz="3000" b="1" dirty="0" err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30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2</a:t>
                </a:r>
                <a:r>
                  <a:rPr lang="vi-VN" sz="30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en-US" sz="30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22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  <m:r>
                      <a:rPr lang="en-US" sz="32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;−22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  <m:r>
                      <a:rPr lang="en-US" sz="32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3200" i="1" dirty="0">
                  <a:solidFill>
                    <a:srgbClr val="000099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−103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  <m:r>
                      <a:rPr lang="en-US" sz="32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32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19</m:t>
                        </m:r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32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;−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159</m:t>
                        </m:r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solidFill>
                    <a:srgbClr val="00009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0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3000" dirty="0">
                  <a:solidFill>
                    <a:srgbClr val="000099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944" y="794184"/>
                <a:ext cx="11853234" cy="1567051"/>
              </a:xfrm>
              <a:prstGeom prst="rect">
                <a:avLst/>
              </a:prstGeom>
              <a:blipFill>
                <a:blip r:embed="rId2"/>
                <a:stretch>
                  <a:fillRect t="-3861" b="-772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phic 14" descr="Open folder">
            <a:extLst>
              <a:ext uri="{FF2B5EF4-FFF2-40B4-BE49-F238E27FC236}">
                <a16:creationId xmlns:a16="http://schemas.microsoft.com/office/drawing/2014/main" id="{94D711AB-E568-41DA-ACFC-45D27F19D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8908" y="815804"/>
            <a:ext cx="478318" cy="4783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1D5A35E6-1F08-4448-924B-DAE835443F1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7944" y="2468518"/>
                <a:ext cx="11853234" cy="4094328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Blip>
                    <a:blip r:embed="rId5"/>
                  </a:buBlip>
                </a:pP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giải</a:t>
                </a:r>
                <a:endParaRPr lang="en-US" b="1" dirty="0">
                  <a:solidFill>
                    <a:srgbClr val="0000FF"/>
                  </a:solidFill>
                  <a:ea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(</m:t>
                        </m:r>
                      </m:e>
                    </m:func>
                    <m:r>
                      <a:rPr lang="en-US" sz="2800" i="1">
                        <a:latin typeface="Cambria Math" panose="02040503050406030204" pitchFamily="18" charset="0"/>
                      </a:rPr>
                      <m:t>−22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)=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(</m:t>
                        </m:r>
                      </m:e>
                    </m:func>
                    <m:r>
                      <a:rPr lang="en-US" sz="2800" i="1">
                        <a:latin typeface="Cambria Math" panose="02040503050406030204" pitchFamily="18" charset="0"/>
                      </a:rPr>
                      <m:t>22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)=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18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p>
                            </m:s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+4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sz="2800" i="1">
                        <a:latin typeface="Cambria Math" panose="02040503050406030204" pitchFamily="18" charset="0"/>
                      </a:rPr>
                      <m:t>=−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(</m:t>
                        </m:r>
                      </m:e>
                    </m:func>
                    <m:r>
                      <a:rPr lang="en-US" sz="2800" i="1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)=−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 i="1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(</m:t>
                        </m:r>
                      </m:e>
                    </m:func>
                    <m:r>
                      <a:rPr lang="en-US" sz="2800" i="1">
                        <a:latin typeface="Cambria Math" panose="02040503050406030204" pitchFamily="18" charset="0"/>
                      </a:rPr>
                      <m:t>−22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)=−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(</m:t>
                        </m:r>
                      </m:e>
                    </m:func>
                    <m:r>
                      <a:rPr lang="en-US" sz="2800" i="1">
                        <a:latin typeface="Cambria Math" panose="02040503050406030204" pitchFamily="18" charset="0"/>
                      </a:rPr>
                      <m:t>22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)=−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(</m:t>
                        </m:r>
                      </m:e>
                    </m:func>
                    <m:r>
                      <a:rPr lang="en-US" sz="2800" i="1">
                        <a:latin typeface="Cambria Math" panose="02040503050406030204" pitchFamily="18" charset="0"/>
                      </a:rPr>
                      <m:t>18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+4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)=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(</m:t>
                        </m:r>
                      </m:e>
                    </m:func>
                    <m:r>
                      <a:rPr lang="en-US" sz="2800" i="1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𝑡𝑎𝑛</m:t>
                        </m:r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(</m:t>
                        </m:r>
                      </m:e>
                    </m:func>
                    <m:r>
                      <a:rPr lang="en-US" sz="2800" i="1">
                        <a:latin typeface="Cambria Math" panose="02040503050406030204" pitchFamily="18" charset="0"/>
                      </a:rPr>
                      <m:t>−22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</m:e>
                        </m:func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22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</m:e>
                        </m:func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22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lang="en-US" sz="280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𝑐𝑜𝑡</m:t>
                        </m:r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(</m:t>
                        </m:r>
                      </m:e>
                    </m:func>
                    <m:r>
                      <a:rPr lang="en-US" sz="2800" i="1">
                        <a:latin typeface="Cambria Math" panose="02040503050406030204" pitchFamily="18" charset="0"/>
                      </a:rPr>
                      <m:t>−22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𝑡𝑎𝑛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</m:e>
                        </m:func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22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lang="en-US" sz="2800" b="1" dirty="0">
                  <a:solidFill>
                    <a:srgbClr val="0000FF"/>
                  </a:solidFill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1D5A35E6-1F08-4448-924B-DAE835443F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944" y="2468518"/>
                <a:ext cx="11853234" cy="4094328"/>
              </a:xfrm>
              <a:prstGeom prst="rect">
                <a:avLst/>
              </a:prstGeom>
              <a:blipFill>
                <a:blip r:embed="rId6"/>
                <a:stretch>
                  <a:fillRect t="-1929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7434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7F92213-55B3-4750-88F4-5771BAD7382D}"/>
              </a:ext>
            </a:extLst>
          </p:cNvPr>
          <p:cNvGrpSpPr/>
          <p:nvPr/>
        </p:nvGrpSpPr>
        <p:grpSpPr>
          <a:xfrm>
            <a:off x="3746652" y="97423"/>
            <a:ext cx="4415461" cy="461665"/>
            <a:chOff x="477850" y="1505359"/>
            <a:chExt cx="6169871" cy="612325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9B1DDFF0-2B93-4B59-A142-13C5D925F4E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757FAA-25E2-49F7-AFBE-EF22E8617094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➌</a:t>
              </a:r>
              <a:r>
                <a:rPr lang="vi-VN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Bài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tập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rèn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luyện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SGK</a:t>
              </a:r>
              <a:endParaRPr lang="vi-VN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7944" y="794184"/>
                <a:ext cx="11853234" cy="156705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44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solidFill>
                      <a:srgbClr val="C00000"/>
                    </a:solidFill>
                    <a:latin typeface="Aarial"/>
                    <a:ea typeface="+mj-ea"/>
                    <a:cs typeface="+mj-cs"/>
                  </a:defRPr>
                </a:lvl1pPr>
              </a:lstStyle>
              <a:p>
                <a:pPr lvl="0"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0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en-US" sz="3000" b="1" dirty="0" err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30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2</a:t>
                </a:r>
                <a:r>
                  <a:rPr lang="vi-VN" sz="30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en-US" sz="30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22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  <m:r>
                      <a:rPr lang="en-US" sz="32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;−22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  <m:r>
                      <a:rPr lang="en-US" sz="32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3200" i="1" dirty="0">
                  <a:solidFill>
                    <a:srgbClr val="000099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−103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  <m:r>
                      <a:rPr lang="en-US" sz="32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32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19</m:t>
                        </m:r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32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;−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159</m:t>
                        </m:r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solidFill>
                    <a:srgbClr val="00009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0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3000" dirty="0">
                  <a:solidFill>
                    <a:srgbClr val="000099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944" y="794184"/>
                <a:ext cx="11853234" cy="1567051"/>
              </a:xfrm>
              <a:prstGeom prst="rect">
                <a:avLst/>
              </a:prstGeom>
              <a:blipFill>
                <a:blip r:embed="rId2"/>
                <a:stretch>
                  <a:fillRect t="-3861" b="-772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phic 14" descr="Open folder">
            <a:extLst>
              <a:ext uri="{FF2B5EF4-FFF2-40B4-BE49-F238E27FC236}">
                <a16:creationId xmlns:a16="http://schemas.microsoft.com/office/drawing/2014/main" id="{94D711AB-E568-41DA-ACFC-45D27F19D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8908" y="815804"/>
            <a:ext cx="478318" cy="4783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1D5A35E6-1F08-4448-924B-DAE835443F1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7944" y="2468518"/>
                <a:ext cx="11853234" cy="4094328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Blip>
                    <a:blip r:embed="rId5"/>
                  </a:buBlip>
                </a:pP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giải</a:t>
                </a:r>
                <a:endParaRPr lang="en-US" b="1" dirty="0">
                  <a:solidFill>
                    <a:srgbClr val="0000FF"/>
                  </a:solidFill>
                  <a:ea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/>
                      <m:t>cos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800"/>
                              <m:t>5</m:t>
                            </m:r>
                            <m:r>
                              <m:rPr>
                                <m:nor/>
                              </m:rPr>
                              <a:rPr lang="en-US" sz="2800"/>
                              <m:t>π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m:rPr>
                        <m:nor/>
                      </m:rPr>
                      <a:rPr lang="en-US" sz="2800"/>
                      <m:t>=</m:t>
                    </m:r>
                    <m:r>
                      <m:rPr>
                        <m:nor/>
                      </m:rPr>
                      <a:rPr lang="en-US" sz="2800"/>
                      <m:t>cos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/>
                          <m:t>π</m:t>
                        </m:r>
                        <m:r>
                          <m:rPr>
                            <m:nor/>
                          </m:rPr>
                          <a:rPr lang="en-US" sz="2800"/>
                          <m:t>+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800"/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sz="2800"/>
                              <m:t>π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=−</m:t>
                    </m:r>
                    <m:r>
                      <m:rPr>
                        <m:nor/>
                      </m:rPr>
                      <a:rPr lang="en-US" sz="2800"/>
                      <m:t>cos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800"/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sz="2800"/>
                              <m:t>π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 i="1" dirty="0"/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/>
                      <m:t>sin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800"/>
                              <m:t>5</m:t>
                            </m:r>
                            <m:r>
                              <m:rPr>
                                <m:nor/>
                              </m:rPr>
                              <a:rPr lang="en-US" sz="2800"/>
                              <m:t>π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m:rPr>
                        <m:nor/>
                      </m:rPr>
                      <a:rPr lang="en-US" sz="2800"/>
                      <m:t>=</m:t>
                    </m:r>
                    <m:r>
                      <m:rPr>
                        <m:nor/>
                      </m:rPr>
                      <a:rPr lang="en-US" sz="2800"/>
                      <m:t>sin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/>
                          <m:t>π</m:t>
                        </m:r>
                        <m:r>
                          <m:rPr>
                            <m:nor/>
                          </m:rPr>
                          <a:rPr lang="en-US" sz="2800"/>
                          <m:t>+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800"/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sz="2800"/>
                              <m:t>π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=−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sz="2800"/>
                                  <m:t>2</m:t>
                                </m:r>
                                <m:r>
                                  <m:rPr>
                                    <m:nor/>
                                  </m:rPr>
                                  <a:rPr lang="en-US" sz="2800"/>
                                  <m:t>π</m:t>
                                </m:r>
                              </m:num>
                              <m:den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sz="28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/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𝑡𝑎𝑛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𝑠𝑖𝑛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num>
                      <m:den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US" sz="2800" dirty="0"/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𝑐𝑜𝑡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𝑡𝑎𝑛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800" b="1" dirty="0">
                  <a:solidFill>
                    <a:srgbClr val="0000FF"/>
                  </a:solidFill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1D5A35E6-1F08-4448-924B-DAE835443F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944" y="2468518"/>
                <a:ext cx="11853234" cy="4094328"/>
              </a:xfrm>
              <a:prstGeom prst="rect">
                <a:avLst/>
              </a:prstGeom>
              <a:blipFill>
                <a:blip r:embed="rId6"/>
                <a:stretch>
                  <a:fillRect t="-1929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1383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7F92213-55B3-4750-88F4-5771BAD7382D}"/>
              </a:ext>
            </a:extLst>
          </p:cNvPr>
          <p:cNvGrpSpPr/>
          <p:nvPr/>
        </p:nvGrpSpPr>
        <p:grpSpPr>
          <a:xfrm>
            <a:off x="3746652" y="97423"/>
            <a:ext cx="4415461" cy="461665"/>
            <a:chOff x="477850" y="1505359"/>
            <a:chExt cx="6169871" cy="612325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9B1DDFF0-2B93-4B59-A142-13C5D925F4E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757FAA-25E2-49F7-AFBE-EF22E8617094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➌</a:t>
              </a:r>
              <a:r>
                <a:rPr lang="vi-VN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Bài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tập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rèn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luyện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SGK</a:t>
              </a:r>
              <a:endParaRPr lang="vi-VN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7944" y="794184"/>
                <a:ext cx="11853234" cy="156705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44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solidFill>
                      <a:srgbClr val="C00000"/>
                    </a:solidFill>
                    <a:latin typeface="Aarial"/>
                    <a:ea typeface="+mj-ea"/>
                    <a:cs typeface="+mj-cs"/>
                  </a:defRPr>
                </a:lvl1pPr>
              </a:lstStyle>
              <a:p>
                <a:pPr lvl="0"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0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en-US" sz="3000" b="1" dirty="0" err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30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2</a:t>
                </a:r>
                <a:r>
                  <a:rPr lang="vi-VN" sz="30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en-US" sz="30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22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  <m:r>
                      <a:rPr lang="en-US" sz="32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;−22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  <m:r>
                      <a:rPr lang="en-US" sz="32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3200" i="1" dirty="0">
                  <a:solidFill>
                    <a:srgbClr val="000099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−103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  <m:r>
                      <a:rPr lang="en-US" sz="32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32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19</m:t>
                        </m:r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32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;−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159</m:t>
                        </m:r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solidFill>
                    <a:srgbClr val="00009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0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3000" dirty="0">
                  <a:solidFill>
                    <a:srgbClr val="000099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944" y="794184"/>
                <a:ext cx="11853234" cy="1567051"/>
              </a:xfrm>
              <a:prstGeom prst="rect">
                <a:avLst/>
              </a:prstGeom>
              <a:blipFill>
                <a:blip r:embed="rId2"/>
                <a:stretch>
                  <a:fillRect t="-3861" b="-772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phic 14" descr="Open folder">
            <a:extLst>
              <a:ext uri="{FF2B5EF4-FFF2-40B4-BE49-F238E27FC236}">
                <a16:creationId xmlns:a16="http://schemas.microsoft.com/office/drawing/2014/main" id="{94D711AB-E568-41DA-ACFC-45D27F19D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8908" y="815804"/>
            <a:ext cx="478318" cy="4783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1D5A35E6-1F08-4448-924B-DAE835443F1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7944" y="2468518"/>
                <a:ext cx="11853234" cy="4094328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Blip>
                    <a:blip r:embed="rId5"/>
                  </a:buBlip>
                </a:pP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giải</a:t>
                </a:r>
                <a:endParaRPr lang="en-US" b="1" dirty="0">
                  <a:solidFill>
                    <a:srgbClr val="0000FF"/>
                  </a:solidFill>
                  <a:ea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/>
                      <m:t>cos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400"/>
                              <m:t>19</m:t>
                            </m:r>
                            <m:r>
                              <m:rPr>
                                <m:nor/>
                              </m:rPr>
                              <a:rPr lang="en-US" sz="2400"/>
                              <m:t>π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m:rPr>
                        <m:nor/>
                      </m:rPr>
                      <a:rPr lang="en-US" sz="2400"/>
                      <m:t>=</m:t>
                    </m:r>
                    <m:r>
                      <m:rPr>
                        <m:nor/>
                      </m:rPr>
                      <a:rPr lang="en-US" sz="2400"/>
                      <m:t>cos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400"/>
                          <m:t>8</m:t>
                        </m:r>
                        <m:r>
                          <m:rPr>
                            <m:nor/>
                          </m:rPr>
                          <a:rPr lang="en-US" sz="2400"/>
                          <m:t>π</m:t>
                        </m:r>
                        <m:r>
                          <m:rPr>
                            <m:nor/>
                          </m:rPr>
                          <a:rPr lang="en-US" sz="2400"/>
                          <m:t>+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400"/>
                              <m:t>3</m:t>
                            </m:r>
                            <m:r>
                              <m:rPr>
                                <m:nor/>
                              </m:rPr>
                              <a:rPr lang="en-US" sz="2400"/>
                              <m:t>π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m:rPr>
                        <m:nor/>
                      </m:rPr>
                      <a:rPr lang="en-US" sz="2400"/>
                      <m:t>=</m:t>
                    </m:r>
                    <m:r>
                      <m:rPr>
                        <m:nor/>
                      </m:rPr>
                      <a:rPr lang="en-US" sz="2400"/>
                      <m:t>cos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400"/>
                              <m:t>3</m:t>
                            </m:r>
                            <m:r>
                              <m:rPr>
                                <m:nor/>
                              </m:rPr>
                              <a:rPr lang="en-US" sz="2400"/>
                              <m:t>π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m:rPr>
                        <m:nor/>
                      </m:rPr>
                      <a:rPr lang="en-US" sz="2400"/>
                      <m:t>=</m:t>
                    </m:r>
                    <m:r>
                      <m:rPr>
                        <m:nor/>
                      </m:rPr>
                      <a:rPr lang="en-US" sz="2400"/>
                      <m:t>cos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=−</m:t>
                    </m:r>
                    <m:r>
                      <m:rPr>
                        <m:nor/>
                      </m:rPr>
                      <a:rPr lang="en-US" sz="2400"/>
                      <m:t>cos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/>
                      <m:t>sin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400"/>
                              <m:t>19</m:t>
                            </m:r>
                            <m:r>
                              <m:rPr>
                                <m:nor/>
                              </m:rPr>
                              <a:rPr lang="en-US" sz="2400"/>
                              <m:t>π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m:rPr>
                        <m:nor/>
                      </m:rPr>
                      <a:rPr lang="en-US" sz="2400"/>
                      <m:t>=</m:t>
                    </m:r>
                    <m:r>
                      <m:rPr>
                        <m:nor/>
                      </m:rPr>
                      <a:rPr lang="en-US" sz="2400"/>
                      <m:t>sin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400"/>
                          <m:t>8</m:t>
                        </m:r>
                        <m:r>
                          <m:rPr>
                            <m:nor/>
                          </m:rPr>
                          <a:rPr lang="en-US" sz="2400"/>
                          <m:t>π</m:t>
                        </m:r>
                        <m:r>
                          <m:rPr>
                            <m:nor/>
                          </m:rPr>
                          <a:rPr lang="en-US" sz="2400"/>
                          <m:t>+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400"/>
                              <m:t>3</m:t>
                            </m:r>
                            <m:r>
                              <m:rPr>
                                <m:nor/>
                              </m:rPr>
                              <a:rPr lang="en-US" sz="2400"/>
                              <m:t>π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sz="2400"/>
                                  <m:t>3</m:t>
                                </m:r>
                                <m:r>
                                  <m:rPr>
                                    <m:nor/>
                                  </m:rPr>
                                  <a:rPr lang="en-US" sz="2400"/>
                                  <m:t>π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m:rPr>
                        <m:nor/>
                      </m:rPr>
                      <a:rPr lang="en-US" sz="2400"/>
                      <m:t>=</m:t>
                    </m:r>
                    <m:r>
                      <m:rPr>
                        <m:nor/>
                      </m:rPr>
                      <a:rPr lang="en-US" sz="2400"/>
                      <m:t>sin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=−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lang="en-US" sz="2400" i="1" dirty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𝑡𝑎𝑛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19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𝑠𝑖𝑛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19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num>
                      <m:den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19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400" i="1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𝑐𝑜𝑡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19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19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19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1D5A35E6-1F08-4448-924B-DAE835443F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944" y="2468518"/>
                <a:ext cx="11853234" cy="4094328"/>
              </a:xfrm>
              <a:prstGeom prst="rect">
                <a:avLst/>
              </a:prstGeom>
              <a:blipFill>
                <a:blip r:embed="rId6"/>
                <a:stretch>
                  <a:fillRect t="-1929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4778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7F92213-55B3-4750-88F4-5771BAD7382D}"/>
              </a:ext>
            </a:extLst>
          </p:cNvPr>
          <p:cNvGrpSpPr/>
          <p:nvPr/>
        </p:nvGrpSpPr>
        <p:grpSpPr>
          <a:xfrm>
            <a:off x="3746652" y="97423"/>
            <a:ext cx="4415461" cy="461665"/>
            <a:chOff x="477850" y="1505359"/>
            <a:chExt cx="6169871" cy="612325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9B1DDFF0-2B93-4B59-A142-13C5D925F4E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757FAA-25E2-49F7-AFBE-EF22E8617094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➌</a:t>
              </a:r>
              <a:r>
                <a:rPr lang="vi-VN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Bài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tập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rèn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luyện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SGK</a:t>
              </a:r>
              <a:endParaRPr lang="vi-VN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7944" y="794184"/>
                <a:ext cx="11853234" cy="156705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44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solidFill>
                      <a:srgbClr val="C00000"/>
                    </a:solidFill>
                    <a:latin typeface="Aarial"/>
                    <a:ea typeface="+mj-ea"/>
                    <a:cs typeface="+mj-cs"/>
                  </a:defRPr>
                </a:lvl1pPr>
              </a:lstStyle>
              <a:p>
                <a:pPr lvl="0"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0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en-US" sz="3000" b="1" dirty="0" err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30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2</a:t>
                </a:r>
                <a:r>
                  <a:rPr lang="vi-VN" sz="30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en-US" sz="30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22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  <m:r>
                      <a:rPr lang="en-US" sz="32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;−22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  <m:r>
                      <a:rPr lang="en-US" sz="32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3200" i="1" dirty="0">
                  <a:solidFill>
                    <a:srgbClr val="000099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−103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  <m:r>
                      <a:rPr lang="en-US" sz="32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32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19</m:t>
                        </m:r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32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;−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159</m:t>
                        </m:r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solidFill>
                    <a:srgbClr val="00009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0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3000" dirty="0">
                  <a:solidFill>
                    <a:srgbClr val="000099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944" y="794184"/>
                <a:ext cx="11853234" cy="1567051"/>
              </a:xfrm>
              <a:prstGeom prst="rect">
                <a:avLst/>
              </a:prstGeom>
              <a:blipFill>
                <a:blip r:embed="rId2"/>
                <a:stretch>
                  <a:fillRect t="-3861" b="-772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phic 14" descr="Open folder">
            <a:extLst>
              <a:ext uri="{FF2B5EF4-FFF2-40B4-BE49-F238E27FC236}">
                <a16:creationId xmlns:a16="http://schemas.microsoft.com/office/drawing/2014/main" id="{94D711AB-E568-41DA-ACFC-45D27F19D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8908" y="815804"/>
            <a:ext cx="478318" cy="4783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1D5A35E6-1F08-4448-924B-DAE835443F1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7944" y="2468518"/>
                <a:ext cx="11853234" cy="4094328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Blip>
                    <a:blip r:embed="rId5"/>
                  </a:buBlip>
                </a:pP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giải</a:t>
                </a:r>
                <a:endParaRPr lang="en-US" b="1" dirty="0">
                  <a:solidFill>
                    <a:srgbClr val="0000FF"/>
                  </a:solidFill>
                  <a:ea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/>
                      <m:t>cos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159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/>
                      <m:t>cos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159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/>
                      <m:t>cos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40.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/>
                      <m:t>cos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/>
                      <m:t>cos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/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/>
                      <m:t>sin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159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=−</m:t>
                    </m:r>
                    <m:r>
                      <m:rPr>
                        <m:nor/>
                      </m:rPr>
                      <a:rPr lang="en-US" sz="2800"/>
                      <m:t>sin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159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=−</m:t>
                    </m:r>
                    <m:r>
                      <m:rPr>
                        <m:nor/>
                      </m:rPr>
                      <a:rPr lang="en-US" sz="2800"/>
                      <m:t>sin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40.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=−</m:t>
                    </m:r>
                    <m:r>
                      <m:rPr>
                        <m:nor/>
                      </m:rPr>
                      <a:rPr lang="en-US" sz="2800"/>
                      <m:t>sin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/>
                      <m:t>sin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 i="1" dirty="0"/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/>
                      <m:t>tan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159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/>
                          <m:t>cos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159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num>
                      <m:den>
                        <m:r>
                          <m:rPr>
                            <m:nor/>
                          </m:rPr>
                          <a:rPr lang="en-US" sz="2800"/>
                          <m:t>sin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159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i="1" dirty="0"/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/>
                      <m:t>cot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159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/>
                          <m:t>tan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159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1D5A35E6-1F08-4448-924B-DAE835443F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944" y="2468518"/>
                <a:ext cx="11853234" cy="4094328"/>
              </a:xfrm>
              <a:prstGeom prst="rect">
                <a:avLst/>
              </a:prstGeom>
              <a:blipFill>
                <a:blip r:embed="rId6"/>
                <a:stretch>
                  <a:fillRect t="-1929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1570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7F92213-55B3-4750-88F4-5771BAD7382D}"/>
              </a:ext>
            </a:extLst>
          </p:cNvPr>
          <p:cNvGrpSpPr/>
          <p:nvPr/>
        </p:nvGrpSpPr>
        <p:grpSpPr>
          <a:xfrm>
            <a:off x="3746652" y="97423"/>
            <a:ext cx="4415461" cy="461665"/>
            <a:chOff x="477850" y="1505359"/>
            <a:chExt cx="6169871" cy="612325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9B1DDFF0-2B93-4B59-A142-13C5D925F4E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757FAA-25E2-49F7-AFBE-EF22E8617094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➌</a:t>
              </a:r>
              <a:r>
                <a:rPr lang="vi-VN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Bài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tập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rèn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luyện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SGK</a:t>
              </a:r>
              <a:endParaRPr lang="vi-VN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34AEEAD4-F0E3-4F5B-AFE8-AD5AC0C05177}"/>
              </a:ext>
            </a:extLst>
          </p:cNvPr>
          <p:cNvSpPr txBox="1">
            <a:spLocks/>
          </p:cNvSpPr>
          <p:nvPr/>
        </p:nvSpPr>
        <p:spPr>
          <a:xfrm>
            <a:off x="227944" y="794184"/>
            <a:ext cx="11853234" cy="1567051"/>
          </a:xfrm>
          <a:prstGeom prst="rect">
            <a:avLst/>
          </a:prstGeom>
          <a:solidFill>
            <a:schemeClr val="accent4">
              <a:lumMod val="20000"/>
              <a:lumOff val="80000"/>
              <a:alpha val="44000"/>
            </a:schemeClr>
          </a:solidFill>
          <a:ln>
            <a:solidFill>
              <a:srgbClr val="FF0000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0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3000" b="1" dirty="0" err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0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3</a:t>
            </a:r>
            <a:r>
              <a:rPr lang="vi-VN" sz="30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00009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0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000" dirty="0">
              <a:solidFill>
                <a:srgbClr val="00009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Graphic 14" descr="Open folder">
            <a:extLst>
              <a:ext uri="{FF2B5EF4-FFF2-40B4-BE49-F238E27FC236}">
                <a16:creationId xmlns:a16="http://schemas.microsoft.com/office/drawing/2014/main" id="{94D711AB-E568-41DA-ACFC-45D27F19D1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8908" y="815804"/>
            <a:ext cx="478318" cy="4783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1D5A35E6-1F08-4448-924B-DAE835443F1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7944" y="2468518"/>
                <a:ext cx="11853234" cy="4094328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Blip>
                    <a:blip r:embed="rId4"/>
                  </a:buBlip>
                </a:pP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giải</a:t>
                </a:r>
                <a:endParaRPr lang="en-US" b="1" dirty="0">
                  <a:solidFill>
                    <a:srgbClr val="0000FF"/>
                  </a:solidFill>
                  <a:ea typeface="Times New Roman" panose="02020603050405020304" pitchFamily="18" charset="0"/>
                </a:endParaRPr>
              </a:p>
              <a:p>
                <a:r>
                  <a:rPr lang="en-US" sz="2800" dirty="0"/>
                  <a:t>a)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/>
                      <m:t>cos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/>
                      <m:t>cos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2800"/>
                      <m:t>      </m:t>
                    </m:r>
                  </m:oMath>
                </a14:m>
                <a:endParaRPr lang="en-US" sz="2800" dirty="0"/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/>
                      <m:t> </m:t>
                    </m:r>
                    <m:r>
                      <m:rPr>
                        <m:nor/>
                      </m:rPr>
                      <a:rPr lang="en-US" sz="2800"/>
                      <m:t>tan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/>
                          <m:t>sin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d>
                      </m:num>
                      <m:den>
                        <m:r>
                          <m:rPr>
                            <m:nor/>
                          </m:rPr>
                          <a:rPr lang="en-US" sz="2800"/>
                          <m:t>cos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d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US" sz="2800" dirty="0"/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/>
                      <m:t>sin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/>
                      <m:t>sin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 i="1" dirty="0"/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/>
                      <m:t>cot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/>
                          <m:t>tan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d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8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1D5A35E6-1F08-4448-924B-DAE835443F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944" y="2468518"/>
                <a:ext cx="11853234" cy="4094328"/>
              </a:xfrm>
              <a:prstGeom prst="rect">
                <a:avLst/>
              </a:prstGeom>
              <a:blipFill>
                <a:blip r:embed="rId5"/>
                <a:stretch>
                  <a:fillRect l="-873" t="-1929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75846A40-62E3-6E07-A147-77F07114A6F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27294" y="815804"/>
            <a:ext cx="6067966" cy="4504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CFC336-EB8C-30C4-3F02-BA38E3B8191B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7562" y="1226110"/>
            <a:ext cx="2673256" cy="10772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807C44-7C79-E644-137E-131DE67B648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10818" y="1207088"/>
            <a:ext cx="2354580" cy="111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471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1D3DA02-BBCE-4AD8-4B08-DC2B33AEA986}"/>
              </a:ext>
            </a:extLst>
          </p:cNvPr>
          <p:cNvSpPr txBox="1"/>
          <p:nvPr/>
        </p:nvSpPr>
        <p:spPr>
          <a:xfrm>
            <a:off x="1838325" y="762000"/>
            <a:ext cx="7629525" cy="950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1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Giá trị lượng giác của các góc có liên quan đặc biệt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HĐ1</a:t>
            </a:r>
            <a:endParaRPr lang="en-US" sz="18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99BE6E-A5DF-368D-AA22-57FAABAFC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2732" y="1600200"/>
            <a:ext cx="2369185" cy="25057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32489C1-9EB7-F624-8AFF-30BA991C6676}"/>
                  </a:ext>
                </a:extLst>
              </p:cNvPr>
              <p:cNvSpPr txBox="1"/>
              <p:nvPr/>
            </p:nvSpPr>
            <p:spPr>
              <a:xfrm>
                <a:off x="2038350" y="2171700"/>
                <a:ext cx="6353175" cy="43590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4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Nhận xét: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</m:t>
                        </m:r>
                      </m:sub>
                    </m:sSub>
                    <m:r>
                      <a:rPr lang="en-US" sz="24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b>
                        <m:sSup>
                          <m:sSup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M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24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sub>
                    </m:sSub>
                    <m:r>
                      <a:rPr lang="en-US" sz="24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b>
                        <m:sSup>
                          <m:sSup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M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24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4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</m:t>
                        </m:r>
                      </m:sub>
                    </m:sSub>
                    <m:r>
                      <a:rPr lang="en-US" sz="24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b>
                        <m:sSup>
                          <m:sSup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M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24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α</m:t>
                        </m:r>
                      </m:e>
                    </m:func>
                    <m:r>
                      <a:rPr lang="en-US" sz="24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α</m:t>
                        </m:r>
                      </m:e>
                    </m:func>
                    <m:r>
                      <a:rPr lang="en-US" sz="24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4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sub>
                    </m:sSub>
                    <m:r>
                      <a:rPr lang="en-US" sz="24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b>
                        <m:sSup>
                          <m:sSup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M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24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α</m:t>
                        </m:r>
                      </m:e>
                    </m:func>
                    <m:r>
                      <a:rPr lang="en-US" sz="24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unc>
                      <m:func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α</m:t>
                        </m:r>
                        <m:r>
                          <a:rPr lang="en-US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4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 đó: </a:t>
                </a:r>
                <a:endParaRPr lang="en-US" sz="2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tan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α</m:t>
                        </m:r>
                      </m:e>
                    </m:func>
                    <m:r>
                      <a:rPr lang="en-US" sz="24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α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α</m:t>
                            </m:r>
                          </m:e>
                        </m:func>
                      </m:den>
                    </m:f>
                    <m:r>
                      <a:rPr lang="en-US" sz="24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α</m:t>
                                </m:r>
                              </m:e>
                            </m:d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α</m:t>
                                </m:r>
                              </m:e>
                            </m:d>
                          </m:e>
                        </m:func>
                      </m:den>
                    </m:f>
                    <m:r>
                      <a:rPr lang="en-US" sz="24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unc>
                      <m:func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α</m:t>
                            </m:r>
                          </m:e>
                        </m:d>
                      </m:e>
                    </m:func>
                    <m:r>
                      <a:rPr lang="en-US" sz="24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cot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α</m:t>
                        </m:r>
                      </m:e>
                    </m:func>
                    <m:r>
                      <a:rPr lang="en-US" sz="24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tan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α</m:t>
                            </m:r>
                          </m:e>
                        </m:func>
                      </m:den>
                    </m:f>
                    <m:r>
                      <a:rPr lang="en-US" sz="24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tan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α</m:t>
                                </m:r>
                              </m:e>
                            </m:d>
                          </m:e>
                        </m:func>
                      </m:den>
                    </m:f>
                    <m:r>
                      <a:rPr lang="en-US" sz="24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unc>
                      <m:func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cot</m:t>
                        </m:r>
                      </m:fName>
                      <m:e>
                        <m:r>
                          <a:rPr lang="en-US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α</m:t>
                        </m:r>
                        <m:r>
                          <a:rPr lang="en-US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32489C1-9EB7-F624-8AFF-30BA991C6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8350" y="2171700"/>
                <a:ext cx="6353175" cy="4359078"/>
              </a:xfrm>
              <a:prstGeom prst="rect">
                <a:avLst/>
              </a:prstGeom>
              <a:blipFill>
                <a:blip r:embed="rId3"/>
                <a:stretch>
                  <a:fillRect l="-1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05853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7F92213-55B3-4750-88F4-5771BAD7382D}"/>
              </a:ext>
            </a:extLst>
          </p:cNvPr>
          <p:cNvGrpSpPr/>
          <p:nvPr/>
        </p:nvGrpSpPr>
        <p:grpSpPr>
          <a:xfrm>
            <a:off x="3746652" y="97423"/>
            <a:ext cx="4415461" cy="461665"/>
            <a:chOff x="477850" y="1505359"/>
            <a:chExt cx="6169871" cy="612325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9B1DDFF0-2B93-4B59-A142-13C5D925F4E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757FAA-25E2-49F7-AFBE-EF22E8617094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➌</a:t>
              </a:r>
              <a:r>
                <a:rPr lang="vi-VN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Bài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tập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rèn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luyện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SGK</a:t>
              </a:r>
              <a:endParaRPr lang="vi-VN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34AEEAD4-F0E3-4F5B-AFE8-AD5AC0C05177}"/>
              </a:ext>
            </a:extLst>
          </p:cNvPr>
          <p:cNvSpPr txBox="1">
            <a:spLocks/>
          </p:cNvSpPr>
          <p:nvPr/>
        </p:nvSpPr>
        <p:spPr>
          <a:xfrm>
            <a:off x="227944" y="794184"/>
            <a:ext cx="11853234" cy="1567051"/>
          </a:xfrm>
          <a:prstGeom prst="rect">
            <a:avLst/>
          </a:prstGeom>
          <a:solidFill>
            <a:schemeClr val="accent4">
              <a:lumMod val="20000"/>
              <a:lumOff val="80000"/>
              <a:alpha val="44000"/>
            </a:schemeClr>
          </a:solidFill>
          <a:ln>
            <a:solidFill>
              <a:srgbClr val="FF0000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0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3000" b="1" dirty="0" err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0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3</a:t>
            </a:r>
            <a:r>
              <a:rPr lang="vi-VN" sz="30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00009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0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000" dirty="0">
              <a:solidFill>
                <a:srgbClr val="00009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Graphic 14" descr="Open folder">
            <a:extLst>
              <a:ext uri="{FF2B5EF4-FFF2-40B4-BE49-F238E27FC236}">
                <a16:creationId xmlns:a16="http://schemas.microsoft.com/office/drawing/2014/main" id="{94D711AB-E568-41DA-ACFC-45D27F19D1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8908" y="815804"/>
            <a:ext cx="478318" cy="4783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1D5A35E6-1F08-4448-924B-DAE835443F1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7944" y="2468518"/>
                <a:ext cx="11853234" cy="4094328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Blip>
                    <a:blip r:embed="rId4"/>
                  </a:buBlip>
                </a:pP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giải</a:t>
                </a:r>
                <a:endParaRPr lang="en-US" b="1" dirty="0">
                  <a:solidFill>
                    <a:srgbClr val="0000FF"/>
                  </a:solidFill>
                  <a:ea typeface="Times New Roman" panose="02020603050405020304" pitchFamily="18" charset="0"/>
                </a:endParaRPr>
              </a:p>
              <a:p>
                <a:r>
                  <a:rPr lang="en-US" sz="2800" dirty="0"/>
                  <a:t>b)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en-US" sz="2800"/>
                      <m:t>cos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mr>
                          <m:m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i="1" dirty="0"/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sin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                                                               </a:t>
                </a:r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tan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/>
                          <m:t>sin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d>
                      </m:num>
                      <m:den>
                        <m:r>
                          <m:rPr>
                            <m:nor/>
                          </m:rPr>
                          <a:rPr lang="en-US"/>
                          <m:t>cos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d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i="1" dirty="0"/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cot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1D5A35E6-1F08-4448-924B-DAE835443F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944" y="2468518"/>
                <a:ext cx="11853234" cy="4094328"/>
              </a:xfrm>
              <a:prstGeom prst="rect">
                <a:avLst/>
              </a:prstGeom>
              <a:blipFill>
                <a:blip r:embed="rId5"/>
                <a:stretch>
                  <a:fillRect l="-1130" t="-1929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300D853F-F76D-4652-81F1-E67EA8D1695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27294" y="815804"/>
            <a:ext cx="6067966" cy="45040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3EC555E-FE64-4E4A-982E-5B97BFBB295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7562" y="1226110"/>
            <a:ext cx="2673256" cy="107728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A62EE71-7803-47C8-854E-3A52E1CE24CE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10818" y="1207088"/>
            <a:ext cx="2354580" cy="111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108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7F92213-55B3-4750-88F4-5771BAD7382D}"/>
              </a:ext>
            </a:extLst>
          </p:cNvPr>
          <p:cNvGrpSpPr/>
          <p:nvPr/>
        </p:nvGrpSpPr>
        <p:grpSpPr>
          <a:xfrm>
            <a:off x="3746652" y="97423"/>
            <a:ext cx="4415461" cy="461665"/>
            <a:chOff x="477850" y="1505359"/>
            <a:chExt cx="6169871" cy="612325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9B1DDFF0-2B93-4B59-A142-13C5D925F4E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757FAA-25E2-49F7-AFBE-EF22E8617094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➌</a:t>
              </a:r>
              <a:r>
                <a:rPr lang="vi-VN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Bài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tập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rèn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luyện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SGK</a:t>
              </a:r>
              <a:endParaRPr lang="vi-VN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34AEEAD4-F0E3-4F5B-AFE8-AD5AC0C05177}"/>
              </a:ext>
            </a:extLst>
          </p:cNvPr>
          <p:cNvSpPr txBox="1">
            <a:spLocks/>
          </p:cNvSpPr>
          <p:nvPr/>
        </p:nvSpPr>
        <p:spPr>
          <a:xfrm>
            <a:off x="227944" y="794184"/>
            <a:ext cx="11853234" cy="1567051"/>
          </a:xfrm>
          <a:prstGeom prst="rect">
            <a:avLst/>
          </a:prstGeom>
          <a:solidFill>
            <a:schemeClr val="accent4">
              <a:lumMod val="20000"/>
              <a:lumOff val="80000"/>
              <a:alpha val="44000"/>
            </a:schemeClr>
          </a:solidFill>
          <a:ln>
            <a:solidFill>
              <a:srgbClr val="FF0000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0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3000" b="1" dirty="0" err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0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3</a:t>
            </a:r>
            <a:r>
              <a:rPr lang="vi-VN" sz="30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00009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0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000" dirty="0">
              <a:solidFill>
                <a:srgbClr val="00009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Graphic 14" descr="Open folder">
            <a:extLst>
              <a:ext uri="{FF2B5EF4-FFF2-40B4-BE49-F238E27FC236}">
                <a16:creationId xmlns:a16="http://schemas.microsoft.com/office/drawing/2014/main" id="{94D711AB-E568-41DA-ACFC-45D27F19D1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8908" y="815804"/>
            <a:ext cx="478318" cy="4783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1D5A35E6-1F08-4448-924B-DAE835443F1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7944" y="2468518"/>
                <a:ext cx="11853234" cy="4172312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Blip>
                    <a:blip r:embed="rId4"/>
                  </a:buBlip>
                </a:pP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giải</a:t>
                </a:r>
                <a:endParaRPr lang="en-US" b="1" dirty="0">
                  <a:solidFill>
                    <a:srgbClr val="0000FF"/>
                  </a:solidFill>
                  <a:ea typeface="Times New Roman" panose="02020603050405020304" pitchFamily="18" charset="0"/>
                </a:endParaRPr>
              </a:p>
              <a:p>
                <a:r>
                  <a:rPr lang="en-US" sz="2800" dirty="0"/>
                  <a:t>c)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/>
                      <m:t>cos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=0</m:t>
                    </m:r>
                    <m:r>
                      <m:rPr>
                        <m:nor/>
                      </m:rPr>
                      <a:rPr lang="en-US" sz="2800"/>
                      <m:t>                                                                          </m:t>
                    </m:r>
                  </m:oMath>
                </a14:m>
                <a:endParaRPr lang="en-US" sz="2800" dirty="0"/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/>
                      <m:t> </m:t>
                    </m:r>
                    <m:r>
                      <m:rPr>
                        <m:nor/>
                      </m:rPr>
                      <a:rPr lang="en-US" sz="2800"/>
                      <m:t>tan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endParaRPr lang="en-US" sz="2800" dirty="0"/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/>
                      <m:t>sin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sz="2800"/>
                                <m:t>sin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=−1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sz="2800"/>
                                <m:t>sin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</m:m>
                      </m:e>
                    </m:d>
                    <m:r>
                      <m:rPr>
                        <m:nor/>
                      </m:rPr>
                      <a:rPr lang="en-US" sz="2800"/>
                      <m:t>                                 </m:t>
                    </m:r>
                  </m:oMath>
                </a14:m>
                <a:endParaRPr lang="en-US" sz="2800" dirty="0"/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/>
                      <m:t>cot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8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1D5A35E6-1F08-4448-924B-DAE835443F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944" y="2468518"/>
                <a:ext cx="11853234" cy="4172312"/>
              </a:xfrm>
              <a:prstGeom prst="rect">
                <a:avLst/>
              </a:prstGeom>
              <a:blipFill>
                <a:blip r:embed="rId5"/>
                <a:stretch>
                  <a:fillRect l="-873" t="-1895" b="-1312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FEA7C7FB-C32D-4A02-A002-4D57E3E90FE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27294" y="815804"/>
            <a:ext cx="6067966" cy="45040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1049E91-52DA-40AB-8083-11292AADB43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7562" y="1226110"/>
            <a:ext cx="2673256" cy="107728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80385F9-60F6-4AD8-80E1-404447B29D7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10818" y="1207088"/>
            <a:ext cx="2354580" cy="111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518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7F92213-55B3-4750-88F4-5771BAD7382D}"/>
              </a:ext>
            </a:extLst>
          </p:cNvPr>
          <p:cNvGrpSpPr/>
          <p:nvPr/>
        </p:nvGrpSpPr>
        <p:grpSpPr>
          <a:xfrm>
            <a:off x="3746652" y="97423"/>
            <a:ext cx="4415461" cy="461665"/>
            <a:chOff x="477850" y="1505359"/>
            <a:chExt cx="6169871" cy="612325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9B1DDFF0-2B93-4B59-A142-13C5D925F4E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757FAA-25E2-49F7-AFBE-EF22E8617094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➌</a:t>
              </a:r>
              <a:r>
                <a:rPr lang="vi-VN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Bài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tập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rèn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luyện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SGK</a:t>
              </a:r>
              <a:endParaRPr lang="vi-VN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34AEEAD4-F0E3-4F5B-AFE8-AD5AC0C05177}"/>
              </a:ext>
            </a:extLst>
          </p:cNvPr>
          <p:cNvSpPr txBox="1">
            <a:spLocks/>
          </p:cNvSpPr>
          <p:nvPr/>
        </p:nvSpPr>
        <p:spPr>
          <a:xfrm>
            <a:off x="227944" y="794184"/>
            <a:ext cx="11853234" cy="1567051"/>
          </a:xfrm>
          <a:prstGeom prst="rect">
            <a:avLst/>
          </a:prstGeom>
          <a:solidFill>
            <a:schemeClr val="accent4">
              <a:lumMod val="20000"/>
              <a:lumOff val="80000"/>
              <a:alpha val="44000"/>
            </a:schemeClr>
          </a:solidFill>
          <a:ln>
            <a:solidFill>
              <a:srgbClr val="FF0000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0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3000" b="1" dirty="0" err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0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3</a:t>
            </a:r>
            <a:r>
              <a:rPr lang="vi-VN" sz="30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00009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0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000" dirty="0">
              <a:solidFill>
                <a:srgbClr val="00009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Graphic 14" descr="Open folder">
            <a:extLst>
              <a:ext uri="{FF2B5EF4-FFF2-40B4-BE49-F238E27FC236}">
                <a16:creationId xmlns:a16="http://schemas.microsoft.com/office/drawing/2014/main" id="{94D711AB-E568-41DA-ACFC-45D27F19D1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8908" y="815804"/>
            <a:ext cx="478318" cy="4783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1D5A35E6-1F08-4448-924B-DAE835443F1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8908" y="2468518"/>
                <a:ext cx="12013092" cy="4172312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Blip>
                    <a:blip r:embed="rId4"/>
                  </a:buBlip>
                </a:pP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giải</a:t>
                </a:r>
                <a:endParaRPr lang="en-US" b="1" dirty="0">
                  <a:solidFill>
                    <a:srgbClr val="0000FF"/>
                  </a:solidFill>
                  <a:ea typeface="Times New Roman" panose="02020603050405020304" pitchFamily="18" charset="0"/>
                </a:endParaRPr>
              </a:p>
              <a:p>
                <a:r>
                  <a:rPr lang="en-US" sz="2600" dirty="0"/>
                  <a:t>d) </a:t>
                </a:r>
                <a:r>
                  <a:rPr lang="en-US" sz="2600" dirty="0" err="1"/>
                  <a:t>Với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+1 </m:t>
                    </m:r>
                  </m:oMath>
                </a14:m>
                <a:r>
                  <a:rPr lang="en-US" sz="2600" dirty="0" err="1"/>
                  <a:t>thì</a:t>
                </a:r>
                <a:endParaRPr lang="en-US" sz="2600" dirty="0"/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/>
                      <m:t>cos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200"/>
                      <m:t>cos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200"/>
                      <m:t>cos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200"/>
                      <m:t>cos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=−</m:t>
                    </m:r>
                    <m:r>
                      <m:rPr>
                        <m:nor/>
                      </m:rPr>
                      <a:rPr lang="en-US" sz="2200"/>
                      <m:t>cos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200" dirty="0"/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/>
                      <m:t>sin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/>
                      <m:t>sin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/>
                      <m:t>sin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/>
                      <m:t>sin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 =−</m:t>
                    </m:r>
                    <m:r>
                      <m:rPr>
                        <m:nor/>
                      </m:rPr>
                      <a:rPr lang="en-US" sz="2400"/>
                      <m:t>sin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00"/>
                      <m:t>tan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600" dirty="0"/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00"/>
                      <m:t>cot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6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1D5A35E6-1F08-4448-924B-DAE835443F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908" y="2468518"/>
                <a:ext cx="12013092" cy="4172312"/>
              </a:xfrm>
              <a:prstGeom prst="rect">
                <a:avLst/>
              </a:prstGeom>
              <a:blipFill>
                <a:blip r:embed="rId5"/>
                <a:stretch>
                  <a:fillRect l="-710" t="-1895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A7DA9A60-2CC9-4690-92CA-C30C16D01A3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27294" y="815804"/>
            <a:ext cx="6067966" cy="45040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228F34F-1721-40AF-9BDD-3D8977B72C4D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7562" y="1226110"/>
            <a:ext cx="2673256" cy="107728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958ED98-E2CB-4B59-9303-D00B18396B2B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10818" y="1207088"/>
            <a:ext cx="2354580" cy="111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344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7F92213-55B3-4750-88F4-5771BAD7382D}"/>
              </a:ext>
            </a:extLst>
          </p:cNvPr>
          <p:cNvGrpSpPr/>
          <p:nvPr/>
        </p:nvGrpSpPr>
        <p:grpSpPr>
          <a:xfrm>
            <a:off x="3746652" y="97423"/>
            <a:ext cx="4415461" cy="461665"/>
            <a:chOff x="477850" y="1505359"/>
            <a:chExt cx="6169871" cy="612325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9B1DDFF0-2B93-4B59-A142-13C5D925F4E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757FAA-25E2-49F7-AFBE-EF22E8617094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➌</a:t>
              </a:r>
              <a:r>
                <a:rPr lang="vi-VN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Bài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tập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rèn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luyện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SGK</a:t>
              </a:r>
              <a:endParaRPr lang="vi-VN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34AEEAD4-F0E3-4F5B-AFE8-AD5AC0C05177}"/>
              </a:ext>
            </a:extLst>
          </p:cNvPr>
          <p:cNvSpPr txBox="1">
            <a:spLocks/>
          </p:cNvSpPr>
          <p:nvPr/>
        </p:nvSpPr>
        <p:spPr>
          <a:xfrm>
            <a:off x="227944" y="794184"/>
            <a:ext cx="11853234" cy="1567051"/>
          </a:xfrm>
          <a:prstGeom prst="rect">
            <a:avLst/>
          </a:prstGeom>
          <a:solidFill>
            <a:schemeClr val="accent4">
              <a:lumMod val="20000"/>
              <a:lumOff val="80000"/>
              <a:alpha val="44000"/>
            </a:schemeClr>
          </a:solidFill>
          <a:ln>
            <a:solidFill>
              <a:srgbClr val="FF0000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0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3000" b="1" dirty="0" err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0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3</a:t>
            </a:r>
            <a:r>
              <a:rPr lang="vi-VN" sz="30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00009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0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000" dirty="0">
              <a:solidFill>
                <a:srgbClr val="00009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Graphic 14" descr="Open folder">
            <a:extLst>
              <a:ext uri="{FF2B5EF4-FFF2-40B4-BE49-F238E27FC236}">
                <a16:creationId xmlns:a16="http://schemas.microsoft.com/office/drawing/2014/main" id="{94D711AB-E568-41DA-ACFC-45D27F19D1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8908" y="815804"/>
            <a:ext cx="478318" cy="4783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1D5A35E6-1F08-4448-924B-DAE835443F1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8014" y="2410610"/>
                <a:ext cx="12043985" cy="4172312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Blip>
                    <a:blip r:embed="rId4"/>
                  </a:buBlip>
                </a:pP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giải</a:t>
                </a:r>
                <a:endParaRPr lang="en-US" b="1" dirty="0">
                  <a:solidFill>
                    <a:srgbClr val="0000FF"/>
                  </a:solidFill>
                  <a:ea typeface="Times New Roman" panose="02020603050405020304" pitchFamily="18" charset="0"/>
                </a:endParaRPr>
              </a:p>
              <a:p>
                <a:pPr lvl="0"/>
                <a:r>
                  <a:rPr lang="en-US" sz="2800" dirty="0"/>
                  <a:t>d) </a:t>
                </a:r>
                <a:r>
                  <a:rPr lang="en-US" sz="2800" dirty="0" err="1"/>
                  <a:t>Với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thì</a:t>
                </a:r>
                <a:endParaRPr lang="en-US" sz="2800" dirty="0"/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/>
                      <m:t>cos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/>
                      <m:t>cos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/>
                      <m:t>cos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/>
                      <m:t>cos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=−</m:t>
                    </m:r>
                    <m:r>
                      <m:rPr>
                        <m:nor/>
                      </m:rPr>
                      <a:rPr lang="en-US" sz="2400"/>
                      <m:t>cos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400" i="1" dirty="0"/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/>
                      <m:t>sin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/>
                      <m:t>sin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 =</m:t>
                    </m:r>
                    <m:r>
                      <m:rPr>
                        <m:nor/>
                      </m:rPr>
                      <a:rPr lang="en-US" sz="2400"/>
                      <m:t>sin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/>
                      <m:t>sin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=−</m:t>
                    </m:r>
                    <m:r>
                      <m:rPr>
                        <m:nor/>
                      </m:rPr>
                      <a:rPr lang="en-US" sz="2400"/>
                      <m:t>sin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  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/>
                      <m:t>tan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dirty="0"/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/>
                      <m:t>cot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1D5A35E6-1F08-4448-924B-DAE835443F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14" y="2410610"/>
                <a:ext cx="12043985" cy="4172312"/>
              </a:xfrm>
              <a:prstGeom prst="rect">
                <a:avLst/>
              </a:prstGeom>
              <a:blipFill>
                <a:blip r:embed="rId5"/>
                <a:stretch>
                  <a:fillRect l="-859" t="-1892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22FC5FBC-96B0-40C7-A7F7-6D7B3550426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27294" y="815804"/>
            <a:ext cx="6067966" cy="45040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A4A4CD2-FD7E-48C8-9459-8736620AD7EB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7562" y="1226110"/>
            <a:ext cx="2673256" cy="107728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3ECC0E8-9343-473A-8E47-CE895AB78E4B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10818" y="1207088"/>
            <a:ext cx="2354580" cy="111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42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7F92213-55B3-4750-88F4-5771BAD7382D}"/>
              </a:ext>
            </a:extLst>
          </p:cNvPr>
          <p:cNvGrpSpPr/>
          <p:nvPr/>
        </p:nvGrpSpPr>
        <p:grpSpPr>
          <a:xfrm>
            <a:off x="3746652" y="97423"/>
            <a:ext cx="4415461" cy="461665"/>
            <a:chOff x="477850" y="1505359"/>
            <a:chExt cx="6169871" cy="612325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9B1DDFF0-2B93-4B59-A142-13C5D925F4E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757FAA-25E2-49F7-AFBE-EF22E8617094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➌</a:t>
              </a:r>
              <a:r>
                <a:rPr lang="vi-VN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Bài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tập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rèn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luyện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SGK</a:t>
              </a:r>
              <a:endParaRPr lang="vi-VN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34AEEAD4-F0E3-4F5B-AFE8-AD5AC0C05177}"/>
              </a:ext>
            </a:extLst>
          </p:cNvPr>
          <p:cNvSpPr txBox="1">
            <a:spLocks/>
          </p:cNvSpPr>
          <p:nvPr/>
        </p:nvSpPr>
        <p:spPr>
          <a:xfrm>
            <a:off x="227944" y="794184"/>
            <a:ext cx="11853234" cy="1567051"/>
          </a:xfrm>
          <a:prstGeom prst="rect">
            <a:avLst/>
          </a:prstGeom>
          <a:solidFill>
            <a:schemeClr val="accent4">
              <a:lumMod val="20000"/>
              <a:lumOff val="80000"/>
              <a:alpha val="44000"/>
            </a:schemeClr>
          </a:solidFill>
          <a:ln>
            <a:solidFill>
              <a:srgbClr val="FF0000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0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3000" b="1" dirty="0" err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0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5</a:t>
            </a:r>
            <a:r>
              <a:rPr lang="vi-VN" sz="30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30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endParaRPr lang="en-US" sz="3200" dirty="0">
              <a:solidFill>
                <a:srgbClr val="00009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0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000" dirty="0">
              <a:solidFill>
                <a:srgbClr val="00009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Graphic 14" descr="Open folder">
            <a:extLst>
              <a:ext uri="{FF2B5EF4-FFF2-40B4-BE49-F238E27FC236}">
                <a16:creationId xmlns:a16="http://schemas.microsoft.com/office/drawing/2014/main" id="{94D711AB-E568-41DA-ACFC-45D27F19D1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8908" y="815804"/>
            <a:ext cx="478318" cy="478318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D5A35E6-1F08-4448-924B-DAE835443F13}"/>
              </a:ext>
            </a:extLst>
          </p:cNvPr>
          <p:cNvSpPr txBox="1">
            <a:spLocks/>
          </p:cNvSpPr>
          <p:nvPr/>
        </p:nvSpPr>
        <p:spPr>
          <a:xfrm>
            <a:off x="227944" y="2410610"/>
            <a:ext cx="11853234" cy="4349967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Blip>
                <a:blip r:embed="rId4"/>
              </a:buBlip>
            </a:pPr>
            <a:r>
              <a:rPr lang="en-US" b="1" dirty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ea typeface="Times New Roman" panose="02020603050405020304" pitchFamily="18" charset="0"/>
              </a:rPr>
              <a:t>Lời</a:t>
            </a:r>
            <a:r>
              <a:rPr lang="en-US" b="1" dirty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ea typeface="Times New Roman" panose="02020603050405020304" pitchFamily="18" charset="0"/>
              </a:rPr>
              <a:t>giải</a:t>
            </a:r>
            <a:endParaRPr lang="en-US" b="1" dirty="0">
              <a:solidFill>
                <a:srgbClr val="0000FF"/>
              </a:solidFill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/>
              <a:t>a)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C4BFDF-47EC-F840-2D5F-1F0C58AA48A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51682" y="1102963"/>
            <a:ext cx="9484551" cy="1027915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6B20FFFE-35C0-E380-205C-99B8E4809F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5343" y="3310360"/>
            <a:ext cx="1979452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37666F8E-2135-F533-8490-47E265D3660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15344" y="3310361"/>
          <a:ext cx="10081548" cy="2372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4927600" imgH="939800" progId="Equation.DSMT4">
                  <p:embed/>
                </p:oleObj>
              </mc:Choice>
              <mc:Fallback>
                <p:oleObj r:id="rId6" imgW="4927600" imgH="9398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37666F8E-2135-F533-8490-47E265D3660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5344" y="3310361"/>
                        <a:ext cx="10081548" cy="23728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7225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7F92213-55B3-4750-88F4-5771BAD7382D}"/>
              </a:ext>
            </a:extLst>
          </p:cNvPr>
          <p:cNvGrpSpPr/>
          <p:nvPr/>
        </p:nvGrpSpPr>
        <p:grpSpPr>
          <a:xfrm>
            <a:off x="3746652" y="97423"/>
            <a:ext cx="4415461" cy="461665"/>
            <a:chOff x="477850" y="1505359"/>
            <a:chExt cx="6169871" cy="612325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9B1DDFF0-2B93-4B59-A142-13C5D925F4E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757FAA-25E2-49F7-AFBE-EF22E8617094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2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Bài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tập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rèn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luyện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SGK</a:t>
              </a:r>
              <a:endParaRPr lang="vi-VN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34AEEAD4-F0E3-4F5B-AFE8-AD5AC0C05177}"/>
              </a:ext>
            </a:extLst>
          </p:cNvPr>
          <p:cNvSpPr txBox="1">
            <a:spLocks/>
          </p:cNvSpPr>
          <p:nvPr/>
        </p:nvSpPr>
        <p:spPr>
          <a:xfrm>
            <a:off x="227944" y="794184"/>
            <a:ext cx="11853234" cy="1567051"/>
          </a:xfrm>
          <a:prstGeom prst="rect">
            <a:avLst/>
          </a:prstGeom>
          <a:solidFill>
            <a:schemeClr val="accent4">
              <a:lumMod val="20000"/>
              <a:lumOff val="80000"/>
              <a:alpha val="44000"/>
            </a:schemeClr>
          </a:solidFill>
          <a:ln>
            <a:solidFill>
              <a:srgbClr val="FF0000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0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3000" b="1" dirty="0" err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0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5</a:t>
            </a:r>
            <a:r>
              <a:rPr lang="vi-VN" sz="30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30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endParaRPr lang="en-US" sz="3200" dirty="0">
              <a:solidFill>
                <a:srgbClr val="00009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0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000" dirty="0">
              <a:solidFill>
                <a:srgbClr val="00009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Graphic 14" descr="Open folder">
            <a:extLst>
              <a:ext uri="{FF2B5EF4-FFF2-40B4-BE49-F238E27FC236}">
                <a16:creationId xmlns:a16="http://schemas.microsoft.com/office/drawing/2014/main" id="{94D711AB-E568-41DA-ACFC-45D27F19D1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8908" y="815804"/>
            <a:ext cx="478318" cy="4783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1D5A35E6-1F08-4448-924B-DAE835443F1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7944" y="2410610"/>
                <a:ext cx="11853234" cy="4349967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Blip>
                    <a:blip r:embed="rId4"/>
                  </a:buBlip>
                </a:pP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giải</a:t>
                </a:r>
                <a:endParaRPr lang="en-US" b="1" dirty="0">
                  <a:solidFill>
                    <a:srgbClr val="0000FF"/>
                  </a:solidFill>
                  <a:ea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b)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/>
                      <m:t>cos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/>
                      <m:t>cos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/>
                      <m:t>cos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+…+</m:t>
                    </m:r>
                    <m:r>
                      <m:rPr>
                        <m:nor/>
                      </m:rPr>
                      <a:rPr lang="en-US"/>
                      <m:t>cos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17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/>
                        <m:t>        </m:t>
                      </m:r>
                      <m:r>
                        <m:rPr>
                          <m:nor/>
                        </m:rPr>
                        <a:rPr lang="en-US"/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/>
                            <m:t>cos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/>
                            <m:t>cos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17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/>
                            <m:t>cos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/>
                            <m:t>cos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17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en-US" i="1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0"/>
                  <a:t>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/>
                          <m:t>cos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8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/>
                          <m:t>cos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9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/>
                      <m:t>cos</m:t>
                    </m:r>
                    <m:r>
                      <a:rPr lang="en-US">
                        <a:latin typeface="Cambria Math" panose="02040503050406030204" pitchFamily="18" charset="0"/>
                      </a:rPr>
                      <m:t>9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br>
                  <a:rPr lang="en-US" i="1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/>
                        <m:t>  </m:t>
                      </m:r>
                      <m:r>
                        <m:rPr>
                          <m:nor/>
                        </m:rPr>
                        <a:rPr lang="en-US" b="0" i="0" smtClean="0"/>
                        <m:t>     </m:t>
                      </m:r>
                      <m:r>
                        <m:rPr>
                          <m:nor/>
                        </m:rPr>
                        <a:rPr lang="en-US"/>
                        <m:t> =0+0+...+0+0=0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1D5A35E6-1F08-4448-924B-DAE835443F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944" y="2410610"/>
                <a:ext cx="11853234" cy="4349967"/>
              </a:xfrm>
              <a:prstGeom prst="rect">
                <a:avLst/>
              </a:prstGeom>
              <a:blipFill>
                <a:blip r:embed="rId5"/>
                <a:stretch>
                  <a:fillRect l="-1233" t="-1816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>
            <a:extLst>
              <a:ext uri="{FF2B5EF4-FFF2-40B4-BE49-F238E27FC236}">
                <a16:creationId xmlns:a16="http://schemas.microsoft.com/office/drawing/2014/main" id="{6B20FFFE-35C0-E380-205C-99B8E4809F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5343" y="3310360"/>
            <a:ext cx="1979452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9B8FE84-E109-4996-AF59-27CADE48014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79505" y="1063751"/>
            <a:ext cx="9484551" cy="102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292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A02A7FC-8324-454A-B0F5-EBF7A6E0D043}"/>
              </a:ext>
            </a:extLst>
          </p:cNvPr>
          <p:cNvGrpSpPr/>
          <p:nvPr/>
        </p:nvGrpSpPr>
        <p:grpSpPr>
          <a:xfrm>
            <a:off x="2217945" y="247781"/>
            <a:ext cx="4384952" cy="461665"/>
            <a:chOff x="477850" y="1541060"/>
            <a:chExt cx="6127239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282B7269-FB6F-4005-BDC6-21A1A1E5807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3C16830-BF47-41CA-AE84-BF7BD3A1834B}"/>
                </a:ext>
              </a:extLst>
            </p:cNvPr>
            <p:cNvSpPr txBox="1"/>
            <p:nvPr/>
          </p:nvSpPr>
          <p:spPr>
            <a:xfrm>
              <a:off x="608132" y="1541060"/>
              <a:ext cx="5996957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  </a:t>
              </a:r>
              <a:r>
                <a:rPr lang="en-US" sz="2400" b="1">
                  <a:solidFill>
                    <a:srgbClr val="3333FF"/>
                  </a:solidFill>
                  <a:latin typeface="Times New Roman" panose="02020603050405020304" pitchFamily="18" charset="0"/>
                  <a:ea typeface="Yu Gothic" panose="020B0400000000000000" pitchFamily="34" charset="-128"/>
                  <a:cs typeface="Times New Roman" panose="02020603050405020304" pitchFamily="18" charset="0"/>
                  <a:sym typeface="Baumans"/>
                </a:rPr>
                <a:t>TIẾT 3 (TIẾP THEO)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79227649-0BC6-4384-A17E-B9EFABC8B211}"/>
              </a:ext>
            </a:extLst>
          </p:cNvPr>
          <p:cNvSpPr txBox="1">
            <a:spLocks/>
          </p:cNvSpPr>
          <p:nvPr/>
        </p:nvSpPr>
        <p:spPr>
          <a:xfrm>
            <a:off x="159857" y="911054"/>
            <a:ext cx="11989407" cy="6447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II. </a:t>
            </a:r>
            <a:r>
              <a:rPr lang="en-US" sz="3200" b="1" dirty="0" err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32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endParaRPr lang="en-US" sz="3200" dirty="0">
              <a:solidFill>
                <a:srgbClr val="00009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endParaRPr lang="en-US" sz="3200" dirty="0">
              <a:solidFill>
                <a:srgbClr val="00009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122C2AE-6C95-421B-96F6-86DD8E47767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4746" y="1572176"/>
                <a:ext cx="11792211" cy="4845416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>
                    <a:solidFill>
                      <a:srgbClr val="0000FF"/>
                    </a:solidFill>
                    <a:latin typeface="Aarial"/>
                    <a:ea typeface="Calibri" panose="020F0502020204030204" pitchFamily="34" charset="0"/>
                  </a:rPr>
                  <a:t>3) </a:t>
                </a:r>
                <a:r>
                  <a:rPr lang="en-US" b="1" dirty="0" err="1">
                    <a:solidFill>
                      <a:srgbClr val="0000FF"/>
                    </a:solidFill>
                    <a:latin typeface="Aarial"/>
                    <a:ea typeface="Calibri" panose="020F0502020204030204" pitchFamily="34" charset="0"/>
                  </a:rPr>
                  <a:t>Giá</a:t>
                </a:r>
                <a:r>
                  <a:rPr lang="en-US" b="1" dirty="0">
                    <a:solidFill>
                      <a:srgbClr val="0000FF"/>
                    </a:solidFill>
                    <a:latin typeface="Aarial"/>
                    <a:ea typeface="Calibri" panose="020F0502020204030204" pitchFamily="34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latin typeface="Aarial"/>
                    <a:ea typeface="Calibri" panose="020F0502020204030204" pitchFamily="34" charset="0"/>
                  </a:rPr>
                  <a:t>trị</a:t>
                </a:r>
                <a:r>
                  <a:rPr lang="en-US" b="1" dirty="0">
                    <a:solidFill>
                      <a:srgbClr val="0000FF"/>
                    </a:solidFill>
                    <a:latin typeface="Aarial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latin typeface="Aarial"/>
                  </a:rPr>
                  <a:t>lượng</a:t>
                </a:r>
                <a:r>
                  <a:rPr lang="en-US" b="1" dirty="0">
                    <a:solidFill>
                      <a:srgbClr val="0000FF"/>
                    </a:solidFill>
                    <a:latin typeface="Aarial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latin typeface="Aarial"/>
                  </a:rPr>
                  <a:t>giác</a:t>
                </a:r>
                <a:r>
                  <a:rPr lang="en-US" b="1" dirty="0">
                    <a:solidFill>
                      <a:srgbClr val="0000FF"/>
                    </a:solidFill>
                    <a:latin typeface="Aarial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latin typeface="Aarial"/>
                  </a:rPr>
                  <a:t>của</a:t>
                </a:r>
                <a:r>
                  <a:rPr lang="en-US" b="1" dirty="0">
                    <a:solidFill>
                      <a:srgbClr val="0000FF"/>
                    </a:solidFill>
                    <a:latin typeface="Aarial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latin typeface="Aarial"/>
                  </a:rPr>
                  <a:t>các</a:t>
                </a:r>
                <a:r>
                  <a:rPr lang="en-US" b="1" dirty="0">
                    <a:solidFill>
                      <a:srgbClr val="0000FF"/>
                    </a:solidFill>
                    <a:latin typeface="Aarial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latin typeface="Aarial"/>
                  </a:rPr>
                  <a:t>góc</a:t>
                </a:r>
                <a:r>
                  <a:rPr lang="en-US" b="1" dirty="0">
                    <a:solidFill>
                      <a:srgbClr val="0000FF"/>
                    </a:solidFill>
                    <a:latin typeface="Aarial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latin typeface="Aarial"/>
                  </a:rPr>
                  <a:t>có</a:t>
                </a:r>
                <a:r>
                  <a:rPr lang="en-US" b="1" dirty="0">
                    <a:solidFill>
                      <a:srgbClr val="0000FF"/>
                    </a:solidFill>
                    <a:latin typeface="Aarial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latin typeface="Aarial"/>
                  </a:rPr>
                  <a:t>liên</a:t>
                </a:r>
                <a:r>
                  <a:rPr lang="en-US" b="1" dirty="0">
                    <a:solidFill>
                      <a:srgbClr val="0000FF"/>
                    </a:solidFill>
                    <a:latin typeface="Aarial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latin typeface="Aarial"/>
                  </a:rPr>
                  <a:t>quan</a:t>
                </a:r>
                <a:r>
                  <a:rPr lang="en-US" b="1" dirty="0">
                    <a:solidFill>
                      <a:srgbClr val="0000FF"/>
                    </a:solidFill>
                    <a:latin typeface="Aarial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latin typeface="Aarial"/>
                  </a:rPr>
                  <a:t>đặc</a:t>
                </a:r>
                <a:r>
                  <a:rPr lang="en-US" b="1" dirty="0">
                    <a:solidFill>
                      <a:srgbClr val="0000FF"/>
                    </a:solidFill>
                    <a:latin typeface="Aarial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latin typeface="Aarial"/>
                  </a:rPr>
                  <a:t>biệt</a:t>
                </a:r>
                <a:endParaRPr lang="en-US" b="1" dirty="0">
                  <a:solidFill>
                    <a:srgbClr val="0000FF"/>
                  </a:solidFill>
                  <a:latin typeface="Aarial"/>
                </a:endParaRPr>
              </a:p>
              <a:p>
                <a:pPr marL="0" indent="0">
                  <a:buNone/>
                </a:pPr>
                <a:r>
                  <a:rPr lang="en-US" dirty="0" err="1">
                    <a:latin typeface="Aarial"/>
                  </a:rPr>
                  <a:t>Trên</a:t>
                </a:r>
                <a:r>
                  <a:rPr lang="en-US" dirty="0">
                    <a:latin typeface="Aarial"/>
                  </a:rPr>
                  <a:t> </a:t>
                </a:r>
                <a:r>
                  <a:rPr lang="en-US" dirty="0" err="1">
                    <a:latin typeface="Aarial"/>
                  </a:rPr>
                  <a:t>đường</a:t>
                </a:r>
                <a:r>
                  <a:rPr lang="en-US" dirty="0">
                    <a:latin typeface="Aarial"/>
                  </a:rPr>
                  <a:t> </a:t>
                </a:r>
                <a:r>
                  <a:rPr lang="en-US" dirty="0" err="1">
                    <a:latin typeface="Aarial"/>
                  </a:rPr>
                  <a:t>tròn</a:t>
                </a:r>
                <a:r>
                  <a:rPr lang="en-US" dirty="0">
                    <a:latin typeface="Aarial"/>
                  </a:rPr>
                  <a:t> </a:t>
                </a:r>
                <a:r>
                  <a:rPr lang="en-US" dirty="0" err="1">
                    <a:latin typeface="Aarial"/>
                  </a:rPr>
                  <a:t>lượng</a:t>
                </a:r>
                <a:r>
                  <a:rPr lang="en-US" dirty="0">
                    <a:latin typeface="Aarial"/>
                  </a:rPr>
                  <a:t> </a:t>
                </a:r>
                <a:r>
                  <a:rPr lang="en-US" dirty="0" err="1">
                    <a:latin typeface="Aarial"/>
                  </a:rPr>
                  <a:t>giác</a:t>
                </a:r>
                <a:r>
                  <a:rPr lang="en-US" dirty="0">
                    <a:latin typeface="Aarial"/>
                  </a:rPr>
                  <a:t>, </a:t>
                </a:r>
                <a:r>
                  <a:rPr lang="en-US" dirty="0" err="1">
                    <a:latin typeface="Aarial"/>
                  </a:rPr>
                  <a:t>cho</a:t>
                </a:r>
                <a:r>
                  <a:rPr lang="en-US" dirty="0">
                    <a:latin typeface="Aarial"/>
                  </a:rPr>
                  <a:t> </a:t>
                </a:r>
                <a:r>
                  <a:rPr lang="en-US" dirty="0" err="1">
                    <a:latin typeface="Aarial"/>
                  </a:rPr>
                  <a:t>hai</a:t>
                </a:r>
                <a:r>
                  <a:rPr lang="en-US" dirty="0">
                    <a:latin typeface="Aarial"/>
                  </a:rPr>
                  <a:t> </a:t>
                </a:r>
                <a:r>
                  <a:rPr lang="en-US" dirty="0" err="1">
                    <a:latin typeface="Aarial"/>
                  </a:rPr>
                  <a:t>điểm</a:t>
                </a:r>
                <a:r>
                  <a:rPr lang="en-US" dirty="0">
                    <a:latin typeface="Aarial"/>
                  </a:rPr>
                  <a:t> M, </a:t>
                </a:r>
                <a:r>
                  <a:rPr lang="en-US" dirty="0" err="1">
                    <a:latin typeface="Aarial"/>
                  </a:rPr>
                  <a:t>M’sao</a:t>
                </a:r>
                <a:r>
                  <a:rPr lang="en-US" dirty="0">
                    <a:latin typeface="Aarial"/>
                  </a:rPr>
                  <a:t> </a:t>
                </a:r>
                <a:r>
                  <a:rPr lang="en-US" dirty="0" err="1">
                    <a:latin typeface="Aarial"/>
                  </a:rPr>
                  <a:t>cho</a:t>
                </a:r>
                <a:r>
                  <a:rPr lang="en-US" dirty="0">
                    <a:latin typeface="Aarial"/>
                  </a:rPr>
                  <a:t> </a:t>
                </a:r>
                <a:r>
                  <a:rPr lang="en-US" dirty="0" err="1">
                    <a:latin typeface="Aarial"/>
                  </a:rPr>
                  <a:t>góc</a:t>
                </a:r>
                <a:r>
                  <a:rPr lang="en-US" dirty="0">
                    <a:latin typeface="Aarial"/>
                  </a:rPr>
                  <a:t> </a:t>
                </a:r>
                <a:r>
                  <a:rPr lang="en-US" dirty="0" err="1">
                    <a:latin typeface="Aarial"/>
                  </a:rPr>
                  <a:t>lượng</a:t>
                </a:r>
                <a:r>
                  <a:rPr lang="en-US" dirty="0">
                    <a:latin typeface="Aarial"/>
                  </a:rPr>
                  <a:t> </a:t>
                </a:r>
                <a:r>
                  <a:rPr lang="en-US" dirty="0" err="1">
                    <a:latin typeface="Aarial"/>
                  </a:rPr>
                  <a:t>giác</a:t>
                </a:r>
                <a:r>
                  <a:rPr lang="en-US" dirty="0">
                    <a:latin typeface="Aarial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>
                    <a:latin typeface="Aarial"/>
                  </a:rPr>
                  <a:t>, </a:t>
                </a:r>
                <a:r>
                  <a:rPr lang="en-US" dirty="0" err="1">
                    <a:latin typeface="Aarial"/>
                  </a:rPr>
                  <a:t>góc</a:t>
                </a:r>
                <a:r>
                  <a:rPr lang="en-US" dirty="0">
                    <a:latin typeface="Aarial"/>
                  </a:rPr>
                  <a:t> </a:t>
                </a:r>
                <a:r>
                  <a:rPr lang="en-US" dirty="0" err="1">
                    <a:latin typeface="Aarial"/>
                  </a:rPr>
                  <a:t>lượng</a:t>
                </a:r>
                <a:r>
                  <a:rPr lang="en-US" dirty="0">
                    <a:latin typeface="Aarial"/>
                  </a:rPr>
                  <a:t> </a:t>
                </a:r>
                <a:r>
                  <a:rPr lang="en-US" dirty="0" err="1">
                    <a:latin typeface="Aarial"/>
                  </a:rPr>
                  <a:t>giác</a:t>
                </a:r>
                <a:r>
                  <a:rPr lang="en-US" dirty="0">
                    <a:latin typeface="Aarial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𝑂𝑀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Aarial"/>
                  </a:rPr>
                  <a:t>(</a:t>
                </a:r>
                <a:r>
                  <a:rPr lang="en-US" dirty="0" err="1">
                    <a:latin typeface="Aarial"/>
                  </a:rPr>
                  <a:t>Hình</a:t>
                </a:r>
                <a:r>
                  <a:rPr lang="en-US" dirty="0">
                    <a:latin typeface="Aarial"/>
                  </a:rPr>
                  <a:t> 13).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Aarial"/>
                  </a:rPr>
                  <a:t>Ta </a:t>
                </a:r>
                <a:r>
                  <a:rPr lang="en-US" dirty="0" err="1">
                    <a:latin typeface="Aarial"/>
                  </a:rPr>
                  <a:t>có</a:t>
                </a:r>
                <a:r>
                  <a:rPr lang="en-US" dirty="0">
                    <a:latin typeface="Aarial"/>
                  </a:rPr>
                  <a:t> </a:t>
                </a:r>
                <a:r>
                  <a:rPr lang="en-US" dirty="0" err="1">
                    <a:latin typeface="Aarial"/>
                  </a:rPr>
                  <a:t>các</a:t>
                </a:r>
                <a:r>
                  <a:rPr lang="en-US" dirty="0">
                    <a:latin typeface="Aarial"/>
                  </a:rPr>
                  <a:t> </a:t>
                </a:r>
                <a:r>
                  <a:rPr lang="en-US" dirty="0" err="1">
                    <a:latin typeface="Aarial"/>
                  </a:rPr>
                  <a:t>công</a:t>
                </a:r>
                <a:r>
                  <a:rPr lang="en-US" dirty="0">
                    <a:latin typeface="Aarial"/>
                  </a:rPr>
                  <a:t> </a:t>
                </a:r>
                <a:r>
                  <a:rPr lang="en-US" dirty="0" err="1">
                    <a:latin typeface="Aarial"/>
                  </a:rPr>
                  <a:t>thức</a:t>
                </a:r>
                <a:r>
                  <a:rPr lang="en-US" dirty="0">
                    <a:latin typeface="Aarial"/>
                  </a:rPr>
                  <a:t> </a:t>
                </a:r>
                <a:r>
                  <a:rPr lang="en-US" dirty="0" err="1">
                    <a:latin typeface="Aarial"/>
                  </a:rPr>
                  <a:t>sau</a:t>
                </a:r>
                <a:r>
                  <a:rPr lang="en-US" dirty="0">
                    <a:latin typeface="Aarial"/>
                  </a:rPr>
                  <a:t> </a:t>
                </a:r>
                <a:r>
                  <a:rPr lang="en-US" dirty="0" err="1">
                    <a:latin typeface="Aarial"/>
                  </a:rPr>
                  <a:t>cho</a:t>
                </a:r>
                <a:r>
                  <a:rPr lang="en-US" dirty="0">
                    <a:latin typeface="Aarial"/>
                  </a:rPr>
                  <a:t> </a:t>
                </a:r>
                <a:r>
                  <a:rPr lang="en-US" dirty="0" err="1">
                    <a:latin typeface="Aarial"/>
                  </a:rPr>
                  <a:t>hai</a:t>
                </a:r>
                <a:r>
                  <a:rPr lang="en-US" dirty="0">
                    <a:latin typeface="Aarial"/>
                  </a:rPr>
                  <a:t> </a:t>
                </a:r>
                <a:r>
                  <a:rPr lang="en-US" dirty="0" err="1">
                    <a:latin typeface="Aarial"/>
                  </a:rPr>
                  <a:t>góc</a:t>
                </a:r>
                <a:r>
                  <a:rPr lang="en-US" dirty="0">
                    <a:latin typeface="Aarial"/>
                  </a:rPr>
                  <a:t> </a:t>
                </a:r>
                <a:r>
                  <a:rPr lang="en-US" dirty="0" err="1">
                    <a:latin typeface="Aarial"/>
                  </a:rPr>
                  <a:t>đối</a:t>
                </a:r>
                <a:r>
                  <a:rPr lang="en-US" dirty="0">
                    <a:latin typeface="Aarial"/>
                  </a:rPr>
                  <a:t> </a:t>
                </a:r>
                <a:r>
                  <a:rPr lang="en-US" dirty="0" err="1">
                    <a:latin typeface="Aarial"/>
                  </a:rPr>
                  <a:t>nhau</a:t>
                </a:r>
                <a:r>
                  <a:rPr lang="en-US" dirty="0">
                    <a:latin typeface="Aarial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m:rPr>
                            <m:nor/>
                          </m:rPr>
                          <a:rPr lang="en-US">
                            <a:latin typeface="Aarial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>
                            <a:latin typeface="Aarial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>
                            <a:latin typeface="Aarial"/>
                          </a:rPr>
                          <m:t>à </m:t>
                        </m:r>
                        <m:r>
                          <m:rPr>
                            <m:nor/>
                          </m:rPr>
                          <a:rPr lang="en-US" i="1">
                            <a:latin typeface="Aarial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dirty="0">
                    <a:latin typeface="Aarial"/>
                  </a:rPr>
                  <a:t>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)=−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en-US" dirty="0">
                    <a:latin typeface="Aarial"/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            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𝑡𝑎𝑛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)=−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𝑡𝑎𝑛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</m:oMath>
                </a14:m>
                <a:endParaRPr lang="en-US" dirty="0">
                  <a:latin typeface="Aarial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en-US" dirty="0">
                    <a:latin typeface="Aarial"/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            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𝑐𝑜𝑡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)=−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𝑐𝑜𝑡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</m:oMath>
                </a14:m>
                <a:endParaRPr lang="en-US" sz="2800" dirty="0">
                  <a:solidFill>
                    <a:prstClr val="black"/>
                  </a:solidFill>
                  <a:latin typeface="Aarial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122C2AE-6C95-421B-96F6-86DD8E477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746" y="1572176"/>
                <a:ext cx="11792211" cy="4845416"/>
              </a:xfrm>
              <a:prstGeom prst="rect">
                <a:avLst/>
              </a:prstGeom>
              <a:blipFill>
                <a:blip r:embed="rId2"/>
                <a:stretch>
                  <a:fillRect l="-1292" t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AE9751-D5F4-4632-B647-AC63F42F60DC}"/>
              </a:ext>
            </a:extLst>
          </p:cNvPr>
          <p:cNvSpPr/>
          <p:nvPr/>
        </p:nvSpPr>
        <p:spPr>
          <a:xfrm>
            <a:off x="108673" y="894723"/>
            <a:ext cx="12065702" cy="5605695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591C2C-F624-8F3B-E571-296DEBE5B0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971" y="3697570"/>
            <a:ext cx="2446186" cy="254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348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A02A7FC-8324-454A-B0F5-EBF7A6E0D043}"/>
              </a:ext>
            </a:extLst>
          </p:cNvPr>
          <p:cNvGrpSpPr/>
          <p:nvPr/>
        </p:nvGrpSpPr>
        <p:grpSpPr>
          <a:xfrm>
            <a:off x="2217945" y="247781"/>
            <a:ext cx="4384952" cy="461665"/>
            <a:chOff x="477850" y="1541060"/>
            <a:chExt cx="6127239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282B7269-FB6F-4005-BDC6-21A1A1E5807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3C16830-BF47-41CA-AE84-BF7BD3A1834B}"/>
                </a:ext>
              </a:extLst>
            </p:cNvPr>
            <p:cNvSpPr txBox="1"/>
            <p:nvPr/>
          </p:nvSpPr>
          <p:spPr>
            <a:xfrm>
              <a:off x="608132" y="1541060"/>
              <a:ext cx="5996957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➊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Tóm tắt lý thuyết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79227649-0BC6-4384-A17E-B9EFABC8B211}"/>
              </a:ext>
            </a:extLst>
          </p:cNvPr>
          <p:cNvSpPr txBox="1">
            <a:spLocks/>
          </p:cNvSpPr>
          <p:nvPr/>
        </p:nvSpPr>
        <p:spPr>
          <a:xfrm>
            <a:off x="159857" y="911054"/>
            <a:ext cx="11989407" cy="6447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II. </a:t>
            </a:r>
            <a:r>
              <a:rPr lang="en-US" sz="3200" b="1" dirty="0" err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32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endParaRPr lang="en-US" sz="3200" dirty="0">
              <a:solidFill>
                <a:srgbClr val="00009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endParaRPr lang="en-US" sz="3200" dirty="0">
              <a:solidFill>
                <a:srgbClr val="00009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122C2AE-6C95-421B-96F6-86DD8E47767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4746" y="1572176"/>
                <a:ext cx="11792211" cy="4845416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>
                    <a:solidFill>
                      <a:srgbClr val="0000FF"/>
                    </a:solidFill>
                    <a:latin typeface="Aarial"/>
                    <a:ea typeface="Calibri" panose="020F0502020204030204" pitchFamily="34" charset="0"/>
                  </a:rPr>
                  <a:t>3) </a:t>
                </a:r>
                <a:r>
                  <a:rPr lang="en-US" b="1" dirty="0" err="1">
                    <a:solidFill>
                      <a:srgbClr val="0000FF"/>
                    </a:solidFill>
                    <a:latin typeface="Aarial"/>
                    <a:ea typeface="Calibri" panose="020F0502020204030204" pitchFamily="34" charset="0"/>
                  </a:rPr>
                  <a:t>Giá</a:t>
                </a:r>
                <a:r>
                  <a:rPr lang="en-US" b="1" dirty="0">
                    <a:solidFill>
                      <a:srgbClr val="0000FF"/>
                    </a:solidFill>
                    <a:latin typeface="Aarial"/>
                    <a:ea typeface="Calibri" panose="020F0502020204030204" pitchFamily="34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latin typeface="Aarial"/>
                    <a:ea typeface="Calibri" panose="020F0502020204030204" pitchFamily="34" charset="0"/>
                  </a:rPr>
                  <a:t>trị</a:t>
                </a:r>
                <a:r>
                  <a:rPr lang="en-US" b="1" dirty="0">
                    <a:solidFill>
                      <a:srgbClr val="0000FF"/>
                    </a:solidFill>
                    <a:latin typeface="Aarial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latin typeface="Aarial"/>
                  </a:rPr>
                  <a:t>lượng</a:t>
                </a:r>
                <a:r>
                  <a:rPr lang="en-US" b="1" dirty="0">
                    <a:solidFill>
                      <a:srgbClr val="0000FF"/>
                    </a:solidFill>
                    <a:latin typeface="Aarial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latin typeface="Aarial"/>
                  </a:rPr>
                  <a:t>giác</a:t>
                </a:r>
                <a:r>
                  <a:rPr lang="en-US" b="1" dirty="0">
                    <a:solidFill>
                      <a:srgbClr val="0000FF"/>
                    </a:solidFill>
                    <a:latin typeface="Aarial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latin typeface="Aarial"/>
                  </a:rPr>
                  <a:t>của</a:t>
                </a:r>
                <a:r>
                  <a:rPr lang="en-US" b="1" dirty="0">
                    <a:solidFill>
                      <a:srgbClr val="0000FF"/>
                    </a:solidFill>
                    <a:latin typeface="Aarial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latin typeface="Aarial"/>
                  </a:rPr>
                  <a:t>các</a:t>
                </a:r>
                <a:r>
                  <a:rPr lang="en-US" b="1" dirty="0">
                    <a:solidFill>
                      <a:srgbClr val="0000FF"/>
                    </a:solidFill>
                    <a:latin typeface="Aarial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latin typeface="Aarial"/>
                  </a:rPr>
                  <a:t>góc</a:t>
                </a:r>
                <a:r>
                  <a:rPr lang="en-US" b="1" dirty="0">
                    <a:solidFill>
                      <a:srgbClr val="0000FF"/>
                    </a:solidFill>
                    <a:latin typeface="Aarial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latin typeface="Aarial"/>
                  </a:rPr>
                  <a:t>có</a:t>
                </a:r>
                <a:r>
                  <a:rPr lang="en-US" b="1" dirty="0">
                    <a:solidFill>
                      <a:srgbClr val="0000FF"/>
                    </a:solidFill>
                    <a:latin typeface="Aarial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latin typeface="Aarial"/>
                  </a:rPr>
                  <a:t>liên</a:t>
                </a:r>
                <a:r>
                  <a:rPr lang="en-US" b="1" dirty="0">
                    <a:solidFill>
                      <a:srgbClr val="0000FF"/>
                    </a:solidFill>
                    <a:latin typeface="Aarial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latin typeface="Aarial"/>
                  </a:rPr>
                  <a:t>quan</a:t>
                </a:r>
                <a:r>
                  <a:rPr lang="en-US" b="1" dirty="0">
                    <a:solidFill>
                      <a:srgbClr val="0000FF"/>
                    </a:solidFill>
                    <a:latin typeface="Aarial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latin typeface="Aarial"/>
                  </a:rPr>
                  <a:t>đặc</a:t>
                </a:r>
                <a:r>
                  <a:rPr lang="en-US" b="1" dirty="0">
                    <a:solidFill>
                      <a:srgbClr val="0000FF"/>
                    </a:solidFill>
                    <a:latin typeface="Aarial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latin typeface="Aarial"/>
                  </a:rPr>
                  <a:t>biệt</a:t>
                </a:r>
                <a:endParaRPr lang="en-US" b="1" dirty="0">
                  <a:solidFill>
                    <a:srgbClr val="0000FF"/>
                  </a:solidFill>
                  <a:latin typeface="Aarial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Aarial"/>
                  </a:rPr>
                  <a:t>Ta </a:t>
                </a:r>
                <a:r>
                  <a:rPr lang="en-US" dirty="0" err="1">
                    <a:latin typeface="Aarial"/>
                  </a:rPr>
                  <a:t>cũng</a:t>
                </a:r>
                <a:r>
                  <a:rPr lang="en-US" dirty="0">
                    <a:latin typeface="Aarial"/>
                  </a:rPr>
                  <a:t> </a:t>
                </a:r>
                <a:r>
                  <a:rPr lang="en-US" dirty="0" err="1">
                    <a:latin typeface="Aarial"/>
                  </a:rPr>
                  <a:t>có</a:t>
                </a:r>
                <a:r>
                  <a:rPr lang="en-US" dirty="0">
                    <a:latin typeface="Aarial"/>
                  </a:rPr>
                  <a:t> </a:t>
                </a:r>
                <a:r>
                  <a:rPr lang="en-US" dirty="0" err="1">
                    <a:latin typeface="Aarial"/>
                  </a:rPr>
                  <a:t>công</a:t>
                </a:r>
                <a:r>
                  <a:rPr lang="en-US" dirty="0">
                    <a:latin typeface="Aarial"/>
                  </a:rPr>
                  <a:t> </a:t>
                </a:r>
                <a:r>
                  <a:rPr lang="en-US" dirty="0" err="1">
                    <a:latin typeface="Aarial"/>
                  </a:rPr>
                  <a:t>thức</a:t>
                </a:r>
                <a:r>
                  <a:rPr lang="en-US" dirty="0">
                    <a:latin typeface="Aarial"/>
                  </a:rPr>
                  <a:t> </a:t>
                </a:r>
                <a:r>
                  <a:rPr lang="en-US" dirty="0" err="1">
                    <a:latin typeface="Aarial"/>
                  </a:rPr>
                  <a:t>sau</a:t>
                </a:r>
                <a:r>
                  <a:rPr lang="en-US" dirty="0">
                    <a:latin typeface="Aarial"/>
                  </a:rPr>
                  <a:t> </a:t>
                </a:r>
                <a:r>
                  <a:rPr lang="en-US" dirty="0" err="1">
                    <a:latin typeface="Aarial"/>
                  </a:rPr>
                  <a:t>cho</a:t>
                </a:r>
                <a:r>
                  <a:rPr lang="en-US" dirty="0">
                    <a:latin typeface="Aarial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Aarial"/>
                  </a:rPr>
                  <a:t>Hai </a:t>
                </a:r>
                <a:r>
                  <a:rPr lang="en-US" dirty="0" err="1">
                    <a:latin typeface="Aarial"/>
                  </a:rPr>
                  <a:t>góc</a:t>
                </a:r>
                <a:r>
                  <a:rPr lang="en-US" dirty="0">
                    <a:latin typeface="Aarial"/>
                  </a:rPr>
                  <a:t> </a:t>
                </a:r>
                <a:r>
                  <a:rPr lang="en-US" dirty="0" err="1">
                    <a:latin typeface="Aarial"/>
                  </a:rPr>
                  <a:t>hơn</a:t>
                </a:r>
                <a:r>
                  <a:rPr lang="en-US" dirty="0">
                    <a:latin typeface="Aarial"/>
                  </a:rPr>
                  <a:t> </a:t>
                </a:r>
                <a:r>
                  <a:rPr lang="en-US" dirty="0" err="1">
                    <a:latin typeface="Aarial"/>
                  </a:rPr>
                  <a:t>kém</a:t>
                </a:r>
                <a:r>
                  <a:rPr lang="en-US" dirty="0">
                    <a:latin typeface="Aarial"/>
                  </a:rPr>
                  <a:t> </a:t>
                </a:r>
                <a:r>
                  <a:rPr lang="en-US" dirty="0" err="1">
                    <a:latin typeface="Aarial"/>
                  </a:rPr>
                  <a:t>nhau</a:t>
                </a:r>
                <a:r>
                  <a:rPr lang="en-US" dirty="0">
                    <a:latin typeface="Aarial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m:rPr>
                            <m:nor/>
                          </m:rPr>
                          <a:rPr lang="en-US">
                            <a:latin typeface="Aarial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>
                            <a:latin typeface="Aarial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>
                            <a:latin typeface="Aarial"/>
                          </a:rPr>
                          <m:t>à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en-US" dirty="0">
                    <a:latin typeface="Aarial"/>
                  </a:rPr>
                  <a:t> (</a:t>
                </a:r>
                <a:r>
                  <a:rPr lang="en-US" dirty="0" err="1">
                    <a:latin typeface="Aarial"/>
                  </a:rPr>
                  <a:t>Hình</a:t>
                </a:r>
                <a:r>
                  <a:rPr lang="en-US" dirty="0">
                    <a:latin typeface="Aarial"/>
                  </a:rPr>
                  <a:t> 14):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)=−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en-US" dirty="0">
                    <a:latin typeface="Aarial"/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𝑡𝑎𝑛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𝑡𝑎𝑛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</m:oMath>
                </a14:m>
                <a:endParaRPr lang="en-US" dirty="0">
                  <a:latin typeface="Aarial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)=−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en-US" dirty="0">
                    <a:latin typeface="Aarial"/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𝑐𝑜𝑡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𝑐𝑜𝑡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latin typeface="Aarial"/>
                </a:endParaRPr>
              </a:p>
              <a:p>
                <a:endParaRPr lang="en-US" sz="2800" dirty="0">
                  <a:solidFill>
                    <a:prstClr val="black"/>
                  </a:solidFill>
                  <a:latin typeface="Aarial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122C2AE-6C95-421B-96F6-86DD8E477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746" y="1572176"/>
                <a:ext cx="11792211" cy="4845416"/>
              </a:xfrm>
              <a:prstGeom prst="rect">
                <a:avLst/>
              </a:prstGeom>
              <a:blipFill>
                <a:blip r:embed="rId2"/>
                <a:stretch>
                  <a:fillRect l="-1292" t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AE9751-D5F4-4632-B647-AC63F42F60DC}"/>
              </a:ext>
            </a:extLst>
          </p:cNvPr>
          <p:cNvSpPr/>
          <p:nvPr/>
        </p:nvSpPr>
        <p:spPr>
          <a:xfrm>
            <a:off x="108673" y="894723"/>
            <a:ext cx="12065702" cy="5605695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57C6E9-9A3D-FEAA-4690-B2880FD8CA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9000" contras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769" y="2503029"/>
            <a:ext cx="3228188" cy="331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520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A02A7FC-8324-454A-B0F5-EBF7A6E0D043}"/>
              </a:ext>
            </a:extLst>
          </p:cNvPr>
          <p:cNvGrpSpPr/>
          <p:nvPr/>
        </p:nvGrpSpPr>
        <p:grpSpPr>
          <a:xfrm>
            <a:off x="2217945" y="247781"/>
            <a:ext cx="4384952" cy="461665"/>
            <a:chOff x="477850" y="1541060"/>
            <a:chExt cx="6127239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282B7269-FB6F-4005-BDC6-21A1A1E5807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3C16830-BF47-41CA-AE84-BF7BD3A1834B}"/>
                </a:ext>
              </a:extLst>
            </p:cNvPr>
            <p:cNvSpPr txBox="1"/>
            <p:nvPr/>
          </p:nvSpPr>
          <p:spPr>
            <a:xfrm>
              <a:off x="608132" y="1541060"/>
              <a:ext cx="5996957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➊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Tóm tắt lý thuyết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79227649-0BC6-4384-A17E-B9EFABC8B211}"/>
              </a:ext>
            </a:extLst>
          </p:cNvPr>
          <p:cNvSpPr txBox="1">
            <a:spLocks/>
          </p:cNvSpPr>
          <p:nvPr/>
        </p:nvSpPr>
        <p:spPr>
          <a:xfrm>
            <a:off x="159857" y="911054"/>
            <a:ext cx="11989407" cy="6447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II. </a:t>
            </a:r>
            <a:r>
              <a:rPr lang="en-US" sz="3200" b="1" dirty="0" err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32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endParaRPr lang="en-US" sz="3200" dirty="0">
              <a:solidFill>
                <a:srgbClr val="00009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endParaRPr lang="en-US" sz="3200" dirty="0">
              <a:solidFill>
                <a:srgbClr val="00009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122C2AE-6C95-421B-96F6-86DD8E47767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4746" y="1572176"/>
                <a:ext cx="11792211" cy="4845416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>
                    <a:solidFill>
                      <a:srgbClr val="0000FF"/>
                    </a:solidFill>
                    <a:latin typeface="Aarial"/>
                    <a:ea typeface="Calibri" panose="020F0502020204030204" pitchFamily="34" charset="0"/>
                  </a:rPr>
                  <a:t>3) </a:t>
                </a:r>
                <a:r>
                  <a:rPr lang="en-US" b="1" dirty="0" err="1">
                    <a:solidFill>
                      <a:srgbClr val="0000FF"/>
                    </a:solidFill>
                    <a:latin typeface="Aarial"/>
                    <a:ea typeface="Calibri" panose="020F0502020204030204" pitchFamily="34" charset="0"/>
                  </a:rPr>
                  <a:t>Giá</a:t>
                </a:r>
                <a:r>
                  <a:rPr lang="en-US" b="1" dirty="0">
                    <a:solidFill>
                      <a:srgbClr val="0000FF"/>
                    </a:solidFill>
                    <a:latin typeface="Aarial"/>
                    <a:ea typeface="Calibri" panose="020F0502020204030204" pitchFamily="34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latin typeface="Aarial"/>
                    <a:ea typeface="Calibri" panose="020F0502020204030204" pitchFamily="34" charset="0"/>
                  </a:rPr>
                  <a:t>trị</a:t>
                </a:r>
                <a:r>
                  <a:rPr lang="en-US" b="1" dirty="0">
                    <a:solidFill>
                      <a:srgbClr val="0000FF"/>
                    </a:solidFill>
                    <a:latin typeface="Aarial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latin typeface="Aarial"/>
                  </a:rPr>
                  <a:t>lượng</a:t>
                </a:r>
                <a:r>
                  <a:rPr lang="en-US" b="1" dirty="0">
                    <a:solidFill>
                      <a:srgbClr val="0000FF"/>
                    </a:solidFill>
                    <a:latin typeface="Aarial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latin typeface="Aarial"/>
                  </a:rPr>
                  <a:t>giác</a:t>
                </a:r>
                <a:r>
                  <a:rPr lang="en-US" b="1" dirty="0">
                    <a:solidFill>
                      <a:srgbClr val="0000FF"/>
                    </a:solidFill>
                    <a:latin typeface="Aarial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latin typeface="Aarial"/>
                  </a:rPr>
                  <a:t>của</a:t>
                </a:r>
                <a:r>
                  <a:rPr lang="en-US" b="1" dirty="0">
                    <a:solidFill>
                      <a:srgbClr val="0000FF"/>
                    </a:solidFill>
                    <a:latin typeface="Aarial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latin typeface="Aarial"/>
                  </a:rPr>
                  <a:t>các</a:t>
                </a:r>
                <a:r>
                  <a:rPr lang="en-US" b="1" dirty="0">
                    <a:solidFill>
                      <a:srgbClr val="0000FF"/>
                    </a:solidFill>
                    <a:latin typeface="Aarial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latin typeface="Aarial"/>
                  </a:rPr>
                  <a:t>góc</a:t>
                </a:r>
                <a:r>
                  <a:rPr lang="en-US" b="1" dirty="0">
                    <a:solidFill>
                      <a:srgbClr val="0000FF"/>
                    </a:solidFill>
                    <a:latin typeface="Aarial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latin typeface="Aarial"/>
                  </a:rPr>
                  <a:t>có</a:t>
                </a:r>
                <a:r>
                  <a:rPr lang="en-US" b="1" dirty="0">
                    <a:solidFill>
                      <a:srgbClr val="0000FF"/>
                    </a:solidFill>
                    <a:latin typeface="Aarial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latin typeface="Aarial"/>
                  </a:rPr>
                  <a:t>liên</a:t>
                </a:r>
                <a:r>
                  <a:rPr lang="en-US" b="1" dirty="0">
                    <a:solidFill>
                      <a:srgbClr val="0000FF"/>
                    </a:solidFill>
                    <a:latin typeface="Aarial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latin typeface="Aarial"/>
                  </a:rPr>
                  <a:t>quan</a:t>
                </a:r>
                <a:r>
                  <a:rPr lang="en-US" b="1" dirty="0">
                    <a:solidFill>
                      <a:srgbClr val="0000FF"/>
                    </a:solidFill>
                    <a:latin typeface="Aarial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latin typeface="Aarial"/>
                  </a:rPr>
                  <a:t>đặc</a:t>
                </a:r>
                <a:r>
                  <a:rPr lang="en-US" b="1" dirty="0">
                    <a:solidFill>
                      <a:srgbClr val="0000FF"/>
                    </a:solidFill>
                    <a:latin typeface="Aarial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latin typeface="Aarial"/>
                  </a:rPr>
                  <a:t>biệt</a:t>
                </a:r>
                <a:endParaRPr lang="en-US" b="1" dirty="0">
                  <a:solidFill>
                    <a:srgbClr val="0000FF"/>
                  </a:solidFill>
                  <a:latin typeface="Aarial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Aarial"/>
                  </a:rPr>
                  <a:t>Hai </a:t>
                </a:r>
                <a:r>
                  <a:rPr lang="en-US" dirty="0" err="1">
                    <a:latin typeface="Aarial"/>
                  </a:rPr>
                  <a:t>góc</a:t>
                </a:r>
                <a:r>
                  <a:rPr lang="en-US" dirty="0">
                    <a:latin typeface="Aarial"/>
                  </a:rPr>
                  <a:t> </a:t>
                </a:r>
                <a:r>
                  <a:rPr lang="en-US" dirty="0" err="1">
                    <a:latin typeface="Aarial"/>
                  </a:rPr>
                  <a:t>bù</a:t>
                </a:r>
                <a:r>
                  <a:rPr lang="en-US" dirty="0">
                    <a:latin typeface="Aarial"/>
                  </a:rPr>
                  <a:t> </a:t>
                </a:r>
                <a:r>
                  <a:rPr lang="en-US" dirty="0" err="1">
                    <a:latin typeface="Aarial"/>
                  </a:rPr>
                  <a:t>nhau</a:t>
                </a:r>
                <a:r>
                  <a:rPr lang="en-US" dirty="0">
                    <a:latin typeface="Aarial"/>
                  </a:rPr>
                  <a:t>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>
                    <a:latin typeface="Aarial"/>
                  </a:rPr>
                  <a:t> </a:t>
                </a:r>
                <a:r>
                  <a:rPr lang="en-US" dirty="0" err="1">
                    <a:latin typeface="Aarial"/>
                  </a:rPr>
                  <a:t>và</a:t>
                </a:r>
                <a:r>
                  <a:rPr lang="en-US" dirty="0">
                    <a:latin typeface="Aarial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Aarial"/>
                  </a:rPr>
                  <a:t>   (</a:t>
                </a:r>
                <a:r>
                  <a:rPr lang="en-US" dirty="0" err="1">
                    <a:latin typeface="Aarial"/>
                  </a:rPr>
                  <a:t>Hình</a:t>
                </a:r>
                <a:r>
                  <a:rPr lang="en-US" dirty="0">
                    <a:latin typeface="Aarial"/>
                  </a:rPr>
                  <a:t> 15):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en-US" dirty="0">
                    <a:latin typeface="Aarial"/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        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𝑡𝑎𝑛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)=−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𝑡𝑎𝑛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</m:oMath>
                </a14:m>
                <a:endParaRPr lang="en-US" dirty="0">
                  <a:latin typeface="Aarial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)=−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en-US" dirty="0">
                    <a:latin typeface="Aarial"/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𝑐𝑜𝑡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)=−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𝑐𝑜𝑡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</m:oMath>
                </a14:m>
                <a:endParaRPr lang="en-US" dirty="0">
                  <a:latin typeface="Aarial"/>
                </a:endParaRPr>
              </a:p>
              <a:p>
                <a:endParaRPr lang="en-US" sz="2800" dirty="0">
                  <a:solidFill>
                    <a:prstClr val="black"/>
                  </a:solidFill>
                  <a:latin typeface="Aarial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122C2AE-6C95-421B-96F6-86DD8E477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746" y="1572176"/>
                <a:ext cx="11792211" cy="4845416"/>
              </a:xfrm>
              <a:prstGeom prst="rect">
                <a:avLst/>
              </a:prstGeom>
              <a:blipFill>
                <a:blip r:embed="rId2"/>
                <a:stretch>
                  <a:fillRect l="-1292" t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AE9751-D5F4-4632-B647-AC63F42F60DC}"/>
              </a:ext>
            </a:extLst>
          </p:cNvPr>
          <p:cNvSpPr/>
          <p:nvPr/>
        </p:nvSpPr>
        <p:spPr>
          <a:xfrm>
            <a:off x="108673" y="894723"/>
            <a:ext cx="12065702" cy="5605695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D85103-4B93-59BC-26DC-48871034D4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087" y="2574890"/>
            <a:ext cx="2692534" cy="271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187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A02A7FC-8324-454A-B0F5-EBF7A6E0D043}"/>
              </a:ext>
            </a:extLst>
          </p:cNvPr>
          <p:cNvGrpSpPr/>
          <p:nvPr/>
        </p:nvGrpSpPr>
        <p:grpSpPr>
          <a:xfrm>
            <a:off x="2217945" y="247781"/>
            <a:ext cx="4384952" cy="461665"/>
            <a:chOff x="477850" y="1541060"/>
            <a:chExt cx="6127239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282B7269-FB6F-4005-BDC6-21A1A1E5807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3C16830-BF47-41CA-AE84-BF7BD3A1834B}"/>
                </a:ext>
              </a:extLst>
            </p:cNvPr>
            <p:cNvSpPr txBox="1"/>
            <p:nvPr/>
          </p:nvSpPr>
          <p:spPr>
            <a:xfrm>
              <a:off x="608132" y="1541060"/>
              <a:ext cx="5996957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➊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Tóm tắt lý thuyết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79227649-0BC6-4384-A17E-B9EFABC8B211}"/>
              </a:ext>
            </a:extLst>
          </p:cNvPr>
          <p:cNvSpPr txBox="1">
            <a:spLocks/>
          </p:cNvSpPr>
          <p:nvPr/>
        </p:nvSpPr>
        <p:spPr>
          <a:xfrm>
            <a:off x="159857" y="911054"/>
            <a:ext cx="11989407" cy="6447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II. </a:t>
            </a:r>
            <a:r>
              <a:rPr lang="en-US" sz="3200" b="1" dirty="0" err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32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endParaRPr lang="en-US" sz="3200" dirty="0">
              <a:solidFill>
                <a:srgbClr val="00009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endParaRPr lang="en-US" sz="3200" dirty="0">
              <a:solidFill>
                <a:srgbClr val="00009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122C2AE-6C95-421B-96F6-86DD8E47767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4746" y="1572176"/>
                <a:ext cx="11792211" cy="4845416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>
                    <a:solidFill>
                      <a:srgbClr val="0000FF"/>
                    </a:solidFill>
                    <a:latin typeface="Aarial"/>
                    <a:ea typeface="Calibri" panose="020F0502020204030204" pitchFamily="34" charset="0"/>
                  </a:rPr>
                  <a:t>3) </a:t>
                </a:r>
                <a:r>
                  <a:rPr lang="en-US" b="1" dirty="0" err="1">
                    <a:solidFill>
                      <a:srgbClr val="0000FF"/>
                    </a:solidFill>
                    <a:latin typeface="Aarial"/>
                    <a:ea typeface="Calibri" panose="020F0502020204030204" pitchFamily="34" charset="0"/>
                  </a:rPr>
                  <a:t>Giá</a:t>
                </a:r>
                <a:r>
                  <a:rPr lang="en-US" b="1" dirty="0">
                    <a:solidFill>
                      <a:srgbClr val="0000FF"/>
                    </a:solidFill>
                    <a:latin typeface="Aarial"/>
                    <a:ea typeface="Calibri" panose="020F0502020204030204" pitchFamily="34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latin typeface="Aarial"/>
                    <a:ea typeface="Calibri" panose="020F0502020204030204" pitchFamily="34" charset="0"/>
                  </a:rPr>
                  <a:t>trị</a:t>
                </a:r>
                <a:r>
                  <a:rPr lang="en-US" b="1" dirty="0">
                    <a:solidFill>
                      <a:srgbClr val="0000FF"/>
                    </a:solidFill>
                    <a:latin typeface="Aarial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latin typeface="Aarial"/>
                  </a:rPr>
                  <a:t>lượng</a:t>
                </a:r>
                <a:r>
                  <a:rPr lang="en-US" b="1" dirty="0">
                    <a:solidFill>
                      <a:srgbClr val="0000FF"/>
                    </a:solidFill>
                    <a:latin typeface="Aarial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latin typeface="Aarial"/>
                  </a:rPr>
                  <a:t>giác</a:t>
                </a:r>
                <a:r>
                  <a:rPr lang="en-US" b="1" dirty="0">
                    <a:solidFill>
                      <a:srgbClr val="0000FF"/>
                    </a:solidFill>
                    <a:latin typeface="Aarial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latin typeface="Aarial"/>
                  </a:rPr>
                  <a:t>của</a:t>
                </a:r>
                <a:r>
                  <a:rPr lang="en-US" b="1" dirty="0">
                    <a:solidFill>
                      <a:srgbClr val="0000FF"/>
                    </a:solidFill>
                    <a:latin typeface="Aarial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latin typeface="Aarial"/>
                  </a:rPr>
                  <a:t>các</a:t>
                </a:r>
                <a:r>
                  <a:rPr lang="en-US" b="1" dirty="0">
                    <a:solidFill>
                      <a:srgbClr val="0000FF"/>
                    </a:solidFill>
                    <a:latin typeface="Aarial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latin typeface="Aarial"/>
                  </a:rPr>
                  <a:t>góc</a:t>
                </a:r>
                <a:r>
                  <a:rPr lang="en-US" b="1" dirty="0">
                    <a:solidFill>
                      <a:srgbClr val="0000FF"/>
                    </a:solidFill>
                    <a:latin typeface="Aarial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latin typeface="Aarial"/>
                  </a:rPr>
                  <a:t>có</a:t>
                </a:r>
                <a:r>
                  <a:rPr lang="en-US" b="1" dirty="0">
                    <a:solidFill>
                      <a:srgbClr val="0000FF"/>
                    </a:solidFill>
                    <a:latin typeface="Aarial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latin typeface="Aarial"/>
                  </a:rPr>
                  <a:t>liên</a:t>
                </a:r>
                <a:r>
                  <a:rPr lang="en-US" b="1" dirty="0">
                    <a:solidFill>
                      <a:srgbClr val="0000FF"/>
                    </a:solidFill>
                    <a:latin typeface="Aarial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latin typeface="Aarial"/>
                  </a:rPr>
                  <a:t>quan</a:t>
                </a:r>
                <a:r>
                  <a:rPr lang="en-US" b="1" dirty="0">
                    <a:solidFill>
                      <a:srgbClr val="0000FF"/>
                    </a:solidFill>
                    <a:latin typeface="Aarial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latin typeface="Aarial"/>
                  </a:rPr>
                  <a:t>đặc</a:t>
                </a:r>
                <a:r>
                  <a:rPr lang="en-US" b="1" dirty="0">
                    <a:solidFill>
                      <a:srgbClr val="0000FF"/>
                    </a:solidFill>
                    <a:latin typeface="Aarial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latin typeface="Aarial"/>
                  </a:rPr>
                  <a:t>biệt</a:t>
                </a:r>
                <a:endParaRPr lang="en-US" b="1" dirty="0">
                  <a:solidFill>
                    <a:srgbClr val="0000FF"/>
                  </a:solidFill>
                  <a:latin typeface="Aarial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Aarial"/>
                  </a:rPr>
                  <a:t>Hai </a:t>
                </a:r>
                <a:r>
                  <a:rPr lang="en-US" dirty="0" err="1">
                    <a:latin typeface="Aarial"/>
                  </a:rPr>
                  <a:t>góc</a:t>
                </a:r>
                <a:r>
                  <a:rPr lang="en-US" dirty="0">
                    <a:latin typeface="Aarial"/>
                  </a:rPr>
                  <a:t> </a:t>
                </a:r>
                <a:r>
                  <a:rPr lang="en-US" dirty="0" err="1">
                    <a:latin typeface="Aarial"/>
                  </a:rPr>
                  <a:t>phụ</a:t>
                </a:r>
                <a:r>
                  <a:rPr lang="en-US" dirty="0">
                    <a:latin typeface="Aarial"/>
                  </a:rPr>
                  <a:t> </a:t>
                </a:r>
                <a:r>
                  <a:rPr lang="en-US" dirty="0" err="1">
                    <a:latin typeface="Aarial"/>
                  </a:rPr>
                  <a:t>nhau</a:t>
                </a:r>
                <a:r>
                  <a:rPr lang="en-US" dirty="0">
                    <a:latin typeface="Aarial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m:rPr>
                            <m:nor/>
                          </m:rPr>
                          <a:rPr lang="en-US">
                            <a:latin typeface="Aarial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>
                            <a:latin typeface="Aarial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>
                            <a:latin typeface="Aarial"/>
                          </a:rPr>
                          <m:t>à 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dirty="0">
                    <a:latin typeface="Aarial"/>
                  </a:rPr>
                  <a:t>  (</a:t>
                </a:r>
                <a:r>
                  <a:rPr lang="en-US" dirty="0" err="1">
                    <a:latin typeface="Aarial"/>
                  </a:rPr>
                  <a:t>Hình</a:t>
                </a:r>
                <a:r>
                  <a:rPr lang="en-US" dirty="0">
                    <a:latin typeface="Aarial"/>
                  </a:rPr>
                  <a:t> 16):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en-US" dirty="0">
                    <a:latin typeface="Aarial"/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       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𝑡𝑎𝑛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𝑐𝑜𝑡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</m:oMath>
                </a14:m>
                <a:endParaRPr lang="en-US" dirty="0">
                  <a:latin typeface="Aarial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en-US" dirty="0">
                    <a:latin typeface="Aarial"/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        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𝑐𝑜𝑡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𝑡𝑎𝑛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latin typeface="Aarial"/>
                </a:endParaRPr>
              </a:p>
              <a:p>
                <a:endParaRPr lang="en-US" sz="2800" dirty="0">
                  <a:solidFill>
                    <a:prstClr val="black"/>
                  </a:solidFill>
                  <a:latin typeface="Aarial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122C2AE-6C95-421B-96F6-86DD8E477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746" y="1572176"/>
                <a:ext cx="11792211" cy="4845416"/>
              </a:xfrm>
              <a:prstGeom prst="rect">
                <a:avLst/>
              </a:prstGeom>
              <a:blipFill>
                <a:blip r:embed="rId2"/>
                <a:stretch>
                  <a:fillRect l="-1292" t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AE9751-D5F4-4632-B647-AC63F42F60DC}"/>
              </a:ext>
            </a:extLst>
          </p:cNvPr>
          <p:cNvSpPr/>
          <p:nvPr/>
        </p:nvSpPr>
        <p:spPr>
          <a:xfrm>
            <a:off x="108673" y="894723"/>
            <a:ext cx="12065702" cy="5605695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2A820D-9F64-CDA8-1E8F-338B355753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892" y="2682757"/>
            <a:ext cx="2784320" cy="290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48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47BCD5-C062-91F3-2E16-2A78714A0106}"/>
              </a:ext>
            </a:extLst>
          </p:cNvPr>
          <p:cNvSpPr txBox="1"/>
          <p:nvPr/>
        </p:nvSpPr>
        <p:spPr>
          <a:xfrm>
            <a:off x="1000125" y="666750"/>
            <a:ext cx="3971925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Luyện tập 11</a:t>
            </a:r>
            <a:endParaRPr lang="en-US" sz="24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5DFC035-0E7D-89AD-AF4D-8BBF4B5C016B}"/>
                  </a:ext>
                </a:extLst>
              </p:cNvPr>
              <p:cNvSpPr txBox="1"/>
              <p:nvPr/>
            </p:nvSpPr>
            <p:spPr>
              <a:xfrm>
                <a:off x="1495425" y="1562100"/>
                <a:ext cx="7086600" cy="4194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4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sz="24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en-US" sz="24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</m:den>
                        </m:f>
                      </m:e>
                    </m:func>
                    <m:r>
                      <a:rPr lang="en-US" sz="24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sz="24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en-US" sz="24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</m:den>
                        </m:f>
                      </m:e>
                    </m:func>
                    <m:r>
                      <a:rPr lang="en-US" sz="24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sz="24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en-US" sz="24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</m:den>
                        </m:f>
                      </m:e>
                    </m:func>
                    <m:r>
                      <a:rPr lang="en-US" sz="24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US" sz="24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π</m:t>
                                </m:r>
                              </m:num>
                              <m:den>
                                <m:r>
                                  <a:rPr lang="en-US" sz="24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π</m:t>
                                </m:r>
                              </m:num>
                              <m:den>
                                <m:r>
                                  <a:rPr lang="en-US" sz="24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8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sz="2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sz="24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en-US" sz="24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</m:den>
                        </m:f>
                      </m:e>
                    </m:func>
                    <m:r>
                      <a:rPr lang="en-US" sz="24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US" sz="24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en-US" sz="24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</m:den>
                        </m:f>
                      </m:e>
                    </m:func>
                    <m:r>
                      <a:rPr lang="en-US" sz="24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24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4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tan</m:t>
                        </m:r>
                      </m:fName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o</m:t>
                            </m:r>
                          </m:sup>
                        </m:sSup>
                      </m:e>
                    </m:func>
                    <m:r>
                      <a:rPr lang="en-US" sz="24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tan</m:t>
                        </m:r>
                      </m:fName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o</m:t>
                            </m:r>
                          </m:sup>
                        </m:sSup>
                      </m:e>
                    </m:func>
                    <m:r>
                      <a:rPr lang="en-US" sz="24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tan</m:t>
                        </m:r>
                      </m:fName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45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o</m:t>
                            </m:r>
                          </m:sup>
                        </m:sSup>
                      </m:e>
                    </m:func>
                    <m:r>
                      <a:rPr lang="en-US" sz="24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tan</m:t>
                        </m:r>
                      </m:fName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88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o</m:t>
                            </m:r>
                          </m:sup>
                        </m:sSup>
                      </m:e>
                    </m:func>
                    <m:r>
                      <a:rPr lang="en-US" sz="24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tan</m:t>
                        </m:r>
                      </m:fName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89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o</m:t>
                            </m:r>
                          </m:sup>
                        </m:sSup>
                      </m:e>
                    </m:func>
                  </m:oMath>
                </a14:m>
                <a:endParaRPr lang="en-US" sz="2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tan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o</m:t>
                                  </m:r>
                                </m:sup>
                              </m:sSup>
                            </m:e>
                          </m:func>
                          <m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func>
                            <m:func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tan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89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o</m:t>
                                  </m:r>
                                </m:sup>
                              </m:sSup>
                            </m:e>
                          </m:func>
                        </m:e>
                      </m:d>
                      <m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tan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o</m:t>
                                  </m:r>
                                </m:sup>
                              </m:sSup>
                            </m:e>
                          </m:func>
                          <m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 </m:t>
                          </m:r>
                          <m:func>
                            <m:func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tan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88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o</m:t>
                                  </m:r>
                                </m:sup>
                              </m:sSup>
                            </m:e>
                          </m:func>
                        </m:e>
                      </m:d>
                      <m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tan</m:t>
                          </m:r>
                        </m:fName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45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o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US" sz="2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tan</m:t>
                            </m:r>
                          </m:fName>
                          <m: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o</m:t>
                                </m:r>
                              </m:sup>
                            </m:sSup>
                          </m:e>
                        </m:func>
                        <m:r>
                          <a:rPr lang="en-US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unc>
                          <m:func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cot</m:t>
                            </m:r>
                          </m:fName>
                          <m: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o</m:t>
                                </m:r>
                              </m:sup>
                            </m:sSup>
                          </m:e>
                        </m:func>
                      </m:e>
                    </m:d>
                    <m:r>
                      <a:rPr lang="en-US" sz="24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tan</m:t>
                            </m:r>
                          </m:fName>
                          <m: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o</m:t>
                                </m:r>
                              </m:sup>
                            </m:sSup>
                          </m:e>
                        </m:func>
                        <m:r>
                          <a:rPr lang="en-US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 </m:t>
                        </m:r>
                        <m:func>
                          <m:func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cot</m:t>
                            </m:r>
                          </m:fName>
                          <m: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o</m:t>
                                </m:r>
                              </m:sup>
                            </m:sSup>
                          </m:e>
                        </m:func>
                      </m:e>
                    </m:d>
                    <m:r>
                      <a:rPr lang="en-US" sz="24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tan</m:t>
                        </m:r>
                      </m:fName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45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o</m:t>
                            </m:r>
                          </m:sup>
                        </m:sSup>
                      </m:e>
                    </m:func>
                  </m:oMath>
                </a14:m>
                <a:r>
                  <a:rPr lang="en-US" sz="24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=1.1.1=1</m:t>
                    </m:r>
                  </m:oMath>
                </a14:m>
                <a:r>
                  <a:rPr lang="en-US" sz="24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5DFC035-0E7D-89AD-AF4D-8BBF4B5C01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5425" y="1562100"/>
                <a:ext cx="7086600" cy="4194418"/>
              </a:xfrm>
              <a:prstGeom prst="rect">
                <a:avLst/>
              </a:prstGeom>
              <a:blipFill>
                <a:blip r:embed="rId2"/>
                <a:stretch>
                  <a:fillRect l="-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4235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A02A7FC-8324-454A-B0F5-EBF7A6E0D043}"/>
              </a:ext>
            </a:extLst>
          </p:cNvPr>
          <p:cNvGrpSpPr/>
          <p:nvPr/>
        </p:nvGrpSpPr>
        <p:grpSpPr>
          <a:xfrm>
            <a:off x="2217945" y="247781"/>
            <a:ext cx="4384952" cy="461665"/>
            <a:chOff x="477850" y="1541060"/>
            <a:chExt cx="6127239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282B7269-FB6F-4005-BDC6-21A1A1E5807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3C16830-BF47-41CA-AE84-BF7BD3A1834B}"/>
                </a:ext>
              </a:extLst>
            </p:cNvPr>
            <p:cNvSpPr txBox="1"/>
            <p:nvPr/>
          </p:nvSpPr>
          <p:spPr>
            <a:xfrm>
              <a:off x="608132" y="1541060"/>
              <a:ext cx="5996957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➊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Tóm tắt lý thuyết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79227649-0BC6-4384-A17E-B9EFABC8B211}"/>
              </a:ext>
            </a:extLst>
          </p:cNvPr>
          <p:cNvSpPr txBox="1">
            <a:spLocks/>
          </p:cNvSpPr>
          <p:nvPr/>
        </p:nvSpPr>
        <p:spPr>
          <a:xfrm>
            <a:off x="159857" y="911054"/>
            <a:ext cx="11989407" cy="6447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II. </a:t>
            </a:r>
            <a:r>
              <a:rPr lang="en-US" sz="3200" b="1" dirty="0" err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32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endParaRPr lang="en-US" sz="3200" dirty="0">
              <a:solidFill>
                <a:srgbClr val="00009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endParaRPr lang="en-US" sz="3200" dirty="0">
              <a:solidFill>
                <a:srgbClr val="00009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122C2AE-6C95-421B-96F6-86DD8E47767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4746" y="1572176"/>
                <a:ext cx="11792211" cy="4845416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>
                    <a:solidFill>
                      <a:srgbClr val="0000FF"/>
                    </a:solidFill>
                    <a:latin typeface="Aarial"/>
                    <a:ea typeface="Calibri" panose="020F0502020204030204" pitchFamily="34" charset="0"/>
                  </a:rPr>
                  <a:t>4) </a:t>
                </a:r>
                <a:r>
                  <a:rPr lang="en-US" b="1" dirty="0" err="1">
                    <a:solidFill>
                      <a:srgbClr val="0000FF"/>
                    </a:solidFill>
                    <a:latin typeface="Aarial"/>
                  </a:rPr>
                  <a:t>Sử</a:t>
                </a:r>
                <a:r>
                  <a:rPr lang="en-US" b="1" dirty="0">
                    <a:solidFill>
                      <a:srgbClr val="0000FF"/>
                    </a:solidFill>
                    <a:latin typeface="Aarial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latin typeface="Aarial"/>
                  </a:rPr>
                  <a:t>dụng</a:t>
                </a:r>
                <a:r>
                  <a:rPr lang="en-US" b="1" dirty="0">
                    <a:solidFill>
                      <a:srgbClr val="0000FF"/>
                    </a:solidFill>
                    <a:latin typeface="Aarial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latin typeface="Aarial"/>
                  </a:rPr>
                  <a:t>máy</a:t>
                </a:r>
                <a:r>
                  <a:rPr lang="en-US" b="1" dirty="0">
                    <a:solidFill>
                      <a:srgbClr val="0000FF"/>
                    </a:solidFill>
                    <a:latin typeface="Aarial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latin typeface="Aarial"/>
                  </a:rPr>
                  <a:t>tính</a:t>
                </a:r>
                <a:r>
                  <a:rPr lang="en-US" b="1" dirty="0">
                    <a:solidFill>
                      <a:srgbClr val="0000FF"/>
                    </a:solidFill>
                    <a:latin typeface="Aarial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latin typeface="Aarial"/>
                  </a:rPr>
                  <a:t>cầm</a:t>
                </a:r>
                <a:r>
                  <a:rPr lang="en-US" b="1" dirty="0">
                    <a:solidFill>
                      <a:srgbClr val="0000FF"/>
                    </a:solidFill>
                    <a:latin typeface="Aarial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latin typeface="Aarial"/>
                  </a:rPr>
                  <a:t>tay</a:t>
                </a:r>
                <a:r>
                  <a:rPr lang="en-US" b="1" dirty="0">
                    <a:solidFill>
                      <a:srgbClr val="0000FF"/>
                    </a:solidFill>
                    <a:latin typeface="Aarial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latin typeface="Aarial"/>
                  </a:rPr>
                  <a:t>để</a:t>
                </a:r>
                <a:r>
                  <a:rPr lang="en-US" b="1" dirty="0">
                    <a:solidFill>
                      <a:srgbClr val="0000FF"/>
                    </a:solidFill>
                    <a:latin typeface="Aarial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latin typeface="Aarial"/>
                  </a:rPr>
                  <a:t>tính</a:t>
                </a:r>
                <a:r>
                  <a:rPr lang="en-US" b="1" dirty="0">
                    <a:solidFill>
                      <a:srgbClr val="0000FF"/>
                    </a:solidFill>
                    <a:latin typeface="Aarial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latin typeface="Aarial"/>
                  </a:rPr>
                  <a:t>giá</a:t>
                </a:r>
                <a:r>
                  <a:rPr lang="en-US" b="1" dirty="0">
                    <a:solidFill>
                      <a:srgbClr val="0000FF"/>
                    </a:solidFill>
                    <a:latin typeface="Aarial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latin typeface="Aarial"/>
                  </a:rPr>
                  <a:t>trị</a:t>
                </a:r>
                <a:r>
                  <a:rPr lang="en-US" b="1" dirty="0">
                    <a:solidFill>
                      <a:srgbClr val="0000FF"/>
                    </a:solidFill>
                    <a:latin typeface="Aarial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latin typeface="Aarial"/>
                  </a:rPr>
                  <a:t>lượng</a:t>
                </a:r>
                <a:r>
                  <a:rPr lang="en-US" b="1" dirty="0">
                    <a:solidFill>
                      <a:srgbClr val="0000FF"/>
                    </a:solidFill>
                    <a:latin typeface="Aarial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latin typeface="Aarial"/>
                  </a:rPr>
                  <a:t>giác</a:t>
                </a:r>
                <a:r>
                  <a:rPr lang="en-US" b="1" dirty="0">
                    <a:solidFill>
                      <a:srgbClr val="0000FF"/>
                    </a:solidFill>
                    <a:latin typeface="Aarial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latin typeface="Aarial"/>
                  </a:rPr>
                  <a:t>của</a:t>
                </a:r>
                <a:r>
                  <a:rPr lang="en-US" b="1" dirty="0">
                    <a:solidFill>
                      <a:srgbClr val="0000FF"/>
                    </a:solidFill>
                    <a:latin typeface="Aarial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latin typeface="Aarial"/>
                  </a:rPr>
                  <a:t>một</a:t>
                </a:r>
                <a:r>
                  <a:rPr lang="en-US" b="1" dirty="0">
                    <a:solidFill>
                      <a:srgbClr val="0000FF"/>
                    </a:solidFill>
                    <a:latin typeface="Aarial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latin typeface="Aarial"/>
                  </a:rPr>
                  <a:t>góc</a:t>
                </a:r>
                <a:r>
                  <a:rPr lang="en-US" b="1" dirty="0">
                    <a:solidFill>
                      <a:srgbClr val="0000FF"/>
                    </a:solidFill>
                    <a:latin typeface="Aarial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latin typeface="Aarial"/>
                  </a:rPr>
                  <a:t>lượng</a:t>
                </a:r>
                <a:r>
                  <a:rPr lang="en-US" b="1" dirty="0">
                    <a:solidFill>
                      <a:srgbClr val="0000FF"/>
                    </a:solidFill>
                    <a:latin typeface="Aarial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latin typeface="Aarial"/>
                  </a:rPr>
                  <a:t>giác</a:t>
                </a:r>
                <a:endParaRPr lang="en-US" b="1" dirty="0">
                  <a:solidFill>
                    <a:srgbClr val="0000FF"/>
                  </a:solidFill>
                  <a:latin typeface="Aarial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Aarial"/>
                  </a:rPr>
                  <a:t>Ta </a:t>
                </a:r>
                <a:r>
                  <a:rPr lang="en-US" dirty="0" err="1">
                    <a:latin typeface="Aarial"/>
                  </a:rPr>
                  <a:t>có</a:t>
                </a:r>
                <a:r>
                  <a:rPr lang="en-US" dirty="0">
                    <a:latin typeface="Aarial"/>
                  </a:rPr>
                  <a:t> </a:t>
                </a:r>
                <a:r>
                  <a:rPr lang="en-US" dirty="0" err="1">
                    <a:latin typeface="Aarial"/>
                  </a:rPr>
                  <a:t>thể</a:t>
                </a:r>
                <a:r>
                  <a:rPr lang="en-US" dirty="0">
                    <a:latin typeface="Aarial"/>
                  </a:rPr>
                  <a:t> </a:t>
                </a:r>
                <a:r>
                  <a:rPr lang="en-US" dirty="0" err="1">
                    <a:latin typeface="Aarial"/>
                  </a:rPr>
                  <a:t>sử</a:t>
                </a:r>
                <a:r>
                  <a:rPr lang="en-US" dirty="0">
                    <a:latin typeface="Aarial"/>
                  </a:rPr>
                  <a:t> </a:t>
                </a:r>
                <a:r>
                  <a:rPr lang="en-US" dirty="0" err="1">
                    <a:latin typeface="Aarial"/>
                  </a:rPr>
                  <a:t>dụng</a:t>
                </a:r>
                <a:r>
                  <a:rPr lang="en-US" dirty="0">
                    <a:latin typeface="Aarial"/>
                  </a:rPr>
                  <a:t> </a:t>
                </a:r>
                <a:r>
                  <a:rPr lang="en-US" dirty="0" err="1">
                    <a:latin typeface="Aarial"/>
                  </a:rPr>
                  <a:t>máy</a:t>
                </a:r>
                <a:r>
                  <a:rPr lang="en-US" dirty="0">
                    <a:latin typeface="Aarial"/>
                  </a:rPr>
                  <a:t> </a:t>
                </a:r>
                <a:r>
                  <a:rPr lang="en-US" dirty="0" err="1">
                    <a:latin typeface="Aarial"/>
                  </a:rPr>
                  <a:t>tính</a:t>
                </a:r>
                <a:r>
                  <a:rPr lang="en-US" dirty="0">
                    <a:latin typeface="Aarial"/>
                  </a:rPr>
                  <a:t> </a:t>
                </a:r>
                <a:r>
                  <a:rPr lang="en-US" dirty="0" err="1">
                    <a:latin typeface="Aarial"/>
                  </a:rPr>
                  <a:t>cầm</a:t>
                </a:r>
                <a:r>
                  <a:rPr lang="en-US" dirty="0">
                    <a:latin typeface="Aarial"/>
                  </a:rPr>
                  <a:t> </a:t>
                </a:r>
                <a:r>
                  <a:rPr lang="en-US" dirty="0" err="1">
                    <a:latin typeface="Aarial"/>
                  </a:rPr>
                  <a:t>tay</a:t>
                </a:r>
                <a:r>
                  <a:rPr lang="en-US" dirty="0">
                    <a:latin typeface="Aarial"/>
                  </a:rPr>
                  <a:t> </a:t>
                </a:r>
                <a:r>
                  <a:rPr lang="en-US" dirty="0" err="1">
                    <a:latin typeface="Aarial"/>
                  </a:rPr>
                  <a:t>để</a:t>
                </a:r>
                <a:r>
                  <a:rPr lang="en-US" dirty="0">
                    <a:latin typeface="Aarial"/>
                  </a:rPr>
                  <a:t> </a:t>
                </a:r>
                <a:r>
                  <a:rPr lang="en-US" dirty="0" err="1">
                    <a:latin typeface="Aarial"/>
                  </a:rPr>
                  <a:t>tính</a:t>
                </a:r>
                <a:r>
                  <a:rPr lang="en-US" dirty="0">
                    <a:latin typeface="Aarial"/>
                  </a:rPr>
                  <a:t> </a:t>
                </a:r>
                <a:r>
                  <a:rPr lang="en-US" dirty="0" err="1">
                    <a:latin typeface="Aarial"/>
                  </a:rPr>
                  <a:t>giá</a:t>
                </a:r>
                <a:r>
                  <a:rPr lang="en-US" dirty="0">
                    <a:latin typeface="Aarial"/>
                  </a:rPr>
                  <a:t> </a:t>
                </a:r>
                <a:r>
                  <a:rPr lang="en-US" dirty="0" err="1">
                    <a:latin typeface="Aarial"/>
                  </a:rPr>
                  <a:t>trị</a:t>
                </a:r>
                <a:r>
                  <a:rPr lang="en-US" dirty="0">
                    <a:latin typeface="Aarial"/>
                  </a:rPr>
                  <a:t> </a:t>
                </a:r>
                <a:r>
                  <a:rPr lang="en-US" dirty="0" err="1">
                    <a:latin typeface="Aarial"/>
                  </a:rPr>
                  <a:t>lượng</a:t>
                </a:r>
                <a:r>
                  <a:rPr lang="en-US" dirty="0">
                    <a:latin typeface="Aarial"/>
                  </a:rPr>
                  <a:t> </a:t>
                </a:r>
                <a:r>
                  <a:rPr lang="en-US" dirty="0" err="1">
                    <a:latin typeface="Aarial"/>
                  </a:rPr>
                  <a:t>giác</a:t>
                </a:r>
                <a:r>
                  <a:rPr lang="en-US" dirty="0">
                    <a:latin typeface="Aarial"/>
                  </a:rPr>
                  <a:t> (</a:t>
                </a:r>
                <a:r>
                  <a:rPr lang="en-US" dirty="0" err="1">
                    <a:latin typeface="Aarial"/>
                  </a:rPr>
                  <a:t>đúng</a:t>
                </a:r>
                <a:r>
                  <a:rPr lang="en-US" dirty="0">
                    <a:latin typeface="Aarial"/>
                  </a:rPr>
                  <a:t> </a:t>
                </a:r>
                <a:r>
                  <a:rPr lang="en-US" dirty="0" err="1">
                    <a:latin typeface="Aarial"/>
                  </a:rPr>
                  <a:t>hoặc</a:t>
                </a:r>
                <a:r>
                  <a:rPr lang="en-US" dirty="0">
                    <a:latin typeface="Aarial"/>
                  </a:rPr>
                  <a:t> </a:t>
                </a:r>
                <a:r>
                  <a:rPr lang="en-US" dirty="0" err="1">
                    <a:latin typeface="Aarial"/>
                  </a:rPr>
                  <a:t>gần</a:t>
                </a:r>
                <a:r>
                  <a:rPr lang="en-US" dirty="0">
                    <a:latin typeface="Aarial"/>
                  </a:rPr>
                  <a:t> </a:t>
                </a:r>
                <a:r>
                  <a:rPr lang="en-US" dirty="0" err="1">
                    <a:latin typeface="Aarial"/>
                  </a:rPr>
                  <a:t>đúng</a:t>
                </a:r>
                <a:r>
                  <a:rPr lang="en-US" dirty="0">
                    <a:latin typeface="Aarial"/>
                  </a:rPr>
                  <a:t>) </a:t>
                </a:r>
                <a:r>
                  <a:rPr lang="en-US" dirty="0" err="1">
                    <a:latin typeface="Aarial"/>
                  </a:rPr>
                  <a:t>của</a:t>
                </a:r>
                <a:r>
                  <a:rPr lang="en-US" dirty="0">
                    <a:latin typeface="Aarial"/>
                  </a:rPr>
                  <a:t> </a:t>
                </a:r>
                <a:r>
                  <a:rPr lang="en-US" dirty="0" err="1">
                    <a:latin typeface="Aarial"/>
                  </a:rPr>
                  <a:t>một</a:t>
                </a:r>
                <a:r>
                  <a:rPr lang="en-US" dirty="0">
                    <a:latin typeface="Aarial"/>
                  </a:rPr>
                  <a:t> </a:t>
                </a:r>
                <a:r>
                  <a:rPr lang="en-US" dirty="0" err="1">
                    <a:latin typeface="Aarial"/>
                  </a:rPr>
                  <a:t>góc</a:t>
                </a:r>
                <a:r>
                  <a:rPr lang="en-US" dirty="0">
                    <a:latin typeface="Aarial"/>
                  </a:rPr>
                  <a:t> </a:t>
                </a:r>
                <a:r>
                  <a:rPr lang="en-US" dirty="0" err="1">
                    <a:latin typeface="Aarial"/>
                  </a:rPr>
                  <a:t>lượng</a:t>
                </a:r>
                <a:r>
                  <a:rPr lang="en-US" dirty="0">
                    <a:latin typeface="Aarial"/>
                  </a:rPr>
                  <a:t> </a:t>
                </a:r>
                <a:r>
                  <a:rPr lang="en-US" dirty="0" err="1">
                    <a:latin typeface="Aarial"/>
                  </a:rPr>
                  <a:t>giác</a:t>
                </a:r>
                <a:r>
                  <a:rPr lang="en-US" dirty="0">
                    <a:latin typeface="Aarial"/>
                  </a:rPr>
                  <a:t> </a:t>
                </a:r>
                <a:r>
                  <a:rPr lang="en-US" dirty="0" err="1">
                    <a:latin typeface="Aarial"/>
                  </a:rPr>
                  <a:t>khi</a:t>
                </a:r>
                <a:r>
                  <a:rPr lang="en-US" dirty="0">
                    <a:latin typeface="Aarial"/>
                  </a:rPr>
                  <a:t> </a:t>
                </a:r>
                <a:r>
                  <a:rPr lang="en-US" dirty="0" err="1">
                    <a:latin typeface="Aarial"/>
                  </a:rPr>
                  <a:t>biết</a:t>
                </a:r>
                <a:r>
                  <a:rPr lang="en-US" dirty="0">
                    <a:latin typeface="Aarial"/>
                  </a:rPr>
                  <a:t> </a:t>
                </a:r>
                <a:r>
                  <a:rPr lang="en-US" dirty="0" err="1">
                    <a:latin typeface="Aarial"/>
                  </a:rPr>
                  <a:t>số</a:t>
                </a:r>
                <a:r>
                  <a:rPr lang="en-US" dirty="0">
                    <a:latin typeface="Aarial"/>
                  </a:rPr>
                  <a:t> </a:t>
                </a:r>
                <a:r>
                  <a:rPr lang="en-US" dirty="0" err="1">
                    <a:latin typeface="Aarial"/>
                  </a:rPr>
                  <a:t>đo</a:t>
                </a:r>
                <a:r>
                  <a:rPr lang="en-US" dirty="0">
                    <a:latin typeface="Aarial"/>
                  </a:rPr>
                  <a:t> </a:t>
                </a:r>
                <a:r>
                  <a:rPr lang="en-US" dirty="0" err="1">
                    <a:latin typeface="Aarial"/>
                  </a:rPr>
                  <a:t>của</a:t>
                </a:r>
                <a:r>
                  <a:rPr lang="en-US" dirty="0">
                    <a:latin typeface="Aarial"/>
                  </a:rPr>
                  <a:t> </a:t>
                </a:r>
                <a:r>
                  <a:rPr lang="en-US" dirty="0" err="1">
                    <a:latin typeface="Aarial"/>
                  </a:rPr>
                  <a:t>góc</a:t>
                </a:r>
                <a:r>
                  <a:rPr lang="en-US" dirty="0">
                    <a:latin typeface="Aarial"/>
                  </a:rPr>
                  <a:t> </a:t>
                </a:r>
                <a:r>
                  <a:rPr lang="en-US" dirty="0" err="1">
                    <a:latin typeface="Aarial"/>
                  </a:rPr>
                  <a:t>đó</a:t>
                </a:r>
                <a:r>
                  <a:rPr lang="en-US" dirty="0">
                    <a:latin typeface="Aarial"/>
                  </a:rPr>
                  <a:t>. </a:t>
                </a:r>
                <a:r>
                  <a:rPr lang="en-US" dirty="0" err="1">
                    <a:latin typeface="Aarial"/>
                  </a:rPr>
                  <a:t>Cụ</a:t>
                </a:r>
                <a:r>
                  <a:rPr lang="en-US" dirty="0">
                    <a:latin typeface="Aarial"/>
                  </a:rPr>
                  <a:t> </a:t>
                </a:r>
                <a:r>
                  <a:rPr lang="en-US" dirty="0" err="1">
                    <a:latin typeface="Aarial"/>
                  </a:rPr>
                  <a:t>thể</a:t>
                </a:r>
                <a:r>
                  <a:rPr lang="en-US" dirty="0">
                    <a:latin typeface="Aarial"/>
                  </a:rPr>
                  <a:t> </a:t>
                </a:r>
                <a:r>
                  <a:rPr lang="en-US" dirty="0" err="1">
                    <a:latin typeface="Aarial"/>
                  </a:rPr>
                  <a:t>như</a:t>
                </a:r>
                <a:r>
                  <a:rPr lang="en-US" dirty="0">
                    <a:latin typeface="Aarial"/>
                  </a:rPr>
                  <a:t> </a:t>
                </a:r>
                <a:r>
                  <a:rPr lang="en-US" dirty="0" err="1">
                    <a:latin typeface="Aarial"/>
                  </a:rPr>
                  <a:t>sau</a:t>
                </a:r>
                <a:r>
                  <a:rPr lang="en-US" dirty="0">
                    <a:latin typeface="Aarial"/>
                  </a:rPr>
                  <a:t>:	</a:t>
                </a:r>
              </a:p>
              <a:p>
                <a:pPr marL="0" indent="0">
                  <a:buNone/>
                </a:pPr>
                <a:r>
                  <a:rPr lang="en-US" dirty="0" err="1">
                    <a:latin typeface="Aarial"/>
                  </a:rPr>
                  <a:t>Nếu</a:t>
                </a:r>
                <a:r>
                  <a:rPr lang="en-US" dirty="0">
                    <a:latin typeface="Aarial"/>
                  </a:rPr>
                  <a:t> </a:t>
                </a:r>
                <a:r>
                  <a:rPr lang="en-US" dirty="0" err="1">
                    <a:latin typeface="Aarial"/>
                  </a:rPr>
                  <a:t>đơn</a:t>
                </a:r>
                <a:r>
                  <a:rPr lang="en-US" dirty="0">
                    <a:latin typeface="Aarial"/>
                  </a:rPr>
                  <a:t> </a:t>
                </a:r>
                <a:r>
                  <a:rPr lang="en-US" dirty="0" err="1">
                    <a:latin typeface="Aarial"/>
                  </a:rPr>
                  <a:t>vị</a:t>
                </a:r>
                <a:r>
                  <a:rPr lang="en-US" dirty="0">
                    <a:latin typeface="Aarial"/>
                  </a:rPr>
                  <a:t> </a:t>
                </a:r>
                <a:r>
                  <a:rPr lang="en-US" dirty="0" err="1">
                    <a:latin typeface="Aarial"/>
                  </a:rPr>
                  <a:t>của</a:t>
                </a:r>
                <a:r>
                  <a:rPr lang="en-US" dirty="0">
                    <a:latin typeface="Aarial"/>
                  </a:rPr>
                  <a:t> </a:t>
                </a:r>
                <a:r>
                  <a:rPr lang="en-US" dirty="0" err="1">
                    <a:latin typeface="Aarial"/>
                  </a:rPr>
                  <a:t>góc</a:t>
                </a:r>
                <a:r>
                  <a:rPr lang="en-US" dirty="0">
                    <a:latin typeface="Aarial"/>
                  </a:rPr>
                  <a:t> </a:t>
                </a:r>
                <a:r>
                  <a:rPr lang="en-US" dirty="0" err="1">
                    <a:latin typeface="Aarial"/>
                  </a:rPr>
                  <a:t>lượng</a:t>
                </a:r>
                <a:r>
                  <a:rPr lang="en-US" dirty="0">
                    <a:latin typeface="Aarial"/>
                  </a:rPr>
                  <a:t> </a:t>
                </a:r>
                <a:r>
                  <a:rPr lang="en-US" dirty="0" err="1">
                    <a:latin typeface="Aarial"/>
                  </a:rPr>
                  <a:t>giác</a:t>
                </a:r>
                <a:r>
                  <a:rPr lang="en-US" dirty="0">
                    <a:latin typeface="Aarial"/>
                  </a:rPr>
                  <a:t> </a:t>
                </a:r>
                <a:r>
                  <a:rPr lang="en-US" dirty="0" err="1">
                    <a:latin typeface="Aarial"/>
                  </a:rPr>
                  <a:t>là</a:t>
                </a:r>
                <a:r>
                  <a:rPr lang="en-US" dirty="0">
                    <a:latin typeface="Aarial"/>
                  </a:rPr>
                  <a:t> </a:t>
                </a:r>
                <a:r>
                  <a:rPr lang="en-US" dirty="0" err="1">
                    <a:latin typeface="Aarial"/>
                  </a:rPr>
                  <a:t>độ</a:t>
                </a:r>
                <a:r>
                  <a:rPr lang="en-US" dirty="0">
                    <a:latin typeface="Aarial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</m:d>
                  </m:oMath>
                </a14:m>
                <a:r>
                  <a:rPr lang="en-US" dirty="0">
                    <a:latin typeface="Aarial"/>
                  </a:rPr>
                  <a:t>, </a:t>
                </a:r>
                <a:r>
                  <a:rPr lang="en-US" dirty="0" err="1">
                    <a:latin typeface="Aarial"/>
                  </a:rPr>
                  <a:t>trước</a:t>
                </a:r>
                <a:r>
                  <a:rPr lang="en-US" dirty="0">
                    <a:latin typeface="Aarial"/>
                  </a:rPr>
                  <a:t> </a:t>
                </a:r>
                <a:r>
                  <a:rPr lang="en-US" dirty="0" err="1">
                    <a:latin typeface="Aarial"/>
                  </a:rPr>
                  <a:t>hết</a:t>
                </a:r>
                <a:r>
                  <a:rPr lang="en-US" dirty="0">
                    <a:latin typeface="Aarial"/>
                  </a:rPr>
                  <a:t>, ta </a:t>
                </a:r>
                <a:r>
                  <a:rPr lang="en-US" dirty="0" err="1">
                    <a:latin typeface="Aarial"/>
                  </a:rPr>
                  <a:t>chuyển</a:t>
                </a:r>
                <a:r>
                  <a:rPr lang="en-US" dirty="0">
                    <a:latin typeface="Aarial"/>
                  </a:rPr>
                  <a:t> </a:t>
                </a:r>
                <a:r>
                  <a:rPr lang="en-US" dirty="0" err="1">
                    <a:latin typeface="Aarial"/>
                  </a:rPr>
                  <a:t>máy</a:t>
                </a:r>
                <a:r>
                  <a:rPr lang="en-US" dirty="0">
                    <a:latin typeface="Aarial"/>
                  </a:rPr>
                  <a:t> </a:t>
                </a:r>
                <a:r>
                  <a:rPr lang="en-US" dirty="0" err="1">
                    <a:latin typeface="Aarial"/>
                  </a:rPr>
                  <a:t>tính</a:t>
                </a:r>
                <a:r>
                  <a:rPr lang="en-US" dirty="0">
                    <a:latin typeface="Aarial"/>
                  </a:rPr>
                  <a:t> sang </a:t>
                </a:r>
                <a:r>
                  <a:rPr lang="en-US" dirty="0" err="1">
                    <a:latin typeface="Aarial"/>
                  </a:rPr>
                  <a:t>chế</a:t>
                </a:r>
                <a:r>
                  <a:rPr lang="en-US" dirty="0">
                    <a:latin typeface="Aarial"/>
                  </a:rPr>
                  <a:t> </a:t>
                </a:r>
                <a:r>
                  <a:rPr lang="en-US" dirty="0" err="1">
                    <a:latin typeface="Aarial"/>
                  </a:rPr>
                  <a:t>độ</a:t>
                </a:r>
                <a:r>
                  <a:rPr lang="en-US" dirty="0">
                    <a:latin typeface="Aarial"/>
                  </a:rPr>
                  <a:t> "</a:t>
                </a:r>
                <a:r>
                  <a:rPr lang="en-US" dirty="0" err="1">
                    <a:latin typeface="Aarial"/>
                  </a:rPr>
                  <a:t>độ</a:t>
                </a:r>
                <a:r>
                  <a:rPr lang="en-US" dirty="0">
                    <a:latin typeface="Aarial"/>
                  </a:rPr>
                  <a:t>”.</a:t>
                </a:r>
              </a:p>
              <a:p>
                <a:pPr marL="0" indent="0">
                  <a:buNone/>
                </a:pPr>
                <a:endParaRPr lang="en-US" b="1" dirty="0">
                  <a:solidFill>
                    <a:srgbClr val="0000FF"/>
                  </a:solidFill>
                  <a:latin typeface="Aarial"/>
                </a:endParaRPr>
              </a:p>
              <a:p>
                <a:endParaRPr lang="en-US" sz="2800" dirty="0">
                  <a:solidFill>
                    <a:prstClr val="black"/>
                  </a:solidFill>
                  <a:latin typeface="Aarial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122C2AE-6C95-421B-96F6-86DD8E477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746" y="1572176"/>
                <a:ext cx="11792211" cy="4845416"/>
              </a:xfrm>
              <a:prstGeom prst="rect">
                <a:avLst/>
              </a:prstGeom>
              <a:blipFill>
                <a:blip r:embed="rId2"/>
                <a:stretch>
                  <a:fillRect l="-1292" t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AE9751-D5F4-4632-B647-AC63F42F60DC}"/>
              </a:ext>
            </a:extLst>
          </p:cNvPr>
          <p:cNvSpPr/>
          <p:nvPr/>
        </p:nvSpPr>
        <p:spPr>
          <a:xfrm>
            <a:off x="108673" y="894723"/>
            <a:ext cx="12065702" cy="5605695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5D2357-74C5-1615-177B-3BBC8F272A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9000" contras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219" y="4914075"/>
            <a:ext cx="7693451" cy="154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550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A02A7FC-8324-454A-B0F5-EBF7A6E0D043}"/>
              </a:ext>
            </a:extLst>
          </p:cNvPr>
          <p:cNvGrpSpPr/>
          <p:nvPr/>
        </p:nvGrpSpPr>
        <p:grpSpPr>
          <a:xfrm>
            <a:off x="2217945" y="247781"/>
            <a:ext cx="4384952" cy="461665"/>
            <a:chOff x="477850" y="1541060"/>
            <a:chExt cx="6127239" cy="612325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282B7269-FB6F-4005-BDC6-21A1A1E5807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3C16830-BF47-41CA-AE84-BF7BD3A1834B}"/>
                </a:ext>
              </a:extLst>
            </p:cNvPr>
            <p:cNvSpPr txBox="1"/>
            <p:nvPr/>
          </p:nvSpPr>
          <p:spPr>
            <a:xfrm>
              <a:off x="608132" y="1541060"/>
              <a:ext cx="5996957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➊</a:t>
              </a:r>
              <a:r>
                <a:rPr lang="vi-VN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Tóm tắt lý thuyết cơ bản</a:t>
              </a:r>
              <a:endParaRPr lang="vi-VN" sz="2400" b="1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79227649-0BC6-4384-A17E-B9EFABC8B211}"/>
              </a:ext>
            </a:extLst>
          </p:cNvPr>
          <p:cNvSpPr txBox="1">
            <a:spLocks/>
          </p:cNvSpPr>
          <p:nvPr/>
        </p:nvSpPr>
        <p:spPr>
          <a:xfrm>
            <a:off x="159857" y="911054"/>
            <a:ext cx="11989407" cy="6447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II. </a:t>
            </a:r>
            <a:r>
              <a:rPr lang="en-US" sz="3200" b="1" dirty="0" err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32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endParaRPr lang="en-US" sz="3200" dirty="0">
              <a:solidFill>
                <a:srgbClr val="00009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endParaRPr lang="en-US" sz="3200" dirty="0">
              <a:solidFill>
                <a:srgbClr val="00009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122C2AE-6C95-421B-96F6-86DD8E47767E}"/>
              </a:ext>
            </a:extLst>
          </p:cNvPr>
          <p:cNvSpPr txBox="1">
            <a:spLocks/>
          </p:cNvSpPr>
          <p:nvPr/>
        </p:nvSpPr>
        <p:spPr>
          <a:xfrm>
            <a:off x="134746" y="1572176"/>
            <a:ext cx="11792211" cy="484541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  <a:latin typeface="Aarial"/>
                <a:ea typeface="Calibri" panose="020F0502020204030204" pitchFamily="34" charset="0"/>
              </a:rPr>
              <a:t>4) </a:t>
            </a:r>
            <a:r>
              <a:rPr lang="en-US" b="1" dirty="0" err="1">
                <a:solidFill>
                  <a:srgbClr val="0000FF"/>
                </a:solidFill>
                <a:latin typeface="Aarial"/>
              </a:rPr>
              <a:t>Sử</a:t>
            </a:r>
            <a:r>
              <a:rPr lang="en-US" b="1" dirty="0">
                <a:solidFill>
                  <a:srgbClr val="0000FF"/>
                </a:solidFill>
                <a:latin typeface="Aarial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arial"/>
              </a:rPr>
              <a:t>dụng</a:t>
            </a:r>
            <a:r>
              <a:rPr lang="en-US" b="1" dirty="0">
                <a:solidFill>
                  <a:srgbClr val="0000FF"/>
                </a:solidFill>
                <a:latin typeface="Aarial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arial"/>
              </a:rPr>
              <a:t>máy</a:t>
            </a:r>
            <a:r>
              <a:rPr lang="en-US" b="1" dirty="0">
                <a:solidFill>
                  <a:srgbClr val="0000FF"/>
                </a:solidFill>
                <a:latin typeface="Aarial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arial"/>
              </a:rPr>
              <a:t>tính</a:t>
            </a:r>
            <a:r>
              <a:rPr lang="en-US" b="1" dirty="0">
                <a:solidFill>
                  <a:srgbClr val="0000FF"/>
                </a:solidFill>
                <a:latin typeface="Aarial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arial"/>
              </a:rPr>
              <a:t>cầm</a:t>
            </a:r>
            <a:r>
              <a:rPr lang="en-US" b="1" dirty="0">
                <a:solidFill>
                  <a:srgbClr val="0000FF"/>
                </a:solidFill>
                <a:latin typeface="Aarial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arial"/>
              </a:rPr>
              <a:t>tay</a:t>
            </a:r>
            <a:r>
              <a:rPr lang="en-US" b="1" dirty="0">
                <a:solidFill>
                  <a:srgbClr val="0000FF"/>
                </a:solidFill>
                <a:latin typeface="Aarial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arial"/>
              </a:rPr>
              <a:t>để</a:t>
            </a:r>
            <a:r>
              <a:rPr lang="en-US" b="1" dirty="0">
                <a:solidFill>
                  <a:srgbClr val="0000FF"/>
                </a:solidFill>
                <a:latin typeface="Aarial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arial"/>
              </a:rPr>
              <a:t>tính</a:t>
            </a:r>
            <a:r>
              <a:rPr lang="en-US" b="1" dirty="0">
                <a:solidFill>
                  <a:srgbClr val="0000FF"/>
                </a:solidFill>
                <a:latin typeface="Aarial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arial"/>
              </a:rPr>
              <a:t>giá</a:t>
            </a:r>
            <a:r>
              <a:rPr lang="en-US" b="1" dirty="0">
                <a:solidFill>
                  <a:srgbClr val="0000FF"/>
                </a:solidFill>
                <a:latin typeface="Aarial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arial"/>
              </a:rPr>
              <a:t>trị</a:t>
            </a:r>
            <a:r>
              <a:rPr lang="en-US" b="1" dirty="0">
                <a:solidFill>
                  <a:srgbClr val="0000FF"/>
                </a:solidFill>
                <a:latin typeface="Aarial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arial"/>
              </a:rPr>
              <a:t>lượng</a:t>
            </a:r>
            <a:r>
              <a:rPr lang="en-US" b="1" dirty="0">
                <a:solidFill>
                  <a:srgbClr val="0000FF"/>
                </a:solidFill>
                <a:latin typeface="Aarial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arial"/>
              </a:rPr>
              <a:t>giác</a:t>
            </a:r>
            <a:r>
              <a:rPr lang="en-US" b="1" dirty="0">
                <a:solidFill>
                  <a:srgbClr val="0000FF"/>
                </a:solidFill>
                <a:latin typeface="Aarial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arial"/>
              </a:rPr>
              <a:t>của</a:t>
            </a:r>
            <a:r>
              <a:rPr lang="en-US" b="1" dirty="0">
                <a:solidFill>
                  <a:srgbClr val="0000FF"/>
                </a:solidFill>
                <a:latin typeface="Aarial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arial"/>
              </a:rPr>
              <a:t>một</a:t>
            </a:r>
            <a:r>
              <a:rPr lang="en-US" b="1" dirty="0">
                <a:solidFill>
                  <a:srgbClr val="0000FF"/>
                </a:solidFill>
                <a:latin typeface="Aarial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arial"/>
              </a:rPr>
              <a:t>góc</a:t>
            </a:r>
            <a:r>
              <a:rPr lang="en-US" b="1" dirty="0">
                <a:solidFill>
                  <a:srgbClr val="0000FF"/>
                </a:solidFill>
                <a:latin typeface="Aarial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arial"/>
              </a:rPr>
              <a:t>lượng</a:t>
            </a:r>
            <a:r>
              <a:rPr lang="en-US" b="1" dirty="0">
                <a:solidFill>
                  <a:srgbClr val="0000FF"/>
                </a:solidFill>
                <a:latin typeface="Aarial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arial"/>
              </a:rPr>
              <a:t>giác</a:t>
            </a:r>
            <a:endParaRPr lang="en-US" b="1" dirty="0">
              <a:solidFill>
                <a:srgbClr val="0000FF"/>
              </a:solidFill>
              <a:latin typeface="Aarial"/>
            </a:endParaRPr>
          </a:p>
          <a:p>
            <a:pPr lvl="0"/>
            <a:r>
              <a:rPr lang="en-US" dirty="0" err="1">
                <a:latin typeface="Aarial"/>
              </a:rPr>
              <a:t>Nếu</a:t>
            </a:r>
            <a:r>
              <a:rPr lang="en-US" dirty="0">
                <a:latin typeface="Aarial"/>
              </a:rPr>
              <a:t> </a:t>
            </a:r>
            <a:r>
              <a:rPr lang="en-US" dirty="0" err="1">
                <a:latin typeface="Aarial"/>
              </a:rPr>
              <a:t>đơn</a:t>
            </a:r>
            <a:r>
              <a:rPr lang="en-US" dirty="0">
                <a:latin typeface="Aarial"/>
              </a:rPr>
              <a:t> </a:t>
            </a:r>
            <a:r>
              <a:rPr lang="en-US" dirty="0" err="1">
                <a:latin typeface="Aarial"/>
              </a:rPr>
              <a:t>vị</a:t>
            </a:r>
            <a:r>
              <a:rPr lang="en-US" dirty="0">
                <a:latin typeface="Aarial"/>
              </a:rPr>
              <a:t> </a:t>
            </a:r>
            <a:r>
              <a:rPr lang="en-US" dirty="0" err="1">
                <a:latin typeface="Aarial"/>
              </a:rPr>
              <a:t>của</a:t>
            </a:r>
            <a:r>
              <a:rPr lang="en-US" dirty="0">
                <a:latin typeface="Aarial"/>
              </a:rPr>
              <a:t> </a:t>
            </a:r>
            <a:r>
              <a:rPr lang="en-US" dirty="0" err="1">
                <a:latin typeface="Aarial"/>
              </a:rPr>
              <a:t>góc</a:t>
            </a:r>
            <a:r>
              <a:rPr lang="en-US" dirty="0">
                <a:latin typeface="Aarial"/>
              </a:rPr>
              <a:t> </a:t>
            </a:r>
            <a:r>
              <a:rPr lang="en-US" dirty="0" err="1">
                <a:latin typeface="Aarial"/>
              </a:rPr>
              <a:t>lượng</a:t>
            </a:r>
            <a:r>
              <a:rPr lang="en-US" dirty="0">
                <a:latin typeface="Aarial"/>
              </a:rPr>
              <a:t> </a:t>
            </a:r>
            <a:r>
              <a:rPr lang="en-US" dirty="0" err="1">
                <a:latin typeface="Aarial"/>
              </a:rPr>
              <a:t>giác</a:t>
            </a:r>
            <a:r>
              <a:rPr lang="en-US" dirty="0">
                <a:latin typeface="Aarial"/>
              </a:rPr>
              <a:t> </a:t>
            </a:r>
            <a:r>
              <a:rPr lang="en-US" dirty="0" err="1">
                <a:latin typeface="Aarial"/>
              </a:rPr>
              <a:t>là</a:t>
            </a:r>
            <a:r>
              <a:rPr lang="en-US" dirty="0">
                <a:latin typeface="Aarial"/>
              </a:rPr>
              <a:t> radian (rad), </a:t>
            </a:r>
            <a:r>
              <a:rPr lang="en-US" dirty="0" err="1">
                <a:latin typeface="Aarial"/>
              </a:rPr>
              <a:t>trước</a:t>
            </a:r>
            <a:r>
              <a:rPr lang="en-US" dirty="0">
                <a:latin typeface="Aarial"/>
              </a:rPr>
              <a:t> </a:t>
            </a:r>
            <a:r>
              <a:rPr lang="en-US" dirty="0" err="1">
                <a:latin typeface="Aarial"/>
              </a:rPr>
              <a:t>hết</a:t>
            </a:r>
            <a:r>
              <a:rPr lang="en-US" dirty="0">
                <a:latin typeface="Aarial"/>
              </a:rPr>
              <a:t>, ta </a:t>
            </a:r>
            <a:r>
              <a:rPr lang="en-US" dirty="0" err="1">
                <a:latin typeface="Aarial"/>
              </a:rPr>
              <a:t>chuyển</a:t>
            </a:r>
            <a:r>
              <a:rPr lang="en-US" dirty="0">
                <a:latin typeface="Aarial"/>
              </a:rPr>
              <a:t> </a:t>
            </a:r>
            <a:r>
              <a:rPr lang="en-US" dirty="0" err="1">
                <a:latin typeface="Aarial"/>
              </a:rPr>
              <a:t>máy</a:t>
            </a:r>
            <a:r>
              <a:rPr lang="en-US" dirty="0">
                <a:latin typeface="Aarial"/>
              </a:rPr>
              <a:t> </a:t>
            </a:r>
            <a:r>
              <a:rPr lang="en-US" dirty="0" err="1">
                <a:latin typeface="Aarial"/>
              </a:rPr>
              <a:t>tính</a:t>
            </a:r>
            <a:r>
              <a:rPr lang="en-US" dirty="0">
                <a:latin typeface="Aarial"/>
              </a:rPr>
              <a:t> sang </a:t>
            </a:r>
            <a:r>
              <a:rPr lang="en-US" dirty="0" err="1">
                <a:latin typeface="Aarial"/>
              </a:rPr>
              <a:t>chế</a:t>
            </a:r>
            <a:r>
              <a:rPr lang="en-US" dirty="0">
                <a:latin typeface="Aarial"/>
              </a:rPr>
              <a:t> </a:t>
            </a:r>
            <a:r>
              <a:rPr lang="en-US" dirty="0" err="1">
                <a:latin typeface="Aarial"/>
              </a:rPr>
              <a:t>độ</a:t>
            </a:r>
            <a:r>
              <a:rPr lang="en-US" dirty="0">
                <a:latin typeface="Aarial"/>
              </a:rPr>
              <a:t> "radian".</a:t>
            </a:r>
          </a:p>
          <a:p>
            <a:endParaRPr lang="en-US" sz="2800" dirty="0">
              <a:solidFill>
                <a:prstClr val="black"/>
              </a:solidFill>
              <a:latin typeface="Aarial"/>
              <a:ea typeface="Calibri" panose="020F05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AE9751-D5F4-4632-B647-AC63F42F60DC}"/>
              </a:ext>
            </a:extLst>
          </p:cNvPr>
          <p:cNvSpPr/>
          <p:nvPr/>
        </p:nvSpPr>
        <p:spPr>
          <a:xfrm>
            <a:off x="108673" y="894723"/>
            <a:ext cx="12065702" cy="5605695"/>
          </a:xfrm>
          <a:prstGeom prst="roundRect">
            <a:avLst>
              <a:gd name="adj" fmla="val 149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579F01-64AC-5FA2-7C54-DD722E911E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9000" contras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031" y="3880584"/>
            <a:ext cx="8145640" cy="241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522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1791</Words>
  <Application>Microsoft Office PowerPoint</Application>
  <PresentationFormat>Widescreen</PresentationFormat>
  <Paragraphs>185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Yu Gothic</vt:lpstr>
      <vt:lpstr>Aarial</vt:lpstr>
      <vt:lpstr>Arial</vt:lpstr>
      <vt:lpstr>Calibri</vt:lpstr>
      <vt:lpstr>Calibri Light</vt:lpstr>
      <vt:lpstr>Cambria Math</vt:lpstr>
      <vt:lpstr>Georgia Pro Cond Black</vt:lpstr>
      <vt:lpstr>Times New Roman</vt:lpstr>
      <vt:lpstr>Office Theme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</cp:revision>
  <dcterms:created xsi:type="dcterms:W3CDTF">2023-08-11T13:26:42Z</dcterms:created>
  <dcterms:modified xsi:type="dcterms:W3CDTF">2023-08-14T01:54:52Z</dcterms:modified>
</cp:coreProperties>
</file>