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8" r:id="rId3"/>
    <p:sldId id="299" r:id="rId4"/>
    <p:sldId id="301" r:id="rId5"/>
    <p:sldId id="300" r:id="rId6"/>
    <p:sldId id="302" r:id="rId7"/>
    <p:sldId id="303" r:id="rId8"/>
    <p:sldId id="304" r:id="rId9"/>
    <p:sldId id="305" r:id="rId10"/>
    <p:sldId id="306" r:id="rId11"/>
    <p:sldId id="307" r:id="rId12"/>
    <p:sldId id="280" r:id="rId13"/>
    <p:sldId id="281"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401C-BD6F-7A47-9E59-01A749215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7A8538-338C-5735-C8DA-0BF5BA36C6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036A5-B68E-51BE-89F4-3AB22120158C}"/>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5" name="Footer Placeholder 4">
            <a:extLst>
              <a:ext uri="{FF2B5EF4-FFF2-40B4-BE49-F238E27FC236}">
                <a16:creationId xmlns:a16="http://schemas.microsoft.com/office/drawing/2014/main" id="{CA49E217-0298-39E6-F84C-5CAD2F2E2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FCD55-7881-5EBE-185E-DAC5F8405BB4}"/>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97084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29D5-1B74-32CD-D6D8-74CC89B2E1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54571-F547-1339-1F7C-6A5CD7DE5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259E8-2739-763F-C92A-7C261104FFF8}"/>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5" name="Footer Placeholder 4">
            <a:extLst>
              <a:ext uri="{FF2B5EF4-FFF2-40B4-BE49-F238E27FC236}">
                <a16:creationId xmlns:a16="http://schemas.microsoft.com/office/drawing/2014/main" id="{574DF9D7-7360-1DA7-599E-A3BDB3CDE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57DB8-9C66-A4EF-1C2A-B08C637D78F9}"/>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277391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2EFF3-CAA0-42AE-3381-54ED7B5B70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E3B61-AF37-A323-D4B3-D45E3866C6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E2C72-A7BD-8C6B-9B58-E2DEB4D63284}"/>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5" name="Footer Placeholder 4">
            <a:extLst>
              <a:ext uri="{FF2B5EF4-FFF2-40B4-BE49-F238E27FC236}">
                <a16:creationId xmlns:a16="http://schemas.microsoft.com/office/drawing/2014/main" id="{26749F6A-93CA-5D58-9AF9-E013DA98A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F78AF-6332-14D0-3938-878B59572E2A}"/>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2726984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8/14/2023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3744737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C87A-E958-F04F-A9B1-12794A730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B2252-5E3F-9CF9-82E4-AE51C7CFB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D2646-4D3D-2B58-EAA8-D3DAC20081B9}"/>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5" name="Footer Placeholder 4">
            <a:extLst>
              <a:ext uri="{FF2B5EF4-FFF2-40B4-BE49-F238E27FC236}">
                <a16:creationId xmlns:a16="http://schemas.microsoft.com/office/drawing/2014/main" id="{06848DCF-BE7E-4E7E-76D9-22F4C3CE0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AE200-B06D-15AE-12B7-9E43C07EDFAD}"/>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141155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69DA-55DC-1103-775A-FC98AD23DC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5E792E-C1A5-0DDF-3308-961477D48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C75E9-D63A-B611-8B4C-B22D41A42590}"/>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5" name="Footer Placeholder 4">
            <a:extLst>
              <a:ext uri="{FF2B5EF4-FFF2-40B4-BE49-F238E27FC236}">
                <a16:creationId xmlns:a16="http://schemas.microsoft.com/office/drawing/2014/main" id="{772CD995-315F-BAB5-EA25-C8B6C0AFA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5D4A6-7BA7-FEDF-F1FA-A1046031A1F6}"/>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291411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993B-92E6-9804-9BF6-CCE9CB286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DDB8F-5BA3-D4A0-4363-2FFDBAD5EE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88016-ACA2-8749-D349-C9E078299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FBE97-BAEF-51EE-EC14-93CD8D2BA970}"/>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6" name="Footer Placeholder 5">
            <a:extLst>
              <a:ext uri="{FF2B5EF4-FFF2-40B4-BE49-F238E27FC236}">
                <a16:creationId xmlns:a16="http://schemas.microsoft.com/office/drawing/2014/main" id="{D0CB4F6B-DC6E-F6C0-C8FA-CA2DC8604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51137-570F-2402-D738-B2B925372094}"/>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77598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6729-7DC1-EFD2-CC0A-A2402FA5CE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14998-E80B-5E26-98AA-F4F99735D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05CCF3-A607-2A0B-BE5D-781E57B939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F20110-486F-E90C-7E7F-D5907018B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26C85-451E-F1A1-4CFF-2EC024AFA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54E195-8568-6A07-50C9-9BB106E99033}"/>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8" name="Footer Placeholder 7">
            <a:extLst>
              <a:ext uri="{FF2B5EF4-FFF2-40B4-BE49-F238E27FC236}">
                <a16:creationId xmlns:a16="http://schemas.microsoft.com/office/drawing/2014/main" id="{A167D196-09CE-687F-9CE7-ED9E543D87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144D8-C3B4-1F8A-123C-5EEC9258ECDE}"/>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155083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2A97-E2D0-1D6C-C06C-155E19340C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6E7FE-D77F-EF14-3E7C-E75AE6E8C9E7}"/>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4" name="Footer Placeholder 3">
            <a:extLst>
              <a:ext uri="{FF2B5EF4-FFF2-40B4-BE49-F238E27FC236}">
                <a16:creationId xmlns:a16="http://schemas.microsoft.com/office/drawing/2014/main" id="{0B17AB00-9E58-0FAB-ACD2-18CDBD086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0383C-D5A7-DA4F-70EE-D1DD176543A9}"/>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318059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63CA0-0EAB-7A22-A476-A53C0E6F1E07}"/>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3" name="Footer Placeholder 2">
            <a:extLst>
              <a:ext uri="{FF2B5EF4-FFF2-40B4-BE49-F238E27FC236}">
                <a16:creationId xmlns:a16="http://schemas.microsoft.com/office/drawing/2014/main" id="{993F349D-C95B-D5CD-44AF-29870C83D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0BF80-B94B-E27E-0B93-2EF542A373AB}"/>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302599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47A3-B3E7-C61C-46FD-8992C4E6A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C513FB-878E-6BFD-F2A4-7D317B88C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02804C-15A7-6021-2384-7376C105B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4497F-253D-A8CA-CCDF-88ABC2F434F8}"/>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6" name="Footer Placeholder 5">
            <a:extLst>
              <a:ext uri="{FF2B5EF4-FFF2-40B4-BE49-F238E27FC236}">
                <a16:creationId xmlns:a16="http://schemas.microsoft.com/office/drawing/2014/main" id="{EB93B663-DB3F-98AA-5A96-735DC6107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598A7-297F-1B82-3347-28EF9678F84F}"/>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347799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5256-5B87-4BB7-4CBA-75AC2BA60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2BAC87-25E8-341B-98C7-62653DF12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1F1685-A8AD-FED9-2E56-0D942CC9C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58EE6-0332-4C0D-F4CC-8221A850DBB9}"/>
              </a:ext>
            </a:extLst>
          </p:cNvPr>
          <p:cNvSpPr>
            <a:spLocks noGrp="1"/>
          </p:cNvSpPr>
          <p:nvPr>
            <p:ph type="dt" sz="half" idx="10"/>
          </p:nvPr>
        </p:nvSpPr>
        <p:spPr/>
        <p:txBody>
          <a:bodyPr/>
          <a:lstStyle/>
          <a:p>
            <a:fld id="{CDA3CA0D-A6C7-4740-AF63-A0D96A74BCB4}" type="datetimeFigureOut">
              <a:rPr lang="en-US" smtClean="0"/>
              <a:t>8/14/2023</a:t>
            </a:fld>
            <a:endParaRPr lang="en-US"/>
          </a:p>
        </p:txBody>
      </p:sp>
      <p:sp>
        <p:nvSpPr>
          <p:cNvPr id="6" name="Footer Placeholder 5">
            <a:extLst>
              <a:ext uri="{FF2B5EF4-FFF2-40B4-BE49-F238E27FC236}">
                <a16:creationId xmlns:a16="http://schemas.microsoft.com/office/drawing/2014/main" id="{80FA78A3-814B-CC3B-13E2-B644EBB88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BB076-3690-EFB3-2EB0-E186B3551B44}"/>
              </a:ext>
            </a:extLst>
          </p:cNvPr>
          <p:cNvSpPr>
            <a:spLocks noGrp="1"/>
          </p:cNvSpPr>
          <p:nvPr>
            <p:ph type="sldNum" sz="quarter" idx="12"/>
          </p:nvPr>
        </p:nvSpPr>
        <p:spPr/>
        <p:txBody>
          <a:bodyPr/>
          <a:lstStyle/>
          <a:p>
            <a:fld id="{8B092FE7-AEF9-4BA5-B67B-1039E3E23EC8}" type="slidenum">
              <a:rPr lang="en-US" smtClean="0"/>
              <a:t>‹#›</a:t>
            </a:fld>
            <a:endParaRPr lang="en-US"/>
          </a:p>
        </p:txBody>
      </p:sp>
    </p:spTree>
    <p:extLst>
      <p:ext uri="{BB962C8B-B14F-4D97-AF65-F5344CB8AC3E}">
        <p14:creationId xmlns:p14="http://schemas.microsoft.com/office/powerpoint/2010/main" val="253951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E1A0BE-FE04-F7BF-58A9-4C9EAA96D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54BF4-2090-7225-EF60-D2449C0FF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03993-AD23-0FFB-D491-117B78E42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3CA0D-A6C7-4740-AF63-A0D96A74BCB4}" type="datetimeFigureOut">
              <a:rPr lang="en-US" smtClean="0"/>
              <a:t>8/14/2023</a:t>
            </a:fld>
            <a:endParaRPr lang="en-US"/>
          </a:p>
        </p:txBody>
      </p:sp>
      <p:sp>
        <p:nvSpPr>
          <p:cNvPr id="5" name="Footer Placeholder 4">
            <a:extLst>
              <a:ext uri="{FF2B5EF4-FFF2-40B4-BE49-F238E27FC236}">
                <a16:creationId xmlns:a16="http://schemas.microsoft.com/office/drawing/2014/main" id="{788CE02F-E91B-29CC-2E38-F362389A9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D2D258-7D9C-BEAE-CEB7-40CA8BCC1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92FE7-AEF9-4BA5-B67B-1039E3E23EC8}" type="slidenum">
              <a:rPr lang="en-US" smtClean="0"/>
              <a:t>‹#›</a:t>
            </a:fld>
            <a:endParaRPr lang="en-US"/>
          </a:p>
        </p:txBody>
      </p:sp>
    </p:spTree>
    <p:extLst>
      <p:ext uri="{BB962C8B-B14F-4D97-AF65-F5344CB8AC3E}">
        <p14:creationId xmlns:p14="http://schemas.microsoft.com/office/powerpoint/2010/main" val="398806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00.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045507" y="3944075"/>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356331" y="175791"/>
            <a:ext cx="10018923" cy="1152447"/>
            <a:chOff x="667123" y="193012"/>
            <a:chExt cx="10018923" cy="1384317"/>
          </a:xfrm>
        </p:grpSpPr>
        <p:sp>
          <p:nvSpPr>
            <p:cNvPr id="90" name="TextBox 89">
              <a:extLst>
                <a:ext uri="{FF2B5EF4-FFF2-40B4-BE49-F238E27FC236}">
                  <a16:creationId xmlns:a16="http://schemas.microsoft.com/office/drawing/2014/main" id="{2B53AA17-8B42-48DD-B71C-D6AC7B905F63}"/>
                </a:ext>
              </a:extLst>
            </p:cNvPr>
            <p:cNvSpPr txBox="1"/>
            <p:nvPr/>
          </p:nvSpPr>
          <p:spPr>
            <a:xfrm>
              <a:off x="3044169" y="283377"/>
              <a:ext cx="6473678" cy="1293952"/>
            </a:xfrm>
            <a:prstGeom prst="rect">
              <a:avLst/>
            </a:prstGeom>
            <a:noFill/>
          </p:spPr>
          <p:txBody>
            <a:bodyPr wrap="square">
              <a:spAutoFit/>
            </a:bodyPr>
            <a:lstStyle/>
            <a:p>
              <a:pPr algn="ctr"/>
              <a:r>
                <a:rPr lang="en-US" sz="20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0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0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a:t>
              </a:r>
              <a:r>
                <a:rPr lang="en-US" sz="20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GIÁ TRỊ LƯỢNG GIÁC CỦA MỘT GÓC LƯỢNG GIÁC</a:t>
              </a:r>
              <a:endParaRPr lang="en-US" sz="1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67123" y="193012"/>
              <a:ext cx="10018923" cy="1072853"/>
              <a:chOff x="667123" y="193012"/>
              <a:chExt cx="10018923"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71234"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709344" y="235355"/>
                <a:ext cx="2448929" cy="55455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p>
            </p:txBody>
          </p:sp>
          <p:sp>
            <p:nvSpPr>
              <p:cNvPr id="91" name="TextBox 90">
                <a:extLst>
                  <a:ext uri="{FF2B5EF4-FFF2-40B4-BE49-F238E27FC236}">
                    <a16:creationId xmlns:a16="http://schemas.microsoft.com/office/drawing/2014/main" id="{E220F5A5-8EA8-439D-ABDC-CF5CFB9E47A3}"/>
                  </a:ext>
                </a:extLst>
              </p:cNvPr>
              <p:cNvSpPr txBox="1"/>
              <p:nvPr/>
            </p:nvSpPr>
            <p:spPr>
              <a:xfrm>
                <a:off x="746149" y="660812"/>
                <a:ext cx="2448929" cy="461665"/>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 </a:t>
                </a:r>
                <a:r>
                  <a:rPr lang="en-US" sz="2400" b="1">
                    <a:solidFill>
                      <a:srgbClr val="3333FF"/>
                    </a:solidFill>
                    <a:latin typeface="Cambria Math" panose="02040503050406030204" pitchFamily="18" charset="0"/>
                    <a:ea typeface="Cambria Math" panose="02040503050406030204" pitchFamily="18" charset="0"/>
                    <a:cs typeface="Calibri" panose="020F0502020204030204" pitchFamily="34" charset="0"/>
                    <a:sym typeface="Baumans"/>
                  </a:rPr>
                  <a:t>❶</a:t>
                </a:r>
                <a:endPar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59021" y="2571185"/>
            <a:ext cx="3462540" cy="483850"/>
          </a:xfrm>
          <a:prstGeom prst="rect">
            <a:avLst/>
          </a:prstGeom>
          <a:noFill/>
        </p:spPr>
        <p:txBody>
          <a:bodyPr wrap="square">
            <a:spAutoFit/>
          </a:bodyPr>
          <a:lstStyle/>
          <a:p>
            <a:pPr algn="just">
              <a:lnSpc>
                <a:spcPct val="112000"/>
              </a:lnSpc>
              <a:spcBef>
                <a:spcPts val="300"/>
              </a:spcBef>
              <a:spcAft>
                <a:spcPts val="300"/>
              </a:spcAft>
            </a:pPr>
            <a:r>
              <a:rPr lang="en-US" sz="2400" b="1">
                <a:solidFill>
                  <a:schemeClr val="accent5">
                    <a:lumMod val="60000"/>
                    <a:lumOff val="40000"/>
                  </a:schemeClr>
                </a:solidFill>
                <a:ea typeface="Calibri" panose="020F0502020204030204" pitchFamily="34" charset="0"/>
                <a:cs typeface="Times New Roman" panose="02020603050405020304" pitchFamily="18" charset="0"/>
              </a:rPr>
              <a:t>1. Góc lượng giác</a:t>
            </a:r>
            <a:endParaRPr lang="en-US" sz="2400" dirty="0">
              <a:solidFill>
                <a:schemeClr val="accent5">
                  <a:lumMod val="60000"/>
                  <a:lumOff val="40000"/>
                </a:schemeClr>
              </a:solidFill>
              <a:ea typeface="Calibri" panose="020F0502020204030204" pitchFamily="34" charset="0"/>
              <a:cs typeface="Times New Roman" panose="02020603050405020304" pitchFamily="18" charset="0"/>
            </a:endParaRP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6114663" cy="369332"/>
          </a:xfrm>
          <a:prstGeom prst="rect">
            <a:avLst/>
          </a:prstGeom>
          <a:noFill/>
        </p:spPr>
        <p:txBody>
          <a:bodyPr wrap="square">
            <a:spAutoFit/>
          </a:bodyPr>
          <a:lstStyle/>
          <a:p>
            <a:r>
              <a:rPr lang="en-US" sz="1800" b="1" kern="0">
                <a:solidFill>
                  <a:schemeClr val="accent1"/>
                </a:solidFill>
                <a:effectLst/>
                <a:latin typeface="Times New Roman" panose="02020603050405020304" pitchFamily="18" charset="0"/>
                <a:ea typeface="Calibri" panose="020F0502020204030204" pitchFamily="34" charset="0"/>
              </a:rPr>
              <a:t>2. </a:t>
            </a:r>
            <a:r>
              <a:rPr lang="vi-VN" sz="1800" b="1" kern="0">
                <a:solidFill>
                  <a:schemeClr val="accent1"/>
                </a:solidFill>
                <a:effectLst/>
                <a:latin typeface="Times New Roman" panose="02020603050405020304" pitchFamily="18" charset="0"/>
                <a:ea typeface="Calibri" panose="020F0502020204030204" pitchFamily="34" charset="0"/>
              </a:rPr>
              <a:t>GIÁ TRỊ LƯỢNG GIÁC CỦA GÓC LƯỢNG GIÁC</a:t>
            </a:r>
            <a:endParaRPr lang="en-US" sz="2400" b="1" dirty="0">
              <a:solidFill>
                <a:schemeClr val="accent1"/>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5" y="3915943"/>
            <a:ext cx="6120389" cy="369332"/>
          </a:xfrm>
          <a:prstGeom prst="rect">
            <a:avLst/>
          </a:prstGeom>
          <a:noFill/>
        </p:spPr>
        <p:txBody>
          <a:bodyPr wrap="square">
            <a:spAutoFit/>
          </a:bodyPr>
          <a:lstStyle/>
          <a:p>
            <a:r>
              <a:rPr lang="en-US" sz="1800" b="1" kern="0">
                <a:solidFill>
                  <a:schemeClr val="accent5">
                    <a:lumMod val="60000"/>
                    <a:lumOff val="40000"/>
                  </a:schemeClr>
                </a:solidFill>
                <a:effectLst/>
                <a:latin typeface="Times New Roman" panose="02020603050405020304" pitchFamily="18" charset="0"/>
                <a:ea typeface="Calibri" panose="020F0502020204030204" pitchFamily="34" charset="0"/>
              </a:rPr>
              <a:t>3. QUAN HỆ GIỮA CÁC GIÁ TRỊ LƯỢNG GIÁC</a:t>
            </a:r>
            <a:endParaRPr lang="en-US" sz="2400" b="1">
              <a:solidFill>
                <a:schemeClr val="accent5">
                  <a:lumMod val="60000"/>
                  <a:lumOff val="40000"/>
                </a:schemeClr>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69" cy="334203"/>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D78816-66BC-4BBB-85DB-1970354ED6A7}"/>
              </a:ext>
            </a:extLst>
          </p:cNvPr>
          <p:cNvPicPr>
            <a:picLocks noChangeAspect="1"/>
          </p:cNvPicPr>
          <p:nvPr/>
        </p:nvPicPr>
        <p:blipFill>
          <a:blip r:embed="rId4"/>
          <a:stretch>
            <a:fillRect/>
          </a:stretch>
        </p:blipFill>
        <p:spPr>
          <a:xfrm>
            <a:off x="11339442" y="0"/>
            <a:ext cx="852558" cy="1077219"/>
          </a:xfrm>
          <a:prstGeom prst="rect">
            <a:avLst/>
          </a:prstGeom>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644791"/>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II.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572176"/>
            <a:ext cx="11792211" cy="4845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FF"/>
                </a:solidFill>
                <a:latin typeface="Aarial"/>
                <a:ea typeface="Calibri" panose="020F0502020204030204" pitchFamily="34" charset="0"/>
              </a:rPr>
              <a:t>2) </a:t>
            </a:r>
            <a:r>
              <a:rPr lang="en-US" b="1" dirty="0" err="1">
                <a:solidFill>
                  <a:srgbClr val="0000FF"/>
                </a:solidFill>
                <a:latin typeface="Aarial"/>
                <a:ea typeface="Calibri" panose="020F0502020204030204" pitchFamily="34" charset="0"/>
              </a:rPr>
              <a:t>Giá</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sz="3600" dirty="0">
              <a:latin typeface="Aarial"/>
            </a:endParaRPr>
          </a:p>
          <a:p>
            <a:pPr marL="0" indent="0" algn="just">
              <a:lnSpc>
                <a:spcPct val="112000"/>
              </a:lnSpc>
              <a:spcBef>
                <a:spcPts val="300"/>
              </a:spcBef>
              <a:spcAft>
                <a:spcPts val="300"/>
              </a:spcAft>
              <a:buClr>
                <a:srgbClr val="0000FF"/>
              </a:buClr>
              <a:buNone/>
            </a:pPr>
            <a:r>
              <a:rPr lang="en-US" dirty="0" err="1">
                <a:latin typeface="Aarial"/>
              </a:rPr>
              <a:t>Bảng</a:t>
            </a:r>
            <a:r>
              <a:rPr lang="en-US" dirty="0">
                <a:latin typeface="Aarial"/>
              </a:rPr>
              <a:t> </a:t>
            </a:r>
            <a:r>
              <a:rPr lang="en-US" dirty="0" err="1">
                <a:latin typeface="Aarial"/>
              </a:rPr>
              <a:t>dưới</a:t>
            </a:r>
            <a:r>
              <a:rPr lang="en-US" dirty="0">
                <a:latin typeface="Aarial"/>
              </a:rPr>
              <a:t> </a:t>
            </a:r>
            <a:r>
              <a:rPr lang="en-US" dirty="0" err="1">
                <a:latin typeface="Aarial"/>
              </a:rPr>
              <a:t>đây</a:t>
            </a:r>
            <a:r>
              <a:rPr lang="en-US" dirty="0">
                <a:latin typeface="Aarial"/>
              </a:rPr>
              <a:t> </a:t>
            </a:r>
            <a:r>
              <a:rPr lang="en-US" dirty="0" err="1">
                <a:latin typeface="Aarial"/>
              </a:rPr>
              <a:t>nêu</a:t>
            </a:r>
            <a:r>
              <a:rPr lang="en-US" dirty="0">
                <a:latin typeface="Aarial"/>
              </a:rPr>
              <a:t> </a:t>
            </a:r>
            <a:r>
              <a:rPr lang="en-US" dirty="0" err="1">
                <a:latin typeface="Aarial"/>
              </a:rPr>
              <a:t>lên</a:t>
            </a:r>
            <a:r>
              <a:rPr lang="en-US" dirty="0">
                <a:latin typeface="Aarial"/>
              </a:rPr>
              <a:t> </a:t>
            </a:r>
            <a:r>
              <a:rPr lang="en-US" dirty="0" err="1">
                <a:latin typeface="Aarial"/>
              </a:rPr>
              <a:t>các</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đặc</a:t>
            </a:r>
            <a:r>
              <a:rPr lang="en-US" dirty="0">
                <a:latin typeface="Aarial"/>
              </a:rPr>
              <a:t> </a:t>
            </a:r>
            <a:r>
              <a:rPr lang="en-US" dirty="0" err="1">
                <a:latin typeface="Aarial"/>
              </a:rPr>
              <a:t>biệt</a:t>
            </a:r>
            <a:endParaRPr lang="en-US" dirty="0">
              <a:latin typeface="Aarial"/>
            </a:endParaRP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1E4973D-D5BD-01A0-A1DE-70A21995DB5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12199" y="2650961"/>
            <a:ext cx="8335384" cy="3766631"/>
          </a:xfrm>
          <a:prstGeom prst="rect">
            <a:avLst/>
          </a:prstGeom>
        </p:spPr>
      </p:pic>
    </p:spTree>
    <p:extLst>
      <p:ext uri="{BB962C8B-B14F-4D97-AF65-F5344CB8AC3E}">
        <p14:creationId xmlns:p14="http://schemas.microsoft.com/office/powerpoint/2010/main" val="121698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2F65FD7-1D93-6E07-1EBE-A90F7F3F22D6}"/>
                  </a:ext>
                </a:extLst>
              </p:cNvPr>
              <p:cNvSpPr txBox="1"/>
              <p:nvPr/>
            </p:nvSpPr>
            <p:spPr>
              <a:xfrm>
                <a:off x="1885950" y="714375"/>
                <a:ext cx="7620000" cy="2154757"/>
              </a:xfrm>
              <a:prstGeom prst="rect">
                <a:avLst/>
              </a:prstGeom>
              <a:noFill/>
            </p:spPr>
            <p:txBody>
              <a:bodyPr wrap="square" rtlCol="0">
                <a:spAutoFit/>
              </a:bodyPr>
              <a:lstStyle/>
              <a:p>
                <a:pPr>
                  <a:lnSpc>
                    <a:spcPct val="150000"/>
                  </a:lnSpc>
                  <a:spcAft>
                    <a:spcPts val="6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 tập 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Q</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tan</m:t>
                            </m:r>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cot</m:t>
                        </m:r>
                      </m:fName>
                      <m:e>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fName>
                      <m:e>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func>
                  </m:oMath>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+1+0=3+</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42F65FD7-1D93-6E07-1EBE-A90F7F3F22D6}"/>
                  </a:ext>
                </a:extLst>
              </p:cNvPr>
              <p:cNvSpPr txBox="1">
                <a:spLocks noRot="1" noChangeAspect="1" noMove="1" noResize="1" noEditPoints="1" noAdjustHandles="1" noChangeArrowheads="1" noChangeShapeType="1" noTextEdit="1"/>
              </p:cNvSpPr>
              <p:nvPr/>
            </p:nvSpPr>
            <p:spPr>
              <a:xfrm>
                <a:off x="1885950" y="714375"/>
                <a:ext cx="7620000" cy="2154757"/>
              </a:xfrm>
              <a:prstGeom prst="rect">
                <a:avLst/>
              </a:prstGeom>
              <a:blipFill>
                <a:blip r:embed="rId2"/>
                <a:stretch>
                  <a:fillRect l="-800"/>
                </a:stretch>
              </a:blipFill>
            </p:spPr>
            <p:txBody>
              <a:bodyPr/>
              <a:lstStyle/>
              <a:p>
                <a:r>
                  <a:rPr lang="en-US">
                    <a:noFill/>
                  </a:rPr>
                  <a:t> </a:t>
                </a:r>
              </a:p>
            </p:txBody>
          </p:sp>
        </mc:Fallback>
      </mc:AlternateContent>
    </p:spTree>
    <p:extLst>
      <p:ext uri="{BB962C8B-B14F-4D97-AF65-F5344CB8AC3E}">
        <p14:creationId xmlns:p14="http://schemas.microsoft.com/office/powerpoint/2010/main" val="189562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F92213-55B3-4750-88F4-5771BAD7382D}"/>
              </a:ext>
            </a:extLst>
          </p:cNvPr>
          <p:cNvGrpSpPr/>
          <p:nvPr/>
        </p:nvGrpSpPr>
        <p:grpSpPr>
          <a:xfrm>
            <a:off x="3746652" y="97423"/>
            <a:ext cx="4415461" cy="461665"/>
            <a:chOff x="477850" y="1505359"/>
            <a:chExt cx="6169871" cy="612325"/>
          </a:xfrm>
        </p:grpSpPr>
        <p:sp>
          <p:nvSpPr>
            <p:cNvPr id="11" name="Arrow: Pentagon 10">
              <a:extLst>
                <a:ext uri="{FF2B5EF4-FFF2-40B4-BE49-F238E27FC236}">
                  <a16:creationId xmlns:a16="http://schemas.microsoft.com/office/drawing/2014/main" id="{9B1DDFF0-2B93-4B59-A142-13C5D925F4E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57FAA-25E2-49F7-AFBE-EF22E8617094}"/>
                </a:ext>
              </a:extLst>
            </p:cNvPr>
            <p:cNvSpPr txBox="1"/>
            <p:nvPr/>
          </p:nvSpPr>
          <p:spPr>
            <a:xfrm>
              <a:off x="739857" y="1505359"/>
              <a:ext cx="5907864"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➌</a:t>
              </a:r>
              <a:r>
                <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rèn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luyện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SGK</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13" name="Title 1">
            <a:extLst>
              <a:ext uri="{FF2B5EF4-FFF2-40B4-BE49-F238E27FC236}">
                <a16:creationId xmlns:a16="http://schemas.microsoft.com/office/drawing/2014/main" id="{34AEEAD4-F0E3-4F5B-AFE8-AD5AC0C05177}"/>
              </a:ext>
            </a:extLst>
          </p:cNvPr>
          <p:cNvSpPr txBox="1">
            <a:spLocks/>
          </p:cNvSpPr>
          <p:nvPr/>
        </p:nvSpPr>
        <p:spPr>
          <a:xfrm>
            <a:off x="227944" y="794184"/>
            <a:ext cx="11853234" cy="1567051"/>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r>
              <a:rPr lang="en-US" sz="3000" b="1" dirty="0" err="1">
                <a:solidFill>
                  <a:srgbClr val="000099"/>
                </a:solidFill>
                <a:ea typeface="Calibri" panose="020F0502020204030204" pitchFamily="34" charset="0"/>
                <a:cs typeface="Times New Roman" panose="02020603050405020304" pitchFamily="18" charset="0"/>
              </a:rPr>
              <a:t>Bài</a:t>
            </a:r>
            <a:r>
              <a:rPr lang="en-US" sz="3000" b="1" dirty="0">
                <a:solidFill>
                  <a:srgbClr val="000099"/>
                </a:solidFill>
                <a:ea typeface="Calibri" panose="020F0502020204030204" pitchFamily="34" charset="0"/>
                <a:cs typeface="Times New Roman" panose="02020603050405020304" pitchFamily="18" charset="0"/>
              </a:rPr>
              <a:t> 4</a:t>
            </a:r>
            <a:r>
              <a:rPr lang="vi-VN" sz="3000" b="1" dirty="0">
                <a:solidFill>
                  <a:srgbClr val="000099"/>
                </a:solidFill>
                <a:ea typeface="Calibri" panose="020F0502020204030204" pitchFamily="34" charset="0"/>
                <a:cs typeface="Times New Roman" panose="02020603050405020304" pitchFamily="18" charset="0"/>
              </a:rPr>
              <a:t>:</a:t>
            </a:r>
            <a:endParaRPr lang="en-US" sz="32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endParaRPr lang="en-US" sz="3000" dirty="0">
              <a:solidFill>
                <a:srgbClr val="000099"/>
              </a:solidFill>
              <a:ea typeface="Calibri" panose="020F0502020204030204" pitchFamily="34" charset="0"/>
              <a:cs typeface="Times New Roman" panose="02020603050405020304" pitchFamily="18" charset="0"/>
            </a:endParaRPr>
          </a:p>
        </p:txBody>
      </p:sp>
      <p:pic>
        <p:nvPicPr>
          <p:cNvPr id="15" name="Graphic 14" descr="Open folder">
            <a:extLst>
              <a:ext uri="{FF2B5EF4-FFF2-40B4-BE49-F238E27FC236}">
                <a16:creationId xmlns:a16="http://schemas.microsoft.com/office/drawing/2014/main" id="{94D711AB-E568-41DA-ACFC-45D27F19D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08" y="815804"/>
            <a:ext cx="478318" cy="478318"/>
          </a:xfrm>
          <a:prstGeom prst="rect">
            <a:avLst/>
          </a:prstGeom>
        </p:spPr>
      </p:pic>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D5A35E6-1F08-4448-924B-DAE835443F13}"/>
                  </a:ext>
                </a:extLst>
              </p:cNvPr>
              <p:cNvSpPr txBox="1">
                <a:spLocks/>
              </p:cNvSpPr>
              <p:nvPr/>
            </p:nvSpPr>
            <p:spPr>
              <a:xfrm>
                <a:off x="227944" y="2398192"/>
                <a:ext cx="11853234" cy="417231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4"/>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endParaRPr lang="en-US" b="1" dirty="0">
                  <a:solidFill>
                    <a:srgbClr val="0000FF"/>
                  </a:solidFill>
                  <a:ea typeface="Times New Roman" panose="02020603050405020304" pitchFamily="18" charset="0"/>
                </a:endParaRPr>
              </a:p>
              <a:p>
                <a:pPr marL="0" indent="0">
                  <a:buNone/>
                </a:pPr>
                <a:r>
                  <a:rPr lang="en-US" dirty="0"/>
                  <a:t>a)  Ta </a:t>
                </a:r>
                <a:r>
                  <a:rPr lang="en-US" dirty="0" err="1"/>
                  <a:t>có</a:t>
                </a:r>
                <a:r>
                  <a:rPr lang="en-US" dirty="0"/>
                  <a:t> </a:t>
                </a:r>
                <a14:m>
                  <m:oMath xmlns:m="http://schemas.openxmlformats.org/officeDocument/2006/math">
                    <m:r>
                      <m:rPr>
                        <m:nor/>
                      </m:rPr>
                      <a:rPr lang="en-US"/>
                      <m:t>co</m:t>
                    </m:r>
                    <m:sSup>
                      <m:sSupPr>
                        <m:ctrlPr>
                          <a:rPr lang="en-US" i="1">
                            <a:latin typeface="Cambria Math" panose="02040503050406030204" pitchFamily="18" charset="0"/>
                          </a:rPr>
                        </m:ctrlPr>
                      </m:sSupPr>
                      <m:e>
                        <m:r>
                          <m:rPr>
                            <m:nor/>
                          </m:rPr>
                          <a:rPr lang="en-US"/>
                          <m:t>s</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m:t>
                    </m:r>
                    <m:r>
                      <m:rPr>
                        <m:nor/>
                      </m:rPr>
                      <a:rPr lang="en-US"/>
                      <m:t>si</m:t>
                    </m:r>
                    <m:sSup>
                      <m:sSupPr>
                        <m:ctrlPr>
                          <a:rPr lang="en-US" i="1">
                            <a:latin typeface="Cambria Math" panose="02040503050406030204" pitchFamily="18" charset="0"/>
                          </a:rPr>
                        </m:ctrlPr>
                      </m:sSupPr>
                      <m:e>
                        <m:r>
                          <m:rPr>
                            <m:nor/>
                          </m:rPr>
                          <a:rPr lang="en-US"/>
                          <m:t>n</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=1</m:t>
                    </m:r>
                  </m:oMath>
                </a14:m>
                <a:r>
                  <a:rPr lang="en-US" dirty="0"/>
                  <a:t> </a:t>
                </a:r>
                <a:r>
                  <a:rPr lang="en-US" dirty="0" err="1"/>
                  <a:t>mà</a:t>
                </a:r>
                <a:r>
                  <a:rPr lang="en-US" dirty="0"/>
                  <a:t> </a:t>
                </a:r>
                <a14:m>
                  <m:oMath xmlns:m="http://schemas.openxmlformats.org/officeDocument/2006/math">
                    <m:r>
                      <m:rPr>
                        <m:nor/>
                      </m:rPr>
                      <a:rPr lang="en-US"/>
                      <m:t>sin</m:t>
                    </m:r>
                    <m:r>
                      <a:rPr lang="en-US" i="1">
                        <a:latin typeface="Cambria Math" panose="02040503050406030204" pitchFamily="18" charset="0"/>
                      </a:rPr>
                      <m:t>𝛼</m:t>
                    </m:r>
                    <m:r>
                      <a:rPr lang="en-US">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15</m:t>
                            </m:r>
                          </m:e>
                        </m:rad>
                      </m:num>
                      <m:den>
                        <m:r>
                          <a:rPr lang="en-US" i="1">
                            <a:latin typeface="Cambria Math" panose="02040503050406030204" pitchFamily="18" charset="0"/>
                          </a:rPr>
                          <m:t>4</m:t>
                        </m:r>
                      </m:den>
                    </m:f>
                  </m:oMath>
                </a14:m>
                <a:r>
                  <a:rPr lang="en-US" dirty="0"/>
                  <a:t> </a:t>
                </a:r>
              </a:p>
              <a:p>
                <a:pPr marL="0" indent="0">
                  <a:buNone/>
                </a:pPr>
                <a:r>
                  <a:rPr lang="en-US" dirty="0" err="1"/>
                  <a:t>nên</a:t>
                </a:r>
                <a:r>
                  <a:rPr lang="en-US" dirty="0"/>
                  <a:t> </a:t>
                </a:r>
                <a14:m>
                  <m:oMath xmlns:m="http://schemas.openxmlformats.org/officeDocument/2006/math">
                    <m:r>
                      <m:rPr>
                        <m:nor/>
                      </m:rPr>
                      <a:rPr lang="en-US"/>
                      <m:t>co</m:t>
                    </m:r>
                    <m:sSup>
                      <m:sSupPr>
                        <m:ctrlPr>
                          <a:rPr lang="en-US" i="1">
                            <a:latin typeface="Cambria Math" panose="02040503050406030204" pitchFamily="18" charset="0"/>
                          </a:rPr>
                        </m:ctrlPr>
                      </m:sSupPr>
                      <m:e>
                        <m:r>
                          <m:rPr>
                            <m:nor/>
                          </m:rPr>
                          <a:rPr lang="en-US"/>
                          <m:t>s</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15</m:t>
                                    </m:r>
                                  </m:e>
                                </m:rad>
                              </m:num>
                              <m:den>
                                <m:r>
                                  <a:rPr lang="en-US" i="1">
                                    <a:latin typeface="Cambria Math" panose="02040503050406030204" pitchFamily="18" charset="0"/>
                                  </a:rPr>
                                  <m:t>4</m:t>
                                </m:r>
                              </m:den>
                            </m:f>
                          </m:e>
                        </m:d>
                      </m:e>
                      <m:sup>
                        <m:r>
                          <a:rPr lang="en-US" i="1">
                            <a:latin typeface="Cambria Math" panose="02040503050406030204" pitchFamily="18" charset="0"/>
                          </a:rPr>
                          <m:t>2</m:t>
                        </m:r>
                      </m:sup>
                    </m:sSup>
                    <m:r>
                      <a:rPr lang="en-US" i="1">
                        <a:latin typeface="Cambria Math" panose="02040503050406030204" pitchFamily="18" charset="0"/>
                      </a:rPr>
                      <m:t>=1⇒</m:t>
                    </m:r>
                    <m:r>
                      <m:rPr>
                        <m:nor/>
                      </m:rPr>
                      <a:rPr lang="en-US"/>
                      <m:t>co</m:t>
                    </m:r>
                    <m:sSup>
                      <m:sSupPr>
                        <m:ctrlPr>
                          <a:rPr lang="en-US" i="1">
                            <a:latin typeface="Cambria Math" panose="02040503050406030204" pitchFamily="18" charset="0"/>
                          </a:rPr>
                        </m:ctrlPr>
                      </m:sSupPr>
                      <m:e>
                        <m:r>
                          <m:rPr>
                            <m:nor/>
                          </m:rPr>
                          <a:rPr lang="en-US"/>
                          <m:t>s</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16</m:t>
                        </m:r>
                      </m:den>
                    </m:f>
                  </m:oMath>
                </a14:m>
                <a:r>
                  <a:rPr lang="en-US" dirty="0"/>
                  <a:t> </a:t>
                </a:r>
              </a:p>
              <a:p>
                <a:pPr marL="0" indent="0">
                  <a:buNone/>
                </a:pPr>
                <a:r>
                  <a:rPr lang="en-US" dirty="0" err="1"/>
                  <a:t>Lại</a:t>
                </a:r>
                <a:r>
                  <a:rPr lang="en-US" dirty="0"/>
                  <a:t> </a:t>
                </a:r>
                <a:r>
                  <a:rPr lang="en-US" dirty="0" err="1"/>
                  <a:t>có</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&lt;</m:t>
                    </m:r>
                    <m:r>
                      <a:rPr lang="en-US" i="1">
                        <a:latin typeface="Cambria Math" panose="02040503050406030204" pitchFamily="18" charset="0"/>
                      </a:rPr>
                      <m:t>𝛼</m:t>
                    </m:r>
                    <m:r>
                      <a:rPr lang="en-US" i="1">
                        <a:latin typeface="Cambria Math" panose="02040503050406030204" pitchFamily="18" charset="0"/>
                      </a:rPr>
                      <m:t>&lt;</m:t>
                    </m:r>
                    <m:r>
                      <a:rPr lang="en-US" i="1">
                        <a:latin typeface="Cambria Math" panose="02040503050406030204" pitchFamily="18" charset="0"/>
                      </a:rPr>
                      <m:t>𝜋</m:t>
                    </m:r>
                  </m:oMath>
                </a14:m>
                <a:r>
                  <a:rPr lang="en-US" dirty="0"/>
                  <a:t> </a:t>
                </a:r>
                <a:r>
                  <a:rPr lang="en-US" dirty="0" err="1"/>
                  <a:t>nên</a:t>
                </a:r>
                <a:r>
                  <a:rPr lang="en-US" dirty="0"/>
                  <a:t> </a:t>
                </a:r>
                <a14:m>
                  <m:oMath xmlns:m="http://schemas.openxmlformats.org/officeDocument/2006/math">
                    <m:r>
                      <m:rPr>
                        <m:nor/>
                      </m:rPr>
                      <a:rPr lang="en-US"/>
                      <m:t>cos</m:t>
                    </m:r>
                    <m:r>
                      <a:rPr lang="en-US" i="1">
                        <a:latin typeface="Cambria Math" panose="02040503050406030204" pitchFamily="18" charset="0"/>
                      </a:rPr>
                      <m:t>𝛼</m:t>
                    </m:r>
                    <m:r>
                      <a:rPr lang="en-US">
                        <a:latin typeface="Cambria Math" panose="02040503050406030204" pitchFamily="18" charset="0"/>
                      </a:rPr>
                      <m:t>&lt;0⇒</m:t>
                    </m:r>
                    <m:r>
                      <m:rPr>
                        <m:nor/>
                      </m:rPr>
                      <a:rPr lang="en-US"/>
                      <m:t>cos</m:t>
                    </m:r>
                    <m:r>
                      <a:rPr lang="en-US" i="1">
                        <a:latin typeface="Cambria Math" panose="02040503050406030204" pitchFamily="18" charset="0"/>
                      </a:rPr>
                      <m:t>𝛼</m:t>
                    </m:r>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en-US" dirty="0"/>
                  <a:t>. </a:t>
                </a:r>
              </a:p>
              <a:p>
                <a:pPr marL="0" indent="0">
                  <a:buNone/>
                </a:pPr>
                <a:r>
                  <a:rPr lang="en-US" dirty="0"/>
                  <a:t>Khi </a:t>
                </a:r>
                <a:r>
                  <a:rPr lang="en-US" dirty="0" err="1"/>
                  <a:t>đó</a:t>
                </a:r>
                <a:r>
                  <a:rPr lang="en-US" dirty="0"/>
                  <a:t> </a:t>
                </a:r>
                <a14:m>
                  <m:oMath xmlns:m="http://schemas.openxmlformats.org/officeDocument/2006/math">
                    <m:r>
                      <m:rPr>
                        <m:nor/>
                      </m:rPr>
                      <a:rPr lang="en-US"/>
                      <m:t>tan</m:t>
                    </m:r>
                    <m:r>
                      <a:rPr lang="en-US" i="1">
                        <a:latin typeface="Cambria Math" panose="02040503050406030204" pitchFamily="18" charset="0"/>
                      </a:rPr>
                      <m:t>𝛼</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m:t>sin</m:t>
                        </m:r>
                        <m:r>
                          <a:rPr lang="en-US" i="1">
                            <a:latin typeface="Cambria Math" panose="02040503050406030204" pitchFamily="18" charset="0"/>
                          </a:rPr>
                          <m:t>𝛼</m:t>
                        </m:r>
                      </m:num>
                      <m:den>
                        <m:r>
                          <m:rPr>
                            <m:nor/>
                          </m:rPr>
                          <a:rPr lang="en-US"/>
                          <m:t>cos</m:t>
                        </m:r>
                        <m:r>
                          <a:rPr lang="en-US" i="1">
                            <a:latin typeface="Cambria Math" panose="02040503050406030204" pitchFamily="18" charset="0"/>
                          </a:rPr>
                          <m:t>𝛼</m:t>
                        </m:r>
                      </m:den>
                    </m:f>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15</m:t>
                        </m:r>
                      </m:e>
                    </m:rad>
                    <m:r>
                      <a:rPr lang="en-US" i="1">
                        <a:latin typeface="Cambria Math" panose="02040503050406030204" pitchFamily="18" charset="0"/>
                      </a:rPr>
                      <m:t>;</m:t>
                    </m:r>
                    <m:r>
                      <m:rPr>
                        <m:nor/>
                      </m:rPr>
                      <a:rPr lang="en-US"/>
                      <m:t>cot</m:t>
                    </m:r>
                    <m:r>
                      <a:rPr lang="en-US" i="1">
                        <a:latin typeface="Cambria Math" panose="02040503050406030204" pitchFamily="18" charset="0"/>
                      </a:rPr>
                      <m:t>𝛼</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n-US"/>
                          <m:t>tan</m:t>
                        </m:r>
                        <m:r>
                          <a:rPr lang="en-US" i="1">
                            <a:latin typeface="Cambria Math" panose="02040503050406030204" pitchFamily="18" charset="0"/>
                          </a:rPr>
                          <m:t>𝛼</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15</m:t>
                            </m:r>
                          </m:e>
                        </m:rad>
                      </m:den>
                    </m:f>
                  </m:oMath>
                </a14:m>
                <a:br>
                  <a:rPr lang="en-US" dirty="0"/>
                </a:br>
                <a:endParaRPr lang="en-US" sz="2400" dirty="0"/>
              </a:p>
            </p:txBody>
          </p:sp>
        </mc:Choice>
        <mc:Fallback xmlns="">
          <p:sp>
            <p:nvSpPr>
              <p:cNvPr id="17" name="Content Placeholder 2">
                <a:extLst>
                  <a:ext uri="{FF2B5EF4-FFF2-40B4-BE49-F238E27FC236}">
                    <a16:creationId xmlns:a16="http://schemas.microsoft.com/office/drawing/2014/main" id="{1D5A35E6-1F08-4448-924B-DAE835443F13}"/>
                  </a:ext>
                </a:extLst>
              </p:cNvPr>
              <p:cNvSpPr txBox="1">
                <a:spLocks noRot="1" noChangeAspect="1" noMove="1" noResize="1" noEditPoints="1" noAdjustHandles="1" noChangeArrowheads="1" noChangeShapeType="1" noTextEdit="1"/>
              </p:cNvSpPr>
              <p:nvPr/>
            </p:nvSpPr>
            <p:spPr>
              <a:xfrm>
                <a:off x="227944" y="2398192"/>
                <a:ext cx="11853234" cy="4172312"/>
              </a:xfrm>
              <a:prstGeom prst="rect">
                <a:avLst/>
              </a:prstGeom>
              <a:blipFill>
                <a:blip r:embed="rId5"/>
                <a:stretch>
                  <a:fillRect l="-1233" t="-1892"/>
                </a:stretch>
              </a:blipFill>
              <a:ln>
                <a:solidFill>
                  <a:srgbClr val="0000FF"/>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C98FB7C3-CD88-75C6-7BFC-54646633B14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091201" y="1313266"/>
            <a:ext cx="2980952" cy="1047969"/>
          </a:xfrm>
          <a:prstGeom prst="rect">
            <a:avLst/>
          </a:prstGeom>
        </p:spPr>
      </p:pic>
      <p:pic>
        <p:nvPicPr>
          <p:cNvPr id="8" name="Picture 7">
            <a:extLst>
              <a:ext uri="{FF2B5EF4-FFF2-40B4-BE49-F238E27FC236}">
                <a16:creationId xmlns:a16="http://schemas.microsoft.com/office/drawing/2014/main" id="{8D4F46FD-8C25-9183-7BA6-FDCB7FE0A9A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26454" y="775037"/>
            <a:ext cx="7561905" cy="457143"/>
          </a:xfrm>
          <a:prstGeom prst="rect">
            <a:avLst/>
          </a:prstGeom>
        </p:spPr>
      </p:pic>
      <p:pic>
        <p:nvPicPr>
          <p:cNvPr id="24" name="Picture 23">
            <a:extLst>
              <a:ext uri="{FF2B5EF4-FFF2-40B4-BE49-F238E27FC236}">
                <a16:creationId xmlns:a16="http://schemas.microsoft.com/office/drawing/2014/main" id="{0B9B94AB-9A8C-F45C-DF9A-E56C8752881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096671" y="1232180"/>
            <a:ext cx="4839265" cy="1084926"/>
          </a:xfrm>
          <a:prstGeom prst="rect">
            <a:avLst/>
          </a:prstGeom>
        </p:spPr>
      </p:pic>
    </p:spTree>
    <p:extLst>
      <p:ext uri="{BB962C8B-B14F-4D97-AF65-F5344CB8AC3E}">
        <p14:creationId xmlns:p14="http://schemas.microsoft.com/office/powerpoint/2010/main" val="16568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up)">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up)">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up)">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wipe(up)">
                                      <p:cBhvr>
                                        <p:cTn id="3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F92213-55B3-4750-88F4-5771BAD7382D}"/>
              </a:ext>
            </a:extLst>
          </p:cNvPr>
          <p:cNvGrpSpPr/>
          <p:nvPr/>
        </p:nvGrpSpPr>
        <p:grpSpPr>
          <a:xfrm>
            <a:off x="3746652" y="97423"/>
            <a:ext cx="4415461" cy="461665"/>
            <a:chOff x="477850" y="1505359"/>
            <a:chExt cx="6169871" cy="612325"/>
          </a:xfrm>
        </p:grpSpPr>
        <p:sp>
          <p:nvSpPr>
            <p:cNvPr id="11" name="Arrow: Pentagon 10">
              <a:extLst>
                <a:ext uri="{FF2B5EF4-FFF2-40B4-BE49-F238E27FC236}">
                  <a16:creationId xmlns:a16="http://schemas.microsoft.com/office/drawing/2014/main" id="{9B1DDFF0-2B93-4B59-A142-13C5D925F4E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57FAA-25E2-49F7-AFBE-EF22E8617094}"/>
                </a:ext>
              </a:extLst>
            </p:cNvPr>
            <p:cNvSpPr txBox="1"/>
            <p:nvPr/>
          </p:nvSpPr>
          <p:spPr>
            <a:xfrm>
              <a:off x="739857" y="1505359"/>
              <a:ext cx="5907864"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➌</a:t>
              </a:r>
              <a:r>
                <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rèn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luyện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SGK</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13" name="Title 1">
            <a:extLst>
              <a:ext uri="{FF2B5EF4-FFF2-40B4-BE49-F238E27FC236}">
                <a16:creationId xmlns:a16="http://schemas.microsoft.com/office/drawing/2014/main" id="{34AEEAD4-F0E3-4F5B-AFE8-AD5AC0C05177}"/>
              </a:ext>
            </a:extLst>
          </p:cNvPr>
          <p:cNvSpPr txBox="1">
            <a:spLocks/>
          </p:cNvSpPr>
          <p:nvPr/>
        </p:nvSpPr>
        <p:spPr>
          <a:xfrm>
            <a:off x="227944" y="794184"/>
            <a:ext cx="11853234" cy="1567051"/>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r>
              <a:rPr lang="en-US" sz="3000" b="1" dirty="0" err="1">
                <a:solidFill>
                  <a:srgbClr val="000099"/>
                </a:solidFill>
                <a:ea typeface="Calibri" panose="020F0502020204030204" pitchFamily="34" charset="0"/>
                <a:cs typeface="Times New Roman" panose="02020603050405020304" pitchFamily="18" charset="0"/>
              </a:rPr>
              <a:t>Bài</a:t>
            </a:r>
            <a:r>
              <a:rPr lang="en-US" sz="3000" b="1" dirty="0">
                <a:solidFill>
                  <a:srgbClr val="000099"/>
                </a:solidFill>
                <a:ea typeface="Calibri" panose="020F0502020204030204" pitchFamily="34" charset="0"/>
                <a:cs typeface="Times New Roman" panose="02020603050405020304" pitchFamily="18" charset="0"/>
              </a:rPr>
              <a:t> 4</a:t>
            </a:r>
            <a:r>
              <a:rPr lang="vi-VN" sz="3000" b="1" dirty="0">
                <a:solidFill>
                  <a:srgbClr val="000099"/>
                </a:solidFill>
                <a:ea typeface="Calibri" panose="020F0502020204030204" pitchFamily="34" charset="0"/>
                <a:cs typeface="Times New Roman" panose="02020603050405020304" pitchFamily="18" charset="0"/>
              </a:rPr>
              <a:t>:</a:t>
            </a:r>
            <a:endParaRPr lang="en-US" sz="32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endParaRPr lang="en-US" sz="3000" dirty="0">
              <a:solidFill>
                <a:srgbClr val="000099"/>
              </a:solidFill>
              <a:ea typeface="Calibri" panose="020F0502020204030204" pitchFamily="34" charset="0"/>
              <a:cs typeface="Times New Roman" panose="02020603050405020304" pitchFamily="18" charset="0"/>
            </a:endParaRPr>
          </a:p>
        </p:txBody>
      </p:sp>
      <p:pic>
        <p:nvPicPr>
          <p:cNvPr id="15" name="Graphic 14" descr="Open folder">
            <a:extLst>
              <a:ext uri="{FF2B5EF4-FFF2-40B4-BE49-F238E27FC236}">
                <a16:creationId xmlns:a16="http://schemas.microsoft.com/office/drawing/2014/main" id="{94D711AB-E568-41DA-ACFC-45D27F19D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08" y="815804"/>
            <a:ext cx="478318" cy="478318"/>
          </a:xfrm>
          <a:prstGeom prst="rect">
            <a:avLst/>
          </a:prstGeom>
        </p:spPr>
      </p:pic>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D5A35E6-1F08-4448-924B-DAE835443F13}"/>
                  </a:ext>
                </a:extLst>
              </p:cNvPr>
              <p:cNvSpPr txBox="1">
                <a:spLocks/>
              </p:cNvSpPr>
              <p:nvPr/>
            </p:nvSpPr>
            <p:spPr>
              <a:xfrm>
                <a:off x="227944" y="2410610"/>
                <a:ext cx="11853235" cy="417231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4"/>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endParaRPr lang="en-US" b="1" dirty="0">
                  <a:solidFill>
                    <a:srgbClr val="0000FF"/>
                  </a:solidFill>
                  <a:ea typeface="Times New Roman" panose="02020603050405020304" pitchFamily="18" charset="0"/>
                </a:endParaRPr>
              </a:p>
              <a:p>
                <a:pPr marL="0" indent="0">
                  <a:buNone/>
                </a:pPr>
                <a:r>
                  <a:rPr lang="en-US" dirty="0"/>
                  <a:t>b) Ta </a:t>
                </a:r>
                <a:r>
                  <a:rPr lang="en-US" dirty="0" err="1"/>
                  <a:t>có</a:t>
                </a:r>
                <a:r>
                  <a:rPr lang="en-US" dirty="0"/>
                  <a:t> </a:t>
                </a:r>
                <a14:m>
                  <m:oMath xmlns:m="http://schemas.openxmlformats.org/officeDocument/2006/math">
                    <m:r>
                      <m:rPr>
                        <m:nor/>
                      </m:rPr>
                      <a:rPr lang="en-US"/>
                      <m:t>co</m:t>
                    </m:r>
                    <m:sSup>
                      <m:sSupPr>
                        <m:ctrlPr>
                          <a:rPr lang="en-US" i="1">
                            <a:latin typeface="Cambria Math" panose="02040503050406030204" pitchFamily="18" charset="0"/>
                          </a:rPr>
                        </m:ctrlPr>
                      </m:sSupPr>
                      <m:e>
                        <m:r>
                          <m:rPr>
                            <m:nor/>
                          </m:rPr>
                          <a:rPr lang="en-US"/>
                          <m:t>s</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m:t>
                    </m:r>
                    <m:r>
                      <m:rPr>
                        <m:nor/>
                      </m:rPr>
                      <a:rPr lang="en-US"/>
                      <m:t>si</m:t>
                    </m:r>
                    <m:sSup>
                      <m:sSupPr>
                        <m:ctrlPr>
                          <a:rPr lang="en-US" i="1">
                            <a:latin typeface="Cambria Math" panose="02040503050406030204" pitchFamily="18" charset="0"/>
                          </a:rPr>
                        </m:ctrlPr>
                      </m:sSupPr>
                      <m:e>
                        <m:r>
                          <m:rPr>
                            <m:nor/>
                          </m:rPr>
                          <a:rPr lang="en-US"/>
                          <m:t>n</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=1</m:t>
                    </m:r>
                  </m:oMath>
                </a14:m>
                <a:r>
                  <a:rPr lang="en-US" dirty="0"/>
                  <a:t> </a:t>
                </a:r>
                <a:r>
                  <a:rPr lang="en-US" dirty="0" err="1"/>
                  <a:t>mà</a:t>
                </a:r>
                <a:r>
                  <a:rPr lang="en-US" dirty="0"/>
                  <a:t> </a:t>
                </a:r>
                <a14:m>
                  <m:oMath xmlns:m="http://schemas.openxmlformats.org/officeDocument/2006/math">
                    <m:r>
                      <m:rPr>
                        <m:nor/>
                      </m:rPr>
                      <a:rPr lang="en-US"/>
                      <m:t>cos</m:t>
                    </m:r>
                    <m:r>
                      <a:rPr lang="en-US" i="1">
                        <a:latin typeface="Cambria Math" panose="02040503050406030204" pitchFamily="18" charset="0"/>
                      </a:rPr>
                      <m:t>𝛼</m:t>
                    </m:r>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oMath>
                </a14:m>
                <a:r>
                  <a:rPr lang="en-US" dirty="0"/>
                  <a:t> </a:t>
                </a:r>
              </a:p>
              <a:p>
                <a:pPr marL="0" indent="0">
                  <a:buNone/>
                </a:pPr>
                <a:r>
                  <a:rPr lang="en-US" dirty="0"/>
                  <a:t>nên </a:t>
                </a:r>
                <a14:m>
                  <m:oMath xmlns:m="http://schemas.openxmlformats.org/officeDocument/2006/math">
                    <m:r>
                      <m:rPr>
                        <m:nor/>
                      </m:rPr>
                      <a:rPr lang="en-US"/>
                      <m:t>si</m:t>
                    </m:r>
                    <m:sSup>
                      <m:sSupPr>
                        <m:ctrlPr>
                          <a:rPr lang="en-US" i="1">
                            <a:latin typeface="Cambria Math" panose="02040503050406030204" pitchFamily="18" charset="0"/>
                          </a:rPr>
                        </m:ctrlPr>
                      </m:sSupPr>
                      <m:e>
                        <m:r>
                          <m:rPr>
                            <m:nor/>
                          </m:rPr>
                          <a:rPr lang="en-US"/>
                          <m:t>n</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e>
                        </m:d>
                      </m:e>
                      <m:sup>
                        <m:r>
                          <a:rPr lang="en-US" i="1">
                            <a:latin typeface="Cambria Math" panose="02040503050406030204" pitchFamily="18" charset="0"/>
                          </a:rPr>
                          <m:t>2</m:t>
                        </m:r>
                      </m:sup>
                    </m:sSup>
                    <m:r>
                      <a:rPr lang="en-US" i="1">
                        <a:latin typeface="Cambria Math" panose="02040503050406030204" pitchFamily="18" charset="0"/>
                      </a:rPr>
                      <m:t>=1⇒</m:t>
                    </m:r>
                    <m:r>
                      <m:rPr>
                        <m:nor/>
                      </m:rPr>
                      <a:rPr lang="en-US"/>
                      <m:t>si</m:t>
                    </m:r>
                    <m:sSup>
                      <m:sSupPr>
                        <m:ctrlPr>
                          <a:rPr lang="en-US" i="1">
                            <a:latin typeface="Cambria Math" panose="02040503050406030204" pitchFamily="18" charset="0"/>
                          </a:rPr>
                        </m:ctrlPr>
                      </m:sSupPr>
                      <m:e>
                        <m:r>
                          <m:rPr>
                            <m:nor/>
                          </m:rPr>
                          <a:rPr lang="en-US"/>
                          <m:t>n</m:t>
                        </m:r>
                      </m:e>
                      <m:sup>
                        <m:r>
                          <a:rPr lang="en-US" i="1">
                            <a:latin typeface="Cambria Math" panose="02040503050406030204" pitchFamily="18" charset="0"/>
                          </a:rPr>
                          <m:t>2</m:t>
                        </m:r>
                      </m:sup>
                    </m:sSup>
                    <m:r>
                      <a:rPr lang="en-US" i="1">
                        <a:latin typeface="Cambria Math" panose="02040503050406030204" pitchFamily="18" charset="0"/>
                      </a:rPr>
                      <m:t>𝛼</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9</m:t>
                        </m:r>
                      </m:den>
                    </m:f>
                  </m:oMath>
                </a14:m>
                <a:r>
                  <a:rPr lang="en-US" dirty="0"/>
                  <a:t>  </a:t>
                </a:r>
              </a:p>
              <a:p>
                <a:pPr marL="0" indent="0">
                  <a:buNone/>
                </a:pPr>
                <a:r>
                  <a:rPr lang="en-US" dirty="0" err="1"/>
                  <a:t>Lại</a:t>
                </a:r>
                <a:r>
                  <a:rPr lang="en-US" dirty="0"/>
                  <a:t> </a:t>
                </a:r>
                <a:r>
                  <a:rPr lang="en-US" dirty="0" err="1"/>
                  <a:t>có</a:t>
                </a: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&lt;</m:t>
                    </m:r>
                    <m:r>
                      <a:rPr lang="en-US" i="1">
                        <a:latin typeface="Cambria Math" panose="02040503050406030204" pitchFamily="18" charset="0"/>
                      </a:rPr>
                      <m:t>𝛼</m:t>
                    </m:r>
                    <m:r>
                      <a:rPr lang="en-US" i="1">
                        <a:latin typeface="Cambria Math" panose="02040503050406030204" pitchFamily="18" charset="0"/>
                      </a:rPr>
                      <m:t>&lt;0</m:t>
                    </m:r>
                  </m:oMath>
                </a14:m>
                <a:r>
                  <a:rPr lang="en-US" dirty="0"/>
                  <a:t> </a:t>
                </a:r>
                <a:r>
                  <a:rPr lang="en-US" dirty="0" err="1"/>
                  <a:t>nên</a:t>
                </a:r>
                <a:r>
                  <a:rPr lang="en-US" dirty="0"/>
                  <a:t> </a:t>
                </a:r>
                <a14:m>
                  <m:oMath xmlns:m="http://schemas.openxmlformats.org/officeDocument/2006/math">
                    <m:r>
                      <m:rPr>
                        <m:nor/>
                      </m:rPr>
                      <a:rPr lang="en-US"/>
                      <m:t>sin</m:t>
                    </m:r>
                    <m:r>
                      <a:rPr lang="en-US" i="1">
                        <a:latin typeface="Cambria Math" panose="02040503050406030204" pitchFamily="18" charset="0"/>
                      </a:rPr>
                      <m:t>𝛼</m:t>
                    </m:r>
                    <m:r>
                      <a:rPr lang="en-US">
                        <a:latin typeface="Cambria Math" panose="02040503050406030204" pitchFamily="18" charset="0"/>
                      </a:rPr>
                      <m:t>&lt;0⇒</m:t>
                    </m:r>
                    <m:r>
                      <m:rPr>
                        <m:nor/>
                      </m:rPr>
                      <a:rPr lang="en-US"/>
                      <m:t>sin</m:t>
                    </m:r>
                    <m:r>
                      <a:rPr lang="en-US" i="1">
                        <a:latin typeface="Cambria Math" panose="02040503050406030204" pitchFamily="18" charset="0"/>
                      </a:rPr>
                      <m:t>𝛼</m:t>
                    </m:r>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3</m:t>
                        </m:r>
                      </m:den>
                    </m:f>
                  </m:oMath>
                </a14:m>
                <a:r>
                  <a:rPr lang="en-US" dirty="0"/>
                  <a:t>. </a:t>
                </a:r>
              </a:p>
              <a:p>
                <a:pPr marL="0" indent="0">
                  <a:buNone/>
                </a:pPr>
                <a:r>
                  <a:rPr lang="en-US" dirty="0"/>
                  <a:t>Khi </a:t>
                </a:r>
                <a:r>
                  <a:rPr lang="en-US" dirty="0" err="1"/>
                  <a:t>đó</a:t>
                </a:r>
                <a:r>
                  <a:rPr lang="en-US" dirty="0"/>
                  <a:t> </a:t>
                </a:r>
                <a14:m>
                  <m:oMath xmlns:m="http://schemas.openxmlformats.org/officeDocument/2006/math">
                    <m:r>
                      <m:rPr>
                        <m:nor/>
                      </m:rPr>
                      <a:rPr lang="en-US"/>
                      <m:t>tan</m:t>
                    </m:r>
                    <m:r>
                      <a:rPr lang="en-US" i="1">
                        <a:latin typeface="Cambria Math" panose="02040503050406030204" pitchFamily="18" charset="0"/>
                      </a:rPr>
                      <m:t>𝛼</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m:t>sin</m:t>
                        </m:r>
                        <m:r>
                          <a:rPr lang="en-US" i="1">
                            <a:latin typeface="Cambria Math" panose="02040503050406030204" pitchFamily="18" charset="0"/>
                          </a:rPr>
                          <m:t>𝛼</m:t>
                        </m:r>
                      </m:num>
                      <m:den>
                        <m:r>
                          <m:rPr>
                            <m:nor/>
                          </m:rPr>
                          <a:rPr lang="en-US"/>
                          <m:t>cos</m:t>
                        </m:r>
                        <m:r>
                          <a:rPr lang="en-US" i="1">
                            <a:latin typeface="Cambria Math" panose="02040503050406030204" pitchFamily="18" charset="0"/>
                          </a:rPr>
                          <m:t>𝛼</m:t>
                        </m:r>
                      </m:den>
                    </m:f>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r>
                      <a:rPr lang="en-US" i="1">
                        <a:latin typeface="Cambria Math" panose="02040503050406030204" pitchFamily="18" charset="0"/>
                      </a:rPr>
                      <m:t>;</m:t>
                    </m:r>
                    <m:r>
                      <m:rPr>
                        <m:nor/>
                      </m:rPr>
                      <a:rPr lang="en-US"/>
                      <m:t>cot</m:t>
                    </m:r>
                    <m:r>
                      <a:rPr lang="en-US" i="1">
                        <a:latin typeface="Cambria Math" panose="02040503050406030204" pitchFamily="18" charset="0"/>
                      </a:rPr>
                      <m:t>𝛼</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n-US"/>
                          <m:t>tan</m:t>
                        </m:r>
                        <m:r>
                          <a:rPr lang="en-US" i="1">
                            <a:latin typeface="Cambria Math" panose="02040503050406030204" pitchFamily="18" charset="0"/>
                          </a:rPr>
                          <m:t>𝛼</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den>
                    </m:f>
                  </m:oMath>
                </a14:m>
                <a:endParaRPr lang="en-US" dirty="0"/>
              </a:p>
              <a:p>
                <a:pPr marL="0" indent="0">
                  <a:buNone/>
                </a:pPr>
                <a:endParaRPr lang="en-US" sz="2400" dirty="0"/>
              </a:p>
            </p:txBody>
          </p:sp>
        </mc:Choice>
        <mc:Fallback xmlns="">
          <p:sp>
            <p:nvSpPr>
              <p:cNvPr id="17" name="Content Placeholder 2">
                <a:extLst>
                  <a:ext uri="{FF2B5EF4-FFF2-40B4-BE49-F238E27FC236}">
                    <a16:creationId xmlns:a16="http://schemas.microsoft.com/office/drawing/2014/main" id="{1D5A35E6-1F08-4448-924B-DAE835443F13}"/>
                  </a:ext>
                </a:extLst>
              </p:cNvPr>
              <p:cNvSpPr txBox="1">
                <a:spLocks noRot="1" noChangeAspect="1" noMove="1" noResize="1" noEditPoints="1" noAdjustHandles="1" noChangeArrowheads="1" noChangeShapeType="1" noTextEdit="1"/>
              </p:cNvSpPr>
              <p:nvPr/>
            </p:nvSpPr>
            <p:spPr>
              <a:xfrm>
                <a:off x="227944" y="2410610"/>
                <a:ext cx="11853235" cy="4172312"/>
              </a:xfrm>
              <a:prstGeom prst="rect">
                <a:avLst/>
              </a:prstGeom>
              <a:blipFill>
                <a:blip r:embed="rId5"/>
                <a:stretch>
                  <a:fillRect l="-1233" t="-1892"/>
                </a:stretch>
              </a:blipFill>
              <a:ln>
                <a:solidFill>
                  <a:srgbClr val="0000FF"/>
                </a:solid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521E948-E9DB-4466-953A-8DB25A91813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091201" y="1313266"/>
            <a:ext cx="2980952" cy="1047969"/>
          </a:xfrm>
          <a:prstGeom prst="rect">
            <a:avLst/>
          </a:prstGeom>
        </p:spPr>
      </p:pic>
      <p:pic>
        <p:nvPicPr>
          <p:cNvPr id="16" name="Picture 15">
            <a:extLst>
              <a:ext uri="{FF2B5EF4-FFF2-40B4-BE49-F238E27FC236}">
                <a16:creationId xmlns:a16="http://schemas.microsoft.com/office/drawing/2014/main" id="{9E689C6E-713F-4CA2-BFB3-4942441DDC6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26454" y="775037"/>
            <a:ext cx="7561905" cy="457143"/>
          </a:xfrm>
          <a:prstGeom prst="rect">
            <a:avLst/>
          </a:prstGeom>
        </p:spPr>
      </p:pic>
      <p:pic>
        <p:nvPicPr>
          <p:cNvPr id="18" name="Picture 17">
            <a:extLst>
              <a:ext uri="{FF2B5EF4-FFF2-40B4-BE49-F238E27FC236}">
                <a16:creationId xmlns:a16="http://schemas.microsoft.com/office/drawing/2014/main" id="{8A54B19E-DD53-4C97-9A7A-344DB28D748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096671" y="1232180"/>
            <a:ext cx="4839265" cy="1084926"/>
          </a:xfrm>
          <a:prstGeom prst="rect">
            <a:avLst/>
          </a:prstGeom>
        </p:spPr>
      </p:pic>
    </p:spTree>
    <p:extLst>
      <p:ext uri="{BB962C8B-B14F-4D97-AF65-F5344CB8AC3E}">
        <p14:creationId xmlns:p14="http://schemas.microsoft.com/office/powerpoint/2010/main" val="367814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up)">
                                      <p:cBhvr>
                                        <p:cTn id="17" dur="10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up)">
                                      <p:cBhvr>
                                        <p:cTn id="22" dur="10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up)">
                                      <p:cBhvr>
                                        <p:cTn id="27" dur="10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wipe(up)">
                                      <p:cBhvr>
                                        <p:cTn id="32" dur="1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F92213-55B3-4750-88F4-5771BAD7382D}"/>
              </a:ext>
            </a:extLst>
          </p:cNvPr>
          <p:cNvGrpSpPr/>
          <p:nvPr/>
        </p:nvGrpSpPr>
        <p:grpSpPr>
          <a:xfrm>
            <a:off x="3746652" y="97423"/>
            <a:ext cx="4415461" cy="461665"/>
            <a:chOff x="477850" y="1505359"/>
            <a:chExt cx="6169871" cy="612325"/>
          </a:xfrm>
        </p:grpSpPr>
        <p:sp>
          <p:nvSpPr>
            <p:cNvPr id="11" name="Arrow: Pentagon 10">
              <a:extLst>
                <a:ext uri="{FF2B5EF4-FFF2-40B4-BE49-F238E27FC236}">
                  <a16:creationId xmlns:a16="http://schemas.microsoft.com/office/drawing/2014/main" id="{9B1DDFF0-2B93-4B59-A142-13C5D925F4E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57FAA-25E2-49F7-AFBE-EF22E8617094}"/>
                </a:ext>
              </a:extLst>
            </p:cNvPr>
            <p:cNvSpPr txBox="1"/>
            <p:nvPr/>
          </p:nvSpPr>
          <p:spPr>
            <a:xfrm>
              <a:off x="739857" y="1505359"/>
              <a:ext cx="5907864"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➌</a:t>
              </a:r>
              <a:r>
                <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rèn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luyện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SGK</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13" name="Title 1">
            <a:extLst>
              <a:ext uri="{FF2B5EF4-FFF2-40B4-BE49-F238E27FC236}">
                <a16:creationId xmlns:a16="http://schemas.microsoft.com/office/drawing/2014/main" id="{34AEEAD4-F0E3-4F5B-AFE8-AD5AC0C05177}"/>
              </a:ext>
            </a:extLst>
          </p:cNvPr>
          <p:cNvSpPr txBox="1">
            <a:spLocks/>
          </p:cNvSpPr>
          <p:nvPr/>
        </p:nvSpPr>
        <p:spPr>
          <a:xfrm>
            <a:off x="227944" y="794184"/>
            <a:ext cx="11853234" cy="1567051"/>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r>
              <a:rPr lang="en-US" sz="3000" b="1" dirty="0" err="1">
                <a:solidFill>
                  <a:srgbClr val="000099"/>
                </a:solidFill>
                <a:ea typeface="Calibri" panose="020F0502020204030204" pitchFamily="34" charset="0"/>
                <a:cs typeface="Times New Roman" panose="02020603050405020304" pitchFamily="18" charset="0"/>
              </a:rPr>
              <a:t>Bài</a:t>
            </a:r>
            <a:r>
              <a:rPr lang="en-US" sz="3000" b="1" dirty="0">
                <a:solidFill>
                  <a:srgbClr val="000099"/>
                </a:solidFill>
                <a:ea typeface="Calibri" panose="020F0502020204030204" pitchFamily="34" charset="0"/>
                <a:cs typeface="Times New Roman" panose="02020603050405020304" pitchFamily="18" charset="0"/>
              </a:rPr>
              <a:t> 4</a:t>
            </a:r>
            <a:r>
              <a:rPr lang="vi-VN" sz="3000" b="1" dirty="0">
                <a:solidFill>
                  <a:srgbClr val="000099"/>
                </a:solidFill>
                <a:ea typeface="Calibri" panose="020F0502020204030204" pitchFamily="34" charset="0"/>
                <a:cs typeface="Times New Roman" panose="02020603050405020304" pitchFamily="18" charset="0"/>
              </a:rPr>
              <a:t>:</a:t>
            </a:r>
            <a:endParaRPr lang="en-US" sz="32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endParaRPr lang="en-US" sz="3000" dirty="0">
              <a:solidFill>
                <a:srgbClr val="000099"/>
              </a:solidFill>
              <a:ea typeface="Calibri" panose="020F0502020204030204" pitchFamily="34" charset="0"/>
              <a:cs typeface="Times New Roman" panose="02020603050405020304" pitchFamily="18" charset="0"/>
            </a:endParaRPr>
          </a:p>
        </p:txBody>
      </p:sp>
      <p:pic>
        <p:nvPicPr>
          <p:cNvPr id="15" name="Graphic 14" descr="Open folder">
            <a:extLst>
              <a:ext uri="{FF2B5EF4-FFF2-40B4-BE49-F238E27FC236}">
                <a16:creationId xmlns:a16="http://schemas.microsoft.com/office/drawing/2014/main" id="{94D711AB-E568-41DA-ACFC-45D27F19D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08" y="815804"/>
            <a:ext cx="478318" cy="478318"/>
          </a:xfrm>
          <a:prstGeom prst="rect">
            <a:avLst/>
          </a:prstGeom>
        </p:spPr>
      </p:pic>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D5A35E6-1F08-4448-924B-DAE835443F13}"/>
                  </a:ext>
                </a:extLst>
              </p:cNvPr>
              <p:cNvSpPr txBox="1">
                <a:spLocks/>
              </p:cNvSpPr>
              <p:nvPr/>
            </p:nvSpPr>
            <p:spPr>
              <a:xfrm>
                <a:off x="148015" y="2382855"/>
                <a:ext cx="11933163" cy="437772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4"/>
                  </a:buBlip>
                </a:pPr>
                <a:r>
                  <a:rPr lang="en-US"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Lời</a:t>
                </a: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giải</a:t>
                </a:r>
                <a:r>
                  <a:rPr lang="en-US" b="1" dirty="0">
                    <a:solidFill>
                      <a:srgbClr val="0000FF"/>
                    </a:solidFill>
                    <a:ea typeface="Times New Roman" panose="02020603050405020304" pitchFamily="18" charset="0"/>
                  </a:rPr>
                  <a:t>  </a:t>
                </a:r>
                <a:r>
                  <a:rPr lang="en-US" sz="2400" dirty="0"/>
                  <a:t>c) Ta </a:t>
                </a:r>
                <a:r>
                  <a:rPr lang="en-US" sz="2400" dirty="0" err="1"/>
                  <a:t>có</a:t>
                </a:r>
                <a:r>
                  <a:rPr lang="en-US" sz="2400" dirty="0"/>
                  <a:t> tan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=3</m:t>
                    </m:r>
                  </m:oMath>
                </a14:m>
                <a:r>
                  <a:rPr lang="en-US" sz="2400" dirty="0"/>
                  <a:t> </a:t>
                </a:r>
                <a:r>
                  <a:rPr lang="en-US" sz="2400" dirty="0" err="1"/>
                  <a:t>nên</a:t>
                </a:r>
                <a:r>
                  <a:rPr lang="en-US" sz="2400" dirty="0"/>
                  <a:t> </a:t>
                </a:r>
                <a14:m>
                  <m:oMath xmlns:m="http://schemas.openxmlformats.org/officeDocument/2006/math">
                    <m:r>
                      <m:rPr>
                        <m:nor/>
                      </m:rPr>
                      <a:rPr lang="en-US" sz="2400"/>
                      <m:t>cot</m:t>
                    </m:r>
                    <m:r>
                      <a:rPr lang="en-US" sz="2400" i="1">
                        <a:latin typeface="Cambria Math" panose="02040503050406030204" pitchFamily="18" charset="0"/>
                      </a:rPr>
                      <m:t>𝛼</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m:rPr>
                            <m:nor/>
                          </m:rPr>
                          <a:rPr lang="en-US" sz="2400"/>
                          <m:t>tan</m:t>
                        </m:r>
                        <m:r>
                          <a:rPr lang="en-US" sz="2400" i="1">
                            <a:latin typeface="Cambria Math" panose="02040503050406030204" pitchFamily="18" charset="0"/>
                          </a:rPr>
                          <m:t>𝛼</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oMath>
                </a14:m>
                <a:endParaRPr lang="en-US" sz="2400" i="1" dirty="0"/>
              </a:p>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m:rPr>
                              <m:nor/>
                            </m:rPr>
                            <a:rPr lang="en-US" sz="2400"/>
                            <m:t>co</m:t>
                          </m:r>
                          <m:sSup>
                            <m:sSupPr>
                              <m:ctrlPr>
                                <a:rPr lang="en-US" sz="2400" i="1">
                                  <a:latin typeface="Cambria Math" panose="02040503050406030204" pitchFamily="18" charset="0"/>
                                </a:rPr>
                              </m:ctrlPr>
                            </m:sSupPr>
                            <m:e>
                              <m:r>
                                <m:rPr>
                                  <m:nor/>
                                </m:rPr>
                                <a:rPr lang="en-US" sz="2400"/>
                                <m:t>s</m:t>
                              </m:r>
                            </m:e>
                            <m:sup>
                              <m:r>
                                <a:rPr lang="en-US" sz="2400" i="1">
                                  <a:latin typeface="Cambria Math" panose="02040503050406030204" pitchFamily="18" charset="0"/>
                                </a:rPr>
                                <m:t>2</m:t>
                              </m:r>
                            </m:sup>
                          </m:sSup>
                          <m:r>
                            <a:rPr lang="en-US" sz="2400" i="1">
                              <a:latin typeface="Cambria Math" panose="02040503050406030204" pitchFamily="18" charset="0"/>
                            </a:rPr>
                            <m:t>𝛼</m:t>
                          </m:r>
                        </m:den>
                      </m:f>
                      <m:r>
                        <a:rPr lang="en-US" sz="2400" i="1">
                          <a:latin typeface="Cambria Math" panose="02040503050406030204" pitchFamily="18" charset="0"/>
                        </a:rPr>
                        <m:t>=1+</m:t>
                      </m:r>
                      <m:r>
                        <m:rPr>
                          <m:nor/>
                        </m:rPr>
                        <a:rPr lang="en-US" sz="2400"/>
                        <m:t>ta</m:t>
                      </m:r>
                      <m:sSup>
                        <m:sSupPr>
                          <m:ctrlPr>
                            <a:rPr lang="en-US" sz="2400" i="1">
                              <a:latin typeface="Cambria Math" panose="02040503050406030204" pitchFamily="18" charset="0"/>
                            </a:rPr>
                          </m:ctrlPr>
                        </m:sSupPr>
                        <m:e>
                          <m:r>
                            <m:rPr>
                              <m:nor/>
                            </m:rPr>
                            <a:rPr lang="en-US" sz="2400"/>
                            <m:t>n</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3</m:t>
                          </m:r>
                        </m:e>
                        <m:sup>
                          <m:r>
                            <a:rPr lang="en-US" sz="2400" i="1">
                              <a:latin typeface="Cambria Math" panose="02040503050406030204" pitchFamily="18" charset="0"/>
                            </a:rPr>
                            <m:t>2</m:t>
                          </m:r>
                        </m:sup>
                      </m:sSup>
                      <m:r>
                        <a:rPr lang="en-US" sz="2400" i="1">
                          <a:latin typeface="Cambria Math" panose="02040503050406030204" pitchFamily="18" charset="0"/>
                        </a:rPr>
                        <m:t>=10⇒</m:t>
                      </m:r>
                      <m:r>
                        <m:rPr>
                          <m:nor/>
                        </m:rPr>
                        <a:rPr lang="en-US" sz="2400"/>
                        <m:t>co</m:t>
                      </m:r>
                      <m:sSup>
                        <m:sSupPr>
                          <m:ctrlPr>
                            <a:rPr lang="en-US" sz="2400" i="1">
                              <a:latin typeface="Cambria Math" panose="02040503050406030204" pitchFamily="18" charset="0"/>
                            </a:rPr>
                          </m:ctrlPr>
                        </m:sSupPr>
                        <m:e>
                          <m:r>
                            <m:rPr>
                              <m:nor/>
                            </m:rPr>
                            <a:rPr lang="en-US" sz="2400"/>
                            <m:t>s</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10</m:t>
                          </m:r>
                        </m:den>
                      </m:f>
                    </m:oMath>
                  </m:oMathPara>
                </a14:m>
                <a:endParaRPr lang="en-US" sz="2400" dirty="0"/>
              </a:p>
              <a:p>
                <a:pPr marL="0" indent="0">
                  <a:buNone/>
                </a:pPr>
                <a:r>
                  <a:rPr lang="en-US" sz="2400" dirty="0" err="1"/>
                  <a:t>Mà</a:t>
                </a:r>
                <a:r>
                  <a:rPr lang="en-US" sz="2400" dirty="0"/>
                  <a:t> </a:t>
                </a:r>
                <a14:m>
                  <m:oMath xmlns:m="http://schemas.openxmlformats.org/officeDocument/2006/math">
                    <m:r>
                      <m:rPr>
                        <m:nor/>
                      </m:rPr>
                      <a:rPr lang="en-US" sz="2400"/>
                      <m:t>co</m:t>
                    </m:r>
                    <m:sSup>
                      <m:sSupPr>
                        <m:ctrlPr>
                          <a:rPr lang="en-US" sz="2400" i="1">
                            <a:latin typeface="Cambria Math" panose="02040503050406030204" pitchFamily="18" charset="0"/>
                          </a:rPr>
                        </m:ctrlPr>
                      </m:sSupPr>
                      <m:e>
                        <m:r>
                          <m:rPr>
                            <m:nor/>
                          </m:rPr>
                          <a:rPr lang="en-US" sz="2400"/>
                          <m:t>s</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m:t>
                    </m:r>
                    <m:r>
                      <m:rPr>
                        <m:nor/>
                      </m:rPr>
                      <a:rPr lang="en-US" sz="2400"/>
                      <m:t>si</m:t>
                    </m:r>
                    <m:sSup>
                      <m:sSupPr>
                        <m:ctrlPr>
                          <a:rPr lang="en-US" sz="2400" i="1">
                            <a:latin typeface="Cambria Math" panose="02040503050406030204" pitchFamily="18" charset="0"/>
                          </a:rPr>
                        </m:ctrlPr>
                      </m:sSupPr>
                      <m:e>
                        <m:r>
                          <m:rPr>
                            <m:nor/>
                          </m:rPr>
                          <a:rPr lang="en-US" sz="2400"/>
                          <m:t>n</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=1⇒</m:t>
                    </m:r>
                    <m:r>
                      <m:rPr>
                        <m:nor/>
                      </m:rPr>
                      <a:rPr lang="en-US" sz="2400"/>
                      <m:t>si</m:t>
                    </m:r>
                    <m:sSup>
                      <m:sSupPr>
                        <m:ctrlPr>
                          <a:rPr lang="en-US" sz="2400" i="1">
                            <a:latin typeface="Cambria Math" panose="02040503050406030204" pitchFamily="18" charset="0"/>
                          </a:rPr>
                        </m:ctrlPr>
                      </m:sSupPr>
                      <m:e>
                        <m:r>
                          <m:rPr>
                            <m:nor/>
                          </m:rPr>
                          <a:rPr lang="en-US" sz="2400"/>
                          <m:t>n</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9</m:t>
                        </m:r>
                      </m:num>
                      <m:den>
                        <m:r>
                          <a:rPr lang="en-US" sz="2400" i="1">
                            <a:latin typeface="Cambria Math" panose="02040503050406030204" pitchFamily="18" charset="0"/>
                          </a:rPr>
                          <m:t>10</m:t>
                        </m:r>
                      </m:den>
                    </m:f>
                  </m:oMath>
                </a14:m>
                <a:endParaRPr lang="en-US" sz="2400" dirty="0"/>
              </a:p>
              <a:p>
                <a:pPr marL="0" indent="0">
                  <a:buNone/>
                </a:pPr>
                <a:r>
                  <a:rPr lang="en-US" sz="2400" dirty="0" err="1"/>
                  <a:t>Với</a:t>
                </a:r>
                <a:r>
                  <a:rPr lang="en-US" sz="2400" dirty="0"/>
                  <a: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&lt;</m:t>
                    </m:r>
                    <m:r>
                      <a:rPr lang="en-US" sz="2400" i="1">
                        <a:latin typeface="Cambria Math" panose="02040503050406030204" pitchFamily="18" charset="0"/>
                      </a:rPr>
                      <m:t>𝛼</m:t>
                    </m:r>
                    <m:r>
                      <a:rPr lang="en-US" sz="2400" i="1">
                        <a:latin typeface="Cambria Math" panose="02040503050406030204" pitchFamily="18" charset="0"/>
                      </a:rPr>
                      <m:t>&lt;0</m:t>
                    </m:r>
                  </m:oMath>
                </a14:m>
                <a:r>
                  <a:rPr lang="en-US" sz="2400" dirty="0"/>
                  <a:t> </a:t>
                </a:r>
                <a:r>
                  <a:rPr lang="en-US" sz="2400" dirty="0" err="1"/>
                  <a:t>thì</a:t>
                </a:r>
                <a:r>
                  <a:rPr lang="en-US" sz="2400" dirty="0"/>
                  <a:t> </a:t>
                </a:r>
                <a14:m>
                  <m:oMath xmlns:m="http://schemas.openxmlformats.org/officeDocument/2006/math">
                    <m:r>
                      <m:rPr>
                        <m:nor/>
                      </m:rPr>
                      <a:rPr lang="en-US" sz="2400"/>
                      <m:t>sin</m:t>
                    </m:r>
                    <m:r>
                      <a:rPr lang="en-US" sz="2400" i="1">
                        <a:latin typeface="Cambria Math" panose="02040503050406030204" pitchFamily="18" charset="0"/>
                      </a:rPr>
                      <m:t>𝛼</m:t>
                    </m:r>
                    <m:r>
                      <a:rPr lang="en-US" sz="2400">
                        <a:latin typeface="Cambria Math" panose="02040503050406030204" pitchFamily="18" charset="0"/>
                      </a:rPr>
                      <m:t>&lt;0⇒</m:t>
                    </m:r>
                    <m:r>
                      <m:rPr>
                        <m:nor/>
                      </m:rPr>
                      <a:rPr lang="en-US" sz="2400"/>
                      <m:t>sin</m:t>
                    </m:r>
                    <m:r>
                      <a:rPr lang="en-US" sz="2400" i="1">
                        <a:latin typeface="Cambria Math" panose="02040503050406030204" pitchFamily="18" charset="0"/>
                      </a:rPr>
                      <m:t>𝛼</m:t>
                    </m:r>
                    <m:r>
                      <a:rPr lang="en-US" sz="2400">
                        <a:latin typeface="Cambria Math" panose="02040503050406030204" pitchFamily="18" charset="0"/>
                      </a:rPr>
                      <m:t>=</m:t>
                    </m:r>
                    <m:r>
                      <a:rPr lang="en-US" sz="2400" i="1">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9</m:t>
                            </m:r>
                          </m:num>
                          <m:den>
                            <m:r>
                              <a:rPr lang="en-US" sz="2400" i="1">
                                <a:latin typeface="Cambria Math" panose="02040503050406030204" pitchFamily="18" charset="0"/>
                              </a:rPr>
                              <m:t>10</m:t>
                            </m:r>
                          </m:den>
                        </m:f>
                      </m:e>
                    </m:rad>
                  </m:oMath>
                </a14:m>
                <a:endParaRPr lang="en-US" sz="2400" dirty="0"/>
              </a:p>
              <a:p>
                <a:pPr marL="0" indent="0">
                  <a:buNone/>
                </a:pPr>
                <a:r>
                  <a:rPr lang="en-US" sz="2400" dirty="0" err="1"/>
                  <a:t>Với</a:t>
                </a:r>
                <a:r>
                  <a:rPr lang="en-US" sz="2400" dirty="0"/>
                  <a: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&lt;</m:t>
                    </m:r>
                    <m:r>
                      <a:rPr lang="en-US" sz="2400" i="1">
                        <a:latin typeface="Cambria Math" panose="02040503050406030204" pitchFamily="18" charset="0"/>
                      </a:rPr>
                      <m:t>𝛼</m:t>
                    </m:r>
                    <m:r>
                      <a:rPr lang="en-US" sz="2400" i="1">
                        <a:latin typeface="Cambria Math" panose="02040503050406030204" pitchFamily="18" charset="0"/>
                      </a:rPr>
                      <m:t>&lt;−</m:t>
                    </m:r>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t> </a:t>
                </a:r>
                <a:r>
                  <a:rPr lang="en-US" sz="2400" dirty="0" err="1"/>
                  <a:t>thì</a:t>
                </a:r>
                <a:r>
                  <a:rPr lang="en-US" sz="2400" dirty="0"/>
                  <a:t> </a:t>
                </a:r>
                <a14:m>
                  <m:oMath xmlns:m="http://schemas.openxmlformats.org/officeDocument/2006/math">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&lt;0⇒</m:t>
                    </m:r>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m:t>
                    </m:r>
                    <m:r>
                      <a:rPr lang="en-US" sz="2400" i="1">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10</m:t>
                            </m:r>
                          </m:den>
                        </m:f>
                      </m:e>
                    </m:rad>
                    <m:r>
                      <a:rPr lang="en-US" sz="2400" b="0" i="0" smtClean="0">
                        <a:latin typeface="Cambria Math" panose="02040503050406030204" pitchFamily="18" charset="0"/>
                      </a:rPr>
                      <m:t> </m:t>
                    </m:r>
                  </m:oMath>
                </a14:m>
                <a:endParaRPr lang="en-US" sz="2400" dirty="0"/>
              </a:p>
              <a:p>
                <a:pPr marL="0" indent="0">
                  <a:buNone/>
                </a:pPr>
                <a:r>
                  <a:rPr lang="en-US" sz="2400" dirty="0"/>
                  <a:t>và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&lt;0</m:t>
                    </m:r>
                  </m:oMath>
                </a14:m>
                <a:r>
                  <a:rPr lang="en-US" sz="2400" dirty="0"/>
                  <a:t> </a:t>
                </a:r>
                <a:r>
                  <a:rPr lang="en-US" sz="2400" dirty="0" err="1"/>
                  <a:t>thì</a:t>
                </a:r>
                <a:r>
                  <a:rPr lang="en-US" sz="2400" dirty="0"/>
                  <a:t> </a:t>
                </a:r>
                <a14:m>
                  <m:oMath xmlns:m="http://schemas.openxmlformats.org/officeDocument/2006/math">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&gt;0⇒</m:t>
                    </m:r>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10</m:t>
                            </m:r>
                          </m:den>
                        </m:f>
                      </m:e>
                    </m:rad>
                  </m:oMath>
                </a14:m>
                <a:endParaRPr lang="en-US" sz="2400" dirty="0"/>
              </a:p>
              <a:p>
                <a:pPr marL="0" indent="0">
                  <a:buNone/>
                </a:pPr>
                <a:endParaRPr lang="en-US" sz="2400" dirty="0"/>
              </a:p>
            </p:txBody>
          </p:sp>
        </mc:Choice>
        <mc:Fallback xmlns="">
          <p:sp>
            <p:nvSpPr>
              <p:cNvPr id="17" name="Content Placeholder 2">
                <a:extLst>
                  <a:ext uri="{FF2B5EF4-FFF2-40B4-BE49-F238E27FC236}">
                    <a16:creationId xmlns:a16="http://schemas.microsoft.com/office/drawing/2014/main" id="{1D5A35E6-1F08-4448-924B-DAE835443F13}"/>
                  </a:ext>
                </a:extLst>
              </p:cNvPr>
              <p:cNvSpPr txBox="1">
                <a:spLocks noRot="1" noChangeAspect="1" noMove="1" noResize="1" noEditPoints="1" noAdjustHandles="1" noChangeArrowheads="1" noChangeShapeType="1" noTextEdit="1"/>
              </p:cNvSpPr>
              <p:nvPr/>
            </p:nvSpPr>
            <p:spPr>
              <a:xfrm>
                <a:off x="148015" y="2382855"/>
                <a:ext cx="11933163" cy="4377722"/>
              </a:xfrm>
              <a:prstGeom prst="rect">
                <a:avLst/>
              </a:prstGeom>
              <a:blipFill>
                <a:blip r:embed="rId5"/>
                <a:stretch>
                  <a:fillRect l="-714"/>
                </a:stretch>
              </a:blipFill>
              <a:ln>
                <a:solidFill>
                  <a:srgbClr val="0000FF"/>
                </a:solid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FB3C7035-40C1-4776-983F-F279EABAB55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091201" y="1313266"/>
            <a:ext cx="2980952" cy="1047969"/>
          </a:xfrm>
          <a:prstGeom prst="rect">
            <a:avLst/>
          </a:prstGeom>
        </p:spPr>
      </p:pic>
      <p:pic>
        <p:nvPicPr>
          <p:cNvPr id="16" name="Picture 15">
            <a:extLst>
              <a:ext uri="{FF2B5EF4-FFF2-40B4-BE49-F238E27FC236}">
                <a16:creationId xmlns:a16="http://schemas.microsoft.com/office/drawing/2014/main" id="{0E47355D-4057-4FC2-807E-125132B3D33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26454" y="775037"/>
            <a:ext cx="7561905" cy="457143"/>
          </a:xfrm>
          <a:prstGeom prst="rect">
            <a:avLst/>
          </a:prstGeom>
        </p:spPr>
      </p:pic>
      <p:pic>
        <p:nvPicPr>
          <p:cNvPr id="18" name="Picture 17">
            <a:extLst>
              <a:ext uri="{FF2B5EF4-FFF2-40B4-BE49-F238E27FC236}">
                <a16:creationId xmlns:a16="http://schemas.microsoft.com/office/drawing/2014/main" id="{A5C2FBAE-91A6-45A1-9569-E1E29D71581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096671" y="1232180"/>
            <a:ext cx="4839265" cy="1084926"/>
          </a:xfrm>
          <a:prstGeom prst="rect">
            <a:avLst/>
          </a:prstGeom>
        </p:spPr>
      </p:pic>
    </p:spTree>
    <p:extLst>
      <p:ext uri="{BB962C8B-B14F-4D97-AF65-F5344CB8AC3E}">
        <p14:creationId xmlns:p14="http://schemas.microsoft.com/office/powerpoint/2010/main" val="2375077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up)">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up)">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up)">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wipe(up)">
                                      <p:cBhvr>
                                        <p:cTn id="32" dur="500"/>
                                        <p:tgtEl>
                                          <p:spTgt spid="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animEffect transition="in" filter="wipe(up)">
                                      <p:cBhvr>
                                        <p:cTn id="37"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F92213-55B3-4750-88F4-5771BAD7382D}"/>
              </a:ext>
            </a:extLst>
          </p:cNvPr>
          <p:cNvGrpSpPr/>
          <p:nvPr/>
        </p:nvGrpSpPr>
        <p:grpSpPr>
          <a:xfrm>
            <a:off x="3746652" y="97423"/>
            <a:ext cx="4415461" cy="461665"/>
            <a:chOff x="477850" y="1505359"/>
            <a:chExt cx="6169871" cy="612325"/>
          </a:xfrm>
        </p:grpSpPr>
        <p:sp>
          <p:nvSpPr>
            <p:cNvPr id="11" name="Arrow: Pentagon 10">
              <a:extLst>
                <a:ext uri="{FF2B5EF4-FFF2-40B4-BE49-F238E27FC236}">
                  <a16:creationId xmlns:a16="http://schemas.microsoft.com/office/drawing/2014/main" id="{9B1DDFF0-2B93-4B59-A142-13C5D925F4E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57FAA-25E2-49F7-AFBE-EF22E8617094}"/>
                </a:ext>
              </a:extLst>
            </p:cNvPr>
            <p:cNvSpPr txBox="1"/>
            <p:nvPr/>
          </p:nvSpPr>
          <p:spPr>
            <a:xfrm>
              <a:off x="739857" y="1505359"/>
              <a:ext cx="5907864"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➌</a:t>
              </a:r>
              <a:r>
                <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rèn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luyện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SGK</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13" name="Title 1">
            <a:extLst>
              <a:ext uri="{FF2B5EF4-FFF2-40B4-BE49-F238E27FC236}">
                <a16:creationId xmlns:a16="http://schemas.microsoft.com/office/drawing/2014/main" id="{34AEEAD4-F0E3-4F5B-AFE8-AD5AC0C05177}"/>
              </a:ext>
            </a:extLst>
          </p:cNvPr>
          <p:cNvSpPr txBox="1">
            <a:spLocks/>
          </p:cNvSpPr>
          <p:nvPr/>
        </p:nvSpPr>
        <p:spPr>
          <a:xfrm>
            <a:off x="227944" y="794184"/>
            <a:ext cx="11853234" cy="1567051"/>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r>
              <a:rPr lang="en-US" sz="3000" b="1" dirty="0" err="1">
                <a:solidFill>
                  <a:srgbClr val="000099"/>
                </a:solidFill>
                <a:ea typeface="Calibri" panose="020F0502020204030204" pitchFamily="34" charset="0"/>
                <a:cs typeface="Times New Roman" panose="02020603050405020304" pitchFamily="18" charset="0"/>
              </a:rPr>
              <a:t>Bài</a:t>
            </a:r>
            <a:r>
              <a:rPr lang="en-US" sz="3000" b="1" dirty="0">
                <a:solidFill>
                  <a:srgbClr val="000099"/>
                </a:solidFill>
                <a:ea typeface="Calibri" panose="020F0502020204030204" pitchFamily="34" charset="0"/>
                <a:cs typeface="Times New Roman" panose="02020603050405020304" pitchFamily="18" charset="0"/>
              </a:rPr>
              <a:t> 4</a:t>
            </a:r>
            <a:r>
              <a:rPr lang="vi-VN" sz="3000" b="1" dirty="0">
                <a:solidFill>
                  <a:srgbClr val="000099"/>
                </a:solidFill>
                <a:ea typeface="Calibri" panose="020F0502020204030204" pitchFamily="34" charset="0"/>
                <a:cs typeface="Times New Roman" panose="02020603050405020304" pitchFamily="18" charset="0"/>
              </a:rPr>
              <a:t>:</a:t>
            </a:r>
            <a:endParaRPr lang="en-US" sz="32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endParaRPr lang="en-US" sz="3000" dirty="0">
              <a:solidFill>
                <a:srgbClr val="000099"/>
              </a:solidFill>
              <a:ea typeface="Calibri" panose="020F0502020204030204" pitchFamily="34" charset="0"/>
              <a:cs typeface="Times New Roman" panose="02020603050405020304" pitchFamily="18" charset="0"/>
            </a:endParaRPr>
          </a:p>
        </p:txBody>
      </p:sp>
      <p:pic>
        <p:nvPicPr>
          <p:cNvPr id="15" name="Graphic 14" descr="Open folder">
            <a:extLst>
              <a:ext uri="{FF2B5EF4-FFF2-40B4-BE49-F238E27FC236}">
                <a16:creationId xmlns:a16="http://schemas.microsoft.com/office/drawing/2014/main" id="{94D711AB-E568-41DA-ACFC-45D27F19D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08" y="815804"/>
            <a:ext cx="478318" cy="478318"/>
          </a:xfrm>
          <a:prstGeom prst="rect">
            <a:avLst/>
          </a:prstGeom>
        </p:spPr>
      </p:pic>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D5A35E6-1F08-4448-924B-DAE835443F13}"/>
                  </a:ext>
                </a:extLst>
              </p:cNvPr>
              <p:cNvSpPr txBox="1">
                <a:spLocks/>
              </p:cNvSpPr>
              <p:nvPr/>
            </p:nvSpPr>
            <p:spPr>
              <a:xfrm>
                <a:off x="227944" y="2410610"/>
                <a:ext cx="11853235" cy="434996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4"/>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endParaRPr lang="en-US" b="1" dirty="0">
                  <a:solidFill>
                    <a:srgbClr val="0000FF"/>
                  </a:solidFill>
                  <a:ea typeface="Times New Roman" panose="02020603050405020304" pitchFamily="18" charset="0"/>
                </a:endParaRPr>
              </a:p>
              <a:p>
                <a:pPr marL="0" indent="0">
                  <a:buNone/>
                </a:pPr>
                <a:r>
                  <a:rPr lang="en-US" sz="2400" dirty="0"/>
                  <a:t>d) Ta </a:t>
                </a:r>
                <a:r>
                  <a:rPr lang="en-US" sz="2400" dirty="0" err="1"/>
                  <a:t>có</a:t>
                </a:r>
                <a:r>
                  <a:rPr lang="en-US" sz="2400" dirty="0"/>
                  <a:t> </a:t>
                </a:r>
                <a14:m>
                  <m:oMath xmlns:m="http://schemas.openxmlformats.org/officeDocument/2006/math">
                    <m:func>
                      <m:funcPr>
                        <m:ctrlPr>
                          <a:rPr lang="en-US" sz="2400" i="1">
                            <a:latin typeface="Cambria Math" panose="02040503050406030204" pitchFamily="18" charset="0"/>
                          </a:rPr>
                        </m:ctrlPr>
                      </m:funcPr>
                      <m:fName>
                        <m:r>
                          <a:rPr lang="en-US" sz="2400" i="1">
                            <a:latin typeface="Cambria Math" panose="02040503050406030204" pitchFamily="18" charset="0"/>
                          </a:rPr>
                          <m:t>𝑐𝑜𝑡</m:t>
                        </m:r>
                      </m:fName>
                      <m:e>
                        <m:r>
                          <a:rPr lang="en-US" sz="2400" i="1">
                            <a:latin typeface="Cambria Math" panose="02040503050406030204" pitchFamily="18" charset="0"/>
                          </a:rPr>
                          <m:t>𝛼</m:t>
                        </m:r>
                      </m:e>
                    </m:func>
                    <m:r>
                      <a:rPr lang="en-US" sz="2400" i="1">
                        <a:latin typeface="Cambria Math" panose="02040503050406030204" pitchFamily="18" charset="0"/>
                      </a:rPr>
                      <m:t>=−2</m:t>
                    </m:r>
                  </m:oMath>
                </a14:m>
                <a:r>
                  <a:rPr lang="en-US" sz="2400" dirty="0"/>
                  <a:t> </a:t>
                </a:r>
                <a:r>
                  <a:rPr lang="en-US" sz="2400" dirty="0" err="1"/>
                  <a:t>nên</a:t>
                </a:r>
                <a:r>
                  <a:rPr lang="en-US" sz="2400" dirty="0"/>
                  <a:t> </a:t>
                </a:r>
                <a14:m>
                  <m:oMath xmlns:m="http://schemas.openxmlformats.org/officeDocument/2006/math">
                    <m:r>
                      <m:rPr>
                        <m:nor/>
                      </m:rPr>
                      <a:rPr lang="en-US" sz="2400"/>
                      <m:t>tan</m:t>
                    </m:r>
                    <m:r>
                      <a:rPr lang="en-US" sz="2400" i="1">
                        <a:latin typeface="Cambria Math" panose="02040503050406030204" pitchFamily="18" charset="0"/>
                      </a:rPr>
                      <m:t>𝛼</m:t>
                    </m:r>
                    <m:r>
                      <a:rPr lang="en-US" sz="2400">
                        <a:latin typeface="Cambria Math" panose="02040503050406030204" pitchFamily="18" charset="0"/>
                      </a:rPr>
                      <m:t>=</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a14:m>
                <a:endParaRPr lang="en-US" sz="2400" dirty="0"/>
              </a:p>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m:rPr>
                              <m:nor/>
                            </m:rPr>
                            <a:rPr lang="en-US" sz="2400"/>
                            <m:t>si</m:t>
                          </m:r>
                          <m:sSup>
                            <m:sSupPr>
                              <m:ctrlPr>
                                <a:rPr lang="en-US" sz="2400" i="1">
                                  <a:latin typeface="Cambria Math" panose="02040503050406030204" pitchFamily="18" charset="0"/>
                                </a:rPr>
                              </m:ctrlPr>
                            </m:sSupPr>
                            <m:e>
                              <m:r>
                                <m:rPr>
                                  <m:nor/>
                                </m:rPr>
                                <a:rPr lang="en-US" sz="2400"/>
                                <m:t>n</m:t>
                              </m:r>
                            </m:e>
                            <m:sup>
                              <m:r>
                                <a:rPr lang="en-US" sz="2400" i="1">
                                  <a:latin typeface="Cambria Math" panose="02040503050406030204" pitchFamily="18" charset="0"/>
                                </a:rPr>
                                <m:t>2</m:t>
                              </m:r>
                            </m:sup>
                          </m:sSup>
                          <m:r>
                            <a:rPr lang="en-US" sz="2400" i="1">
                              <a:latin typeface="Cambria Math" panose="02040503050406030204" pitchFamily="18" charset="0"/>
                            </a:rPr>
                            <m:t>𝛼</m:t>
                          </m:r>
                        </m:den>
                      </m:f>
                      <m:r>
                        <a:rPr lang="en-US" sz="2400" i="1">
                          <a:latin typeface="Cambria Math" panose="02040503050406030204" pitchFamily="18" charset="0"/>
                        </a:rPr>
                        <m:t>=1+</m:t>
                      </m:r>
                      <m:r>
                        <m:rPr>
                          <m:nor/>
                        </m:rPr>
                        <a:rPr lang="en-US" sz="2400"/>
                        <m:t>co</m:t>
                      </m:r>
                      <m:sSup>
                        <m:sSupPr>
                          <m:ctrlPr>
                            <a:rPr lang="en-US" sz="2400" i="1">
                              <a:latin typeface="Cambria Math" panose="02040503050406030204" pitchFamily="18" charset="0"/>
                            </a:rPr>
                          </m:ctrlPr>
                        </m:sSupPr>
                        <m:e>
                          <m:r>
                            <m:rPr>
                              <m:nor/>
                            </m:rPr>
                            <a:rPr lang="en-US" sz="2400"/>
                            <m:t>t</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=1+(−2</m:t>
                      </m:r>
                      <m:sSup>
                        <m:sSupPr>
                          <m:ctrlPr>
                            <a:rPr lang="en-US" sz="2400" i="1">
                              <a:latin typeface="Cambria Math" panose="02040503050406030204" pitchFamily="18" charset="0"/>
                            </a:rPr>
                          </m:ctrlPr>
                        </m:sSupPr>
                        <m:e>
                          <m:r>
                            <a:rPr lang="en-US" sz="2400" i="1">
                              <a:latin typeface="Cambria Math" panose="02040503050406030204" pitchFamily="18" charset="0"/>
                            </a:rPr>
                            <m:t>)</m:t>
                          </m:r>
                        </m:e>
                        <m:sup>
                          <m:r>
                            <a:rPr lang="en-US" sz="2400" i="1">
                              <a:latin typeface="Cambria Math" panose="02040503050406030204" pitchFamily="18" charset="0"/>
                            </a:rPr>
                            <m:t>2</m:t>
                          </m:r>
                        </m:sup>
                      </m:sSup>
                      <m:r>
                        <a:rPr lang="en-US" sz="2400" i="1">
                          <a:latin typeface="Cambria Math" panose="02040503050406030204" pitchFamily="18" charset="0"/>
                        </a:rPr>
                        <m:t>=5⇒</m:t>
                      </m:r>
                      <m:r>
                        <m:rPr>
                          <m:nor/>
                        </m:rPr>
                        <a:rPr lang="en-US" sz="2400"/>
                        <m:t>si</m:t>
                      </m:r>
                      <m:sSup>
                        <m:sSupPr>
                          <m:ctrlPr>
                            <a:rPr lang="en-US" sz="2400" i="1">
                              <a:latin typeface="Cambria Math" panose="02040503050406030204" pitchFamily="18" charset="0"/>
                            </a:rPr>
                          </m:ctrlPr>
                        </m:sSupPr>
                        <m:e>
                          <m:r>
                            <m:rPr>
                              <m:nor/>
                            </m:rPr>
                            <a:rPr lang="en-US" sz="2400"/>
                            <m:t>n</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5</m:t>
                          </m:r>
                        </m:den>
                      </m:f>
                    </m:oMath>
                  </m:oMathPara>
                </a14:m>
                <a:endParaRPr lang="en-US" sz="2400" dirty="0"/>
              </a:p>
              <a:p>
                <a:pPr marL="0" indent="0">
                  <a:buNone/>
                </a:pPr>
                <a:r>
                  <a:rPr lang="en-US" sz="2400" dirty="0" err="1"/>
                  <a:t>Mà</a:t>
                </a:r>
                <a:r>
                  <a:rPr lang="en-US" sz="2400" dirty="0"/>
                  <a:t> </a:t>
                </a:r>
                <a14:m>
                  <m:oMath xmlns:m="http://schemas.openxmlformats.org/officeDocument/2006/math">
                    <m:r>
                      <m:rPr>
                        <m:nor/>
                      </m:rPr>
                      <a:rPr lang="en-US" sz="2400"/>
                      <m:t>co</m:t>
                    </m:r>
                    <m:sSup>
                      <m:sSupPr>
                        <m:ctrlPr>
                          <a:rPr lang="en-US" sz="2400" i="1">
                            <a:latin typeface="Cambria Math" panose="02040503050406030204" pitchFamily="18" charset="0"/>
                          </a:rPr>
                        </m:ctrlPr>
                      </m:sSupPr>
                      <m:e>
                        <m:r>
                          <m:rPr>
                            <m:nor/>
                          </m:rPr>
                          <a:rPr lang="en-US" sz="2400"/>
                          <m:t>s</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m:t>
                    </m:r>
                    <m:r>
                      <m:rPr>
                        <m:nor/>
                      </m:rPr>
                      <a:rPr lang="en-US" sz="2400"/>
                      <m:t>si</m:t>
                    </m:r>
                    <m:sSup>
                      <m:sSupPr>
                        <m:ctrlPr>
                          <a:rPr lang="en-US" sz="2400" i="1">
                            <a:latin typeface="Cambria Math" panose="02040503050406030204" pitchFamily="18" charset="0"/>
                          </a:rPr>
                        </m:ctrlPr>
                      </m:sSupPr>
                      <m:e>
                        <m:r>
                          <m:rPr>
                            <m:nor/>
                          </m:rPr>
                          <a:rPr lang="en-US" sz="2400"/>
                          <m:t>n</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=1⇒</m:t>
                    </m:r>
                    <m:r>
                      <m:rPr>
                        <m:nor/>
                      </m:rPr>
                      <a:rPr lang="en-US" sz="2400"/>
                      <m:t>co</m:t>
                    </m:r>
                    <m:sSup>
                      <m:sSupPr>
                        <m:ctrlPr>
                          <a:rPr lang="en-US" sz="2400" i="1">
                            <a:latin typeface="Cambria Math" panose="02040503050406030204" pitchFamily="18" charset="0"/>
                          </a:rPr>
                        </m:ctrlPr>
                      </m:sSupPr>
                      <m:e>
                        <m:r>
                          <m:rPr>
                            <m:nor/>
                          </m:rPr>
                          <a:rPr lang="en-US" sz="2400"/>
                          <m:t>s</m:t>
                        </m:r>
                      </m:e>
                      <m:sup>
                        <m:r>
                          <a:rPr lang="en-US" sz="2400" i="1">
                            <a:latin typeface="Cambria Math" panose="02040503050406030204" pitchFamily="18" charset="0"/>
                          </a:rPr>
                          <m:t>2</m:t>
                        </m:r>
                      </m:sup>
                    </m:sSup>
                    <m:r>
                      <a:rPr lang="en-US" sz="2400" i="1">
                        <a:latin typeface="Cambria Math" panose="02040503050406030204" pitchFamily="18" charset="0"/>
                      </a:rPr>
                      <m:t>𝛼</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5</m:t>
                        </m:r>
                      </m:den>
                    </m:f>
                  </m:oMath>
                </a14:m>
                <a:br>
                  <a:rPr lang="en-US" sz="2400" dirty="0"/>
                </a:br>
                <a:r>
                  <a:rPr lang="en-US" sz="2400" dirty="0" err="1"/>
                  <a:t>Với</a:t>
                </a:r>
                <a:r>
                  <a:rPr lang="en-US" sz="2400" dirty="0"/>
                  <a:t> </a:t>
                </a:r>
                <a14:m>
                  <m:oMath xmlns:m="http://schemas.openxmlformats.org/officeDocument/2006/math">
                    <m:r>
                      <a:rPr lang="en-US" sz="2400" i="1">
                        <a:latin typeface="Cambria Math" panose="02040503050406030204" pitchFamily="18" charset="0"/>
                      </a:rPr>
                      <m:t>0&lt;</m:t>
                    </m:r>
                    <m:r>
                      <a:rPr lang="en-US" sz="2400" i="1">
                        <a:latin typeface="Cambria Math" panose="02040503050406030204" pitchFamily="18" charset="0"/>
                      </a:rPr>
                      <m:t>𝛼</m:t>
                    </m:r>
                    <m:r>
                      <a:rPr lang="en-US" sz="2400" i="1">
                        <a:latin typeface="Cambria Math" panose="02040503050406030204" pitchFamily="18" charset="0"/>
                      </a:rPr>
                      <m:t>&lt;</m:t>
                    </m:r>
                    <m:r>
                      <a:rPr lang="en-US" sz="2400" i="1">
                        <a:latin typeface="Cambria Math" panose="02040503050406030204" pitchFamily="18" charset="0"/>
                      </a:rPr>
                      <m:t>𝜋</m:t>
                    </m:r>
                  </m:oMath>
                </a14:m>
                <a:r>
                  <a:rPr lang="en-US" sz="2400" dirty="0"/>
                  <a:t> </a:t>
                </a:r>
                <a:r>
                  <a:rPr lang="en-US" sz="2400" dirty="0" err="1"/>
                  <a:t>thì</a:t>
                </a:r>
                <a:r>
                  <a:rPr lang="en-US" sz="2400" dirty="0"/>
                  <a:t> </a:t>
                </a:r>
                <a14:m>
                  <m:oMath xmlns:m="http://schemas.openxmlformats.org/officeDocument/2006/math">
                    <m:r>
                      <m:rPr>
                        <m:nor/>
                      </m:rPr>
                      <a:rPr lang="en-US" sz="2400"/>
                      <m:t>sin</m:t>
                    </m:r>
                    <m:r>
                      <a:rPr lang="en-US" sz="2400" i="1">
                        <a:latin typeface="Cambria Math" panose="02040503050406030204" pitchFamily="18" charset="0"/>
                      </a:rPr>
                      <m:t>𝛼</m:t>
                    </m:r>
                    <m:r>
                      <a:rPr lang="en-US" sz="2400">
                        <a:latin typeface="Cambria Math" panose="02040503050406030204" pitchFamily="18" charset="0"/>
                      </a:rPr>
                      <m:t>&gt;0⇒</m:t>
                    </m:r>
                    <m:r>
                      <m:rPr>
                        <m:nor/>
                      </m:rPr>
                      <a:rPr lang="en-US" sz="2400"/>
                      <m:t>sin</m:t>
                    </m:r>
                    <m:r>
                      <a:rPr lang="en-US" sz="2400" i="1">
                        <a:latin typeface="Cambria Math" panose="02040503050406030204" pitchFamily="18" charset="0"/>
                      </a:rPr>
                      <m:t>𝛼</m:t>
                    </m:r>
                    <m:r>
                      <a:rPr lang="en-US" sz="2400">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5</m:t>
                            </m:r>
                          </m:den>
                        </m:f>
                      </m:e>
                    </m:rad>
                  </m:oMath>
                </a14:m>
                <a:br>
                  <a:rPr lang="en-US" sz="2400" dirty="0"/>
                </a:br>
                <a:r>
                  <a:rPr lang="en-US" sz="2400" dirty="0" err="1"/>
                  <a:t>Với</a:t>
                </a:r>
                <a:r>
                  <a:rPr lang="en-US" sz="2400" dirty="0"/>
                  <a:t> </a:t>
                </a:r>
                <a14:m>
                  <m:oMath xmlns:m="http://schemas.openxmlformats.org/officeDocument/2006/math">
                    <m:r>
                      <a:rPr lang="en-US" sz="2400" i="1">
                        <a:latin typeface="Cambria Math" panose="02040503050406030204" pitchFamily="18" charset="0"/>
                      </a:rPr>
                      <m:t>0&lt;</m:t>
                    </m:r>
                    <m:r>
                      <a:rPr lang="en-US" sz="2400" i="1">
                        <a:latin typeface="Cambria Math" panose="02040503050406030204" pitchFamily="18" charset="0"/>
                      </a:rPr>
                      <m:t>𝛼</m:t>
                    </m:r>
                    <m:r>
                      <a:rPr lang="en-US" sz="2400" i="1">
                        <a:latin typeface="Cambria Math" panose="02040503050406030204" pitchFamily="18" charset="0"/>
                      </a:rPr>
                      <m:t>&lt;</m:t>
                    </m:r>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t> </a:t>
                </a:r>
                <a:r>
                  <a:rPr lang="en-US" sz="2400" dirty="0" err="1"/>
                  <a:t>thì</a:t>
                </a:r>
                <a:r>
                  <a:rPr lang="en-US" sz="2400" dirty="0"/>
                  <a:t> </a:t>
                </a:r>
                <a14:m>
                  <m:oMath xmlns:m="http://schemas.openxmlformats.org/officeDocument/2006/math">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&gt;0⇒</m:t>
                    </m:r>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5</m:t>
                            </m:r>
                          </m:den>
                        </m:f>
                      </m:e>
                    </m:rad>
                  </m:oMath>
                </a14:m>
                <a:br>
                  <a:rPr lang="en-US" sz="2400" dirty="0"/>
                </a:br>
                <a:r>
                  <a:rPr lang="en-US" sz="2400" dirty="0" err="1"/>
                  <a:t>và</a:t>
                </a:r>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&lt;</m:t>
                    </m:r>
                    <m:r>
                      <a:rPr lang="en-US" sz="2400" i="1">
                        <a:latin typeface="Cambria Math" panose="02040503050406030204" pitchFamily="18" charset="0"/>
                      </a:rPr>
                      <m:t>𝜋</m:t>
                    </m:r>
                  </m:oMath>
                </a14:m>
                <a:r>
                  <a:rPr lang="en-US" sz="2400" dirty="0"/>
                  <a:t> </a:t>
                </a:r>
                <a:r>
                  <a:rPr lang="en-US" sz="2400" dirty="0" err="1"/>
                  <a:t>thì</a:t>
                </a:r>
                <a:r>
                  <a:rPr lang="en-US" sz="2400" dirty="0"/>
                  <a:t> </a:t>
                </a:r>
                <a14:m>
                  <m:oMath xmlns:m="http://schemas.openxmlformats.org/officeDocument/2006/math">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&lt;0⇒</m:t>
                    </m:r>
                    <m:r>
                      <m:rPr>
                        <m:nor/>
                      </m:rPr>
                      <a:rPr lang="en-US" sz="2400"/>
                      <m:t>cos</m:t>
                    </m:r>
                    <m:r>
                      <a:rPr lang="en-US" sz="2400" i="1">
                        <a:latin typeface="Cambria Math" panose="02040503050406030204" pitchFamily="18" charset="0"/>
                      </a:rPr>
                      <m:t>𝛼</m:t>
                    </m:r>
                    <m:r>
                      <a:rPr lang="en-US" sz="2400">
                        <a:latin typeface="Cambria Math" panose="02040503050406030204" pitchFamily="18" charset="0"/>
                      </a:rPr>
                      <m:t>=</m:t>
                    </m:r>
                    <m:r>
                      <a:rPr lang="en-US" sz="2400" i="1">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5</m:t>
                            </m:r>
                          </m:den>
                        </m:f>
                      </m:e>
                    </m:rad>
                  </m:oMath>
                </a14:m>
                <a:r>
                  <a:rPr lang="en-US" sz="2400" dirty="0"/>
                  <a:t>. </a:t>
                </a:r>
              </a:p>
              <a:p>
                <a:pPr marL="0" indent="0">
                  <a:buNone/>
                </a:pPr>
                <a:endParaRPr lang="en-US" sz="2400" dirty="0"/>
              </a:p>
            </p:txBody>
          </p:sp>
        </mc:Choice>
        <mc:Fallback xmlns="">
          <p:sp>
            <p:nvSpPr>
              <p:cNvPr id="17" name="Content Placeholder 2">
                <a:extLst>
                  <a:ext uri="{FF2B5EF4-FFF2-40B4-BE49-F238E27FC236}">
                    <a16:creationId xmlns:a16="http://schemas.microsoft.com/office/drawing/2014/main" id="{1D5A35E6-1F08-4448-924B-DAE835443F13}"/>
                  </a:ext>
                </a:extLst>
              </p:cNvPr>
              <p:cNvSpPr txBox="1">
                <a:spLocks noRot="1" noChangeAspect="1" noMove="1" noResize="1" noEditPoints="1" noAdjustHandles="1" noChangeArrowheads="1" noChangeShapeType="1" noTextEdit="1"/>
              </p:cNvSpPr>
              <p:nvPr/>
            </p:nvSpPr>
            <p:spPr>
              <a:xfrm>
                <a:off x="227944" y="2410610"/>
                <a:ext cx="11853235" cy="4349967"/>
              </a:xfrm>
              <a:prstGeom prst="rect">
                <a:avLst/>
              </a:prstGeom>
              <a:blipFill>
                <a:blip r:embed="rId5"/>
                <a:stretch>
                  <a:fillRect l="-719" t="-1816" b="-1955"/>
                </a:stretch>
              </a:blipFill>
              <a:ln>
                <a:solidFill>
                  <a:srgbClr val="0000FF"/>
                </a:solid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C0E2EB5-E32B-48D1-B990-8ACDA955B0F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091201" y="1313266"/>
            <a:ext cx="2980952" cy="1047969"/>
          </a:xfrm>
          <a:prstGeom prst="rect">
            <a:avLst/>
          </a:prstGeom>
        </p:spPr>
      </p:pic>
      <p:pic>
        <p:nvPicPr>
          <p:cNvPr id="16" name="Picture 15">
            <a:extLst>
              <a:ext uri="{FF2B5EF4-FFF2-40B4-BE49-F238E27FC236}">
                <a16:creationId xmlns:a16="http://schemas.microsoft.com/office/drawing/2014/main" id="{FC9AF623-9E6C-4373-BC53-018173CA62F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26454" y="775037"/>
            <a:ext cx="7561905" cy="457143"/>
          </a:xfrm>
          <a:prstGeom prst="rect">
            <a:avLst/>
          </a:prstGeom>
        </p:spPr>
      </p:pic>
      <p:pic>
        <p:nvPicPr>
          <p:cNvPr id="18" name="Picture 17">
            <a:extLst>
              <a:ext uri="{FF2B5EF4-FFF2-40B4-BE49-F238E27FC236}">
                <a16:creationId xmlns:a16="http://schemas.microsoft.com/office/drawing/2014/main" id="{53970CAD-3710-4181-A679-CC4F364C495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096671" y="1232180"/>
            <a:ext cx="4839265" cy="1084926"/>
          </a:xfrm>
          <a:prstGeom prst="rect">
            <a:avLst/>
          </a:prstGeom>
        </p:spPr>
      </p:pic>
    </p:spTree>
    <p:extLst>
      <p:ext uri="{BB962C8B-B14F-4D97-AF65-F5344CB8AC3E}">
        <p14:creationId xmlns:p14="http://schemas.microsoft.com/office/powerpoint/2010/main" val="423804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up)">
                                      <p:cBhvr>
                                        <p:cTn id="17" dur="75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up)">
                                      <p:cBhvr>
                                        <p:cTn id="22" dur="75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up)">
                                      <p:cBhvr>
                                        <p:cTn id="2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2"/>
            <a:ext cx="4291717" cy="473447"/>
            <a:chOff x="477850" y="1541061"/>
            <a:chExt cx="5996958" cy="627952"/>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477851" y="1556688"/>
              <a:ext cx="5996957" cy="61232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TIẾT 2 (Tiếp theo)</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II.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FF"/>
                    </a:solidFill>
                    <a:latin typeface="Aarial"/>
                    <a:ea typeface="Calibri" panose="020F0502020204030204" pitchFamily="34" charset="0"/>
                  </a:rPr>
                  <a:t>1) </a:t>
                </a:r>
                <a:r>
                  <a:rPr lang="en-US" b="1" dirty="0" err="1">
                    <a:solidFill>
                      <a:srgbClr val="0000FF"/>
                    </a:solidFill>
                    <a:latin typeface="Aarial"/>
                  </a:rPr>
                  <a:t>Đường</a:t>
                </a:r>
                <a:r>
                  <a:rPr lang="en-US" b="1" dirty="0">
                    <a:solidFill>
                      <a:srgbClr val="0000FF"/>
                    </a:solidFill>
                    <a:latin typeface="Aarial"/>
                  </a:rPr>
                  <a:t> </a:t>
                </a:r>
                <a:r>
                  <a:rPr lang="en-US" b="1" dirty="0" err="1">
                    <a:solidFill>
                      <a:srgbClr val="0000FF"/>
                    </a:solidFill>
                    <a:latin typeface="Aarial"/>
                  </a:rPr>
                  <a:t>tròn</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endParaRPr lang="en-US" sz="3600" dirty="0"/>
              </a:p>
              <a:p>
                <a:pPr algn="just"/>
                <a:r>
                  <a:rPr lang="vi-VN" dirty="0">
                    <a:latin typeface="Aarial"/>
                  </a:rPr>
                  <a:t>Trong mặt phẳng toạ độ Oxy, ta quy ước: Chiều ngược chiều quay của kim đồng hồ là chiều dương và chiều quay của kim đồng hồ là chiều âm. Như vậy, mặt phẳng toạ độ Oxy đã được định hướng.</a:t>
                </a:r>
              </a:p>
              <a:p>
                <a:pPr algn="just"/>
                <a:r>
                  <a:rPr lang="vi-VN" dirty="0">
                    <a:latin typeface="Aarial"/>
                  </a:rPr>
                  <a:t>Trong mặt phẳng toạ độ đã được định hưỡng Oxy, lấy điểm A (1; 0). Đường tròn tâm  , bán kính OA = 1, được gọi là đuờng tròn lượng giác (hay đuờng tròn đơn vị) gốc.</a:t>
                </a:r>
                <a:endParaRPr lang="en-US" dirty="0">
                  <a:latin typeface="Aarial"/>
                </a:endParaRPr>
              </a:p>
              <a:p>
                <a:pPr marL="0" indent="0" algn="just">
                  <a:lnSpc>
                    <a:spcPct val="112000"/>
                  </a:lnSpc>
                  <a:spcBef>
                    <a:spcPts val="300"/>
                  </a:spcBef>
                  <a:spcAft>
                    <a:spcPts val="300"/>
                  </a:spcAft>
                  <a:buClr>
                    <a:srgbClr val="0000FF"/>
                  </a:buClr>
                  <a:buNone/>
                </a:pPr>
                <a:r>
                  <a:rPr lang="en-US" b="1" i="1" dirty="0">
                    <a:solidFill>
                      <a:srgbClr val="FF0000"/>
                    </a:solidFill>
                    <a:latin typeface="Aarial"/>
                  </a:rPr>
                  <a:t>  </a:t>
                </a:r>
                <a:r>
                  <a:rPr lang="en-US" b="1" i="1" dirty="0" err="1">
                    <a:solidFill>
                      <a:srgbClr val="FF0000"/>
                    </a:solidFill>
                    <a:latin typeface="Aarial"/>
                  </a:rPr>
                  <a:t>Chú</a:t>
                </a:r>
                <a:r>
                  <a:rPr lang="en-US" b="1" i="1" dirty="0">
                    <a:solidFill>
                      <a:srgbClr val="FF0000"/>
                    </a:solidFill>
                    <a:latin typeface="Aarial"/>
                  </a:rPr>
                  <a:t> ý:</a:t>
                </a:r>
                <a:r>
                  <a:rPr lang="en-US" dirty="0">
                    <a:latin typeface="Aarial"/>
                  </a:rPr>
                  <a:t> </a:t>
                </a:r>
                <a:r>
                  <a:rPr lang="en-US" dirty="0" err="1">
                    <a:latin typeface="Aarial"/>
                  </a:rPr>
                  <a:t>Các</a:t>
                </a:r>
                <a:r>
                  <a:rPr lang="en-US" dirty="0">
                    <a:latin typeface="Aarial"/>
                  </a:rPr>
                  <a:t> </a:t>
                </a:r>
                <a:r>
                  <a:rPr lang="en-US" dirty="0" err="1">
                    <a:latin typeface="Aarial"/>
                  </a:rPr>
                  <a:t>điểm</a:t>
                </a:r>
                <a:r>
                  <a:rPr lang="en-US" dirty="0">
                    <a:latin typeface="Aarial"/>
                  </a:rPr>
                  <a:t> </a:t>
                </a:r>
                <a14:m>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(0;1),</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r>
                      <a:rPr lang="en-US" i="1">
                        <a:latin typeface="Cambria Math" panose="02040503050406030204" pitchFamily="18" charset="0"/>
                      </a:rPr>
                      <m:t>(−1;0),</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(0;−1)</m:t>
                    </m:r>
                  </m:oMath>
                </a14:m>
                <a:r>
                  <a:rPr lang="en-US" dirty="0">
                    <a:latin typeface="Aarial"/>
                  </a:rPr>
                  <a:t> </a:t>
                </a:r>
                <a:r>
                  <a:rPr lang="en-US" dirty="0" err="1">
                    <a:latin typeface="Aarial"/>
                  </a:rPr>
                  <a:t>nằm</a:t>
                </a:r>
                <a:r>
                  <a:rPr lang="en-US" dirty="0">
                    <a:latin typeface="Aarial"/>
                  </a:rPr>
                  <a:t>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endParaRPr lang="en-US" dirty="0">
                  <a:latin typeface="Aarial"/>
                </a:endParaRP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455172"/>
                <a:ext cx="11792211" cy="4962420"/>
              </a:xfrm>
              <a:prstGeom prst="rect">
                <a:avLst/>
              </a:prstGeom>
              <a:blipFill>
                <a:blip r:embed="rId2"/>
                <a:stretch>
                  <a:fillRect l="-1292" t="-2457" r="-1292"/>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60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28CF36-A9B8-87DF-FEBF-F3BF7B7AB95B}"/>
              </a:ext>
            </a:extLst>
          </p:cNvPr>
          <p:cNvSpPr txBox="1"/>
          <p:nvPr/>
        </p:nvSpPr>
        <p:spPr>
          <a:xfrm>
            <a:off x="838200" y="533400"/>
            <a:ext cx="2800350" cy="498663"/>
          </a:xfrm>
          <a:prstGeom prst="rect">
            <a:avLst/>
          </a:prstGeom>
          <a:noFill/>
        </p:spPr>
        <p:txBody>
          <a:bodyPr wrap="square" rtlCol="0">
            <a:spAutoFit/>
          </a:bodyPr>
          <a:lstStyle/>
          <a:p>
            <a:pPr>
              <a:lnSpc>
                <a:spcPct val="150000"/>
              </a:lnSpc>
              <a:spcAft>
                <a:spcPts val="6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 tập 6 (SgkT10)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F177237-C4D9-9A6E-B7CA-B48A4A06F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2820035"/>
            <a:ext cx="2937510" cy="2780030"/>
          </a:xfrm>
          <a:prstGeom prst="rect">
            <a:avLst/>
          </a:prstGeom>
          <a:noFill/>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A5F154B-4182-AFE7-2480-1461BFB1E5AA}"/>
                  </a:ext>
                </a:extLst>
              </p:cNvPr>
              <p:cNvSpPr txBox="1"/>
              <p:nvPr/>
            </p:nvSpPr>
            <p:spPr>
              <a:xfrm>
                <a:off x="1076325" y="1209675"/>
                <a:ext cx="5295900" cy="4532010"/>
              </a:xfrm>
              <a:prstGeom prst="rect">
                <a:avLst/>
              </a:prstGeom>
              <a:noFill/>
            </p:spPr>
            <p:txBody>
              <a:bodyPr wrap="square" rtlCol="0">
                <a:spAutoFit/>
              </a:bodyPr>
              <a:lstStyle/>
              <a:p>
                <a:pPr algn="just">
                  <a:lnSpc>
                    <a:spcPct val="150000"/>
                  </a:lnSpc>
                  <a:spcAft>
                    <a:spcPts val="6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có (OA, ON) =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góc lượng giác có tia đầu là tia OA, tia cuối là tia ON và quay theo chiều âm (chiều quay của kim đồng hồ) một góc </a:t>
                </a:r>
                <a14:m>
                  <m:oMath xmlns:m="http://schemas.openxmlformats.org/officeDocument/2006/math">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N trên đường tròn lượng giác sao cho (OA, ON) =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được biểu diễn như hình dưới đây: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A5F154B-4182-AFE7-2480-1461BFB1E5AA}"/>
                  </a:ext>
                </a:extLst>
              </p:cNvPr>
              <p:cNvSpPr txBox="1">
                <a:spLocks noRot="1" noChangeAspect="1" noMove="1" noResize="1" noEditPoints="1" noAdjustHandles="1" noChangeArrowheads="1" noChangeShapeType="1" noTextEdit="1"/>
              </p:cNvSpPr>
              <p:nvPr/>
            </p:nvSpPr>
            <p:spPr>
              <a:xfrm>
                <a:off x="1076325" y="1209675"/>
                <a:ext cx="5295900" cy="4532010"/>
              </a:xfrm>
              <a:prstGeom prst="rect">
                <a:avLst/>
              </a:prstGeom>
              <a:blipFill>
                <a:blip r:embed="rId3"/>
                <a:stretch>
                  <a:fillRect l="-1843" r="-1843" b="-2151"/>
                </a:stretch>
              </a:blipFill>
            </p:spPr>
            <p:txBody>
              <a:bodyPr/>
              <a:lstStyle/>
              <a:p>
                <a:r>
                  <a:rPr lang="en-US">
                    <a:noFill/>
                  </a:rPr>
                  <a:t> </a:t>
                </a:r>
              </a:p>
            </p:txBody>
          </p:sp>
        </mc:Fallback>
      </mc:AlternateContent>
    </p:spTree>
    <p:extLst>
      <p:ext uri="{BB962C8B-B14F-4D97-AF65-F5344CB8AC3E}">
        <p14:creationId xmlns:p14="http://schemas.microsoft.com/office/powerpoint/2010/main" val="349263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5EC138-B203-E52B-40E8-F9EE243CA654}"/>
              </a:ext>
            </a:extLst>
          </p:cNvPr>
          <p:cNvSpPr txBox="1"/>
          <p:nvPr/>
        </p:nvSpPr>
        <p:spPr>
          <a:xfrm>
            <a:off x="504825" y="495300"/>
            <a:ext cx="1981200" cy="498663"/>
          </a:xfrm>
          <a:prstGeom prst="rect">
            <a:avLst/>
          </a:prstGeom>
          <a:noFill/>
        </p:spPr>
        <p:txBody>
          <a:bodyPr wrap="square" rtlCol="0">
            <a:spAutoFit/>
          </a:bodyPr>
          <a:lstStyle/>
          <a:p>
            <a:pPr>
              <a:lnSpc>
                <a:spcPct val="150000"/>
              </a:lnSpc>
              <a:spcAft>
                <a:spcPts val="6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HĐ7 (SGK 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C880322-7B9E-9D85-A6E1-144337F33482}"/>
              </a:ext>
            </a:extLst>
          </p:cNvPr>
          <p:cNvPicPr>
            <a:picLocks noChangeAspect="1"/>
          </p:cNvPicPr>
          <p:nvPr/>
        </p:nvPicPr>
        <p:blipFill>
          <a:blip r:embed="rId2"/>
          <a:stretch>
            <a:fillRect/>
          </a:stretch>
        </p:blipFill>
        <p:spPr>
          <a:xfrm>
            <a:off x="8189595" y="1334135"/>
            <a:ext cx="3013710" cy="2722880"/>
          </a:xfrm>
          <a:prstGeom prst="rect">
            <a:avLst/>
          </a:prstGeom>
        </p:spPr>
      </p:pic>
      <p:sp>
        <p:nvSpPr>
          <p:cNvPr id="4" name="TextBox 3">
            <a:extLst>
              <a:ext uri="{FF2B5EF4-FFF2-40B4-BE49-F238E27FC236}">
                <a16:creationId xmlns:a16="http://schemas.microsoft.com/office/drawing/2014/main" id="{DD6D8EA0-FAF4-D44D-624F-F809FE4B6095}"/>
              </a:ext>
            </a:extLst>
          </p:cNvPr>
          <p:cNvSpPr txBox="1"/>
          <p:nvPr/>
        </p:nvSpPr>
        <p:spPr>
          <a:xfrm>
            <a:off x="1000125" y="1334135"/>
            <a:ext cx="5524500" cy="1427955"/>
          </a:xfrm>
          <a:prstGeom prst="rect">
            <a:avLst/>
          </a:prstGeom>
          <a:noFill/>
        </p:spPr>
        <p:txBody>
          <a:bodyPr wrap="square" rtlCol="0">
            <a:spAutoFit/>
          </a:bodyPr>
          <a:lstStyle/>
          <a:p>
            <a:pPr algn="just">
              <a:lnSpc>
                <a:spcPct val="150000"/>
              </a:lnSpc>
              <a:spcAft>
                <a:spcPts val="6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Ta có (OA, OM) = 60° là góc lượng giác có tia đầu là tia OA, tia cuối là tia OM và quay theo chiều dương một góc 60°.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28B3E7-BCD5-E9E0-D6B2-934493330DAD}"/>
                  </a:ext>
                </a:extLst>
              </p:cNvPr>
              <p:cNvSpPr txBox="1"/>
              <p:nvPr/>
            </p:nvSpPr>
            <p:spPr>
              <a:xfrm>
                <a:off x="1171575" y="2914650"/>
                <a:ext cx="5353050" cy="2653099"/>
              </a:xfrm>
              <a:prstGeom prst="rect">
                <a:avLst/>
              </a:prstGeom>
              <a:noFill/>
            </p:spPr>
            <p:txBody>
              <a:bodyPr wrap="square" rtlCol="0">
                <a:spAutoFit/>
              </a:bodyPr>
              <a:lstStyle/>
              <a:p>
                <a:pPr algn="just">
                  <a:lnSpc>
                    <a:spcPct val="150000"/>
                  </a:lnSpc>
                  <a:spcAft>
                    <a:spcPts val="600"/>
                  </a:spcAft>
                </a:pPr>
                <a:r>
                  <a:rPr lang="en-US" sz="20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Với hoành độ điểm M ta có:</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fName>
                      <m:e>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60</m:t>
                            </m:r>
                          </m:e>
                          <m:sup>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t>
                            </m:r>
                          </m:sup>
                        </m:sSup>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m:t>
                    </m:r>
                  </m:oMath>
                </a14:m>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tung độ điểm M ta có:</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60</m:t>
                            </m:r>
                          </m:e>
                          <m:sup>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t>
                            </m:r>
                          </m:sup>
                        </m:sSup>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m:t>
                    </m:r>
                  </m:oMath>
                </a14:m>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20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7028B3E7-BCD5-E9E0-D6B2-934493330DAD}"/>
                  </a:ext>
                </a:extLst>
              </p:cNvPr>
              <p:cNvSpPr txBox="1">
                <a:spLocks noRot="1" noChangeAspect="1" noMove="1" noResize="1" noEditPoints="1" noAdjustHandles="1" noChangeArrowheads="1" noChangeShapeType="1" noTextEdit="1"/>
              </p:cNvSpPr>
              <p:nvPr/>
            </p:nvSpPr>
            <p:spPr>
              <a:xfrm>
                <a:off x="1171575" y="2914650"/>
                <a:ext cx="5353050" cy="2653099"/>
              </a:xfrm>
              <a:prstGeom prst="rect">
                <a:avLst/>
              </a:prstGeom>
              <a:blipFill>
                <a:blip r:embed="rId3"/>
                <a:stretch>
                  <a:fillRect l="-1139"/>
                </a:stretch>
              </a:blipFill>
            </p:spPr>
            <p:txBody>
              <a:bodyPr/>
              <a:lstStyle/>
              <a:p>
                <a:r>
                  <a:rPr lang="en-US">
                    <a:noFill/>
                  </a:rPr>
                  <a:t> </a:t>
                </a:r>
              </a:p>
            </p:txBody>
          </p:sp>
        </mc:Fallback>
      </mc:AlternateContent>
    </p:spTree>
    <p:extLst>
      <p:ext uri="{BB962C8B-B14F-4D97-AF65-F5344CB8AC3E}">
        <p14:creationId xmlns:p14="http://schemas.microsoft.com/office/powerpoint/2010/main" val="3906528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down)">
                                      <p:cBhvr>
                                        <p:cTn id="28" dur="500"/>
                                        <p:tgtEl>
                                          <p:spTgt spid="5">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down)">
                                      <p:cBhvr>
                                        <p:cTn id="31" dur="500"/>
                                        <p:tgtEl>
                                          <p:spTgt spid="5">
                                            <p:txEl>
                                              <p:pRg st="3" end="3"/>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down)">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644791"/>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II.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572176"/>
            <a:ext cx="11792211" cy="4845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FF"/>
                </a:solidFill>
                <a:latin typeface="Aarial"/>
                <a:ea typeface="Calibri" panose="020F0502020204030204" pitchFamily="34" charset="0"/>
              </a:rPr>
              <a:t>2) </a:t>
            </a:r>
            <a:r>
              <a:rPr lang="en-US" b="1" dirty="0" err="1">
                <a:solidFill>
                  <a:srgbClr val="0000FF"/>
                </a:solidFill>
                <a:latin typeface="Aarial"/>
                <a:ea typeface="Calibri" panose="020F0502020204030204" pitchFamily="34" charset="0"/>
              </a:rPr>
              <a:t>Giá</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sz="3600" dirty="0"/>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4AD3D6-9FBA-1253-11ED-360BABF4CC23}"/>
              </a:ext>
            </a:extLst>
          </p:cNvPr>
          <p:cNvPicPr>
            <a:picLocks noChangeAspect="1"/>
          </p:cNvPicPr>
          <p:nvPr/>
        </p:nvPicPr>
        <p:blipFill>
          <a:blip r:embed="rId2"/>
          <a:stretch>
            <a:fillRect/>
          </a:stretch>
        </p:blipFill>
        <p:spPr>
          <a:xfrm>
            <a:off x="232850" y="2057668"/>
            <a:ext cx="11843419" cy="2989442"/>
          </a:xfrm>
          <a:prstGeom prst="rect">
            <a:avLst/>
          </a:prstGeom>
        </p:spPr>
      </p:pic>
    </p:spTree>
    <p:extLst>
      <p:ext uri="{BB962C8B-B14F-4D97-AF65-F5344CB8AC3E}">
        <p14:creationId xmlns:p14="http://schemas.microsoft.com/office/powerpoint/2010/main" val="396076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6B967-769A-D847-8D3D-6140CAE5CE48}"/>
              </a:ext>
            </a:extLst>
          </p:cNvPr>
          <p:cNvSpPr txBox="1"/>
          <p:nvPr/>
        </p:nvSpPr>
        <p:spPr>
          <a:xfrm>
            <a:off x="876300" y="447675"/>
            <a:ext cx="3238500" cy="458074"/>
          </a:xfrm>
          <a:prstGeom prst="rect">
            <a:avLst/>
          </a:prstGeom>
          <a:noFill/>
        </p:spPr>
        <p:txBody>
          <a:bodyPr wrap="square" rtlCol="0">
            <a:spAutoFit/>
          </a:bodyPr>
          <a:lstStyle/>
          <a:p>
            <a:pPr algn="just">
              <a:lnSpc>
                <a:spcPct val="150000"/>
              </a:lnSpc>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 tập 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1A2D376-5F4B-563B-BA8D-414FC89A62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8620" y="905749"/>
            <a:ext cx="2632710" cy="2510155"/>
          </a:xfrm>
          <a:prstGeom prst="rect">
            <a:avLst/>
          </a:prstGeom>
          <a:noFill/>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5A525C-C21A-247E-8BD1-F62042F53FBA}"/>
                  </a:ext>
                </a:extLst>
              </p:cNvPr>
              <p:cNvSpPr txBox="1"/>
              <p:nvPr/>
            </p:nvSpPr>
            <p:spPr>
              <a:xfrm>
                <a:off x="1095375" y="1333500"/>
                <a:ext cx="7981950" cy="5470087"/>
              </a:xfrm>
              <a:prstGeom prst="rect">
                <a:avLst/>
              </a:prstGeom>
              <a:noFill/>
            </p:spPr>
            <p:txBody>
              <a:bodyPr wrap="square" rtlCol="0">
                <a:spAutoFit/>
              </a:bodyPr>
              <a:lstStyle/>
              <a:p>
                <a:pPr algn="just">
                  <a:lnSpc>
                    <a:spcPct val="150000"/>
                  </a:lnSpc>
                  <a:spcAft>
                    <a:spcPts val="6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 điểm M trên đường tròn lượng giác sao cho (OA, OM) = α = 45° (hình vẽ).</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 H, K lần lượt là hình chiếu của điểm M trên các trục Ox, Oy.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đó, ta có: </a:t>
                </a:r>
                <a14:m>
                  <m:oMath xmlns:m="http://schemas.openxmlformats.org/officeDocument/2006/math">
                    <m:acc>
                      <m:accPr>
                        <m:chr m:val="̂"/>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AOM</m:t>
                        </m:r>
                      </m:e>
                    </m:acc>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hệ thức trong tam giác vuông HOM, ta có: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OH</m:t>
                    </m:r>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m:t>
                    </m:r>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fName>
                      <m:e>
                        <m:acc>
                          <m:accPr>
                            <m:chr m:val="̂"/>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HOM</m:t>
                            </m:r>
                          </m:e>
                        </m:acc>
                      </m:e>
                    </m:func>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fName>
                      <m:e>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t>
                            </m:r>
                          </m:sup>
                        </m:sSup>
                      </m:e>
                    </m:func>
                  </m:oMath>
                </a14:m>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num>
                      <m:den>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OK</m:t>
                    </m:r>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MH</m:t>
                    </m:r>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m:t>
                    </m:r>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acc>
                          <m:accPr>
                            <m:chr m:val="̂"/>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HOM</m:t>
                            </m:r>
                          </m:e>
                        </m:acc>
                      </m:e>
                    </m:func>
                  </m:oMath>
                </a14:m>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t>
                            </m:r>
                          </m:sup>
                        </m:sSup>
                      </m:e>
                    </m:func>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đó </a:t>
                </a:r>
                <a14:m>
                  <m:oMath xmlns:m="http://schemas.openxmlformats.org/officeDocument/2006/math">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m:t>
                    </m:r>
                    <m:d>
                      <m:d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sin</m:t>
                        </m:r>
                      </m:fName>
                      <m:e>
                        <m:sSup>
                          <m:sSup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m:t>
                            </m:r>
                          </m:e>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e>
                    </m:func>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cos</m:t>
                        </m:r>
                      </m:fName>
                      <m:e>
                        <m:sSup>
                          <m:sSup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m:t>
                            </m:r>
                          </m:e>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e>
                    </m:func>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tan</m:t>
                        </m:r>
                      </m:fName>
                      <m:e>
                        <m:sSup>
                          <m:sSup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m:t>
                            </m:r>
                          </m:e>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e>
                    </m:func>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func>
                      <m:func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cot</m:t>
                        </m:r>
                      </m:fName>
                      <m:e>
                        <m:sSup>
                          <m:sSup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m:t>
                            </m:r>
                          </m:e>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e>
                    </m:func>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635A525C-C21A-247E-8BD1-F62042F53FBA}"/>
                  </a:ext>
                </a:extLst>
              </p:cNvPr>
              <p:cNvSpPr txBox="1">
                <a:spLocks noRot="1" noChangeAspect="1" noMove="1" noResize="1" noEditPoints="1" noAdjustHandles="1" noChangeArrowheads="1" noChangeShapeType="1" noTextEdit="1"/>
              </p:cNvSpPr>
              <p:nvPr/>
            </p:nvSpPr>
            <p:spPr>
              <a:xfrm>
                <a:off x="1095375" y="1333500"/>
                <a:ext cx="7981950" cy="5470087"/>
              </a:xfrm>
              <a:prstGeom prst="rect">
                <a:avLst/>
              </a:prstGeom>
              <a:blipFill>
                <a:blip r:embed="rId3"/>
                <a:stretch>
                  <a:fillRect l="-688"/>
                </a:stretch>
              </a:blipFill>
            </p:spPr>
            <p:txBody>
              <a:bodyPr/>
              <a:lstStyle/>
              <a:p>
                <a:r>
                  <a:rPr lang="en-US">
                    <a:noFill/>
                  </a:rPr>
                  <a:t> </a:t>
                </a:r>
              </a:p>
            </p:txBody>
          </p:sp>
        </mc:Fallback>
      </mc:AlternateContent>
    </p:spTree>
    <p:extLst>
      <p:ext uri="{BB962C8B-B14F-4D97-AF65-F5344CB8AC3E}">
        <p14:creationId xmlns:p14="http://schemas.microsoft.com/office/powerpoint/2010/main" val="394911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644791"/>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II.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572176"/>
                <a:ext cx="11792211" cy="4845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FF"/>
                    </a:solidFill>
                    <a:latin typeface="Aarial"/>
                    <a:ea typeface="Calibri" panose="020F0502020204030204" pitchFamily="34" charset="0"/>
                  </a:rPr>
                  <a:t>2) </a:t>
                </a:r>
                <a:r>
                  <a:rPr lang="en-US" b="1" dirty="0" err="1">
                    <a:solidFill>
                      <a:srgbClr val="0000FF"/>
                    </a:solidFill>
                    <a:latin typeface="Aarial"/>
                    <a:ea typeface="Calibri" panose="020F0502020204030204" pitchFamily="34" charset="0"/>
                  </a:rPr>
                  <a:t>Giá</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sz="3600" dirty="0">
                  <a:latin typeface="Aarial"/>
                </a:endParaRPr>
              </a:p>
              <a:p>
                <a:pPr marL="0" indent="0" algn="just">
                  <a:lnSpc>
                    <a:spcPct val="112000"/>
                  </a:lnSpc>
                  <a:spcBef>
                    <a:spcPts val="300"/>
                  </a:spcBef>
                  <a:spcAft>
                    <a:spcPts val="300"/>
                  </a:spcAft>
                  <a:buClr>
                    <a:srgbClr val="0000FF"/>
                  </a:buClr>
                  <a:buNone/>
                </a:pPr>
                <a:r>
                  <a:rPr lang="en-US" dirty="0" err="1">
                    <a:latin typeface="Aarial"/>
                  </a:rPr>
                  <a:t>Dấu</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𝑂𝐴</m:t>
                        </m:r>
                        <m:r>
                          <a:rPr lang="en-US" i="1">
                            <a:latin typeface="Cambria Math" panose="02040503050406030204" pitchFamily="18" charset="0"/>
                          </a:rPr>
                          <m:t>,</m:t>
                        </m:r>
                        <m:r>
                          <a:rPr lang="en-US" i="1">
                            <a:latin typeface="Cambria Math" panose="02040503050406030204" pitchFamily="18" charset="0"/>
                          </a:rPr>
                          <m:t>𝑂𝑀</m:t>
                        </m:r>
                      </m:e>
                    </m:d>
                  </m:oMath>
                </a14:m>
                <a:r>
                  <a:rPr lang="en-US" dirty="0" err="1">
                    <a:latin typeface="Aarial"/>
                  </a:rPr>
                  <a:t>phụ</a:t>
                </a:r>
                <a:r>
                  <a:rPr lang="en-US" dirty="0">
                    <a:latin typeface="Aarial"/>
                  </a:rPr>
                  <a:t> </a:t>
                </a:r>
                <a:r>
                  <a:rPr lang="en-US" dirty="0" err="1">
                    <a:latin typeface="Aarial"/>
                  </a:rPr>
                  <a:t>thuộc</a:t>
                </a:r>
                <a:r>
                  <a:rPr lang="en-US" dirty="0">
                    <a:latin typeface="Aarial"/>
                  </a:rPr>
                  <a:t> </a:t>
                </a:r>
                <a:r>
                  <a:rPr lang="en-US" dirty="0" err="1">
                    <a:latin typeface="Aarial"/>
                  </a:rPr>
                  <a:t>vào</a:t>
                </a:r>
                <a:r>
                  <a:rPr lang="en-US" dirty="0">
                    <a:latin typeface="Aarial"/>
                  </a:rPr>
                  <a:t> </a:t>
                </a:r>
                <a:r>
                  <a:rPr lang="en-US" dirty="0" err="1">
                    <a:latin typeface="Aarial"/>
                  </a:rPr>
                  <a:t>vị</a:t>
                </a:r>
                <a:r>
                  <a:rPr lang="en-US" dirty="0">
                    <a:latin typeface="Aarial"/>
                  </a:rPr>
                  <a:t> </a:t>
                </a:r>
                <a:r>
                  <a:rPr lang="en-US" dirty="0" err="1">
                    <a:latin typeface="Aarial"/>
                  </a:rPr>
                  <a:t>trí</a:t>
                </a:r>
                <a:r>
                  <a:rPr lang="en-US" dirty="0">
                    <a:latin typeface="Aarial"/>
                  </a:rPr>
                  <a:t> </a:t>
                </a:r>
                <a:r>
                  <a:rPr lang="en-US" dirty="0" err="1">
                    <a:latin typeface="Aarial"/>
                  </a:rPr>
                  <a:t>điểm</a:t>
                </a:r>
                <a:r>
                  <a:rPr lang="en-US" dirty="0">
                    <a:latin typeface="Aarial"/>
                  </a:rPr>
                  <a:t> M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Hình</a:t>
                </a:r>
                <a:r>
                  <a:rPr lang="en-US" dirty="0">
                    <a:latin typeface="Aarial"/>
                  </a:rPr>
                  <a:t> 12). </a:t>
                </a:r>
                <a:r>
                  <a:rPr lang="en-US" dirty="0" err="1">
                    <a:latin typeface="Aarial"/>
                  </a:rPr>
                  <a:t>Bảng</a:t>
                </a:r>
                <a:r>
                  <a:rPr lang="en-US" dirty="0">
                    <a:latin typeface="Aarial"/>
                  </a:rPr>
                  <a:t> </a:t>
                </a:r>
                <a:r>
                  <a:rPr lang="en-US" dirty="0" err="1">
                    <a:latin typeface="Aarial"/>
                  </a:rPr>
                  <a:t>xác</a:t>
                </a:r>
                <a:r>
                  <a:rPr lang="en-US" dirty="0">
                    <a:latin typeface="Aarial"/>
                  </a:rPr>
                  <a:t> </a:t>
                </a:r>
                <a:r>
                  <a:rPr lang="en-US" dirty="0" err="1">
                    <a:latin typeface="Aarial"/>
                  </a:rPr>
                  <a:t>định</a:t>
                </a:r>
                <a:r>
                  <a:rPr lang="en-US" dirty="0">
                    <a:latin typeface="Aarial"/>
                  </a:rPr>
                  <a:t> </a:t>
                </a:r>
                <a:r>
                  <a:rPr lang="en-US" dirty="0" err="1">
                    <a:latin typeface="Aarial"/>
                  </a:rPr>
                  <a:t>dấu</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như</a:t>
                </a:r>
                <a:r>
                  <a:rPr lang="en-US" dirty="0">
                    <a:latin typeface="Aarial"/>
                  </a:rPr>
                  <a:t> </a:t>
                </a:r>
                <a:r>
                  <a:rPr lang="en-US" dirty="0" err="1">
                    <a:latin typeface="Aarial"/>
                  </a:rPr>
                  <a:t>sau</a:t>
                </a:r>
                <a:r>
                  <a:rPr lang="en-US" dirty="0">
                    <a:latin typeface="Aarial"/>
                  </a:rPr>
                  <a:t>: </a:t>
                </a: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572176"/>
                <a:ext cx="11792211" cy="4845416"/>
              </a:xfrm>
              <a:prstGeom prst="rect">
                <a:avLst/>
              </a:prstGeom>
              <a:blipFill>
                <a:blip r:embed="rId2"/>
                <a:stretch>
                  <a:fillRect l="-1292" t="-2642" r="-1292"/>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2018E52-0328-F8AC-CA4D-58FB00D0329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9000" contrast="9000"/>
                    </a14:imgEffect>
                  </a14:imgLayer>
                </a14:imgProps>
              </a:ext>
              <a:ext uri="{28A0092B-C50C-407E-A947-70E740481C1C}">
                <a14:useLocalDpi xmlns:a14="http://schemas.microsoft.com/office/drawing/2010/main" val="0"/>
              </a:ext>
            </a:extLst>
          </a:blip>
          <a:stretch>
            <a:fillRect/>
          </a:stretch>
        </p:blipFill>
        <p:spPr>
          <a:xfrm>
            <a:off x="9044949" y="3611543"/>
            <a:ext cx="2458889" cy="2372954"/>
          </a:xfrm>
          <a:prstGeom prst="rect">
            <a:avLst/>
          </a:prstGeom>
        </p:spPr>
      </p:pic>
      <p:pic>
        <p:nvPicPr>
          <p:cNvPr id="8" name="Picture 7">
            <a:extLst>
              <a:ext uri="{FF2B5EF4-FFF2-40B4-BE49-F238E27FC236}">
                <a16:creationId xmlns:a16="http://schemas.microsoft.com/office/drawing/2014/main" id="{C64733B4-2299-0E71-BA81-85FEBA972D1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135" t="5012"/>
          <a:stretch/>
        </p:blipFill>
        <p:spPr bwMode="auto">
          <a:xfrm>
            <a:off x="1340111" y="3751377"/>
            <a:ext cx="6499474" cy="2666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473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tắt</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lý</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thuyết</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644791"/>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II.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572176"/>
            <a:ext cx="11792211" cy="4845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FF"/>
                </a:solidFill>
                <a:latin typeface="Aarial"/>
                <a:ea typeface="Calibri" panose="020F0502020204030204" pitchFamily="34" charset="0"/>
              </a:rPr>
              <a:t>2) </a:t>
            </a:r>
            <a:r>
              <a:rPr lang="en-US" b="1" dirty="0" err="1">
                <a:solidFill>
                  <a:srgbClr val="0000FF"/>
                </a:solidFill>
                <a:latin typeface="Aarial"/>
                <a:ea typeface="Calibri" panose="020F0502020204030204" pitchFamily="34" charset="0"/>
              </a:rPr>
              <a:t>Giá</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sz="3600" dirty="0"/>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427B3F-F82E-4940-3C39-8B8A5BBCA290}"/>
              </a:ext>
            </a:extLst>
          </p:cNvPr>
          <p:cNvPicPr>
            <a:picLocks noChangeAspect="1"/>
          </p:cNvPicPr>
          <p:nvPr/>
        </p:nvPicPr>
        <p:blipFill>
          <a:blip r:embed="rId2"/>
          <a:stretch>
            <a:fillRect/>
          </a:stretch>
        </p:blipFill>
        <p:spPr>
          <a:xfrm>
            <a:off x="866562" y="2233298"/>
            <a:ext cx="5274961" cy="643629"/>
          </a:xfrm>
          <a:prstGeom prst="rect">
            <a:avLst/>
          </a:prstGeom>
        </p:spPr>
      </p:pic>
      <p:pic>
        <p:nvPicPr>
          <p:cNvPr id="13" name="Picture 12">
            <a:extLst>
              <a:ext uri="{FF2B5EF4-FFF2-40B4-BE49-F238E27FC236}">
                <a16:creationId xmlns:a16="http://schemas.microsoft.com/office/drawing/2014/main" id="{B5102A59-3200-B231-8802-81C893F3448E}"/>
              </a:ext>
            </a:extLst>
          </p:cNvPr>
          <p:cNvPicPr>
            <a:picLocks noChangeAspect="1"/>
          </p:cNvPicPr>
          <p:nvPr/>
        </p:nvPicPr>
        <p:blipFill>
          <a:blip r:embed="rId3"/>
          <a:stretch>
            <a:fillRect/>
          </a:stretch>
        </p:blipFill>
        <p:spPr>
          <a:xfrm>
            <a:off x="773797" y="2838592"/>
            <a:ext cx="5685936" cy="859502"/>
          </a:xfrm>
          <a:prstGeom prst="rect">
            <a:avLst/>
          </a:prstGeom>
        </p:spPr>
      </p:pic>
      <p:pic>
        <p:nvPicPr>
          <p:cNvPr id="17" name="Picture 16">
            <a:extLst>
              <a:ext uri="{FF2B5EF4-FFF2-40B4-BE49-F238E27FC236}">
                <a16:creationId xmlns:a16="http://schemas.microsoft.com/office/drawing/2014/main" id="{2978EE91-F44E-9207-8873-26A01379D494}"/>
              </a:ext>
            </a:extLst>
          </p:cNvPr>
          <p:cNvPicPr>
            <a:picLocks noChangeAspect="1"/>
          </p:cNvPicPr>
          <p:nvPr/>
        </p:nvPicPr>
        <p:blipFill>
          <a:blip r:embed="rId4"/>
          <a:stretch>
            <a:fillRect/>
          </a:stretch>
        </p:blipFill>
        <p:spPr>
          <a:xfrm>
            <a:off x="633791" y="3780920"/>
            <a:ext cx="5507733" cy="866550"/>
          </a:xfrm>
          <a:prstGeom prst="rect">
            <a:avLst/>
          </a:prstGeom>
        </p:spPr>
      </p:pic>
      <p:pic>
        <p:nvPicPr>
          <p:cNvPr id="19" name="Picture 18">
            <a:extLst>
              <a:ext uri="{FF2B5EF4-FFF2-40B4-BE49-F238E27FC236}">
                <a16:creationId xmlns:a16="http://schemas.microsoft.com/office/drawing/2014/main" id="{FEE5B877-0402-2B0D-1C9B-294C42752DB5}"/>
              </a:ext>
            </a:extLst>
          </p:cNvPr>
          <p:cNvPicPr>
            <a:picLocks noChangeAspect="1"/>
          </p:cNvPicPr>
          <p:nvPr/>
        </p:nvPicPr>
        <p:blipFill>
          <a:blip r:embed="rId5"/>
          <a:stretch>
            <a:fillRect/>
          </a:stretch>
        </p:blipFill>
        <p:spPr>
          <a:xfrm>
            <a:off x="633790" y="4787056"/>
            <a:ext cx="5152861" cy="911766"/>
          </a:xfrm>
          <a:prstGeom prst="rect">
            <a:avLst/>
          </a:prstGeom>
        </p:spPr>
      </p:pic>
    </p:spTree>
    <p:extLst>
      <p:ext uri="{BB962C8B-B14F-4D97-AF65-F5344CB8AC3E}">
        <p14:creationId xmlns:p14="http://schemas.microsoft.com/office/powerpoint/2010/main" val="326269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1A7E46-5D2D-8051-6F21-A693AEE8E2EC}"/>
              </a:ext>
            </a:extLst>
          </p:cNvPr>
          <p:cNvSpPr txBox="1"/>
          <p:nvPr/>
        </p:nvSpPr>
        <p:spPr>
          <a:xfrm>
            <a:off x="1581150" y="1019175"/>
            <a:ext cx="8305800" cy="3200400"/>
          </a:xfrm>
          <a:prstGeom prst="rect">
            <a:avLst/>
          </a:prstGeom>
          <a:noFill/>
        </p:spPr>
        <p:txBody>
          <a:bodyPr wrap="square" rtlCol="0">
            <a:spAutoFit/>
          </a:bodyPr>
          <a:lstStyle/>
          <a:p>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37D5904-E196-103C-E920-649A771DAE1E}"/>
                  </a:ext>
                </a:extLst>
              </p:cNvPr>
              <p:cNvSpPr txBox="1"/>
              <p:nvPr/>
            </p:nvSpPr>
            <p:spPr>
              <a:xfrm>
                <a:off x="1696078" y="450187"/>
                <a:ext cx="8490857" cy="5746638"/>
              </a:xfrm>
              <a:prstGeom prst="rect">
                <a:avLst/>
              </a:prstGeom>
              <a:noFill/>
            </p:spPr>
            <p:txBody>
              <a:bodyPr wrap="square" rtlCol="0">
                <a:spAutoFit/>
              </a:bodyPr>
              <a:lstStyle/>
              <a:p>
                <a:pPr>
                  <a:lnSpc>
                    <a:spcPct val="150000"/>
                  </a:lnSpc>
                  <a:spcAft>
                    <a:spcPts val="6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 tập 9</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a:t>
                </a:r>
                <a14:m>
                  <m:oMath xmlns:m="http://schemas.openxmlformats.org/officeDocument/2006/math">
                    <m:r>
                      <m:rPr>
                        <m:sty m:val="p"/>
                      </m:rPr>
                      <a:rPr lang="nl-NL"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nl-NL"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nên </a:t>
                </a:r>
                <a14:m>
                  <m:oMath xmlns:m="http://schemas.openxmlformats.org/officeDocument/2006/math">
                    <m:func>
                      <m:func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α</m:t>
                        </m:r>
                      </m:e>
                    </m:func>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&lt;0</m:t>
                    </m:r>
                  </m:oMath>
                </a14:m>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 dụng công thức </a:t>
                </a: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có: </a:t>
                </a:r>
                <a14:m>
                  <m:oMath xmlns:m="http://schemas.openxmlformats.org/officeDocument/2006/math">
                    <m:func>
                      <m:func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cos</m:t>
                            </m:r>
                          </m:e>
                          <m:sup>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fName>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e>
                        </m:d>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a:t>
                </a: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e>
                        </m:d>
                      </m:e>
                      <m: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25</m:t>
                        </m:r>
                      </m:den>
                    </m:f>
                  </m:oMath>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14:m>
                  <m:oMath xmlns:m="http://schemas.openxmlformats.org/officeDocument/2006/math">
                    <m:func>
                      <m:func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α</m:t>
                        </m:r>
                      </m:e>
                    </m:func>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14:m>
                  <m:oMath xmlns:m="http://schemas.openxmlformats.org/officeDocument/2006/math">
                    <m:func>
                      <m:func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α</m:t>
                        </m:r>
                      </m:e>
                    </m:func>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&lt;0</m:t>
                    </m:r>
                  </m:oMath>
                </a14:m>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đó </a:t>
                </a: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e>
                    </m:func>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num>
                      <m:den>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den>
                    </m:f>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unc>
                      <m:func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α</m:t>
                        </m:r>
                      </m:e>
                    </m:func>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func>
                          <m:func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α</m:t>
                            </m:r>
                          </m:e>
                        </m:func>
                      </m:den>
                    </m:f>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den>
                    </m:f>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37D5904-E196-103C-E920-649A771DAE1E}"/>
                  </a:ext>
                </a:extLst>
              </p:cNvPr>
              <p:cNvSpPr txBox="1">
                <a:spLocks noRot="1" noChangeAspect="1" noMove="1" noResize="1" noEditPoints="1" noAdjustHandles="1" noChangeArrowheads="1" noChangeShapeType="1" noTextEdit="1"/>
              </p:cNvSpPr>
              <p:nvPr/>
            </p:nvSpPr>
            <p:spPr>
              <a:xfrm>
                <a:off x="1696078" y="450187"/>
                <a:ext cx="8490857" cy="5746638"/>
              </a:xfrm>
              <a:prstGeom prst="rect">
                <a:avLst/>
              </a:prstGeom>
              <a:blipFill>
                <a:blip r:embed="rId2"/>
                <a:stretch>
                  <a:fillRect l="-718"/>
                </a:stretch>
              </a:blipFill>
            </p:spPr>
            <p:txBody>
              <a:bodyPr/>
              <a:lstStyle/>
              <a:p>
                <a:r>
                  <a:rPr lang="en-US">
                    <a:noFill/>
                  </a:rPr>
                  <a:t> </a:t>
                </a:r>
              </a:p>
            </p:txBody>
          </p:sp>
        </mc:Fallback>
      </mc:AlternateContent>
    </p:spTree>
    <p:extLst>
      <p:ext uri="{BB962C8B-B14F-4D97-AF65-F5344CB8AC3E}">
        <p14:creationId xmlns:p14="http://schemas.microsoft.com/office/powerpoint/2010/main" val="1256778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1118</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Yu Gothic</vt:lpstr>
      <vt:lpstr>Aarial</vt:lpstr>
      <vt:lpstr>Arial</vt:lpstr>
      <vt:lpstr>Calibri</vt:lpstr>
      <vt:lpstr>Calibri Light</vt:lpstr>
      <vt:lpstr>Cambria Math</vt:lpstr>
      <vt:lpstr>Georgia Pro Cond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2023-08-11T08:58:09Z</dcterms:created>
  <dcterms:modified xsi:type="dcterms:W3CDTF">2023-08-14T01:11:49Z</dcterms:modified>
</cp:coreProperties>
</file>