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98" r:id="rId3"/>
    <p:sldId id="269" r:id="rId4"/>
    <p:sldId id="291" r:id="rId5"/>
    <p:sldId id="299" r:id="rId6"/>
    <p:sldId id="292" r:id="rId7"/>
    <p:sldId id="293" r:id="rId8"/>
    <p:sldId id="294" r:id="rId9"/>
    <p:sldId id="302" r:id="rId10"/>
    <p:sldId id="295" r:id="rId11"/>
    <p:sldId id="296" r:id="rId12"/>
    <p:sldId id="301" r:id="rId13"/>
    <p:sldId id="297" r:id="rId14"/>
    <p:sldId id="300" r:id="rId15"/>
    <p:sldId id="265" r:id="rId16"/>
    <p:sldId id="266" r:id="rId17"/>
    <p:sldId id="26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710"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1FFEC-496F-E7F9-C83D-C74048CF886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5CF9BE-3A15-5A3D-E00A-B0DF2ADACE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A429C61-A7EC-5509-462A-5B093737D112}"/>
              </a:ext>
            </a:extLst>
          </p:cNvPr>
          <p:cNvSpPr>
            <a:spLocks noGrp="1"/>
          </p:cNvSpPr>
          <p:nvPr>
            <p:ph type="dt" sz="half" idx="10"/>
          </p:nvPr>
        </p:nvSpPr>
        <p:spPr/>
        <p:txBody>
          <a:bodyPr/>
          <a:lstStyle/>
          <a:p>
            <a:fld id="{CD6793E9-0985-4AD5-A40E-8F8311520E56}" type="datetimeFigureOut">
              <a:rPr lang="en-US" smtClean="0"/>
              <a:t>8/14/2023</a:t>
            </a:fld>
            <a:endParaRPr lang="en-US"/>
          </a:p>
        </p:txBody>
      </p:sp>
      <p:sp>
        <p:nvSpPr>
          <p:cNvPr id="5" name="Footer Placeholder 4">
            <a:extLst>
              <a:ext uri="{FF2B5EF4-FFF2-40B4-BE49-F238E27FC236}">
                <a16:creationId xmlns:a16="http://schemas.microsoft.com/office/drawing/2014/main" id="{4F17BB55-AE26-B4AE-1F7E-E117B733C4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44AE9A-3570-0D45-4C1D-D4CDB8396AB3}"/>
              </a:ext>
            </a:extLst>
          </p:cNvPr>
          <p:cNvSpPr>
            <a:spLocks noGrp="1"/>
          </p:cNvSpPr>
          <p:nvPr>
            <p:ph type="sldNum" sz="quarter" idx="12"/>
          </p:nvPr>
        </p:nvSpPr>
        <p:spPr/>
        <p:txBody>
          <a:bodyPr/>
          <a:lstStyle/>
          <a:p>
            <a:fld id="{8FFEFF9B-3A36-45D6-AA39-9699FDB044D5}" type="slidenum">
              <a:rPr lang="en-US" smtClean="0"/>
              <a:t>‹#›</a:t>
            </a:fld>
            <a:endParaRPr lang="en-US"/>
          </a:p>
        </p:txBody>
      </p:sp>
    </p:spTree>
    <p:extLst>
      <p:ext uri="{BB962C8B-B14F-4D97-AF65-F5344CB8AC3E}">
        <p14:creationId xmlns:p14="http://schemas.microsoft.com/office/powerpoint/2010/main" val="3547027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92B89-9F7F-89F4-64B2-EF2FF3E08A2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0431405-3DA1-B8B5-550E-6625E5F6D7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827552-FAE0-BAE9-1AEB-1C049699A69A}"/>
              </a:ext>
            </a:extLst>
          </p:cNvPr>
          <p:cNvSpPr>
            <a:spLocks noGrp="1"/>
          </p:cNvSpPr>
          <p:nvPr>
            <p:ph type="dt" sz="half" idx="10"/>
          </p:nvPr>
        </p:nvSpPr>
        <p:spPr/>
        <p:txBody>
          <a:bodyPr/>
          <a:lstStyle/>
          <a:p>
            <a:fld id="{CD6793E9-0985-4AD5-A40E-8F8311520E56}" type="datetimeFigureOut">
              <a:rPr lang="en-US" smtClean="0"/>
              <a:t>8/14/2023</a:t>
            </a:fld>
            <a:endParaRPr lang="en-US"/>
          </a:p>
        </p:txBody>
      </p:sp>
      <p:sp>
        <p:nvSpPr>
          <p:cNvPr id="5" name="Footer Placeholder 4">
            <a:extLst>
              <a:ext uri="{FF2B5EF4-FFF2-40B4-BE49-F238E27FC236}">
                <a16:creationId xmlns:a16="http://schemas.microsoft.com/office/drawing/2014/main" id="{93E33D42-5B3C-AB82-3C0D-DF33B3E935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BAC49E-027C-7576-A17C-B18EA10B6169}"/>
              </a:ext>
            </a:extLst>
          </p:cNvPr>
          <p:cNvSpPr>
            <a:spLocks noGrp="1"/>
          </p:cNvSpPr>
          <p:nvPr>
            <p:ph type="sldNum" sz="quarter" idx="12"/>
          </p:nvPr>
        </p:nvSpPr>
        <p:spPr/>
        <p:txBody>
          <a:bodyPr/>
          <a:lstStyle/>
          <a:p>
            <a:fld id="{8FFEFF9B-3A36-45D6-AA39-9699FDB044D5}" type="slidenum">
              <a:rPr lang="en-US" smtClean="0"/>
              <a:t>‹#›</a:t>
            </a:fld>
            <a:endParaRPr lang="en-US"/>
          </a:p>
        </p:txBody>
      </p:sp>
    </p:spTree>
    <p:extLst>
      <p:ext uri="{BB962C8B-B14F-4D97-AF65-F5344CB8AC3E}">
        <p14:creationId xmlns:p14="http://schemas.microsoft.com/office/powerpoint/2010/main" val="931137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C3D7CD-C25F-4585-BF02-C49015A6342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5246915-0560-17A4-5B27-70830A03842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B3317F-446B-B1C2-167B-DEE8E99F0BC6}"/>
              </a:ext>
            </a:extLst>
          </p:cNvPr>
          <p:cNvSpPr>
            <a:spLocks noGrp="1"/>
          </p:cNvSpPr>
          <p:nvPr>
            <p:ph type="dt" sz="half" idx="10"/>
          </p:nvPr>
        </p:nvSpPr>
        <p:spPr/>
        <p:txBody>
          <a:bodyPr/>
          <a:lstStyle/>
          <a:p>
            <a:fld id="{CD6793E9-0985-4AD5-A40E-8F8311520E56}" type="datetimeFigureOut">
              <a:rPr lang="en-US" smtClean="0"/>
              <a:t>8/14/2023</a:t>
            </a:fld>
            <a:endParaRPr lang="en-US"/>
          </a:p>
        </p:txBody>
      </p:sp>
      <p:sp>
        <p:nvSpPr>
          <p:cNvPr id="5" name="Footer Placeholder 4">
            <a:extLst>
              <a:ext uri="{FF2B5EF4-FFF2-40B4-BE49-F238E27FC236}">
                <a16:creationId xmlns:a16="http://schemas.microsoft.com/office/drawing/2014/main" id="{79D8A1E1-038E-3861-B8D6-548AB16650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F98393-BD57-BAFE-BCFC-3565810DFE1E}"/>
              </a:ext>
            </a:extLst>
          </p:cNvPr>
          <p:cNvSpPr>
            <a:spLocks noGrp="1"/>
          </p:cNvSpPr>
          <p:nvPr>
            <p:ph type="sldNum" sz="quarter" idx="12"/>
          </p:nvPr>
        </p:nvSpPr>
        <p:spPr/>
        <p:txBody>
          <a:bodyPr/>
          <a:lstStyle/>
          <a:p>
            <a:fld id="{8FFEFF9B-3A36-45D6-AA39-9699FDB044D5}" type="slidenum">
              <a:rPr lang="en-US" smtClean="0"/>
              <a:t>‹#›</a:t>
            </a:fld>
            <a:endParaRPr lang="en-US"/>
          </a:p>
        </p:txBody>
      </p:sp>
    </p:spTree>
    <p:extLst>
      <p:ext uri="{BB962C8B-B14F-4D97-AF65-F5344CB8AC3E}">
        <p14:creationId xmlns:p14="http://schemas.microsoft.com/office/powerpoint/2010/main" val="29415198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4494324-618A-4DA5-987A-1BA333D19B7F}"/>
              </a:ext>
            </a:extLst>
          </p:cNvPr>
          <p:cNvSpPr>
            <a:spLocks noGrp="1"/>
          </p:cNvSpPr>
          <p:nvPr>
            <p:ph type="dt" sz="half" idx="10"/>
          </p:nvPr>
        </p:nvSpPr>
        <p:spPr/>
        <p:txBody>
          <a:bodyPr/>
          <a:lstStyle/>
          <a:p>
            <a:fld id="{B70ECD91-F9DD-4E35-8C18-96CD1F729712}" type="datetimeFigureOut">
              <a:rPr lang="en-US" smtClean="0"/>
              <a:t>8/14/2023</a:t>
            </a:fld>
            <a:endParaRPr lang="en-US"/>
          </a:p>
        </p:txBody>
      </p:sp>
      <p:sp>
        <p:nvSpPr>
          <p:cNvPr id="5" name="Footer Placeholder 4">
            <a:extLst>
              <a:ext uri="{FF2B5EF4-FFF2-40B4-BE49-F238E27FC236}">
                <a16:creationId xmlns:a16="http://schemas.microsoft.com/office/drawing/2014/main" id="{48829741-7706-4FF6-9DA1-5BAD77EB6A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4D27C4-AA06-401D-A02E-B9E7C786AE1C}"/>
              </a:ext>
            </a:extLst>
          </p:cNvPr>
          <p:cNvSpPr>
            <a:spLocks noGrp="1"/>
          </p:cNvSpPr>
          <p:nvPr>
            <p:ph type="sldNum" sz="quarter" idx="12"/>
          </p:nvPr>
        </p:nvSpPr>
        <p:spPr/>
        <p:txBody>
          <a:bodyPr/>
          <a:lstStyle/>
          <a:p>
            <a:fld id="{8D7719CC-8A80-4C58-9A09-9E734CA1AA2D}" type="slidenum">
              <a:rPr lang="en-US" smtClean="0"/>
              <a:t>‹#›</a:t>
            </a:fld>
            <a:endParaRPr lang="en-US"/>
          </a:p>
        </p:txBody>
      </p:sp>
      <p:pic>
        <p:nvPicPr>
          <p:cNvPr id="7" name="Picture 6">
            <a:extLst>
              <a:ext uri="{FF2B5EF4-FFF2-40B4-BE49-F238E27FC236}">
                <a16:creationId xmlns:a16="http://schemas.microsoft.com/office/drawing/2014/main" id="{317DDAB8-4858-4218-A8DC-8FD3E20B70B0}"/>
              </a:ext>
            </a:extLst>
          </p:cNvPr>
          <p:cNvPicPr>
            <a:picLocks noChangeAspect="1"/>
          </p:cNvPicPr>
          <p:nvPr userDrawn="1"/>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colorTemperature colorTemp="3406"/>
                    </a14:imgEffect>
                    <a14:imgEffect>
                      <a14:brightnessContrast bright="20000" contrast="20000"/>
                    </a14:imgEffect>
                  </a14:imgLayer>
                </a14:imgProps>
              </a:ext>
            </a:extLst>
          </a:blip>
          <a:stretch>
            <a:fillRect/>
          </a:stretch>
        </p:blipFill>
        <p:spPr>
          <a:xfrm>
            <a:off x="-12292" y="1"/>
            <a:ext cx="12183770" cy="514349"/>
          </a:xfrm>
          <a:prstGeom prst="rect">
            <a:avLst/>
          </a:prstGeom>
        </p:spPr>
      </p:pic>
      <p:pic>
        <p:nvPicPr>
          <p:cNvPr id="9" name="Picture 8">
            <a:extLst>
              <a:ext uri="{FF2B5EF4-FFF2-40B4-BE49-F238E27FC236}">
                <a16:creationId xmlns:a16="http://schemas.microsoft.com/office/drawing/2014/main" id="{67A1FA8D-21B3-44D8-B273-98A7438BEA8B}"/>
              </a:ext>
            </a:extLst>
          </p:cNvPr>
          <p:cNvPicPr>
            <a:picLocks noChangeAspect="1"/>
          </p:cNvPicPr>
          <p:nvPr userDrawn="1"/>
        </p:nvPicPr>
        <p:blipFill>
          <a:blip r:embed="rId4">
            <a:extLst>
              <a:ext uri="{BEBA8EAE-BF5A-486C-A8C5-ECC9F3942E4B}">
                <a14:imgProps xmlns:a14="http://schemas.microsoft.com/office/drawing/2010/main">
                  <a14:imgLayer r:embed="rId5">
                    <a14:imgEffect>
                      <a14:colorTemperature colorTemp="1500"/>
                    </a14:imgEffect>
                    <a14:imgEffect>
                      <a14:saturation sat="400000"/>
                    </a14:imgEffect>
                  </a14:imgLayer>
                </a14:imgProps>
              </a:ext>
              <a:ext uri="{28A0092B-C50C-407E-A947-70E740481C1C}">
                <a14:useLocalDpi xmlns:a14="http://schemas.microsoft.com/office/drawing/2010/main" val="0"/>
              </a:ext>
            </a:extLst>
          </a:blip>
          <a:srcRect r="21129"/>
          <a:stretch>
            <a:fillRect/>
          </a:stretch>
        </p:blipFill>
        <p:spPr>
          <a:xfrm rot="5400000" flipV="1">
            <a:off x="-2751421" y="3330291"/>
            <a:ext cx="5697036" cy="720206"/>
          </a:xfrm>
          <a:custGeom>
            <a:avLst/>
            <a:gdLst>
              <a:gd name="connsiteX0" fmla="*/ 0 w 3316895"/>
              <a:gd name="connsiteY0" fmla="*/ 0 h 1710480"/>
              <a:gd name="connsiteX1" fmla="*/ 0 w 3316895"/>
              <a:gd name="connsiteY1" fmla="*/ 1710480 h 1710480"/>
              <a:gd name="connsiteX2" fmla="*/ 3316895 w 3316895"/>
              <a:gd name="connsiteY2" fmla="*/ 1710480 h 1710480"/>
              <a:gd name="connsiteX3" fmla="*/ 3316895 w 3316895"/>
              <a:gd name="connsiteY3" fmla="*/ 0 h 1710480"/>
            </a:gdLst>
            <a:ahLst/>
            <a:cxnLst>
              <a:cxn ang="0">
                <a:pos x="connsiteX0" y="connsiteY0"/>
              </a:cxn>
              <a:cxn ang="0">
                <a:pos x="connsiteX1" y="connsiteY1"/>
              </a:cxn>
              <a:cxn ang="0">
                <a:pos x="connsiteX2" y="connsiteY2"/>
              </a:cxn>
              <a:cxn ang="0">
                <a:pos x="connsiteX3" y="connsiteY3"/>
              </a:cxn>
            </a:cxnLst>
            <a:rect l="l" t="t" r="r" b="b"/>
            <a:pathLst>
              <a:path w="3316895" h="1710480">
                <a:moveTo>
                  <a:pt x="0" y="0"/>
                </a:moveTo>
                <a:lnTo>
                  <a:pt x="0" y="1710480"/>
                </a:lnTo>
                <a:lnTo>
                  <a:pt x="3316895" y="1710480"/>
                </a:lnTo>
                <a:lnTo>
                  <a:pt x="3316895" y="0"/>
                </a:lnTo>
                <a:close/>
              </a:path>
            </a:pathLst>
          </a:custGeom>
        </p:spPr>
      </p:pic>
      <p:pic>
        <p:nvPicPr>
          <p:cNvPr id="10" name="Picture 9">
            <a:extLst>
              <a:ext uri="{FF2B5EF4-FFF2-40B4-BE49-F238E27FC236}">
                <a16:creationId xmlns:a16="http://schemas.microsoft.com/office/drawing/2014/main" id="{2502BBA3-2BFD-43FF-B8A0-E55627E9FA9A}"/>
              </a:ext>
            </a:extLst>
          </p:cNvPr>
          <p:cNvPicPr>
            <a:picLocks noChangeAspect="1"/>
          </p:cNvPicPr>
          <p:nvPr userDrawn="1"/>
        </p:nvPicPr>
        <p:blipFill>
          <a:blip r:embed="rId6">
            <a:clrChange>
              <a:clrFrom>
                <a:srgbClr val="000000">
                  <a:alpha val="0"/>
                </a:srgbClr>
              </a:clrFrom>
              <a:clrTo>
                <a:srgbClr val="000000">
                  <a:alpha val="0"/>
                </a:srgbClr>
              </a:clrTo>
            </a:clrChange>
          </a:blip>
          <a:stretch>
            <a:fillRect/>
          </a:stretch>
        </p:blipFill>
        <p:spPr>
          <a:xfrm flipH="1">
            <a:off x="0" y="6343650"/>
            <a:ext cx="12171478" cy="514349"/>
          </a:xfrm>
          <a:prstGeom prst="rect">
            <a:avLst/>
          </a:prstGeom>
        </p:spPr>
      </p:pic>
    </p:spTree>
    <p:extLst>
      <p:ext uri="{BB962C8B-B14F-4D97-AF65-F5344CB8AC3E}">
        <p14:creationId xmlns:p14="http://schemas.microsoft.com/office/powerpoint/2010/main" val="226725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0D985-A17D-7348-54BA-A43CF54ED6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46C6A2-56D6-F65B-A926-6170B25C4B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706AFF-0958-E0BF-FBB8-F96494E1F60B}"/>
              </a:ext>
            </a:extLst>
          </p:cNvPr>
          <p:cNvSpPr>
            <a:spLocks noGrp="1"/>
          </p:cNvSpPr>
          <p:nvPr>
            <p:ph type="dt" sz="half" idx="10"/>
          </p:nvPr>
        </p:nvSpPr>
        <p:spPr/>
        <p:txBody>
          <a:bodyPr/>
          <a:lstStyle/>
          <a:p>
            <a:fld id="{CD6793E9-0985-4AD5-A40E-8F8311520E56}" type="datetimeFigureOut">
              <a:rPr lang="en-US" smtClean="0"/>
              <a:t>8/14/2023</a:t>
            </a:fld>
            <a:endParaRPr lang="en-US"/>
          </a:p>
        </p:txBody>
      </p:sp>
      <p:sp>
        <p:nvSpPr>
          <p:cNvPr id="5" name="Footer Placeholder 4">
            <a:extLst>
              <a:ext uri="{FF2B5EF4-FFF2-40B4-BE49-F238E27FC236}">
                <a16:creationId xmlns:a16="http://schemas.microsoft.com/office/drawing/2014/main" id="{5DC20020-95F9-58B8-9CF4-5BC7D318B4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13D18D-4545-3781-609C-66B1F820428B}"/>
              </a:ext>
            </a:extLst>
          </p:cNvPr>
          <p:cNvSpPr>
            <a:spLocks noGrp="1"/>
          </p:cNvSpPr>
          <p:nvPr>
            <p:ph type="sldNum" sz="quarter" idx="12"/>
          </p:nvPr>
        </p:nvSpPr>
        <p:spPr/>
        <p:txBody>
          <a:bodyPr/>
          <a:lstStyle/>
          <a:p>
            <a:fld id="{8FFEFF9B-3A36-45D6-AA39-9699FDB044D5}" type="slidenum">
              <a:rPr lang="en-US" smtClean="0"/>
              <a:t>‹#›</a:t>
            </a:fld>
            <a:endParaRPr lang="en-US"/>
          </a:p>
        </p:txBody>
      </p:sp>
    </p:spTree>
    <p:extLst>
      <p:ext uri="{BB962C8B-B14F-4D97-AF65-F5344CB8AC3E}">
        <p14:creationId xmlns:p14="http://schemas.microsoft.com/office/powerpoint/2010/main" val="1058814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21980-89A5-57B4-41A0-8DC6553218B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DB34C56-52F9-39F1-6C56-FA06F1FE4C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4D747A7-8626-6A4F-2E35-099892AE58BA}"/>
              </a:ext>
            </a:extLst>
          </p:cNvPr>
          <p:cNvSpPr>
            <a:spLocks noGrp="1"/>
          </p:cNvSpPr>
          <p:nvPr>
            <p:ph type="dt" sz="half" idx="10"/>
          </p:nvPr>
        </p:nvSpPr>
        <p:spPr/>
        <p:txBody>
          <a:bodyPr/>
          <a:lstStyle/>
          <a:p>
            <a:fld id="{CD6793E9-0985-4AD5-A40E-8F8311520E56}" type="datetimeFigureOut">
              <a:rPr lang="en-US" smtClean="0"/>
              <a:t>8/14/2023</a:t>
            </a:fld>
            <a:endParaRPr lang="en-US"/>
          </a:p>
        </p:txBody>
      </p:sp>
      <p:sp>
        <p:nvSpPr>
          <p:cNvPr id="5" name="Footer Placeholder 4">
            <a:extLst>
              <a:ext uri="{FF2B5EF4-FFF2-40B4-BE49-F238E27FC236}">
                <a16:creationId xmlns:a16="http://schemas.microsoft.com/office/drawing/2014/main" id="{753BEF50-FE5E-36D9-CCCA-AA6C41FF70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A3EEFB-CAFD-64C3-6D0B-8407714FB73B}"/>
              </a:ext>
            </a:extLst>
          </p:cNvPr>
          <p:cNvSpPr>
            <a:spLocks noGrp="1"/>
          </p:cNvSpPr>
          <p:nvPr>
            <p:ph type="sldNum" sz="quarter" idx="12"/>
          </p:nvPr>
        </p:nvSpPr>
        <p:spPr/>
        <p:txBody>
          <a:bodyPr/>
          <a:lstStyle/>
          <a:p>
            <a:fld id="{8FFEFF9B-3A36-45D6-AA39-9699FDB044D5}" type="slidenum">
              <a:rPr lang="en-US" smtClean="0"/>
              <a:t>‹#›</a:t>
            </a:fld>
            <a:endParaRPr lang="en-US"/>
          </a:p>
        </p:txBody>
      </p:sp>
    </p:spTree>
    <p:extLst>
      <p:ext uri="{BB962C8B-B14F-4D97-AF65-F5344CB8AC3E}">
        <p14:creationId xmlns:p14="http://schemas.microsoft.com/office/powerpoint/2010/main" val="1895075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F614F-F341-F0A3-709B-7CFC00B136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D1C71E-D8BF-E19B-1361-BB1C6ADCDCC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870CD6-FD8F-D7F3-9F73-198EC4D10FA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50D0EC2-1226-4C1C-ADC1-98370EFA51E4}"/>
              </a:ext>
            </a:extLst>
          </p:cNvPr>
          <p:cNvSpPr>
            <a:spLocks noGrp="1"/>
          </p:cNvSpPr>
          <p:nvPr>
            <p:ph type="dt" sz="half" idx="10"/>
          </p:nvPr>
        </p:nvSpPr>
        <p:spPr/>
        <p:txBody>
          <a:bodyPr/>
          <a:lstStyle/>
          <a:p>
            <a:fld id="{CD6793E9-0985-4AD5-A40E-8F8311520E56}" type="datetimeFigureOut">
              <a:rPr lang="en-US" smtClean="0"/>
              <a:t>8/14/2023</a:t>
            </a:fld>
            <a:endParaRPr lang="en-US"/>
          </a:p>
        </p:txBody>
      </p:sp>
      <p:sp>
        <p:nvSpPr>
          <p:cNvPr id="6" name="Footer Placeholder 5">
            <a:extLst>
              <a:ext uri="{FF2B5EF4-FFF2-40B4-BE49-F238E27FC236}">
                <a16:creationId xmlns:a16="http://schemas.microsoft.com/office/drawing/2014/main" id="{018CB8BA-16A8-10F0-F695-1851FB7153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C69818-3226-C6FE-D6F8-A4D7B7D86972}"/>
              </a:ext>
            </a:extLst>
          </p:cNvPr>
          <p:cNvSpPr>
            <a:spLocks noGrp="1"/>
          </p:cNvSpPr>
          <p:nvPr>
            <p:ph type="sldNum" sz="quarter" idx="12"/>
          </p:nvPr>
        </p:nvSpPr>
        <p:spPr/>
        <p:txBody>
          <a:bodyPr/>
          <a:lstStyle/>
          <a:p>
            <a:fld id="{8FFEFF9B-3A36-45D6-AA39-9699FDB044D5}" type="slidenum">
              <a:rPr lang="en-US" smtClean="0"/>
              <a:t>‹#›</a:t>
            </a:fld>
            <a:endParaRPr lang="en-US"/>
          </a:p>
        </p:txBody>
      </p:sp>
    </p:spTree>
    <p:extLst>
      <p:ext uri="{BB962C8B-B14F-4D97-AF65-F5344CB8AC3E}">
        <p14:creationId xmlns:p14="http://schemas.microsoft.com/office/powerpoint/2010/main" val="2314828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41589-0C68-5F14-E1E1-EBA58D06208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6F31279-12F8-5F3F-E905-B26ED2F1E8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B2F6D4-6F5C-1819-65B3-FCE6713BFF6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AA05A55-671A-B017-E088-C3DB0D9384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BD8FCD9-E03D-54D3-CAEB-726C8FBE265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0A84245-4D58-8EB0-1C3D-46BF11BA7753}"/>
              </a:ext>
            </a:extLst>
          </p:cNvPr>
          <p:cNvSpPr>
            <a:spLocks noGrp="1"/>
          </p:cNvSpPr>
          <p:nvPr>
            <p:ph type="dt" sz="half" idx="10"/>
          </p:nvPr>
        </p:nvSpPr>
        <p:spPr/>
        <p:txBody>
          <a:bodyPr/>
          <a:lstStyle/>
          <a:p>
            <a:fld id="{CD6793E9-0985-4AD5-A40E-8F8311520E56}" type="datetimeFigureOut">
              <a:rPr lang="en-US" smtClean="0"/>
              <a:t>8/14/2023</a:t>
            </a:fld>
            <a:endParaRPr lang="en-US"/>
          </a:p>
        </p:txBody>
      </p:sp>
      <p:sp>
        <p:nvSpPr>
          <p:cNvPr id="8" name="Footer Placeholder 7">
            <a:extLst>
              <a:ext uri="{FF2B5EF4-FFF2-40B4-BE49-F238E27FC236}">
                <a16:creationId xmlns:a16="http://schemas.microsoft.com/office/drawing/2014/main" id="{A6247A2D-4A59-8CE4-6ED6-FCEE2EF6E2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3975279-72B3-4C48-171F-ABD49CF330D9}"/>
              </a:ext>
            </a:extLst>
          </p:cNvPr>
          <p:cNvSpPr>
            <a:spLocks noGrp="1"/>
          </p:cNvSpPr>
          <p:nvPr>
            <p:ph type="sldNum" sz="quarter" idx="12"/>
          </p:nvPr>
        </p:nvSpPr>
        <p:spPr/>
        <p:txBody>
          <a:bodyPr/>
          <a:lstStyle/>
          <a:p>
            <a:fld id="{8FFEFF9B-3A36-45D6-AA39-9699FDB044D5}" type="slidenum">
              <a:rPr lang="en-US" smtClean="0"/>
              <a:t>‹#›</a:t>
            </a:fld>
            <a:endParaRPr lang="en-US"/>
          </a:p>
        </p:txBody>
      </p:sp>
    </p:spTree>
    <p:extLst>
      <p:ext uri="{BB962C8B-B14F-4D97-AF65-F5344CB8AC3E}">
        <p14:creationId xmlns:p14="http://schemas.microsoft.com/office/powerpoint/2010/main" val="742817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C6D70-CB11-D5D8-F066-DCFB64703B5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30C86E-B6A3-E768-2814-3A2A9FBD5717}"/>
              </a:ext>
            </a:extLst>
          </p:cNvPr>
          <p:cNvSpPr>
            <a:spLocks noGrp="1"/>
          </p:cNvSpPr>
          <p:nvPr>
            <p:ph type="dt" sz="half" idx="10"/>
          </p:nvPr>
        </p:nvSpPr>
        <p:spPr/>
        <p:txBody>
          <a:bodyPr/>
          <a:lstStyle/>
          <a:p>
            <a:fld id="{CD6793E9-0985-4AD5-A40E-8F8311520E56}" type="datetimeFigureOut">
              <a:rPr lang="en-US" smtClean="0"/>
              <a:t>8/14/2023</a:t>
            </a:fld>
            <a:endParaRPr lang="en-US"/>
          </a:p>
        </p:txBody>
      </p:sp>
      <p:sp>
        <p:nvSpPr>
          <p:cNvPr id="4" name="Footer Placeholder 3">
            <a:extLst>
              <a:ext uri="{FF2B5EF4-FFF2-40B4-BE49-F238E27FC236}">
                <a16:creationId xmlns:a16="http://schemas.microsoft.com/office/drawing/2014/main" id="{E0ABC8BC-5150-6729-2481-860ADCCACC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ABC52D6-C17C-9C7B-40E1-3D58380555B3}"/>
              </a:ext>
            </a:extLst>
          </p:cNvPr>
          <p:cNvSpPr>
            <a:spLocks noGrp="1"/>
          </p:cNvSpPr>
          <p:nvPr>
            <p:ph type="sldNum" sz="quarter" idx="12"/>
          </p:nvPr>
        </p:nvSpPr>
        <p:spPr/>
        <p:txBody>
          <a:bodyPr/>
          <a:lstStyle/>
          <a:p>
            <a:fld id="{8FFEFF9B-3A36-45D6-AA39-9699FDB044D5}" type="slidenum">
              <a:rPr lang="en-US" smtClean="0"/>
              <a:t>‹#›</a:t>
            </a:fld>
            <a:endParaRPr lang="en-US"/>
          </a:p>
        </p:txBody>
      </p:sp>
    </p:spTree>
    <p:extLst>
      <p:ext uri="{BB962C8B-B14F-4D97-AF65-F5344CB8AC3E}">
        <p14:creationId xmlns:p14="http://schemas.microsoft.com/office/powerpoint/2010/main" val="276275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043F44-F1B9-61C7-65D6-8615060A1537}"/>
              </a:ext>
            </a:extLst>
          </p:cNvPr>
          <p:cNvSpPr>
            <a:spLocks noGrp="1"/>
          </p:cNvSpPr>
          <p:nvPr>
            <p:ph type="dt" sz="half" idx="10"/>
          </p:nvPr>
        </p:nvSpPr>
        <p:spPr/>
        <p:txBody>
          <a:bodyPr/>
          <a:lstStyle/>
          <a:p>
            <a:fld id="{CD6793E9-0985-4AD5-A40E-8F8311520E56}" type="datetimeFigureOut">
              <a:rPr lang="en-US" smtClean="0"/>
              <a:t>8/14/2023</a:t>
            </a:fld>
            <a:endParaRPr lang="en-US"/>
          </a:p>
        </p:txBody>
      </p:sp>
      <p:sp>
        <p:nvSpPr>
          <p:cNvPr id="3" name="Footer Placeholder 2">
            <a:extLst>
              <a:ext uri="{FF2B5EF4-FFF2-40B4-BE49-F238E27FC236}">
                <a16:creationId xmlns:a16="http://schemas.microsoft.com/office/drawing/2014/main" id="{C0475670-07F5-A66C-D9E7-C31C18F230B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F9FEAC1-4C78-8D48-0326-68CF6D0E3152}"/>
              </a:ext>
            </a:extLst>
          </p:cNvPr>
          <p:cNvSpPr>
            <a:spLocks noGrp="1"/>
          </p:cNvSpPr>
          <p:nvPr>
            <p:ph type="sldNum" sz="quarter" idx="12"/>
          </p:nvPr>
        </p:nvSpPr>
        <p:spPr/>
        <p:txBody>
          <a:bodyPr/>
          <a:lstStyle/>
          <a:p>
            <a:fld id="{8FFEFF9B-3A36-45D6-AA39-9699FDB044D5}" type="slidenum">
              <a:rPr lang="en-US" smtClean="0"/>
              <a:t>‹#›</a:t>
            </a:fld>
            <a:endParaRPr lang="en-US"/>
          </a:p>
        </p:txBody>
      </p:sp>
    </p:spTree>
    <p:extLst>
      <p:ext uri="{BB962C8B-B14F-4D97-AF65-F5344CB8AC3E}">
        <p14:creationId xmlns:p14="http://schemas.microsoft.com/office/powerpoint/2010/main" val="1490596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15E70-5E0E-2ACC-BE66-015B46ADCE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2318536-CA3D-05A2-32E1-DB1EA67998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9AD01E1-286B-F030-6D58-8BCD34C9F0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A08B5A-806F-969B-1E07-7BCCAC1202B5}"/>
              </a:ext>
            </a:extLst>
          </p:cNvPr>
          <p:cNvSpPr>
            <a:spLocks noGrp="1"/>
          </p:cNvSpPr>
          <p:nvPr>
            <p:ph type="dt" sz="half" idx="10"/>
          </p:nvPr>
        </p:nvSpPr>
        <p:spPr/>
        <p:txBody>
          <a:bodyPr/>
          <a:lstStyle/>
          <a:p>
            <a:fld id="{CD6793E9-0985-4AD5-A40E-8F8311520E56}" type="datetimeFigureOut">
              <a:rPr lang="en-US" smtClean="0"/>
              <a:t>8/14/2023</a:t>
            </a:fld>
            <a:endParaRPr lang="en-US"/>
          </a:p>
        </p:txBody>
      </p:sp>
      <p:sp>
        <p:nvSpPr>
          <p:cNvPr id="6" name="Footer Placeholder 5">
            <a:extLst>
              <a:ext uri="{FF2B5EF4-FFF2-40B4-BE49-F238E27FC236}">
                <a16:creationId xmlns:a16="http://schemas.microsoft.com/office/drawing/2014/main" id="{4169DAEE-9E93-D0F0-E7F5-EF7A5C6C72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3C3EC9-298D-9544-89D6-63251F7E40C2}"/>
              </a:ext>
            </a:extLst>
          </p:cNvPr>
          <p:cNvSpPr>
            <a:spLocks noGrp="1"/>
          </p:cNvSpPr>
          <p:nvPr>
            <p:ph type="sldNum" sz="quarter" idx="12"/>
          </p:nvPr>
        </p:nvSpPr>
        <p:spPr/>
        <p:txBody>
          <a:bodyPr/>
          <a:lstStyle/>
          <a:p>
            <a:fld id="{8FFEFF9B-3A36-45D6-AA39-9699FDB044D5}" type="slidenum">
              <a:rPr lang="en-US" smtClean="0"/>
              <a:t>‹#›</a:t>
            </a:fld>
            <a:endParaRPr lang="en-US"/>
          </a:p>
        </p:txBody>
      </p:sp>
    </p:spTree>
    <p:extLst>
      <p:ext uri="{BB962C8B-B14F-4D97-AF65-F5344CB8AC3E}">
        <p14:creationId xmlns:p14="http://schemas.microsoft.com/office/powerpoint/2010/main" val="1678122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28E92-7B46-CD78-FE50-1A15895044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7D5E7E-EC2B-A3F2-6103-7F20195911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7167052-7560-236B-66DA-16D2A25DA4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A8E666-5E56-FCA1-37F4-9EF6F681890D}"/>
              </a:ext>
            </a:extLst>
          </p:cNvPr>
          <p:cNvSpPr>
            <a:spLocks noGrp="1"/>
          </p:cNvSpPr>
          <p:nvPr>
            <p:ph type="dt" sz="half" idx="10"/>
          </p:nvPr>
        </p:nvSpPr>
        <p:spPr/>
        <p:txBody>
          <a:bodyPr/>
          <a:lstStyle/>
          <a:p>
            <a:fld id="{CD6793E9-0985-4AD5-A40E-8F8311520E56}" type="datetimeFigureOut">
              <a:rPr lang="en-US" smtClean="0"/>
              <a:t>8/14/2023</a:t>
            </a:fld>
            <a:endParaRPr lang="en-US"/>
          </a:p>
        </p:txBody>
      </p:sp>
      <p:sp>
        <p:nvSpPr>
          <p:cNvPr id="6" name="Footer Placeholder 5">
            <a:extLst>
              <a:ext uri="{FF2B5EF4-FFF2-40B4-BE49-F238E27FC236}">
                <a16:creationId xmlns:a16="http://schemas.microsoft.com/office/drawing/2014/main" id="{24DDCE40-5830-B651-AFF1-692D422594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38E015-7FAE-D5B2-A7B7-19082824E5DC}"/>
              </a:ext>
            </a:extLst>
          </p:cNvPr>
          <p:cNvSpPr>
            <a:spLocks noGrp="1"/>
          </p:cNvSpPr>
          <p:nvPr>
            <p:ph type="sldNum" sz="quarter" idx="12"/>
          </p:nvPr>
        </p:nvSpPr>
        <p:spPr/>
        <p:txBody>
          <a:bodyPr/>
          <a:lstStyle/>
          <a:p>
            <a:fld id="{8FFEFF9B-3A36-45D6-AA39-9699FDB044D5}" type="slidenum">
              <a:rPr lang="en-US" smtClean="0"/>
              <a:t>‹#›</a:t>
            </a:fld>
            <a:endParaRPr lang="en-US"/>
          </a:p>
        </p:txBody>
      </p:sp>
    </p:spTree>
    <p:extLst>
      <p:ext uri="{BB962C8B-B14F-4D97-AF65-F5344CB8AC3E}">
        <p14:creationId xmlns:p14="http://schemas.microsoft.com/office/powerpoint/2010/main" val="1995063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46D9AF-A374-0F06-3498-06B43670E9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018D23A-76BF-7AD4-DF16-45857BC415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6A8005-2A03-F764-189B-689B0CF3B7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6793E9-0985-4AD5-A40E-8F8311520E56}" type="datetimeFigureOut">
              <a:rPr lang="en-US" smtClean="0"/>
              <a:t>8/14/2023</a:t>
            </a:fld>
            <a:endParaRPr lang="en-US"/>
          </a:p>
        </p:txBody>
      </p:sp>
      <p:sp>
        <p:nvSpPr>
          <p:cNvPr id="5" name="Footer Placeholder 4">
            <a:extLst>
              <a:ext uri="{FF2B5EF4-FFF2-40B4-BE49-F238E27FC236}">
                <a16:creationId xmlns:a16="http://schemas.microsoft.com/office/drawing/2014/main" id="{CA1A41B1-7139-D864-B7CC-D383E75974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46AF301-6EE7-5BC8-7EFD-28812F60BF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FEFF9B-3A36-45D6-AA39-9699FDB044D5}" type="slidenum">
              <a:rPr lang="en-US" smtClean="0"/>
              <a:t>‹#›</a:t>
            </a:fld>
            <a:endParaRPr lang="en-US"/>
          </a:p>
        </p:txBody>
      </p:sp>
    </p:spTree>
    <p:extLst>
      <p:ext uri="{BB962C8B-B14F-4D97-AF65-F5344CB8AC3E}">
        <p14:creationId xmlns:p14="http://schemas.microsoft.com/office/powerpoint/2010/main" val="11554000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3.%20BAI%20TAP%20REN%20LUYEN%20THEO%20SGK.pptx" TargetMode="External"/><Relationship Id="rId2" Type="http://schemas.openxmlformats.org/officeDocument/2006/relationships/hyperlink" Target="2.%20PHAN%20DANG%20TOAN%20CO%20BAN%20THEO%20SGK.pptx" TargetMode="Externa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3.png"/><Relationship Id="rId3" Type="http://schemas.openxmlformats.org/officeDocument/2006/relationships/image" Target="../media/image29.png"/><Relationship Id="rId7" Type="http://schemas.openxmlformats.org/officeDocument/2006/relationships/image" Target="../media/image18.png"/><Relationship Id="rId12" Type="http://schemas.openxmlformats.org/officeDocument/2006/relationships/image" Target="../media/image22.png"/><Relationship Id="rId16" Type="http://schemas.openxmlformats.org/officeDocument/2006/relationships/image" Target="../media/image26.png"/><Relationship Id="rId1" Type="http://schemas.openxmlformats.org/officeDocument/2006/relationships/slideLayout" Target="../slideLayouts/slideLayout12.xml"/><Relationship Id="rId6" Type="http://schemas.openxmlformats.org/officeDocument/2006/relationships/image" Target="../media/image17.png"/><Relationship Id="rId11" Type="http://schemas.openxmlformats.org/officeDocument/2006/relationships/image" Target="../media/image12.png"/><Relationship Id="rId5" Type="http://schemas.openxmlformats.org/officeDocument/2006/relationships/image" Target="../media/image16.png"/><Relationship Id="rId15" Type="http://schemas.openxmlformats.org/officeDocument/2006/relationships/image" Target="../media/image25.png"/><Relationship Id="rId10" Type="http://schemas.openxmlformats.org/officeDocument/2006/relationships/image" Target="../media/image21.png"/><Relationship Id="rId4" Type="http://schemas.openxmlformats.org/officeDocument/2006/relationships/image" Target="../media/image14.png"/><Relationship Id="rId9" Type="http://schemas.openxmlformats.org/officeDocument/2006/relationships/image" Target="../media/image20.png"/><Relationship Id="rId1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1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28.svg"/><Relationship Id="rId7" Type="http://schemas.openxmlformats.org/officeDocument/2006/relationships/image" Target="../media/image34.png"/><Relationship Id="rId2" Type="http://schemas.openxmlformats.org/officeDocument/2006/relationships/image" Target="../media/image27.png"/><Relationship Id="rId1" Type="http://schemas.openxmlformats.org/officeDocument/2006/relationships/slideLayout" Target="../slideLayouts/slideLayout12.xml"/><Relationship Id="rId6" Type="http://schemas.openxmlformats.org/officeDocument/2006/relationships/image" Target="../media/image33.png"/><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28.svg"/><Relationship Id="rId7" Type="http://schemas.openxmlformats.org/officeDocument/2006/relationships/image" Target="../media/image36.tmp"/><Relationship Id="rId2" Type="http://schemas.openxmlformats.org/officeDocument/2006/relationships/image" Target="../media/image27.png"/><Relationship Id="rId1" Type="http://schemas.openxmlformats.org/officeDocument/2006/relationships/slideLayout" Target="../slideLayouts/slideLayout12.xml"/><Relationship Id="rId6" Type="http://schemas.openxmlformats.org/officeDocument/2006/relationships/image" Target="../media/image35.png"/><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50.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0.png"/><Relationship Id="rId1" Type="http://schemas.openxmlformats.org/officeDocument/2006/relationships/slideLayout" Target="../slideLayouts/slideLayout12.xml"/><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AA4431C0-79D0-40C5-A1F9-87034A2E1981}"/>
              </a:ext>
            </a:extLst>
          </p:cNvPr>
          <p:cNvSpPr/>
          <p:nvPr/>
        </p:nvSpPr>
        <p:spPr>
          <a:xfrm>
            <a:off x="3587384" y="2099218"/>
            <a:ext cx="7114971" cy="3644352"/>
          </a:xfrm>
          <a:prstGeom prst="rect">
            <a:avLst/>
          </a:prstGeom>
          <a:solidFill>
            <a:srgbClr val="00B0F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Arrow: Pentagon 117">
            <a:extLst>
              <a:ext uri="{FF2B5EF4-FFF2-40B4-BE49-F238E27FC236}">
                <a16:creationId xmlns:a16="http://schemas.microsoft.com/office/drawing/2014/main" id="{81EFB34A-F7D8-4558-96A0-5773D8E60731}"/>
              </a:ext>
            </a:extLst>
          </p:cNvPr>
          <p:cNvSpPr/>
          <p:nvPr/>
        </p:nvSpPr>
        <p:spPr>
          <a:xfrm rot="10800000">
            <a:off x="4024788" y="3188781"/>
            <a:ext cx="6282500" cy="566186"/>
          </a:xfrm>
          <a:prstGeom prst="homePlate">
            <a:avLst>
              <a:gd name="adj" fmla="val 35876"/>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Arrow: Pentagon 119">
            <a:extLst>
              <a:ext uri="{FF2B5EF4-FFF2-40B4-BE49-F238E27FC236}">
                <a16:creationId xmlns:a16="http://schemas.microsoft.com/office/drawing/2014/main" id="{77CF683C-5980-4602-AB7A-D9CDFC753A08}"/>
              </a:ext>
            </a:extLst>
          </p:cNvPr>
          <p:cNvSpPr/>
          <p:nvPr/>
        </p:nvSpPr>
        <p:spPr>
          <a:xfrm rot="10800000">
            <a:off x="4045507" y="3944075"/>
            <a:ext cx="6198724" cy="566186"/>
          </a:xfrm>
          <a:prstGeom prst="homePlate">
            <a:avLst>
              <a:gd name="adj" fmla="val 35876"/>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Arrow: Pentagon 116">
            <a:extLst>
              <a:ext uri="{FF2B5EF4-FFF2-40B4-BE49-F238E27FC236}">
                <a16:creationId xmlns:a16="http://schemas.microsoft.com/office/drawing/2014/main" id="{3EF0ED97-B7C5-4710-9D14-B26B576DC6D9}"/>
              </a:ext>
            </a:extLst>
          </p:cNvPr>
          <p:cNvSpPr/>
          <p:nvPr/>
        </p:nvSpPr>
        <p:spPr>
          <a:xfrm rot="10800000">
            <a:off x="4019792" y="2520243"/>
            <a:ext cx="6282500" cy="566186"/>
          </a:xfrm>
          <a:prstGeom prst="homePlate">
            <a:avLst>
              <a:gd name="adj" fmla="val 35876"/>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7AE3BA33-FCB9-48F8-92F2-102878D1547E}"/>
              </a:ext>
            </a:extLst>
          </p:cNvPr>
          <p:cNvGrpSpPr/>
          <p:nvPr/>
        </p:nvGrpSpPr>
        <p:grpSpPr>
          <a:xfrm>
            <a:off x="1356331" y="175791"/>
            <a:ext cx="10018923" cy="1152447"/>
            <a:chOff x="667123" y="193012"/>
            <a:chExt cx="10018923" cy="1384317"/>
          </a:xfrm>
        </p:grpSpPr>
        <p:sp>
          <p:nvSpPr>
            <p:cNvPr id="90" name="TextBox 89">
              <a:extLst>
                <a:ext uri="{FF2B5EF4-FFF2-40B4-BE49-F238E27FC236}">
                  <a16:creationId xmlns:a16="http://schemas.microsoft.com/office/drawing/2014/main" id="{2B53AA17-8B42-48DD-B71C-D6AC7B905F63}"/>
                </a:ext>
              </a:extLst>
            </p:cNvPr>
            <p:cNvSpPr txBox="1"/>
            <p:nvPr/>
          </p:nvSpPr>
          <p:spPr>
            <a:xfrm>
              <a:off x="3044169" y="283377"/>
              <a:ext cx="6473678" cy="1293952"/>
            </a:xfrm>
            <a:prstGeom prst="rect">
              <a:avLst/>
            </a:prstGeom>
            <a:noFill/>
          </p:spPr>
          <p:txBody>
            <a:bodyPr wrap="square">
              <a:spAutoFit/>
            </a:bodyPr>
            <a:lstStyle/>
            <a:p>
              <a:pPr algn="ctr"/>
              <a:r>
                <a:rPr lang="en-US" sz="20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Bài</a:t>
              </a:r>
              <a:r>
                <a:rPr lang="en-US" sz="20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0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1: </a:t>
              </a:r>
              <a:r>
                <a:rPr lang="en-US" sz="20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GIÁ TRỊ LƯỢNG GIÁC CỦA MỘT GÓC LƯỢNG GIÁC</a:t>
              </a:r>
              <a:endParaRPr lang="en-US" sz="16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gn="ctr"/>
              <a:endParaRPr lang="en-US" sz="24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nvGrpSpPr>
            <p:cNvPr id="21" name="Group 20">
              <a:extLst>
                <a:ext uri="{FF2B5EF4-FFF2-40B4-BE49-F238E27FC236}">
                  <a16:creationId xmlns:a16="http://schemas.microsoft.com/office/drawing/2014/main" id="{65C2EBB6-D98F-471E-B0D7-FB1B3E144830}"/>
                </a:ext>
              </a:extLst>
            </p:cNvPr>
            <p:cNvGrpSpPr/>
            <p:nvPr/>
          </p:nvGrpSpPr>
          <p:grpSpPr>
            <a:xfrm>
              <a:off x="667123" y="193012"/>
              <a:ext cx="10018923" cy="1072853"/>
              <a:chOff x="667123" y="193012"/>
              <a:chExt cx="10018923" cy="1072853"/>
            </a:xfrm>
          </p:grpSpPr>
          <p:grpSp>
            <p:nvGrpSpPr>
              <p:cNvPr id="69" name="Group 68">
                <a:extLst>
                  <a:ext uri="{FF2B5EF4-FFF2-40B4-BE49-F238E27FC236}">
                    <a16:creationId xmlns:a16="http://schemas.microsoft.com/office/drawing/2014/main" id="{48EE28C9-9886-4BC6-A96A-0DB2879DA850}"/>
                  </a:ext>
                </a:extLst>
              </p:cNvPr>
              <p:cNvGrpSpPr/>
              <p:nvPr/>
            </p:nvGrpSpPr>
            <p:grpSpPr>
              <a:xfrm>
                <a:off x="667123" y="193012"/>
                <a:ext cx="10018923" cy="1072853"/>
                <a:chOff x="2366495" y="4969977"/>
                <a:chExt cx="8562194" cy="1120362"/>
              </a:xfrm>
            </p:grpSpPr>
            <p:sp>
              <p:nvSpPr>
                <p:cNvPr id="77" name="Freeform: Shape 76">
                  <a:extLst>
                    <a:ext uri="{FF2B5EF4-FFF2-40B4-BE49-F238E27FC236}">
                      <a16:creationId xmlns:a16="http://schemas.microsoft.com/office/drawing/2014/main" id="{FBFE03CB-71EF-4379-B2F5-587AEBB41B10}"/>
                    </a:ext>
                  </a:extLst>
                </p:cNvPr>
                <p:cNvSpPr/>
                <p:nvPr/>
              </p:nvSpPr>
              <p:spPr>
                <a:xfrm>
                  <a:off x="2366495" y="4969977"/>
                  <a:ext cx="8562194" cy="1120362"/>
                </a:xfrm>
                <a:custGeom>
                  <a:avLst/>
                  <a:gdLst>
                    <a:gd name="connsiteX0" fmla="*/ 0 w 9231691"/>
                    <a:gd name="connsiteY0" fmla="*/ 0 h 1081886"/>
                    <a:gd name="connsiteX1" fmla="*/ 1672212 w 9231691"/>
                    <a:gd name="connsiteY1" fmla="*/ 0 h 1081886"/>
                    <a:gd name="connsiteX2" fmla="*/ 2248019 w 9231691"/>
                    <a:gd name="connsiteY2" fmla="*/ 995707 h 1081886"/>
                    <a:gd name="connsiteX3" fmla="*/ 9231691 w 9231691"/>
                    <a:gd name="connsiteY3" fmla="*/ 995707 h 1081886"/>
                    <a:gd name="connsiteX4" fmla="*/ 9231691 w 9231691"/>
                    <a:gd name="connsiteY4" fmla="*/ 1081886 h 1081886"/>
                    <a:gd name="connsiteX5" fmla="*/ 0 w 9231691"/>
                    <a:gd name="connsiteY5" fmla="*/ 1081886 h 1081886"/>
                    <a:gd name="connsiteX6" fmla="*/ 36573 w 9231691"/>
                    <a:gd name="connsiteY6" fmla="*/ 829371 h 1081886"/>
                    <a:gd name="connsiteX7" fmla="*/ 50139 w 9231691"/>
                    <a:gd name="connsiteY7" fmla="*/ 540943 h 1081886"/>
                    <a:gd name="connsiteX8" fmla="*/ 36573 w 9231691"/>
                    <a:gd name="connsiteY8" fmla="*/ 252515 h 1081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31691" h="1081886">
                      <a:moveTo>
                        <a:pt x="0" y="0"/>
                      </a:moveTo>
                      <a:lnTo>
                        <a:pt x="1672212" y="0"/>
                      </a:lnTo>
                      <a:lnTo>
                        <a:pt x="2248019" y="995707"/>
                      </a:lnTo>
                      <a:lnTo>
                        <a:pt x="9231691" y="995707"/>
                      </a:lnTo>
                      <a:lnTo>
                        <a:pt x="9231691" y="1081886"/>
                      </a:lnTo>
                      <a:lnTo>
                        <a:pt x="0" y="1081886"/>
                      </a:lnTo>
                      <a:lnTo>
                        <a:pt x="36573" y="829371"/>
                      </a:lnTo>
                      <a:cubicBezTo>
                        <a:pt x="45468" y="736206"/>
                        <a:pt x="50139" y="639744"/>
                        <a:pt x="50139" y="540943"/>
                      </a:cubicBezTo>
                      <a:cubicBezTo>
                        <a:pt x="50139" y="442143"/>
                        <a:pt x="45468" y="345680"/>
                        <a:pt x="36573" y="252515"/>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8" name="Freeform: Shape 77">
                  <a:extLst>
                    <a:ext uri="{FF2B5EF4-FFF2-40B4-BE49-F238E27FC236}">
                      <a16:creationId xmlns:a16="http://schemas.microsoft.com/office/drawing/2014/main" id="{578D2D83-7523-4BE6-92DF-3596A73B8C8A}"/>
                    </a:ext>
                  </a:extLst>
                </p:cNvPr>
                <p:cNvSpPr/>
                <p:nvPr/>
              </p:nvSpPr>
              <p:spPr>
                <a:xfrm>
                  <a:off x="2562998" y="4969977"/>
                  <a:ext cx="8365690" cy="1081886"/>
                </a:xfrm>
                <a:custGeom>
                  <a:avLst/>
                  <a:gdLst>
                    <a:gd name="connsiteX0" fmla="*/ 0 w 9231691"/>
                    <a:gd name="connsiteY0" fmla="*/ 0 h 1081886"/>
                    <a:gd name="connsiteX1" fmla="*/ 1672212 w 9231691"/>
                    <a:gd name="connsiteY1" fmla="*/ 0 h 1081886"/>
                    <a:gd name="connsiteX2" fmla="*/ 2248019 w 9231691"/>
                    <a:gd name="connsiteY2" fmla="*/ 995707 h 1081886"/>
                    <a:gd name="connsiteX3" fmla="*/ 9231691 w 9231691"/>
                    <a:gd name="connsiteY3" fmla="*/ 995707 h 1081886"/>
                    <a:gd name="connsiteX4" fmla="*/ 9231691 w 9231691"/>
                    <a:gd name="connsiteY4" fmla="*/ 1081886 h 1081886"/>
                    <a:gd name="connsiteX5" fmla="*/ 0 w 9231691"/>
                    <a:gd name="connsiteY5" fmla="*/ 1081886 h 1081886"/>
                    <a:gd name="connsiteX6" fmla="*/ 36573 w 9231691"/>
                    <a:gd name="connsiteY6" fmla="*/ 829371 h 1081886"/>
                    <a:gd name="connsiteX7" fmla="*/ 50139 w 9231691"/>
                    <a:gd name="connsiteY7" fmla="*/ 540943 h 1081886"/>
                    <a:gd name="connsiteX8" fmla="*/ 36573 w 9231691"/>
                    <a:gd name="connsiteY8" fmla="*/ 252515 h 1081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31691" h="1081886">
                      <a:moveTo>
                        <a:pt x="0" y="0"/>
                      </a:moveTo>
                      <a:lnTo>
                        <a:pt x="1672212" y="0"/>
                      </a:lnTo>
                      <a:lnTo>
                        <a:pt x="2248019" y="995707"/>
                      </a:lnTo>
                      <a:lnTo>
                        <a:pt x="9231691" y="995707"/>
                      </a:lnTo>
                      <a:lnTo>
                        <a:pt x="9231691" y="1081886"/>
                      </a:lnTo>
                      <a:lnTo>
                        <a:pt x="0" y="1081886"/>
                      </a:lnTo>
                      <a:lnTo>
                        <a:pt x="36573" y="829371"/>
                      </a:lnTo>
                      <a:cubicBezTo>
                        <a:pt x="45468" y="736206"/>
                        <a:pt x="50139" y="639744"/>
                        <a:pt x="50139" y="540943"/>
                      </a:cubicBezTo>
                      <a:cubicBezTo>
                        <a:pt x="50139" y="442143"/>
                        <a:pt x="45468" y="345680"/>
                        <a:pt x="36573" y="25251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FE89F58F-A226-4193-8060-C792D5458C1B}"/>
                    </a:ext>
                  </a:extLst>
                </p:cNvPr>
                <p:cNvSpPr/>
                <p:nvPr/>
              </p:nvSpPr>
              <p:spPr>
                <a:xfrm>
                  <a:off x="2687050" y="4969977"/>
                  <a:ext cx="8241638" cy="1023161"/>
                </a:xfrm>
                <a:custGeom>
                  <a:avLst/>
                  <a:gdLst>
                    <a:gd name="connsiteX0" fmla="*/ 0 w 9231691"/>
                    <a:gd name="connsiteY0" fmla="*/ 0 h 1081886"/>
                    <a:gd name="connsiteX1" fmla="*/ 1672212 w 9231691"/>
                    <a:gd name="connsiteY1" fmla="*/ 0 h 1081886"/>
                    <a:gd name="connsiteX2" fmla="*/ 2248019 w 9231691"/>
                    <a:gd name="connsiteY2" fmla="*/ 995707 h 1081886"/>
                    <a:gd name="connsiteX3" fmla="*/ 9231691 w 9231691"/>
                    <a:gd name="connsiteY3" fmla="*/ 995707 h 1081886"/>
                    <a:gd name="connsiteX4" fmla="*/ 9231691 w 9231691"/>
                    <a:gd name="connsiteY4" fmla="*/ 1081886 h 1081886"/>
                    <a:gd name="connsiteX5" fmla="*/ 0 w 9231691"/>
                    <a:gd name="connsiteY5" fmla="*/ 1081886 h 1081886"/>
                    <a:gd name="connsiteX6" fmla="*/ 36573 w 9231691"/>
                    <a:gd name="connsiteY6" fmla="*/ 829371 h 1081886"/>
                    <a:gd name="connsiteX7" fmla="*/ 50139 w 9231691"/>
                    <a:gd name="connsiteY7" fmla="*/ 540943 h 1081886"/>
                    <a:gd name="connsiteX8" fmla="*/ 36573 w 9231691"/>
                    <a:gd name="connsiteY8" fmla="*/ 252515 h 1081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31691" h="1081886">
                      <a:moveTo>
                        <a:pt x="0" y="0"/>
                      </a:moveTo>
                      <a:lnTo>
                        <a:pt x="1672212" y="0"/>
                      </a:lnTo>
                      <a:lnTo>
                        <a:pt x="2248019" y="995707"/>
                      </a:lnTo>
                      <a:lnTo>
                        <a:pt x="9231691" y="995707"/>
                      </a:lnTo>
                      <a:lnTo>
                        <a:pt x="9231691" y="1081886"/>
                      </a:lnTo>
                      <a:lnTo>
                        <a:pt x="0" y="1081886"/>
                      </a:lnTo>
                      <a:lnTo>
                        <a:pt x="36573" y="829371"/>
                      </a:lnTo>
                      <a:cubicBezTo>
                        <a:pt x="45468" y="736206"/>
                        <a:pt x="50139" y="639744"/>
                        <a:pt x="50139" y="540943"/>
                      </a:cubicBezTo>
                      <a:cubicBezTo>
                        <a:pt x="50139" y="442143"/>
                        <a:pt x="45468" y="345680"/>
                        <a:pt x="36573" y="252515"/>
                      </a:cubicBez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0" name="Parallelogram 69">
                <a:extLst>
                  <a:ext uri="{FF2B5EF4-FFF2-40B4-BE49-F238E27FC236}">
                    <a16:creationId xmlns:a16="http://schemas.microsoft.com/office/drawing/2014/main" id="{674711C6-91AA-458E-A0EA-0743C984350A}"/>
                  </a:ext>
                </a:extLst>
              </p:cNvPr>
              <p:cNvSpPr/>
              <p:nvPr/>
            </p:nvSpPr>
            <p:spPr>
              <a:xfrm rot="186211" flipH="1">
                <a:off x="2365359" y="210750"/>
                <a:ext cx="789345" cy="887854"/>
              </a:xfrm>
              <a:prstGeom prst="parallelogram">
                <a:avLst>
                  <a:gd name="adj" fmla="val 82092"/>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Parallelogram 74">
                <a:extLst>
                  <a:ext uri="{FF2B5EF4-FFF2-40B4-BE49-F238E27FC236}">
                    <a16:creationId xmlns:a16="http://schemas.microsoft.com/office/drawing/2014/main" id="{FD171554-3AD5-4435-8A3C-F7685103EBF1}"/>
                  </a:ext>
                </a:extLst>
              </p:cNvPr>
              <p:cNvSpPr/>
              <p:nvPr/>
            </p:nvSpPr>
            <p:spPr>
              <a:xfrm rot="186211" flipH="1">
                <a:off x="2571234" y="210750"/>
                <a:ext cx="789345" cy="887854"/>
              </a:xfrm>
              <a:prstGeom prst="parallelogram">
                <a:avLst>
                  <a:gd name="adj" fmla="val 82092"/>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C0BD1B5B-8857-462B-B229-FA9F69DEB989}"/>
                  </a:ext>
                </a:extLst>
              </p:cNvPr>
              <p:cNvSpPr txBox="1"/>
              <p:nvPr/>
            </p:nvSpPr>
            <p:spPr>
              <a:xfrm>
                <a:off x="709344" y="235355"/>
                <a:ext cx="2448929" cy="554551"/>
              </a:xfrm>
              <a:prstGeom prst="rect">
                <a:avLst/>
              </a:prstGeom>
              <a:noFill/>
            </p:spPr>
            <p:txBody>
              <a:bodyPr wrap="square">
                <a:spAutoFit/>
              </a:bodyPr>
              <a:lstStyle/>
              <a:p>
                <a:pPr algn="ct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GIẢI TÍCH</a:t>
                </a:r>
              </a:p>
            </p:txBody>
          </p:sp>
          <p:sp>
            <p:nvSpPr>
              <p:cNvPr id="91" name="TextBox 90">
                <a:extLst>
                  <a:ext uri="{FF2B5EF4-FFF2-40B4-BE49-F238E27FC236}">
                    <a16:creationId xmlns:a16="http://schemas.microsoft.com/office/drawing/2014/main" id="{E220F5A5-8EA8-439D-ABDC-CF5CFB9E47A3}"/>
                  </a:ext>
                </a:extLst>
              </p:cNvPr>
              <p:cNvSpPr txBox="1"/>
              <p:nvPr/>
            </p:nvSpPr>
            <p:spPr>
              <a:xfrm>
                <a:off x="746149" y="660812"/>
                <a:ext cx="2448929" cy="461665"/>
              </a:xfrm>
              <a:prstGeom prst="rect">
                <a:avLst/>
              </a:prstGeom>
              <a:noFill/>
            </p:spPr>
            <p:txBody>
              <a:bodyPr wrap="square">
                <a:spAutoFit/>
              </a:bodyPr>
              <a:lstStyle/>
              <a:p>
                <a:pPr algn="ct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Chương </a:t>
                </a:r>
                <a:r>
                  <a:rPr lang="en-US" sz="2400" b="1">
                    <a:solidFill>
                      <a:srgbClr val="3333FF"/>
                    </a:solidFill>
                    <a:latin typeface="Cambria Math" panose="02040503050406030204" pitchFamily="18" charset="0"/>
                    <a:ea typeface="Cambria Math" panose="02040503050406030204" pitchFamily="18" charset="0"/>
                    <a:cs typeface="Calibri" panose="020F0502020204030204" pitchFamily="34" charset="0"/>
                    <a:sym typeface="Baumans"/>
                  </a:rPr>
                  <a:t>❶</a:t>
                </a:r>
                <a:endPar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grpSp>
      <p:sp>
        <p:nvSpPr>
          <p:cNvPr id="24" name="Rectangle: Rounded Corners 23">
            <a:extLst>
              <a:ext uri="{FF2B5EF4-FFF2-40B4-BE49-F238E27FC236}">
                <a16:creationId xmlns:a16="http://schemas.microsoft.com/office/drawing/2014/main" id="{67A175AC-6165-4E1C-9BCD-83B94091765B}"/>
              </a:ext>
            </a:extLst>
          </p:cNvPr>
          <p:cNvSpPr/>
          <p:nvPr/>
        </p:nvSpPr>
        <p:spPr>
          <a:xfrm>
            <a:off x="312820" y="1421956"/>
            <a:ext cx="11694695" cy="4671014"/>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 name="Group 92">
            <a:extLst>
              <a:ext uri="{FF2B5EF4-FFF2-40B4-BE49-F238E27FC236}">
                <a16:creationId xmlns:a16="http://schemas.microsoft.com/office/drawing/2014/main" id="{CC1ED171-377C-451A-8F18-59A74B0D883A}"/>
              </a:ext>
            </a:extLst>
          </p:cNvPr>
          <p:cNvGrpSpPr/>
          <p:nvPr/>
        </p:nvGrpSpPr>
        <p:grpSpPr>
          <a:xfrm>
            <a:off x="1714828" y="2099218"/>
            <a:ext cx="1872556" cy="3644388"/>
            <a:chOff x="230133" y="2669965"/>
            <a:chExt cx="1872556" cy="3644388"/>
          </a:xfrm>
        </p:grpSpPr>
        <p:grpSp>
          <p:nvGrpSpPr>
            <p:cNvPr id="94" name="Group 93">
              <a:extLst>
                <a:ext uri="{FF2B5EF4-FFF2-40B4-BE49-F238E27FC236}">
                  <a16:creationId xmlns:a16="http://schemas.microsoft.com/office/drawing/2014/main" id="{ED9F50BA-E121-4BC7-8418-BA509C09D50A}"/>
                </a:ext>
              </a:extLst>
            </p:cNvPr>
            <p:cNvGrpSpPr/>
            <p:nvPr/>
          </p:nvGrpSpPr>
          <p:grpSpPr>
            <a:xfrm>
              <a:off x="230133" y="2669965"/>
              <a:ext cx="1872556" cy="3644388"/>
              <a:chOff x="863534" y="3255253"/>
              <a:chExt cx="3579568" cy="2873475"/>
            </a:xfrm>
          </p:grpSpPr>
          <p:sp>
            <p:nvSpPr>
              <p:cNvPr id="96" name="Flowchart: Display 95">
                <a:extLst>
                  <a:ext uri="{FF2B5EF4-FFF2-40B4-BE49-F238E27FC236}">
                    <a16:creationId xmlns:a16="http://schemas.microsoft.com/office/drawing/2014/main" id="{60901D6A-DC24-4872-9632-354557F0C72D}"/>
                  </a:ext>
                </a:extLst>
              </p:cNvPr>
              <p:cNvSpPr/>
              <p:nvPr/>
            </p:nvSpPr>
            <p:spPr>
              <a:xfrm flipH="1">
                <a:off x="863534" y="3255253"/>
                <a:ext cx="2917416" cy="2873447"/>
              </a:xfrm>
              <a:prstGeom prst="flowChartDisplay">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lowchart: Display 96">
                <a:extLst>
                  <a:ext uri="{FF2B5EF4-FFF2-40B4-BE49-F238E27FC236}">
                    <a16:creationId xmlns:a16="http://schemas.microsoft.com/office/drawing/2014/main" id="{0058A2D9-EE82-45E9-A989-86BB3C8E1263}"/>
                  </a:ext>
                </a:extLst>
              </p:cNvPr>
              <p:cNvSpPr/>
              <p:nvPr/>
            </p:nvSpPr>
            <p:spPr>
              <a:xfrm flipH="1">
                <a:off x="1238456" y="3255254"/>
                <a:ext cx="2917416" cy="2873447"/>
              </a:xfrm>
              <a:prstGeom prst="flowChartDisplay">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lowchart: Display 97">
                <a:extLst>
                  <a:ext uri="{FF2B5EF4-FFF2-40B4-BE49-F238E27FC236}">
                    <a16:creationId xmlns:a16="http://schemas.microsoft.com/office/drawing/2014/main" id="{F0E0EA4C-91BB-415A-8B1F-EF5C3EE1D200}"/>
                  </a:ext>
                </a:extLst>
              </p:cNvPr>
              <p:cNvSpPr/>
              <p:nvPr/>
            </p:nvSpPr>
            <p:spPr>
              <a:xfrm flipH="1">
                <a:off x="1525686" y="3255281"/>
                <a:ext cx="2917416" cy="2873447"/>
              </a:xfrm>
              <a:prstGeom prst="flowChartDisplay">
                <a:avLst/>
              </a:prstGeom>
              <a:gradFill flip="none" rotWithShape="1">
                <a:gsLst>
                  <a:gs pos="0">
                    <a:schemeClr val="accent5">
                      <a:lumMod val="20000"/>
                      <a:lumOff val="80000"/>
                    </a:schemeClr>
                  </a:gs>
                  <a:gs pos="85000">
                    <a:schemeClr val="accent4">
                      <a:lumMod val="20000"/>
                      <a:lumOff val="80000"/>
                    </a:schemeClr>
                  </a:gs>
                  <a:gs pos="96000">
                    <a:schemeClr val="accent5">
                      <a:lumMod val="20000"/>
                      <a:lumOff val="80000"/>
                      <a:shade val="67500"/>
                      <a:satMod val="115000"/>
                    </a:schemeClr>
                  </a:gs>
                  <a:gs pos="100000">
                    <a:srgbClr val="3333FF"/>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5" name="Arrow: Chevron 94">
              <a:extLst>
                <a:ext uri="{FF2B5EF4-FFF2-40B4-BE49-F238E27FC236}">
                  <a16:creationId xmlns:a16="http://schemas.microsoft.com/office/drawing/2014/main" id="{6A2C54E6-6E90-4D3A-B106-85329297FFE8}"/>
                </a:ext>
              </a:extLst>
            </p:cNvPr>
            <p:cNvSpPr/>
            <p:nvPr/>
          </p:nvSpPr>
          <p:spPr>
            <a:xfrm>
              <a:off x="1745212" y="2669965"/>
              <a:ext cx="357477" cy="3631132"/>
            </a:xfrm>
            <a:prstGeom prst="chevron">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99" name="TextBox 98">
            <a:extLst>
              <a:ext uri="{FF2B5EF4-FFF2-40B4-BE49-F238E27FC236}">
                <a16:creationId xmlns:a16="http://schemas.microsoft.com/office/drawing/2014/main" id="{CF5FC146-A152-4530-AE16-B7DF46C0E557}"/>
              </a:ext>
            </a:extLst>
          </p:cNvPr>
          <p:cNvSpPr txBox="1"/>
          <p:nvPr/>
        </p:nvSpPr>
        <p:spPr>
          <a:xfrm>
            <a:off x="1836398" y="2842790"/>
            <a:ext cx="1890215" cy="2308324"/>
          </a:xfrm>
          <a:prstGeom prst="rect">
            <a:avLst/>
          </a:prstGeom>
          <a:noFill/>
        </p:spPr>
        <p:txBody>
          <a:bodyPr wrap="square">
            <a:spAutoFit/>
          </a:bodyPr>
          <a:lstStyle/>
          <a:p>
            <a:pPr algn="ctr"/>
            <a:r>
              <a:rPr lang="en-US" sz="3600" b="1">
                <a:solidFill>
                  <a:srgbClr val="0000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NỘI DUNG BÀI HỌC</a:t>
            </a:r>
            <a:endParaRPr lang="en-US" sz="3600">
              <a:solidFill>
                <a:srgbClr val="0000FF"/>
              </a:solidFill>
            </a:endParaRPr>
          </a:p>
        </p:txBody>
      </p:sp>
      <p:sp>
        <p:nvSpPr>
          <p:cNvPr id="100" name="TextBox 99">
            <a:extLst>
              <a:ext uri="{FF2B5EF4-FFF2-40B4-BE49-F238E27FC236}">
                <a16:creationId xmlns:a16="http://schemas.microsoft.com/office/drawing/2014/main" id="{2DD05149-B76F-4C8D-BB32-FA731699AB67}"/>
              </a:ext>
            </a:extLst>
          </p:cNvPr>
          <p:cNvSpPr txBox="1"/>
          <p:nvPr/>
        </p:nvSpPr>
        <p:spPr>
          <a:xfrm>
            <a:off x="4128886" y="2577686"/>
            <a:ext cx="3462540" cy="483850"/>
          </a:xfrm>
          <a:prstGeom prst="rect">
            <a:avLst/>
          </a:prstGeom>
          <a:noFill/>
        </p:spPr>
        <p:txBody>
          <a:bodyPr wrap="square">
            <a:spAutoFit/>
          </a:bodyPr>
          <a:lstStyle/>
          <a:p>
            <a:pPr algn="just">
              <a:lnSpc>
                <a:spcPct val="112000"/>
              </a:lnSpc>
              <a:spcBef>
                <a:spcPts val="300"/>
              </a:spcBef>
              <a:spcAft>
                <a:spcPts val="300"/>
              </a:spcAft>
            </a:pPr>
            <a:r>
              <a:rPr lang="en-US" sz="2400" b="1">
                <a:solidFill>
                  <a:srgbClr val="000099"/>
                </a:solidFill>
                <a:ea typeface="Calibri" panose="020F0502020204030204" pitchFamily="34" charset="0"/>
                <a:cs typeface="Times New Roman" panose="02020603050405020304" pitchFamily="18" charset="0"/>
              </a:rPr>
              <a:t>1. Góc lượng giác</a:t>
            </a:r>
            <a:endParaRPr lang="en-US" sz="2400" dirty="0">
              <a:solidFill>
                <a:srgbClr val="000099"/>
              </a:solidFill>
              <a:ea typeface="Calibri" panose="020F0502020204030204" pitchFamily="34" charset="0"/>
              <a:cs typeface="Times New Roman" panose="02020603050405020304" pitchFamily="18" charset="0"/>
            </a:endParaRPr>
          </a:p>
        </p:txBody>
      </p:sp>
      <p:sp>
        <p:nvSpPr>
          <p:cNvPr id="101" name="TextBox 100">
            <a:hlinkClick r:id="rId2" action="ppaction://hlinkpres?slideindex=1&amp;slidetitle="/>
            <a:extLst>
              <a:ext uri="{FF2B5EF4-FFF2-40B4-BE49-F238E27FC236}">
                <a16:creationId xmlns:a16="http://schemas.microsoft.com/office/drawing/2014/main" id="{5436DB23-27CB-445D-A8AA-6B7333C69FF9}"/>
              </a:ext>
            </a:extLst>
          </p:cNvPr>
          <p:cNvSpPr txBox="1"/>
          <p:nvPr/>
        </p:nvSpPr>
        <p:spPr>
          <a:xfrm>
            <a:off x="4092392" y="3251891"/>
            <a:ext cx="6114663" cy="369332"/>
          </a:xfrm>
          <a:prstGeom prst="rect">
            <a:avLst/>
          </a:prstGeom>
          <a:noFill/>
        </p:spPr>
        <p:txBody>
          <a:bodyPr wrap="square">
            <a:spAutoFit/>
          </a:bodyPr>
          <a:lstStyle/>
          <a:p>
            <a:r>
              <a:rPr lang="en-US" sz="1800" b="1" kern="0">
                <a:solidFill>
                  <a:srgbClr val="0070C0"/>
                </a:solidFill>
                <a:effectLst/>
                <a:latin typeface="Times New Roman" panose="02020603050405020304" pitchFamily="18" charset="0"/>
                <a:ea typeface="Calibri" panose="020F0502020204030204" pitchFamily="34" charset="0"/>
              </a:rPr>
              <a:t>2. </a:t>
            </a:r>
            <a:r>
              <a:rPr lang="vi-VN" sz="1800" b="1" kern="0">
                <a:solidFill>
                  <a:srgbClr val="0070C0"/>
                </a:solidFill>
                <a:effectLst/>
                <a:latin typeface="Times New Roman" panose="02020603050405020304" pitchFamily="18" charset="0"/>
                <a:ea typeface="Calibri" panose="020F0502020204030204" pitchFamily="34" charset="0"/>
              </a:rPr>
              <a:t>GIÁ TRỊ LƯỢNG GIÁC CỦA GÓC LƯỢNG GIÁC</a:t>
            </a:r>
            <a:endParaRPr lang="en-US" sz="24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sp>
        <p:nvSpPr>
          <p:cNvPr id="102" name="TextBox 101">
            <a:hlinkClick r:id="rId3" action="ppaction://hlinkpres?slideindex=1&amp;slidetitle="/>
            <a:extLst>
              <a:ext uri="{FF2B5EF4-FFF2-40B4-BE49-F238E27FC236}">
                <a16:creationId xmlns:a16="http://schemas.microsoft.com/office/drawing/2014/main" id="{9D766C08-A58A-4E98-AA95-509CE8DB0003}"/>
              </a:ext>
            </a:extLst>
          </p:cNvPr>
          <p:cNvSpPr txBox="1"/>
          <p:nvPr/>
        </p:nvSpPr>
        <p:spPr>
          <a:xfrm>
            <a:off x="4086665" y="3915943"/>
            <a:ext cx="6120389" cy="369332"/>
          </a:xfrm>
          <a:prstGeom prst="rect">
            <a:avLst/>
          </a:prstGeom>
          <a:noFill/>
        </p:spPr>
        <p:txBody>
          <a:bodyPr wrap="square">
            <a:spAutoFit/>
          </a:bodyPr>
          <a:lstStyle/>
          <a:p>
            <a:r>
              <a:rPr lang="en-US" sz="1800" b="1" kern="0">
                <a:solidFill>
                  <a:srgbClr val="0070C0"/>
                </a:solidFill>
                <a:effectLst/>
                <a:latin typeface="Times New Roman" panose="02020603050405020304" pitchFamily="18" charset="0"/>
                <a:ea typeface="Calibri" panose="020F0502020204030204" pitchFamily="34" charset="0"/>
              </a:rPr>
              <a:t>3. QUAN HỆ GIỮA CÁC GIÁ TRỊ LƯỢNG GIÁC</a:t>
            </a:r>
            <a:endPar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cxnSp>
        <p:nvCxnSpPr>
          <p:cNvPr id="104" name="Straight Arrow Connector 103">
            <a:extLst>
              <a:ext uri="{FF2B5EF4-FFF2-40B4-BE49-F238E27FC236}">
                <a16:creationId xmlns:a16="http://schemas.microsoft.com/office/drawing/2014/main" id="{30CE0057-462C-4E55-8251-B059115A4B17}"/>
              </a:ext>
            </a:extLst>
          </p:cNvPr>
          <p:cNvCxnSpPr>
            <a:cxnSpLocks/>
          </p:cNvCxnSpPr>
          <p:nvPr/>
        </p:nvCxnSpPr>
        <p:spPr>
          <a:xfrm flipV="1">
            <a:off x="3693115" y="2841909"/>
            <a:ext cx="287760" cy="913059"/>
          </a:xfrm>
          <a:prstGeom prst="straightConnector1">
            <a:avLst/>
          </a:prstGeom>
          <a:ln w="381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60727819-430B-4937-BC89-D6BDF8340F75}"/>
              </a:ext>
            </a:extLst>
          </p:cNvPr>
          <p:cNvCxnSpPr>
            <a:cxnSpLocks/>
          </p:cNvCxnSpPr>
          <p:nvPr/>
        </p:nvCxnSpPr>
        <p:spPr>
          <a:xfrm flipV="1">
            <a:off x="3685213" y="3495356"/>
            <a:ext cx="324536" cy="269786"/>
          </a:xfrm>
          <a:prstGeom prst="straightConnector1">
            <a:avLst/>
          </a:prstGeom>
          <a:ln w="381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2179470A-E9BC-4A53-9851-F3926B71AF2D}"/>
              </a:ext>
            </a:extLst>
          </p:cNvPr>
          <p:cNvCxnSpPr>
            <a:cxnSpLocks/>
            <a:endCxn id="102" idx="1"/>
          </p:cNvCxnSpPr>
          <p:nvPr/>
        </p:nvCxnSpPr>
        <p:spPr>
          <a:xfrm>
            <a:off x="3684196" y="3766406"/>
            <a:ext cx="402469" cy="334203"/>
          </a:xfrm>
          <a:prstGeom prst="straightConnector1">
            <a:avLst/>
          </a:prstGeom>
          <a:ln w="38100">
            <a:headEnd type="oval"/>
            <a:tailEnd type="triangle"/>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F7D78816-66BC-4BBB-85DB-1970354ED6A7}"/>
              </a:ext>
            </a:extLst>
          </p:cNvPr>
          <p:cNvPicPr>
            <a:picLocks noChangeAspect="1"/>
          </p:cNvPicPr>
          <p:nvPr/>
        </p:nvPicPr>
        <p:blipFill>
          <a:blip r:embed="rId4"/>
          <a:stretch>
            <a:fillRect/>
          </a:stretch>
        </p:blipFill>
        <p:spPr>
          <a:xfrm>
            <a:off x="11339442" y="0"/>
            <a:ext cx="852558" cy="1077219"/>
          </a:xfrm>
          <a:prstGeom prst="rect">
            <a:avLst/>
          </a:prstGeom>
        </p:spPr>
      </p:pic>
    </p:spTree>
    <p:extLst>
      <p:ext uri="{BB962C8B-B14F-4D97-AF65-F5344CB8AC3E}">
        <p14:creationId xmlns:p14="http://schemas.microsoft.com/office/powerpoint/2010/main" val="13848143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A02A7FC-8324-454A-B0F5-EBF7A6E0D043}"/>
              </a:ext>
            </a:extLst>
          </p:cNvPr>
          <p:cNvGrpSpPr/>
          <p:nvPr/>
        </p:nvGrpSpPr>
        <p:grpSpPr>
          <a:xfrm>
            <a:off x="2217945" y="247781"/>
            <a:ext cx="4384952" cy="461665"/>
            <a:chOff x="477850" y="1541060"/>
            <a:chExt cx="6127239" cy="612325"/>
          </a:xfrm>
        </p:grpSpPr>
        <p:sp>
          <p:nvSpPr>
            <p:cNvPr id="4" name="Arrow: Pentagon 3">
              <a:extLst>
                <a:ext uri="{FF2B5EF4-FFF2-40B4-BE49-F238E27FC236}">
                  <a16:creationId xmlns:a16="http://schemas.microsoft.com/office/drawing/2014/main" id="{282B7269-FB6F-4005-BDC6-21A1A1E58073}"/>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3C16830-BF47-41CA-AE84-BF7BD3A1834B}"/>
                </a:ext>
              </a:extLst>
            </p:cNvPr>
            <p:cNvSpPr txBox="1"/>
            <p:nvPr/>
          </p:nvSpPr>
          <p:spPr>
            <a:xfrm>
              <a:off x="608132" y="1541060"/>
              <a:ext cx="5996957"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➊</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Tóm tắt lý thuyết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79227649-0BC6-4384-A17E-B9EFABC8B211}"/>
              </a:ext>
            </a:extLst>
          </p:cNvPr>
          <p:cNvSpPr txBox="1">
            <a:spLocks/>
          </p:cNvSpPr>
          <p:nvPr/>
        </p:nvSpPr>
        <p:spPr>
          <a:xfrm>
            <a:off x="159857" y="911054"/>
            <a:ext cx="11989407" cy="588727"/>
          </a:xfrm>
          <a:prstGeom prst="rect">
            <a:avLst/>
          </a:prstGeom>
          <a:solidFill>
            <a:schemeClr val="accent4">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algn="just">
              <a:lnSpc>
                <a:spcPct val="112000"/>
              </a:lnSpc>
              <a:spcBef>
                <a:spcPts val="300"/>
              </a:spcBef>
              <a:spcAft>
                <a:spcPts val="300"/>
              </a:spcAft>
            </a:pPr>
            <a:r>
              <a:rPr lang="en-US" sz="3200" b="1" dirty="0">
                <a:solidFill>
                  <a:srgbClr val="000099"/>
                </a:solidFill>
                <a:ea typeface="Calibri" panose="020F0502020204030204" pitchFamily="34" charset="0"/>
                <a:cs typeface="Times New Roman" panose="02020603050405020304" pitchFamily="18" charset="0"/>
              </a:rPr>
              <a:t>I. </a:t>
            </a:r>
            <a:r>
              <a:rPr lang="en-US" sz="3200" b="1" dirty="0" err="1">
                <a:solidFill>
                  <a:srgbClr val="000099"/>
                </a:solidFill>
                <a:ea typeface="Calibri" panose="020F0502020204030204" pitchFamily="34" charset="0"/>
                <a:cs typeface="Times New Roman" panose="02020603050405020304" pitchFamily="18" charset="0"/>
              </a:rPr>
              <a:t>Góc</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lượng</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giác</a:t>
            </a:r>
            <a:endParaRPr lang="en-US" sz="3200" dirty="0">
              <a:solidFill>
                <a:srgbClr val="000099"/>
              </a:solidFill>
              <a:ea typeface="Calibri" panose="020F0502020204030204" pitchFamily="34" charset="0"/>
              <a:cs typeface="Times New Roman" panose="02020603050405020304" pitchFamily="18" charset="0"/>
            </a:endParaRPr>
          </a:p>
          <a:p>
            <a:pPr lvl="0" algn="just">
              <a:lnSpc>
                <a:spcPct val="112000"/>
              </a:lnSpc>
              <a:spcBef>
                <a:spcPts val="300"/>
              </a:spcBef>
              <a:spcAft>
                <a:spcPts val="300"/>
              </a:spcAft>
            </a:pPr>
            <a:endParaRPr lang="en-US" sz="3200" dirty="0">
              <a:solidFill>
                <a:srgbClr val="000099"/>
              </a:solidFill>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4122C2AE-6C95-421B-96F6-86DD8E47767E}"/>
                  </a:ext>
                </a:extLst>
              </p:cNvPr>
              <p:cNvSpPr txBox="1">
                <a:spLocks/>
              </p:cNvSpPr>
              <p:nvPr/>
            </p:nvSpPr>
            <p:spPr>
              <a:xfrm>
                <a:off x="134746" y="1455172"/>
                <a:ext cx="11792211" cy="49624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00" b="1" dirty="0">
                    <a:solidFill>
                      <a:srgbClr val="0000FF"/>
                    </a:solidFill>
                    <a:latin typeface="Aarial"/>
                    <a:ea typeface="Calibri" panose="020F0502020204030204" pitchFamily="34" charset="0"/>
                  </a:rPr>
                  <a:t>2) </a:t>
                </a:r>
                <a:r>
                  <a:rPr lang="en-US" sz="2800" b="1" dirty="0" err="1">
                    <a:solidFill>
                      <a:srgbClr val="0000FF"/>
                    </a:solidFill>
                    <a:latin typeface="Aarial"/>
                  </a:rPr>
                  <a:t>Góc</a:t>
                </a:r>
                <a:r>
                  <a:rPr lang="en-US" sz="2800" b="1" dirty="0">
                    <a:solidFill>
                      <a:srgbClr val="0000FF"/>
                    </a:solidFill>
                    <a:latin typeface="Aarial"/>
                  </a:rPr>
                  <a:t> </a:t>
                </a:r>
                <a:r>
                  <a:rPr lang="en-US" sz="2800" b="1" dirty="0" err="1">
                    <a:solidFill>
                      <a:srgbClr val="0000FF"/>
                    </a:solidFill>
                    <a:latin typeface="Aarial"/>
                  </a:rPr>
                  <a:t>hình</a:t>
                </a:r>
                <a:r>
                  <a:rPr lang="en-US" sz="2800" b="1" dirty="0">
                    <a:solidFill>
                      <a:srgbClr val="0000FF"/>
                    </a:solidFill>
                    <a:latin typeface="Aarial"/>
                  </a:rPr>
                  <a:t> </a:t>
                </a:r>
                <a:r>
                  <a:rPr lang="en-US" sz="2800" b="1" dirty="0" err="1">
                    <a:solidFill>
                      <a:srgbClr val="0000FF"/>
                    </a:solidFill>
                    <a:latin typeface="Aarial"/>
                  </a:rPr>
                  <a:t>học</a:t>
                </a:r>
                <a:r>
                  <a:rPr lang="en-US" sz="2800" b="1" dirty="0">
                    <a:solidFill>
                      <a:srgbClr val="0000FF"/>
                    </a:solidFill>
                    <a:latin typeface="Aarial"/>
                  </a:rPr>
                  <a:t> </a:t>
                </a:r>
                <a:r>
                  <a:rPr lang="en-US" sz="2800" b="1" dirty="0" err="1">
                    <a:solidFill>
                      <a:srgbClr val="0000FF"/>
                    </a:solidFill>
                    <a:latin typeface="Aarial"/>
                  </a:rPr>
                  <a:t>và</a:t>
                </a:r>
                <a:r>
                  <a:rPr lang="en-US" sz="2800" b="1" dirty="0">
                    <a:solidFill>
                      <a:srgbClr val="0000FF"/>
                    </a:solidFill>
                    <a:latin typeface="Aarial"/>
                  </a:rPr>
                  <a:t> </a:t>
                </a:r>
                <a:r>
                  <a:rPr lang="en-US" sz="2800" b="1" dirty="0" err="1">
                    <a:solidFill>
                      <a:srgbClr val="0000FF"/>
                    </a:solidFill>
                    <a:latin typeface="Aarial"/>
                  </a:rPr>
                  <a:t>số</a:t>
                </a:r>
                <a:r>
                  <a:rPr lang="en-US" sz="2800" b="1" dirty="0">
                    <a:solidFill>
                      <a:srgbClr val="0000FF"/>
                    </a:solidFill>
                    <a:latin typeface="Aarial"/>
                  </a:rPr>
                  <a:t> </a:t>
                </a:r>
                <a:r>
                  <a:rPr lang="en-US" sz="2800" b="1" dirty="0" err="1">
                    <a:solidFill>
                      <a:srgbClr val="0000FF"/>
                    </a:solidFill>
                    <a:latin typeface="Aarial"/>
                  </a:rPr>
                  <a:t>đo</a:t>
                </a:r>
                <a:r>
                  <a:rPr lang="en-US" sz="2800" b="1" dirty="0">
                    <a:solidFill>
                      <a:srgbClr val="0000FF"/>
                    </a:solidFill>
                    <a:latin typeface="Aarial"/>
                  </a:rPr>
                  <a:t> </a:t>
                </a:r>
                <a:r>
                  <a:rPr lang="en-US" sz="2800" b="1" dirty="0" err="1">
                    <a:solidFill>
                      <a:srgbClr val="0000FF"/>
                    </a:solidFill>
                    <a:latin typeface="Aarial"/>
                  </a:rPr>
                  <a:t>của</a:t>
                </a:r>
                <a:r>
                  <a:rPr lang="en-US" sz="2800" b="1" dirty="0">
                    <a:solidFill>
                      <a:srgbClr val="0000FF"/>
                    </a:solidFill>
                    <a:latin typeface="Aarial"/>
                  </a:rPr>
                  <a:t> </a:t>
                </a:r>
                <a:r>
                  <a:rPr lang="en-US" sz="2800" b="1" dirty="0" err="1">
                    <a:solidFill>
                      <a:srgbClr val="0000FF"/>
                    </a:solidFill>
                    <a:latin typeface="Aarial"/>
                  </a:rPr>
                  <a:t>chúng</a:t>
                </a:r>
                <a:endParaRPr lang="en-US" sz="2800" dirty="0">
                  <a:solidFill>
                    <a:srgbClr val="0000FF"/>
                  </a:solidFill>
                  <a:latin typeface="Aarial"/>
                </a:endParaRPr>
              </a:p>
              <a:p>
                <a:pPr marL="0" indent="0">
                  <a:buNone/>
                </a:pPr>
                <a:r>
                  <a:rPr lang="en-US" i="1" dirty="0">
                    <a:latin typeface="Aarial"/>
                  </a:rPr>
                  <a:t> </a:t>
                </a:r>
                <a:r>
                  <a:rPr lang="en-US" b="1" dirty="0">
                    <a:solidFill>
                      <a:srgbClr val="FF0000"/>
                    </a:solidFill>
                    <a:latin typeface="Aarial"/>
                  </a:rPr>
                  <a:t>b) </a:t>
                </a:r>
                <a:r>
                  <a:rPr lang="en-US" b="1" dirty="0" err="1">
                    <a:solidFill>
                      <a:srgbClr val="FF0000"/>
                    </a:solidFill>
                    <a:latin typeface="Aarial"/>
                  </a:rPr>
                  <a:t>Tính</a:t>
                </a:r>
                <a:r>
                  <a:rPr lang="en-US" b="1" dirty="0">
                    <a:solidFill>
                      <a:srgbClr val="FF0000"/>
                    </a:solidFill>
                    <a:latin typeface="Aarial"/>
                  </a:rPr>
                  <a:t> </a:t>
                </a:r>
                <a:r>
                  <a:rPr lang="en-US" b="1" dirty="0" err="1">
                    <a:solidFill>
                      <a:srgbClr val="FF0000"/>
                    </a:solidFill>
                    <a:latin typeface="Aarial"/>
                  </a:rPr>
                  <a:t>chất</a:t>
                </a:r>
                <a:r>
                  <a:rPr lang="en-US" b="1" dirty="0">
                    <a:solidFill>
                      <a:srgbClr val="FF0000"/>
                    </a:solidFill>
                    <a:latin typeface="Aarial"/>
                  </a:rPr>
                  <a:t> </a:t>
                </a:r>
                <a:endParaRPr lang="en-US" dirty="0"/>
              </a:p>
              <a:p>
                <a:pPr algn="just"/>
                <a:r>
                  <a:rPr lang="en-US" dirty="0" err="1">
                    <a:latin typeface="Aarial"/>
                  </a:rPr>
                  <a:t>Sự</a:t>
                </a:r>
                <a:r>
                  <a:rPr lang="en-US" dirty="0">
                    <a:latin typeface="Aarial"/>
                  </a:rPr>
                  <a:t> </a:t>
                </a:r>
                <a:r>
                  <a:rPr lang="en-US" dirty="0" err="1">
                    <a:latin typeface="Aarial"/>
                  </a:rPr>
                  <a:t>khác</a:t>
                </a:r>
                <a:r>
                  <a:rPr lang="en-US" dirty="0">
                    <a:latin typeface="Aarial"/>
                  </a:rPr>
                  <a:t> </a:t>
                </a:r>
                <a:r>
                  <a:rPr lang="en-US" dirty="0" err="1">
                    <a:latin typeface="Aarial"/>
                  </a:rPr>
                  <a:t>biệt</a:t>
                </a:r>
                <a:r>
                  <a:rPr lang="en-US" dirty="0">
                    <a:latin typeface="Aarial"/>
                  </a:rPr>
                  <a:t> </a:t>
                </a:r>
                <a:r>
                  <a:rPr lang="en-US" dirty="0" err="1">
                    <a:latin typeface="Aarial"/>
                  </a:rPr>
                  <a:t>giữa</a:t>
                </a:r>
                <a:r>
                  <a:rPr lang="en-US" dirty="0">
                    <a:latin typeface="Aarial"/>
                  </a:rPr>
                  <a:t> </a:t>
                </a:r>
                <a:r>
                  <a:rPr lang="en-US" dirty="0" err="1">
                    <a:latin typeface="Aarial"/>
                  </a:rPr>
                  <a:t>hai</a:t>
                </a:r>
                <a:r>
                  <a:rPr lang="en-US" dirty="0">
                    <a:latin typeface="Aarial"/>
                  </a:rPr>
                  <a:t> </a:t>
                </a:r>
                <a:r>
                  <a:rPr lang="en-US" dirty="0" err="1">
                    <a:latin typeface="Aarial"/>
                  </a:rPr>
                  <a:t>góc</a:t>
                </a:r>
                <a:r>
                  <a:rPr lang="en-US" dirty="0">
                    <a:latin typeface="Aarial"/>
                  </a:rPr>
                  <a:t> </a:t>
                </a:r>
                <a:r>
                  <a:rPr lang="en-US" dirty="0" err="1">
                    <a:latin typeface="Aarial"/>
                  </a:rPr>
                  <a:t>lượng</a:t>
                </a:r>
                <a:r>
                  <a:rPr lang="en-US" dirty="0">
                    <a:latin typeface="Aarial"/>
                  </a:rPr>
                  <a:t> </a:t>
                </a:r>
                <a:r>
                  <a:rPr lang="en-US" dirty="0" err="1">
                    <a:latin typeface="Aarial"/>
                  </a:rPr>
                  <a:t>giác</a:t>
                </a:r>
                <a:r>
                  <a:rPr lang="en-US" dirty="0">
                    <a:latin typeface="Aarial"/>
                  </a:rPr>
                  <a:t> ( </a:t>
                </a:r>
                <a:r>
                  <a:rPr lang="en-US" dirty="0" err="1">
                    <a:latin typeface="Aarial"/>
                  </a:rPr>
                  <a:t>Ou,Ov</a:t>
                </a:r>
                <a:r>
                  <a:rPr lang="en-US" dirty="0">
                    <a:latin typeface="Aarial"/>
                  </a:rPr>
                  <a:t>), </a:t>
                </a:r>
                <a14:m>
                  <m:oMath xmlns:m="http://schemas.openxmlformats.org/officeDocument/2006/math">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𝑂</m:t>
                        </m:r>
                      </m:e>
                      <m:sup>
                        <m:r>
                          <a:rPr lang="en-US" i="1">
                            <a:latin typeface="Cambria Math" panose="02040503050406030204" pitchFamily="18" charset="0"/>
                          </a:rPr>
                          <m:t>′</m:t>
                        </m:r>
                      </m:sup>
                    </m:sSup>
                    <m:sSup>
                      <m:sSupPr>
                        <m:ctrlPr>
                          <a:rPr lang="en-US" i="1">
                            <a:latin typeface="Cambria Math" panose="02040503050406030204" pitchFamily="18" charset="0"/>
                          </a:rPr>
                        </m:ctrlPr>
                      </m:sSupPr>
                      <m:e>
                        <m:r>
                          <a:rPr lang="en-US" i="1">
                            <a:latin typeface="Cambria Math" panose="02040503050406030204" pitchFamily="18" charset="0"/>
                          </a:rPr>
                          <m:t>𝑢</m:t>
                        </m:r>
                      </m:e>
                      <m:sup>
                        <m:r>
                          <a:rPr lang="en-US" i="1">
                            <a:latin typeface="Cambria Math" panose="02040503050406030204" pitchFamily="18" charset="0"/>
                          </a:rPr>
                          <m:t>′</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𝑂</m:t>
                        </m:r>
                      </m:e>
                      <m:sup>
                        <m:r>
                          <a:rPr lang="en-US" i="1">
                            <a:latin typeface="Cambria Math" panose="02040503050406030204" pitchFamily="18" charset="0"/>
                          </a:rPr>
                          <m:t>′</m:t>
                        </m:r>
                      </m:sup>
                    </m:sSup>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m:t>
                        </m:r>
                      </m:sup>
                    </m:sSup>
                    <m:r>
                      <a:rPr lang="en-US" i="1">
                        <a:latin typeface="Cambria Math" panose="02040503050406030204" pitchFamily="18" charset="0"/>
                      </a:rPr>
                      <m:t>)</m:t>
                    </m:r>
                  </m:oMath>
                </a14:m>
                <a:r>
                  <a:rPr lang="en-US" dirty="0">
                    <a:latin typeface="Aarial"/>
                  </a:rPr>
                  <a:t> </a:t>
                </a:r>
                <a:r>
                  <a:rPr lang="en-US" dirty="0" err="1">
                    <a:latin typeface="Aarial"/>
                  </a:rPr>
                  <a:t>chính</a:t>
                </a:r>
                <a:r>
                  <a:rPr lang="en-US" dirty="0">
                    <a:latin typeface="Aarial"/>
                  </a:rPr>
                  <a:t> </a:t>
                </a:r>
                <a:r>
                  <a:rPr lang="en-US" dirty="0" err="1">
                    <a:latin typeface="Aarial"/>
                  </a:rPr>
                  <a:t>là</a:t>
                </a:r>
                <a:r>
                  <a:rPr lang="en-US" dirty="0">
                    <a:latin typeface="Aarial"/>
                  </a:rPr>
                  <a:t> </a:t>
                </a:r>
                <a:r>
                  <a:rPr lang="en-US" dirty="0" err="1">
                    <a:latin typeface="Aarial"/>
                  </a:rPr>
                  <a:t>số</a:t>
                </a:r>
                <a:r>
                  <a:rPr lang="en-US" dirty="0">
                    <a:latin typeface="Aarial"/>
                  </a:rPr>
                  <a:t> </a:t>
                </a:r>
                <a:r>
                  <a:rPr lang="en-US" dirty="0" err="1">
                    <a:latin typeface="Aarial"/>
                  </a:rPr>
                  <a:t>vòng</a:t>
                </a:r>
                <a:r>
                  <a:rPr lang="en-US" dirty="0">
                    <a:latin typeface="Aarial"/>
                  </a:rPr>
                  <a:t> quay </a:t>
                </a:r>
                <a:r>
                  <a:rPr lang="en-US" dirty="0" err="1">
                    <a:latin typeface="Aarial"/>
                  </a:rPr>
                  <a:t>quanh</a:t>
                </a:r>
                <a:r>
                  <a:rPr lang="en-US" dirty="0">
                    <a:latin typeface="Aarial"/>
                  </a:rPr>
                  <a:t> </a:t>
                </a:r>
                <a:r>
                  <a:rPr lang="en-US" dirty="0" err="1">
                    <a:latin typeface="Aarial"/>
                  </a:rPr>
                  <a:t>điểm</a:t>
                </a:r>
                <a:r>
                  <a:rPr lang="en-US" dirty="0">
                    <a:latin typeface="Aarial"/>
                  </a:rPr>
                  <a:t> </a:t>
                </a:r>
                <a:r>
                  <a:rPr lang="en-US" i="1" dirty="0">
                    <a:latin typeface="Aarial"/>
                  </a:rPr>
                  <a:t>O</a:t>
                </a:r>
                <a:r>
                  <a:rPr lang="en-US" dirty="0">
                    <a:latin typeface="Aarial"/>
                  </a:rPr>
                  <a:t>. </a:t>
                </a:r>
              </a:p>
              <a:p>
                <a:pPr algn="just"/>
                <a:r>
                  <a:rPr lang="en-US" dirty="0" err="1">
                    <a:latin typeface="Aarial"/>
                  </a:rPr>
                  <a:t>Vì</a:t>
                </a:r>
                <a:r>
                  <a:rPr lang="en-US" dirty="0">
                    <a:latin typeface="Aarial"/>
                  </a:rPr>
                  <a:t> </a:t>
                </a:r>
                <a:r>
                  <a:rPr lang="en-US" dirty="0" err="1">
                    <a:latin typeface="Aarial"/>
                  </a:rPr>
                  <a:t>vậy</a:t>
                </a:r>
                <a:r>
                  <a:rPr lang="en-US" dirty="0">
                    <a:latin typeface="Aarial"/>
                  </a:rPr>
                  <a:t>, </a:t>
                </a:r>
                <a:r>
                  <a:rPr lang="en-US" dirty="0" err="1">
                    <a:latin typeface="Aarial"/>
                  </a:rPr>
                  <a:t>sự</a:t>
                </a:r>
                <a:r>
                  <a:rPr lang="en-US" dirty="0">
                    <a:latin typeface="Aarial"/>
                  </a:rPr>
                  <a:t> </a:t>
                </a:r>
                <a:r>
                  <a:rPr lang="en-US" dirty="0" err="1">
                    <a:latin typeface="Aarial"/>
                  </a:rPr>
                  <a:t>khác</a:t>
                </a:r>
                <a:r>
                  <a:rPr lang="en-US" dirty="0">
                    <a:latin typeface="Aarial"/>
                  </a:rPr>
                  <a:t> </a:t>
                </a:r>
                <a:r>
                  <a:rPr lang="en-US" dirty="0" err="1">
                    <a:latin typeface="Aarial"/>
                  </a:rPr>
                  <a:t>biệt</a:t>
                </a:r>
                <a:r>
                  <a:rPr lang="en-US" dirty="0">
                    <a:latin typeface="Aarial"/>
                  </a:rPr>
                  <a:t> </a:t>
                </a:r>
                <a:r>
                  <a:rPr lang="en-US" dirty="0" err="1">
                    <a:latin typeface="Aarial"/>
                  </a:rPr>
                  <a:t>giữa</a:t>
                </a:r>
                <a:r>
                  <a:rPr lang="en-US" dirty="0">
                    <a:latin typeface="Aarial"/>
                  </a:rPr>
                  <a:t> </a:t>
                </a:r>
                <a:r>
                  <a:rPr lang="en-US" dirty="0" err="1">
                    <a:latin typeface="Aarial"/>
                  </a:rPr>
                  <a:t>số</a:t>
                </a:r>
                <a:r>
                  <a:rPr lang="en-US" dirty="0">
                    <a:latin typeface="Aarial"/>
                  </a:rPr>
                  <a:t> </a:t>
                </a:r>
                <a:r>
                  <a:rPr lang="en-US" dirty="0" err="1">
                    <a:latin typeface="Aarial"/>
                  </a:rPr>
                  <a:t>đo</a:t>
                </a:r>
                <a:r>
                  <a:rPr lang="en-US" dirty="0">
                    <a:latin typeface="Aarial"/>
                  </a:rPr>
                  <a:t> </a:t>
                </a:r>
                <a:r>
                  <a:rPr lang="en-US" dirty="0" err="1">
                    <a:latin typeface="Aarial"/>
                  </a:rPr>
                  <a:t>của</a:t>
                </a:r>
                <a:r>
                  <a:rPr lang="en-US" dirty="0">
                    <a:latin typeface="Aarial"/>
                  </a:rPr>
                  <a:t> </a:t>
                </a:r>
                <a:r>
                  <a:rPr lang="en-US" dirty="0" err="1">
                    <a:latin typeface="Aarial"/>
                  </a:rPr>
                  <a:t>hai</a:t>
                </a:r>
                <a:r>
                  <a:rPr lang="en-US" dirty="0">
                    <a:latin typeface="Aarial"/>
                  </a:rPr>
                  <a:t> </a:t>
                </a:r>
                <a:r>
                  <a:rPr lang="en-US" dirty="0" err="1">
                    <a:latin typeface="Aarial"/>
                  </a:rPr>
                  <a:t>góc</a:t>
                </a:r>
                <a:r>
                  <a:rPr lang="en-US" dirty="0">
                    <a:latin typeface="Aarial"/>
                  </a:rPr>
                  <a:t> </a:t>
                </a:r>
                <a:r>
                  <a:rPr lang="en-US" dirty="0" err="1">
                    <a:latin typeface="Aarial"/>
                  </a:rPr>
                  <a:t>lượng</a:t>
                </a:r>
                <a:r>
                  <a:rPr lang="en-US" dirty="0">
                    <a:latin typeface="Aarial"/>
                  </a:rPr>
                  <a:t> </a:t>
                </a:r>
                <a:r>
                  <a:rPr lang="en-US" dirty="0" err="1">
                    <a:latin typeface="Aarial"/>
                  </a:rPr>
                  <a:t>giác</a:t>
                </a:r>
                <a:r>
                  <a:rPr lang="en-US" dirty="0">
                    <a:latin typeface="Aarial"/>
                  </a:rPr>
                  <a:t> </a:t>
                </a:r>
                <a:r>
                  <a:rPr lang="en-US" dirty="0" err="1">
                    <a:latin typeface="Aarial"/>
                  </a:rPr>
                  <a:t>đó</a:t>
                </a:r>
                <a:r>
                  <a:rPr lang="en-US" dirty="0">
                    <a:latin typeface="Aarial"/>
                  </a:rPr>
                  <a:t> </a:t>
                </a:r>
                <a:r>
                  <a:rPr lang="en-US" dirty="0" err="1">
                    <a:latin typeface="Aarial"/>
                  </a:rPr>
                  <a:t>chính</a:t>
                </a:r>
                <a:r>
                  <a:rPr lang="en-US" dirty="0">
                    <a:latin typeface="Aarial"/>
                  </a:rPr>
                  <a:t> </a:t>
                </a:r>
                <a:r>
                  <a:rPr lang="en-US" dirty="0" err="1">
                    <a:latin typeface="Aarial"/>
                  </a:rPr>
                  <a:t>là</a:t>
                </a:r>
                <a:r>
                  <a:rPr lang="en-US" dirty="0">
                    <a:latin typeface="Aarial"/>
                  </a:rPr>
                  <a:t> </a:t>
                </a:r>
                <a:r>
                  <a:rPr lang="en-US" dirty="0" err="1">
                    <a:latin typeface="Aarial"/>
                  </a:rPr>
                  <a:t>bội</a:t>
                </a:r>
                <a:r>
                  <a:rPr lang="en-US" dirty="0">
                    <a:latin typeface="Aarial"/>
                  </a:rPr>
                  <a:t> </a:t>
                </a:r>
                <a:r>
                  <a:rPr lang="en-US" dirty="0" err="1">
                    <a:latin typeface="Aarial"/>
                  </a:rPr>
                  <a:t>nguyên</a:t>
                </a:r>
                <a:r>
                  <a:rPr lang="en-US" dirty="0">
                    <a:latin typeface="Aarial"/>
                  </a:rPr>
                  <a:t> </a:t>
                </a:r>
                <a:r>
                  <a:rPr lang="en-US" dirty="0" err="1">
                    <a:latin typeface="Aarial"/>
                  </a:rPr>
                  <a:t>của</a:t>
                </a:r>
                <a:r>
                  <a:rPr lang="en-US" dirty="0">
                    <a:latin typeface="Aarial"/>
                  </a:rPr>
                  <a:t> 360° </a:t>
                </a:r>
                <a:r>
                  <a:rPr lang="en-US" dirty="0" err="1">
                    <a:latin typeface="Aarial"/>
                  </a:rPr>
                  <a:t>khi</a:t>
                </a:r>
                <a:r>
                  <a:rPr lang="en-US" dirty="0">
                    <a:latin typeface="Aarial"/>
                  </a:rPr>
                  <a:t> </a:t>
                </a:r>
                <a:r>
                  <a:rPr lang="en-US" dirty="0" err="1">
                    <a:latin typeface="Aarial"/>
                  </a:rPr>
                  <a:t>hai</a:t>
                </a:r>
                <a:r>
                  <a:rPr lang="en-US" dirty="0">
                    <a:latin typeface="Aarial"/>
                  </a:rPr>
                  <a:t> </a:t>
                </a:r>
                <a:r>
                  <a:rPr lang="en-US" dirty="0" err="1">
                    <a:latin typeface="Aarial"/>
                  </a:rPr>
                  <a:t>góc</a:t>
                </a:r>
                <a:r>
                  <a:rPr lang="en-US" dirty="0">
                    <a:latin typeface="Aarial"/>
                  </a:rPr>
                  <a:t> </a:t>
                </a:r>
                <a:r>
                  <a:rPr lang="en-US" dirty="0" err="1">
                    <a:latin typeface="Aarial"/>
                  </a:rPr>
                  <a:t>đó</a:t>
                </a:r>
                <a:r>
                  <a:rPr lang="en-US" dirty="0">
                    <a:latin typeface="Aarial"/>
                  </a:rPr>
                  <a:t> </a:t>
                </a:r>
                <a:r>
                  <a:rPr lang="en-US" dirty="0" err="1">
                    <a:latin typeface="Aarial"/>
                  </a:rPr>
                  <a:t>tính</a:t>
                </a:r>
                <a:r>
                  <a:rPr lang="en-US" dirty="0">
                    <a:latin typeface="Aarial"/>
                  </a:rPr>
                  <a:t> </a:t>
                </a:r>
                <a:r>
                  <a:rPr lang="en-US" dirty="0" err="1">
                    <a:latin typeface="Aarial"/>
                  </a:rPr>
                  <a:t>theo</a:t>
                </a:r>
                <a:r>
                  <a:rPr lang="en-US" dirty="0">
                    <a:latin typeface="Aarial"/>
                  </a:rPr>
                  <a:t> </a:t>
                </a:r>
                <a:r>
                  <a:rPr lang="en-US" dirty="0" err="1">
                    <a:latin typeface="Aarial"/>
                  </a:rPr>
                  <a:t>đơn</a:t>
                </a:r>
                <a:r>
                  <a:rPr lang="en-US" dirty="0">
                    <a:latin typeface="Aarial"/>
                  </a:rPr>
                  <a:t> </a:t>
                </a:r>
                <a:r>
                  <a:rPr lang="en-US" dirty="0" err="1">
                    <a:latin typeface="Aarial"/>
                  </a:rPr>
                  <a:t>vị</a:t>
                </a:r>
                <a:r>
                  <a:rPr lang="en-US" dirty="0">
                    <a:latin typeface="Aarial"/>
                  </a:rPr>
                  <a:t> </a:t>
                </a:r>
                <a:r>
                  <a:rPr lang="en-US" dirty="0" err="1">
                    <a:latin typeface="Aarial"/>
                  </a:rPr>
                  <a:t>độ</a:t>
                </a:r>
                <a:r>
                  <a:rPr lang="en-US" dirty="0">
                    <a:latin typeface="Aarial"/>
                  </a:rPr>
                  <a:t> (hay </a:t>
                </a:r>
                <a:r>
                  <a:rPr lang="en-US" dirty="0" err="1">
                    <a:latin typeface="Aarial"/>
                  </a:rPr>
                  <a:t>bội</a:t>
                </a:r>
                <a:r>
                  <a:rPr lang="en-US" dirty="0">
                    <a:latin typeface="Aarial"/>
                  </a:rPr>
                  <a:t> </a:t>
                </a:r>
                <a:r>
                  <a:rPr lang="en-US" dirty="0" err="1">
                    <a:latin typeface="Aarial"/>
                  </a:rPr>
                  <a:t>nguyên</a:t>
                </a:r>
                <a:r>
                  <a:rPr lang="en-US" dirty="0">
                    <a:latin typeface="Aarial"/>
                  </a:rPr>
                  <a:t> </a:t>
                </a:r>
                <a:r>
                  <a:rPr lang="en-US" dirty="0" err="1">
                    <a:latin typeface="Aarial"/>
                  </a:rPr>
                  <a:t>của</a:t>
                </a:r>
                <a:r>
                  <a:rPr lang="en-US" dirty="0">
                    <a:latin typeface="Aarial"/>
                  </a:rPr>
                  <a:t> </a:t>
                </a:r>
                <a14:m>
                  <m:oMath xmlns:m="http://schemas.openxmlformats.org/officeDocument/2006/math">
                    <m:r>
                      <a:rPr lang="en-US" i="1">
                        <a:latin typeface="Cambria Math" panose="02040503050406030204" pitchFamily="18" charset="0"/>
                      </a:rPr>
                      <m:t>2</m:t>
                    </m:r>
                    <m:r>
                      <a:rPr lang="en-US" i="1">
                        <a:latin typeface="Cambria Math" panose="02040503050406030204" pitchFamily="18" charset="0"/>
                      </a:rPr>
                      <m:t>𝜋</m:t>
                    </m:r>
                  </m:oMath>
                </a14:m>
                <a:r>
                  <a:rPr lang="en-US" dirty="0">
                    <a:latin typeface="Aarial"/>
                  </a:rPr>
                  <a:t> rad </a:t>
                </a:r>
                <a:r>
                  <a:rPr lang="en-US" dirty="0" err="1">
                    <a:latin typeface="Aarial"/>
                  </a:rPr>
                  <a:t>khi</a:t>
                </a:r>
                <a:r>
                  <a:rPr lang="en-US" dirty="0">
                    <a:latin typeface="Aarial"/>
                  </a:rPr>
                  <a:t> </a:t>
                </a:r>
                <a:r>
                  <a:rPr lang="en-US" dirty="0" err="1">
                    <a:latin typeface="Aarial"/>
                  </a:rPr>
                  <a:t>hai</a:t>
                </a:r>
                <a:r>
                  <a:rPr lang="en-US" dirty="0">
                    <a:latin typeface="Aarial"/>
                  </a:rPr>
                  <a:t> </a:t>
                </a:r>
                <a:r>
                  <a:rPr lang="en-US" dirty="0" err="1">
                    <a:latin typeface="Aarial"/>
                  </a:rPr>
                  <a:t>góc</a:t>
                </a:r>
                <a:r>
                  <a:rPr lang="en-US" dirty="0">
                    <a:latin typeface="Aarial"/>
                  </a:rPr>
                  <a:t> </a:t>
                </a:r>
                <a:r>
                  <a:rPr lang="en-US" dirty="0" err="1">
                    <a:latin typeface="Aarial"/>
                  </a:rPr>
                  <a:t>đó</a:t>
                </a:r>
                <a:r>
                  <a:rPr lang="en-US" dirty="0">
                    <a:latin typeface="Aarial"/>
                  </a:rPr>
                  <a:t> </a:t>
                </a:r>
                <a:r>
                  <a:rPr lang="en-US" dirty="0" err="1">
                    <a:latin typeface="Aarial"/>
                  </a:rPr>
                  <a:t>tính</a:t>
                </a:r>
                <a:r>
                  <a:rPr lang="en-US" dirty="0">
                    <a:latin typeface="Aarial"/>
                  </a:rPr>
                  <a:t> </a:t>
                </a:r>
                <a:r>
                  <a:rPr lang="en-US" dirty="0" err="1">
                    <a:latin typeface="Aarial"/>
                  </a:rPr>
                  <a:t>theo</a:t>
                </a:r>
                <a:r>
                  <a:rPr lang="en-US" dirty="0">
                    <a:latin typeface="Aarial"/>
                  </a:rPr>
                  <a:t> </a:t>
                </a:r>
                <a:r>
                  <a:rPr lang="en-US" dirty="0" err="1">
                    <a:latin typeface="Aarial"/>
                  </a:rPr>
                  <a:t>đơn</a:t>
                </a:r>
                <a:r>
                  <a:rPr lang="en-US" dirty="0">
                    <a:latin typeface="Aarial"/>
                  </a:rPr>
                  <a:t> </a:t>
                </a:r>
                <a:r>
                  <a:rPr lang="en-US" dirty="0" err="1">
                    <a:latin typeface="Aarial"/>
                  </a:rPr>
                  <a:t>vị</a:t>
                </a:r>
                <a:r>
                  <a:rPr lang="en-US" dirty="0">
                    <a:latin typeface="Aarial"/>
                  </a:rPr>
                  <a:t> radian).</a:t>
                </a:r>
              </a:p>
              <a:p>
                <a:pPr marL="0" indent="0" algn="just">
                  <a:buNone/>
                </a:pPr>
                <a:endParaRPr lang="en-US" dirty="0">
                  <a:latin typeface="Aarial"/>
                </a:endParaRPr>
              </a:p>
              <a:p>
                <a:pPr marL="0" lvl="0" indent="0" algn="just">
                  <a:lnSpc>
                    <a:spcPct val="112000"/>
                  </a:lnSpc>
                  <a:spcBef>
                    <a:spcPts val="300"/>
                  </a:spcBef>
                  <a:spcAft>
                    <a:spcPts val="300"/>
                  </a:spcAft>
                  <a:buClr>
                    <a:srgbClr val="0000FF"/>
                  </a:buClr>
                  <a:buNone/>
                </a:pPr>
                <a:endParaRPr lang="en-US" sz="2800" dirty="0">
                  <a:solidFill>
                    <a:prstClr val="black"/>
                  </a:solidFill>
                  <a:latin typeface="Aarial"/>
                  <a:ea typeface="Calibri" panose="020F0502020204030204" pitchFamily="34" charset="0"/>
                </a:endParaRPr>
              </a:p>
            </p:txBody>
          </p:sp>
        </mc:Choice>
        <mc:Fallback xmlns="">
          <p:sp>
            <p:nvSpPr>
              <p:cNvPr id="7" name="Content Placeholder 2">
                <a:extLst>
                  <a:ext uri="{FF2B5EF4-FFF2-40B4-BE49-F238E27FC236}">
                    <a16:creationId xmlns:a16="http://schemas.microsoft.com/office/drawing/2014/main" id="{4122C2AE-6C95-421B-96F6-86DD8E47767E}"/>
                  </a:ext>
                </a:extLst>
              </p:cNvPr>
              <p:cNvSpPr txBox="1">
                <a:spLocks noRot="1" noChangeAspect="1" noMove="1" noResize="1" noEditPoints="1" noAdjustHandles="1" noChangeArrowheads="1" noChangeShapeType="1" noTextEdit="1"/>
              </p:cNvSpPr>
              <p:nvPr/>
            </p:nvSpPr>
            <p:spPr>
              <a:xfrm>
                <a:off x="134746" y="1455172"/>
                <a:ext cx="11792211" cy="4962420"/>
              </a:xfrm>
              <a:prstGeom prst="rect">
                <a:avLst/>
              </a:prstGeom>
              <a:blipFill>
                <a:blip r:embed="rId2"/>
                <a:stretch>
                  <a:fillRect l="-1189" t="-2088" r="-1292"/>
                </a:stretch>
              </a:blipFill>
            </p:spPr>
            <p:txBody>
              <a:bodyPr/>
              <a:lstStyle/>
              <a:p>
                <a:r>
                  <a:rPr lang="en-US">
                    <a:noFill/>
                  </a:rPr>
                  <a:t> </a:t>
                </a:r>
              </a:p>
            </p:txBody>
          </p:sp>
        </mc:Fallback>
      </mc:AlternateContent>
      <p:sp>
        <p:nvSpPr>
          <p:cNvPr id="9" name="Rectangle: Rounded Corners 8">
            <a:extLst>
              <a:ext uri="{FF2B5EF4-FFF2-40B4-BE49-F238E27FC236}">
                <a16:creationId xmlns:a16="http://schemas.microsoft.com/office/drawing/2014/main" id="{C4AE9751-D5F4-4632-B647-AC63F42F60DC}"/>
              </a:ext>
            </a:extLst>
          </p:cNvPr>
          <p:cNvSpPr/>
          <p:nvPr/>
        </p:nvSpPr>
        <p:spPr>
          <a:xfrm>
            <a:off x="108673" y="894723"/>
            <a:ext cx="12065702" cy="560569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05920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up)">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up)">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up)">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A02A7FC-8324-454A-B0F5-EBF7A6E0D043}"/>
              </a:ext>
            </a:extLst>
          </p:cNvPr>
          <p:cNvGrpSpPr/>
          <p:nvPr/>
        </p:nvGrpSpPr>
        <p:grpSpPr>
          <a:xfrm>
            <a:off x="2217945" y="247781"/>
            <a:ext cx="4384952" cy="461665"/>
            <a:chOff x="477850" y="1541060"/>
            <a:chExt cx="6127239" cy="612325"/>
          </a:xfrm>
        </p:grpSpPr>
        <p:sp>
          <p:nvSpPr>
            <p:cNvPr id="4" name="Arrow: Pentagon 3">
              <a:extLst>
                <a:ext uri="{FF2B5EF4-FFF2-40B4-BE49-F238E27FC236}">
                  <a16:creationId xmlns:a16="http://schemas.microsoft.com/office/drawing/2014/main" id="{282B7269-FB6F-4005-BDC6-21A1A1E58073}"/>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3C16830-BF47-41CA-AE84-BF7BD3A1834B}"/>
                </a:ext>
              </a:extLst>
            </p:cNvPr>
            <p:cNvSpPr txBox="1"/>
            <p:nvPr/>
          </p:nvSpPr>
          <p:spPr>
            <a:xfrm>
              <a:off x="608132" y="1541060"/>
              <a:ext cx="5996957"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➊</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Tóm tắt lý thuyết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79227649-0BC6-4384-A17E-B9EFABC8B211}"/>
              </a:ext>
            </a:extLst>
          </p:cNvPr>
          <p:cNvSpPr txBox="1">
            <a:spLocks/>
          </p:cNvSpPr>
          <p:nvPr/>
        </p:nvSpPr>
        <p:spPr>
          <a:xfrm>
            <a:off x="159857" y="911054"/>
            <a:ext cx="11989407" cy="588727"/>
          </a:xfrm>
          <a:prstGeom prst="rect">
            <a:avLst/>
          </a:prstGeom>
          <a:solidFill>
            <a:schemeClr val="accent4">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algn="just">
              <a:lnSpc>
                <a:spcPct val="112000"/>
              </a:lnSpc>
              <a:spcBef>
                <a:spcPts val="300"/>
              </a:spcBef>
              <a:spcAft>
                <a:spcPts val="300"/>
              </a:spcAft>
            </a:pPr>
            <a:r>
              <a:rPr lang="en-US" sz="3200" b="1" dirty="0">
                <a:solidFill>
                  <a:srgbClr val="000099"/>
                </a:solidFill>
                <a:ea typeface="Calibri" panose="020F0502020204030204" pitchFamily="34" charset="0"/>
                <a:cs typeface="Times New Roman" panose="02020603050405020304" pitchFamily="18" charset="0"/>
              </a:rPr>
              <a:t>I. </a:t>
            </a:r>
            <a:r>
              <a:rPr lang="en-US" sz="3200" b="1" dirty="0" err="1">
                <a:solidFill>
                  <a:srgbClr val="000099"/>
                </a:solidFill>
                <a:ea typeface="Calibri" panose="020F0502020204030204" pitchFamily="34" charset="0"/>
                <a:cs typeface="Times New Roman" panose="02020603050405020304" pitchFamily="18" charset="0"/>
              </a:rPr>
              <a:t>Góc</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lượng</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giác</a:t>
            </a:r>
            <a:endParaRPr lang="en-US" sz="3200" dirty="0">
              <a:solidFill>
                <a:srgbClr val="000099"/>
              </a:solidFill>
              <a:ea typeface="Calibri" panose="020F0502020204030204" pitchFamily="34" charset="0"/>
              <a:cs typeface="Times New Roman" panose="02020603050405020304" pitchFamily="18" charset="0"/>
            </a:endParaRPr>
          </a:p>
          <a:p>
            <a:pPr lvl="0" algn="just">
              <a:lnSpc>
                <a:spcPct val="112000"/>
              </a:lnSpc>
              <a:spcBef>
                <a:spcPts val="300"/>
              </a:spcBef>
              <a:spcAft>
                <a:spcPts val="300"/>
              </a:spcAft>
            </a:pPr>
            <a:endParaRPr lang="en-US" sz="3200" dirty="0">
              <a:solidFill>
                <a:srgbClr val="000099"/>
              </a:solidFill>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4122C2AE-6C95-421B-96F6-86DD8E47767E}"/>
                  </a:ext>
                </a:extLst>
              </p:cNvPr>
              <p:cNvSpPr txBox="1">
                <a:spLocks/>
              </p:cNvSpPr>
              <p:nvPr/>
            </p:nvSpPr>
            <p:spPr>
              <a:xfrm>
                <a:off x="134746" y="1455172"/>
                <a:ext cx="11792211" cy="49624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00" b="1" dirty="0">
                    <a:solidFill>
                      <a:srgbClr val="0000FF"/>
                    </a:solidFill>
                    <a:latin typeface="Aarial"/>
                    <a:ea typeface="Calibri" panose="020F0502020204030204" pitchFamily="34" charset="0"/>
                  </a:rPr>
                  <a:t>2) </a:t>
                </a:r>
                <a:r>
                  <a:rPr lang="en-US" sz="2800" b="1" dirty="0" err="1">
                    <a:solidFill>
                      <a:srgbClr val="0000FF"/>
                    </a:solidFill>
                    <a:latin typeface="Aarial"/>
                  </a:rPr>
                  <a:t>Góc</a:t>
                </a:r>
                <a:r>
                  <a:rPr lang="en-US" sz="2800" b="1" dirty="0">
                    <a:solidFill>
                      <a:srgbClr val="0000FF"/>
                    </a:solidFill>
                    <a:latin typeface="Aarial"/>
                  </a:rPr>
                  <a:t> </a:t>
                </a:r>
                <a:r>
                  <a:rPr lang="en-US" sz="2800" b="1" dirty="0" err="1">
                    <a:solidFill>
                      <a:srgbClr val="0000FF"/>
                    </a:solidFill>
                    <a:latin typeface="Aarial"/>
                  </a:rPr>
                  <a:t>hình</a:t>
                </a:r>
                <a:r>
                  <a:rPr lang="en-US" sz="2800" b="1" dirty="0">
                    <a:solidFill>
                      <a:srgbClr val="0000FF"/>
                    </a:solidFill>
                    <a:latin typeface="Aarial"/>
                  </a:rPr>
                  <a:t> </a:t>
                </a:r>
                <a:r>
                  <a:rPr lang="en-US" sz="2800" b="1" dirty="0" err="1">
                    <a:solidFill>
                      <a:srgbClr val="0000FF"/>
                    </a:solidFill>
                    <a:latin typeface="Aarial"/>
                  </a:rPr>
                  <a:t>học</a:t>
                </a:r>
                <a:r>
                  <a:rPr lang="en-US" sz="2800" b="1" dirty="0">
                    <a:solidFill>
                      <a:srgbClr val="0000FF"/>
                    </a:solidFill>
                    <a:latin typeface="Aarial"/>
                  </a:rPr>
                  <a:t> </a:t>
                </a:r>
                <a:r>
                  <a:rPr lang="en-US" sz="2800" b="1" dirty="0" err="1">
                    <a:solidFill>
                      <a:srgbClr val="0000FF"/>
                    </a:solidFill>
                    <a:latin typeface="Aarial"/>
                  </a:rPr>
                  <a:t>và</a:t>
                </a:r>
                <a:r>
                  <a:rPr lang="en-US" sz="2800" b="1" dirty="0">
                    <a:solidFill>
                      <a:srgbClr val="0000FF"/>
                    </a:solidFill>
                    <a:latin typeface="Aarial"/>
                  </a:rPr>
                  <a:t> </a:t>
                </a:r>
                <a:r>
                  <a:rPr lang="en-US" sz="2800" b="1" dirty="0" err="1">
                    <a:solidFill>
                      <a:srgbClr val="0000FF"/>
                    </a:solidFill>
                    <a:latin typeface="Aarial"/>
                  </a:rPr>
                  <a:t>số</a:t>
                </a:r>
                <a:r>
                  <a:rPr lang="en-US" sz="2800" b="1" dirty="0">
                    <a:solidFill>
                      <a:srgbClr val="0000FF"/>
                    </a:solidFill>
                    <a:latin typeface="Aarial"/>
                  </a:rPr>
                  <a:t> </a:t>
                </a:r>
                <a:r>
                  <a:rPr lang="en-US" sz="2800" b="1" dirty="0" err="1">
                    <a:solidFill>
                      <a:srgbClr val="0000FF"/>
                    </a:solidFill>
                    <a:latin typeface="Aarial"/>
                  </a:rPr>
                  <a:t>đo</a:t>
                </a:r>
                <a:r>
                  <a:rPr lang="en-US" sz="2800" b="1" dirty="0">
                    <a:solidFill>
                      <a:srgbClr val="0000FF"/>
                    </a:solidFill>
                    <a:latin typeface="Aarial"/>
                  </a:rPr>
                  <a:t> </a:t>
                </a:r>
                <a:r>
                  <a:rPr lang="en-US" sz="2800" b="1" dirty="0" err="1">
                    <a:solidFill>
                      <a:srgbClr val="0000FF"/>
                    </a:solidFill>
                    <a:latin typeface="Aarial"/>
                  </a:rPr>
                  <a:t>của</a:t>
                </a:r>
                <a:r>
                  <a:rPr lang="en-US" sz="2800" b="1" dirty="0">
                    <a:solidFill>
                      <a:srgbClr val="0000FF"/>
                    </a:solidFill>
                    <a:latin typeface="Aarial"/>
                  </a:rPr>
                  <a:t> </a:t>
                </a:r>
                <a:r>
                  <a:rPr lang="en-US" sz="2800" b="1" dirty="0" err="1">
                    <a:solidFill>
                      <a:srgbClr val="0000FF"/>
                    </a:solidFill>
                    <a:latin typeface="Aarial"/>
                  </a:rPr>
                  <a:t>chúng</a:t>
                </a:r>
                <a:endParaRPr lang="en-US" sz="2800" dirty="0">
                  <a:solidFill>
                    <a:srgbClr val="0000FF"/>
                  </a:solidFill>
                  <a:latin typeface="Aarial"/>
                </a:endParaRPr>
              </a:p>
              <a:p>
                <a:pPr marL="0" indent="0">
                  <a:buNone/>
                </a:pPr>
                <a:r>
                  <a:rPr lang="en-US" i="1" dirty="0">
                    <a:latin typeface="Aarial"/>
                  </a:rPr>
                  <a:t> </a:t>
                </a:r>
                <a:r>
                  <a:rPr lang="en-US" b="1" dirty="0">
                    <a:solidFill>
                      <a:srgbClr val="FF0000"/>
                    </a:solidFill>
                    <a:latin typeface="Aarial"/>
                  </a:rPr>
                  <a:t>b) </a:t>
                </a:r>
                <a:r>
                  <a:rPr lang="en-US" b="1" dirty="0" err="1">
                    <a:solidFill>
                      <a:srgbClr val="FF0000"/>
                    </a:solidFill>
                    <a:latin typeface="Aarial"/>
                  </a:rPr>
                  <a:t>Tính</a:t>
                </a:r>
                <a:r>
                  <a:rPr lang="en-US" b="1" dirty="0">
                    <a:solidFill>
                      <a:srgbClr val="FF0000"/>
                    </a:solidFill>
                    <a:latin typeface="Aarial"/>
                  </a:rPr>
                  <a:t> </a:t>
                </a:r>
                <a:r>
                  <a:rPr lang="en-US" b="1" dirty="0" err="1">
                    <a:solidFill>
                      <a:srgbClr val="FF0000"/>
                    </a:solidFill>
                    <a:latin typeface="Aarial"/>
                  </a:rPr>
                  <a:t>chất</a:t>
                </a:r>
                <a:r>
                  <a:rPr lang="en-US" b="1" dirty="0">
                    <a:solidFill>
                      <a:srgbClr val="FF0000"/>
                    </a:solidFill>
                    <a:latin typeface="Aarial"/>
                  </a:rPr>
                  <a:t> </a:t>
                </a:r>
                <a:endParaRPr lang="en-US" dirty="0"/>
              </a:p>
              <a:p>
                <a:r>
                  <a:rPr lang="en-US" dirty="0">
                    <a:latin typeface="Aarial"/>
                  </a:rPr>
                  <a:t>Cho </a:t>
                </a:r>
                <a:r>
                  <a:rPr lang="en-US" dirty="0" err="1">
                    <a:latin typeface="Aarial"/>
                  </a:rPr>
                  <a:t>hai</a:t>
                </a:r>
                <a:r>
                  <a:rPr lang="en-US" dirty="0">
                    <a:latin typeface="Aarial"/>
                  </a:rPr>
                  <a:t> </a:t>
                </a:r>
                <a:r>
                  <a:rPr lang="en-US" dirty="0" err="1">
                    <a:latin typeface="Aarial"/>
                  </a:rPr>
                  <a:t>góc</a:t>
                </a:r>
                <a:r>
                  <a:rPr lang="en-US" dirty="0">
                    <a:latin typeface="Aarial"/>
                  </a:rPr>
                  <a:t> </a:t>
                </a:r>
                <a:r>
                  <a:rPr lang="en-US" dirty="0" err="1">
                    <a:latin typeface="Aarial"/>
                  </a:rPr>
                  <a:t>lượng</a:t>
                </a:r>
                <a:r>
                  <a:rPr lang="en-US" dirty="0">
                    <a:latin typeface="Aarial"/>
                  </a:rPr>
                  <a:t> </a:t>
                </a:r>
                <a:r>
                  <a:rPr lang="en-US" dirty="0" err="1">
                    <a:latin typeface="Aarial"/>
                  </a:rPr>
                  <a:t>giác</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𝑂𝑢</m:t>
                        </m:r>
                        <m:r>
                          <a:rPr lang="en-US" i="1">
                            <a:latin typeface="Cambria Math" panose="02040503050406030204" pitchFamily="18" charset="0"/>
                          </a:rPr>
                          <m:t>,</m:t>
                        </m:r>
                        <m:r>
                          <a:rPr lang="en-US" i="1">
                            <a:latin typeface="Cambria Math" panose="02040503050406030204" pitchFamily="18" charset="0"/>
                          </a:rPr>
                          <m:t>𝑂𝑣</m:t>
                        </m:r>
                      </m:e>
                    </m:d>
                  </m:oMath>
                </a14:m>
                <a:r>
                  <a:rPr lang="en-US" dirty="0">
                    <a:latin typeface="Aarial"/>
                  </a:rPr>
                  <a:t>, </a:t>
                </a:r>
                <a14:m>
                  <m:oMath xmlns:m="http://schemas.openxmlformats.org/officeDocument/2006/math">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𝑂</m:t>
                            </m:r>
                          </m:e>
                          <m:sup>
                            <m:r>
                              <a:rPr lang="en-US" i="1">
                                <a:latin typeface="Cambria Math" panose="02040503050406030204" pitchFamily="18" charset="0"/>
                              </a:rPr>
                              <m:t>′</m:t>
                            </m:r>
                          </m:sup>
                        </m:sSup>
                        <m:sSup>
                          <m:sSupPr>
                            <m:ctrlPr>
                              <a:rPr lang="en-US" i="1">
                                <a:latin typeface="Cambria Math" panose="02040503050406030204" pitchFamily="18" charset="0"/>
                              </a:rPr>
                            </m:ctrlPr>
                          </m:sSupPr>
                          <m:e>
                            <m:r>
                              <a:rPr lang="en-US" i="1">
                                <a:latin typeface="Cambria Math" panose="02040503050406030204" pitchFamily="18" charset="0"/>
                              </a:rPr>
                              <m:t>𝑢</m:t>
                            </m:r>
                          </m:e>
                          <m:sup>
                            <m:r>
                              <a:rPr lang="en-US" i="1">
                                <a:latin typeface="Cambria Math" panose="02040503050406030204" pitchFamily="18" charset="0"/>
                              </a:rPr>
                              <m:t>′</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𝑂</m:t>
                            </m:r>
                          </m:e>
                          <m:sup>
                            <m:r>
                              <a:rPr lang="en-US" i="1">
                                <a:latin typeface="Cambria Math" panose="02040503050406030204" pitchFamily="18" charset="0"/>
                              </a:rPr>
                              <m:t>′</m:t>
                            </m:r>
                          </m:sup>
                        </m:sSup>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m:t>
                            </m:r>
                          </m:sup>
                        </m:sSup>
                      </m:e>
                    </m:d>
                  </m:oMath>
                </a14:m>
                <a:r>
                  <a:rPr lang="en-US" dirty="0">
                    <a:latin typeface="Aarial"/>
                  </a:rPr>
                  <a:t> </a:t>
                </a:r>
                <a:r>
                  <a:rPr lang="en-US" dirty="0" err="1">
                    <a:latin typeface="Aarial"/>
                  </a:rPr>
                  <a:t>có</a:t>
                </a:r>
                <a:r>
                  <a:rPr lang="en-US" dirty="0">
                    <a:latin typeface="Aarial"/>
                  </a:rPr>
                  <a:t> </a:t>
                </a:r>
                <a:r>
                  <a:rPr lang="en-US" dirty="0" err="1">
                    <a:latin typeface="Aarial"/>
                  </a:rPr>
                  <a:t>tia</a:t>
                </a:r>
                <a:r>
                  <a:rPr lang="en-US" dirty="0">
                    <a:latin typeface="Aarial"/>
                  </a:rPr>
                  <a:t> </a:t>
                </a:r>
                <a:r>
                  <a:rPr lang="en-US" dirty="0" err="1">
                    <a:latin typeface="Aarial"/>
                  </a:rPr>
                  <a:t>đầu</a:t>
                </a:r>
                <a:r>
                  <a:rPr lang="en-US" dirty="0">
                    <a:latin typeface="Aarial"/>
                  </a:rPr>
                  <a:t> </a:t>
                </a:r>
                <a:r>
                  <a:rPr lang="en-US" dirty="0" err="1">
                    <a:latin typeface="Aarial"/>
                  </a:rPr>
                  <a:t>trùng</a:t>
                </a:r>
                <a:r>
                  <a:rPr lang="en-US" dirty="0">
                    <a:latin typeface="Aarial"/>
                  </a:rPr>
                  <a:t> </a:t>
                </a:r>
                <a:r>
                  <a:rPr lang="en-US" dirty="0" err="1">
                    <a:latin typeface="Aarial"/>
                  </a:rPr>
                  <a:t>nhau</a:t>
                </a:r>
                <a:r>
                  <a:rPr lang="en-US" dirty="0">
                    <a:latin typeface="Aarial"/>
                  </a:rPr>
                  <a:t> </a:t>
                </a:r>
                <a14:m>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𝑂𝑢</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𝑂</m:t>
                        </m:r>
                      </m:e>
                      <m:sup>
                        <m:r>
                          <a:rPr lang="en-US" i="1">
                            <a:latin typeface="Cambria Math" panose="02040503050406030204" pitchFamily="18" charset="0"/>
                          </a:rPr>
                          <m:t>′</m:t>
                        </m:r>
                      </m:sup>
                    </m:sSup>
                    <m:sSup>
                      <m:sSupPr>
                        <m:ctrlPr>
                          <a:rPr lang="en-US" i="1">
                            <a:latin typeface="Cambria Math" panose="02040503050406030204" pitchFamily="18" charset="0"/>
                          </a:rPr>
                        </m:ctrlPr>
                      </m:sSupPr>
                      <m:e>
                        <m:r>
                          <a:rPr lang="en-US" i="1">
                            <a:latin typeface="Cambria Math" panose="02040503050406030204" pitchFamily="18" charset="0"/>
                          </a:rPr>
                          <m:t>𝑢</m:t>
                        </m:r>
                      </m:e>
                      <m:sup>
                        <m:r>
                          <a:rPr lang="en-US" i="1">
                            <a:latin typeface="Cambria Math" panose="02040503050406030204" pitchFamily="18" charset="0"/>
                          </a:rPr>
                          <m:t>′</m:t>
                        </m:r>
                      </m:sup>
                    </m:sSup>
                    <m:r>
                      <a:rPr lang="en-US" i="1">
                        <a:latin typeface="Cambria Math" panose="02040503050406030204" pitchFamily="18" charset="0"/>
                      </a:rPr>
                      <m:t>)</m:t>
                    </m:r>
                  </m:oMath>
                </a14:m>
                <a:r>
                  <a:rPr lang="en-US" dirty="0">
                    <a:latin typeface="Aarial"/>
                  </a:rPr>
                  <a:t>, </a:t>
                </a:r>
                <a:r>
                  <a:rPr lang="en-US" dirty="0" err="1">
                    <a:latin typeface="Aarial"/>
                  </a:rPr>
                  <a:t>tia</a:t>
                </a:r>
                <a:r>
                  <a:rPr lang="en-US" dirty="0">
                    <a:latin typeface="Aarial"/>
                  </a:rPr>
                  <a:t> </a:t>
                </a:r>
                <a:r>
                  <a:rPr lang="en-US" dirty="0" err="1">
                    <a:latin typeface="Aarial"/>
                  </a:rPr>
                  <a:t>cuối</a:t>
                </a:r>
                <a:r>
                  <a:rPr lang="en-US" dirty="0">
                    <a:latin typeface="Aarial"/>
                  </a:rPr>
                  <a:t> </a:t>
                </a:r>
                <a:r>
                  <a:rPr lang="en-US" dirty="0" err="1">
                    <a:latin typeface="Aarial"/>
                  </a:rPr>
                  <a:t>trùng</a:t>
                </a:r>
                <a:r>
                  <a:rPr lang="en-US" dirty="0">
                    <a:latin typeface="Aarial"/>
                  </a:rPr>
                  <a:t> </a:t>
                </a:r>
                <a:r>
                  <a:rPr lang="en-US" dirty="0" err="1">
                    <a:latin typeface="Aarial"/>
                  </a:rPr>
                  <a:t>nhau</a:t>
                </a:r>
                <a:r>
                  <a:rPr lang="en-US" dirty="0">
                    <a:latin typeface="Aarial"/>
                  </a:rPr>
                  <a:t> </a:t>
                </a:r>
                <a14:m>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𝑂𝑣</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𝑂</m:t>
                        </m:r>
                      </m:e>
                      <m:sup>
                        <m:r>
                          <a:rPr lang="en-US" i="1">
                            <a:latin typeface="Cambria Math" panose="02040503050406030204" pitchFamily="18" charset="0"/>
                          </a:rPr>
                          <m:t>′</m:t>
                        </m:r>
                      </m:sup>
                    </m:sSup>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m:t>
                        </m:r>
                      </m:sup>
                    </m:sSup>
                    <m:r>
                      <a:rPr lang="en-US" i="1">
                        <a:latin typeface="Cambria Math" panose="02040503050406030204" pitchFamily="18" charset="0"/>
                      </a:rPr>
                      <m:t>)</m:t>
                    </m:r>
                  </m:oMath>
                </a14:m>
                <a:r>
                  <a:rPr lang="en-US" dirty="0">
                    <a:latin typeface="Aarial"/>
                  </a:rPr>
                  <a:t>. Khi </a:t>
                </a:r>
                <a:r>
                  <a:rPr lang="en-US" dirty="0" err="1">
                    <a:latin typeface="Aarial"/>
                  </a:rPr>
                  <a:t>đó</a:t>
                </a:r>
                <a:r>
                  <a:rPr lang="en-US" dirty="0">
                    <a:latin typeface="Aarial"/>
                  </a:rPr>
                  <a:t>, </a:t>
                </a:r>
                <a:r>
                  <a:rPr lang="en-US" dirty="0" err="1">
                    <a:latin typeface="Aarial"/>
                  </a:rPr>
                  <a:t>nếu</a:t>
                </a:r>
                <a:r>
                  <a:rPr lang="en-US" dirty="0">
                    <a:latin typeface="Aarial"/>
                  </a:rPr>
                  <a:t> </a:t>
                </a:r>
                <a:r>
                  <a:rPr lang="en-US" dirty="0" err="1">
                    <a:latin typeface="Aarial"/>
                  </a:rPr>
                  <a:t>sử</a:t>
                </a:r>
                <a:r>
                  <a:rPr lang="en-US" dirty="0">
                    <a:latin typeface="Aarial"/>
                  </a:rPr>
                  <a:t> </a:t>
                </a:r>
                <a:r>
                  <a:rPr lang="en-US" dirty="0" err="1">
                    <a:latin typeface="Aarial"/>
                  </a:rPr>
                  <a:t>dụng</a:t>
                </a:r>
                <a:r>
                  <a:rPr lang="en-US" dirty="0">
                    <a:latin typeface="Aarial"/>
                  </a:rPr>
                  <a:t> </a:t>
                </a:r>
                <a:r>
                  <a:rPr lang="en-US" dirty="0" err="1">
                    <a:latin typeface="Aarial"/>
                  </a:rPr>
                  <a:t>đơn</a:t>
                </a:r>
                <a:r>
                  <a:rPr lang="en-US" dirty="0">
                    <a:latin typeface="Aarial"/>
                  </a:rPr>
                  <a:t> </a:t>
                </a:r>
                <a:r>
                  <a:rPr lang="en-US" dirty="0" err="1">
                    <a:latin typeface="Aarial"/>
                  </a:rPr>
                  <a:t>vị</a:t>
                </a:r>
                <a:r>
                  <a:rPr lang="en-US" dirty="0">
                    <a:latin typeface="Aarial"/>
                  </a:rPr>
                  <a:t> </a:t>
                </a:r>
                <a:r>
                  <a:rPr lang="en-US" dirty="0" err="1">
                    <a:latin typeface="Aarial"/>
                  </a:rPr>
                  <a:t>đo</a:t>
                </a:r>
                <a:r>
                  <a:rPr lang="en-US" dirty="0">
                    <a:latin typeface="Aarial"/>
                  </a:rPr>
                  <a:t> </a:t>
                </a:r>
                <a:r>
                  <a:rPr lang="en-US" dirty="0" err="1">
                    <a:latin typeface="Aarial"/>
                  </a:rPr>
                  <a:t>là</a:t>
                </a:r>
                <a:r>
                  <a:rPr lang="en-US" dirty="0">
                    <a:latin typeface="Aarial"/>
                  </a:rPr>
                  <a:t> </a:t>
                </a:r>
                <a:r>
                  <a:rPr lang="en-US" dirty="0" err="1">
                    <a:latin typeface="Aarial"/>
                  </a:rPr>
                  <a:t>độ</a:t>
                </a:r>
                <a:r>
                  <a:rPr lang="en-US" dirty="0">
                    <a:latin typeface="Aarial"/>
                  </a:rPr>
                  <a:t> </a:t>
                </a:r>
                <a:r>
                  <a:rPr lang="en-US" dirty="0" err="1">
                    <a:latin typeface="Aarial"/>
                  </a:rPr>
                  <a:t>thì</a:t>
                </a:r>
                <a:r>
                  <a:rPr lang="en-US" dirty="0">
                    <a:latin typeface="Aarial"/>
                  </a:rPr>
                  <a:t> ta </a:t>
                </a:r>
                <a:r>
                  <a:rPr lang="en-US" dirty="0" err="1">
                    <a:latin typeface="Aarial"/>
                  </a:rPr>
                  <a:t>có</a:t>
                </a:r>
                <a:r>
                  <a:rPr lang="en-US" dirty="0">
                    <a:latin typeface="Aarial"/>
                  </a:rPr>
                  <a:t>:</a:t>
                </a:r>
              </a:p>
              <a:p>
                <a:pPr marL="0" indent="0" algn="ctr">
                  <a:buNone/>
                </a:pPr>
                <a14:m>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𝑂𝑢</m:t>
                    </m:r>
                    <m:r>
                      <a:rPr lang="en-US" i="1">
                        <a:latin typeface="Cambria Math" panose="02040503050406030204" pitchFamily="18" charset="0"/>
                      </a:rPr>
                      <m:t>,</m:t>
                    </m:r>
                    <m:r>
                      <a:rPr lang="en-US" i="1">
                        <a:latin typeface="Cambria Math" panose="02040503050406030204" pitchFamily="18" charset="0"/>
                      </a:rPr>
                      <m:t>𝑂𝑣</m:t>
                    </m:r>
                    <m:r>
                      <a:rPr lang="en-US" i="1">
                        <a:latin typeface="Cambria Math" panose="02040503050406030204" pitchFamily="18" charset="0"/>
                      </a:rPr>
                      <m:t>)=</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𝑂</m:t>
                            </m:r>
                          </m:e>
                          <m:sup>
                            <m:r>
                              <a:rPr lang="en-US" i="1">
                                <a:latin typeface="Cambria Math" panose="02040503050406030204" pitchFamily="18" charset="0"/>
                              </a:rPr>
                              <m:t>′</m:t>
                            </m:r>
                          </m:sup>
                        </m:sSup>
                        <m:sSup>
                          <m:sSupPr>
                            <m:ctrlPr>
                              <a:rPr lang="en-US" i="1">
                                <a:latin typeface="Cambria Math" panose="02040503050406030204" pitchFamily="18" charset="0"/>
                              </a:rPr>
                            </m:ctrlPr>
                          </m:sSupPr>
                          <m:e>
                            <m:r>
                              <a:rPr lang="en-US" i="1">
                                <a:latin typeface="Cambria Math" panose="02040503050406030204" pitchFamily="18" charset="0"/>
                              </a:rPr>
                              <m:t>𝑢</m:t>
                            </m:r>
                          </m:e>
                          <m:sup>
                            <m:r>
                              <a:rPr lang="en-US" i="1">
                                <a:latin typeface="Cambria Math" panose="02040503050406030204" pitchFamily="18" charset="0"/>
                              </a:rPr>
                              <m:t>′</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𝑂</m:t>
                            </m:r>
                          </m:e>
                          <m:sup>
                            <m:r>
                              <a:rPr lang="en-US" i="1">
                                <a:latin typeface="Cambria Math" panose="02040503050406030204" pitchFamily="18" charset="0"/>
                              </a:rPr>
                              <m:t>′</m:t>
                            </m:r>
                          </m:sup>
                        </m:sSup>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m:t>
                            </m:r>
                          </m:sup>
                        </m:sSup>
                      </m:e>
                    </m:d>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36</m:t>
                    </m:r>
                    <m:sSup>
                      <m:sSupPr>
                        <m:ctrlPr>
                          <a:rPr lang="en-US" i="1">
                            <a:latin typeface="Cambria Math" panose="02040503050406030204" pitchFamily="18" charset="0"/>
                          </a:rPr>
                        </m:ctrlPr>
                      </m:sSupPr>
                      <m:e>
                        <m:r>
                          <a:rPr lang="en-US" i="1">
                            <a:latin typeface="Cambria Math" panose="02040503050406030204" pitchFamily="18" charset="0"/>
                          </a:rPr>
                          <m:t>0</m:t>
                        </m:r>
                      </m:e>
                      <m:sup>
                        <m:r>
                          <a:rPr lang="en-US" i="1">
                            <a:latin typeface="Cambria Math" panose="02040503050406030204" pitchFamily="18" charset="0"/>
                          </a:rPr>
                          <m:t>°</m:t>
                        </m:r>
                      </m:sup>
                    </m:sSup>
                  </m:oMath>
                </a14:m>
                <a:r>
                  <a:rPr lang="en-US" dirty="0" err="1">
                    <a:latin typeface="Aarial"/>
                  </a:rPr>
                  <a:t>với</a:t>
                </a:r>
                <a:r>
                  <a:rPr lang="en-US" dirty="0">
                    <a:latin typeface="Aarial"/>
                  </a:rPr>
                  <a:t> k </a:t>
                </a:r>
                <a:r>
                  <a:rPr lang="en-US" dirty="0" err="1">
                    <a:latin typeface="Aarial"/>
                  </a:rPr>
                  <a:t>là</a:t>
                </a:r>
                <a:r>
                  <a:rPr lang="en-US" dirty="0">
                    <a:latin typeface="Aarial"/>
                  </a:rPr>
                  <a:t> </a:t>
                </a:r>
                <a:r>
                  <a:rPr lang="en-US" dirty="0" err="1">
                    <a:latin typeface="Aarial"/>
                  </a:rPr>
                  <a:t>số</a:t>
                </a:r>
                <a:r>
                  <a:rPr lang="en-US" dirty="0">
                    <a:latin typeface="Aarial"/>
                  </a:rPr>
                  <a:t> </a:t>
                </a:r>
                <a:r>
                  <a:rPr lang="en-US" dirty="0" err="1">
                    <a:latin typeface="Aarial"/>
                  </a:rPr>
                  <a:t>nguyên</a:t>
                </a:r>
                <a:endParaRPr lang="en-US" dirty="0">
                  <a:latin typeface="Aarial"/>
                </a:endParaRPr>
              </a:p>
              <a:p>
                <a:r>
                  <a:rPr lang="en-US" dirty="0" err="1">
                    <a:latin typeface="Aarial"/>
                  </a:rPr>
                  <a:t>Nếu</a:t>
                </a:r>
                <a:r>
                  <a:rPr lang="en-US" dirty="0">
                    <a:latin typeface="Aarial"/>
                  </a:rPr>
                  <a:t> </a:t>
                </a:r>
                <a:r>
                  <a:rPr lang="en-US" dirty="0" err="1">
                    <a:latin typeface="Aarial"/>
                  </a:rPr>
                  <a:t>sử</a:t>
                </a:r>
                <a:r>
                  <a:rPr lang="en-US" dirty="0">
                    <a:latin typeface="Aarial"/>
                  </a:rPr>
                  <a:t> </a:t>
                </a:r>
                <a:r>
                  <a:rPr lang="en-US" dirty="0" err="1">
                    <a:latin typeface="Aarial"/>
                  </a:rPr>
                  <a:t>dụng</a:t>
                </a:r>
                <a:r>
                  <a:rPr lang="en-US" dirty="0">
                    <a:latin typeface="Aarial"/>
                  </a:rPr>
                  <a:t> </a:t>
                </a:r>
                <a:r>
                  <a:rPr lang="en-US" dirty="0" err="1">
                    <a:latin typeface="Aarial"/>
                  </a:rPr>
                  <a:t>đơn</a:t>
                </a:r>
                <a:r>
                  <a:rPr lang="en-US" dirty="0">
                    <a:latin typeface="Aarial"/>
                  </a:rPr>
                  <a:t> </a:t>
                </a:r>
                <a:r>
                  <a:rPr lang="en-US" dirty="0" err="1">
                    <a:latin typeface="Aarial"/>
                  </a:rPr>
                  <a:t>vị</a:t>
                </a:r>
                <a:r>
                  <a:rPr lang="en-US" dirty="0">
                    <a:latin typeface="Aarial"/>
                  </a:rPr>
                  <a:t> </a:t>
                </a:r>
                <a:r>
                  <a:rPr lang="en-US" dirty="0" err="1">
                    <a:latin typeface="Aarial"/>
                  </a:rPr>
                  <a:t>đo</a:t>
                </a:r>
                <a:r>
                  <a:rPr lang="en-US" dirty="0">
                    <a:latin typeface="Aarial"/>
                  </a:rPr>
                  <a:t> </a:t>
                </a:r>
                <a:r>
                  <a:rPr lang="en-US" dirty="0" err="1">
                    <a:latin typeface="Aarial"/>
                  </a:rPr>
                  <a:t>là</a:t>
                </a:r>
                <a:r>
                  <a:rPr lang="en-US" dirty="0">
                    <a:latin typeface="Aarial"/>
                  </a:rPr>
                  <a:t> radian </a:t>
                </a:r>
                <a:r>
                  <a:rPr lang="en-US" dirty="0" err="1">
                    <a:latin typeface="Aarial"/>
                  </a:rPr>
                  <a:t>thì</a:t>
                </a:r>
                <a:r>
                  <a:rPr lang="en-US" dirty="0">
                    <a:latin typeface="Aarial"/>
                  </a:rPr>
                  <a:t> </a:t>
                </a:r>
                <a:r>
                  <a:rPr lang="en-US" dirty="0" err="1">
                    <a:latin typeface="Aarial"/>
                  </a:rPr>
                  <a:t>công</a:t>
                </a:r>
                <a:r>
                  <a:rPr lang="en-US" dirty="0">
                    <a:latin typeface="Aarial"/>
                  </a:rPr>
                  <a:t> </a:t>
                </a:r>
                <a:r>
                  <a:rPr lang="en-US" dirty="0" err="1">
                    <a:latin typeface="Aarial"/>
                  </a:rPr>
                  <a:t>thức</a:t>
                </a:r>
                <a:r>
                  <a:rPr lang="en-US" dirty="0">
                    <a:latin typeface="Aarial"/>
                  </a:rPr>
                  <a:t> </a:t>
                </a:r>
                <a:r>
                  <a:rPr lang="en-US" dirty="0" err="1">
                    <a:latin typeface="Aarial"/>
                  </a:rPr>
                  <a:t>trên</a:t>
                </a:r>
                <a:r>
                  <a:rPr lang="en-US" dirty="0">
                    <a:latin typeface="Aarial"/>
                  </a:rPr>
                  <a:t> </a:t>
                </a:r>
                <a:r>
                  <a:rPr lang="en-US" dirty="0" err="1">
                    <a:latin typeface="Aarial"/>
                  </a:rPr>
                  <a:t>có</a:t>
                </a:r>
                <a:r>
                  <a:rPr lang="en-US" dirty="0">
                    <a:latin typeface="Aarial"/>
                  </a:rPr>
                  <a:t> </a:t>
                </a:r>
                <a:r>
                  <a:rPr lang="en-US" dirty="0" err="1">
                    <a:latin typeface="Aarial"/>
                  </a:rPr>
                  <a:t>thể</a:t>
                </a:r>
                <a:r>
                  <a:rPr lang="en-US" dirty="0">
                    <a:latin typeface="Aarial"/>
                  </a:rPr>
                  <a:t> </a:t>
                </a:r>
                <a:r>
                  <a:rPr lang="en-US" dirty="0" err="1">
                    <a:latin typeface="Aarial"/>
                  </a:rPr>
                  <a:t>viết</a:t>
                </a:r>
                <a:r>
                  <a:rPr lang="en-US" dirty="0">
                    <a:latin typeface="Aarial"/>
                  </a:rPr>
                  <a:t> </a:t>
                </a:r>
                <a:r>
                  <a:rPr lang="en-US" dirty="0" err="1">
                    <a:latin typeface="Aarial"/>
                  </a:rPr>
                  <a:t>như</a:t>
                </a:r>
                <a:r>
                  <a:rPr lang="en-US" dirty="0">
                    <a:latin typeface="Aarial"/>
                  </a:rPr>
                  <a:t> </a:t>
                </a:r>
                <a:r>
                  <a:rPr lang="en-US" dirty="0" err="1">
                    <a:latin typeface="Aarial"/>
                  </a:rPr>
                  <a:t>sau</a:t>
                </a:r>
                <a:r>
                  <a:rPr lang="en-US" dirty="0">
                    <a:latin typeface="Aarial"/>
                  </a:rPr>
                  <a:t>:</a:t>
                </a:r>
              </a:p>
              <a:p>
                <a:pPr marL="0" indent="0" algn="ctr">
                  <a:buNone/>
                </a:pPr>
                <a14:m>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𝑂𝑢</m:t>
                    </m:r>
                    <m:r>
                      <a:rPr lang="en-US" i="1">
                        <a:latin typeface="Cambria Math" panose="02040503050406030204" pitchFamily="18" charset="0"/>
                      </a:rPr>
                      <m:t>,</m:t>
                    </m:r>
                    <m:r>
                      <a:rPr lang="en-US" i="1">
                        <a:latin typeface="Cambria Math" panose="02040503050406030204" pitchFamily="18" charset="0"/>
                      </a:rPr>
                      <m:t>𝑂𝑣</m:t>
                    </m:r>
                    <m:r>
                      <a:rPr lang="en-US" i="1">
                        <a:latin typeface="Cambria Math" panose="02040503050406030204" pitchFamily="18" charset="0"/>
                      </a:rPr>
                      <m:t>)=</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𝑂</m:t>
                            </m:r>
                          </m:e>
                          <m:sup>
                            <m:r>
                              <a:rPr lang="en-US" i="1">
                                <a:latin typeface="Cambria Math" panose="02040503050406030204" pitchFamily="18" charset="0"/>
                              </a:rPr>
                              <m:t>′</m:t>
                            </m:r>
                          </m:sup>
                        </m:sSup>
                        <m:sSup>
                          <m:sSupPr>
                            <m:ctrlPr>
                              <a:rPr lang="en-US" i="1">
                                <a:latin typeface="Cambria Math" panose="02040503050406030204" pitchFamily="18" charset="0"/>
                              </a:rPr>
                            </m:ctrlPr>
                          </m:sSupPr>
                          <m:e>
                            <m:r>
                              <a:rPr lang="en-US" i="1">
                                <a:latin typeface="Cambria Math" panose="02040503050406030204" pitchFamily="18" charset="0"/>
                              </a:rPr>
                              <m:t>𝑢</m:t>
                            </m:r>
                          </m:e>
                          <m:sup>
                            <m:r>
                              <a:rPr lang="en-US" i="1">
                                <a:latin typeface="Cambria Math" panose="02040503050406030204" pitchFamily="18" charset="0"/>
                              </a:rPr>
                              <m:t>′</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𝑂</m:t>
                            </m:r>
                          </m:e>
                          <m:sup>
                            <m:r>
                              <a:rPr lang="en-US" i="1">
                                <a:latin typeface="Cambria Math" panose="02040503050406030204" pitchFamily="18" charset="0"/>
                              </a:rPr>
                              <m:t>′</m:t>
                            </m:r>
                          </m:sup>
                        </m:sSup>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m:t>
                            </m:r>
                          </m:sup>
                        </m:sSup>
                      </m:e>
                    </m:d>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2</m:t>
                    </m:r>
                    <m:r>
                      <a:rPr lang="en-US" i="1">
                        <a:latin typeface="Cambria Math" panose="02040503050406030204" pitchFamily="18" charset="0"/>
                      </a:rPr>
                      <m:t>𝜋</m:t>
                    </m:r>
                    <m:r>
                      <a:rPr lang="en-US" i="1">
                        <a:latin typeface="Cambria Math" panose="02040503050406030204" pitchFamily="18" charset="0"/>
                      </a:rPr>
                      <m:t> </m:t>
                    </m:r>
                  </m:oMath>
                </a14:m>
                <a:r>
                  <a:rPr lang="en-US" dirty="0">
                    <a:latin typeface="Aarial"/>
                  </a:rPr>
                  <a:t> </a:t>
                </a:r>
                <a:r>
                  <a:rPr lang="en-US" dirty="0" err="1">
                    <a:latin typeface="Aarial"/>
                  </a:rPr>
                  <a:t>với</a:t>
                </a:r>
                <a:r>
                  <a:rPr lang="en-US" dirty="0">
                    <a:latin typeface="Aarial"/>
                  </a:rPr>
                  <a:t> k </a:t>
                </a:r>
                <a:r>
                  <a:rPr lang="en-US" dirty="0" err="1">
                    <a:latin typeface="Aarial"/>
                  </a:rPr>
                  <a:t>là</a:t>
                </a:r>
                <a:r>
                  <a:rPr lang="en-US" dirty="0">
                    <a:latin typeface="Aarial"/>
                  </a:rPr>
                  <a:t> </a:t>
                </a:r>
                <a:r>
                  <a:rPr lang="en-US" dirty="0" err="1">
                    <a:latin typeface="Aarial"/>
                  </a:rPr>
                  <a:t>số</a:t>
                </a:r>
                <a:r>
                  <a:rPr lang="en-US" dirty="0">
                    <a:latin typeface="Aarial"/>
                  </a:rPr>
                  <a:t> </a:t>
                </a:r>
                <a:r>
                  <a:rPr lang="en-US" dirty="0" err="1">
                    <a:latin typeface="Aarial"/>
                  </a:rPr>
                  <a:t>nguyên</a:t>
                </a:r>
                <a:endParaRPr lang="en-US" dirty="0">
                  <a:latin typeface="Aarial"/>
                </a:endParaRPr>
              </a:p>
              <a:p>
                <a:pPr marL="0" lvl="0" indent="0" algn="just">
                  <a:lnSpc>
                    <a:spcPct val="112000"/>
                  </a:lnSpc>
                  <a:spcBef>
                    <a:spcPts val="300"/>
                  </a:spcBef>
                  <a:spcAft>
                    <a:spcPts val="300"/>
                  </a:spcAft>
                  <a:buClr>
                    <a:srgbClr val="0000FF"/>
                  </a:buClr>
                  <a:buNone/>
                </a:pPr>
                <a:endParaRPr lang="en-US" sz="2800" dirty="0">
                  <a:solidFill>
                    <a:prstClr val="black"/>
                  </a:solidFill>
                  <a:latin typeface="Aarial"/>
                  <a:ea typeface="Calibri" panose="020F0502020204030204" pitchFamily="34" charset="0"/>
                </a:endParaRPr>
              </a:p>
            </p:txBody>
          </p:sp>
        </mc:Choice>
        <mc:Fallback xmlns="">
          <p:sp>
            <p:nvSpPr>
              <p:cNvPr id="7" name="Content Placeholder 2">
                <a:extLst>
                  <a:ext uri="{FF2B5EF4-FFF2-40B4-BE49-F238E27FC236}">
                    <a16:creationId xmlns:a16="http://schemas.microsoft.com/office/drawing/2014/main" id="{4122C2AE-6C95-421B-96F6-86DD8E47767E}"/>
                  </a:ext>
                </a:extLst>
              </p:cNvPr>
              <p:cNvSpPr txBox="1">
                <a:spLocks noRot="1" noChangeAspect="1" noMove="1" noResize="1" noEditPoints="1" noAdjustHandles="1" noChangeArrowheads="1" noChangeShapeType="1" noTextEdit="1"/>
              </p:cNvSpPr>
              <p:nvPr/>
            </p:nvSpPr>
            <p:spPr>
              <a:xfrm>
                <a:off x="134746" y="1455172"/>
                <a:ext cx="11792211" cy="4962420"/>
              </a:xfrm>
              <a:prstGeom prst="rect">
                <a:avLst/>
              </a:prstGeom>
              <a:blipFill>
                <a:blip r:embed="rId2"/>
                <a:stretch>
                  <a:fillRect l="-1189" t="-2088" b="-1720"/>
                </a:stretch>
              </a:blipFill>
            </p:spPr>
            <p:txBody>
              <a:bodyPr/>
              <a:lstStyle/>
              <a:p>
                <a:r>
                  <a:rPr lang="en-US">
                    <a:noFill/>
                  </a:rPr>
                  <a:t> </a:t>
                </a:r>
              </a:p>
            </p:txBody>
          </p:sp>
        </mc:Fallback>
      </mc:AlternateContent>
      <p:sp>
        <p:nvSpPr>
          <p:cNvPr id="9" name="Rectangle: Rounded Corners 8">
            <a:extLst>
              <a:ext uri="{FF2B5EF4-FFF2-40B4-BE49-F238E27FC236}">
                <a16:creationId xmlns:a16="http://schemas.microsoft.com/office/drawing/2014/main" id="{C4AE9751-D5F4-4632-B647-AC63F42F60DC}"/>
              </a:ext>
            </a:extLst>
          </p:cNvPr>
          <p:cNvSpPr/>
          <p:nvPr/>
        </p:nvSpPr>
        <p:spPr>
          <a:xfrm>
            <a:off x="108673" y="894723"/>
            <a:ext cx="12065702" cy="560569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57743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up)">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up)">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up)">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wipe(up)">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wipe(up)">
                                      <p:cBhvr>
                                        <p:cTn id="3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AF3BAD1-1065-CA5C-D659-D413D712941F}"/>
              </a:ext>
            </a:extLst>
          </p:cNvPr>
          <p:cNvSpPr txBox="1"/>
          <p:nvPr/>
        </p:nvSpPr>
        <p:spPr>
          <a:xfrm>
            <a:off x="1466850" y="628650"/>
            <a:ext cx="3190875" cy="579967"/>
          </a:xfrm>
          <a:prstGeom prst="rect">
            <a:avLst/>
          </a:prstGeom>
          <a:noFill/>
        </p:spPr>
        <p:txBody>
          <a:bodyPr wrap="square" rtlCol="0">
            <a:spAutoFit/>
          </a:bodyPr>
          <a:lstStyle/>
          <a:p>
            <a:pPr algn="just">
              <a:lnSpc>
                <a:spcPct val="150000"/>
              </a:lnSpc>
              <a:spcAft>
                <a:spcPts val="60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Luyện tập 4</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7CDB579-4535-E1C0-22B9-A17E7CB27639}"/>
                  </a:ext>
                </a:extLst>
              </p:cNvPr>
              <p:cNvSpPr txBox="1"/>
              <p:nvPr/>
            </p:nvSpPr>
            <p:spPr>
              <a:xfrm>
                <a:off x="1762125" y="1476375"/>
                <a:ext cx="6019800" cy="3650102"/>
              </a:xfrm>
              <a:prstGeom prst="rect">
                <a:avLst/>
              </a:prstGeom>
              <a:noFill/>
            </p:spPr>
            <p:txBody>
              <a:bodyPr wrap="square" rtlCol="0">
                <a:spAutoFit/>
              </a:bodyPr>
              <a:lstStyle/>
              <a:p>
                <a:pPr algn="just">
                  <a:lnSpc>
                    <a:spcPct val="150000"/>
                  </a:lnSpc>
                  <a:spcAft>
                    <a:spcPts val="600"/>
                  </a:spcAft>
                </a:pP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Gọi </a:t>
                </a:r>
                <a14:m>
                  <m:oMath xmlns:m="http://schemas.openxmlformats.org/officeDocument/2006/math">
                    <m:r>
                      <m:rPr>
                        <m:sty m:val="p"/>
                      </m:rPr>
                      <a:rPr lang="en-US" sz="3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α</m:t>
                    </m:r>
                  </m:oMath>
                </a14:m>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là số đo góc lượng giác có cùng tia đầu và tia cuối với góc lượng giác có số đo </a:t>
                </a:r>
                <a14:m>
                  <m:oMath xmlns:m="http://schemas.openxmlformats.org/officeDocument/2006/math">
                    <m: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3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4</m:t>
                        </m:r>
                        <m:r>
                          <m:rPr>
                            <m:sty m:val="p"/>
                          </m:rPr>
                          <a:rPr lang="en-US" sz="3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π</m:t>
                        </m:r>
                      </m:num>
                      <m:den>
                        <m:r>
                          <a:rPr lang="en-US" sz="3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3</m:t>
                        </m:r>
                      </m:den>
                    </m:f>
                  </m:oMath>
                </a14:m>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600"/>
                  </a:spcAft>
                </a:pP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 có: </a:t>
                </a:r>
                <a14:m>
                  <m:oMath xmlns:m="http://schemas.openxmlformats.org/officeDocument/2006/math">
                    <m:r>
                      <m:rPr>
                        <m:sty m:val="p"/>
                      </m:rPr>
                      <a:rPr lang="en-US" sz="3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α</m:t>
                    </m:r>
                    <m:r>
                      <a:rPr lang="en-US" sz="3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3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4</m:t>
                        </m:r>
                        <m:r>
                          <m:rPr>
                            <m:sty m:val="p"/>
                          </m:rPr>
                          <a:rPr lang="en-US" sz="3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π</m:t>
                        </m:r>
                      </m:num>
                      <m:den>
                        <m:r>
                          <a:rPr lang="en-US" sz="3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3</m:t>
                        </m:r>
                      </m:den>
                    </m:f>
                    <m:r>
                      <a:rPr lang="en-US" sz="3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3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k</m:t>
                    </m:r>
                    <m:r>
                      <a:rPr lang="en-US" sz="3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r>
                      <m:rPr>
                        <m:sty m:val="p"/>
                      </m:rPr>
                      <a:rPr lang="en-US" sz="3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π</m:t>
                    </m:r>
                    <m:r>
                      <a:rPr lang="en-US" sz="3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3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k</m:t>
                    </m:r>
                    <m:r>
                      <a:rPr lang="en-US" sz="3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3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Z</m:t>
                    </m:r>
                  </m:oMath>
                </a14:m>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B7CDB579-4535-E1C0-22B9-A17E7CB27639}"/>
                  </a:ext>
                </a:extLst>
              </p:cNvPr>
              <p:cNvSpPr txBox="1">
                <a:spLocks noRot="1" noChangeAspect="1" noMove="1" noResize="1" noEditPoints="1" noAdjustHandles="1" noChangeArrowheads="1" noChangeShapeType="1" noTextEdit="1"/>
              </p:cNvSpPr>
              <p:nvPr/>
            </p:nvSpPr>
            <p:spPr>
              <a:xfrm>
                <a:off x="1762125" y="1476375"/>
                <a:ext cx="6019800" cy="3650102"/>
              </a:xfrm>
              <a:prstGeom prst="rect">
                <a:avLst/>
              </a:prstGeom>
              <a:blipFill>
                <a:blip r:embed="rId2"/>
                <a:stretch>
                  <a:fillRect l="-2530" r="-2530" b="-1336"/>
                </a:stretch>
              </a:blipFill>
            </p:spPr>
            <p:txBody>
              <a:bodyPr/>
              <a:lstStyle/>
              <a:p>
                <a:r>
                  <a:rPr lang="en-US">
                    <a:noFill/>
                  </a:rPr>
                  <a:t> </a:t>
                </a:r>
              </a:p>
            </p:txBody>
          </p:sp>
        </mc:Fallback>
      </mc:AlternateContent>
    </p:spTree>
    <p:extLst>
      <p:ext uri="{BB962C8B-B14F-4D97-AF65-F5344CB8AC3E}">
        <p14:creationId xmlns:p14="http://schemas.microsoft.com/office/powerpoint/2010/main" val="36619544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A02A7FC-8324-454A-B0F5-EBF7A6E0D043}"/>
              </a:ext>
            </a:extLst>
          </p:cNvPr>
          <p:cNvGrpSpPr/>
          <p:nvPr/>
        </p:nvGrpSpPr>
        <p:grpSpPr>
          <a:xfrm>
            <a:off x="2217945" y="247781"/>
            <a:ext cx="4384952" cy="461665"/>
            <a:chOff x="477850" y="1541060"/>
            <a:chExt cx="6127239" cy="612325"/>
          </a:xfrm>
        </p:grpSpPr>
        <p:sp>
          <p:nvSpPr>
            <p:cNvPr id="4" name="Arrow: Pentagon 3">
              <a:extLst>
                <a:ext uri="{FF2B5EF4-FFF2-40B4-BE49-F238E27FC236}">
                  <a16:creationId xmlns:a16="http://schemas.microsoft.com/office/drawing/2014/main" id="{282B7269-FB6F-4005-BDC6-21A1A1E58073}"/>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3C16830-BF47-41CA-AE84-BF7BD3A1834B}"/>
                </a:ext>
              </a:extLst>
            </p:cNvPr>
            <p:cNvSpPr txBox="1"/>
            <p:nvPr/>
          </p:nvSpPr>
          <p:spPr>
            <a:xfrm>
              <a:off x="608132" y="1541060"/>
              <a:ext cx="5996957"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➊</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Tóm tắt lý thuyết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79227649-0BC6-4384-A17E-B9EFABC8B211}"/>
              </a:ext>
            </a:extLst>
          </p:cNvPr>
          <p:cNvSpPr txBox="1">
            <a:spLocks/>
          </p:cNvSpPr>
          <p:nvPr/>
        </p:nvSpPr>
        <p:spPr>
          <a:xfrm>
            <a:off x="159857" y="911054"/>
            <a:ext cx="11989407" cy="588727"/>
          </a:xfrm>
          <a:prstGeom prst="rect">
            <a:avLst/>
          </a:prstGeom>
          <a:solidFill>
            <a:schemeClr val="accent4">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algn="just">
              <a:lnSpc>
                <a:spcPct val="112000"/>
              </a:lnSpc>
              <a:spcBef>
                <a:spcPts val="300"/>
              </a:spcBef>
              <a:spcAft>
                <a:spcPts val="300"/>
              </a:spcAft>
            </a:pPr>
            <a:r>
              <a:rPr lang="en-US" sz="3200" b="1" dirty="0">
                <a:solidFill>
                  <a:srgbClr val="000099"/>
                </a:solidFill>
                <a:ea typeface="Calibri" panose="020F0502020204030204" pitchFamily="34" charset="0"/>
                <a:cs typeface="Times New Roman" panose="02020603050405020304" pitchFamily="18" charset="0"/>
              </a:rPr>
              <a:t>I. </a:t>
            </a:r>
            <a:r>
              <a:rPr lang="en-US" sz="3200" b="1" dirty="0" err="1">
                <a:solidFill>
                  <a:srgbClr val="000099"/>
                </a:solidFill>
                <a:ea typeface="Calibri" panose="020F0502020204030204" pitchFamily="34" charset="0"/>
                <a:cs typeface="Times New Roman" panose="02020603050405020304" pitchFamily="18" charset="0"/>
              </a:rPr>
              <a:t>Góc</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lượng</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giác</a:t>
            </a:r>
            <a:endParaRPr lang="en-US" sz="3200" dirty="0">
              <a:solidFill>
                <a:srgbClr val="000099"/>
              </a:solidFill>
              <a:ea typeface="Calibri" panose="020F0502020204030204" pitchFamily="34" charset="0"/>
              <a:cs typeface="Times New Roman" panose="02020603050405020304" pitchFamily="18" charset="0"/>
            </a:endParaRPr>
          </a:p>
          <a:p>
            <a:pPr lvl="0" algn="just">
              <a:lnSpc>
                <a:spcPct val="112000"/>
              </a:lnSpc>
              <a:spcBef>
                <a:spcPts val="300"/>
              </a:spcBef>
              <a:spcAft>
                <a:spcPts val="300"/>
              </a:spcAft>
            </a:pPr>
            <a:endParaRPr lang="en-US" sz="3200" dirty="0">
              <a:solidFill>
                <a:srgbClr val="000099"/>
              </a:solidFill>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4122C2AE-6C95-421B-96F6-86DD8E47767E}"/>
                  </a:ext>
                </a:extLst>
              </p:cNvPr>
              <p:cNvSpPr txBox="1">
                <a:spLocks/>
              </p:cNvSpPr>
              <p:nvPr/>
            </p:nvSpPr>
            <p:spPr>
              <a:xfrm>
                <a:off x="134746" y="1455172"/>
                <a:ext cx="11792211" cy="49624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00" b="1" dirty="0">
                    <a:solidFill>
                      <a:srgbClr val="0000FF"/>
                    </a:solidFill>
                    <a:latin typeface="Aarial"/>
                    <a:ea typeface="Calibri" panose="020F0502020204030204" pitchFamily="34" charset="0"/>
                  </a:rPr>
                  <a:t>2) </a:t>
                </a:r>
                <a:r>
                  <a:rPr lang="en-US" sz="2800" b="1" dirty="0" err="1">
                    <a:solidFill>
                      <a:srgbClr val="0000FF"/>
                    </a:solidFill>
                    <a:latin typeface="Aarial"/>
                  </a:rPr>
                  <a:t>Góc</a:t>
                </a:r>
                <a:r>
                  <a:rPr lang="en-US" sz="2800" b="1" dirty="0">
                    <a:solidFill>
                      <a:srgbClr val="0000FF"/>
                    </a:solidFill>
                    <a:latin typeface="Aarial"/>
                  </a:rPr>
                  <a:t> </a:t>
                </a:r>
                <a:r>
                  <a:rPr lang="en-US" sz="2800" b="1" dirty="0" err="1">
                    <a:solidFill>
                      <a:srgbClr val="0000FF"/>
                    </a:solidFill>
                    <a:latin typeface="Aarial"/>
                  </a:rPr>
                  <a:t>hình</a:t>
                </a:r>
                <a:r>
                  <a:rPr lang="en-US" sz="2800" b="1" dirty="0">
                    <a:solidFill>
                      <a:srgbClr val="0000FF"/>
                    </a:solidFill>
                    <a:latin typeface="Aarial"/>
                  </a:rPr>
                  <a:t> </a:t>
                </a:r>
                <a:r>
                  <a:rPr lang="en-US" sz="2800" b="1" dirty="0" err="1">
                    <a:solidFill>
                      <a:srgbClr val="0000FF"/>
                    </a:solidFill>
                    <a:latin typeface="Aarial"/>
                  </a:rPr>
                  <a:t>học</a:t>
                </a:r>
                <a:r>
                  <a:rPr lang="en-US" sz="2800" b="1" dirty="0">
                    <a:solidFill>
                      <a:srgbClr val="0000FF"/>
                    </a:solidFill>
                    <a:latin typeface="Aarial"/>
                  </a:rPr>
                  <a:t> </a:t>
                </a:r>
                <a:r>
                  <a:rPr lang="en-US" sz="2800" b="1" dirty="0" err="1">
                    <a:solidFill>
                      <a:srgbClr val="0000FF"/>
                    </a:solidFill>
                    <a:latin typeface="Aarial"/>
                  </a:rPr>
                  <a:t>và</a:t>
                </a:r>
                <a:r>
                  <a:rPr lang="en-US" sz="2800" b="1" dirty="0">
                    <a:solidFill>
                      <a:srgbClr val="0000FF"/>
                    </a:solidFill>
                    <a:latin typeface="Aarial"/>
                  </a:rPr>
                  <a:t> </a:t>
                </a:r>
                <a:r>
                  <a:rPr lang="en-US" sz="2800" b="1" dirty="0" err="1">
                    <a:solidFill>
                      <a:srgbClr val="0000FF"/>
                    </a:solidFill>
                    <a:latin typeface="Aarial"/>
                  </a:rPr>
                  <a:t>số</a:t>
                </a:r>
                <a:r>
                  <a:rPr lang="en-US" sz="2800" b="1" dirty="0">
                    <a:solidFill>
                      <a:srgbClr val="0000FF"/>
                    </a:solidFill>
                    <a:latin typeface="Aarial"/>
                  </a:rPr>
                  <a:t> </a:t>
                </a:r>
                <a:r>
                  <a:rPr lang="en-US" sz="2800" b="1" dirty="0" err="1">
                    <a:solidFill>
                      <a:srgbClr val="0000FF"/>
                    </a:solidFill>
                    <a:latin typeface="Aarial"/>
                  </a:rPr>
                  <a:t>đo</a:t>
                </a:r>
                <a:r>
                  <a:rPr lang="en-US" sz="2800" b="1" dirty="0">
                    <a:solidFill>
                      <a:srgbClr val="0000FF"/>
                    </a:solidFill>
                    <a:latin typeface="Aarial"/>
                  </a:rPr>
                  <a:t> </a:t>
                </a:r>
                <a:r>
                  <a:rPr lang="en-US" sz="2800" b="1" dirty="0" err="1">
                    <a:solidFill>
                      <a:srgbClr val="0000FF"/>
                    </a:solidFill>
                    <a:latin typeface="Aarial"/>
                  </a:rPr>
                  <a:t>của</a:t>
                </a:r>
                <a:r>
                  <a:rPr lang="en-US" sz="2800" b="1" dirty="0">
                    <a:solidFill>
                      <a:srgbClr val="0000FF"/>
                    </a:solidFill>
                    <a:latin typeface="Aarial"/>
                  </a:rPr>
                  <a:t> </a:t>
                </a:r>
                <a:r>
                  <a:rPr lang="en-US" sz="2800" b="1" dirty="0" err="1">
                    <a:solidFill>
                      <a:srgbClr val="0000FF"/>
                    </a:solidFill>
                    <a:latin typeface="Aarial"/>
                  </a:rPr>
                  <a:t>chúng</a:t>
                </a:r>
                <a:endParaRPr lang="en-US" sz="2800" dirty="0">
                  <a:solidFill>
                    <a:srgbClr val="0000FF"/>
                  </a:solidFill>
                  <a:latin typeface="Aarial"/>
                </a:endParaRPr>
              </a:p>
              <a:p>
                <a:pPr marL="0" indent="0">
                  <a:buNone/>
                </a:pPr>
                <a:r>
                  <a:rPr lang="en-US" i="1" dirty="0">
                    <a:latin typeface="Aarial"/>
                  </a:rPr>
                  <a:t> </a:t>
                </a:r>
                <a:r>
                  <a:rPr lang="en-US" b="1" dirty="0">
                    <a:solidFill>
                      <a:srgbClr val="FF0000"/>
                    </a:solidFill>
                    <a:latin typeface="Aarial"/>
                  </a:rPr>
                  <a:t>b) </a:t>
                </a:r>
                <a:r>
                  <a:rPr lang="en-US" b="1" dirty="0" err="1">
                    <a:solidFill>
                      <a:srgbClr val="FF0000"/>
                    </a:solidFill>
                    <a:latin typeface="Aarial"/>
                  </a:rPr>
                  <a:t>Tính</a:t>
                </a:r>
                <a:r>
                  <a:rPr lang="en-US" b="1" dirty="0">
                    <a:solidFill>
                      <a:srgbClr val="FF0000"/>
                    </a:solidFill>
                    <a:latin typeface="Aarial"/>
                  </a:rPr>
                  <a:t> </a:t>
                </a:r>
                <a:r>
                  <a:rPr lang="en-US" b="1" dirty="0" err="1">
                    <a:solidFill>
                      <a:srgbClr val="FF0000"/>
                    </a:solidFill>
                    <a:latin typeface="Aarial"/>
                  </a:rPr>
                  <a:t>chất</a:t>
                </a:r>
                <a:r>
                  <a:rPr lang="en-US" b="1" dirty="0">
                    <a:solidFill>
                      <a:srgbClr val="FF0000"/>
                    </a:solidFill>
                    <a:latin typeface="Aarial"/>
                  </a:rPr>
                  <a:t> </a:t>
                </a:r>
                <a:endParaRPr lang="en-US" dirty="0"/>
              </a:p>
              <a:p>
                <a:r>
                  <a:rPr lang="en-US" dirty="0" err="1">
                    <a:latin typeface="Aarial"/>
                  </a:rPr>
                  <a:t>Người</a:t>
                </a:r>
                <a:r>
                  <a:rPr lang="en-US" dirty="0">
                    <a:latin typeface="Aarial"/>
                  </a:rPr>
                  <a:t> ta </a:t>
                </a:r>
                <a:r>
                  <a:rPr lang="en-US" dirty="0" err="1">
                    <a:latin typeface="Aarial"/>
                  </a:rPr>
                  <a:t>có</a:t>
                </a:r>
                <a:r>
                  <a:rPr lang="en-US" dirty="0">
                    <a:latin typeface="Aarial"/>
                  </a:rPr>
                  <a:t> </a:t>
                </a:r>
                <a:r>
                  <a:rPr lang="en-US" dirty="0" err="1">
                    <a:latin typeface="Aarial"/>
                  </a:rPr>
                  <a:t>thể</a:t>
                </a:r>
                <a:r>
                  <a:rPr lang="en-US" dirty="0">
                    <a:latin typeface="Aarial"/>
                  </a:rPr>
                  <a:t> </a:t>
                </a:r>
                <a:r>
                  <a:rPr lang="en-US" dirty="0" err="1">
                    <a:latin typeface="Aarial"/>
                  </a:rPr>
                  <a:t>chứng</a:t>
                </a:r>
                <a:r>
                  <a:rPr lang="en-US" dirty="0">
                    <a:latin typeface="Aarial"/>
                  </a:rPr>
                  <a:t> </a:t>
                </a:r>
                <a:r>
                  <a:rPr lang="en-US" dirty="0" err="1">
                    <a:latin typeface="Aarial"/>
                  </a:rPr>
                  <a:t>minh</a:t>
                </a:r>
                <a:r>
                  <a:rPr lang="en-US" dirty="0">
                    <a:latin typeface="Aarial"/>
                  </a:rPr>
                  <a:t> </a:t>
                </a:r>
                <a:r>
                  <a:rPr lang="en-US" dirty="0" err="1">
                    <a:latin typeface="Aarial"/>
                  </a:rPr>
                  <a:t>được</a:t>
                </a:r>
                <a:r>
                  <a:rPr lang="en-US" dirty="0">
                    <a:latin typeface="Aarial"/>
                  </a:rPr>
                  <a:t> </a:t>
                </a:r>
                <a:r>
                  <a:rPr lang="en-US" dirty="0" err="1">
                    <a:latin typeface="Aarial"/>
                  </a:rPr>
                  <a:t>định</a:t>
                </a:r>
                <a:r>
                  <a:rPr lang="en-US" dirty="0">
                    <a:latin typeface="Aarial"/>
                  </a:rPr>
                  <a:t> </a:t>
                </a:r>
                <a:r>
                  <a:rPr lang="en-US" dirty="0" err="1">
                    <a:latin typeface="Aarial"/>
                  </a:rPr>
                  <a:t>lí</a:t>
                </a:r>
                <a:r>
                  <a:rPr lang="en-US" dirty="0">
                    <a:latin typeface="Aarial"/>
                  </a:rPr>
                  <a:t> </a:t>
                </a:r>
                <a:r>
                  <a:rPr lang="en-US" dirty="0" err="1">
                    <a:latin typeface="Aarial"/>
                  </a:rPr>
                  <a:t>sau</a:t>
                </a:r>
                <a:r>
                  <a:rPr lang="en-US" dirty="0">
                    <a:latin typeface="Aarial"/>
                  </a:rPr>
                  <a:t>, </a:t>
                </a:r>
                <a:r>
                  <a:rPr lang="en-US" dirty="0" err="1">
                    <a:latin typeface="Aarial"/>
                  </a:rPr>
                  <a:t>gọi</a:t>
                </a:r>
                <a:r>
                  <a:rPr lang="en-US" dirty="0">
                    <a:latin typeface="Aarial"/>
                  </a:rPr>
                  <a:t> </a:t>
                </a:r>
                <a:r>
                  <a:rPr lang="en-US" dirty="0" err="1">
                    <a:latin typeface="Aarial"/>
                  </a:rPr>
                  <a:t>là</a:t>
                </a:r>
                <a:r>
                  <a:rPr lang="en-US" dirty="0">
                    <a:latin typeface="Aarial"/>
                  </a:rPr>
                  <a:t> </a:t>
                </a:r>
                <a:r>
                  <a:rPr lang="en-US" dirty="0" err="1">
                    <a:latin typeface="Aarial"/>
                  </a:rPr>
                  <a:t>hệ</a:t>
                </a:r>
                <a:r>
                  <a:rPr lang="en-US" dirty="0">
                    <a:latin typeface="Aarial"/>
                  </a:rPr>
                  <a:t> </a:t>
                </a:r>
                <a:r>
                  <a:rPr lang="en-US" dirty="0" err="1">
                    <a:latin typeface="Aarial"/>
                  </a:rPr>
                  <a:t>thức</a:t>
                </a:r>
                <a:r>
                  <a:rPr lang="en-US" dirty="0">
                    <a:latin typeface="Aarial"/>
                  </a:rPr>
                  <a:t> </a:t>
                </a:r>
                <a:r>
                  <a:rPr lang="en-US" dirty="0" err="1">
                    <a:latin typeface="Aarial"/>
                  </a:rPr>
                  <a:t>Chasles</a:t>
                </a:r>
                <a:r>
                  <a:rPr lang="en-US" dirty="0">
                    <a:latin typeface="Aarial"/>
                  </a:rPr>
                  <a:t> (Sa-</a:t>
                </a:r>
                <a:r>
                  <a:rPr lang="en-US" dirty="0" err="1">
                    <a:latin typeface="Aarial"/>
                  </a:rPr>
                  <a:t>lơ</a:t>
                </a:r>
                <a:r>
                  <a:rPr lang="en-US" dirty="0">
                    <a:latin typeface="Aarial"/>
                  </a:rPr>
                  <a:t>) </a:t>
                </a:r>
                <a:r>
                  <a:rPr lang="en-US" dirty="0" err="1">
                    <a:latin typeface="Aarial"/>
                  </a:rPr>
                  <a:t>về</a:t>
                </a:r>
                <a:r>
                  <a:rPr lang="en-US" dirty="0">
                    <a:latin typeface="Aarial"/>
                  </a:rPr>
                  <a:t> </a:t>
                </a:r>
                <a:r>
                  <a:rPr lang="en-US" dirty="0" err="1">
                    <a:latin typeface="Aarial"/>
                  </a:rPr>
                  <a:t>số</a:t>
                </a:r>
                <a:r>
                  <a:rPr lang="en-US" dirty="0">
                    <a:latin typeface="Aarial"/>
                  </a:rPr>
                  <a:t> </a:t>
                </a:r>
                <a:r>
                  <a:rPr lang="en-US" dirty="0" err="1">
                    <a:latin typeface="Aarial"/>
                  </a:rPr>
                  <a:t>đo</a:t>
                </a:r>
                <a:r>
                  <a:rPr lang="en-US" dirty="0">
                    <a:latin typeface="Aarial"/>
                  </a:rPr>
                  <a:t> </a:t>
                </a:r>
                <a:r>
                  <a:rPr lang="en-US" dirty="0" err="1">
                    <a:latin typeface="Aarial"/>
                  </a:rPr>
                  <a:t>của</a:t>
                </a:r>
                <a:r>
                  <a:rPr lang="en-US" dirty="0">
                    <a:latin typeface="Aarial"/>
                  </a:rPr>
                  <a:t> </a:t>
                </a:r>
                <a:r>
                  <a:rPr lang="en-US" dirty="0" err="1">
                    <a:latin typeface="Aarial"/>
                  </a:rPr>
                  <a:t>góc</a:t>
                </a:r>
                <a:r>
                  <a:rPr lang="en-US" dirty="0">
                    <a:latin typeface="Aarial"/>
                  </a:rPr>
                  <a:t> </a:t>
                </a:r>
                <a:r>
                  <a:rPr lang="en-US" dirty="0" err="1">
                    <a:latin typeface="Aarial"/>
                  </a:rPr>
                  <a:t>lượng</a:t>
                </a:r>
                <a:r>
                  <a:rPr lang="en-US" dirty="0">
                    <a:latin typeface="Aarial"/>
                  </a:rPr>
                  <a:t> </a:t>
                </a:r>
                <a:r>
                  <a:rPr lang="en-US" dirty="0" err="1">
                    <a:latin typeface="Aarial"/>
                  </a:rPr>
                  <a:t>giác</a:t>
                </a:r>
                <a:r>
                  <a:rPr lang="en-US" dirty="0">
                    <a:latin typeface="Aarial"/>
                  </a:rPr>
                  <a:t>:</a:t>
                </a:r>
              </a:p>
              <a:p>
                <a:r>
                  <a:rPr lang="en-US" dirty="0" err="1">
                    <a:latin typeface="Aarial"/>
                  </a:rPr>
                  <a:t>Với</a:t>
                </a:r>
                <a:r>
                  <a:rPr lang="en-US" dirty="0">
                    <a:latin typeface="Aarial"/>
                  </a:rPr>
                  <a:t> </a:t>
                </a:r>
                <a:r>
                  <a:rPr lang="en-US" dirty="0" err="1">
                    <a:latin typeface="Aarial"/>
                  </a:rPr>
                  <a:t>ba</a:t>
                </a:r>
                <a:r>
                  <a:rPr lang="en-US" dirty="0">
                    <a:latin typeface="Aarial"/>
                  </a:rPr>
                  <a:t> </a:t>
                </a:r>
                <a:r>
                  <a:rPr lang="en-US" dirty="0" err="1">
                    <a:latin typeface="Aarial"/>
                  </a:rPr>
                  <a:t>tia</a:t>
                </a:r>
                <a:r>
                  <a:rPr lang="en-US" dirty="0">
                    <a:latin typeface="Aarial"/>
                  </a:rPr>
                  <a:t> </a:t>
                </a:r>
                <a:r>
                  <a:rPr lang="en-US" dirty="0" err="1">
                    <a:latin typeface="Aarial"/>
                  </a:rPr>
                  <a:t>tuỳ</a:t>
                </a:r>
                <a:r>
                  <a:rPr lang="en-US" dirty="0">
                    <a:latin typeface="Aarial"/>
                  </a:rPr>
                  <a:t> ý </a:t>
                </a:r>
                <a14:m>
                  <m:oMath xmlns:m="http://schemas.openxmlformats.org/officeDocument/2006/math">
                    <m:r>
                      <a:rPr lang="en-US" i="1">
                        <a:latin typeface="Cambria Math" panose="02040503050406030204" pitchFamily="18" charset="0"/>
                      </a:rPr>
                      <m:t>𝑂𝑢</m:t>
                    </m:r>
                    <m:r>
                      <a:rPr lang="en-US" i="1">
                        <a:latin typeface="Cambria Math" panose="02040503050406030204" pitchFamily="18" charset="0"/>
                      </a:rPr>
                      <m:t>,</m:t>
                    </m:r>
                    <m:r>
                      <a:rPr lang="en-US" i="1">
                        <a:latin typeface="Cambria Math" panose="02040503050406030204" pitchFamily="18" charset="0"/>
                      </a:rPr>
                      <m:t>𝑂𝑣</m:t>
                    </m:r>
                    <m:r>
                      <a:rPr lang="en-US" i="1">
                        <a:latin typeface="Cambria Math" panose="02040503050406030204" pitchFamily="18" charset="0"/>
                      </a:rPr>
                      <m:t>,</m:t>
                    </m:r>
                    <m:r>
                      <a:rPr lang="en-US" i="1">
                        <a:latin typeface="Cambria Math" panose="02040503050406030204" pitchFamily="18" charset="0"/>
                      </a:rPr>
                      <m:t>𝑂𝑤</m:t>
                    </m:r>
                  </m:oMath>
                </a14:m>
                <a:r>
                  <a:rPr lang="en-US" dirty="0">
                    <a:latin typeface="Aarial"/>
                  </a:rPr>
                  <a:t>ta </a:t>
                </a:r>
                <a:r>
                  <a:rPr lang="en-US" dirty="0" err="1">
                    <a:latin typeface="Aarial"/>
                  </a:rPr>
                  <a:t>có</a:t>
                </a:r>
                <a:endParaRPr lang="en-US" dirty="0">
                  <a:latin typeface="Aarial"/>
                </a:endParaRP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𝑂𝑢</m:t>
                      </m:r>
                      <m:r>
                        <a:rPr lang="en-US" i="1">
                          <a:latin typeface="Cambria Math" panose="02040503050406030204" pitchFamily="18" charset="0"/>
                        </a:rPr>
                        <m:t>,</m:t>
                      </m:r>
                      <m:r>
                        <a:rPr lang="en-US" i="1">
                          <a:latin typeface="Cambria Math" panose="02040503050406030204" pitchFamily="18" charset="0"/>
                        </a:rPr>
                        <m:t>𝑂𝑣</m:t>
                      </m:r>
                      <m:r>
                        <a:rPr lang="en-US" i="1">
                          <a:latin typeface="Cambria Math" panose="02040503050406030204" pitchFamily="18" charset="0"/>
                        </a:rPr>
                        <m:t>)+(</m:t>
                      </m:r>
                      <m:r>
                        <a:rPr lang="en-US" i="1">
                          <a:latin typeface="Cambria Math" panose="02040503050406030204" pitchFamily="18" charset="0"/>
                        </a:rPr>
                        <m:t>𝑂𝑣</m:t>
                      </m:r>
                      <m:r>
                        <a:rPr lang="en-US" i="1">
                          <a:latin typeface="Cambria Math" panose="02040503050406030204" pitchFamily="18" charset="0"/>
                        </a:rPr>
                        <m:t>,</m:t>
                      </m:r>
                      <m:r>
                        <a:rPr lang="en-US" i="1">
                          <a:latin typeface="Cambria Math" panose="02040503050406030204" pitchFamily="18" charset="0"/>
                        </a:rPr>
                        <m:t>𝑂𝑤</m:t>
                      </m:r>
                      <m:r>
                        <a:rPr lang="en-US" i="1">
                          <a:latin typeface="Cambria Math" panose="02040503050406030204" pitchFamily="18" charset="0"/>
                        </a:rPr>
                        <m:t>)=(</m:t>
                      </m:r>
                      <m:r>
                        <a:rPr lang="en-US" i="1">
                          <a:latin typeface="Cambria Math" panose="02040503050406030204" pitchFamily="18" charset="0"/>
                        </a:rPr>
                        <m:t>𝑂𝑢</m:t>
                      </m:r>
                      <m:r>
                        <a:rPr lang="en-US" i="1">
                          <a:latin typeface="Cambria Math" panose="02040503050406030204" pitchFamily="18" charset="0"/>
                        </a:rPr>
                        <m:t>,</m:t>
                      </m:r>
                      <m:r>
                        <a:rPr lang="en-US" i="1">
                          <a:latin typeface="Cambria Math" panose="02040503050406030204" pitchFamily="18" charset="0"/>
                        </a:rPr>
                        <m:t>𝑂𝑤</m:t>
                      </m:r>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2</m:t>
                      </m:r>
                      <m:r>
                        <a:rPr lang="en-US" i="1">
                          <a:latin typeface="Cambria Math" panose="02040503050406030204" pitchFamily="18" charset="0"/>
                        </a:rPr>
                        <m:t>𝜋</m:t>
                      </m:r>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m:t>
                      </m:r>
                      <m:r>
                        <a:rPr lang="en-US" i="1">
                          <a:latin typeface="Cambria Math" panose="02040503050406030204" pitchFamily="18" charset="0"/>
                        </a:rPr>
                        <m:t>ℤ</m:t>
                      </m:r>
                      <m:r>
                        <a:rPr lang="en-US" i="1">
                          <a:latin typeface="Cambria Math" panose="02040503050406030204" pitchFamily="18" charset="0"/>
                        </a:rPr>
                        <m:t>).</m:t>
                      </m:r>
                    </m:oMath>
                  </m:oMathPara>
                </a14:m>
                <a:endParaRPr lang="en-US" dirty="0">
                  <a:latin typeface="Aarial"/>
                </a:endParaRPr>
              </a:p>
              <a:p>
                <a:pPr marL="0" lvl="0" indent="0" algn="just">
                  <a:lnSpc>
                    <a:spcPct val="112000"/>
                  </a:lnSpc>
                  <a:spcBef>
                    <a:spcPts val="300"/>
                  </a:spcBef>
                  <a:spcAft>
                    <a:spcPts val="300"/>
                  </a:spcAft>
                  <a:buClr>
                    <a:srgbClr val="0000FF"/>
                  </a:buClr>
                  <a:buNone/>
                </a:pPr>
                <a:endParaRPr lang="en-US" sz="2800" dirty="0">
                  <a:solidFill>
                    <a:prstClr val="black"/>
                  </a:solidFill>
                  <a:latin typeface="Aarial"/>
                  <a:ea typeface="Calibri" panose="020F0502020204030204" pitchFamily="34" charset="0"/>
                </a:endParaRPr>
              </a:p>
            </p:txBody>
          </p:sp>
        </mc:Choice>
        <mc:Fallback xmlns="">
          <p:sp>
            <p:nvSpPr>
              <p:cNvPr id="7" name="Content Placeholder 2">
                <a:extLst>
                  <a:ext uri="{FF2B5EF4-FFF2-40B4-BE49-F238E27FC236}">
                    <a16:creationId xmlns:a16="http://schemas.microsoft.com/office/drawing/2014/main" id="{4122C2AE-6C95-421B-96F6-86DD8E47767E}"/>
                  </a:ext>
                </a:extLst>
              </p:cNvPr>
              <p:cNvSpPr txBox="1">
                <a:spLocks noRot="1" noChangeAspect="1" noMove="1" noResize="1" noEditPoints="1" noAdjustHandles="1" noChangeArrowheads="1" noChangeShapeType="1" noTextEdit="1"/>
              </p:cNvSpPr>
              <p:nvPr/>
            </p:nvSpPr>
            <p:spPr>
              <a:xfrm>
                <a:off x="134746" y="1455172"/>
                <a:ext cx="11792211" cy="4962420"/>
              </a:xfrm>
              <a:prstGeom prst="rect">
                <a:avLst/>
              </a:prstGeom>
              <a:blipFill>
                <a:blip r:embed="rId2"/>
                <a:stretch>
                  <a:fillRect l="-1189" t="-2088"/>
                </a:stretch>
              </a:blipFill>
            </p:spPr>
            <p:txBody>
              <a:bodyPr/>
              <a:lstStyle/>
              <a:p>
                <a:r>
                  <a:rPr lang="en-US">
                    <a:noFill/>
                  </a:rPr>
                  <a:t> </a:t>
                </a:r>
              </a:p>
            </p:txBody>
          </p:sp>
        </mc:Fallback>
      </mc:AlternateContent>
      <p:sp>
        <p:nvSpPr>
          <p:cNvPr id="9" name="Rectangle: Rounded Corners 8">
            <a:extLst>
              <a:ext uri="{FF2B5EF4-FFF2-40B4-BE49-F238E27FC236}">
                <a16:creationId xmlns:a16="http://schemas.microsoft.com/office/drawing/2014/main" id="{C4AE9751-D5F4-4632-B647-AC63F42F60DC}"/>
              </a:ext>
            </a:extLst>
          </p:cNvPr>
          <p:cNvSpPr/>
          <p:nvPr/>
        </p:nvSpPr>
        <p:spPr>
          <a:xfrm>
            <a:off x="108673" y="894723"/>
            <a:ext cx="12065702" cy="560569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05282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up)">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up)">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up)">
                                      <p:cBhvr>
                                        <p:cTn id="22" dur="500"/>
                                        <p:tgtEl>
                                          <p:spTgt spid="7">
                                            <p:txEl>
                                              <p:pRg st="3" end="3"/>
                                            </p:txEl>
                                          </p:spTgt>
                                        </p:tgtEl>
                                      </p:cBhvr>
                                    </p:animEffect>
                                  </p:childTnLst>
                                </p:cTn>
                              </p:par>
                              <p:par>
                                <p:cTn id="23" presetID="22" presetClass="entr" presetSubtype="1" fill="hold" nodeType="with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Effect transition="in" filter="wipe(up)">
                                      <p:cBhvr>
                                        <p:cTn id="25"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FDFC8F-2149-9C19-1785-C4E1740578FF}"/>
              </a:ext>
            </a:extLst>
          </p:cNvPr>
          <p:cNvSpPr txBox="1"/>
          <p:nvPr/>
        </p:nvSpPr>
        <p:spPr>
          <a:xfrm>
            <a:off x="2155825" y="719931"/>
            <a:ext cx="2497138" cy="579967"/>
          </a:xfrm>
          <a:prstGeom prst="rect">
            <a:avLst/>
          </a:prstGeom>
          <a:noFill/>
        </p:spPr>
        <p:txBody>
          <a:bodyPr wrap="square" rtlCol="0">
            <a:spAutoFit/>
          </a:bodyPr>
          <a:lstStyle/>
          <a:p>
            <a:pPr>
              <a:lnSpc>
                <a:spcPct val="150000"/>
              </a:lnSpc>
              <a:spcAft>
                <a:spcPts val="60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Luyện tập 5</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32CD5AA3-651C-018B-7CE9-4804D98EBBED}"/>
                  </a:ext>
                </a:extLst>
              </p:cNvPr>
              <p:cNvSpPr txBox="1"/>
              <p:nvPr/>
            </p:nvSpPr>
            <p:spPr>
              <a:xfrm>
                <a:off x="1819275" y="1554163"/>
                <a:ext cx="6829425" cy="4432111"/>
              </a:xfrm>
              <a:prstGeom prst="rect">
                <a:avLst/>
              </a:prstGeom>
              <a:noFill/>
            </p:spPr>
            <p:txBody>
              <a:bodyPr wrap="square" rtlCol="0">
                <a:spAutoFit/>
              </a:bodyPr>
              <a:lstStyle/>
              <a:p>
                <a:pPr>
                  <a:lnSpc>
                    <a:spcPct val="150000"/>
                  </a:lnSpc>
                  <a:spcAft>
                    <a:spcPts val="60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Theo hệ thức Chasles, ta có:</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600"/>
                  </a:spcAft>
                </a:pPr>
                <a14:m>
                  <m:oMath xmlns:m="http://schemas.openxmlformats.org/officeDocument/2006/math">
                    <m:d>
                      <m:dPr>
                        <m:ctrlPr>
                          <a:rPr lang="en-US" sz="2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en-US" sz="2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Ov</m:t>
                        </m:r>
                        <m:r>
                          <a:rPr lang="en-US" sz="2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2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Ow</m:t>
                        </m:r>
                      </m:e>
                    </m:d>
                    <m:r>
                      <a:rPr lang="en-US" sz="2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2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en-US" sz="2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Ou</m:t>
                        </m:r>
                        <m:r>
                          <a:rPr lang="en-US" sz="2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2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Ow</m:t>
                        </m:r>
                      </m:e>
                    </m:d>
                    <m:r>
                      <a:rPr lang="en-US" sz="2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2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en-US" sz="2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Ou</m:t>
                        </m:r>
                        <m:r>
                          <a:rPr lang="en-US" sz="2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2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Ov</m:t>
                        </m:r>
                      </m:e>
                    </m:d>
                    <m:r>
                      <a:rPr lang="en-US" sz="2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2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k</m:t>
                    </m:r>
                    <m:r>
                      <a:rPr lang="en-US" sz="2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r>
                      <m:rPr>
                        <m:sty m:val="p"/>
                      </m:rPr>
                      <a:rPr lang="en-US" sz="2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π</m:t>
                    </m:r>
                  </m:oMath>
                </a14:m>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14:m>
                  <m:oMath xmlns:m="http://schemas.openxmlformats.org/officeDocument/2006/math">
                    <m:r>
                      <a:rPr lang="en-US" sz="2800" ker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2800" ker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k</m:t>
                    </m:r>
                    <m:r>
                      <a:rPr lang="en-US" sz="2800" ker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2800" ker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Z</m:t>
                    </m:r>
                    <m:r>
                      <a:rPr lang="en-US" sz="2800" ker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US" sz="2800" kern="0">
                    <a:solidFill>
                      <a:srgbClr val="000000"/>
                    </a:solidFill>
                    <a:effectLst/>
                    <a:latin typeface="Times New Roman" panose="02020603050405020304" pitchFamily="18" charset="0"/>
                    <a:ea typeface="Times New Roman" panose="02020603050405020304" pitchFamily="18" charset="0"/>
                  </a:rPr>
                  <a:t> </a:t>
                </a:r>
              </a:p>
              <a:p>
                <a:pPr>
                  <a:lnSpc>
                    <a:spcPct val="150000"/>
                  </a:lnSpc>
                  <a:spcAft>
                    <a:spcPts val="600"/>
                  </a:spcAft>
                </a:pPr>
                <a14:m>
                  <m:oMath xmlns:m="http://schemas.openxmlformats.org/officeDocument/2006/math">
                    <m:r>
                      <a:rPr lang="en-US" sz="280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2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en-US" sz="2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Ov</m:t>
                        </m:r>
                        <m:r>
                          <a:rPr lang="en-US" sz="2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2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Ow</m:t>
                        </m:r>
                      </m:e>
                    </m:d>
                    <m:r>
                      <a:rPr lang="en-US" sz="2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3</m:t>
                        </m:r>
                        <m:r>
                          <m:rPr>
                            <m:sty m:val="p"/>
                          </m:rPr>
                          <a:rPr lang="en-US" sz="2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π</m:t>
                        </m:r>
                      </m:num>
                      <m:den>
                        <m:r>
                          <a:rPr lang="en-US" sz="2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4</m:t>
                        </m:r>
                      </m:den>
                    </m:f>
                    <m:r>
                      <a:rPr lang="en-US" sz="2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2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2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11</m:t>
                            </m:r>
                            <m:r>
                              <m:rPr>
                                <m:sty m:val="p"/>
                              </m:rPr>
                              <a:rPr lang="en-US" sz="2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π</m:t>
                            </m:r>
                          </m:num>
                          <m:den>
                            <m:r>
                              <a:rPr lang="en-US" sz="2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4</m:t>
                            </m:r>
                          </m:den>
                        </m:f>
                      </m:e>
                    </m:d>
                    <m:r>
                      <a:rPr lang="en-US" sz="2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2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k</m:t>
                    </m:r>
                    <m:r>
                      <a:rPr lang="en-US" sz="2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r>
                      <m:rPr>
                        <m:sty m:val="p"/>
                      </m:rPr>
                      <a:rPr lang="en-US" sz="2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π</m:t>
                    </m:r>
                    <m:r>
                      <a:rPr lang="en-US" sz="2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2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k</m:t>
                    </m:r>
                    <m:r>
                      <a:rPr lang="en-US" sz="2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2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Z</m:t>
                    </m:r>
                    <m:r>
                      <a:rPr lang="en-US" sz="2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600"/>
                  </a:spcAft>
                </a:pPr>
                <a14:m>
                  <m:oMath xmlns:m="http://schemas.openxmlformats.org/officeDocument/2006/math">
                    <m:r>
                      <a:rPr lang="en-US" sz="2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2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en-US" sz="2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Ov</m:t>
                        </m:r>
                        <m:r>
                          <a:rPr lang="en-US" sz="2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2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Ow</m:t>
                        </m:r>
                      </m:e>
                    </m:d>
                    <m:r>
                      <a:rPr lang="en-US" sz="2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7</m:t>
                        </m:r>
                        <m:r>
                          <m:rPr>
                            <m:sty m:val="p"/>
                          </m:rPr>
                          <a:rPr lang="en-US" sz="2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π</m:t>
                        </m:r>
                      </m:num>
                      <m:den>
                        <m:r>
                          <a:rPr lang="en-US" sz="2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den>
                    </m:f>
                    <m:r>
                      <a:rPr lang="en-US" sz="2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2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k</m:t>
                    </m:r>
                    <m:r>
                      <a:rPr lang="en-US" sz="2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r>
                      <m:rPr>
                        <m:sty m:val="p"/>
                      </m:rPr>
                      <a:rPr lang="en-US" sz="2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π</m:t>
                    </m:r>
                    <m:r>
                      <a:rPr lang="en-US" sz="2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2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k</m:t>
                    </m:r>
                    <m:r>
                      <a:rPr lang="en-US" sz="2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2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Z</m:t>
                    </m:r>
                    <m:r>
                      <a:rPr lang="en-US" sz="2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2800"/>
              </a:p>
            </p:txBody>
          </p:sp>
        </mc:Choice>
        <mc:Fallback xmlns="">
          <p:sp>
            <p:nvSpPr>
              <p:cNvPr id="5" name="TextBox 4">
                <a:extLst>
                  <a:ext uri="{FF2B5EF4-FFF2-40B4-BE49-F238E27FC236}">
                    <a16:creationId xmlns:a16="http://schemas.microsoft.com/office/drawing/2014/main" id="{32CD5AA3-651C-018B-7CE9-4804D98EBBED}"/>
                  </a:ext>
                </a:extLst>
              </p:cNvPr>
              <p:cNvSpPr txBox="1">
                <a:spLocks noRot="1" noChangeAspect="1" noMove="1" noResize="1" noEditPoints="1" noAdjustHandles="1" noChangeArrowheads="1" noChangeShapeType="1" noTextEdit="1"/>
              </p:cNvSpPr>
              <p:nvPr/>
            </p:nvSpPr>
            <p:spPr>
              <a:xfrm>
                <a:off x="1819275" y="1554163"/>
                <a:ext cx="6829425" cy="4432111"/>
              </a:xfrm>
              <a:prstGeom prst="rect">
                <a:avLst/>
              </a:prstGeom>
              <a:blipFill>
                <a:blip r:embed="rId3"/>
                <a:stretch>
                  <a:fillRect l="-1784"/>
                </a:stretch>
              </a:blipFill>
            </p:spPr>
            <p:txBody>
              <a:bodyPr/>
              <a:lstStyle/>
              <a:p>
                <a:r>
                  <a:rPr lang="en-US">
                    <a:noFill/>
                  </a:rPr>
                  <a:t> </a:t>
                </a:r>
              </a:p>
            </p:txBody>
          </p:sp>
        </mc:Fallback>
      </mc:AlternateContent>
      <p:pic>
        <p:nvPicPr>
          <p:cNvPr id="3085" name="Picture 13">
            <a:extLst>
              <a:ext uri="{FF2B5EF4-FFF2-40B4-BE49-F238E27FC236}">
                <a16:creationId xmlns:a16="http://schemas.microsoft.com/office/drawing/2014/main" id="{81F182A0-08F1-A54F-6225-E3DDD91C0B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301875" cy="2179638"/>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a:extLst>
              <a:ext uri="{FF2B5EF4-FFF2-40B4-BE49-F238E27FC236}">
                <a16:creationId xmlns:a16="http://schemas.microsoft.com/office/drawing/2014/main" id="{506974C5-9002-61A3-476F-E03A465B88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660525" cy="1584325"/>
          </a:xfrm>
          <a:prstGeom prst="rect">
            <a:avLst/>
          </a:prstGeom>
          <a:noFill/>
          <a:extLst>
            <a:ext uri="{909E8E84-426E-40DD-AFC4-6F175D3DCCD1}">
              <a14:hiddenFill xmlns:a14="http://schemas.microsoft.com/office/drawing/2010/main">
                <a:solidFill>
                  <a:srgbClr val="FFFFFF"/>
                </a:solidFill>
              </a14:hiddenFill>
            </a:ext>
          </a:extLst>
        </p:spPr>
      </p:pic>
      <p:pic>
        <p:nvPicPr>
          <p:cNvPr id="3083" name="Picture 11">
            <a:extLst>
              <a:ext uri="{FF2B5EF4-FFF2-40B4-BE49-F238E27FC236}">
                <a16:creationId xmlns:a16="http://schemas.microsoft.com/office/drawing/2014/main" id="{D78F89C4-809B-34ED-E766-85BF11E0B42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949575" cy="1616075"/>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2">
            <a:extLst>
              <a:ext uri="{FF2B5EF4-FFF2-40B4-BE49-F238E27FC236}">
                <a16:creationId xmlns:a16="http://schemas.microsoft.com/office/drawing/2014/main" id="{F8AE27DE-65F3-AEE7-2725-EBA5D7572E5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011363" cy="1844675"/>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a:extLst>
              <a:ext uri="{FF2B5EF4-FFF2-40B4-BE49-F238E27FC236}">
                <a16:creationId xmlns:a16="http://schemas.microsoft.com/office/drawing/2014/main" id="{2E354EFE-C684-7411-56B8-2C38D2B5937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2079625" cy="155416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a:extLst>
              <a:ext uri="{FF2B5EF4-FFF2-40B4-BE49-F238E27FC236}">
                <a16:creationId xmlns:a16="http://schemas.microsoft.com/office/drawing/2014/main" id="{B2FE410B-91B8-CE1A-1408-9CEEE3DFED4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2003425" cy="1668463"/>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a:extLst>
              <a:ext uri="{FF2B5EF4-FFF2-40B4-BE49-F238E27FC236}">
                <a16:creationId xmlns:a16="http://schemas.microsoft.com/office/drawing/2014/main" id="{6F0B2571-7DBA-636B-E4D9-FC16FCF16C0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2293938" cy="19812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8C3A15CF-FDF8-C967-0A06-E68D6101628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3032125" cy="1501775"/>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a:extLst>
              <a:ext uri="{FF2B5EF4-FFF2-40B4-BE49-F238E27FC236}">
                <a16:creationId xmlns:a16="http://schemas.microsoft.com/office/drawing/2014/main" id="{40C6DBB2-D3CF-44DA-BB91-0EA221494EF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524000" cy="163036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F1D68020-E56A-1F14-3F22-07C170B80BB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584325" cy="19812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a:extLst>
              <a:ext uri="{FF2B5EF4-FFF2-40B4-BE49-F238E27FC236}">
                <a16:creationId xmlns:a16="http://schemas.microsoft.com/office/drawing/2014/main" id="{B5D0B4E6-C8C2-4E6B-9320-41A58ACFEE1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401763" cy="143986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029B6571-A552-FBD2-FE29-4DF0FB062B4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455738" cy="1447800"/>
          </a:xfrm>
          <a:prstGeom prst="rect">
            <a:avLst/>
          </a:prstGeom>
          <a:noFill/>
          <a:extLst>
            <a:ext uri="{909E8E84-426E-40DD-AFC4-6F175D3DCCD1}">
              <a14:hiddenFill xmlns:a14="http://schemas.microsoft.com/office/drawing/2010/main">
                <a:solidFill>
                  <a:srgbClr val="FFFFFF"/>
                </a:solidFill>
              </a14:hiddenFill>
            </a:ext>
          </a:extLst>
        </p:spPr>
      </p:pic>
      <p:pic>
        <p:nvPicPr>
          <p:cNvPr id="3073" name="Picture 1">
            <a:extLst>
              <a:ext uri="{FF2B5EF4-FFF2-40B4-BE49-F238E27FC236}">
                <a16:creationId xmlns:a16="http://schemas.microsoft.com/office/drawing/2014/main" id="{AA9D7133-BFAE-AF2E-D353-1D781612B93E}"/>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2155825" cy="1554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18160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7F92213-55B3-4750-88F4-5771BAD7382D}"/>
              </a:ext>
            </a:extLst>
          </p:cNvPr>
          <p:cNvGrpSpPr/>
          <p:nvPr/>
        </p:nvGrpSpPr>
        <p:grpSpPr>
          <a:xfrm>
            <a:off x="3746652" y="97423"/>
            <a:ext cx="4415461" cy="461665"/>
            <a:chOff x="477850" y="1505359"/>
            <a:chExt cx="6169871" cy="612325"/>
          </a:xfrm>
        </p:grpSpPr>
        <p:sp>
          <p:nvSpPr>
            <p:cNvPr id="11" name="Arrow: Pentagon 10">
              <a:extLst>
                <a:ext uri="{FF2B5EF4-FFF2-40B4-BE49-F238E27FC236}">
                  <a16:creationId xmlns:a16="http://schemas.microsoft.com/office/drawing/2014/main" id="{9B1DDFF0-2B93-4B59-A142-13C5D925F4E3}"/>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00757FAA-25E2-49F7-AFBE-EF22E8617094}"/>
                </a:ext>
              </a:extLst>
            </p:cNvPr>
            <p:cNvSpPr txBox="1"/>
            <p:nvPr/>
          </p:nvSpPr>
          <p:spPr>
            <a:xfrm>
              <a:off x="739857" y="1505359"/>
              <a:ext cx="5907864" cy="612325"/>
            </a:xfrm>
            <a:prstGeom prst="rect">
              <a:avLst/>
            </a:prstGeom>
            <a:noFill/>
          </p:spPr>
          <p:txBody>
            <a:bodyPr wrap="square">
              <a:spAutoFit/>
            </a:bodyPr>
            <a:lstStyle/>
            <a:p>
              <a:r>
                <a:rPr lang="en-US" sz="2400" b="1" dirty="0">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2</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Bài</a:t>
              </a:r>
              <a:r>
                <a:rPr lang="en-US" sz="24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tập</a:t>
              </a:r>
              <a:r>
                <a:rPr lang="en-US" sz="24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rèn</a:t>
              </a:r>
              <a:r>
                <a:rPr lang="en-US" sz="24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luyện</a:t>
              </a:r>
              <a:r>
                <a:rPr lang="en-US" sz="24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SGK</a:t>
              </a:r>
              <a:endParaRPr lang="vi-VN" sz="24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13" name="Title 1">
            <a:extLst>
              <a:ext uri="{FF2B5EF4-FFF2-40B4-BE49-F238E27FC236}">
                <a16:creationId xmlns:a16="http://schemas.microsoft.com/office/drawing/2014/main" id="{34AEEAD4-F0E3-4F5B-AFE8-AD5AC0C05177}"/>
              </a:ext>
            </a:extLst>
          </p:cNvPr>
          <p:cNvSpPr txBox="1">
            <a:spLocks/>
          </p:cNvSpPr>
          <p:nvPr/>
        </p:nvSpPr>
        <p:spPr>
          <a:xfrm>
            <a:off x="159858" y="796753"/>
            <a:ext cx="11989406" cy="1738303"/>
          </a:xfrm>
          <a:prstGeom prst="rect">
            <a:avLst/>
          </a:prstGeom>
          <a:solidFill>
            <a:schemeClr val="accent4">
              <a:lumMod val="20000"/>
              <a:lumOff val="80000"/>
              <a:alpha val="44000"/>
            </a:schemeClr>
          </a:solidFill>
          <a:ln>
            <a:solidFill>
              <a:srgbClr val="FF0000"/>
            </a:solidFill>
          </a:ln>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lvl="0" algn="just">
              <a:lnSpc>
                <a:spcPct val="112000"/>
              </a:lnSpc>
              <a:spcBef>
                <a:spcPts val="300"/>
              </a:spcBef>
              <a:spcAft>
                <a:spcPts val="300"/>
              </a:spcAft>
            </a:pPr>
            <a:r>
              <a:rPr lang="en-US" sz="3000" b="1" dirty="0">
                <a:solidFill>
                  <a:srgbClr val="000099"/>
                </a:solidFill>
                <a:ea typeface="Calibri" panose="020F0502020204030204" pitchFamily="34" charset="0"/>
                <a:cs typeface="Times New Roman" panose="02020603050405020304" pitchFamily="18" charset="0"/>
              </a:rPr>
              <a:t>     </a:t>
            </a:r>
            <a:r>
              <a:rPr lang="en-US" sz="3000" b="1" dirty="0" err="1">
                <a:solidFill>
                  <a:srgbClr val="000099"/>
                </a:solidFill>
                <a:ea typeface="Calibri" panose="020F0502020204030204" pitchFamily="34" charset="0"/>
                <a:cs typeface="Times New Roman" panose="02020603050405020304" pitchFamily="18" charset="0"/>
              </a:rPr>
              <a:t>Bài</a:t>
            </a:r>
            <a:r>
              <a:rPr lang="en-US" sz="3000" b="1" dirty="0">
                <a:solidFill>
                  <a:srgbClr val="000099"/>
                </a:solidFill>
                <a:ea typeface="Calibri" panose="020F0502020204030204" pitchFamily="34" charset="0"/>
                <a:cs typeface="Times New Roman" panose="02020603050405020304" pitchFamily="18" charset="0"/>
              </a:rPr>
              <a:t> 1</a:t>
            </a:r>
            <a:r>
              <a:rPr lang="vi-VN" sz="3000" b="1" dirty="0">
                <a:solidFill>
                  <a:srgbClr val="000099"/>
                </a:solidFill>
                <a:ea typeface="Calibri" panose="020F0502020204030204" pitchFamily="34" charset="0"/>
                <a:cs typeface="Times New Roman" panose="02020603050405020304" pitchFamily="18" charset="0"/>
              </a:rPr>
              <a:t>:</a:t>
            </a:r>
            <a:r>
              <a:rPr lang="en-US" sz="3000" b="1" dirty="0">
                <a:solidFill>
                  <a:srgbClr val="000099"/>
                </a:solidFill>
                <a:ea typeface="Calibri" panose="020F0502020204030204" pitchFamily="34" charset="0"/>
                <a:cs typeface="Times New Roman" panose="02020603050405020304" pitchFamily="18" charset="0"/>
              </a:rPr>
              <a:t> </a:t>
            </a:r>
            <a:endParaRPr lang="en-US" sz="3000" dirty="0">
              <a:solidFill>
                <a:srgbClr val="000099"/>
              </a:solidFill>
              <a:ea typeface="Calibri" panose="020F0502020204030204" pitchFamily="34" charset="0"/>
              <a:cs typeface="Times New Roman" panose="02020603050405020304" pitchFamily="18" charset="0"/>
            </a:endParaRPr>
          </a:p>
        </p:txBody>
      </p:sp>
      <p:pic>
        <p:nvPicPr>
          <p:cNvPr id="15" name="Graphic 14" descr="Open folder">
            <a:extLst>
              <a:ext uri="{FF2B5EF4-FFF2-40B4-BE49-F238E27FC236}">
                <a16:creationId xmlns:a16="http://schemas.microsoft.com/office/drawing/2014/main" id="{94D711AB-E568-41DA-ACFC-45D27F19D1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8908" y="815804"/>
            <a:ext cx="478318" cy="478318"/>
          </a:xfrm>
          <a:prstGeom prst="rect">
            <a:avLst/>
          </a:prstGeom>
        </p:spPr>
      </p:pic>
      <p:sp>
        <p:nvSpPr>
          <p:cNvPr id="17" name="Content Placeholder 2">
            <a:extLst>
              <a:ext uri="{FF2B5EF4-FFF2-40B4-BE49-F238E27FC236}">
                <a16:creationId xmlns:a16="http://schemas.microsoft.com/office/drawing/2014/main" id="{1D5A35E6-1F08-4448-924B-DAE835443F13}"/>
              </a:ext>
            </a:extLst>
          </p:cNvPr>
          <p:cNvSpPr txBox="1">
            <a:spLocks/>
          </p:cNvSpPr>
          <p:nvPr/>
        </p:nvSpPr>
        <p:spPr>
          <a:xfrm>
            <a:off x="159858" y="2759716"/>
            <a:ext cx="11989406" cy="3716497"/>
          </a:xfrm>
          <a:prstGeom prst="rect">
            <a:avLst/>
          </a:prstGeom>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a:lnSpc>
                <a:spcPct val="107000"/>
              </a:lnSpc>
              <a:spcBef>
                <a:spcPts val="200"/>
              </a:spcBef>
              <a:spcAft>
                <a:spcPts val="0"/>
              </a:spcAft>
              <a:buBlip>
                <a:blip r:embed="rId4"/>
              </a:buBlip>
            </a:pPr>
            <a:r>
              <a:rPr lang="en-US" b="1" dirty="0">
                <a:solidFill>
                  <a:srgbClr val="0000FF"/>
                </a:solidFill>
                <a:ea typeface="Times New Roman" panose="02020603050405020304" pitchFamily="18" charset="0"/>
              </a:rPr>
              <a:t> </a:t>
            </a:r>
            <a:r>
              <a:rPr lang="en-US" b="1" dirty="0" err="1">
                <a:solidFill>
                  <a:srgbClr val="0000FF"/>
                </a:solidFill>
                <a:ea typeface="Times New Roman" panose="02020603050405020304" pitchFamily="18" charset="0"/>
              </a:rPr>
              <a:t>Lời</a:t>
            </a:r>
            <a:r>
              <a:rPr lang="en-US" b="1" dirty="0">
                <a:solidFill>
                  <a:srgbClr val="0000FF"/>
                </a:solidFill>
                <a:ea typeface="Times New Roman" panose="02020603050405020304" pitchFamily="18" charset="0"/>
              </a:rPr>
              <a:t> </a:t>
            </a:r>
            <a:r>
              <a:rPr lang="en-US" b="1" dirty="0" err="1">
                <a:solidFill>
                  <a:srgbClr val="0000FF"/>
                </a:solidFill>
                <a:ea typeface="Times New Roman" panose="02020603050405020304" pitchFamily="18" charset="0"/>
              </a:rPr>
              <a:t>giải</a:t>
            </a:r>
            <a:r>
              <a:rPr lang="en-US" b="1" dirty="0">
                <a:solidFill>
                  <a:srgbClr val="1F3763"/>
                </a:solidFill>
                <a:ea typeface="Calibri" panose="020F0502020204030204" pitchFamily="34" charset="0"/>
              </a:rPr>
              <a:t>	</a:t>
            </a:r>
            <a:endParaRPr lang="en-US" b="1" dirty="0">
              <a:solidFill>
                <a:srgbClr val="1F3763"/>
              </a:solidFill>
              <a:latin typeface="Calibri Light" panose="020F0302020204030204" pitchFamily="34" charset="0"/>
              <a:ea typeface="Times New Roman" panose="02020603050405020304" pitchFamily="18" charset="0"/>
            </a:endParaRPr>
          </a:p>
          <a:p>
            <a:pPr marL="0" marR="0" algn="just">
              <a:lnSpc>
                <a:spcPct val="107000"/>
              </a:lnSpc>
              <a:spcBef>
                <a:spcPts val="0"/>
              </a:spcBef>
              <a:spcAft>
                <a:spcPts val="0"/>
              </a:spcAft>
            </a:pPr>
            <a:endParaRPr lang="en-US" sz="2800" dirty="0">
              <a:latin typeface="Calibri" panose="020F0502020204030204" pitchFamily="34" charset="0"/>
              <a:ea typeface="Calibri" panose="020F0502020204030204" pitchFamily="34" charset="0"/>
            </a:endParaRPr>
          </a:p>
        </p:txBody>
      </p:sp>
      <p:pic>
        <p:nvPicPr>
          <p:cNvPr id="6" name="Picture 5">
            <a:extLst>
              <a:ext uri="{FF2B5EF4-FFF2-40B4-BE49-F238E27FC236}">
                <a16:creationId xmlns:a16="http://schemas.microsoft.com/office/drawing/2014/main" id="{20304FCB-F6B5-A40F-203B-1C69D517E1E0}"/>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638191" y="838513"/>
            <a:ext cx="9758678" cy="1654781"/>
          </a:xfrm>
          <a:prstGeom prst="rect">
            <a:avLst/>
          </a:prstGeom>
        </p:spPr>
      </p:pic>
      <p:pic>
        <p:nvPicPr>
          <p:cNvPr id="8" name="Picture 7">
            <a:extLst>
              <a:ext uri="{FF2B5EF4-FFF2-40B4-BE49-F238E27FC236}">
                <a16:creationId xmlns:a16="http://schemas.microsoft.com/office/drawing/2014/main" id="{4A703A48-A706-16AA-16B4-BF6579992C15}"/>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754023" y="3360387"/>
            <a:ext cx="10921141" cy="2834687"/>
          </a:xfrm>
          <a:prstGeom prst="rect">
            <a:avLst/>
          </a:prstGeom>
        </p:spPr>
      </p:pic>
    </p:spTree>
    <p:extLst>
      <p:ext uri="{BB962C8B-B14F-4D97-AF65-F5344CB8AC3E}">
        <p14:creationId xmlns:p14="http://schemas.microsoft.com/office/powerpoint/2010/main" val="29020563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wipe(up)">
                                      <p:cBhvr>
                                        <p:cTn id="12" dur="500"/>
                                        <p:tgtEl>
                                          <p:spTgt spid="1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7F92213-55B3-4750-88F4-5771BAD7382D}"/>
              </a:ext>
            </a:extLst>
          </p:cNvPr>
          <p:cNvGrpSpPr/>
          <p:nvPr/>
        </p:nvGrpSpPr>
        <p:grpSpPr>
          <a:xfrm>
            <a:off x="3746652" y="97423"/>
            <a:ext cx="4415461" cy="461665"/>
            <a:chOff x="477850" y="1505359"/>
            <a:chExt cx="6169871" cy="612325"/>
          </a:xfrm>
        </p:grpSpPr>
        <p:sp>
          <p:nvSpPr>
            <p:cNvPr id="11" name="Arrow: Pentagon 10">
              <a:extLst>
                <a:ext uri="{FF2B5EF4-FFF2-40B4-BE49-F238E27FC236}">
                  <a16:creationId xmlns:a16="http://schemas.microsoft.com/office/drawing/2014/main" id="{9B1DDFF0-2B93-4B59-A142-13C5D925F4E3}"/>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00757FAA-25E2-49F7-AFBE-EF22E8617094}"/>
                </a:ext>
              </a:extLst>
            </p:cNvPr>
            <p:cNvSpPr txBox="1"/>
            <p:nvPr/>
          </p:nvSpPr>
          <p:spPr>
            <a:xfrm>
              <a:off x="739857" y="1505359"/>
              <a:ext cx="5907864" cy="612325"/>
            </a:xfrm>
            <a:prstGeom prst="rect">
              <a:avLst/>
            </a:prstGeom>
            <a:noFill/>
          </p:spPr>
          <p:txBody>
            <a:bodyPr wrap="square">
              <a:spAutoFit/>
            </a:bodyPr>
            <a:lstStyle/>
            <a:p>
              <a:r>
                <a:rPr lang="en-US" sz="2400" b="1" dirty="0">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➌</a:t>
              </a:r>
              <a:r>
                <a:rPr lang="vi-VN" sz="24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Bài</a:t>
              </a:r>
              <a:r>
                <a:rPr lang="en-US" sz="24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tập</a:t>
              </a:r>
              <a:r>
                <a:rPr lang="en-US" sz="24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rèn</a:t>
              </a:r>
              <a:r>
                <a:rPr lang="en-US" sz="24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luyện</a:t>
              </a:r>
              <a:r>
                <a:rPr lang="en-US" sz="24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SGK</a:t>
              </a:r>
              <a:endParaRPr lang="vi-VN" sz="24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13" name="Title 1">
            <a:extLst>
              <a:ext uri="{FF2B5EF4-FFF2-40B4-BE49-F238E27FC236}">
                <a16:creationId xmlns:a16="http://schemas.microsoft.com/office/drawing/2014/main" id="{34AEEAD4-F0E3-4F5B-AFE8-AD5AC0C05177}"/>
              </a:ext>
            </a:extLst>
          </p:cNvPr>
          <p:cNvSpPr txBox="1">
            <a:spLocks/>
          </p:cNvSpPr>
          <p:nvPr/>
        </p:nvSpPr>
        <p:spPr>
          <a:xfrm>
            <a:off x="159858" y="796753"/>
            <a:ext cx="11989406" cy="1738303"/>
          </a:xfrm>
          <a:prstGeom prst="rect">
            <a:avLst/>
          </a:prstGeom>
          <a:solidFill>
            <a:schemeClr val="accent4">
              <a:lumMod val="20000"/>
              <a:lumOff val="80000"/>
              <a:alpha val="44000"/>
            </a:schemeClr>
          </a:solidFill>
          <a:ln>
            <a:solidFill>
              <a:srgbClr val="FF0000"/>
            </a:solidFill>
          </a:ln>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lvl="0" algn="just">
              <a:lnSpc>
                <a:spcPct val="112000"/>
              </a:lnSpc>
              <a:spcBef>
                <a:spcPts val="300"/>
              </a:spcBef>
              <a:spcAft>
                <a:spcPts val="300"/>
              </a:spcAft>
            </a:pPr>
            <a:r>
              <a:rPr lang="en-US" sz="3000" b="1" dirty="0">
                <a:solidFill>
                  <a:srgbClr val="000099"/>
                </a:solidFill>
                <a:ea typeface="Calibri" panose="020F0502020204030204" pitchFamily="34" charset="0"/>
                <a:cs typeface="Times New Roman" panose="02020603050405020304" pitchFamily="18" charset="0"/>
              </a:rPr>
              <a:t>     </a:t>
            </a:r>
            <a:r>
              <a:rPr lang="en-US" sz="3000" b="1" dirty="0" err="1">
                <a:solidFill>
                  <a:srgbClr val="000099"/>
                </a:solidFill>
                <a:ea typeface="Calibri" panose="020F0502020204030204" pitchFamily="34" charset="0"/>
                <a:cs typeface="Times New Roman" panose="02020603050405020304" pitchFamily="18" charset="0"/>
              </a:rPr>
              <a:t>Bài</a:t>
            </a:r>
            <a:r>
              <a:rPr lang="en-US" sz="3000" b="1" dirty="0">
                <a:solidFill>
                  <a:srgbClr val="000099"/>
                </a:solidFill>
                <a:ea typeface="Calibri" panose="020F0502020204030204" pitchFamily="34" charset="0"/>
                <a:cs typeface="Times New Roman" panose="02020603050405020304" pitchFamily="18" charset="0"/>
              </a:rPr>
              <a:t> 1</a:t>
            </a:r>
            <a:r>
              <a:rPr lang="vi-VN" sz="3000" b="1" dirty="0">
                <a:solidFill>
                  <a:srgbClr val="000099"/>
                </a:solidFill>
                <a:ea typeface="Calibri" panose="020F0502020204030204" pitchFamily="34" charset="0"/>
                <a:cs typeface="Times New Roman" panose="02020603050405020304" pitchFamily="18" charset="0"/>
              </a:rPr>
              <a:t>:</a:t>
            </a:r>
            <a:r>
              <a:rPr lang="en-US" sz="3000" b="1" dirty="0">
                <a:solidFill>
                  <a:srgbClr val="000099"/>
                </a:solidFill>
                <a:ea typeface="Calibri" panose="020F0502020204030204" pitchFamily="34" charset="0"/>
                <a:cs typeface="Times New Roman" panose="02020603050405020304" pitchFamily="18" charset="0"/>
              </a:rPr>
              <a:t> </a:t>
            </a:r>
            <a:endParaRPr lang="en-US" sz="3000" dirty="0">
              <a:solidFill>
                <a:srgbClr val="000099"/>
              </a:solidFill>
              <a:ea typeface="Calibri" panose="020F0502020204030204" pitchFamily="34" charset="0"/>
              <a:cs typeface="Times New Roman" panose="02020603050405020304" pitchFamily="18" charset="0"/>
            </a:endParaRPr>
          </a:p>
        </p:txBody>
      </p:sp>
      <p:pic>
        <p:nvPicPr>
          <p:cNvPr id="15" name="Graphic 14" descr="Open folder">
            <a:extLst>
              <a:ext uri="{FF2B5EF4-FFF2-40B4-BE49-F238E27FC236}">
                <a16:creationId xmlns:a16="http://schemas.microsoft.com/office/drawing/2014/main" id="{94D711AB-E568-41DA-ACFC-45D27F19D1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8908" y="815804"/>
            <a:ext cx="478318" cy="478318"/>
          </a:xfrm>
          <a:prstGeom prst="rect">
            <a:avLst/>
          </a:prstGeom>
        </p:spPr>
      </p:pic>
      <p:sp>
        <p:nvSpPr>
          <p:cNvPr id="17" name="Content Placeholder 2">
            <a:extLst>
              <a:ext uri="{FF2B5EF4-FFF2-40B4-BE49-F238E27FC236}">
                <a16:creationId xmlns:a16="http://schemas.microsoft.com/office/drawing/2014/main" id="{1D5A35E6-1F08-4448-924B-DAE835443F13}"/>
              </a:ext>
            </a:extLst>
          </p:cNvPr>
          <p:cNvSpPr txBox="1">
            <a:spLocks/>
          </p:cNvSpPr>
          <p:nvPr/>
        </p:nvSpPr>
        <p:spPr>
          <a:xfrm>
            <a:off x="159858" y="2759716"/>
            <a:ext cx="11989406" cy="3716497"/>
          </a:xfrm>
          <a:prstGeom prst="rect">
            <a:avLst/>
          </a:prstGeom>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a:lnSpc>
                <a:spcPct val="107000"/>
              </a:lnSpc>
              <a:spcBef>
                <a:spcPts val="200"/>
              </a:spcBef>
              <a:spcAft>
                <a:spcPts val="0"/>
              </a:spcAft>
              <a:buBlip>
                <a:blip r:embed="rId4"/>
              </a:buBlip>
            </a:pPr>
            <a:r>
              <a:rPr lang="en-US" b="1" dirty="0">
                <a:solidFill>
                  <a:srgbClr val="0000FF"/>
                </a:solidFill>
                <a:ea typeface="Times New Roman" panose="02020603050405020304" pitchFamily="18" charset="0"/>
              </a:rPr>
              <a:t> </a:t>
            </a:r>
            <a:r>
              <a:rPr lang="en-US" b="1" dirty="0" err="1">
                <a:solidFill>
                  <a:srgbClr val="0000FF"/>
                </a:solidFill>
                <a:ea typeface="Times New Roman" panose="02020603050405020304" pitchFamily="18" charset="0"/>
              </a:rPr>
              <a:t>Lời</a:t>
            </a:r>
            <a:r>
              <a:rPr lang="en-US" b="1" dirty="0">
                <a:solidFill>
                  <a:srgbClr val="0000FF"/>
                </a:solidFill>
                <a:ea typeface="Times New Roman" panose="02020603050405020304" pitchFamily="18" charset="0"/>
              </a:rPr>
              <a:t> </a:t>
            </a:r>
            <a:r>
              <a:rPr lang="en-US" b="1" dirty="0" err="1">
                <a:solidFill>
                  <a:srgbClr val="0000FF"/>
                </a:solidFill>
                <a:ea typeface="Times New Roman" panose="02020603050405020304" pitchFamily="18" charset="0"/>
              </a:rPr>
              <a:t>giải</a:t>
            </a:r>
            <a:r>
              <a:rPr lang="en-US" b="1" dirty="0">
                <a:solidFill>
                  <a:srgbClr val="1F3763"/>
                </a:solidFill>
                <a:ea typeface="Calibri" panose="020F0502020204030204" pitchFamily="34" charset="0"/>
              </a:rPr>
              <a:t>	</a:t>
            </a:r>
            <a:endParaRPr lang="en-US" b="1" dirty="0">
              <a:solidFill>
                <a:srgbClr val="1F3763"/>
              </a:solidFill>
              <a:latin typeface="Calibri Light" panose="020F0302020204030204" pitchFamily="34" charset="0"/>
              <a:ea typeface="Times New Roman" panose="02020603050405020304" pitchFamily="18" charset="0"/>
            </a:endParaRPr>
          </a:p>
          <a:p>
            <a:pPr marL="0" marR="0" algn="just">
              <a:lnSpc>
                <a:spcPct val="107000"/>
              </a:lnSpc>
              <a:spcBef>
                <a:spcPts val="0"/>
              </a:spcBef>
              <a:spcAft>
                <a:spcPts val="0"/>
              </a:spcAft>
            </a:pPr>
            <a:endParaRPr lang="en-US" sz="2800" dirty="0">
              <a:latin typeface="Calibri" panose="020F0502020204030204" pitchFamily="34" charset="0"/>
              <a:ea typeface="Calibri" panose="020F0502020204030204" pitchFamily="34" charset="0"/>
            </a:endParaRPr>
          </a:p>
        </p:txBody>
      </p:sp>
      <p:pic>
        <p:nvPicPr>
          <p:cNvPr id="6" name="Picture 5">
            <a:extLst>
              <a:ext uri="{FF2B5EF4-FFF2-40B4-BE49-F238E27FC236}">
                <a16:creationId xmlns:a16="http://schemas.microsoft.com/office/drawing/2014/main" id="{20304FCB-F6B5-A40F-203B-1C69D517E1E0}"/>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638191" y="838513"/>
            <a:ext cx="9758678" cy="1654781"/>
          </a:xfrm>
          <a:prstGeom prst="rect">
            <a:avLst/>
          </a:prstGeom>
        </p:spPr>
      </p:pic>
      <p:pic>
        <p:nvPicPr>
          <p:cNvPr id="3" name="Picture 2">
            <a:extLst>
              <a:ext uri="{FF2B5EF4-FFF2-40B4-BE49-F238E27FC236}">
                <a16:creationId xmlns:a16="http://schemas.microsoft.com/office/drawing/2014/main" id="{C8593DC4-387F-6399-87A5-058A8EAF03C6}"/>
              </a:ext>
            </a:extLst>
          </p:cNvPr>
          <p:cNvPicPr>
            <a:picLocks noChangeAspect="1"/>
          </p:cNvPicPr>
          <p:nvPr/>
        </p:nvPicPr>
        <p:blipFill>
          <a:blip r:embed="rId6"/>
          <a:stretch>
            <a:fillRect/>
          </a:stretch>
        </p:blipFill>
        <p:spPr>
          <a:xfrm>
            <a:off x="749536" y="3427488"/>
            <a:ext cx="9987424" cy="1511414"/>
          </a:xfrm>
          <a:prstGeom prst="rect">
            <a:avLst/>
          </a:prstGeom>
        </p:spPr>
      </p:pic>
      <p:pic>
        <p:nvPicPr>
          <p:cNvPr id="5" name="Picture 4">
            <a:extLst>
              <a:ext uri="{FF2B5EF4-FFF2-40B4-BE49-F238E27FC236}">
                <a16:creationId xmlns:a16="http://schemas.microsoft.com/office/drawing/2014/main" id="{324453CF-49AE-E96C-2889-13DA9F5ED392}"/>
              </a:ext>
            </a:extLst>
          </p:cNvPr>
          <p:cNvPicPr>
            <a:picLocks noChangeAspect="1"/>
          </p:cNvPicPr>
          <p:nvPr/>
        </p:nvPicPr>
        <p:blipFill>
          <a:blip r:embed="rId7"/>
          <a:stretch>
            <a:fillRect/>
          </a:stretch>
        </p:blipFill>
        <p:spPr>
          <a:xfrm>
            <a:off x="749536" y="4938902"/>
            <a:ext cx="9987423" cy="1498113"/>
          </a:xfrm>
          <a:prstGeom prst="rect">
            <a:avLst/>
          </a:prstGeom>
        </p:spPr>
      </p:pic>
    </p:spTree>
    <p:extLst>
      <p:ext uri="{BB962C8B-B14F-4D97-AF65-F5344CB8AC3E}">
        <p14:creationId xmlns:p14="http://schemas.microsoft.com/office/powerpoint/2010/main" val="20738129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wipe(up)">
                                      <p:cBhvr>
                                        <p:cTn id="12" dur="500"/>
                                        <p:tgtEl>
                                          <p:spTgt spid="1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up)">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7F92213-55B3-4750-88F4-5771BAD7382D}"/>
              </a:ext>
            </a:extLst>
          </p:cNvPr>
          <p:cNvGrpSpPr/>
          <p:nvPr/>
        </p:nvGrpSpPr>
        <p:grpSpPr>
          <a:xfrm>
            <a:off x="3746652" y="97423"/>
            <a:ext cx="4415461" cy="461665"/>
            <a:chOff x="477850" y="1505359"/>
            <a:chExt cx="6169871" cy="612325"/>
          </a:xfrm>
        </p:grpSpPr>
        <p:sp>
          <p:nvSpPr>
            <p:cNvPr id="11" name="Arrow: Pentagon 10">
              <a:extLst>
                <a:ext uri="{FF2B5EF4-FFF2-40B4-BE49-F238E27FC236}">
                  <a16:creationId xmlns:a16="http://schemas.microsoft.com/office/drawing/2014/main" id="{9B1DDFF0-2B93-4B59-A142-13C5D925F4E3}"/>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00757FAA-25E2-49F7-AFBE-EF22E8617094}"/>
                </a:ext>
              </a:extLst>
            </p:cNvPr>
            <p:cNvSpPr txBox="1"/>
            <p:nvPr/>
          </p:nvSpPr>
          <p:spPr>
            <a:xfrm>
              <a:off x="739857" y="1505359"/>
              <a:ext cx="5907864" cy="612325"/>
            </a:xfrm>
            <a:prstGeom prst="rect">
              <a:avLst/>
            </a:prstGeom>
            <a:noFill/>
          </p:spPr>
          <p:txBody>
            <a:bodyPr wrap="square">
              <a:spAutoFit/>
            </a:bodyPr>
            <a:lstStyle/>
            <a:p>
              <a:r>
                <a:rPr lang="en-US" sz="2400" b="1" dirty="0">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2</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Bài</a:t>
              </a:r>
              <a:r>
                <a:rPr lang="en-US" sz="24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tập</a:t>
              </a:r>
              <a:r>
                <a:rPr lang="en-US" sz="24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rèn</a:t>
              </a:r>
              <a:r>
                <a:rPr lang="en-US" sz="24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luyện</a:t>
              </a:r>
              <a:r>
                <a:rPr lang="en-US" sz="24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SGK</a:t>
              </a:r>
              <a:endParaRPr lang="vi-VN" sz="24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13" name="Title 1">
            <a:extLst>
              <a:ext uri="{FF2B5EF4-FFF2-40B4-BE49-F238E27FC236}">
                <a16:creationId xmlns:a16="http://schemas.microsoft.com/office/drawing/2014/main" id="{34AEEAD4-F0E3-4F5B-AFE8-AD5AC0C05177}"/>
              </a:ext>
            </a:extLst>
          </p:cNvPr>
          <p:cNvSpPr txBox="1">
            <a:spLocks/>
          </p:cNvSpPr>
          <p:nvPr/>
        </p:nvSpPr>
        <p:spPr>
          <a:xfrm>
            <a:off x="159858" y="796753"/>
            <a:ext cx="11989406" cy="1738303"/>
          </a:xfrm>
          <a:prstGeom prst="rect">
            <a:avLst/>
          </a:prstGeom>
          <a:solidFill>
            <a:schemeClr val="accent4">
              <a:lumMod val="20000"/>
              <a:lumOff val="80000"/>
              <a:alpha val="44000"/>
            </a:schemeClr>
          </a:solidFill>
          <a:ln>
            <a:solidFill>
              <a:srgbClr val="FF0000"/>
            </a:solidFill>
          </a:ln>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lvl="0" algn="just">
              <a:lnSpc>
                <a:spcPct val="112000"/>
              </a:lnSpc>
              <a:spcBef>
                <a:spcPts val="300"/>
              </a:spcBef>
              <a:spcAft>
                <a:spcPts val="300"/>
              </a:spcAft>
            </a:pPr>
            <a:r>
              <a:rPr lang="en-US" sz="3000" b="1" dirty="0">
                <a:solidFill>
                  <a:srgbClr val="000099"/>
                </a:solidFill>
                <a:ea typeface="Calibri" panose="020F0502020204030204" pitchFamily="34" charset="0"/>
                <a:cs typeface="Times New Roman" panose="02020603050405020304" pitchFamily="18" charset="0"/>
              </a:rPr>
              <a:t>     </a:t>
            </a:r>
            <a:r>
              <a:rPr lang="en-US" sz="3000" b="1" dirty="0" err="1">
                <a:solidFill>
                  <a:srgbClr val="000099"/>
                </a:solidFill>
                <a:ea typeface="Calibri" panose="020F0502020204030204" pitchFamily="34" charset="0"/>
                <a:cs typeface="Times New Roman" panose="02020603050405020304" pitchFamily="18" charset="0"/>
              </a:rPr>
              <a:t>Bài</a:t>
            </a:r>
            <a:r>
              <a:rPr lang="en-US" sz="3000" b="1" dirty="0">
                <a:solidFill>
                  <a:srgbClr val="000099"/>
                </a:solidFill>
                <a:ea typeface="Calibri" panose="020F0502020204030204" pitchFamily="34" charset="0"/>
                <a:cs typeface="Times New Roman" panose="02020603050405020304" pitchFamily="18" charset="0"/>
              </a:rPr>
              <a:t> 1</a:t>
            </a:r>
            <a:r>
              <a:rPr lang="vi-VN" sz="3000" b="1" dirty="0">
                <a:solidFill>
                  <a:srgbClr val="000099"/>
                </a:solidFill>
                <a:ea typeface="Calibri" panose="020F0502020204030204" pitchFamily="34" charset="0"/>
                <a:cs typeface="Times New Roman" panose="02020603050405020304" pitchFamily="18" charset="0"/>
              </a:rPr>
              <a:t>:</a:t>
            </a:r>
            <a:r>
              <a:rPr lang="en-US" sz="3000" b="1" dirty="0">
                <a:solidFill>
                  <a:srgbClr val="000099"/>
                </a:solidFill>
                <a:ea typeface="Calibri" panose="020F0502020204030204" pitchFamily="34" charset="0"/>
                <a:cs typeface="Times New Roman" panose="02020603050405020304" pitchFamily="18" charset="0"/>
              </a:rPr>
              <a:t> </a:t>
            </a:r>
            <a:endParaRPr lang="en-US" sz="3000" dirty="0">
              <a:solidFill>
                <a:srgbClr val="000099"/>
              </a:solidFill>
              <a:ea typeface="Calibri" panose="020F0502020204030204" pitchFamily="34" charset="0"/>
              <a:cs typeface="Times New Roman" panose="02020603050405020304" pitchFamily="18" charset="0"/>
            </a:endParaRPr>
          </a:p>
        </p:txBody>
      </p:sp>
      <p:pic>
        <p:nvPicPr>
          <p:cNvPr id="15" name="Graphic 14" descr="Open folder">
            <a:extLst>
              <a:ext uri="{FF2B5EF4-FFF2-40B4-BE49-F238E27FC236}">
                <a16:creationId xmlns:a16="http://schemas.microsoft.com/office/drawing/2014/main" id="{94D711AB-E568-41DA-ACFC-45D27F19D1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8908" y="815804"/>
            <a:ext cx="478318" cy="478318"/>
          </a:xfrm>
          <a:prstGeom prst="rect">
            <a:avLst/>
          </a:prstGeom>
        </p:spPr>
      </p:pic>
      <p:sp>
        <p:nvSpPr>
          <p:cNvPr id="17" name="Content Placeholder 2">
            <a:extLst>
              <a:ext uri="{FF2B5EF4-FFF2-40B4-BE49-F238E27FC236}">
                <a16:creationId xmlns:a16="http://schemas.microsoft.com/office/drawing/2014/main" id="{1D5A35E6-1F08-4448-924B-DAE835443F13}"/>
              </a:ext>
            </a:extLst>
          </p:cNvPr>
          <p:cNvSpPr txBox="1">
            <a:spLocks/>
          </p:cNvSpPr>
          <p:nvPr/>
        </p:nvSpPr>
        <p:spPr>
          <a:xfrm>
            <a:off x="159858" y="2759716"/>
            <a:ext cx="11989406" cy="3716497"/>
          </a:xfrm>
          <a:prstGeom prst="rect">
            <a:avLst/>
          </a:prstGeom>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a:lnSpc>
                <a:spcPct val="107000"/>
              </a:lnSpc>
              <a:spcBef>
                <a:spcPts val="200"/>
              </a:spcBef>
              <a:spcAft>
                <a:spcPts val="0"/>
              </a:spcAft>
              <a:buBlip>
                <a:blip r:embed="rId4"/>
              </a:buBlip>
            </a:pPr>
            <a:r>
              <a:rPr lang="en-US" b="1" dirty="0">
                <a:solidFill>
                  <a:srgbClr val="0000FF"/>
                </a:solidFill>
                <a:ea typeface="Times New Roman" panose="02020603050405020304" pitchFamily="18" charset="0"/>
              </a:rPr>
              <a:t> </a:t>
            </a:r>
            <a:r>
              <a:rPr lang="en-US" b="1" dirty="0" err="1">
                <a:solidFill>
                  <a:srgbClr val="0000FF"/>
                </a:solidFill>
                <a:ea typeface="Times New Roman" panose="02020603050405020304" pitchFamily="18" charset="0"/>
              </a:rPr>
              <a:t>Lời</a:t>
            </a:r>
            <a:r>
              <a:rPr lang="en-US" b="1" dirty="0">
                <a:solidFill>
                  <a:srgbClr val="0000FF"/>
                </a:solidFill>
                <a:ea typeface="Times New Roman" panose="02020603050405020304" pitchFamily="18" charset="0"/>
              </a:rPr>
              <a:t> </a:t>
            </a:r>
            <a:r>
              <a:rPr lang="en-US" b="1" dirty="0" err="1">
                <a:solidFill>
                  <a:srgbClr val="0000FF"/>
                </a:solidFill>
                <a:ea typeface="Times New Roman" panose="02020603050405020304" pitchFamily="18" charset="0"/>
              </a:rPr>
              <a:t>giải</a:t>
            </a:r>
            <a:r>
              <a:rPr lang="en-US" b="1" dirty="0">
                <a:solidFill>
                  <a:srgbClr val="1F3763"/>
                </a:solidFill>
                <a:ea typeface="Calibri" panose="020F0502020204030204" pitchFamily="34" charset="0"/>
              </a:rPr>
              <a:t>	</a:t>
            </a:r>
            <a:endParaRPr lang="en-US" b="1" dirty="0">
              <a:solidFill>
                <a:srgbClr val="1F3763"/>
              </a:solidFill>
              <a:latin typeface="Calibri Light" panose="020F0302020204030204" pitchFamily="34" charset="0"/>
              <a:ea typeface="Times New Roman" panose="02020603050405020304" pitchFamily="18" charset="0"/>
            </a:endParaRPr>
          </a:p>
          <a:p>
            <a:pPr marL="0" marR="0" algn="just">
              <a:lnSpc>
                <a:spcPct val="107000"/>
              </a:lnSpc>
              <a:spcBef>
                <a:spcPts val="0"/>
              </a:spcBef>
              <a:spcAft>
                <a:spcPts val="0"/>
              </a:spcAft>
            </a:pPr>
            <a:endParaRPr lang="en-US" sz="2800" dirty="0">
              <a:latin typeface="Calibri" panose="020F0502020204030204" pitchFamily="34" charset="0"/>
              <a:ea typeface="Calibri" panose="020F0502020204030204" pitchFamily="34" charset="0"/>
            </a:endParaRPr>
          </a:p>
        </p:txBody>
      </p:sp>
      <p:pic>
        <p:nvPicPr>
          <p:cNvPr id="6" name="Picture 5">
            <a:extLst>
              <a:ext uri="{FF2B5EF4-FFF2-40B4-BE49-F238E27FC236}">
                <a16:creationId xmlns:a16="http://schemas.microsoft.com/office/drawing/2014/main" id="{20304FCB-F6B5-A40F-203B-1C69D517E1E0}"/>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638191" y="838513"/>
            <a:ext cx="9758678" cy="1654781"/>
          </a:xfrm>
          <a:prstGeom prst="rect">
            <a:avLst/>
          </a:prstGeom>
        </p:spPr>
      </p:pic>
      <p:pic>
        <p:nvPicPr>
          <p:cNvPr id="4" name="Picture 3">
            <a:extLst>
              <a:ext uri="{FF2B5EF4-FFF2-40B4-BE49-F238E27FC236}">
                <a16:creationId xmlns:a16="http://schemas.microsoft.com/office/drawing/2014/main" id="{20B3CD9F-C707-A307-95F0-4A2C92CA92B4}"/>
              </a:ext>
            </a:extLst>
          </p:cNvPr>
          <p:cNvPicPr>
            <a:picLocks noChangeAspect="1"/>
          </p:cNvPicPr>
          <p:nvPr/>
        </p:nvPicPr>
        <p:blipFill>
          <a:blip r:embed="rId6"/>
          <a:stretch>
            <a:fillRect/>
          </a:stretch>
        </p:blipFill>
        <p:spPr>
          <a:xfrm>
            <a:off x="518674" y="3343321"/>
            <a:ext cx="10511276" cy="948935"/>
          </a:xfrm>
          <a:prstGeom prst="rect">
            <a:avLst/>
          </a:prstGeom>
        </p:spPr>
      </p:pic>
      <p:pic>
        <p:nvPicPr>
          <p:cNvPr id="7" name="Picture 6">
            <a:extLst>
              <a:ext uri="{FF2B5EF4-FFF2-40B4-BE49-F238E27FC236}">
                <a16:creationId xmlns:a16="http://schemas.microsoft.com/office/drawing/2014/main" id="{0BC3C46A-430B-0BD1-3517-ED0CFA7AEBF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36618" y="3817788"/>
            <a:ext cx="2635885" cy="2408271"/>
          </a:xfrm>
          <a:prstGeom prst="rect">
            <a:avLst/>
          </a:prstGeom>
        </p:spPr>
      </p:pic>
    </p:spTree>
    <p:extLst>
      <p:ext uri="{BB962C8B-B14F-4D97-AF65-F5344CB8AC3E}">
        <p14:creationId xmlns:p14="http://schemas.microsoft.com/office/powerpoint/2010/main" val="40643625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wipe(up)">
                                      <p:cBhvr>
                                        <p:cTn id="12" dur="500"/>
                                        <p:tgtEl>
                                          <p:spTgt spid="1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iáo án Toán 11 Bài 1 (Cánh diều 2023): Góc lượng giác. Giá trị lượng giác của góc lượng giác (ảnh 1)">
            <a:extLst>
              <a:ext uri="{FF2B5EF4-FFF2-40B4-BE49-F238E27FC236}">
                <a16:creationId xmlns:a16="http://schemas.microsoft.com/office/drawing/2014/main" id="{440A6FBA-844F-C004-A8C3-1AE0492380A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43975" y="1146174"/>
            <a:ext cx="2914650" cy="3159125"/>
          </a:xfrm>
          <a:prstGeom prst="rect">
            <a:avLst/>
          </a:prstGeom>
          <a:noFill/>
          <a:ln>
            <a:noFill/>
          </a:ln>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DFD201E-C6AA-591D-8587-3AA5F0E6BE5D}"/>
                  </a:ext>
                </a:extLst>
              </p:cNvPr>
              <p:cNvSpPr txBox="1"/>
              <p:nvPr/>
            </p:nvSpPr>
            <p:spPr>
              <a:xfrm>
                <a:off x="1771650" y="1085850"/>
                <a:ext cx="6229350" cy="4805418"/>
              </a:xfrm>
              <a:prstGeom prst="rect">
                <a:avLst/>
              </a:prstGeom>
              <a:noFill/>
            </p:spPr>
            <p:txBody>
              <a:bodyPr wrap="square" rtlCol="0">
                <a:spAutoFit/>
              </a:bodyPr>
              <a:lstStyle/>
              <a:p>
                <a:pPr algn="just">
                  <a:lnSpc>
                    <a:spcPct val="150000"/>
                  </a:lnSpc>
                  <a:spcAft>
                    <a:spcPts val="600"/>
                  </a:spcAft>
                </a:pPr>
                <a:r>
                  <a:rPr lang="nl-NL"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Trên mặt chiếc đồng hồ, kim giây đang ở vị trí ban đầu chỉ vào số 3 (Hình 1). Kim giây quay ba vòng và một phần tư 1 vòng (tức là </a:t>
                </a:r>
                <a14:m>
                  <m:oMath xmlns:m="http://schemas.openxmlformats.org/officeDocument/2006/math">
                    <m:r>
                      <a:rPr lang="nl-NL"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f>
                      <m:fPr>
                        <m:ctrlPr>
                          <a:rPr lang="en-US" sz="2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nl-NL"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4</m:t>
                        </m:r>
                      </m:den>
                    </m:f>
                  </m:oMath>
                </a14:m>
                <a:r>
                  <a:rPr lang="nl-NL"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vòng) đến vị trí cuối chỉ vào số 6. Khi quay như thế, kim giây đã quét một góc với tia đầu chỉ vào số 3, tia cuối chỉ vào số 6.</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CDFD201E-C6AA-591D-8587-3AA5F0E6BE5D}"/>
                  </a:ext>
                </a:extLst>
              </p:cNvPr>
              <p:cNvSpPr txBox="1">
                <a:spLocks noRot="1" noChangeAspect="1" noMove="1" noResize="1" noEditPoints="1" noAdjustHandles="1" noChangeArrowheads="1" noChangeShapeType="1" noTextEdit="1"/>
              </p:cNvSpPr>
              <p:nvPr/>
            </p:nvSpPr>
            <p:spPr>
              <a:xfrm>
                <a:off x="1771650" y="1085850"/>
                <a:ext cx="6229350" cy="4805418"/>
              </a:xfrm>
              <a:prstGeom prst="rect">
                <a:avLst/>
              </a:prstGeom>
              <a:blipFill>
                <a:blip r:embed="rId3"/>
                <a:stretch>
                  <a:fillRect l="-2055" r="-1957" b="-2665"/>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AD3D9968-A1CC-2349-0F8F-A1969DDD5C5C}"/>
              </a:ext>
            </a:extLst>
          </p:cNvPr>
          <p:cNvSpPr txBox="1"/>
          <p:nvPr/>
        </p:nvSpPr>
        <p:spPr>
          <a:xfrm>
            <a:off x="1019175" y="581025"/>
            <a:ext cx="10134600" cy="579967"/>
          </a:xfrm>
          <a:prstGeom prst="rect">
            <a:avLst/>
          </a:prstGeom>
          <a:noFill/>
        </p:spPr>
        <p:txBody>
          <a:bodyPr wrap="square" rtlCol="0">
            <a:spAutoFit/>
          </a:bodyPr>
          <a:lstStyle/>
          <a:p>
            <a:pPr>
              <a:lnSpc>
                <a:spcPct val="150000"/>
              </a:lnSpc>
              <a:spcAft>
                <a:spcPts val="600"/>
              </a:spcAft>
            </a:pPr>
            <a:r>
              <a:rPr lang="vi-VN" sz="24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Góc đó gợi nên khái niệm gì trong toán học? Những góc như thế có tính chất gì?</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294352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A02A7FC-8324-454A-B0F5-EBF7A6E0D043}"/>
              </a:ext>
            </a:extLst>
          </p:cNvPr>
          <p:cNvGrpSpPr/>
          <p:nvPr/>
        </p:nvGrpSpPr>
        <p:grpSpPr>
          <a:xfrm>
            <a:off x="2217945" y="247781"/>
            <a:ext cx="4384952" cy="461665"/>
            <a:chOff x="477850" y="1541060"/>
            <a:chExt cx="6127239" cy="612325"/>
          </a:xfrm>
        </p:grpSpPr>
        <p:sp>
          <p:nvSpPr>
            <p:cNvPr id="4" name="Arrow: Pentagon 3">
              <a:extLst>
                <a:ext uri="{FF2B5EF4-FFF2-40B4-BE49-F238E27FC236}">
                  <a16:creationId xmlns:a16="http://schemas.microsoft.com/office/drawing/2014/main" id="{282B7269-FB6F-4005-BDC6-21A1A1E58073}"/>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3C16830-BF47-41CA-AE84-BF7BD3A1834B}"/>
                </a:ext>
              </a:extLst>
            </p:cNvPr>
            <p:cNvSpPr txBox="1"/>
            <p:nvPr/>
          </p:nvSpPr>
          <p:spPr>
            <a:xfrm>
              <a:off x="608132" y="1541060"/>
              <a:ext cx="5996957"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  </a:t>
              </a:r>
              <a:r>
                <a:rPr lang="en-US" sz="2400" b="1">
                  <a:solidFill>
                    <a:srgbClr val="3333FF"/>
                  </a:solidFill>
                  <a:latin typeface="Times New Roman" panose="02020603050405020304" pitchFamily="18" charset="0"/>
                  <a:ea typeface="Yu Gothic" panose="020B0400000000000000" pitchFamily="34" charset="-128"/>
                  <a:cs typeface="Times New Roman" panose="02020603050405020304" pitchFamily="18" charset="0"/>
                  <a:sym typeface="Baumans"/>
                </a:rPr>
                <a:t>TIẾT 1</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79227649-0BC6-4384-A17E-B9EFABC8B211}"/>
              </a:ext>
            </a:extLst>
          </p:cNvPr>
          <p:cNvSpPr txBox="1">
            <a:spLocks/>
          </p:cNvSpPr>
          <p:nvPr/>
        </p:nvSpPr>
        <p:spPr>
          <a:xfrm>
            <a:off x="159857" y="911054"/>
            <a:ext cx="11989407" cy="588727"/>
          </a:xfrm>
          <a:prstGeom prst="rect">
            <a:avLst/>
          </a:prstGeom>
          <a:solidFill>
            <a:schemeClr val="accent4">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algn="just">
              <a:lnSpc>
                <a:spcPct val="112000"/>
              </a:lnSpc>
              <a:spcBef>
                <a:spcPts val="300"/>
              </a:spcBef>
              <a:spcAft>
                <a:spcPts val="300"/>
              </a:spcAft>
            </a:pPr>
            <a:r>
              <a:rPr lang="en-US" sz="3200" b="1" dirty="0">
                <a:solidFill>
                  <a:srgbClr val="000099"/>
                </a:solidFill>
                <a:ea typeface="Calibri" panose="020F0502020204030204" pitchFamily="34" charset="0"/>
                <a:cs typeface="Times New Roman" panose="02020603050405020304" pitchFamily="18" charset="0"/>
              </a:rPr>
              <a:t>I. </a:t>
            </a:r>
            <a:r>
              <a:rPr lang="en-US" sz="3200" b="1" dirty="0" err="1">
                <a:solidFill>
                  <a:srgbClr val="000099"/>
                </a:solidFill>
                <a:ea typeface="Calibri" panose="020F0502020204030204" pitchFamily="34" charset="0"/>
                <a:cs typeface="Times New Roman" panose="02020603050405020304" pitchFamily="18" charset="0"/>
              </a:rPr>
              <a:t>Góc</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lượng</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giác</a:t>
            </a:r>
            <a:endParaRPr lang="en-US" sz="3200" dirty="0">
              <a:solidFill>
                <a:srgbClr val="000099"/>
              </a:solidFill>
              <a:ea typeface="Calibri" panose="020F0502020204030204" pitchFamily="34" charset="0"/>
              <a:cs typeface="Times New Roman" panose="02020603050405020304" pitchFamily="18" charset="0"/>
            </a:endParaRPr>
          </a:p>
          <a:p>
            <a:pPr lvl="0" algn="just">
              <a:lnSpc>
                <a:spcPct val="112000"/>
              </a:lnSpc>
              <a:spcBef>
                <a:spcPts val="300"/>
              </a:spcBef>
              <a:spcAft>
                <a:spcPts val="300"/>
              </a:spcAft>
            </a:pPr>
            <a:endParaRPr lang="en-US" sz="3200" dirty="0">
              <a:solidFill>
                <a:srgbClr val="000099"/>
              </a:solidFill>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4122C2AE-6C95-421B-96F6-86DD8E47767E}"/>
                  </a:ext>
                </a:extLst>
              </p:cNvPr>
              <p:cNvSpPr txBox="1">
                <a:spLocks/>
              </p:cNvSpPr>
              <p:nvPr/>
            </p:nvSpPr>
            <p:spPr>
              <a:xfrm>
                <a:off x="134746" y="1455172"/>
                <a:ext cx="11792211" cy="49624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00" b="1" dirty="0">
                    <a:solidFill>
                      <a:srgbClr val="0000FF"/>
                    </a:solidFill>
                    <a:latin typeface="Aarial"/>
                    <a:ea typeface="Calibri" panose="020F0502020204030204" pitchFamily="34" charset="0"/>
                  </a:rPr>
                  <a:t>1) </a:t>
                </a:r>
                <a:r>
                  <a:rPr lang="en-US" sz="2800" b="1" dirty="0" err="1">
                    <a:solidFill>
                      <a:srgbClr val="0000FF"/>
                    </a:solidFill>
                    <a:latin typeface="Aarial"/>
                  </a:rPr>
                  <a:t>Góc</a:t>
                </a:r>
                <a:r>
                  <a:rPr lang="en-US" sz="2800" b="1" dirty="0">
                    <a:solidFill>
                      <a:srgbClr val="0000FF"/>
                    </a:solidFill>
                    <a:latin typeface="Aarial"/>
                  </a:rPr>
                  <a:t> </a:t>
                </a:r>
                <a:r>
                  <a:rPr lang="en-US" sz="2800" b="1" dirty="0" err="1">
                    <a:solidFill>
                      <a:srgbClr val="0000FF"/>
                    </a:solidFill>
                    <a:latin typeface="Aarial"/>
                  </a:rPr>
                  <a:t>hình</a:t>
                </a:r>
                <a:r>
                  <a:rPr lang="en-US" sz="2800" b="1" dirty="0">
                    <a:solidFill>
                      <a:srgbClr val="0000FF"/>
                    </a:solidFill>
                    <a:latin typeface="Aarial"/>
                  </a:rPr>
                  <a:t> </a:t>
                </a:r>
                <a:r>
                  <a:rPr lang="en-US" sz="2800" b="1" dirty="0" err="1">
                    <a:solidFill>
                      <a:srgbClr val="0000FF"/>
                    </a:solidFill>
                    <a:latin typeface="Aarial"/>
                  </a:rPr>
                  <a:t>học</a:t>
                </a:r>
                <a:r>
                  <a:rPr lang="en-US" sz="2800" b="1" dirty="0">
                    <a:solidFill>
                      <a:srgbClr val="0000FF"/>
                    </a:solidFill>
                    <a:latin typeface="Aarial"/>
                  </a:rPr>
                  <a:t> </a:t>
                </a:r>
                <a:r>
                  <a:rPr lang="en-US" sz="2800" b="1" dirty="0" err="1">
                    <a:solidFill>
                      <a:srgbClr val="0000FF"/>
                    </a:solidFill>
                    <a:latin typeface="Aarial"/>
                  </a:rPr>
                  <a:t>và</a:t>
                </a:r>
                <a:r>
                  <a:rPr lang="en-US" sz="2800" b="1" dirty="0">
                    <a:solidFill>
                      <a:srgbClr val="0000FF"/>
                    </a:solidFill>
                    <a:latin typeface="Aarial"/>
                  </a:rPr>
                  <a:t> </a:t>
                </a:r>
                <a:r>
                  <a:rPr lang="en-US" sz="2800" b="1" dirty="0" err="1">
                    <a:solidFill>
                      <a:srgbClr val="0000FF"/>
                    </a:solidFill>
                    <a:latin typeface="Aarial"/>
                  </a:rPr>
                  <a:t>số</a:t>
                </a:r>
                <a:r>
                  <a:rPr lang="en-US" sz="2800" b="1" dirty="0">
                    <a:solidFill>
                      <a:srgbClr val="0000FF"/>
                    </a:solidFill>
                    <a:latin typeface="Aarial"/>
                  </a:rPr>
                  <a:t> </a:t>
                </a:r>
                <a:r>
                  <a:rPr lang="en-US" sz="2800" b="1" dirty="0" err="1">
                    <a:solidFill>
                      <a:srgbClr val="0000FF"/>
                    </a:solidFill>
                    <a:latin typeface="Aarial"/>
                  </a:rPr>
                  <a:t>đo</a:t>
                </a:r>
                <a:r>
                  <a:rPr lang="en-US" sz="2800" b="1" dirty="0">
                    <a:solidFill>
                      <a:srgbClr val="0000FF"/>
                    </a:solidFill>
                    <a:latin typeface="Aarial"/>
                  </a:rPr>
                  <a:t> </a:t>
                </a:r>
                <a:r>
                  <a:rPr lang="en-US" sz="2800" b="1" dirty="0" err="1">
                    <a:solidFill>
                      <a:srgbClr val="0000FF"/>
                    </a:solidFill>
                    <a:latin typeface="Aarial"/>
                  </a:rPr>
                  <a:t>của</a:t>
                </a:r>
                <a:r>
                  <a:rPr lang="en-US" sz="2800" b="1" dirty="0">
                    <a:solidFill>
                      <a:srgbClr val="0000FF"/>
                    </a:solidFill>
                    <a:latin typeface="Aarial"/>
                  </a:rPr>
                  <a:t> </a:t>
                </a:r>
                <a:r>
                  <a:rPr lang="en-US" sz="2800" b="1" dirty="0" err="1">
                    <a:solidFill>
                      <a:srgbClr val="0000FF"/>
                    </a:solidFill>
                    <a:latin typeface="Aarial"/>
                  </a:rPr>
                  <a:t>chúng</a:t>
                </a:r>
                <a:endParaRPr lang="en-US" sz="2800" dirty="0">
                  <a:solidFill>
                    <a:srgbClr val="0000FF"/>
                  </a:solidFill>
                  <a:latin typeface="Aarial"/>
                </a:endParaRPr>
              </a:p>
              <a:p>
                <a:pPr algn="just"/>
                <a:r>
                  <a:rPr lang="en-US" sz="2800" dirty="0" err="1">
                    <a:latin typeface="Aarial"/>
                  </a:rPr>
                  <a:t>Góc</a:t>
                </a:r>
                <a:r>
                  <a:rPr lang="en-US" sz="2800" dirty="0">
                    <a:latin typeface="Aarial"/>
                  </a:rPr>
                  <a:t> (</a:t>
                </a:r>
                <a:r>
                  <a:rPr lang="en-US" sz="2800" dirty="0" err="1">
                    <a:latin typeface="Aarial"/>
                  </a:rPr>
                  <a:t>còn</a:t>
                </a:r>
                <a:r>
                  <a:rPr lang="en-US" sz="2800" dirty="0">
                    <a:latin typeface="Aarial"/>
                  </a:rPr>
                  <a:t> </a:t>
                </a:r>
                <a:r>
                  <a:rPr lang="en-US" sz="2800" dirty="0" err="1">
                    <a:latin typeface="Aarial"/>
                  </a:rPr>
                  <a:t>được</a:t>
                </a:r>
                <a:r>
                  <a:rPr lang="en-US" sz="2800" dirty="0">
                    <a:latin typeface="Aarial"/>
                  </a:rPr>
                  <a:t> </a:t>
                </a:r>
                <a:r>
                  <a:rPr lang="en-US" sz="2800" dirty="0" err="1">
                    <a:latin typeface="Aarial"/>
                  </a:rPr>
                  <a:t>gọi</a:t>
                </a:r>
                <a:r>
                  <a:rPr lang="en-US" sz="2800" dirty="0">
                    <a:latin typeface="Aarial"/>
                  </a:rPr>
                  <a:t> </a:t>
                </a:r>
                <a:r>
                  <a:rPr lang="en-US" sz="2800" dirty="0" err="1">
                    <a:latin typeface="Aarial"/>
                  </a:rPr>
                  <a:t>là</a:t>
                </a:r>
                <a:r>
                  <a:rPr lang="en-US" sz="2800" dirty="0">
                    <a:latin typeface="Aarial"/>
                  </a:rPr>
                  <a:t> </a:t>
                </a:r>
                <a:r>
                  <a:rPr lang="en-US" sz="2800" dirty="0" err="1">
                    <a:latin typeface="Aarial"/>
                  </a:rPr>
                  <a:t>góc</a:t>
                </a:r>
                <a:r>
                  <a:rPr lang="en-US" sz="2800" dirty="0">
                    <a:latin typeface="Aarial"/>
                  </a:rPr>
                  <a:t> </a:t>
                </a:r>
                <a:r>
                  <a:rPr lang="en-US" sz="2800" dirty="0" err="1">
                    <a:latin typeface="Aarial"/>
                  </a:rPr>
                  <a:t>hình</a:t>
                </a:r>
                <a:r>
                  <a:rPr lang="en-US" sz="2800" dirty="0">
                    <a:latin typeface="Aarial"/>
                  </a:rPr>
                  <a:t> </a:t>
                </a:r>
                <a:r>
                  <a:rPr lang="en-US" sz="2800" dirty="0" err="1">
                    <a:latin typeface="Aarial"/>
                  </a:rPr>
                  <a:t>học</a:t>
                </a:r>
                <a:r>
                  <a:rPr lang="en-US" sz="2800" dirty="0">
                    <a:latin typeface="Aarial"/>
                  </a:rPr>
                  <a:t>) </a:t>
                </a:r>
                <a:r>
                  <a:rPr lang="en-US" sz="2800" dirty="0" err="1">
                    <a:latin typeface="Aarial"/>
                  </a:rPr>
                  <a:t>là</a:t>
                </a:r>
                <a:r>
                  <a:rPr lang="en-US" sz="2800" dirty="0">
                    <a:latin typeface="Aarial"/>
                  </a:rPr>
                  <a:t> </a:t>
                </a:r>
                <a:r>
                  <a:rPr lang="en-US" sz="2800" dirty="0" err="1">
                    <a:latin typeface="Aarial"/>
                  </a:rPr>
                  <a:t>hình</a:t>
                </a:r>
                <a:r>
                  <a:rPr lang="en-US" sz="2800" dirty="0">
                    <a:latin typeface="Aarial"/>
                  </a:rPr>
                  <a:t> </a:t>
                </a:r>
                <a:r>
                  <a:rPr lang="en-US" sz="2800" dirty="0" err="1">
                    <a:latin typeface="Aarial"/>
                  </a:rPr>
                  <a:t>gồm</a:t>
                </a:r>
                <a:r>
                  <a:rPr lang="en-US" sz="2800" dirty="0">
                    <a:latin typeface="Aarial"/>
                  </a:rPr>
                  <a:t> </a:t>
                </a:r>
                <a:r>
                  <a:rPr lang="en-US" sz="2800" dirty="0" err="1">
                    <a:latin typeface="Aarial"/>
                  </a:rPr>
                  <a:t>hai</a:t>
                </a:r>
                <a:r>
                  <a:rPr lang="en-US" sz="2800" dirty="0">
                    <a:latin typeface="Aarial"/>
                  </a:rPr>
                  <a:t> </a:t>
                </a:r>
                <a:r>
                  <a:rPr lang="en-US" sz="2800" dirty="0" err="1">
                    <a:latin typeface="Aarial"/>
                  </a:rPr>
                  <a:t>tia</a:t>
                </a:r>
                <a:r>
                  <a:rPr lang="en-US" sz="2800" dirty="0">
                    <a:latin typeface="Aarial"/>
                  </a:rPr>
                  <a:t> </a:t>
                </a:r>
                <a:r>
                  <a:rPr lang="en-US" sz="2800" dirty="0" err="1">
                    <a:latin typeface="Aarial"/>
                  </a:rPr>
                  <a:t>chung</a:t>
                </a:r>
                <a:r>
                  <a:rPr lang="en-US" sz="2800" dirty="0">
                    <a:latin typeface="Aarial"/>
                  </a:rPr>
                  <a:t> </a:t>
                </a:r>
                <a:r>
                  <a:rPr lang="en-US" sz="2800" dirty="0" err="1">
                    <a:latin typeface="Aarial"/>
                  </a:rPr>
                  <a:t>gốc</a:t>
                </a:r>
                <a:r>
                  <a:rPr lang="en-US" sz="2800" dirty="0">
                    <a:latin typeface="Aarial"/>
                  </a:rPr>
                  <a:t>. </a:t>
                </a:r>
                <a:r>
                  <a:rPr lang="en-US" sz="2800" dirty="0" err="1">
                    <a:latin typeface="Aarial"/>
                  </a:rPr>
                  <a:t>Mỗi</a:t>
                </a:r>
                <a:r>
                  <a:rPr lang="en-US" sz="2800" dirty="0">
                    <a:latin typeface="Aarial"/>
                  </a:rPr>
                  <a:t> </a:t>
                </a:r>
                <a:r>
                  <a:rPr lang="en-US" sz="2800" dirty="0" err="1">
                    <a:latin typeface="Aarial"/>
                  </a:rPr>
                  <a:t>góc</a:t>
                </a:r>
                <a:r>
                  <a:rPr lang="en-US" sz="2800" dirty="0">
                    <a:latin typeface="Aarial"/>
                  </a:rPr>
                  <a:t> </a:t>
                </a:r>
                <a:r>
                  <a:rPr lang="en-US" sz="2800" dirty="0" err="1">
                    <a:latin typeface="Aarial"/>
                  </a:rPr>
                  <a:t>có</a:t>
                </a:r>
                <a:r>
                  <a:rPr lang="en-US" sz="2800" dirty="0">
                    <a:latin typeface="Aarial"/>
                  </a:rPr>
                  <a:t> </a:t>
                </a:r>
                <a:r>
                  <a:rPr lang="en-US" sz="2800" dirty="0" err="1">
                    <a:latin typeface="Aarial"/>
                  </a:rPr>
                  <a:t>một</a:t>
                </a:r>
                <a:r>
                  <a:rPr lang="en-US" sz="2800" dirty="0">
                    <a:latin typeface="Aarial"/>
                  </a:rPr>
                  <a:t> </a:t>
                </a:r>
                <a:r>
                  <a:rPr lang="en-US" sz="2800" dirty="0" err="1">
                    <a:latin typeface="Aarial"/>
                  </a:rPr>
                  <a:t>số</a:t>
                </a:r>
                <a:r>
                  <a:rPr lang="en-US" sz="2800" dirty="0">
                    <a:latin typeface="Aarial"/>
                  </a:rPr>
                  <a:t> </a:t>
                </a:r>
                <a:r>
                  <a:rPr lang="en-US" sz="2800" dirty="0" err="1">
                    <a:latin typeface="Aarial"/>
                  </a:rPr>
                  <a:t>đo</a:t>
                </a:r>
                <a:r>
                  <a:rPr lang="en-US" sz="2800" dirty="0">
                    <a:latin typeface="Aarial"/>
                  </a:rPr>
                  <a:t>, </a:t>
                </a:r>
                <a:r>
                  <a:rPr lang="en-US" sz="2800" dirty="0" err="1">
                    <a:latin typeface="Aarial"/>
                  </a:rPr>
                  <a:t>đơn</a:t>
                </a:r>
                <a:r>
                  <a:rPr lang="en-US" sz="2800" dirty="0">
                    <a:latin typeface="Aarial"/>
                  </a:rPr>
                  <a:t> </a:t>
                </a:r>
                <a:r>
                  <a:rPr lang="en-US" sz="2800" dirty="0" err="1">
                    <a:latin typeface="Aarial"/>
                  </a:rPr>
                  <a:t>vị</a:t>
                </a:r>
                <a:r>
                  <a:rPr lang="en-US" sz="2800" dirty="0">
                    <a:latin typeface="Aarial"/>
                  </a:rPr>
                  <a:t> </a:t>
                </a:r>
                <a:r>
                  <a:rPr lang="en-US" sz="2800" dirty="0" err="1">
                    <a:latin typeface="Aarial"/>
                  </a:rPr>
                  <a:t>đo</a:t>
                </a:r>
                <a:r>
                  <a:rPr lang="en-US" sz="2800" dirty="0">
                    <a:latin typeface="Aarial"/>
                  </a:rPr>
                  <a:t> </a:t>
                </a:r>
                <a:r>
                  <a:rPr lang="en-US" sz="2800" dirty="0" err="1">
                    <a:latin typeface="Aarial"/>
                  </a:rPr>
                  <a:t>góc</a:t>
                </a:r>
                <a:r>
                  <a:rPr lang="en-US" sz="2800" dirty="0">
                    <a:latin typeface="Aarial"/>
                  </a:rPr>
                  <a:t> (</a:t>
                </a:r>
                <a:r>
                  <a:rPr lang="en-US" sz="2800" dirty="0" err="1">
                    <a:latin typeface="Aarial"/>
                  </a:rPr>
                  <a:t>hình</a:t>
                </a:r>
                <a:r>
                  <a:rPr lang="en-US" sz="2800" dirty="0">
                    <a:latin typeface="Aarial"/>
                  </a:rPr>
                  <a:t> </a:t>
                </a:r>
                <a:r>
                  <a:rPr lang="en-US" sz="2800" dirty="0" err="1">
                    <a:latin typeface="Aarial"/>
                  </a:rPr>
                  <a:t>học</a:t>
                </a:r>
                <a:r>
                  <a:rPr lang="en-US" sz="2800" dirty="0">
                    <a:latin typeface="Aarial"/>
                  </a:rPr>
                  <a:t>) </a:t>
                </a:r>
                <a:r>
                  <a:rPr lang="en-US" sz="2800" dirty="0" err="1">
                    <a:latin typeface="Aarial"/>
                  </a:rPr>
                  <a:t>là</a:t>
                </a:r>
                <a:r>
                  <a:rPr lang="en-US" sz="2800" dirty="0">
                    <a:latin typeface="Aarial"/>
                  </a:rPr>
                  <a:t> </a:t>
                </a:r>
                <a:r>
                  <a:rPr lang="en-US" sz="2800" dirty="0" err="1">
                    <a:latin typeface="Aarial"/>
                  </a:rPr>
                  <a:t>độ</a:t>
                </a:r>
                <a:r>
                  <a:rPr lang="en-US" sz="2800" dirty="0">
                    <a:latin typeface="Aarial"/>
                  </a:rPr>
                  <a:t>. </a:t>
                </a:r>
                <a:r>
                  <a:rPr lang="en-US" sz="2800" dirty="0" err="1">
                    <a:latin typeface="Aarial"/>
                  </a:rPr>
                  <a:t>Cụ</a:t>
                </a:r>
                <a:r>
                  <a:rPr lang="en-US" sz="2800" dirty="0">
                    <a:latin typeface="Aarial"/>
                  </a:rPr>
                  <a:t> </a:t>
                </a:r>
                <a:r>
                  <a:rPr lang="en-US" sz="2800" dirty="0" err="1">
                    <a:latin typeface="Aarial"/>
                  </a:rPr>
                  <a:t>thể</a:t>
                </a:r>
                <a:r>
                  <a:rPr lang="en-US" sz="2800" dirty="0">
                    <a:latin typeface="Aarial"/>
                  </a:rPr>
                  <a:t> </a:t>
                </a:r>
                <a:r>
                  <a:rPr lang="en-US" sz="2800" dirty="0" err="1">
                    <a:latin typeface="Aarial"/>
                  </a:rPr>
                  <a:t>như</a:t>
                </a:r>
                <a:r>
                  <a:rPr lang="en-US" sz="2800" dirty="0">
                    <a:latin typeface="Aarial"/>
                  </a:rPr>
                  <a:t> </a:t>
                </a:r>
                <a:r>
                  <a:rPr lang="en-US" sz="2800" dirty="0" err="1">
                    <a:latin typeface="Aarial"/>
                  </a:rPr>
                  <a:t>sau</a:t>
                </a:r>
                <a:r>
                  <a:rPr lang="en-US" sz="2800" dirty="0">
                    <a:latin typeface="Aarial"/>
                  </a:rPr>
                  <a:t>: </a:t>
                </a:r>
                <a:r>
                  <a:rPr lang="en-US" sz="2800" dirty="0" err="1">
                    <a:latin typeface="Aarial"/>
                  </a:rPr>
                  <a:t>Nếu</a:t>
                </a:r>
                <a:r>
                  <a:rPr lang="en-US" sz="2800" dirty="0">
                    <a:latin typeface="Aarial"/>
                  </a:rPr>
                  <a:t> ta chia </a:t>
                </a:r>
                <a:r>
                  <a:rPr lang="en-US" sz="2800" dirty="0" err="1">
                    <a:latin typeface="Aarial"/>
                  </a:rPr>
                  <a:t>đường</a:t>
                </a:r>
                <a:r>
                  <a:rPr lang="en-US" sz="2800" dirty="0">
                    <a:latin typeface="Aarial"/>
                  </a:rPr>
                  <a:t> </a:t>
                </a:r>
                <a:r>
                  <a:rPr lang="en-US" sz="2800" dirty="0" err="1">
                    <a:latin typeface="Aarial"/>
                  </a:rPr>
                  <a:t>tròn</a:t>
                </a:r>
                <a:r>
                  <a:rPr lang="en-US" sz="2800" dirty="0">
                    <a:latin typeface="Aarial"/>
                  </a:rPr>
                  <a:t> </a:t>
                </a:r>
                <a:r>
                  <a:rPr lang="en-US" sz="2800" dirty="0" err="1">
                    <a:latin typeface="Aarial"/>
                  </a:rPr>
                  <a:t>thành</a:t>
                </a:r>
                <a:r>
                  <a:rPr lang="en-US" sz="2800" dirty="0">
                    <a:latin typeface="Aarial"/>
                  </a:rPr>
                  <a:t> 360 </a:t>
                </a:r>
                <a:r>
                  <a:rPr lang="en-US" sz="2800" dirty="0" err="1">
                    <a:latin typeface="Aarial"/>
                  </a:rPr>
                  <a:t>cung</a:t>
                </a:r>
                <a:r>
                  <a:rPr lang="en-US" sz="2800" dirty="0">
                    <a:latin typeface="Aarial"/>
                  </a:rPr>
                  <a:t> </a:t>
                </a:r>
                <a:r>
                  <a:rPr lang="en-US" sz="2800" dirty="0" err="1">
                    <a:latin typeface="Aarial"/>
                  </a:rPr>
                  <a:t>tròn</a:t>
                </a:r>
                <a:r>
                  <a:rPr lang="en-US" sz="2800" dirty="0">
                    <a:latin typeface="Aarial"/>
                  </a:rPr>
                  <a:t> </a:t>
                </a:r>
                <a:r>
                  <a:rPr lang="en-US" sz="2800" dirty="0" err="1">
                    <a:latin typeface="Aarial"/>
                  </a:rPr>
                  <a:t>bằng</a:t>
                </a:r>
                <a:r>
                  <a:rPr lang="en-US" sz="2800" dirty="0">
                    <a:latin typeface="Aarial"/>
                  </a:rPr>
                  <a:t> </a:t>
                </a:r>
                <a:r>
                  <a:rPr lang="en-US" sz="2800" dirty="0" err="1">
                    <a:latin typeface="Aarial"/>
                  </a:rPr>
                  <a:t>nhau</a:t>
                </a:r>
                <a:r>
                  <a:rPr lang="en-US" sz="2800" dirty="0">
                    <a:latin typeface="Aarial"/>
                  </a:rPr>
                  <a:t> </a:t>
                </a:r>
                <a:r>
                  <a:rPr lang="en-US" sz="2800" dirty="0" err="1">
                    <a:latin typeface="Aarial"/>
                  </a:rPr>
                  <a:t>thì</a:t>
                </a:r>
                <a:r>
                  <a:rPr lang="en-US" sz="2800" dirty="0">
                    <a:latin typeface="Aarial"/>
                  </a:rPr>
                  <a:t> </a:t>
                </a:r>
                <a:r>
                  <a:rPr lang="en-US" sz="2800" dirty="0" err="1">
                    <a:latin typeface="Aarial"/>
                  </a:rPr>
                  <a:t>góc</a:t>
                </a:r>
                <a:r>
                  <a:rPr lang="en-US" sz="2800" dirty="0">
                    <a:latin typeface="Aarial"/>
                  </a:rPr>
                  <a:t> ở </a:t>
                </a:r>
                <a:r>
                  <a:rPr lang="en-US" sz="2800" dirty="0" err="1">
                    <a:latin typeface="Aarial"/>
                  </a:rPr>
                  <a:t>tâm</a:t>
                </a:r>
                <a:r>
                  <a:rPr lang="en-US" sz="2800" dirty="0">
                    <a:latin typeface="Aarial"/>
                  </a:rPr>
                  <a:t> </a:t>
                </a:r>
                <a:r>
                  <a:rPr lang="en-US" sz="2800" dirty="0" err="1">
                    <a:latin typeface="Aarial"/>
                  </a:rPr>
                  <a:t>chắn</a:t>
                </a:r>
                <a:r>
                  <a:rPr lang="en-US" sz="2800" dirty="0">
                    <a:latin typeface="Aarial"/>
                  </a:rPr>
                  <a:t> </a:t>
                </a:r>
                <a:r>
                  <a:rPr lang="en-US" sz="2800" dirty="0" err="1">
                    <a:latin typeface="Aarial"/>
                  </a:rPr>
                  <a:t>mỗi</a:t>
                </a:r>
                <a:r>
                  <a:rPr lang="en-US" sz="2800" dirty="0">
                    <a:latin typeface="Aarial"/>
                  </a:rPr>
                  <a:t> </a:t>
                </a:r>
                <a:r>
                  <a:rPr lang="en-US" sz="2800" dirty="0" err="1">
                    <a:latin typeface="Aarial"/>
                  </a:rPr>
                  <a:t>cung</a:t>
                </a:r>
                <a:r>
                  <a:rPr lang="en-US" sz="2800" dirty="0">
                    <a:latin typeface="Aarial"/>
                  </a:rPr>
                  <a:t> </a:t>
                </a:r>
                <a:r>
                  <a:rPr lang="en-US" sz="2800" dirty="0" err="1">
                    <a:latin typeface="Aarial"/>
                  </a:rPr>
                  <a:t>đó</a:t>
                </a:r>
                <a:r>
                  <a:rPr lang="en-US" sz="2800" dirty="0">
                    <a:latin typeface="Aarial"/>
                  </a:rPr>
                  <a:t> </a:t>
                </a:r>
                <a:r>
                  <a:rPr lang="en-US" sz="2800" dirty="0" err="1">
                    <a:latin typeface="Aarial"/>
                  </a:rPr>
                  <a:t>là</a:t>
                </a:r>
                <a:r>
                  <a:rPr lang="en-US" sz="2800" dirty="0">
                    <a:latin typeface="Aarial"/>
                  </a:rPr>
                  <a:t> </a:t>
                </a:r>
                <a14:m>
                  <m:oMath xmlns:m="http://schemas.openxmlformats.org/officeDocument/2006/math">
                    <m:sSup>
                      <m:sSupPr>
                        <m:ctrlPr>
                          <a:rPr lang="en-US" sz="2800" i="1">
                            <a:latin typeface="Cambria Math" panose="02040503050406030204" pitchFamily="18" charset="0"/>
                          </a:rPr>
                        </m:ctrlPr>
                      </m:sSupPr>
                      <m:e>
                        <m:r>
                          <a:rPr lang="en-US" sz="2800" i="1">
                            <a:latin typeface="Cambria Math" panose="02040503050406030204" pitchFamily="18" charset="0"/>
                          </a:rPr>
                          <m:t>1</m:t>
                        </m:r>
                      </m:e>
                      <m:sup>
                        <m:r>
                          <a:rPr lang="en-US" sz="2800" i="1">
                            <a:latin typeface="Cambria Math" panose="02040503050406030204" pitchFamily="18" charset="0"/>
                          </a:rPr>
                          <m:t>𝑜</m:t>
                        </m:r>
                      </m:sup>
                    </m:sSup>
                  </m:oMath>
                </a14:m>
                <a:r>
                  <a:rPr lang="en-US" sz="2800" dirty="0">
                    <a:latin typeface="Aarial"/>
                  </a:rPr>
                  <a:t>.</a:t>
                </a:r>
              </a:p>
              <a:p>
                <a:pPr algn="just"/>
                <a:r>
                  <a:rPr lang="en-US" sz="2800" dirty="0" err="1">
                    <a:latin typeface="Aarial"/>
                  </a:rPr>
                  <a:t>Số</a:t>
                </a:r>
                <a:r>
                  <a:rPr lang="en-US" sz="2800" dirty="0">
                    <a:latin typeface="Aarial"/>
                  </a:rPr>
                  <a:t> </a:t>
                </a:r>
                <a:r>
                  <a:rPr lang="en-US" sz="2800" dirty="0" err="1">
                    <a:latin typeface="Aarial"/>
                  </a:rPr>
                  <a:t>đo</a:t>
                </a:r>
                <a:r>
                  <a:rPr lang="en-US" sz="2800" dirty="0">
                    <a:latin typeface="Aarial"/>
                  </a:rPr>
                  <a:t> </a:t>
                </a:r>
                <a:r>
                  <a:rPr lang="en-US" sz="2800" dirty="0" err="1">
                    <a:latin typeface="Aarial"/>
                  </a:rPr>
                  <a:t>của</a:t>
                </a:r>
                <a:r>
                  <a:rPr lang="en-US" sz="2800" dirty="0">
                    <a:latin typeface="Aarial"/>
                  </a:rPr>
                  <a:t> </a:t>
                </a:r>
                <a:r>
                  <a:rPr lang="en-US" sz="2800" dirty="0" err="1">
                    <a:latin typeface="Aarial"/>
                  </a:rPr>
                  <a:t>một</a:t>
                </a:r>
                <a:r>
                  <a:rPr lang="en-US" sz="2800" dirty="0">
                    <a:latin typeface="Aarial"/>
                  </a:rPr>
                  <a:t> </a:t>
                </a:r>
                <a:r>
                  <a:rPr lang="en-US" sz="2800" dirty="0" err="1">
                    <a:latin typeface="Aarial"/>
                  </a:rPr>
                  <a:t>góc</a:t>
                </a:r>
                <a:r>
                  <a:rPr lang="en-US" sz="2800" dirty="0">
                    <a:latin typeface="Aarial"/>
                  </a:rPr>
                  <a:t> (</a:t>
                </a:r>
                <a:r>
                  <a:rPr lang="en-US" sz="2800" dirty="0" err="1">
                    <a:latin typeface="Aarial"/>
                  </a:rPr>
                  <a:t>hình</a:t>
                </a:r>
                <a:r>
                  <a:rPr lang="en-US" sz="2800" dirty="0">
                    <a:latin typeface="Aarial"/>
                  </a:rPr>
                  <a:t> </a:t>
                </a:r>
                <a:r>
                  <a:rPr lang="en-US" sz="2800" dirty="0" err="1">
                    <a:latin typeface="Aarial"/>
                  </a:rPr>
                  <a:t>học</a:t>
                </a:r>
                <a:r>
                  <a:rPr lang="en-US" sz="2800" dirty="0">
                    <a:latin typeface="Aarial"/>
                  </a:rPr>
                  <a:t>) </a:t>
                </a:r>
                <a:r>
                  <a:rPr lang="en-US" sz="2800" dirty="0" err="1">
                    <a:latin typeface="Aarial"/>
                  </a:rPr>
                  <a:t>không</a:t>
                </a:r>
                <a:r>
                  <a:rPr lang="en-US" sz="2800" dirty="0">
                    <a:latin typeface="Aarial"/>
                  </a:rPr>
                  <a:t> </a:t>
                </a:r>
                <a:r>
                  <a:rPr lang="en-US" sz="2800" dirty="0" err="1">
                    <a:latin typeface="Aarial"/>
                  </a:rPr>
                  <a:t>vượt</a:t>
                </a:r>
                <a:r>
                  <a:rPr lang="en-US" sz="2800" dirty="0">
                    <a:latin typeface="Aarial"/>
                  </a:rPr>
                  <a:t> </a:t>
                </a:r>
                <a:r>
                  <a:rPr lang="en-US" sz="2800" dirty="0" err="1">
                    <a:latin typeface="Aarial"/>
                  </a:rPr>
                  <a:t>quá</a:t>
                </a:r>
                <a:r>
                  <a:rPr lang="en-US" sz="2800" dirty="0">
                    <a:latin typeface="Aarial"/>
                  </a:rPr>
                  <a:t> </a:t>
                </a:r>
                <a14:m>
                  <m:oMath xmlns:m="http://schemas.openxmlformats.org/officeDocument/2006/math">
                    <m:r>
                      <a:rPr lang="en-US" sz="2800" i="1">
                        <a:latin typeface="Cambria Math" panose="02040503050406030204" pitchFamily="18" charset="0"/>
                      </a:rPr>
                      <m:t>180°.</m:t>
                    </m:r>
                  </m:oMath>
                </a14:m>
                <a:endParaRPr lang="en-US" sz="2800" dirty="0">
                  <a:latin typeface="Aarial"/>
                </a:endParaRPr>
              </a:p>
              <a:p>
                <a:pPr algn="just"/>
                <a:r>
                  <a:rPr lang="en-US" sz="2800" dirty="0" err="1">
                    <a:latin typeface="Aarial"/>
                  </a:rPr>
                  <a:t>Một</a:t>
                </a:r>
                <a:r>
                  <a:rPr lang="en-US" sz="2800" dirty="0">
                    <a:latin typeface="Aarial"/>
                  </a:rPr>
                  <a:t> </a:t>
                </a:r>
                <a:r>
                  <a:rPr lang="en-US" sz="2800" dirty="0" err="1">
                    <a:latin typeface="Aarial"/>
                  </a:rPr>
                  <a:t>đơn</a:t>
                </a:r>
                <a:r>
                  <a:rPr lang="en-US" sz="2800" dirty="0">
                    <a:latin typeface="Aarial"/>
                  </a:rPr>
                  <a:t> </a:t>
                </a:r>
                <a:r>
                  <a:rPr lang="en-US" sz="2800" dirty="0" err="1">
                    <a:latin typeface="Aarial"/>
                  </a:rPr>
                  <a:t>vị</a:t>
                </a:r>
                <a:r>
                  <a:rPr lang="en-US" sz="2800" dirty="0">
                    <a:latin typeface="Aarial"/>
                  </a:rPr>
                  <a:t> </a:t>
                </a:r>
                <a:r>
                  <a:rPr lang="en-US" sz="2800" dirty="0" err="1">
                    <a:latin typeface="Aarial"/>
                  </a:rPr>
                  <a:t>khác</a:t>
                </a:r>
                <a:r>
                  <a:rPr lang="en-US" sz="2800" dirty="0">
                    <a:latin typeface="Aarial"/>
                  </a:rPr>
                  <a:t> </a:t>
                </a:r>
                <a:r>
                  <a:rPr lang="en-US" sz="2800" dirty="0" err="1">
                    <a:latin typeface="Aarial"/>
                  </a:rPr>
                  <a:t>được</a:t>
                </a:r>
                <a:r>
                  <a:rPr lang="en-US" sz="2800" dirty="0">
                    <a:latin typeface="Aarial"/>
                  </a:rPr>
                  <a:t> </a:t>
                </a:r>
                <a:r>
                  <a:rPr lang="en-US" sz="2800" dirty="0" err="1">
                    <a:latin typeface="Aarial"/>
                  </a:rPr>
                  <a:t>sử</a:t>
                </a:r>
                <a:r>
                  <a:rPr lang="en-US" sz="2800" dirty="0">
                    <a:latin typeface="Aarial"/>
                  </a:rPr>
                  <a:t> </a:t>
                </a:r>
                <a:r>
                  <a:rPr lang="en-US" sz="2800" dirty="0" err="1">
                    <a:latin typeface="Aarial"/>
                  </a:rPr>
                  <a:t>dụng</a:t>
                </a:r>
                <a:r>
                  <a:rPr lang="en-US" sz="2800" dirty="0">
                    <a:latin typeface="Aarial"/>
                  </a:rPr>
                  <a:t> </a:t>
                </a:r>
                <a:r>
                  <a:rPr lang="en-US" sz="2800" dirty="0" err="1">
                    <a:latin typeface="Aarial"/>
                  </a:rPr>
                  <a:t>nhiều</a:t>
                </a:r>
                <a:r>
                  <a:rPr lang="en-US" sz="2800" dirty="0">
                    <a:latin typeface="Aarial"/>
                  </a:rPr>
                  <a:t> </a:t>
                </a:r>
                <a:r>
                  <a:rPr lang="en-US" sz="2800" dirty="0" err="1">
                    <a:latin typeface="Aarial"/>
                  </a:rPr>
                  <a:t>khi</a:t>
                </a:r>
                <a:r>
                  <a:rPr lang="en-US" sz="2800" dirty="0">
                    <a:latin typeface="Aarial"/>
                  </a:rPr>
                  <a:t> </a:t>
                </a:r>
                <a:r>
                  <a:rPr lang="en-US" sz="2800" dirty="0" err="1">
                    <a:latin typeface="Aarial"/>
                  </a:rPr>
                  <a:t>đo</a:t>
                </a:r>
                <a:r>
                  <a:rPr lang="en-US" sz="2800" dirty="0">
                    <a:latin typeface="Aarial"/>
                  </a:rPr>
                  <a:t> </a:t>
                </a:r>
                <a:r>
                  <a:rPr lang="en-US" sz="2800" dirty="0" err="1">
                    <a:latin typeface="Aarial"/>
                  </a:rPr>
                  <a:t>góc</a:t>
                </a:r>
                <a:r>
                  <a:rPr lang="en-US" sz="2800" dirty="0">
                    <a:latin typeface="Aarial"/>
                  </a:rPr>
                  <a:t> </a:t>
                </a:r>
                <a:r>
                  <a:rPr lang="en-US" sz="2800" dirty="0" err="1">
                    <a:latin typeface="Aarial"/>
                  </a:rPr>
                  <a:t>là</a:t>
                </a:r>
                <a:r>
                  <a:rPr lang="en-US" sz="2800" dirty="0">
                    <a:latin typeface="Aarial"/>
                  </a:rPr>
                  <a:t> radian (</a:t>
                </a:r>
                <a:r>
                  <a:rPr lang="en-US" sz="2800" dirty="0" err="1">
                    <a:latin typeface="Aarial"/>
                  </a:rPr>
                  <a:t>đọc</a:t>
                </a:r>
                <a:r>
                  <a:rPr lang="en-US" sz="2800" dirty="0">
                    <a:latin typeface="Aarial"/>
                  </a:rPr>
                  <a:t> </a:t>
                </a:r>
                <a:r>
                  <a:rPr lang="en-US" sz="2800" dirty="0" err="1">
                    <a:latin typeface="Aarial"/>
                  </a:rPr>
                  <a:t>là</a:t>
                </a:r>
                <a:r>
                  <a:rPr lang="en-US" sz="2800" dirty="0">
                    <a:latin typeface="Aarial"/>
                  </a:rPr>
                  <a:t> </a:t>
                </a:r>
                <a:r>
                  <a:rPr lang="en-US" sz="2800" dirty="0" err="1">
                    <a:latin typeface="Aarial"/>
                  </a:rPr>
                  <a:t>ra</a:t>
                </a:r>
                <a:r>
                  <a:rPr lang="en-US" sz="2800" dirty="0">
                    <a:latin typeface="Aarial"/>
                  </a:rPr>
                  <a:t>-</a:t>
                </a:r>
                <a:r>
                  <a:rPr lang="en-US" sz="2800" dirty="0" err="1">
                    <a:latin typeface="Aarial"/>
                  </a:rPr>
                  <a:t>đi</a:t>
                </a:r>
                <a:r>
                  <a:rPr lang="en-US" sz="2800" dirty="0">
                    <a:latin typeface="Aarial"/>
                  </a:rPr>
                  <a:t>-an). </a:t>
                </a:r>
              </a:p>
              <a:p>
                <a:pPr marL="0" indent="0" algn="just">
                  <a:buNone/>
                </a:pPr>
                <a:r>
                  <a:rPr lang="en-US" sz="2800" dirty="0" err="1">
                    <a:latin typeface="Aarial"/>
                  </a:rPr>
                  <a:t>Nếu</a:t>
                </a:r>
                <a:r>
                  <a:rPr lang="en-US" sz="2800" dirty="0">
                    <a:latin typeface="Aarial"/>
                  </a:rPr>
                  <a:t> </a:t>
                </a:r>
                <a:r>
                  <a:rPr lang="en-US" sz="2800" dirty="0" err="1">
                    <a:latin typeface="Aarial"/>
                  </a:rPr>
                  <a:t>trên</a:t>
                </a:r>
                <a:r>
                  <a:rPr lang="en-US" sz="2800" dirty="0">
                    <a:latin typeface="Aarial"/>
                  </a:rPr>
                  <a:t> </a:t>
                </a:r>
                <a:r>
                  <a:rPr lang="en-US" sz="2800" dirty="0" err="1">
                    <a:latin typeface="Aarial"/>
                  </a:rPr>
                  <a:t>đường</a:t>
                </a:r>
                <a:r>
                  <a:rPr lang="en-US" sz="2800" dirty="0">
                    <a:latin typeface="Aarial"/>
                  </a:rPr>
                  <a:t> </a:t>
                </a:r>
                <a:r>
                  <a:rPr lang="en-US" sz="2800" dirty="0" err="1">
                    <a:latin typeface="Aarial"/>
                  </a:rPr>
                  <a:t>tròn</a:t>
                </a:r>
                <a:r>
                  <a:rPr lang="en-US" sz="2800" dirty="0">
                    <a:latin typeface="Aarial"/>
                  </a:rPr>
                  <a:t>, ta </a:t>
                </a:r>
                <a:r>
                  <a:rPr lang="en-US" sz="2800" dirty="0" err="1">
                    <a:latin typeface="Aarial"/>
                  </a:rPr>
                  <a:t>lấy</a:t>
                </a:r>
                <a:r>
                  <a:rPr lang="en-US" sz="2800" dirty="0">
                    <a:latin typeface="Aarial"/>
                  </a:rPr>
                  <a:t> </a:t>
                </a:r>
                <a:r>
                  <a:rPr lang="en-US" sz="2800" dirty="0" err="1">
                    <a:latin typeface="Aarial"/>
                  </a:rPr>
                  <a:t>một</a:t>
                </a:r>
                <a:r>
                  <a:rPr lang="en-US" sz="2800" dirty="0">
                    <a:latin typeface="Aarial"/>
                  </a:rPr>
                  <a:t> </a:t>
                </a:r>
                <a:r>
                  <a:rPr lang="en-US" sz="2800" dirty="0" err="1">
                    <a:latin typeface="Aarial"/>
                  </a:rPr>
                  <a:t>cung</a:t>
                </a:r>
                <a:r>
                  <a:rPr lang="en-US" sz="2800" dirty="0">
                    <a:latin typeface="Aarial"/>
                  </a:rPr>
                  <a:t> </a:t>
                </a:r>
                <a:r>
                  <a:rPr lang="en-US" sz="2800" dirty="0" err="1">
                    <a:latin typeface="Aarial"/>
                  </a:rPr>
                  <a:t>tròn</a:t>
                </a:r>
                <a:r>
                  <a:rPr lang="en-US" sz="2800" dirty="0">
                    <a:latin typeface="Aarial"/>
                  </a:rPr>
                  <a:t> </a:t>
                </a:r>
                <a:r>
                  <a:rPr lang="en-US" sz="2800" dirty="0" err="1">
                    <a:latin typeface="Aarial"/>
                  </a:rPr>
                  <a:t>có</a:t>
                </a:r>
                <a:r>
                  <a:rPr lang="en-US" sz="2800" dirty="0">
                    <a:latin typeface="Aarial"/>
                  </a:rPr>
                  <a:t> </a:t>
                </a:r>
                <a:r>
                  <a:rPr lang="en-US" sz="2800" dirty="0" err="1">
                    <a:latin typeface="Aarial"/>
                  </a:rPr>
                  <a:t>độ</a:t>
                </a:r>
                <a:r>
                  <a:rPr lang="en-US" sz="2800" dirty="0">
                    <a:latin typeface="Aarial"/>
                  </a:rPr>
                  <a:t> </a:t>
                </a:r>
                <a:r>
                  <a:rPr lang="en-US" sz="2800" dirty="0" err="1">
                    <a:latin typeface="Aarial"/>
                  </a:rPr>
                  <a:t>dài</a:t>
                </a:r>
                <a:r>
                  <a:rPr lang="en-US" sz="2800" dirty="0">
                    <a:latin typeface="Aarial"/>
                  </a:rPr>
                  <a:t> </a:t>
                </a:r>
                <a:r>
                  <a:rPr lang="en-US" sz="2800" dirty="0" err="1">
                    <a:latin typeface="Aarial"/>
                  </a:rPr>
                  <a:t>bằng</a:t>
                </a:r>
                <a:r>
                  <a:rPr lang="en-US" sz="2800" dirty="0">
                    <a:latin typeface="Aarial"/>
                  </a:rPr>
                  <a:t> </a:t>
                </a:r>
                <a:r>
                  <a:rPr lang="en-US" sz="2800" dirty="0" err="1">
                    <a:latin typeface="Aarial"/>
                  </a:rPr>
                  <a:t>bán</a:t>
                </a:r>
                <a:r>
                  <a:rPr lang="en-US" sz="2800" dirty="0">
                    <a:latin typeface="Aarial"/>
                  </a:rPr>
                  <a:t> </a:t>
                </a:r>
                <a:r>
                  <a:rPr lang="en-US" sz="2800" dirty="0" err="1">
                    <a:latin typeface="Aarial"/>
                  </a:rPr>
                  <a:t>kính</a:t>
                </a:r>
                <a:r>
                  <a:rPr lang="en-US" sz="2800" dirty="0">
                    <a:latin typeface="Aarial"/>
                  </a:rPr>
                  <a:t> </a:t>
                </a:r>
                <a:r>
                  <a:rPr lang="en-US" sz="2800" dirty="0" err="1">
                    <a:latin typeface="Aarial"/>
                  </a:rPr>
                  <a:t>thì</a:t>
                </a:r>
                <a:r>
                  <a:rPr lang="en-US" sz="2800" dirty="0">
                    <a:latin typeface="Aarial"/>
                  </a:rPr>
                  <a:t> </a:t>
                </a:r>
                <a:r>
                  <a:rPr lang="en-US" sz="2800" dirty="0" err="1">
                    <a:latin typeface="Aarial"/>
                  </a:rPr>
                  <a:t>góc</a:t>
                </a:r>
                <a:r>
                  <a:rPr lang="en-US" sz="2800" dirty="0">
                    <a:latin typeface="Aarial"/>
                  </a:rPr>
                  <a:t> ở </a:t>
                </a:r>
                <a:r>
                  <a:rPr lang="en-US" sz="2800" dirty="0" err="1">
                    <a:latin typeface="Aarial"/>
                  </a:rPr>
                  <a:t>tâm</a:t>
                </a:r>
                <a:r>
                  <a:rPr lang="en-US" sz="2800" dirty="0">
                    <a:latin typeface="Aarial"/>
                  </a:rPr>
                  <a:t> </a:t>
                </a:r>
                <a:r>
                  <a:rPr lang="en-US" sz="2800" dirty="0" err="1">
                    <a:latin typeface="Aarial"/>
                  </a:rPr>
                  <a:t>chắn</a:t>
                </a:r>
                <a:r>
                  <a:rPr lang="en-US" sz="2800" dirty="0">
                    <a:latin typeface="Aarial"/>
                  </a:rPr>
                  <a:t> </a:t>
                </a:r>
                <a:r>
                  <a:rPr lang="en-US" sz="2800" dirty="0" err="1">
                    <a:latin typeface="Aarial"/>
                  </a:rPr>
                  <a:t>cung</a:t>
                </a:r>
                <a:r>
                  <a:rPr lang="en-US" sz="2800" dirty="0">
                    <a:latin typeface="Aarial"/>
                  </a:rPr>
                  <a:t> </a:t>
                </a:r>
                <a:r>
                  <a:rPr lang="en-US" sz="2800" dirty="0" err="1">
                    <a:latin typeface="Aarial"/>
                  </a:rPr>
                  <a:t>đó</a:t>
                </a:r>
                <a:r>
                  <a:rPr lang="en-US" sz="2800" dirty="0">
                    <a:latin typeface="Aarial"/>
                  </a:rPr>
                  <a:t> </a:t>
                </a:r>
                <a:r>
                  <a:rPr lang="en-US" sz="2800" dirty="0" err="1">
                    <a:latin typeface="Aarial"/>
                  </a:rPr>
                  <a:t>gọi</a:t>
                </a:r>
                <a:r>
                  <a:rPr lang="en-US" sz="2800" dirty="0">
                    <a:latin typeface="Aarial"/>
                  </a:rPr>
                  <a:t> </a:t>
                </a:r>
                <a:r>
                  <a:rPr lang="en-US" sz="2800" dirty="0" err="1">
                    <a:latin typeface="Aarial"/>
                  </a:rPr>
                  <a:t>là</a:t>
                </a:r>
                <a:r>
                  <a:rPr lang="en-US" sz="2800" dirty="0">
                    <a:latin typeface="Aarial"/>
                  </a:rPr>
                  <a:t> </a:t>
                </a:r>
                <a:r>
                  <a:rPr lang="en-US" sz="2800" dirty="0" err="1">
                    <a:latin typeface="Aarial"/>
                  </a:rPr>
                  <a:t>góc</a:t>
                </a:r>
                <a:r>
                  <a:rPr lang="en-US" sz="2800" dirty="0">
                    <a:latin typeface="Aarial"/>
                  </a:rPr>
                  <a:t> </a:t>
                </a:r>
                <a:r>
                  <a:rPr lang="en-US" sz="2800" dirty="0" err="1">
                    <a:latin typeface="Aarial"/>
                  </a:rPr>
                  <a:t>có</a:t>
                </a:r>
                <a:r>
                  <a:rPr lang="en-US" sz="2800" dirty="0">
                    <a:latin typeface="Aarial"/>
                  </a:rPr>
                  <a:t> </a:t>
                </a:r>
                <a:r>
                  <a:rPr lang="en-US" sz="2800" dirty="0" err="1">
                    <a:latin typeface="Aarial"/>
                  </a:rPr>
                  <a:t>số</a:t>
                </a:r>
                <a:r>
                  <a:rPr lang="en-US" sz="2800" dirty="0">
                    <a:latin typeface="Aarial"/>
                  </a:rPr>
                  <a:t> </a:t>
                </a:r>
                <a:r>
                  <a:rPr lang="en-US" sz="2800" dirty="0" err="1">
                    <a:latin typeface="Aarial"/>
                  </a:rPr>
                  <a:t>đo</a:t>
                </a:r>
                <a:r>
                  <a:rPr lang="en-US" sz="2800" dirty="0">
                    <a:latin typeface="Aarial"/>
                  </a:rPr>
                  <a:t> </a:t>
                </a:r>
                <a:r>
                  <a:rPr lang="en-US" sz="2800" i="1" dirty="0">
                    <a:latin typeface="Aarial"/>
                  </a:rPr>
                  <a:t>1 radian</a:t>
                </a:r>
                <a:r>
                  <a:rPr lang="en-US" sz="2800" dirty="0">
                    <a:latin typeface="Aarial"/>
                  </a:rPr>
                  <a:t>, </a:t>
                </a:r>
                <a:r>
                  <a:rPr lang="en-US" sz="2800" dirty="0" err="1">
                    <a:latin typeface="Aarial"/>
                  </a:rPr>
                  <a:t>gọi</a:t>
                </a:r>
                <a:r>
                  <a:rPr lang="en-US" sz="2800" dirty="0">
                    <a:latin typeface="Aarial"/>
                  </a:rPr>
                  <a:t> </a:t>
                </a:r>
                <a:r>
                  <a:rPr lang="en-US" sz="2800" dirty="0" err="1">
                    <a:latin typeface="Aarial"/>
                  </a:rPr>
                  <a:t>tắt</a:t>
                </a:r>
                <a:r>
                  <a:rPr lang="en-US" sz="2800" dirty="0">
                    <a:latin typeface="Aarial"/>
                  </a:rPr>
                  <a:t> </a:t>
                </a:r>
                <a:r>
                  <a:rPr lang="en-US" sz="2800" dirty="0" err="1">
                    <a:latin typeface="Aarial"/>
                  </a:rPr>
                  <a:t>là</a:t>
                </a:r>
                <a:endParaRPr lang="en-US" sz="2800" dirty="0">
                  <a:latin typeface="Aarial"/>
                </a:endParaRPr>
              </a:p>
              <a:p>
                <a:pPr marL="0" indent="0" algn="just">
                  <a:buNone/>
                </a:pPr>
                <a:r>
                  <a:rPr lang="en-US" sz="2800" dirty="0" err="1">
                    <a:latin typeface="Aarial"/>
                  </a:rPr>
                  <a:t>góc</a:t>
                </a:r>
                <a:r>
                  <a:rPr lang="en-US" sz="2800" dirty="0">
                    <a:latin typeface="Aarial"/>
                  </a:rPr>
                  <a:t> </a:t>
                </a:r>
                <a:r>
                  <a:rPr lang="en-US" sz="2800" i="1" dirty="0">
                    <a:latin typeface="Aarial"/>
                  </a:rPr>
                  <a:t>1 radian (</a:t>
                </a:r>
                <a:r>
                  <a:rPr lang="en-US" sz="2800" i="1" dirty="0" err="1">
                    <a:latin typeface="Aarial"/>
                  </a:rPr>
                  <a:t>Hình</a:t>
                </a:r>
                <a:r>
                  <a:rPr lang="en-US" sz="2800" i="1" dirty="0">
                    <a:latin typeface="Aarial"/>
                  </a:rPr>
                  <a:t> 2). </a:t>
                </a:r>
                <a:endParaRPr lang="en-US" sz="2800" dirty="0">
                  <a:latin typeface="Aarial"/>
                </a:endParaRPr>
              </a:p>
              <a:p>
                <a:pPr algn="just"/>
                <a:r>
                  <a:rPr lang="en-US" sz="2800" dirty="0">
                    <a:latin typeface="Aarial"/>
                  </a:rPr>
                  <a:t>1 radian </a:t>
                </a:r>
                <a:r>
                  <a:rPr lang="en-US" sz="2800" dirty="0" err="1">
                    <a:latin typeface="Aarial"/>
                  </a:rPr>
                  <a:t>còn</a:t>
                </a:r>
                <a:r>
                  <a:rPr lang="en-US" sz="2800" dirty="0">
                    <a:latin typeface="Aarial"/>
                  </a:rPr>
                  <a:t> </a:t>
                </a:r>
                <a:r>
                  <a:rPr lang="en-US" sz="2800" dirty="0" err="1">
                    <a:latin typeface="Aarial"/>
                  </a:rPr>
                  <a:t>viết</a:t>
                </a:r>
                <a:r>
                  <a:rPr lang="en-US" sz="2800" dirty="0">
                    <a:latin typeface="Aarial"/>
                  </a:rPr>
                  <a:t> </a:t>
                </a:r>
                <a:r>
                  <a:rPr lang="en-US" sz="2800" dirty="0" err="1">
                    <a:latin typeface="Aarial"/>
                  </a:rPr>
                  <a:t>tắt</a:t>
                </a:r>
                <a:r>
                  <a:rPr lang="en-US" sz="2800" dirty="0">
                    <a:latin typeface="Aarial"/>
                  </a:rPr>
                  <a:t> </a:t>
                </a:r>
                <a:r>
                  <a:rPr lang="en-US" sz="2800" dirty="0" err="1">
                    <a:latin typeface="Aarial"/>
                  </a:rPr>
                  <a:t>là</a:t>
                </a:r>
                <a:r>
                  <a:rPr lang="en-US" sz="2800" dirty="0">
                    <a:latin typeface="Aarial"/>
                  </a:rPr>
                  <a:t> 1 rad.</a:t>
                </a:r>
              </a:p>
              <a:p>
                <a:pPr marL="0" lvl="0" indent="0" algn="just">
                  <a:lnSpc>
                    <a:spcPct val="112000"/>
                  </a:lnSpc>
                  <a:spcBef>
                    <a:spcPts val="300"/>
                  </a:spcBef>
                  <a:spcAft>
                    <a:spcPts val="300"/>
                  </a:spcAft>
                  <a:buClr>
                    <a:srgbClr val="0000FF"/>
                  </a:buClr>
                  <a:buNone/>
                </a:pPr>
                <a:endParaRPr lang="en-US" sz="2800" dirty="0">
                  <a:solidFill>
                    <a:prstClr val="black"/>
                  </a:solidFill>
                  <a:latin typeface="Aarial"/>
                  <a:ea typeface="Calibri" panose="020F0502020204030204" pitchFamily="34" charset="0"/>
                </a:endParaRPr>
              </a:p>
            </p:txBody>
          </p:sp>
        </mc:Choice>
        <mc:Fallback xmlns="">
          <p:sp>
            <p:nvSpPr>
              <p:cNvPr id="7" name="Content Placeholder 2">
                <a:extLst>
                  <a:ext uri="{FF2B5EF4-FFF2-40B4-BE49-F238E27FC236}">
                    <a16:creationId xmlns:a16="http://schemas.microsoft.com/office/drawing/2014/main" id="{4122C2AE-6C95-421B-96F6-86DD8E47767E}"/>
                  </a:ext>
                </a:extLst>
              </p:cNvPr>
              <p:cNvSpPr txBox="1">
                <a:spLocks noRot="1" noChangeAspect="1" noMove="1" noResize="1" noEditPoints="1" noAdjustHandles="1" noChangeArrowheads="1" noChangeShapeType="1" noTextEdit="1"/>
              </p:cNvSpPr>
              <p:nvPr/>
            </p:nvSpPr>
            <p:spPr>
              <a:xfrm>
                <a:off x="134746" y="1455172"/>
                <a:ext cx="11792211" cy="4962420"/>
              </a:xfrm>
              <a:prstGeom prst="rect">
                <a:avLst/>
              </a:prstGeom>
              <a:blipFill>
                <a:blip r:embed="rId2"/>
                <a:stretch>
                  <a:fillRect l="-1034" t="-2088" r="-1034"/>
                </a:stretch>
              </a:blipFill>
            </p:spPr>
            <p:txBody>
              <a:bodyPr/>
              <a:lstStyle/>
              <a:p>
                <a:r>
                  <a:rPr lang="en-US">
                    <a:noFill/>
                  </a:rPr>
                  <a:t> </a:t>
                </a:r>
              </a:p>
            </p:txBody>
          </p:sp>
        </mc:Fallback>
      </mc:AlternateContent>
      <p:sp>
        <p:nvSpPr>
          <p:cNvPr id="9" name="Rectangle: Rounded Corners 8">
            <a:extLst>
              <a:ext uri="{FF2B5EF4-FFF2-40B4-BE49-F238E27FC236}">
                <a16:creationId xmlns:a16="http://schemas.microsoft.com/office/drawing/2014/main" id="{C4AE9751-D5F4-4632-B647-AC63F42F60DC}"/>
              </a:ext>
            </a:extLst>
          </p:cNvPr>
          <p:cNvSpPr/>
          <p:nvPr/>
        </p:nvSpPr>
        <p:spPr>
          <a:xfrm>
            <a:off x="108673" y="894723"/>
            <a:ext cx="12065702" cy="560569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3115C9E3-F993-EC5B-4CDC-4B5A372BF0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3889" y="4713141"/>
            <a:ext cx="1656522" cy="1787277"/>
          </a:xfrm>
          <a:prstGeom prst="rect">
            <a:avLst/>
          </a:prstGeom>
        </p:spPr>
      </p:pic>
    </p:spTree>
    <p:extLst>
      <p:ext uri="{BB962C8B-B14F-4D97-AF65-F5344CB8AC3E}">
        <p14:creationId xmlns:p14="http://schemas.microsoft.com/office/powerpoint/2010/main" val="16381292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up)">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wipe(up)">
                                      <p:cBhvr>
                                        <p:cTn id="27" dur="500"/>
                                        <p:tgtEl>
                                          <p:spTgt spid="7">
                                            <p:txEl>
                                              <p:pRg st="3" end="3"/>
                                            </p:txEl>
                                          </p:spTgt>
                                        </p:tgtEl>
                                      </p:cBhvr>
                                    </p:animEffect>
                                  </p:childTnLst>
                                </p:cTn>
                              </p:par>
                              <p:par>
                                <p:cTn id="28" presetID="22" presetClass="entr" presetSubtype="1" fill="hold" nodeType="withEffect">
                                  <p:stCondLst>
                                    <p:cond delay="0"/>
                                  </p:stCondLst>
                                  <p:childTnLst>
                                    <p:set>
                                      <p:cBhvr>
                                        <p:cTn id="29" dur="1" fill="hold">
                                          <p:stCondLst>
                                            <p:cond delay="0"/>
                                          </p:stCondLst>
                                        </p:cTn>
                                        <p:tgtEl>
                                          <p:spTgt spid="7">
                                            <p:txEl>
                                              <p:pRg st="4" end="4"/>
                                            </p:txEl>
                                          </p:spTgt>
                                        </p:tgtEl>
                                        <p:attrNameLst>
                                          <p:attrName>style.visibility</p:attrName>
                                        </p:attrNameLst>
                                      </p:cBhvr>
                                      <p:to>
                                        <p:strVal val="visible"/>
                                      </p:to>
                                    </p:set>
                                    <p:animEffect transition="in" filter="wipe(up)">
                                      <p:cBhvr>
                                        <p:cTn id="30" dur="500"/>
                                        <p:tgtEl>
                                          <p:spTgt spid="7">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7">
                                            <p:txEl>
                                              <p:pRg st="5" end="5"/>
                                            </p:txEl>
                                          </p:spTgt>
                                        </p:tgtEl>
                                        <p:attrNameLst>
                                          <p:attrName>style.visibility</p:attrName>
                                        </p:attrNameLst>
                                      </p:cBhvr>
                                      <p:to>
                                        <p:strVal val="visible"/>
                                      </p:to>
                                    </p:set>
                                    <p:animEffect transition="in" filter="wipe(up)">
                                      <p:cBhvr>
                                        <p:cTn id="35" dur="500"/>
                                        <p:tgtEl>
                                          <p:spTgt spid="7">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wipe(left)">
                                      <p:cBhvr>
                                        <p:cTn id="40" dur="500"/>
                                        <p:tgtEl>
                                          <p:spTgt spid="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7">
                                            <p:txEl>
                                              <p:pRg st="6" end="6"/>
                                            </p:txEl>
                                          </p:spTgt>
                                        </p:tgtEl>
                                        <p:attrNameLst>
                                          <p:attrName>style.visibility</p:attrName>
                                        </p:attrNameLst>
                                      </p:cBhvr>
                                      <p:to>
                                        <p:strVal val="visible"/>
                                      </p:to>
                                    </p:set>
                                    <p:animEffect transition="in" filter="wipe(up)">
                                      <p:cBhvr>
                                        <p:cTn id="45"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A02A7FC-8324-454A-B0F5-EBF7A6E0D043}"/>
              </a:ext>
            </a:extLst>
          </p:cNvPr>
          <p:cNvGrpSpPr/>
          <p:nvPr/>
        </p:nvGrpSpPr>
        <p:grpSpPr>
          <a:xfrm>
            <a:off x="2217945" y="247781"/>
            <a:ext cx="4384952" cy="461665"/>
            <a:chOff x="477850" y="1541060"/>
            <a:chExt cx="6127239" cy="612325"/>
          </a:xfrm>
        </p:grpSpPr>
        <p:sp>
          <p:nvSpPr>
            <p:cNvPr id="4" name="Arrow: Pentagon 3">
              <a:extLst>
                <a:ext uri="{FF2B5EF4-FFF2-40B4-BE49-F238E27FC236}">
                  <a16:creationId xmlns:a16="http://schemas.microsoft.com/office/drawing/2014/main" id="{282B7269-FB6F-4005-BDC6-21A1A1E58073}"/>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3C16830-BF47-41CA-AE84-BF7BD3A1834B}"/>
                </a:ext>
              </a:extLst>
            </p:cNvPr>
            <p:cNvSpPr txBox="1"/>
            <p:nvPr/>
          </p:nvSpPr>
          <p:spPr>
            <a:xfrm>
              <a:off x="608132" y="1541060"/>
              <a:ext cx="5996957"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➊</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Tóm tắt lý thuyết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79227649-0BC6-4384-A17E-B9EFABC8B211}"/>
              </a:ext>
            </a:extLst>
          </p:cNvPr>
          <p:cNvSpPr txBox="1">
            <a:spLocks/>
          </p:cNvSpPr>
          <p:nvPr/>
        </p:nvSpPr>
        <p:spPr>
          <a:xfrm>
            <a:off x="159857" y="911054"/>
            <a:ext cx="11989407" cy="588727"/>
          </a:xfrm>
          <a:prstGeom prst="rect">
            <a:avLst/>
          </a:prstGeom>
          <a:solidFill>
            <a:schemeClr val="accent4">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algn="just">
              <a:lnSpc>
                <a:spcPct val="112000"/>
              </a:lnSpc>
              <a:spcBef>
                <a:spcPts val="300"/>
              </a:spcBef>
              <a:spcAft>
                <a:spcPts val="300"/>
              </a:spcAft>
            </a:pPr>
            <a:r>
              <a:rPr lang="en-US" sz="3200" b="1" dirty="0">
                <a:solidFill>
                  <a:srgbClr val="000099"/>
                </a:solidFill>
                <a:ea typeface="Calibri" panose="020F0502020204030204" pitchFamily="34" charset="0"/>
                <a:cs typeface="Times New Roman" panose="02020603050405020304" pitchFamily="18" charset="0"/>
              </a:rPr>
              <a:t>I. </a:t>
            </a:r>
            <a:r>
              <a:rPr lang="en-US" sz="3200" b="1" dirty="0" err="1">
                <a:solidFill>
                  <a:srgbClr val="000099"/>
                </a:solidFill>
                <a:ea typeface="Calibri" panose="020F0502020204030204" pitchFamily="34" charset="0"/>
                <a:cs typeface="Times New Roman" panose="02020603050405020304" pitchFamily="18" charset="0"/>
              </a:rPr>
              <a:t>Góc</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lượng</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giác</a:t>
            </a:r>
            <a:endParaRPr lang="en-US" sz="3200" dirty="0">
              <a:solidFill>
                <a:srgbClr val="000099"/>
              </a:solidFill>
              <a:ea typeface="Calibri" panose="020F0502020204030204" pitchFamily="34" charset="0"/>
              <a:cs typeface="Times New Roman" panose="02020603050405020304" pitchFamily="18" charset="0"/>
            </a:endParaRPr>
          </a:p>
          <a:p>
            <a:pPr lvl="0" algn="just">
              <a:lnSpc>
                <a:spcPct val="112000"/>
              </a:lnSpc>
              <a:spcBef>
                <a:spcPts val="300"/>
              </a:spcBef>
              <a:spcAft>
                <a:spcPts val="300"/>
              </a:spcAft>
            </a:pPr>
            <a:endParaRPr lang="en-US" sz="3200" dirty="0">
              <a:solidFill>
                <a:srgbClr val="000099"/>
              </a:solidFill>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4122C2AE-6C95-421B-96F6-86DD8E47767E}"/>
                  </a:ext>
                </a:extLst>
              </p:cNvPr>
              <p:cNvSpPr txBox="1">
                <a:spLocks/>
              </p:cNvSpPr>
              <p:nvPr/>
            </p:nvSpPr>
            <p:spPr>
              <a:xfrm>
                <a:off x="134746" y="1455172"/>
                <a:ext cx="11792211" cy="49624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00" b="1" dirty="0">
                    <a:solidFill>
                      <a:srgbClr val="0000FF"/>
                    </a:solidFill>
                    <a:latin typeface="Aarial"/>
                    <a:ea typeface="Calibri" panose="020F0502020204030204" pitchFamily="34" charset="0"/>
                  </a:rPr>
                  <a:t>1) </a:t>
                </a:r>
                <a:r>
                  <a:rPr lang="en-US" sz="2800" b="1" dirty="0" err="1">
                    <a:solidFill>
                      <a:srgbClr val="0000FF"/>
                    </a:solidFill>
                    <a:latin typeface="Aarial"/>
                  </a:rPr>
                  <a:t>Góc</a:t>
                </a:r>
                <a:r>
                  <a:rPr lang="en-US" sz="2800" b="1" dirty="0">
                    <a:solidFill>
                      <a:srgbClr val="0000FF"/>
                    </a:solidFill>
                    <a:latin typeface="Aarial"/>
                  </a:rPr>
                  <a:t> </a:t>
                </a:r>
                <a:r>
                  <a:rPr lang="en-US" sz="2800" b="1" dirty="0" err="1">
                    <a:solidFill>
                      <a:srgbClr val="0000FF"/>
                    </a:solidFill>
                    <a:latin typeface="Aarial"/>
                  </a:rPr>
                  <a:t>hình</a:t>
                </a:r>
                <a:r>
                  <a:rPr lang="en-US" sz="2800" b="1" dirty="0">
                    <a:solidFill>
                      <a:srgbClr val="0000FF"/>
                    </a:solidFill>
                    <a:latin typeface="Aarial"/>
                  </a:rPr>
                  <a:t> </a:t>
                </a:r>
                <a:r>
                  <a:rPr lang="en-US" sz="2800" b="1" dirty="0" err="1">
                    <a:solidFill>
                      <a:srgbClr val="0000FF"/>
                    </a:solidFill>
                    <a:latin typeface="Aarial"/>
                  </a:rPr>
                  <a:t>học</a:t>
                </a:r>
                <a:r>
                  <a:rPr lang="en-US" sz="2800" b="1" dirty="0">
                    <a:solidFill>
                      <a:srgbClr val="0000FF"/>
                    </a:solidFill>
                    <a:latin typeface="Aarial"/>
                  </a:rPr>
                  <a:t> </a:t>
                </a:r>
                <a:r>
                  <a:rPr lang="en-US" sz="2800" b="1" dirty="0" err="1">
                    <a:solidFill>
                      <a:srgbClr val="0000FF"/>
                    </a:solidFill>
                    <a:latin typeface="Aarial"/>
                  </a:rPr>
                  <a:t>và</a:t>
                </a:r>
                <a:r>
                  <a:rPr lang="en-US" sz="2800" b="1" dirty="0">
                    <a:solidFill>
                      <a:srgbClr val="0000FF"/>
                    </a:solidFill>
                    <a:latin typeface="Aarial"/>
                  </a:rPr>
                  <a:t> </a:t>
                </a:r>
                <a:r>
                  <a:rPr lang="en-US" sz="2800" b="1" dirty="0" err="1">
                    <a:solidFill>
                      <a:srgbClr val="0000FF"/>
                    </a:solidFill>
                    <a:latin typeface="Aarial"/>
                  </a:rPr>
                  <a:t>số</a:t>
                </a:r>
                <a:r>
                  <a:rPr lang="en-US" sz="2800" b="1" dirty="0">
                    <a:solidFill>
                      <a:srgbClr val="0000FF"/>
                    </a:solidFill>
                    <a:latin typeface="Aarial"/>
                  </a:rPr>
                  <a:t> </a:t>
                </a:r>
                <a:r>
                  <a:rPr lang="en-US" sz="2800" b="1" dirty="0" err="1">
                    <a:solidFill>
                      <a:srgbClr val="0000FF"/>
                    </a:solidFill>
                    <a:latin typeface="Aarial"/>
                  </a:rPr>
                  <a:t>đo</a:t>
                </a:r>
                <a:r>
                  <a:rPr lang="en-US" sz="2800" b="1" dirty="0">
                    <a:solidFill>
                      <a:srgbClr val="0000FF"/>
                    </a:solidFill>
                    <a:latin typeface="Aarial"/>
                  </a:rPr>
                  <a:t> </a:t>
                </a:r>
                <a:r>
                  <a:rPr lang="en-US" sz="2800" b="1" dirty="0" err="1">
                    <a:solidFill>
                      <a:srgbClr val="0000FF"/>
                    </a:solidFill>
                    <a:latin typeface="Aarial"/>
                  </a:rPr>
                  <a:t>của</a:t>
                </a:r>
                <a:r>
                  <a:rPr lang="en-US" sz="2800" b="1" dirty="0">
                    <a:solidFill>
                      <a:srgbClr val="0000FF"/>
                    </a:solidFill>
                    <a:latin typeface="Aarial"/>
                  </a:rPr>
                  <a:t> </a:t>
                </a:r>
                <a:r>
                  <a:rPr lang="en-US" sz="2800" b="1" dirty="0" err="1">
                    <a:solidFill>
                      <a:srgbClr val="0000FF"/>
                    </a:solidFill>
                    <a:latin typeface="Aarial"/>
                  </a:rPr>
                  <a:t>chúng</a:t>
                </a:r>
                <a:endParaRPr lang="en-US" sz="2800" dirty="0">
                  <a:solidFill>
                    <a:srgbClr val="0000FF"/>
                  </a:solidFill>
                  <a:latin typeface="Aarial"/>
                </a:endParaRPr>
              </a:p>
              <a:p>
                <a:pPr marL="0" indent="0">
                  <a:buNone/>
                </a:pPr>
                <a:r>
                  <a:rPr lang="en-US" i="1" dirty="0">
                    <a:latin typeface="Aarial"/>
                  </a:rPr>
                  <a:t>  </a:t>
                </a:r>
                <a:r>
                  <a:rPr lang="en-US" b="1" i="1" dirty="0" err="1">
                    <a:solidFill>
                      <a:srgbClr val="FF0000"/>
                    </a:solidFill>
                    <a:latin typeface="Aarial"/>
                  </a:rPr>
                  <a:t>Nhận</a:t>
                </a:r>
                <a:r>
                  <a:rPr lang="en-US" b="1" i="1" dirty="0">
                    <a:solidFill>
                      <a:srgbClr val="FF0000"/>
                    </a:solidFill>
                    <a:latin typeface="Aarial"/>
                  </a:rPr>
                  <a:t> </a:t>
                </a:r>
                <a:r>
                  <a:rPr lang="en-US" b="1" i="1" dirty="0" err="1">
                    <a:solidFill>
                      <a:srgbClr val="FF0000"/>
                    </a:solidFill>
                    <a:latin typeface="Aarial"/>
                  </a:rPr>
                  <a:t>xét</a:t>
                </a:r>
                <a:r>
                  <a:rPr lang="en-US" b="1" i="1" dirty="0">
                    <a:solidFill>
                      <a:srgbClr val="FF0000"/>
                    </a:solidFill>
                    <a:latin typeface="Aarial"/>
                  </a:rPr>
                  <a:t>: </a:t>
                </a:r>
                <a:endParaRPr lang="en-US" b="1" dirty="0">
                  <a:solidFill>
                    <a:srgbClr val="FF0000"/>
                  </a:solidFill>
                  <a:latin typeface="Aarial"/>
                </a:endParaRPr>
              </a:p>
              <a:p>
                <a:r>
                  <a:rPr lang="en-US" dirty="0">
                    <a:latin typeface="Aarial"/>
                  </a:rPr>
                  <a:t>Ta </a:t>
                </a:r>
                <a:r>
                  <a:rPr lang="en-US" dirty="0" err="1">
                    <a:latin typeface="Aarial"/>
                  </a:rPr>
                  <a:t>biết</a:t>
                </a:r>
                <a:r>
                  <a:rPr lang="en-US" dirty="0">
                    <a:latin typeface="Aarial"/>
                  </a:rPr>
                  <a:t> </a:t>
                </a:r>
                <a:r>
                  <a:rPr lang="en-US" dirty="0" err="1">
                    <a:latin typeface="Aarial"/>
                  </a:rPr>
                  <a:t>góc</a:t>
                </a:r>
                <a:r>
                  <a:rPr lang="en-US" dirty="0">
                    <a:latin typeface="Aarial"/>
                  </a:rPr>
                  <a:t> ở </a:t>
                </a:r>
                <a:r>
                  <a:rPr lang="en-US" dirty="0" err="1">
                    <a:latin typeface="Aarial"/>
                  </a:rPr>
                  <a:t>tâm</a:t>
                </a:r>
                <a:r>
                  <a:rPr lang="en-US" dirty="0">
                    <a:latin typeface="Aarial"/>
                  </a:rPr>
                  <a:t> </a:t>
                </a:r>
                <a:r>
                  <a:rPr lang="en-US" dirty="0" err="1">
                    <a:latin typeface="Aarial"/>
                  </a:rPr>
                  <a:t>có</a:t>
                </a:r>
                <a:r>
                  <a:rPr lang="en-US" dirty="0">
                    <a:latin typeface="Aarial"/>
                  </a:rPr>
                  <a:t> </a:t>
                </a:r>
                <a:r>
                  <a:rPr lang="en-US" dirty="0" err="1">
                    <a:latin typeface="Aarial"/>
                  </a:rPr>
                  <a:t>số</a:t>
                </a:r>
                <a:r>
                  <a:rPr lang="en-US" dirty="0">
                    <a:latin typeface="Aarial"/>
                  </a:rPr>
                  <a:t> </a:t>
                </a:r>
                <a:r>
                  <a:rPr lang="en-US" dirty="0" err="1">
                    <a:latin typeface="Aarial"/>
                  </a:rPr>
                  <a:t>đo</a:t>
                </a:r>
                <a:r>
                  <a:rPr lang="en-US" dirty="0">
                    <a:latin typeface="Aarial"/>
                  </a:rPr>
                  <a:t> </a:t>
                </a:r>
                <a14:m>
                  <m:oMath xmlns:m="http://schemas.openxmlformats.org/officeDocument/2006/math">
                    <m:r>
                      <a:rPr lang="en-US" i="1">
                        <a:latin typeface="Cambria Math" panose="02040503050406030204" pitchFamily="18" charset="0"/>
                      </a:rPr>
                      <m:t>18</m:t>
                    </m:r>
                    <m:sSup>
                      <m:sSupPr>
                        <m:ctrlPr>
                          <a:rPr lang="en-US" i="1">
                            <a:latin typeface="Cambria Math" panose="02040503050406030204" pitchFamily="18" charset="0"/>
                          </a:rPr>
                        </m:ctrlPr>
                      </m:sSupPr>
                      <m:e>
                        <m:r>
                          <a:rPr lang="en-US" i="1">
                            <a:latin typeface="Cambria Math" panose="02040503050406030204" pitchFamily="18" charset="0"/>
                          </a:rPr>
                          <m:t>0</m:t>
                        </m:r>
                      </m:e>
                      <m:sup>
                        <m:r>
                          <a:rPr lang="en-US" i="1">
                            <a:latin typeface="Cambria Math" panose="02040503050406030204" pitchFamily="18" charset="0"/>
                          </a:rPr>
                          <m:t>𝑜</m:t>
                        </m:r>
                      </m:sup>
                    </m:sSup>
                  </m:oMath>
                </a14:m>
                <a:r>
                  <a:rPr lang="en-US" dirty="0">
                    <a:latin typeface="Aarial"/>
                  </a:rPr>
                  <a:t> </a:t>
                </a:r>
                <a:r>
                  <a:rPr lang="en-US" dirty="0" err="1">
                    <a:latin typeface="Aarial"/>
                  </a:rPr>
                  <a:t>sẽ</a:t>
                </a:r>
                <a:r>
                  <a:rPr lang="en-US" dirty="0">
                    <a:latin typeface="Aarial"/>
                  </a:rPr>
                  <a:t> </a:t>
                </a:r>
                <a:r>
                  <a:rPr lang="en-US" dirty="0" err="1">
                    <a:latin typeface="Aarial"/>
                  </a:rPr>
                  <a:t>chắn</a:t>
                </a:r>
                <a:r>
                  <a:rPr lang="en-US" dirty="0">
                    <a:latin typeface="Aarial"/>
                  </a:rPr>
                  <a:t> </a:t>
                </a:r>
                <a:r>
                  <a:rPr lang="en-US" dirty="0" err="1">
                    <a:latin typeface="Aarial"/>
                  </a:rPr>
                  <a:t>cung</a:t>
                </a:r>
                <a:r>
                  <a:rPr lang="en-US" dirty="0">
                    <a:latin typeface="Aarial"/>
                  </a:rPr>
                  <a:t> </a:t>
                </a:r>
                <a:r>
                  <a:rPr lang="en-US" dirty="0" err="1">
                    <a:latin typeface="Aarial"/>
                  </a:rPr>
                  <a:t>bằng</a:t>
                </a:r>
                <a:r>
                  <a:rPr lang="en-US" dirty="0">
                    <a:latin typeface="Aarial"/>
                  </a:rPr>
                  <a:t> </a:t>
                </a:r>
                <a:r>
                  <a:rPr lang="en-US" dirty="0" err="1">
                    <a:latin typeface="Aarial"/>
                  </a:rPr>
                  <a:t>nửa</a:t>
                </a:r>
                <a:r>
                  <a:rPr lang="en-US" dirty="0">
                    <a:latin typeface="Aarial"/>
                  </a:rPr>
                  <a:t> </a:t>
                </a:r>
                <a:r>
                  <a:rPr lang="en-US" dirty="0" err="1">
                    <a:latin typeface="Aarial"/>
                  </a:rPr>
                  <a:t>đường</a:t>
                </a:r>
                <a:r>
                  <a:rPr lang="en-US" dirty="0">
                    <a:latin typeface="Aarial"/>
                  </a:rPr>
                  <a:t> </a:t>
                </a:r>
                <a:r>
                  <a:rPr lang="en-US" dirty="0" err="1">
                    <a:latin typeface="Aarial"/>
                  </a:rPr>
                  <a:t>tròn</a:t>
                </a:r>
                <a:endParaRPr lang="en-US" dirty="0">
                  <a:latin typeface="Aarial"/>
                </a:endParaRPr>
              </a:p>
              <a:p>
                <a:pPr marL="0" indent="0">
                  <a:buNone/>
                </a:pPr>
                <a:r>
                  <a:rPr lang="en-US" dirty="0">
                    <a:latin typeface="Aarial"/>
                  </a:rPr>
                  <a:t> ( </a:t>
                </a:r>
                <a:r>
                  <a:rPr lang="en-US" dirty="0" err="1">
                    <a:latin typeface="Aarial"/>
                  </a:rPr>
                  <a:t>có</a:t>
                </a:r>
                <a:r>
                  <a:rPr lang="en-US" dirty="0">
                    <a:latin typeface="Aarial"/>
                  </a:rPr>
                  <a:t> </a:t>
                </a:r>
                <a:r>
                  <a:rPr lang="en-US" dirty="0" err="1">
                    <a:latin typeface="Aarial"/>
                  </a:rPr>
                  <a:t>độ</a:t>
                </a:r>
                <a:r>
                  <a:rPr lang="en-US" dirty="0">
                    <a:latin typeface="Aarial"/>
                  </a:rPr>
                  <a:t> </a:t>
                </a:r>
                <a:r>
                  <a:rPr lang="en-US" dirty="0" err="1">
                    <a:latin typeface="Aarial"/>
                  </a:rPr>
                  <a:t>dài</a:t>
                </a:r>
                <a:r>
                  <a:rPr lang="en-US" dirty="0">
                    <a:latin typeface="Aarial"/>
                  </a:rPr>
                  <a:t> </a:t>
                </a:r>
                <a:r>
                  <a:rPr lang="en-US" dirty="0" err="1">
                    <a:latin typeface="Aarial"/>
                  </a:rPr>
                  <a:t>bằng</a:t>
                </a:r>
                <a:r>
                  <a:rPr lang="en-US" dirty="0">
                    <a:latin typeface="Aarial"/>
                  </a:rPr>
                  <a:t> </a:t>
                </a:r>
                <a14:m>
                  <m:oMath xmlns:m="http://schemas.openxmlformats.org/officeDocument/2006/math">
                    <m:r>
                      <a:rPr lang="en-US" i="1">
                        <a:latin typeface="Cambria Math" panose="02040503050406030204" pitchFamily="18" charset="0"/>
                      </a:rPr>
                      <m:t>𝜋</m:t>
                    </m:r>
                    <m:r>
                      <a:rPr lang="en-US" i="1">
                        <a:latin typeface="Cambria Math" panose="02040503050406030204" pitchFamily="18" charset="0"/>
                      </a:rPr>
                      <m:t>𝑅</m:t>
                    </m:r>
                  </m:oMath>
                </a14:m>
                <a:r>
                  <a:rPr lang="en-US" dirty="0">
                    <a:latin typeface="Aarial"/>
                  </a:rPr>
                  <a:t> ) </a:t>
                </a:r>
                <a:r>
                  <a:rPr lang="en-US" dirty="0" err="1">
                    <a:latin typeface="Aarial"/>
                  </a:rPr>
                  <a:t>nên</a:t>
                </a:r>
                <a:r>
                  <a:rPr lang="en-US" dirty="0">
                    <a:latin typeface="Aarial"/>
                  </a:rPr>
                  <a:t> </a:t>
                </a:r>
                <a:r>
                  <a:rPr lang="en-US" dirty="0" err="1">
                    <a:latin typeface="Aarial"/>
                  </a:rPr>
                  <a:t>số</a:t>
                </a:r>
                <a:r>
                  <a:rPr lang="en-US" dirty="0">
                    <a:latin typeface="Aarial"/>
                  </a:rPr>
                  <a:t> </a:t>
                </a:r>
                <a:r>
                  <a:rPr lang="en-US" dirty="0" err="1">
                    <a:latin typeface="Aarial"/>
                  </a:rPr>
                  <a:t>đo</a:t>
                </a:r>
                <a:r>
                  <a:rPr lang="en-US" dirty="0">
                    <a:latin typeface="Aarial"/>
                  </a:rPr>
                  <a:t> </a:t>
                </a:r>
                <a:r>
                  <a:rPr lang="en-US" dirty="0" err="1">
                    <a:latin typeface="Aarial"/>
                  </a:rPr>
                  <a:t>góc</a:t>
                </a:r>
                <a:r>
                  <a:rPr lang="en-US" dirty="0">
                    <a:latin typeface="Aarial"/>
                  </a:rPr>
                  <a:t> </a:t>
                </a:r>
                <a14:m>
                  <m:oMath xmlns:m="http://schemas.openxmlformats.org/officeDocument/2006/math">
                    <m:r>
                      <a:rPr lang="en-US" i="1">
                        <a:latin typeface="Cambria Math" panose="02040503050406030204" pitchFamily="18" charset="0"/>
                      </a:rPr>
                      <m:t>18</m:t>
                    </m:r>
                    <m:sSup>
                      <m:sSupPr>
                        <m:ctrlPr>
                          <a:rPr lang="en-US" i="1">
                            <a:latin typeface="Cambria Math" panose="02040503050406030204" pitchFamily="18" charset="0"/>
                          </a:rPr>
                        </m:ctrlPr>
                      </m:sSupPr>
                      <m:e>
                        <m:r>
                          <a:rPr lang="en-US" i="1">
                            <a:latin typeface="Cambria Math" panose="02040503050406030204" pitchFamily="18" charset="0"/>
                          </a:rPr>
                          <m:t>0</m:t>
                        </m:r>
                      </m:e>
                      <m:sup>
                        <m:r>
                          <a:rPr lang="en-US" i="1">
                            <a:latin typeface="Cambria Math" panose="02040503050406030204" pitchFamily="18" charset="0"/>
                          </a:rPr>
                          <m:t>𝑜</m:t>
                        </m:r>
                      </m:sup>
                    </m:sSup>
                  </m:oMath>
                </a14:m>
                <a:r>
                  <a:rPr lang="en-US" dirty="0" err="1">
                    <a:latin typeface="Aarial"/>
                  </a:rPr>
                  <a:t>bằng</a:t>
                </a:r>
                <a:r>
                  <a:rPr lang="en-US" dirty="0">
                    <a:latin typeface="Aarial"/>
                  </a:rPr>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𝜋</m:t>
                        </m:r>
                        <m:r>
                          <a:rPr lang="en-US" i="1">
                            <a:latin typeface="Cambria Math" panose="02040503050406030204" pitchFamily="18" charset="0"/>
                          </a:rPr>
                          <m:t>𝑅</m:t>
                        </m:r>
                      </m:num>
                      <m:den>
                        <m:r>
                          <a:rPr lang="en-US" i="1">
                            <a:latin typeface="Cambria Math" panose="02040503050406030204" pitchFamily="18" charset="0"/>
                          </a:rPr>
                          <m:t>𝑅</m:t>
                        </m:r>
                      </m:den>
                    </m:f>
                    <m:r>
                      <a:rPr lang="en-US" i="1">
                        <a:latin typeface="Cambria Math" panose="02040503050406030204" pitchFamily="18" charset="0"/>
                      </a:rPr>
                      <m:t>𝑟𝑎𝑑</m:t>
                    </m:r>
                    <m:r>
                      <a:rPr lang="en-US" i="1">
                        <a:latin typeface="Cambria Math" panose="02040503050406030204" pitchFamily="18" charset="0"/>
                      </a:rPr>
                      <m:t>=</m:t>
                    </m:r>
                    <m:r>
                      <a:rPr lang="en-US" i="1">
                        <a:latin typeface="Cambria Math" panose="02040503050406030204" pitchFamily="18" charset="0"/>
                      </a:rPr>
                      <m:t>𝜋</m:t>
                    </m:r>
                    <m:r>
                      <m:rPr>
                        <m:nor/>
                      </m:rPr>
                      <a:rPr lang="en-US">
                        <a:latin typeface="Aarial"/>
                      </a:rPr>
                      <m:t> </m:t>
                    </m:r>
                    <m:r>
                      <m:rPr>
                        <m:nor/>
                      </m:rPr>
                      <a:rPr lang="en-US">
                        <a:latin typeface="Aarial"/>
                      </a:rPr>
                      <m:t>rad</m:t>
                    </m:r>
                  </m:oMath>
                </a14:m>
                <a:endParaRPr lang="en-US" dirty="0">
                  <a:latin typeface="Aarial"/>
                </a:endParaRPr>
              </a:p>
              <a:p>
                <a:r>
                  <a:rPr lang="en-US" dirty="0">
                    <a:latin typeface="Aarial"/>
                  </a:rPr>
                  <a:t>Do </a:t>
                </a:r>
                <a:r>
                  <a:rPr lang="en-US" dirty="0" err="1">
                    <a:latin typeface="Aarial"/>
                  </a:rPr>
                  <a:t>đó</a:t>
                </a:r>
                <a:r>
                  <a:rPr lang="en-US" dirty="0">
                    <a:latin typeface="Aarial"/>
                  </a:rPr>
                  <a:t>, </a:t>
                </a:r>
                <a14:m>
                  <m:oMath xmlns:m="http://schemas.openxmlformats.org/officeDocument/2006/math">
                    <m:r>
                      <a:rPr lang="en-US" i="1">
                        <a:latin typeface="Cambria Math" panose="02040503050406030204" pitchFamily="18" charset="0"/>
                      </a:rPr>
                      <m:t>1</m:t>
                    </m:r>
                    <m:r>
                      <a:rPr lang="en-US" i="1">
                        <a:latin typeface="Cambria Math" panose="02040503050406030204" pitchFamily="18" charset="0"/>
                      </a:rPr>
                      <m:t>𝑟𝑎𝑑</m:t>
                    </m:r>
                    <m:r>
                      <a:rPr lang="en-US" i="1">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180</m:t>
                                </m:r>
                              </m:num>
                              <m:den>
                                <m:r>
                                  <a:rPr lang="en-US" i="1">
                                    <a:latin typeface="Cambria Math" panose="02040503050406030204" pitchFamily="18" charset="0"/>
                                  </a:rPr>
                                  <m:t>𝜋</m:t>
                                </m:r>
                              </m:den>
                            </m:f>
                          </m:e>
                        </m:d>
                      </m:e>
                      <m:sup>
                        <m:r>
                          <a:rPr lang="en-US" i="1">
                            <a:latin typeface="Cambria Math" panose="02040503050406030204" pitchFamily="18" charset="0"/>
                          </a:rPr>
                          <m:t>𝑜</m:t>
                        </m:r>
                      </m:sup>
                    </m:sSup>
                    <m:r>
                      <a:rPr lang="en-US" i="1">
                        <a:latin typeface="Cambria Math" panose="02040503050406030204" pitchFamily="18" charset="0"/>
                      </a:rPr>
                      <m:t>≈5</m:t>
                    </m:r>
                    <m:sSup>
                      <m:sSupPr>
                        <m:ctrlPr>
                          <a:rPr lang="en-US" i="1">
                            <a:latin typeface="Cambria Math" panose="02040503050406030204" pitchFamily="18" charset="0"/>
                          </a:rPr>
                        </m:ctrlPr>
                      </m:sSupPr>
                      <m:e>
                        <m:r>
                          <a:rPr lang="en-US" i="1">
                            <a:latin typeface="Cambria Math" panose="02040503050406030204" pitchFamily="18" charset="0"/>
                          </a:rPr>
                          <m:t>7</m:t>
                        </m:r>
                      </m:e>
                      <m:sup>
                        <m:r>
                          <a:rPr lang="en-US" i="1">
                            <a:latin typeface="Cambria Math" panose="02040503050406030204" pitchFamily="18" charset="0"/>
                          </a:rPr>
                          <m:t>𝑜</m:t>
                        </m:r>
                      </m:sup>
                    </m:sSup>
                    <m:r>
                      <a:rPr lang="en-US" i="1">
                        <a:latin typeface="Cambria Math" panose="02040503050406030204" pitchFamily="18" charset="0"/>
                      </a:rPr>
                      <m:t>1</m:t>
                    </m:r>
                    <m:sSup>
                      <m:sSupPr>
                        <m:ctrlPr>
                          <a:rPr lang="en-US" i="1">
                            <a:latin typeface="Cambria Math" panose="02040503050406030204" pitchFamily="18" charset="0"/>
                          </a:rPr>
                        </m:ctrlPr>
                      </m:sSupPr>
                      <m:e>
                        <m:r>
                          <a:rPr lang="en-US" i="1">
                            <a:latin typeface="Cambria Math" panose="02040503050406030204" pitchFamily="18" charset="0"/>
                          </a:rPr>
                          <m:t>7</m:t>
                        </m:r>
                      </m:e>
                      <m:sup>
                        <m:r>
                          <a:rPr lang="en-US" i="1">
                            <a:latin typeface="Cambria Math" panose="02040503050406030204" pitchFamily="18" charset="0"/>
                          </a:rPr>
                          <m:t>′</m:t>
                        </m:r>
                      </m:sup>
                    </m:sSup>
                    <m:r>
                      <a:rPr lang="en-US" i="1">
                        <a:latin typeface="Cambria Math" panose="02040503050406030204" pitchFamily="18" charset="0"/>
                      </a:rPr>
                      <m:t>4</m:t>
                    </m:r>
                    <m:sSup>
                      <m:sSupPr>
                        <m:ctrlPr>
                          <a:rPr lang="en-US" i="1">
                            <a:latin typeface="Cambria Math" panose="02040503050406030204" pitchFamily="18" charset="0"/>
                          </a:rPr>
                        </m:ctrlPr>
                      </m:sSupPr>
                      <m:e>
                        <m:r>
                          <a:rPr lang="en-US" i="1">
                            <a:latin typeface="Cambria Math" panose="02040503050406030204" pitchFamily="18" charset="0"/>
                          </a:rPr>
                          <m:t>5</m:t>
                        </m:r>
                      </m:e>
                      <m:sup>
                        <m:r>
                          <a:rPr lang="en-US" i="1">
                            <a:latin typeface="Cambria Math" panose="02040503050406030204" pitchFamily="18" charset="0"/>
                          </a:rPr>
                          <m:t>′′</m:t>
                        </m:r>
                      </m:sup>
                    </m:sSup>
                    <m:r>
                      <m:rPr>
                        <m:nor/>
                      </m:rPr>
                      <a:rPr lang="en-US">
                        <a:latin typeface="Aarial"/>
                      </a:rPr>
                      <m:t> </m:t>
                    </m:r>
                    <m:r>
                      <m:rPr>
                        <m:nor/>
                      </m:rPr>
                      <a:rPr lang="en-US">
                        <a:latin typeface="Aarial"/>
                      </a:rPr>
                      <m:t>v</m:t>
                    </m:r>
                    <m:r>
                      <m:rPr>
                        <m:nor/>
                      </m:rPr>
                      <a:rPr lang="en-US">
                        <a:latin typeface="Aarial"/>
                      </a:rPr>
                      <m:t>à </m:t>
                    </m:r>
                    <m:sSup>
                      <m:sSupPr>
                        <m:ctrlPr>
                          <a:rPr lang="en-US" i="1">
                            <a:latin typeface="Cambria Math" panose="02040503050406030204" pitchFamily="18" charset="0"/>
                          </a:rPr>
                        </m:ctrlPr>
                      </m:sSupPr>
                      <m:e>
                        <m:r>
                          <a:rPr lang="en-US">
                            <a:latin typeface="Cambria Math" panose="02040503050406030204" pitchFamily="18" charset="0"/>
                          </a:rPr>
                          <m:t>1</m:t>
                        </m:r>
                      </m:e>
                      <m:sup>
                        <m:r>
                          <a:rPr lang="en-US" i="1">
                            <a:latin typeface="Cambria Math" panose="02040503050406030204" pitchFamily="18" charset="0"/>
                          </a:rPr>
                          <m:t>𝑜</m:t>
                        </m:r>
                      </m:sup>
                    </m:sSup>
                    <m:r>
                      <a:rPr lang="en-US" i="1">
                        <a:latin typeface="Cambria Math" panose="02040503050406030204" pitchFamily="18" charset="0"/>
                      </a:rPr>
                      <m:t>=</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𝜋</m:t>
                            </m:r>
                          </m:num>
                          <m:den>
                            <m:r>
                              <a:rPr lang="en-US" i="1">
                                <a:latin typeface="Cambria Math" panose="02040503050406030204" pitchFamily="18" charset="0"/>
                              </a:rPr>
                              <m:t>180</m:t>
                            </m:r>
                          </m:den>
                        </m:f>
                      </m:e>
                    </m:d>
                    <m:r>
                      <a:rPr lang="en-US" i="1">
                        <a:latin typeface="Cambria Math" panose="02040503050406030204" pitchFamily="18" charset="0"/>
                      </a:rPr>
                      <m:t>𝑟𝑎𝑑</m:t>
                    </m:r>
                    <m:r>
                      <a:rPr lang="en-US" i="1">
                        <a:latin typeface="Cambria Math" panose="02040503050406030204" pitchFamily="18" charset="0"/>
                      </a:rPr>
                      <m:t>≈0,0175</m:t>
                    </m:r>
                    <m:r>
                      <a:rPr lang="en-US" i="1">
                        <a:latin typeface="Cambria Math" panose="02040503050406030204" pitchFamily="18" charset="0"/>
                      </a:rPr>
                      <m:t>𝑟𝑎𝑑</m:t>
                    </m:r>
                  </m:oMath>
                </a14:m>
                <a:r>
                  <a:rPr lang="en-US" dirty="0">
                    <a:latin typeface="Aarial"/>
                  </a:rPr>
                  <a:t> </a:t>
                </a:r>
              </a:p>
              <a:p>
                <a:pPr marL="0" indent="0">
                  <a:buNone/>
                </a:pPr>
                <a:r>
                  <a:rPr lang="en-US" b="1" i="1" dirty="0">
                    <a:solidFill>
                      <a:srgbClr val="FF0000"/>
                    </a:solidFill>
                    <a:latin typeface="Aarial"/>
                  </a:rPr>
                  <a:t> </a:t>
                </a:r>
                <a:r>
                  <a:rPr lang="en-US" b="1" i="1" dirty="0" err="1">
                    <a:solidFill>
                      <a:srgbClr val="FF0000"/>
                    </a:solidFill>
                    <a:latin typeface="Aarial"/>
                  </a:rPr>
                  <a:t>Chú</a:t>
                </a:r>
                <a:r>
                  <a:rPr lang="en-US" b="1" i="1" dirty="0">
                    <a:solidFill>
                      <a:srgbClr val="FF0000"/>
                    </a:solidFill>
                    <a:latin typeface="Aarial"/>
                  </a:rPr>
                  <a:t> ý:</a:t>
                </a:r>
                <a:r>
                  <a:rPr lang="en-US" dirty="0">
                    <a:latin typeface="Aarial"/>
                  </a:rPr>
                  <a:t> </a:t>
                </a:r>
                <a:r>
                  <a:rPr lang="en-US" dirty="0" err="1">
                    <a:latin typeface="Aarial"/>
                  </a:rPr>
                  <a:t>người</a:t>
                </a:r>
                <a:r>
                  <a:rPr lang="en-US" dirty="0">
                    <a:latin typeface="Aarial"/>
                  </a:rPr>
                  <a:t> ta </a:t>
                </a:r>
                <a:r>
                  <a:rPr lang="en-US" dirty="0" err="1">
                    <a:latin typeface="Aarial"/>
                  </a:rPr>
                  <a:t>thường</a:t>
                </a:r>
                <a:r>
                  <a:rPr lang="en-US" dirty="0">
                    <a:latin typeface="Aarial"/>
                  </a:rPr>
                  <a:t> </a:t>
                </a:r>
                <a:r>
                  <a:rPr lang="en-US" dirty="0" err="1">
                    <a:latin typeface="Aarial"/>
                  </a:rPr>
                  <a:t>không</a:t>
                </a:r>
                <a:r>
                  <a:rPr lang="en-US" dirty="0">
                    <a:latin typeface="Aarial"/>
                  </a:rPr>
                  <a:t> </a:t>
                </a:r>
                <a:r>
                  <a:rPr lang="en-US" dirty="0" err="1">
                    <a:latin typeface="Aarial"/>
                  </a:rPr>
                  <a:t>viết</a:t>
                </a:r>
                <a:r>
                  <a:rPr lang="en-US" dirty="0">
                    <a:latin typeface="Aarial"/>
                  </a:rPr>
                  <a:t> </a:t>
                </a:r>
                <a:r>
                  <a:rPr lang="en-US" dirty="0" err="1">
                    <a:latin typeface="Aarial"/>
                  </a:rPr>
                  <a:t>chữ</a:t>
                </a:r>
                <a:r>
                  <a:rPr lang="en-US" dirty="0">
                    <a:latin typeface="Aarial"/>
                  </a:rPr>
                  <a:t> radian hay rad </a:t>
                </a:r>
                <a:r>
                  <a:rPr lang="en-US" dirty="0" err="1">
                    <a:latin typeface="Aarial"/>
                  </a:rPr>
                  <a:t>sau</a:t>
                </a:r>
                <a:r>
                  <a:rPr lang="en-US" dirty="0">
                    <a:latin typeface="Aarial"/>
                  </a:rPr>
                  <a:t> </a:t>
                </a:r>
                <a:r>
                  <a:rPr lang="en-US" dirty="0" err="1">
                    <a:latin typeface="Aarial"/>
                  </a:rPr>
                  <a:t>số</a:t>
                </a:r>
                <a:r>
                  <a:rPr lang="en-US" dirty="0">
                    <a:latin typeface="Aarial"/>
                  </a:rPr>
                  <a:t> </a:t>
                </a:r>
                <a:r>
                  <a:rPr lang="en-US" dirty="0" err="1">
                    <a:latin typeface="Aarial"/>
                  </a:rPr>
                  <a:t>đo</a:t>
                </a:r>
                <a:r>
                  <a:rPr lang="en-US" dirty="0">
                    <a:latin typeface="Aarial"/>
                  </a:rPr>
                  <a:t> </a:t>
                </a:r>
                <a:r>
                  <a:rPr lang="en-US" dirty="0" err="1">
                    <a:latin typeface="Aarial"/>
                  </a:rPr>
                  <a:t>của</a:t>
                </a:r>
                <a:r>
                  <a:rPr lang="en-US" dirty="0">
                    <a:latin typeface="Aarial"/>
                  </a:rPr>
                  <a:t> </a:t>
                </a:r>
                <a:r>
                  <a:rPr lang="en-US" dirty="0" err="1">
                    <a:latin typeface="Aarial"/>
                  </a:rPr>
                  <a:t>góc</a:t>
                </a:r>
                <a:r>
                  <a:rPr lang="en-US" dirty="0">
                    <a:latin typeface="Aarial"/>
                  </a:rPr>
                  <a:t>. </a:t>
                </a:r>
                <a:r>
                  <a:rPr lang="en-US" dirty="0" err="1">
                    <a:latin typeface="Aarial"/>
                  </a:rPr>
                  <a:t>Chẳng</a:t>
                </a:r>
                <a:r>
                  <a:rPr lang="en-US" dirty="0">
                    <a:latin typeface="Aarial"/>
                  </a:rPr>
                  <a:t> </a:t>
                </a:r>
                <a:r>
                  <a:rPr lang="en-US" dirty="0" err="1">
                    <a:latin typeface="Aarial"/>
                  </a:rPr>
                  <a:t>hạn</a:t>
                </a:r>
                <a:r>
                  <a:rPr lang="en-US" dirty="0">
                    <a:latin typeface="Aarial"/>
                  </a:rPr>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𝜋</m:t>
                        </m:r>
                      </m:num>
                      <m:den>
                        <m:r>
                          <a:rPr lang="en-US" i="1">
                            <a:latin typeface="Cambria Math" panose="02040503050406030204" pitchFamily="18" charset="0"/>
                          </a:rPr>
                          <m:t>2</m:t>
                        </m:r>
                      </m:den>
                    </m:f>
                    <m:r>
                      <m:rPr>
                        <m:nor/>
                      </m:rPr>
                      <a:rPr lang="en-US">
                        <a:latin typeface="Aarial"/>
                      </a:rPr>
                      <m:t> </m:t>
                    </m:r>
                    <m:r>
                      <m:rPr>
                        <m:nor/>
                      </m:rPr>
                      <a:rPr lang="en-US">
                        <a:latin typeface="Aarial"/>
                      </a:rPr>
                      <m:t>rad</m:t>
                    </m:r>
                    <m:r>
                      <m:rPr>
                        <m:nor/>
                      </m:rPr>
                      <a:rPr lang="en-US" b="0" i="0" smtClean="0">
                        <a:latin typeface="Aarial"/>
                      </a:rPr>
                      <m:t> </m:t>
                    </m:r>
                  </m:oMath>
                </a14:m>
                <a:r>
                  <a:rPr lang="en-US" dirty="0" err="1">
                    <a:latin typeface="Aarial"/>
                  </a:rPr>
                  <a:t>cũng</a:t>
                </a:r>
                <a:r>
                  <a:rPr lang="en-US" dirty="0">
                    <a:latin typeface="Aarial"/>
                  </a:rPr>
                  <a:t> </a:t>
                </a:r>
                <a:r>
                  <a:rPr lang="en-US" dirty="0" err="1">
                    <a:latin typeface="Aarial"/>
                  </a:rPr>
                  <a:t>được</a:t>
                </a:r>
                <a:r>
                  <a:rPr lang="en-US" dirty="0">
                    <a:latin typeface="Aarial"/>
                  </a:rPr>
                  <a:t> </a:t>
                </a:r>
                <a:r>
                  <a:rPr lang="en-US" dirty="0" err="1">
                    <a:latin typeface="Aarial"/>
                  </a:rPr>
                  <a:t>viết</a:t>
                </a:r>
                <a:r>
                  <a:rPr lang="en-US" dirty="0">
                    <a:latin typeface="Aarial"/>
                  </a:rPr>
                  <a:t> </a:t>
                </a:r>
                <a:r>
                  <a:rPr lang="en-US" dirty="0" err="1">
                    <a:latin typeface="Aarial"/>
                  </a:rPr>
                  <a:t>là</a:t>
                </a:r>
                <a:r>
                  <a:rPr lang="en-US" dirty="0">
                    <a:latin typeface="Aarial"/>
                  </a:rPr>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𝜋</m:t>
                        </m:r>
                      </m:num>
                      <m:den>
                        <m:r>
                          <a:rPr lang="en-US" i="1">
                            <a:latin typeface="Cambria Math" panose="02040503050406030204" pitchFamily="18" charset="0"/>
                          </a:rPr>
                          <m:t>2</m:t>
                        </m:r>
                      </m:den>
                    </m:f>
                    <m:r>
                      <a:rPr lang="en-US" i="1">
                        <a:latin typeface="Cambria Math" panose="02040503050406030204" pitchFamily="18" charset="0"/>
                      </a:rPr>
                      <m:t> </m:t>
                    </m:r>
                  </m:oMath>
                </a14:m>
                <a:endParaRPr lang="en-US" dirty="0">
                  <a:latin typeface="Aarial"/>
                </a:endParaRPr>
              </a:p>
              <a:p>
                <a:pPr marL="0" lvl="0" indent="0" algn="just">
                  <a:lnSpc>
                    <a:spcPct val="112000"/>
                  </a:lnSpc>
                  <a:spcBef>
                    <a:spcPts val="300"/>
                  </a:spcBef>
                  <a:spcAft>
                    <a:spcPts val="300"/>
                  </a:spcAft>
                  <a:buClr>
                    <a:srgbClr val="0000FF"/>
                  </a:buClr>
                  <a:buNone/>
                </a:pPr>
                <a:endParaRPr lang="en-US" sz="2800" dirty="0">
                  <a:solidFill>
                    <a:prstClr val="black"/>
                  </a:solidFill>
                  <a:latin typeface="Aarial"/>
                  <a:ea typeface="Calibri" panose="020F0502020204030204" pitchFamily="34" charset="0"/>
                </a:endParaRPr>
              </a:p>
            </p:txBody>
          </p:sp>
        </mc:Choice>
        <mc:Fallback xmlns="">
          <p:sp>
            <p:nvSpPr>
              <p:cNvPr id="7" name="Content Placeholder 2">
                <a:extLst>
                  <a:ext uri="{FF2B5EF4-FFF2-40B4-BE49-F238E27FC236}">
                    <a16:creationId xmlns:a16="http://schemas.microsoft.com/office/drawing/2014/main" id="{4122C2AE-6C95-421B-96F6-86DD8E47767E}"/>
                  </a:ext>
                </a:extLst>
              </p:cNvPr>
              <p:cNvSpPr txBox="1">
                <a:spLocks noRot="1" noChangeAspect="1" noMove="1" noResize="1" noEditPoints="1" noAdjustHandles="1" noChangeArrowheads="1" noChangeShapeType="1" noTextEdit="1"/>
              </p:cNvSpPr>
              <p:nvPr/>
            </p:nvSpPr>
            <p:spPr>
              <a:xfrm>
                <a:off x="134746" y="1455172"/>
                <a:ext cx="11792211" cy="4962420"/>
              </a:xfrm>
              <a:prstGeom prst="rect">
                <a:avLst/>
              </a:prstGeom>
              <a:blipFill>
                <a:blip r:embed="rId2"/>
                <a:stretch>
                  <a:fillRect l="-1292" t="-2088"/>
                </a:stretch>
              </a:blipFill>
            </p:spPr>
            <p:txBody>
              <a:bodyPr/>
              <a:lstStyle/>
              <a:p>
                <a:r>
                  <a:rPr lang="en-US">
                    <a:noFill/>
                  </a:rPr>
                  <a:t> </a:t>
                </a:r>
              </a:p>
            </p:txBody>
          </p:sp>
        </mc:Fallback>
      </mc:AlternateContent>
      <p:sp>
        <p:nvSpPr>
          <p:cNvPr id="9" name="Rectangle: Rounded Corners 8">
            <a:extLst>
              <a:ext uri="{FF2B5EF4-FFF2-40B4-BE49-F238E27FC236}">
                <a16:creationId xmlns:a16="http://schemas.microsoft.com/office/drawing/2014/main" id="{C4AE9751-D5F4-4632-B647-AC63F42F60DC}"/>
              </a:ext>
            </a:extLst>
          </p:cNvPr>
          <p:cNvSpPr/>
          <p:nvPr/>
        </p:nvSpPr>
        <p:spPr>
          <a:xfrm>
            <a:off x="108673" y="894723"/>
            <a:ext cx="12065702" cy="560569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50745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up)">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up)">
                                      <p:cBhvr>
                                        <p:cTn id="17" dur="500"/>
                                        <p:tgtEl>
                                          <p:spTgt spid="7">
                                            <p:txEl>
                                              <p:pRg st="2" end="2"/>
                                            </p:txEl>
                                          </p:spTgt>
                                        </p:tgtEl>
                                      </p:cBhvr>
                                    </p:animEffect>
                                  </p:childTnLst>
                                </p:cTn>
                              </p:par>
                              <p:par>
                                <p:cTn id="18" presetID="22" presetClass="entr" presetSubtype="1" fill="hold" nodeType="withEffect">
                                  <p:stCondLst>
                                    <p:cond delay="0"/>
                                  </p:stCondLst>
                                  <p:childTnLst>
                                    <p:set>
                                      <p:cBhvr>
                                        <p:cTn id="19" dur="1" fill="hold">
                                          <p:stCondLst>
                                            <p:cond delay="0"/>
                                          </p:stCondLst>
                                        </p:cTn>
                                        <p:tgtEl>
                                          <p:spTgt spid="7">
                                            <p:txEl>
                                              <p:pRg st="3" end="3"/>
                                            </p:txEl>
                                          </p:spTgt>
                                        </p:tgtEl>
                                        <p:attrNameLst>
                                          <p:attrName>style.visibility</p:attrName>
                                        </p:attrNameLst>
                                      </p:cBhvr>
                                      <p:to>
                                        <p:strVal val="visible"/>
                                      </p:to>
                                    </p:set>
                                    <p:animEffect transition="in" filter="wipe(up)">
                                      <p:cBhvr>
                                        <p:cTn id="20" dur="500"/>
                                        <p:tgtEl>
                                          <p:spTgt spid="7">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Effect transition="in" filter="wipe(up)">
                                      <p:cBhvr>
                                        <p:cTn id="25" dur="500"/>
                                        <p:tgtEl>
                                          <p:spTgt spid="7">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7">
                                            <p:txEl>
                                              <p:pRg st="5" end="5"/>
                                            </p:txEl>
                                          </p:spTgt>
                                        </p:tgtEl>
                                        <p:attrNameLst>
                                          <p:attrName>style.visibility</p:attrName>
                                        </p:attrNameLst>
                                      </p:cBhvr>
                                      <p:to>
                                        <p:strVal val="visible"/>
                                      </p:to>
                                    </p:set>
                                    <p:animEffect transition="in" filter="wipe(up)">
                                      <p:cBhvr>
                                        <p:cTn id="30"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FBB7AB0-FE1B-9E50-83A3-04691362F4AF}"/>
              </a:ext>
            </a:extLst>
          </p:cNvPr>
          <p:cNvSpPr txBox="1"/>
          <p:nvPr/>
        </p:nvSpPr>
        <p:spPr>
          <a:xfrm>
            <a:off x="1762125" y="533400"/>
            <a:ext cx="3771900" cy="458074"/>
          </a:xfrm>
          <a:prstGeom prst="rect">
            <a:avLst/>
          </a:prstGeom>
          <a:noFill/>
        </p:spPr>
        <p:txBody>
          <a:bodyPr wrap="square" rtlCol="0">
            <a:spAutoFit/>
          </a:bodyPr>
          <a:lstStyle/>
          <a:p>
            <a:pPr algn="just">
              <a:lnSpc>
                <a:spcPct val="150000"/>
              </a:lnSpc>
              <a:spcAft>
                <a:spcPts val="6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Luyện tập 1</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C386D8B-578D-AC4D-397C-F2342DCDF384}"/>
                  </a:ext>
                </a:extLst>
              </p:cNvPr>
              <p:cNvSpPr txBox="1"/>
              <p:nvPr/>
            </p:nvSpPr>
            <p:spPr>
              <a:xfrm>
                <a:off x="2000249" y="1333500"/>
                <a:ext cx="5438775" cy="4386457"/>
              </a:xfrm>
              <a:prstGeom prst="rect">
                <a:avLst/>
              </a:prstGeom>
              <a:noFill/>
            </p:spPr>
            <p:txBody>
              <a:bodyPr wrap="square" rtlCol="0">
                <a:spAutoFit/>
              </a:bodyPr>
              <a:lstStyle/>
              <a:p>
                <a:pPr algn="just">
                  <a:lnSpc>
                    <a:spcPct val="150000"/>
                  </a:lnSpc>
                  <a:spcAft>
                    <a:spcPts val="60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 có:</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600"/>
                  </a:spcAft>
                </a:pPr>
                <a14:m>
                  <m:oMath xmlns:m="http://schemas.openxmlformats.org/officeDocument/2006/math">
                    <m:sSup>
                      <m:sSupPr>
                        <m:ctrlPr>
                          <a:rPr lang="en-US" sz="24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4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18</m:t>
                        </m:r>
                      </m:e>
                      <m:sup>
                        <m:r>
                          <m:rPr>
                            <m:sty m:val="p"/>
                          </m:rPr>
                          <a:rPr lang="en-US" sz="24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o</m:t>
                        </m:r>
                      </m:sup>
                    </m:sSup>
                    <m:r>
                      <a:rPr lang="en-US" sz="24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=18.</m:t>
                    </m:r>
                    <m:f>
                      <m:fPr>
                        <m:ctrlPr>
                          <a:rPr lang="en-US" sz="24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m:rPr>
                            <m:sty m:val="p"/>
                          </m:rPr>
                          <a:rPr lang="en-US" sz="24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π</m:t>
                        </m:r>
                      </m:num>
                      <m:den>
                        <m:r>
                          <a:rPr lang="en-US" sz="24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180</m:t>
                        </m:r>
                      </m:den>
                    </m:f>
                    <m:r>
                      <a:rPr lang="en-US" sz="24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4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m:rPr>
                            <m:sty m:val="p"/>
                          </m:rPr>
                          <a:rPr lang="en-US" sz="24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π</m:t>
                        </m:r>
                      </m:num>
                      <m:den>
                        <m:r>
                          <a:rPr lang="en-US" sz="24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m:t>
                        </m:r>
                      </m:den>
                    </m:f>
                  </m:oMath>
                </a14:m>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14:m>
                  <m:oMath xmlns:m="http://schemas.openxmlformats.org/officeDocument/2006/math">
                    <m:sSup>
                      <m:sSupPr>
                        <m:ctrlPr>
                          <a:rPr lang="en-US" sz="24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4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72</m:t>
                        </m:r>
                      </m:e>
                      <m:sup>
                        <m:r>
                          <m:rPr>
                            <m:sty m:val="p"/>
                          </m:rPr>
                          <a:rPr lang="en-US" sz="24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o</m:t>
                        </m:r>
                      </m:sup>
                    </m:sSup>
                    <m:r>
                      <a:rPr lang="en-US" sz="24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=72.</m:t>
                    </m:r>
                    <m:f>
                      <m:fPr>
                        <m:ctrlPr>
                          <a:rPr lang="en-US" sz="24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m:rPr>
                            <m:sty m:val="p"/>
                          </m:rPr>
                          <a:rPr lang="en-US" sz="24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π</m:t>
                        </m:r>
                      </m:num>
                      <m:den>
                        <m:r>
                          <a:rPr lang="en-US" sz="24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180</m:t>
                        </m:r>
                      </m:den>
                    </m:f>
                    <m:r>
                      <a:rPr lang="en-US" sz="24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4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r>
                          <m:rPr>
                            <m:sty m:val="p"/>
                          </m:rPr>
                          <a:rPr lang="en-US" sz="24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π</m:t>
                        </m:r>
                      </m:num>
                      <m:den>
                        <m:r>
                          <a:rPr lang="en-US" sz="24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5</m:t>
                        </m:r>
                      </m:den>
                    </m:f>
                  </m:oMath>
                </a14:m>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600"/>
                  </a:spcAft>
                </a:pPr>
                <a14:m>
                  <m:oMath xmlns:m="http://schemas.openxmlformats.org/officeDocument/2006/math">
                    <m:f>
                      <m:fPr>
                        <m:ctrlPr>
                          <a:rPr lang="en-US" sz="24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r>
                          <m:rPr>
                            <m:sty m:val="p"/>
                          </m:rPr>
                          <a:rPr lang="en-US" sz="24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π</m:t>
                        </m:r>
                      </m:num>
                      <m:den>
                        <m:r>
                          <a:rPr lang="en-US" sz="24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9</m:t>
                        </m:r>
                      </m:den>
                    </m:f>
                    <m:r>
                      <a:rPr lang="en-US" sz="24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24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24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en-US" sz="24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r>
                                  <m:rPr>
                                    <m:sty m:val="p"/>
                                  </m:rPr>
                                  <a:rPr lang="en-US" sz="24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π</m:t>
                                </m:r>
                              </m:num>
                              <m:den>
                                <m:r>
                                  <a:rPr lang="en-US" sz="24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9</m:t>
                                </m:r>
                              </m:den>
                            </m:f>
                            <m:r>
                              <a:rPr lang="en-US" sz="24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4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180</m:t>
                                </m:r>
                              </m:num>
                              <m:den>
                                <m:r>
                                  <m:rPr>
                                    <m:sty m:val="p"/>
                                  </m:rPr>
                                  <a:rPr lang="en-US" sz="24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π</m:t>
                                </m:r>
                              </m:den>
                            </m:f>
                          </m:e>
                        </m:d>
                      </m:e>
                      <m:sup>
                        <m:r>
                          <m:rPr>
                            <m:sty m:val="p"/>
                          </m:rPr>
                          <a:rPr lang="en-US" sz="24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o</m:t>
                        </m:r>
                      </m:sup>
                    </m:sSup>
                    <m:r>
                      <a:rPr lang="en-US" sz="24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24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4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40</m:t>
                        </m:r>
                      </m:e>
                      <m:sup>
                        <m:r>
                          <m:rPr>
                            <m:sty m:val="p"/>
                          </m:rPr>
                          <a:rPr lang="en-US" sz="24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o</m:t>
                        </m:r>
                      </m:sup>
                    </m:sSup>
                  </m:oMath>
                </a14:m>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600"/>
                  </a:spcAft>
                </a:pPr>
                <a14:m>
                  <m:oMath xmlns:m="http://schemas.openxmlformats.org/officeDocument/2006/math">
                    <m:f>
                      <m:fPr>
                        <m:ctrlPr>
                          <a:rPr lang="en-US" sz="24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5</m:t>
                        </m:r>
                        <m:r>
                          <m:rPr>
                            <m:sty m:val="p"/>
                          </m:rPr>
                          <a:rPr lang="en-US" sz="24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π</m:t>
                        </m:r>
                      </m:num>
                      <m:den>
                        <m:r>
                          <a:rPr lang="en-US" sz="24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6</m:t>
                        </m:r>
                      </m:den>
                    </m:f>
                    <m:r>
                      <a:rPr lang="en-US" sz="24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24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24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en-US" sz="24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5</m:t>
                                </m:r>
                                <m:r>
                                  <m:rPr>
                                    <m:sty m:val="p"/>
                                  </m:rPr>
                                  <a:rPr lang="en-US" sz="24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π</m:t>
                                </m:r>
                              </m:num>
                              <m:den>
                                <m:r>
                                  <a:rPr lang="en-US" sz="24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6</m:t>
                                </m:r>
                              </m:den>
                            </m:f>
                            <m:r>
                              <a:rPr lang="en-US" sz="24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4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180</m:t>
                                </m:r>
                              </m:num>
                              <m:den>
                                <m:r>
                                  <m:rPr>
                                    <m:sty m:val="p"/>
                                  </m:rPr>
                                  <a:rPr lang="en-US" sz="24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π</m:t>
                                </m:r>
                              </m:den>
                            </m:f>
                          </m:e>
                        </m:d>
                      </m:e>
                      <m:sup>
                        <m:r>
                          <m:rPr>
                            <m:sty m:val="p"/>
                          </m:rPr>
                          <a:rPr lang="en-US" sz="24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o</m:t>
                        </m:r>
                      </m:sup>
                    </m:sSup>
                    <m:r>
                      <a:rPr lang="en-US" sz="24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24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4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150</m:t>
                        </m:r>
                      </m:e>
                      <m:sup>
                        <m:r>
                          <m:rPr>
                            <m:sty m:val="p"/>
                          </m:rPr>
                          <a:rPr lang="en-US" sz="24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o</m:t>
                        </m:r>
                      </m:sup>
                    </m:sSup>
                  </m:oMath>
                </a14:m>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nSpc>
                    <a:spcPct val="150000"/>
                  </a:lnSpc>
                  <a:spcAft>
                    <a:spcPts val="600"/>
                  </a:spcAft>
                </a:pPr>
                <a:endPar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600"/>
                  </a:spcAft>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4C386D8B-578D-AC4D-397C-F2342DCDF384}"/>
                  </a:ext>
                </a:extLst>
              </p:cNvPr>
              <p:cNvSpPr txBox="1">
                <a:spLocks noRot="1" noChangeAspect="1" noMove="1" noResize="1" noEditPoints="1" noAdjustHandles="1" noChangeArrowheads="1" noChangeShapeType="1" noTextEdit="1"/>
              </p:cNvSpPr>
              <p:nvPr/>
            </p:nvSpPr>
            <p:spPr>
              <a:xfrm>
                <a:off x="2000249" y="1333500"/>
                <a:ext cx="5438775" cy="4386457"/>
              </a:xfrm>
              <a:prstGeom prst="rect">
                <a:avLst/>
              </a:prstGeom>
              <a:blipFill>
                <a:blip r:embed="rId2"/>
                <a:stretch>
                  <a:fillRect l="-16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9" name="Table 8">
                <a:extLst>
                  <a:ext uri="{FF2B5EF4-FFF2-40B4-BE49-F238E27FC236}">
                    <a16:creationId xmlns:a16="http://schemas.microsoft.com/office/drawing/2014/main" id="{766F00E5-F628-E3D0-A95B-9FB11009EF4E}"/>
                  </a:ext>
                </a:extLst>
              </p:cNvPr>
              <p:cNvGraphicFramePr>
                <a:graphicFrameLocks noGrp="1"/>
              </p:cNvGraphicFramePr>
              <p:nvPr>
                <p:extLst>
                  <p:ext uri="{D42A27DB-BD31-4B8C-83A1-F6EECF244321}">
                    <p14:modId xmlns:p14="http://schemas.microsoft.com/office/powerpoint/2010/main" val="965183056"/>
                  </p:ext>
                </p:extLst>
              </p:nvPr>
            </p:nvGraphicFramePr>
            <p:xfrm>
              <a:off x="7572375" y="2095501"/>
              <a:ext cx="4114800" cy="3429000"/>
            </p:xfrm>
            <a:graphic>
              <a:graphicData uri="http://schemas.openxmlformats.org/drawingml/2006/table">
                <a:tbl>
                  <a:tblPr firstRow="1" firstCol="1" bandRow="1">
                    <a:tableStyleId>{5C22544A-7EE6-4342-B048-85BDC9FD1C3A}</a:tableStyleId>
                  </a:tblPr>
                  <a:tblGrid>
                    <a:gridCol w="822960">
                      <a:extLst>
                        <a:ext uri="{9D8B030D-6E8A-4147-A177-3AD203B41FA5}">
                          <a16:colId xmlns:a16="http://schemas.microsoft.com/office/drawing/2014/main" val="2925979612"/>
                        </a:ext>
                      </a:extLst>
                    </a:gridCol>
                    <a:gridCol w="822960">
                      <a:extLst>
                        <a:ext uri="{9D8B030D-6E8A-4147-A177-3AD203B41FA5}">
                          <a16:colId xmlns:a16="http://schemas.microsoft.com/office/drawing/2014/main" val="2903370604"/>
                        </a:ext>
                      </a:extLst>
                    </a:gridCol>
                    <a:gridCol w="822960">
                      <a:extLst>
                        <a:ext uri="{9D8B030D-6E8A-4147-A177-3AD203B41FA5}">
                          <a16:colId xmlns:a16="http://schemas.microsoft.com/office/drawing/2014/main" val="160264650"/>
                        </a:ext>
                      </a:extLst>
                    </a:gridCol>
                    <a:gridCol w="822960">
                      <a:extLst>
                        <a:ext uri="{9D8B030D-6E8A-4147-A177-3AD203B41FA5}">
                          <a16:colId xmlns:a16="http://schemas.microsoft.com/office/drawing/2014/main" val="976926079"/>
                        </a:ext>
                      </a:extLst>
                    </a:gridCol>
                    <a:gridCol w="822960">
                      <a:extLst>
                        <a:ext uri="{9D8B030D-6E8A-4147-A177-3AD203B41FA5}">
                          <a16:colId xmlns:a16="http://schemas.microsoft.com/office/drawing/2014/main" val="4068306866"/>
                        </a:ext>
                      </a:extLst>
                    </a:gridCol>
                  </a:tblGrid>
                  <a:tr h="1676055">
                    <a:tc>
                      <a:txBody>
                        <a:bodyPr/>
                        <a:lstStyle/>
                        <a:p>
                          <a:pPr algn="ctr">
                            <a:lnSpc>
                              <a:spcPct val="150000"/>
                            </a:lnSpc>
                            <a:spcAft>
                              <a:spcPts val="600"/>
                            </a:spcAft>
                          </a:pPr>
                          <a:r>
                            <a:rPr lang="en-US" sz="1350">
                              <a:effectLst/>
                            </a:rPr>
                            <a:t>Độ</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600"/>
                            </a:spcAft>
                          </a:pPr>
                          <a14:m>
                            <m:oMathPara xmlns:m="http://schemas.openxmlformats.org/officeDocument/2006/math">
                              <m:oMathParaPr>
                                <m:jc m:val="centerGroup"/>
                              </m:oMathParaPr>
                              <m:oMath xmlns:m="http://schemas.openxmlformats.org/officeDocument/2006/math">
                                <m:sSup>
                                  <m:sSupPr>
                                    <m:ctrlPr>
                                      <a:rPr lang="en-US" sz="1350" i="1">
                                        <a:effectLst/>
                                        <a:latin typeface="Cambria Math" panose="02040503050406030204" pitchFamily="18" charset="0"/>
                                      </a:rPr>
                                    </m:ctrlPr>
                                  </m:sSupPr>
                                  <m:e>
                                    <m:r>
                                      <a:rPr lang="en-US" sz="1350">
                                        <a:effectLst/>
                                        <a:latin typeface="Cambria Math" panose="02040503050406030204" pitchFamily="18" charset="0"/>
                                      </a:rPr>
                                      <m:t>18</m:t>
                                    </m:r>
                                  </m:e>
                                  <m:sup>
                                    <m:r>
                                      <m:rPr>
                                        <m:sty m:val="p"/>
                                      </m:rPr>
                                      <a:rPr lang="en-US" sz="1350">
                                        <a:effectLst/>
                                        <a:latin typeface="Cambria Math" panose="02040503050406030204" pitchFamily="18" charset="0"/>
                                      </a:rPr>
                                      <m:t>o</m:t>
                                    </m:r>
                                  </m:sup>
                                </m:sSup>
                              </m:oMath>
                            </m:oMathPara>
                          </a14:m>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600"/>
                            </a:spcAft>
                          </a:pPr>
                          <a14:m>
                            <m:oMathPara xmlns:m="http://schemas.openxmlformats.org/officeDocument/2006/math">
                              <m:oMathParaPr>
                                <m:jc m:val="centerGroup"/>
                              </m:oMathParaPr>
                              <m:oMath xmlns:m="http://schemas.openxmlformats.org/officeDocument/2006/math">
                                <m:sSup>
                                  <m:sSupPr>
                                    <m:ctrlPr>
                                      <a:rPr lang="en-US" sz="1350" i="1">
                                        <a:effectLst/>
                                        <a:latin typeface="Cambria Math" panose="02040503050406030204" pitchFamily="18" charset="0"/>
                                      </a:rPr>
                                    </m:ctrlPr>
                                  </m:sSupPr>
                                  <m:e>
                                    <m:r>
                                      <a:rPr lang="en-US" sz="1350">
                                        <a:effectLst/>
                                        <a:latin typeface="Cambria Math" panose="02040503050406030204" pitchFamily="18" charset="0"/>
                                      </a:rPr>
                                      <m:t>40</m:t>
                                    </m:r>
                                  </m:e>
                                  <m:sup>
                                    <m:r>
                                      <m:rPr>
                                        <m:sty m:val="p"/>
                                      </m:rPr>
                                      <a:rPr lang="en-US" sz="1350">
                                        <a:effectLst/>
                                        <a:latin typeface="Cambria Math" panose="02040503050406030204" pitchFamily="18" charset="0"/>
                                      </a:rPr>
                                      <m:t>o</m:t>
                                    </m:r>
                                  </m:sup>
                                </m:sSup>
                              </m:oMath>
                            </m:oMathPara>
                          </a14:m>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600"/>
                            </a:spcAft>
                          </a:pPr>
                          <a14:m>
                            <m:oMathPara xmlns:m="http://schemas.openxmlformats.org/officeDocument/2006/math">
                              <m:oMathParaPr>
                                <m:jc m:val="centerGroup"/>
                              </m:oMathParaPr>
                              <m:oMath xmlns:m="http://schemas.openxmlformats.org/officeDocument/2006/math">
                                <m:sSup>
                                  <m:sSupPr>
                                    <m:ctrlPr>
                                      <a:rPr lang="en-US" sz="1350" i="1">
                                        <a:effectLst/>
                                        <a:latin typeface="Cambria Math" panose="02040503050406030204" pitchFamily="18" charset="0"/>
                                      </a:rPr>
                                    </m:ctrlPr>
                                  </m:sSupPr>
                                  <m:e>
                                    <m:r>
                                      <a:rPr lang="en-US" sz="1350">
                                        <a:effectLst/>
                                        <a:latin typeface="Cambria Math" panose="02040503050406030204" pitchFamily="18" charset="0"/>
                                      </a:rPr>
                                      <m:t>72</m:t>
                                    </m:r>
                                  </m:e>
                                  <m:sup>
                                    <m:r>
                                      <m:rPr>
                                        <m:sty m:val="p"/>
                                      </m:rPr>
                                      <a:rPr lang="en-US" sz="1350">
                                        <a:effectLst/>
                                        <a:latin typeface="Cambria Math" panose="02040503050406030204" pitchFamily="18" charset="0"/>
                                      </a:rPr>
                                      <m:t>o</m:t>
                                    </m:r>
                                  </m:sup>
                                </m:sSup>
                              </m:oMath>
                            </m:oMathPara>
                          </a14:m>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600"/>
                            </a:spcAft>
                          </a:pPr>
                          <a14:m>
                            <m:oMathPara xmlns:m="http://schemas.openxmlformats.org/officeDocument/2006/math">
                              <m:oMathParaPr>
                                <m:jc m:val="centerGroup"/>
                              </m:oMathParaPr>
                              <m:oMath xmlns:m="http://schemas.openxmlformats.org/officeDocument/2006/math">
                                <m:sSup>
                                  <m:sSupPr>
                                    <m:ctrlPr>
                                      <a:rPr lang="en-US" sz="1350" i="1">
                                        <a:effectLst/>
                                        <a:latin typeface="Cambria Math" panose="02040503050406030204" pitchFamily="18" charset="0"/>
                                      </a:rPr>
                                    </m:ctrlPr>
                                  </m:sSupPr>
                                  <m:e>
                                    <m:r>
                                      <a:rPr lang="en-US" sz="1350">
                                        <a:effectLst/>
                                        <a:latin typeface="Cambria Math" panose="02040503050406030204" pitchFamily="18" charset="0"/>
                                      </a:rPr>
                                      <m:t>150</m:t>
                                    </m:r>
                                  </m:e>
                                  <m:sup>
                                    <m:r>
                                      <m:rPr>
                                        <m:sty m:val="p"/>
                                      </m:rPr>
                                      <a:rPr lang="en-US" sz="1350">
                                        <a:effectLst/>
                                        <a:latin typeface="Cambria Math" panose="02040503050406030204" pitchFamily="18" charset="0"/>
                                      </a:rPr>
                                      <m:t>o</m:t>
                                    </m:r>
                                  </m:sup>
                                </m:sSup>
                              </m:oMath>
                            </m:oMathPara>
                          </a14:m>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7493445"/>
                      </a:ext>
                    </a:extLst>
                  </a:tr>
                  <a:tr h="1752945">
                    <a:tc>
                      <a:txBody>
                        <a:bodyPr/>
                        <a:lstStyle/>
                        <a:p>
                          <a:pPr algn="ctr">
                            <a:lnSpc>
                              <a:spcPct val="150000"/>
                            </a:lnSpc>
                            <a:spcAft>
                              <a:spcPts val="600"/>
                            </a:spcAft>
                          </a:pPr>
                          <a:r>
                            <a:rPr lang="en-US" sz="1350">
                              <a:effectLst/>
                            </a:rPr>
                            <a:t>Radian</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600"/>
                            </a:spcAft>
                          </a:pPr>
                          <a14:m>
                            <m:oMathPara xmlns:m="http://schemas.openxmlformats.org/officeDocument/2006/math">
                              <m:oMathParaPr>
                                <m:jc m:val="centerGroup"/>
                              </m:oMathParaPr>
                              <m:oMath xmlns:m="http://schemas.openxmlformats.org/officeDocument/2006/math">
                                <m:f>
                                  <m:fPr>
                                    <m:ctrlPr>
                                      <a:rPr lang="en-US" sz="1350" i="1">
                                        <a:effectLst/>
                                        <a:latin typeface="Cambria Math" panose="02040503050406030204" pitchFamily="18" charset="0"/>
                                      </a:rPr>
                                    </m:ctrlPr>
                                  </m:fPr>
                                  <m:num>
                                    <m:r>
                                      <m:rPr>
                                        <m:sty m:val="p"/>
                                      </m:rPr>
                                      <a:rPr lang="en-US" sz="1350">
                                        <a:effectLst/>
                                        <a:latin typeface="Cambria Math" panose="02040503050406030204" pitchFamily="18" charset="0"/>
                                      </a:rPr>
                                      <m:t>π</m:t>
                                    </m:r>
                                  </m:num>
                                  <m:den>
                                    <m:r>
                                      <a:rPr lang="en-US" sz="1350">
                                        <a:effectLst/>
                                        <a:latin typeface="Cambria Math" panose="02040503050406030204" pitchFamily="18" charset="0"/>
                                      </a:rPr>
                                      <m:t>10</m:t>
                                    </m:r>
                                  </m:den>
                                </m:f>
                              </m:oMath>
                            </m:oMathPara>
                          </a14:m>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600"/>
                            </a:spcAft>
                          </a:pPr>
                          <a14:m>
                            <m:oMathPara xmlns:m="http://schemas.openxmlformats.org/officeDocument/2006/math">
                              <m:oMathParaPr>
                                <m:jc m:val="centerGroup"/>
                              </m:oMathParaPr>
                              <m:oMath xmlns:m="http://schemas.openxmlformats.org/officeDocument/2006/math">
                                <m:f>
                                  <m:fPr>
                                    <m:ctrlPr>
                                      <a:rPr lang="en-US" sz="1350" i="1">
                                        <a:effectLst/>
                                        <a:latin typeface="Cambria Math" panose="02040503050406030204" pitchFamily="18" charset="0"/>
                                      </a:rPr>
                                    </m:ctrlPr>
                                  </m:fPr>
                                  <m:num>
                                    <m:r>
                                      <a:rPr lang="en-US" sz="1350">
                                        <a:effectLst/>
                                        <a:latin typeface="Cambria Math" panose="02040503050406030204" pitchFamily="18" charset="0"/>
                                      </a:rPr>
                                      <m:t>2</m:t>
                                    </m:r>
                                    <m:r>
                                      <m:rPr>
                                        <m:sty m:val="p"/>
                                      </m:rPr>
                                      <a:rPr lang="en-US" sz="1350">
                                        <a:effectLst/>
                                        <a:latin typeface="Cambria Math" panose="02040503050406030204" pitchFamily="18" charset="0"/>
                                      </a:rPr>
                                      <m:t>π</m:t>
                                    </m:r>
                                  </m:num>
                                  <m:den>
                                    <m:r>
                                      <a:rPr lang="en-US" sz="1350">
                                        <a:effectLst/>
                                        <a:latin typeface="Cambria Math" panose="02040503050406030204" pitchFamily="18" charset="0"/>
                                      </a:rPr>
                                      <m:t>9</m:t>
                                    </m:r>
                                  </m:den>
                                </m:f>
                              </m:oMath>
                            </m:oMathPara>
                          </a14:m>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600"/>
                            </a:spcAft>
                          </a:pPr>
                          <a14:m>
                            <m:oMathPara xmlns:m="http://schemas.openxmlformats.org/officeDocument/2006/math">
                              <m:oMathParaPr>
                                <m:jc m:val="centerGroup"/>
                              </m:oMathParaPr>
                              <m:oMath xmlns:m="http://schemas.openxmlformats.org/officeDocument/2006/math">
                                <m:f>
                                  <m:fPr>
                                    <m:ctrlPr>
                                      <a:rPr lang="en-US" sz="1350" i="1">
                                        <a:effectLst/>
                                        <a:latin typeface="Cambria Math" panose="02040503050406030204" pitchFamily="18" charset="0"/>
                                      </a:rPr>
                                    </m:ctrlPr>
                                  </m:fPr>
                                  <m:num>
                                    <m:r>
                                      <a:rPr lang="en-US" sz="1350">
                                        <a:effectLst/>
                                        <a:latin typeface="Cambria Math" panose="02040503050406030204" pitchFamily="18" charset="0"/>
                                      </a:rPr>
                                      <m:t>2</m:t>
                                    </m:r>
                                    <m:r>
                                      <m:rPr>
                                        <m:sty m:val="p"/>
                                      </m:rPr>
                                      <a:rPr lang="en-US" sz="1350">
                                        <a:effectLst/>
                                        <a:latin typeface="Cambria Math" panose="02040503050406030204" pitchFamily="18" charset="0"/>
                                      </a:rPr>
                                      <m:t>π</m:t>
                                    </m:r>
                                  </m:num>
                                  <m:den>
                                    <m:r>
                                      <a:rPr lang="en-US" sz="1350">
                                        <a:effectLst/>
                                        <a:latin typeface="Cambria Math" panose="02040503050406030204" pitchFamily="18" charset="0"/>
                                      </a:rPr>
                                      <m:t>5</m:t>
                                    </m:r>
                                  </m:den>
                                </m:f>
                              </m:oMath>
                            </m:oMathPara>
                          </a14:m>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600"/>
                            </a:spcAft>
                          </a:pPr>
                          <a14:m>
                            <m:oMathPara xmlns:m="http://schemas.openxmlformats.org/officeDocument/2006/math">
                              <m:oMathParaPr>
                                <m:jc m:val="centerGroup"/>
                              </m:oMathParaPr>
                              <m:oMath xmlns:m="http://schemas.openxmlformats.org/officeDocument/2006/math">
                                <m:f>
                                  <m:fPr>
                                    <m:ctrlPr>
                                      <a:rPr lang="en-US" sz="1350" i="1">
                                        <a:effectLst/>
                                        <a:latin typeface="Cambria Math" panose="02040503050406030204" pitchFamily="18" charset="0"/>
                                      </a:rPr>
                                    </m:ctrlPr>
                                  </m:fPr>
                                  <m:num>
                                    <m:r>
                                      <a:rPr lang="en-US" sz="1350">
                                        <a:effectLst/>
                                        <a:latin typeface="Cambria Math" panose="02040503050406030204" pitchFamily="18" charset="0"/>
                                      </a:rPr>
                                      <m:t>5</m:t>
                                    </m:r>
                                    <m:r>
                                      <m:rPr>
                                        <m:sty m:val="p"/>
                                      </m:rPr>
                                      <a:rPr lang="en-US" sz="1350">
                                        <a:effectLst/>
                                        <a:latin typeface="Cambria Math" panose="02040503050406030204" pitchFamily="18" charset="0"/>
                                      </a:rPr>
                                      <m:t>π</m:t>
                                    </m:r>
                                  </m:num>
                                  <m:den>
                                    <m:r>
                                      <a:rPr lang="en-US" sz="1350">
                                        <a:effectLst/>
                                        <a:latin typeface="Cambria Math" panose="02040503050406030204" pitchFamily="18" charset="0"/>
                                      </a:rPr>
                                      <m:t>6</m:t>
                                    </m:r>
                                  </m:den>
                                </m:f>
                              </m:oMath>
                            </m:oMathPara>
                          </a14:m>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35928952"/>
                      </a:ext>
                    </a:extLst>
                  </a:tr>
                </a:tbl>
              </a:graphicData>
            </a:graphic>
          </p:graphicFrame>
        </mc:Choice>
        <mc:Fallback xmlns="">
          <p:graphicFrame>
            <p:nvGraphicFramePr>
              <p:cNvPr id="9" name="Table 8">
                <a:extLst>
                  <a:ext uri="{FF2B5EF4-FFF2-40B4-BE49-F238E27FC236}">
                    <a16:creationId xmlns:a16="http://schemas.microsoft.com/office/drawing/2014/main" id="{766F00E5-F628-E3D0-A95B-9FB11009EF4E}"/>
                  </a:ext>
                </a:extLst>
              </p:cNvPr>
              <p:cNvGraphicFramePr>
                <a:graphicFrameLocks noGrp="1"/>
              </p:cNvGraphicFramePr>
              <p:nvPr>
                <p:extLst>
                  <p:ext uri="{D42A27DB-BD31-4B8C-83A1-F6EECF244321}">
                    <p14:modId xmlns:p14="http://schemas.microsoft.com/office/powerpoint/2010/main" val="965183056"/>
                  </p:ext>
                </p:extLst>
              </p:nvPr>
            </p:nvGraphicFramePr>
            <p:xfrm>
              <a:off x="7572375" y="2095501"/>
              <a:ext cx="4114800" cy="3429000"/>
            </p:xfrm>
            <a:graphic>
              <a:graphicData uri="http://schemas.openxmlformats.org/drawingml/2006/table">
                <a:tbl>
                  <a:tblPr firstRow="1" firstCol="1" bandRow="1">
                    <a:tableStyleId>{5C22544A-7EE6-4342-B048-85BDC9FD1C3A}</a:tableStyleId>
                  </a:tblPr>
                  <a:tblGrid>
                    <a:gridCol w="822960">
                      <a:extLst>
                        <a:ext uri="{9D8B030D-6E8A-4147-A177-3AD203B41FA5}">
                          <a16:colId xmlns:a16="http://schemas.microsoft.com/office/drawing/2014/main" val="2925979612"/>
                        </a:ext>
                      </a:extLst>
                    </a:gridCol>
                    <a:gridCol w="822960">
                      <a:extLst>
                        <a:ext uri="{9D8B030D-6E8A-4147-A177-3AD203B41FA5}">
                          <a16:colId xmlns:a16="http://schemas.microsoft.com/office/drawing/2014/main" val="2903370604"/>
                        </a:ext>
                      </a:extLst>
                    </a:gridCol>
                    <a:gridCol w="822960">
                      <a:extLst>
                        <a:ext uri="{9D8B030D-6E8A-4147-A177-3AD203B41FA5}">
                          <a16:colId xmlns:a16="http://schemas.microsoft.com/office/drawing/2014/main" val="160264650"/>
                        </a:ext>
                      </a:extLst>
                    </a:gridCol>
                    <a:gridCol w="822960">
                      <a:extLst>
                        <a:ext uri="{9D8B030D-6E8A-4147-A177-3AD203B41FA5}">
                          <a16:colId xmlns:a16="http://schemas.microsoft.com/office/drawing/2014/main" val="976926079"/>
                        </a:ext>
                      </a:extLst>
                    </a:gridCol>
                    <a:gridCol w="822960">
                      <a:extLst>
                        <a:ext uri="{9D8B030D-6E8A-4147-A177-3AD203B41FA5}">
                          <a16:colId xmlns:a16="http://schemas.microsoft.com/office/drawing/2014/main" val="4068306866"/>
                        </a:ext>
                      </a:extLst>
                    </a:gridCol>
                  </a:tblGrid>
                  <a:tr h="1676055">
                    <a:tc>
                      <a:txBody>
                        <a:bodyPr/>
                        <a:lstStyle/>
                        <a:p>
                          <a:pPr algn="ctr">
                            <a:lnSpc>
                              <a:spcPct val="150000"/>
                            </a:lnSpc>
                            <a:spcAft>
                              <a:spcPts val="600"/>
                            </a:spcAft>
                          </a:pPr>
                          <a:r>
                            <a:rPr lang="en-US" sz="1350">
                              <a:effectLst/>
                            </a:rPr>
                            <a:t>Độ</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en-US"/>
                        </a:p>
                      </a:txBody>
                      <a:tcPr marL="68580" marR="68580" marT="0" marB="0" anchor="ctr">
                        <a:blipFill>
                          <a:blip r:embed="rId3"/>
                          <a:stretch>
                            <a:fillRect l="-100741" t="-362" r="-303704" b="-105072"/>
                          </a:stretch>
                        </a:blipFill>
                      </a:tcPr>
                    </a:tc>
                    <a:tc>
                      <a:txBody>
                        <a:bodyPr/>
                        <a:lstStyle/>
                        <a:p>
                          <a:endParaRPr lang="en-US"/>
                        </a:p>
                      </a:txBody>
                      <a:tcPr marL="68580" marR="68580" marT="0" marB="0" anchor="ctr">
                        <a:blipFill>
                          <a:blip r:embed="rId3"/>
                          <a:stretch>
                            <a:fillRect l="-199265" t="-362" r="-201471" b="-105072"/>
                          </a:stretch>
                        </a:blipFill>
                      </a:tcPr>
                    </a:tc>
                    <a:tc>
                      <a:txBody>
                        <a:bodyPr/>
                        <a:lstStyle/>
                        <a:p>
                          <a:endParaRPr lang="en-US"/>
                        </a:p>
                      </a:txBody>
                      <a:tcPr marL="68580" marR="68580" marT="0" marB="0" anchor="ctr">
                        <a:blipFill>
                          <a:blip r:embed="rId3"/>
                          <a:stretch>
                            <a:fillRect l="-301481" t="-362" r="-102963" b="-105072"/>
                          </a:stretch>
                        </a:blipFill>
                      </a:tcPr>
                    </a:tc>
                    <a:tc>
                      <a:txBody>
                        <a:bodyPr/>
                        <a:lstStyle/>
                        <a:p>
                          <a:endParaRPr lang="en-US"/>
                        </a:p>
                      </a:txBody>
                      <a:tcPr marL="68580" marR="68580" marT="0" marB="0" anchor="ctr">
                        <a:blipFill>
                          <a:blip r:embed="rId3"/>
                          <a:stretch>
                            <a:fillRect l="-401481" t="-362" r="-2963" b="-105072"/>
                          </a:stretch>
                        </a:blipFill>
                      </a:tcPr>
                    </a:tc>
                    <a:extLst>
                      <a:ext uri="{0D108BD9-81ED-4DB2-BD59-A6C34878D82A}">
                        <a16:rowId xmlns:a16="http://schemas.microsoft.com/office/drawing/2014/main" val="87493445"/>
                      </a:ext>
                    </a:extLst>
                  </a:tr>
                  <a:tr h="1752945">
                    <a:tc>
                      <a:txBody>
                        <a:bodyPr/>
                        <a:lstStyle/>
                        <a:p>
                          <a:pPr algn="ctr">
                            <a:lnSpc>
                              <a:spcPct val="150000"/>
                            </a:lnSpc>
                            <a:spcAft>
                              <a:spcPts val="600"/>
                            </a:spcAft>
                          </a:pPr>
                          <a:r>
                            <a:rPr lang="en-US" sz="1350">
                              <a:effectLst/>
                            </a:rPr>
                            <a:t>Radian</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en-US"/>
                        </a:p>
                      </a:txBody>
                      <a:tcPr marL="68580" marR="68580" marT="0" marB="0" anchor="ctr">
                        <a:blipFill>
                          <a:blip r:embed="rId3"/>
                          <a:stretch>
                            <a:fillRect l="-100741" t="-96181" r="-303704" b="-694"/>
                          </a:stretch>
                        </a:blipFill>
                      </a:tcPr>
                    </a:tc>
                    <a:tc>
                      <a:txBody>
                        <a:bodyPr/>
                        <a:lstStyle/>
                        <a:p>
                          <a:endParaRPr lang="en-US"/>
                        </a:p>
                      </a:txBody>
                      <a:tcPr marL="68580" marR="68580" marT="0" marB="0" anchor="ctr">
                        <a:blipFill>
                          <a:blip r:embed="rId3"/>
                          <a:stretch>
                            <a:fillRect l="-199265" t="-96181" r="-201471" b="-694"/>
                          </a:stretch>
                        </a:blipFill>
                      </a:tcPr>
                    </a:tc>
                    <a:tc>
                      <a:txBody>
                        <a:bodyPr/>
                        <a:lstStyle/>
                        <a:p>
                          <a:endParaRPr lang="en-US"/>
                        </a:p>
                      </a:txBody>
                      <a:tcPr marL="68580" marR="68580" marT="0" marB="0" anchor="ctr">
                        <a:blipFill>
                          <a:blip r:embed="rId3"/>
                          <a:stretch>
                            <a:fillRect l="-301481" t="-96181" r="-102963" b="-694"/>
                          </a:stretch>
                        </a:blipFill>
                      </a:tcPr>
                    </a:tc>
                    <a:tc>
                      <a:txBody>
                        <a:bodyPr/>
                        <a:lstStyle/>
                        <a:p>
                          <a:endParaRPr lang="en-US"/>
                        </a:p>
                      </a:txBody>
                      <a:tcPr marL="68580" marR="68580" marT="0" marB="0" anchor="ctr">
                        <a:blipFill>
                          <a:blip r:embed="rId3"/>
                          <a:stretch>
                            <a:fillRect l="-401481" t="-96181" r="-2963" b="-694"/>
                          </a:stretch>
                        </a:blipFill>
                      </a:tcPr>
                    </a:tc>
                    <a:extLst>
                      <a:ext uri="{0D108BD9-81ED-4DB2-BD59-A6C34878D82A}">
                        <a16:rowId xmlns:a16="http://schemas.microsoft.com/office/drawing/2014/main" val="2035928952"/>
                      </a:ext>
                    </a:extLst>
                  </a:tr>
                </a:tbl>
              </a:graphicData>
            </a:graphic>
          </p:graphicFrame>
        </mc:Fallback>
      </mc:AlternateContent>
    </p:spTree>
    <p:extLst>
      <p:ext uri="{BB962C8B-B14F-4D97-AF65-F5344CB8AC3E}">
        <p14:creationId xmlns:p14="http://schemas.microsoft.com/office/powerpoint/2010/main" val="16726827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A02A7FC-8324-454A-B0F5-EBF7A6E0D043}"/>
              </a:ext>
            </a:extLst>
          </p:cNvPr>
          <p:cNvGrpSpPr/>
          <p:nvPr/>
        </p:nvGrpSpPr>
        <p:grpSpPr>
          <a:xfrm>
            <a:off x="2217945" y="247781"/>
            <a:ext cx="4384952" cy="461665"/>
            <a:chOff x="477850" y="1541060"/>
            <a:chExt cx="6127239" cy="612325"/>
          </a:xfrm>
        </p:grpSpPr>
        <p:sp>
          <p:nvSpPr>
            <p:cNvPr id="4" name="Arrow: Pentagon 3">
              <a:extLst>
                <a:ext uri="{FF2B5EF4-FFF2-40B4-BE49-F238E27FC236}">
                  <a16:creationId xmlns:a16="http://schemas.microsoft.com/office/drawing/2014/main" id="{282B7269-FB6F-4005-BDC6-21A1A1E58073}"/>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3C16830-BF47-41CA-AE84-BF7BD3A1834B}"/>
                </a:ext>
              </a:extLst>
            </p:cNvPr>
            <p:cNvSpPr txBox="1"/>
            <p:nvPr/>
          </p:nvSpPr>
          <p:spPr>
            <a:xfrm>
              <a:off x="608132" y="1541060"/>
              <a:ext cx="5996957"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➊</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Tóm tắt lý thuyết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79227649-0BC6-4384-A17E-B9EFABC8B211}"/>
              </a:ext>
            </a:extLst>
          </p:cNvPr>
          <p:cNvSpPr txBox="1">
            <a:spLocks/>
          </p:cNvSpPr>
          <p:nvPr/>
        </p:nvSpPr>
        <p:spPr>
          <a:xfrm>
            <a:off x="134746" y="894723"/>
            <a:ext cx="11989407" cy="588727"/>
          </a:xfrm>
          <a:prstGeom prst="rect">
            <a:avLst/>
          </a:prstGeom>
          <a:solidFill>
            <a:schemeClr val="accent4">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algn="just">
              <a:lnSpc>
                <a:spcPct val="112000"/>
              </a:lnSpc>
              <a:spcBef>
                <a:spcPts val="300"/>
              </a:spcBef>
              <a:spcAft>
                <a:spcPts val="300"/>
              </a:spcAft>
            </a:pPr>
            <a:r>
              <a:rPr lang="en-US" sz="3200" b="1" dirty="0">
                <a:solidFill>
                  <a:srgbClr val="000099"/>
                </a:solidFill>
                <a:ea typeface="Calibri" panose="020F0502020204030204" pitchFamily="34" charset="0"/>
                <a:cs typeface="Times New Roman" panose="02020603050405020304" pitchFamily="18" charset="0"/>
              </a:rPr>
              <a:t>I. </a:t>
            </a:r>
            <a:r>
              <a:rPr lang="en-US" sz="3200" b="1" dirty="0" err="1">
                <a:solidFill>
                  <a:srgbClr val="000099"/>
                </a:solidFill>
                <a:ea typeface="Calibri" panose="020F0502020204030204" pitchFamily="34" charset="0"/>
                <a:cs typeface="Times New Roman" panose="02020603050405020304" pitchFamily="18" charset="0"/>
              </a:rPr>
              <a:t>Góc</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lượng</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giác</a:t>
            </a:r>
            <a:endParaRPr lang="en-US" sz="3200" dirty="0">
              <a:solidFill>
                <a:srgbClr val="000099"/>
              </a:solidFill>
              <a:ea typeface="Calibri" panose="020F0502020204030204" pitchFamily="34" charset="0"/>
              <a:cs typeface="Times New Roman" panose="02020603050405020304" pitchFamily="18" charset="0"/>
            </a:endParaRPr>
          </a:p>
          <a:p>
            <a:pPr lvl="0" algn="just">
              <a:lnSpc>
                <a:spcPct val="112000"/>
              </a:lnSpc>
              <a:spcBef>
                <a:spcPts val="300"/>
              </a:spcBef>
              <a:spcAft>
                <a:spcPts val="300"/>
              </a:spcAft>
            </a:pPr>
            <a:endParaRPr lang="en-US" sz="3200" dirty="0">
              <a:solidFill>
                <a:srgbClr val="000099"/>
              </a:solidFill>
              <a:ea typeface="Calibri" panose="020F0502020204030204" pitchFamily="34"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4122C2AE-6C95-421B-96F6-86DD8E47767E}"/>
              </a:ext>
            </a:extLst>
          </p:cNvPr>
          <p:cNvSpPr txBox="1">
            <a:spLocks/>
          </p:cNvSpPr>
          <p:nvPr/>
        </p:nvSpPr>
        <p:spPr>
          <a:xfrm>
            <a:off x="134746" y="1455172"/>
            <a:ext cx="11792211" cy="49624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00" b="1" dirty="0">
                <a:solidFill>
                  <a:srgbClr val="0000FF"/>
                </a:solidFill>
                <a:latin typeface="Aarial"/>
                <a:ea typeface="Calibri" panose="020F0502020204030204" pitchFamily="34" charset="0"/>
              </a:rPr>
              <a:t>2) </a:t>
            </a:r>
            <a:r>
              <a:rPr lang="en-US" sz="2800" b="1" dirty="0" err="1">
                <a:solidFill>
                  <a:srgbClr val="0000FF"/>
                </a:solidFill>
                <a:latin typeface="Aarial"/>
              </a:rPr>
              <a:t>Góc</a:t>
            </a:r>
            <a:r>
              <a:rPr lang="en-US" sz="2800" b="1" dirty="0">
                <a:solidFill>
                  <a:srgbClr val="0000FF"/>
                </a:solidFill>
                <a:latin typeface="Aarial"/>
              </a:rPr>
              <a:t> </a:t>
            </a:r>
            <a:r>
              <a:rPr lang="en-US" sz="2800" b="1" dirty="0" err="1">
                <a:solidFill>
                  <a:srgbClr val="0000FF"/>
                </a:solidFill>
                <a:latin typeface="Aarial"/>
              </a:rPr>
              <a:t>hình</a:t>
            </a:r>
            <a:r>
              <a:rPr lang="en-US" sz="2800" b="1" dirty="0">
                <a:solidFill>
                  <a:srgbClr val="0000FF"/>
                </a:solidFill>
                <a:latin typeface="Aarial"/>
              </a:rPr>
              <a:t> </a:t>
            </a:r>
            <a:r>
              <a:rPr lang="en-US" sz="2800" b="1" dirty="0" err="1">
                <a:solidFill>
                  <a:srgbClr val="0000FF"/>
                </a:solidFill>
                <a:latin typeface="Aarial"/>
              </a:rPr>
              <a:t>học</a:t>
            </a:r>
            <a:r>
              <a:rPr lang="en-US" sz="2800" b="1" dirty="0">
                <a:solidFill>
                  <a:srgbClr val="0000FF"/>
                </a:solidFill>
                <a:latin typeface="Aarial"/>
              </a:rPr>
              <a:t> </a:t>
            </a:r>
            <a:r>
              <a:rPr lang="en-US" sz="2800" b="1" dirty="0" err="1">
                <a:solidFill>
                  <a:srgbClr val="0000FF"/>
                </a:solidFill>
                <a:latin typeface="Aarial"/>
              </a:rPr>
              <a:t>và</a:t>
            </a:r>
            <a:r>
              <a:rPr lang="en-US" sz="2800" b="1" dirty="0">
                <a:solidFill>
                  <a:srgbClr val="0000FF"/>
                </a:solidFill>
                <a:latin typeface="Aarial"/>
              </a:rPr>
              <a:t> </a:t>
            </a:r>
            <a:r>
              <a:rPr lang="en-US" sz="2800" b="1" dirty="0" err="1">
                <a:solidFill>
                  <a:srgbClr val="0000FF"/>
                </a:solidFill>
                <a:latin typeface="Aarial"/>
              </a:rPr>
              <a:t>số</a:t>
            </a:r>
            <a:r>
              <a:rPr lang="en-US" sz="2800" b="1" dirty="0">
                <a:solidFill>
                  <a:srgbClr val="0000FF"/>
                </a:solidFill>
                <a:latin typeface="Aarial"/>
              </a:rPr>
              <a:t> </a:t>
            </a:r>
            <a:r>
              <a:rPr lang="en-US" sz="2800" b="1" dirty="0" err="1">
                <a:solidFill>
                  <a:srgbClr val="0000FF"/>
                </a:solidFill>
                <a:latin typeface="Aarial"/>
              </a:rPr>
              <a:t>đo</a:t>
            </a:r>
            <a:r>
              <a:rPr lang="en-US" sz="2800" b="1" dirty="0">
                <a:solidFill>
                  <a:srgbClr val="0000FF"/>
                </a:solidFill>
                <a:latin typeface="Aarial"/>
              </a:rPr>
              <a:t> </a:t>
            </a:r>
            <a:r>
              <a:rPr lang="en-US" sz="2800" b="1" dirty="0" err="1">
                <a:solidFill>
                  <a:srgbClr val="0000FF"/>
                </a:solidFill>
                <a:latin typeface="Aarial"/>
              </a:rPr>
              <a:t>của</a:t>
            </a:r>
            <a:r>
              <a:rPr lang="en-US" sz="2800" b="1" dirty="0">
                <a:solidFill>
                  <a:srgbClr val="0000FF"/>
                </a:solidFill>
                <a:latin typeface="Aarial"/>
              </a:rPr>
              <a:t> </a:t>
            </a:r>
            <a:r>
              <a:rPr lang="en-US" sz="2800" b="1" dirty="0" err="1">
                <a:solidFill>
                  <a:srgbClr val="0000FF"/>
                </a:solidFill>
                <a:latin typeface="Aarial"/>
              </a:rPr>
              <a:t>chúng</a:t>
            </a:r>
            <a:endParaRPr lang="en-US" sz="2800" dirty="0">
              <a:solidFill>
                <a:srgbClr val="0000FF"/>
              </a:solidFill>
              <a:latin typeface="Aarial"/>
            </a:endParaRPr>
          </a:p>
          <a:p>
            <a:pPr marL="0" indent="0">
              <a:buNone/>
            </a:pPr>
            <a:r>
              <a:rPr lang="en-US" i="1" dirty="0">
                <a:latin typeface="Aarial"/>
              </a:rPr>
              <a:t> </a:t>
            </a:r>
            <a:r>
              <a:rPr lang="en-US" b="1" dirty="0">
                <a:solidFill>
                  <a:srgbClr val="FF0000"/>
                </a:solidFill>
                <a:latin typeface="Aarial"/>
              </a:rPr>
              <a:t>a) </a:t>
            </a:r>
            <a:r>
              <a:rPr lang="en-US" b="1" dirty="0" err="1">
                <a:solidFill>
                  <a:srgbClr val="FF0000"/>
                </a:solidFill>
                <a:latin typeface="Aarial"/>
              </a:rPr>
              <a:t>Khái</a:t>
            </a:r>
            <a:r>
              <a:rPr lang="en-US" b="1" dirty="0">
                <a:solidFill>
                  <a:srgbClr val="FF0000"/>
                </a:solidFill>
                <a:latin typeface="Aarial"/>
              </a:rPr>
              <a:t> </a:t>
            </a:r>
            <a:r>
              <a:rPr lang="en-US" b="1" dirty="0" err="1">
                <a:solidFill>
                  <a:srgbClr val="FF0000"/>
                </a:solidFill>
                <a:latin typeface="Aarial"/>
              </a:rPr>
              <a:t>niệm</a:t>
            </a:r>
            <a:r>
              <a:rPr lang="en-US" b="1" dirty="0">
                <a:solidFill>
                  <a:srgbClr val="FF0000"/>
                </a:solidFill>
                <a:latin typeface="Aarial"/>
              </a:rPr>
              <a:t> </a:t>
            </a:r>
            <a:endParaRPr lang="en-US" dirty="0">
              <a:solidFill>
                <a:srgbClr val="FF0000"/>
              </a:solidFill>
              <a:latin typeface="Aarial"/>
            </a:endParaRPr>
          </a:p>
          <a:p>
            <a:pPr algn="just"/>
            <a:r>
              <a:rPr lang="en-US" dirty="0" err="1">
                <a:latin typeface="Aarial"/>
              </a:rPr>
              <a:t>Việc</a:t>
            </a:r>
            <a:r>
              <a:rPr lang="en-US" dirty="0">
                <a:latin typeface="Aarial"/>
              </a:rPr>
              <a:t> quay </a:t>
            </a:r>
            <a:r>
              <a:rPr lang="en-US" dirty="0" err="1">
                <a:latin typeface="Aarial"/>
              </a:rPr>
              <a:t>tia</a:t>
            </a:r>
            <a:r>
              <a:rPr lang="en-US" dirty="0">
                <a:latin typeface="Aarial"/>
              </a:rPr>
              <a:t> Om </a:t>
            </a:r>
            <a:r>
              <a:rPr lang="en-US" dirty="0" err="1">
                <a:latin typeface="Aarial"/>
              </a:rPr>
              <a:t>quanh</a:t>
            </a:r>
            <a:r>
              <a:rPr lang="en-US" dirty="0">
                <a:latin typeface="Aarial"/>
              </a:rPr>
              <a:t> </a:t>
            </a:r>
            <a:r>
              <a:rPr lang="en-US" dirty="0" err="1">
                <a:latin typeface="Aarial"/>
              </a:rPr>
              <a:t>điểm</a:t>
            </a:r>
            <a:r>
              <a:rPr lang="en-US" dirty="0">
                <a:latin typeface="Aarial"/>
              </a:rPr>
              <a:t> O </a:t>
            </a:r>
            <a:r>
              <a:rPr lang="en-US" dirty="0" err="1">
                <a:latin typeface="Aarial"/>
              </a:rPr>
              <a:t>trong</a:t>
            </a:r>
            <a:r>
              <a:rPr lang="en-US" dirty="0">
                <a:latin typeface="Aarial"/>
              </a:rPr>
              <a:t> </a:t>
            </a:r>
            <a:r>
              <a:rPr lang="en-US" dirty="0" err="1">
                <a:latin typeface="Aarial"/>
              </a:rPr>
              <a:t>mặt</a:t>
            </a:r>
            <a:r>
              <a:rPr lang="en-US" dirty="0">
                <a:latin typeface="Aarial"/>
              </a:rPr>
              <a:t> </a:t>
            </a:r>
            <a:r>
              <a:rPr lang="en-US" dirty="0" err="1">
                <a:latin typeface="Aarial"/>
              </a:rPr>
              <a:t>phẳng</a:t>
            </a:r>
            <a:r>
              <a:rPr lang="en-US" dirty="0">
                <a:latin typeface="Aarial"/>
              </a:rPr>
              <a:t>, ta </a:t>
            </a:r>
            <a:r>
              <a:rPr lang="en-US" dirty="0" err="1">
                <a:latin typeface="Aarial"/>
              </a:rPr>
              <a:t>cần</a:t>
            </a:r>
            <a:r>
              <a:rPr lang="en-US" dirty="0">
                <a:latin typeface="Aarial"/>
              </a:rPr>
              <a:t> </a:t>
            </a:r>
            <a:r>
              <a:rPr lang="en-US" dirty="0" err="1">
                <a:latin typeface="Aarial"/>
              </a:rPr>
              <a:t>chọn</a:t>
            </a:r>
            <a:r>
              <a:rPr lang="en-US" dirty="0">
                <a:latin typeface="Aarial"/>
              </a:rPr>
              <a:t> </a:t>
            </a:r>
            <a:r>
              <a:rPr lang="en-US" dirty="0" err="1">
                <a:latin typeface="Aarial"/>
              </a:rPr>
              <a:t>một</a:t>
            </a:r>
            <a:r>
              <a:rPr lang="en-US" dirty="0">
                <a:latin typeface="Aarial"/>
              </a:rPr>
              <a:t> </a:t>
            </a:r>
            <a:r>
              <a:rPr lang="en-US" dirty="0" err="1">
                <a:latin typeface="Aarial"/>
              </a:rPr>
              <a:t>chiều</a:t>
            </a:r>
            <a:r>
              <a:rPr lang="en-US" dirty="0">
                <a:latin typeface="Aarial"/>
              </a:rPr>
              <a:t> quay </a:t>
            </a:r>
            <a:r>
              <a:rPr lang="en-US" dirty="0" err="1">
                <a:latin typeface="Aarial"/>
              </a:rPr>
              <a:t>gọi</a:t>
            </a:r>
            <a:r>
              <a:rPr lang="en-US" dirty="0">
                <a:latin typeface="Aarial"/>
              </a:rPr>
              <a:t> </a:t>
            </a:r>
            <a:r>
              <a:rPr lang="en-US" dirty="0" err="1">
                <a:latin typeface="Aarial"/>
              </a:rPr>
              <a:t>là</a:t>
            </a:r>
            <a:r>
              <a:rPr lang="en-US" dirty="0">
                <a:latin typeface="Aarial"/>
              </a:rPr>
              <a:t> </a:t>
            </a:r>
            <a:r>
              <a:rPr lang="en-US" i="1" dirty="0" err="1">
                <a:latin typeface="Aarial"/>
              </a:rPr>
              <a:t>chiều</a:t>
            </a:r>
            <a:r>
              <a:rPr lang="en-US" i="1" dirty="0">
                <a:latin typeface="Aarial"/>
              </a:rPr>
              <a:t> </a:t>
            </a:r>
            <a:r>
              <a:rPr lang="en-US" i="1" dirty="0" err="1">
                <a:latin typeface="Aarial"/>
              </a:rPr>
              <a:t>dương</a:t>
            </a:r>
            <a:r>
              <a:rPr lang="en-US" dirty="0">
                <a:latin typeface="Aarial"/>
              </a:rPr>
              <a:t>. </a:t>
            </a:r>
            <a:r>
              <a:rPr lang="en-US" dirty="0" err="1">
                <a:latin typeface="Aarial"/>
              </a:rPr>
              <a:t>Thông</a:t>
            </a:r>
            <a:r>
              <a:rPr lang="en-US" dirty="0">
                <a:latin typeface="Aarial"/>
              </a:rPr>
              <a:t> </a:t>
            </a:r>
            <a:r>
              <a:rPr lang="en-US" dirty="0" err="1">
                <a:latin typeface="Aarial"/>
              </a:rPr>
              <a:t>thường</a:t>
            </a:r>
            <a:r>
              <a:rPr lang="en-US" dirty="0">
                <a:latin typeface="Aarial"/>
              </a:rPr>
              <a:t>, ta </a:t>
            </a:r>
            <a:r>
              <a:rPr lang="en-US" dirty="0" err="1">
                <a:latin typeface="Aarial"/>
              </a:rPr>
              <a:t>chọn</a:t>
            </a:r>
            <a:r>
              <a:rPr lang="en-US" dirty="0">
                <a:latin typeface="Aarial"/>
              </a:rPr>
              <a:t> </a:t>
            </a:r>
            <a:r>
              <a:rPr lang="en-US" dirty="0" err="1">
                <a:latin typeface="Aarial"/>
              </a:rPr>
              <a:t>chiều</a:t>
            </a:r>
            <a:r>
              <a:rPr lang="en-US" dirty="0">
                <a:latin typeface="Aarial"/>
              </a:rPr>
              <a:t> </a:t>
            </a:r>
            <a:r>
              <a:rPr lang="en-US" dirty="0" err="1">
                <a:latin typeface="Aarial"/>
              </a:rPr>
              <a:t>dương</a:t>
            </a:r>
            <a:r>
              <a:rPr lang="en-US" dirty="0">
                <a:latin typeface="Aarial"/>
              </a:rPr>
              <a:t> </a:t>
            </a:r>
            <a:r>
              <a:rPr lang="en-US" dirty="0" err="1">
                <a:latin typeface="Aarial"/>
              </a:rPr>
              <a:t>là</a:t>
            </a:r>
            <a:r>
              <a:rPr lang="en-US" dirty="0">
                <a:latin typeface="Aarial"/>
              </a:rPr>
              <a:t> </a:t>
            </a:r>
            <a:r>
              <a:rPr lang="en-US" dirty="0" err="1">
                <a:latin typeface="Aarial"/>
              </a:rPr>
              <a:t>chiều</a:t>
            </a:r>
            <a:r>
              <a:rPr lang="en-US" dirty="0">
                <a:latin typeface="Aarial"/>
              </a:rPr>
              <a:t> </a:t>
            </a:r>
            <a:r>
              <a:rPr lang="en-US" dirty="0" err="1">
                <a:latin typeface="Aarial"/>
              </a:rPr>
              <a:t>ngược</a:t>
            </a:r>
            <a:r>
              <a:rPr lang="en-US" dirty="0">
                <a:latin typeface="Aarial"/>
              </a:rPr>
              <a:t> </a:t>
            </a:r>
            <a:r>
              <a:rPr lang="en-US" dirty="0" err="1">
                <a:latin typeface="Aarial"/>
              </a:rPr>
              <a:t>chiều</a:t>
            </a:r>
            <a:r>
              <a:rPr lang="en-US" dirty="0">
                <a:latin typeface="Aarial"/>
              </a:rPr>
              <a:t> quay </a:t>
            </a:r>
            <a:r>
              <a:rPr lang="en-US" dirty="0" err="1">
                <a:latin typeface="Aarial"/>
              </a:rPr>
              <a:t>của</a:t>
            </a:r>
            <a:r>
              <a:rPr lang="en-US" dirty="0">
                <a:latin typeface="Aarial"/>
              </a:rPr>
              <a:t> </a:t>
            </a:r>
            <a:r>
              <a:rPr lang="en-US" dirty="0" err="1">
                <a:latin typeface="Aarial"/>
              </a:rPr>
              <a:t>kim</a:t>
            </a:r>
            <a:r>
              <a:rPr lang="en-US" dirty="0">
                <a:latin typeface="Aarial"/>
              </a:rPr>
              <a:t> </a:t>
            </a:r>
            <a:r>
              <a:rPr lang="en-US" dirty="0" err="1">
                <a:latin typeface="Aarial"/>
              </a:rPr>
              <a:t>đồng</a:t>
            </a:r>
            <a:r>
              <a:rPr lang="en-US" dirty="0">
                <a:latin typeface="Aarial"/>
              </a:rPr>
              <a:t> </a:t>
            </a:r>
            <a:r>
              <a:rPr lang="en-US" dirty="0" err="1">
                <a:latin typeface="Aarial"/>
              </a:rPr>
              <a:t>hồ</a:t>
            </a:r>
            <a:r>
              <a:rPr lang="en-US" dirty="0">
                <a:latin typeface="Aarial"/>
              </a:rPr>
              <a:t> </a:t>
            </a:r>
            <a:r>
              <a:rPr lang="en-US" dirty="0" err="1">
                <a:latin typeface="Aarial"/>
              </a:rPr>
              <a:t>và</a:t>
            </a:r>
            <a:r>
              <a:rPr lang="en-US" dirty="0">
                <a:latin typeface="Aarial"/>
              </a:rPr>
              <a:t> </a:t>
            </a:r>
            <a:r>
              <a:rPr lang="en-US" dirty="0" err="1">
                <a:latin typeface="Aarial"/>
              </a:rPr>
              <a:t>chiều</a:t>
            </a:r>
            <a:r>
              <a:rPr lang="en-US" dirty="0">
                <a:latin typeface="Aarial"/>
              </a:rPr>
              <a:t> </a:t>
            </a:r>
            <a:r>
              <a:rPr lang="en-US" dirty="0" err="1">
                <a:latin typeface="Aarial"/>
              </a:rPr>
              <a:t>cùng</a:t>
            </a:r>
            <a:r>
              <a:rPr lang="en-US" dirty="0">
                <a:latin typeface="Aarial"/>
              </a:rPr>
              <a:t> </a:t>
            </a:r>
            <a:r>
              <a:rPr lang="en-US" dirty="0" err="1">
                <a:latin typeface="Aarial"/>
              </a:rPr>
              <a:t>chiều</a:t>
            </a:r>
            <a:r>
              <a:rPr lang="en-US" dirty="0">
                <a:latin typeface="Aarial"/>
              </a:rPr>
              <a:t> quay </a:t>
            </a:r>
            <a:r>
              <a:rPr lang="en-US" dirty="0" err="1">
                <a:latin typeface="Aarial"/>
              </a:rPr>
              <a:t>của</a:t>
            </a:r>
            <a:r>
              <a:rPr lang="en-US" dirty="0">
                <a:latin typeface="Aarial"/>
              </a:rPr>
              <a:t> </a:t>
            </a:r>
            <a:r>
              <a:rPr lang="en-US" dirty="0" err="1">
                <a:latin typeface="Aarial"/>
              </a:rPr>
              <a:t>kim</a:t>
            </a:r>
            <a:r>
              <a:rPr lang="en-US" dirty="0">
                <a:latin typeface="Aarial"/>
              </a:rPr>
              <a:t> </a:t>
            </a:r>
            <a:r>
              <a:rPr lang="en-US" dirty="0" err="1">
                <a:latin typeface="Aarial"/>
              </a:rPr>
              <a:t>đồng</a:t>
            </a:r>
            <a:r>
              <a:rPr lang="en-US" dirty="0">
                <a:latin typeface="Aarial"/>
              </a:rPr>
              <a:t> </a:t>
            </a:r>
            <a:r>
              <a:rPr lang="en-US" dirty="0" err="1">
                <a:latin typeface="Aarial"/>
              </a:rPr>
              <a:t>hồ</a:t>
            </a:r>
            <a:r>
              <a:rPr lang="en-US" dirty="0">
                <a:latin typeface="Aarial"/>
              </a:rPr>
              <a:t> </a:t>
            </a:r>
            <a:r>
              <a:rPr lang="en-US" dirty="0" err="1">
                <a:latin typeface="Aarial"/>
              </a:rPr>
              <a:t>gọi</a:t>
            </a:r>
            <a:r>
              <a:rPr lang="en-US" dirty="0">
                <a:latin typeface="Aarial"/>
              </a:rPr>
              <a:t> </a:t>
            </a:r>
            <a:r>
              <a:rPr lang="en-US" dirty="0" err="1">
                <a:latin typeface="Aarial"/>
              </a:rPr>
              <a:t>là</a:t>
            </a:r>
            <a:r>
              <a:rPr lang="en-US" dirty="0">
                <a:latin typeface="Aarial"/>
              </a:rPr>
              <a:t> </a:t>
            </a:r>
            <a:r>
              <a:rPr lang="en-US" i="1" dirty="0" err="1">
                <a:latin typeface="Aarial"/>
              </a:rPr>
              <a:t>chiều</a:t>
            </a:r>
            <a:r>
              <a:rPr lang="en-US" i="1" dirty="0">
                <a:latin typeface="Aarial"/>
              </a:rPr>
              <a:t> </a:t>
            </a:r>
            <a:r>
              <a:rPr lang="en-US" i="1" dirty="0" err="1">
                <a:latin typeface="Aarial"/>
              </a:rPr>
              <a:t>âm</a:t>
            </a:r>
            <a:r>
              <a:rPr lang="en-US" i="1" dirty="0">
                <a:latin typeface="Aarial"/>
              </a:rPr>
              <a:t>.</a:t>
            </a:r>
          </a:p>
          <a:p>
            <a:pPr algn="just"/>
            <a:r>
              <a:rPr lang="en-US" dirty="0">
                <a:latin typeface="Aarial"/>
              </a:rPr>
              <a:t>Cho </a:t>
            </a:r>
            <a:r>
              <a:rPr lang="en-US" dirty="0" err="1">
                <a:latin typeface="Aarial"/>
              </a:rPr>
              <a:t>hai</a:t>
            </a:r>
            <a:r>
              <a:rPr lang="en-US" dirty="0">
                <a:latin typeface="Aarial"/>
              </a:rPr>
              <a:t> </a:t>
            </a:r>
            <a:r>
              <a:rPr lang="en-US" dirty="0" err="1">
                <a:latin typeface="Aarial"/>
              </a:rPr>
              <a:t>tia</a:t>
            </a:r>
            <a:r>
              <a:rPr lang="en-US" dirty="0">
                <a:latin typeface="Aarial"/>
              </a:rPr>
              <a:t> </a:t>
            </a:r>
            <a:r>
              <a:rPr lang="en-US" i="1" dirty="0" err="1">
                <a:latin typeface="Aarial"/>
              </a:rPr>
              <a:t>Ou</a:t>
            </a:r>
            <a:r>
              <a:rPr lang="en-US" i="1" dirty="0">
                <a:latin typeface="Aarial"/>
              </a:rPr>
              <a:t>, </a:t>
            </a:r>
            <a:r>
              <a:rPr lang="en-US" i="1" dirty="0" err="1">
                <a:latin typeface="Aarial"/>
              </a:rPr>
              <a:t>Ov</a:t>
            </a:r>
            <a:r>
              <a:rPr lang="en-US" dirty="0">
                <a:latin typeface="Aarial"/>
              </a:rPr>
              <a:t>. </a:t>
            </a:r>
            <a:r>
              <a:rPr lang="en-US" dirty="0" err="1">
                <a:latin typeface="Aarial"/>
              </a:rPr>
              <a:t>Nếu</a:t>
            </a:r>
            <a:r>
              <a:rPr lang="en-US" dirty="0">
                <a:latin typeface="Aarial"/>
              </a:rPr>
              <a:t> </a:t>
            </a:r>
            <a:r>
              <a:rPr lang="en-US" dirty="0" err="1">
                <a:latin typeface="Aarial"/>
              </a:rPr>
              <a:t>tia</a:t>
            </a:r>
            <a:r>
              <a:rPr lang="en-US" dirty="0">
                <a:latin typeface="Aarial"/>
              </a:rPr>
              <a:t> </a:t>
            </a:r>
            <a:r>
              <a:rPr lang="en-US" i="1" dirty="0">
                <a:latin typeface="Aarial"/>
              </a:rPr>
              <a:t>Om</a:t>
            </a:r>
            <a:r>
              <a:rPr lang="en-US" dirty="0">
                <a:latin typeface="Aarial"/>
              </a:rPr>
              <a:t> quay </a:t>
            </a:r>
            <a:r>
              <a:rPr lang="en-US" dirty="0" err="1">
                <a:latin typeface="Aarial"/>
              </a:rPr>
              <a:t>chỉ</a:t>
            </a:r>
            <a:r>
              <a:rPr lang="en-US" dirty="0">
                <a:latin typeface="Aarial"/>
              </a:rPr>
              <a:t> </a:t>
            </a:r>
            <a:r>
              <a:rPr lang="en-US" dirty="0" err="1">
                <a:latin typeface="Aarial"/>
              </a:rPr>
              <a:t>theo</a:t>
            </a:r>
            <a:r>
              <a:rPr lang="en-US" dirty="0">
                <a:latin typeface="Aarial"/>
              </a:rPr>
              <a:t> </a:t>
            </a:r>
            <a:r>
              <a:rPr lang="en-US" dirty="0" err="1">
                <a:latin typeface="Aarial"/>
              </a:rPr>
              <a:t>chiều</a:t>
            </a:r>
            <a:r>
              <a:rPr lang="en-US" dirty="0">
                <a:latin typeface="Aarial"/>
              </a:rPr>
              <a:t> </a:t>
            </a:r>
            <a:r>
              <a:rPr lang="en-US" dirty="0" err="1">
                <a:latin typeface="Aarial"/>
              </a:rPr>
              <a:t>dương</a:t>
            </a:r>
            <a:r>
              <a:rPr lang="en-US" dirty="0">
                <a:latin typeface="Aarial"/>
              </a:rPr>
              <a:t> (hay </a:t>
            </a:r>
            <a:r>
              <a:rPr lang="en-US" dirty="0" err="1">
                <a:latin typeface="Aarial"/>
              </a:rPr>
              <a:t>chỉ</a:t>
            </a:r>
            <a:r>
              <a:rPr lang="en-US" dirty="0">
                <a:latin typeface="Aarial"/>
              </a:rPr>
              <a:t> </a:t>
            </a:r>
            <a:r>
              <a:rPr lang="en-US" dirty="0" err="1">
                <a:latin typeface="Aarial"/>
              </a:rPr>
              <a:t>theo</a:t>
            </a:r>
            <a:r>
              <a:rPr lang="en-US" dirty="0">
                <a:latin typeface="Aarial"/>
              </a:rPr>
              <a:t> </a:t>
            </a:r>
            <a:r>
              <a:rPr lang="en-US" dirty="0" err="1">
                <a:latin typeface="Aarial"/>
              </a:rPr>
              <a:t>chiều</a:t>
            </a:r>
            <a:r>
              <a:rPr lang="en-US" dirty="0">
                <a:latin typeface="Aarial"/>
              </a:rPr>
              <a:t> </a:t>
            </a:r>
            <a:r>
              <a:rPr lang="en-US" dirty="0" err="1">
                <a:latin typeface="Aarial"/>
              </a:rPr>
              <a:t>âm</a:t>
            </a:r>
            <a:r>
              <a:rPr lang="en-US" dirty="0">
                <a:latin typeface="Aarial"/>
              </a:rPr>
              <a:t>) </a:t>
            </a:r>
            <a:r>
              <a:rPr lang="en-US" dirty="0" err="1">
                <a:latin typeface="Aarial"/>
              </a:rPr>
              <a:t>xuất</a:t>
            </a:r>
            <a:r>
              <a:rPr lang="en-US" dirty="0">
                <a:latin typeface="Aarial"/>
              </a:rPr>
              <a:t> </a:t>
            </a:r>
            <a:r>
              <a:rPr lang="en-US" dirty="0" err="1">
                <a:latin typeface="Aarial"/>
              </a:rPr>
              <a:t>phát</a:t>
            </a:r>
            <a:r>
              <a:rPr lang="en-US" dirty="0">
                <a:latin typeface="Aarial"/>
              </a:rPr>
              <a:t> </a:t>
            </a:r>
            <a:r>
              <a:rPr lang="en-US" dirty="0" err="1">
                <a:latin typeface="Aarial"/>
              </a:rPr>
              <a:t>từ</a:t>
            </a:r>
            <a:r>
              <a:rPr lang="en-US" dirty="0">
                <a:latin typeface="Aarial"/>
              </a:rPr>
              <a:t> </a:t>
            </a:r>
            <a:r>
              <a:rPr lang="en-US" dirty="0" err="1">
                <a:latin typeface="Aarial"/>
              </a:rPr>
              <a:t>tia</a:t>
            </a:r>
            <a:r>
              <a:rPr lang="en-US" dirty="0">
                <a:latin typeface="Aarial"/>
              </a:rPr>
              <a:t> </a:t>
            </a:r>
            <a:r>
              <a:rPr lang="en-US" i="1" dirty="0" err="1">
                <a:latin typeface="Aarial"/>
              </a:rPr>
              <a:t>Ou</a:t>
            </a:r>
            <a:r>
              <a:rPr lang="en-US" dirty="0">
                <a:latin typeface="Aarial"/>
              </a:rPr>
              <a:t> </a:t>
            </a:r>
            <a:r>
              <a:rPr lang="en-US" dirty="0" err="1">
                <a:latin typeface="Aarial"/>
              </a:rPr>
              <a:t>đến</a:t>
            </a:r>
            <a:r>
              <a:rPr lang="en-US" dirty="0">
                <a:latin typeface="Aarial"/>
              </a:rPr>
              <a:t> </a:t>
            </a:r>
            <a:r>
              <a:rPr lang="en-US" dirty="0" err="1">
                <a:latin typeface="Aarial"/>
              </a:rPr>
              <a:t>trùng</a:t>
            </a:r>
            <a:r>
              <a:rPr lang="en-US" dirty="0">
                <a:latin typeface="Aarial"/>
              </a:rPr>
              <a:t> </a:t>
            </a:r>
            <a:r>
              <a:rPr lang="en-US" dirty="0" err="1">
                <a:latin typeface="Aarial"/>
              </a:rPr>
              <a:t>với</a:t>
            </a:r>
            <a:r>
              <a:rPr lang="en-US" dirty="0">
                <a:latin typeface="Aarial"/>
              </a:rPr>
              <a:t> </a:t>
            </a:r>
            <a:r>
              <a:rPr lang="en-US" dirty="0" err="1">
                <a:latin typeface="Aarial"/>
              </a:rPr>
              <a:t>tia</a:t>
            </a:r>
            <a:r>
              <a:rPr lang="en-US" dirty="0">
                <a:latin typeface="Aarial"/>
              </a:rPr>
              <a:t> </a:t>
            </a:r>
            <a:r>
              <a:rPr lang="en-US" i="1" dirty="0" err="1">
                <a:latin typeface="Aarial"/>
              </a:rPr>
              <a:t>Ov</a:t>
            </a:r>
            <a:r>
              <a:rPr lang="en-US" dirty="0">
                <a:latin typeface="Aarial"/>
              </a:rPr>
              <a:t> </a:t>
            </a:r>
            <a:r>
              <a:rPr lang="en-US" dirty="0" err="1">
                <a:latin typeface="Aarial"/>
              </a:rPr>
              <a:t>thì</a:t>
            </a:r>
            <a:r>
              <a:rPr lang="en-US" dirty="0">
                <a:latin typeface="Aarial"/>
              </a:rPr>
              <a:t> ta </a:t>
            </a:r>
            <a:r>
              <a:rPr lang="en-US" dirty="0" err="1">
                <a:latin typeface="Aarial"/>
              </a:rPr>
              <a:t>nói</a:t>
            </a:r>
            <a:r>
              <a:rPr lang="en-US" dirty="0">
                <a:latin typeface="Aarial"/>
              </a:rPr>
              <a:t>: Tia </a:t>
            </a:r>
            <a:r>
              <a:rPr lang="en-US" i="1" dirty="0">
                <a:latin typeface="Aarial"/>
              </a:rPr>
              <a:t>Om</a:t>
            </a:r>
            <a:r>
              <a:rPr lang="en-US" dirty="0">
                <a:latin typeface="Aarial"/>
              </a:rPr>
              <a:t> </a:t>
            </a:r>
            <a:r>
              <a:rPr lang="en-US" dirty="0" err="1">
                <a:latin typeface="Aarial"/>
              </a:rPr>
              <a:t>quét</a:t>
            </a:r>
            <a:r>
              <a:rPr lang="en-US" dirty="0">
                <a:latin typeface="Aarial"/>
              </a:rPr>
              <a:t> </a:t>
            </a:r>
            <a:r>
              <a:rPr lang="en-US" dirty="0" err="1">
                <a:latin typeface="Aarial"/>
              </a:rPr>
              <a:t>một</a:t>
            </a:r>
            <a:r>
              <a:rPr lang="en-US" dirty="0">
                <a:latin typeface="Aarial"/>
              </a:rPr>
              <a:t> </a:t>
            </a:r>
            <a:r>
              <a:rPr lang="en-US" dirty="0" err="1">
                <a:latin typeface="Aarial"/>
              </a:rPr>
              <a:t>góc</a:t>
            </a:r>
            <a:r>
              <a:rPr lang="en-US" dirty="0">
                <a:latin typeface="Aarial"/>
              </a:rPr>
              <a:t> </a:t>
            </a:r>
            <a:r>
              <a:rPr lang="en-US" dirty="0" err="1">
                <a:latin typeface="Aarial"/>
              </a:rPr>
              <a:t>lượng</a:t>
            </a:r>
            <a:r>
              <a:rPr lang="en-US" dirty="0">
                <a:latin typeface="Aarial"/>
              </a:rPr>
              <a:t> </a:t>
            </a:r>
            <a:r>
              <a:rPr lang="en-US" dirty="0" err="1">
                <a:latin typeface="Aarial"/>
              </a:rPr>
              <a:t>giác</a:t>
            </a:r>
            <a:r>
              <a:rPr lang="en-US" dirty="0">
                <a:latin typeface="Aarial"/>
              </a:rPr>
              <a:t> </a:t>
            </a:r>
            <a:r>
              <a:rPr lang="en-US" dirty="0" err="1">
                <a:latin typeface="Aarial"/>
              </a:rPr>
              <a:t>với</a:t>
            </a:r>
            <a:r>
              <a:rPr lang="en-US" dirty="0">
                <a:latin typeface="Aarial"/>
              </a:rPr>
              <a:t> </a:t>
            </a:r>
            <a:r>
              <a:rPr lang="en-US" dirty="0" err="1">
                <a:latin typeface="Aarial"/>
              </a:rPr>
              <a:t>tia</a:t>
            </a:r>
            <a:r>
              <a:rPr lang="en-US" dirty="0">
                <a:latin typeface="Aarial"/>
              </a:rPr>
              <a:t> </a:t>
            </a:r>
            <a:r>
              <a:rPr lang="en-US" dirty="0" err="1">
                <a:latin typeface="Aarial"/>
              </a:rPr>
              <a:t>đầu</a:t>
            </a:r>
            <a:r>
              <a:rPr lang="en-US" dirty="0">
                <a:latin typeface="Aarial"/>
              </a:rPr>
              <a:t> </a:t>
            </a:r>
            <a:r>
              <a:rPr lang="en-US" i="1" dirty="0" err="1">
                <a:latin typeface="Aarial"/>
              </a:rPr>
              <a:t>Ou</a:t>
            </a:r>
            <a:r>
              <a:rPr lang="en-US" dirty="0">
                <a:latin typeface="Aarial"/>
              </a:rPr>
              <a:t> </a:t>
            </a:r>
            <a:r>
              <a:rPr lang="en-US" dirty="0" err="1">
                <a:latin typeface="Aarial"/>
              </a:rPr>
              <a:t>và</a:t>
            </a:r>
            <a:r>
              <a:rPr lang="en-US" dirty="0">
                <a:latin typeface="Aarial"/>
              </a:rPr>
              <a:t> </a:t>
            </a:r>
            <a:r>
              <a:rPr lang="en-US" dirty="0" err="1">
                <a:latin typeface="Aarial"/>
              </a:rPr>
              <a:t>tia</a:t>
            </a:r>
            <a:r>
              <a:rPr lang="en-US" dirty="0">
                <a:latin typeface="Aarial"/>
              </a:rPr>
              <a:t> </a:t>
            </a:r>
            <a:r>
              <a:rPr lang="en-US" dirty="0" err="1">
                <a:latin typeface="Aarial"/>
              </a:rPr>
              <a:t>cuối</a:t>
            </a:r>
            <a:r>
              <a:rPr lang="en-US" dirty="0">
                <a:latin typeface="Aarial"/>
              </a:rPr>
              <a:t> </a:t>
            </a:r>
            <a:r>
              <a:rPr lang="en-US" i="1" dirty="0" err="1">
                <a:latin typeface="Aarial"/>
              </a:rPr>
              <a:t>Ov</a:t>
            </a:r>
            <a:r>
              <a:rPr lang="en-US" dirty="0">
                <a:latin typeface="Aarial"/>
              </a:rPr>
              <a:t>, </a:t>
            </a:r>
            <a:r>
              <a:rPr lang="en-US" dirty="0" err="1">
                <a:latin typeface="Aarial"/>
              </a:rPr>
              <a:t>kí</a:t>
            </a:r>
            <a:r>
              <a:rPr lang="en-US" dirty="0">
                <a:latin typeface="Aarial"/>
              </a:rPr>
              <a:t> </a:t>
            </a:r>
            <a:r>
              <a:rPr lang="en-US" dirty="0" err="1">
                <a:latin typeface="Aarial"/>
              </a:rPr>
              <a:t>hiệu</a:t>
            </a:r>
            <a:r>
              <a:rPr lang="en-US" dirty="0">
                <a:latin typeface="Aarial"/>
              </a:rPr>
              <a:t> </a:t>
            </a:r>
            <a:r>
              <a:rPr lang="en-US" dirty="0" err="1">
                <a:latin typeface="Aarial"/>
              </a:rPr>
              <a:t>là</a:t>
            </a:r>
            <a:r>
              <a:rPr lang="en-US" dirty="0">
                <a:latin typeface="Aarial"/>
              </a:rPr>
              <a:t> </a:t>
            </a:r>
            <a:r>
              <a:rPr lang="en-US" i="1" dirty="0">
                <a:latin typeface="Aarial"/>
              </a:rPr>
              <a:t>(</a:t>
            </a:r>
            <a:r>
              <a:rPr lang="en-US" i="1" dirty="0" err="1">
                <a:latin typeface="Aarial"/>
              </a:rPr>
              <a:t>Ou</a:t>
            </a:r>
            <a:r>
              <a:rPr lang="en-US" i="1" dirty="0">
                <a:latin typeface="Aarial"/>
              </a:rPr>
              <a:t>, </a:t>
            </a:r>
            <a:r>
              <a:rPr lang="en-US" i="1" dirty="0" err="1">
                <a:latin typeface="Aarial"/>
              </a:rPr>
              <a:t>Ov</a:t>
            </a:r>
            <a:r>
              <a:rPr lang="en-US" i="1" dirty="0">
                <a:latin typeface="Aarial"/>
              </a:rPr>
              <a:t>).</a:t>
            </a:r>
            <a:endParaRPr lang="en-US" dirty="0">
              <a:latin typeface="Aarial"/>
            </a:endParaRPr>
          </a:p>
          <a:p>
            <a:endParaRPr lang="en-US" dirty="0"/>
          </a:p>
          <a:p>
            <a:pPr marL="0" lvl="0" indent="0" algn="just">
              <a:lnSpc>
                <a:spcPct val="112000"/>
              </a:lnSpc>
              <a:spcBef>
                <a:spcPts val="300"/>
              </a:spcBef>
              <a:spcAft>
                <a:spcPts val="300"/>
              </a:spcAft>
              <a:buClr>
                <a:srgbClr val="0000FF"/>
              </a:buClr>
              <a:buNone/>
            </a:pPr>
            <a:endParaRPr lang="en-US" sz="2800" dirty="0">
              <a:solidFill>
                <a:prstClr val="black"/>
              </a:solidFill>
              <a:latin typeface="Aarial"/>
              <a:ea typeface="Calibri" panose="020F0502020204030204" pitchFamily="34" charset="0"/>
            </a:endParaRPr>
          </a:p>
        </p:txBody>
      </p:sp>
      <p:sp>
        <p:nvSpPr>
          <p:cNvPr id="9" name="Rectangle: Rounded Corners 8">
            <a:extLst>
              <a:ext uri="{FF2B5EF4-FFF2-40B4-BE49-F238E27FC236}">
                <a16:creationId xmlns:a16="http://schemas.microsoft.com/office/drawing/2014/main" id="{C4AE9751-D5F4-4632-B647-AC63F42F60DC}"/>
              </a:ext>
            </a:extLst>
          </p:cNvPr>
          <p:cNvSpPr/>
          <p:nvPr/>
        </p:nvSpPr>
        <p:spPr>
          <a:xfrm>
            <a:off x="108673" y="894723"/>
            <a:ext cx="12065702" cy="560569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37917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up)">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wipe(up)">
                                      <p:cBhvr>
                                        <p:cTn id="2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A02A7FC-8324-454A-B0F5-EBF7A6E0D043}"/>
              </a:ext>
            </a:extLst>
          </p:cNvPr>
          <p:cNvGrpSpPr/>
          <p:nvPr/>
        </p:nvGrpSpPr>
        <p:grpSpPr>
          <a:xfrm>
            <a:off x="2217945" y="247781"/>
            <a:ext cx="4384952" cy="461665"/>
            <a:chOff x="477850" y="1541060"/>
            <a:chExt cx="6127239" cy="612325"/>
          </a:xfrm>
        </p:grpSpPr>
        <p:sp>
          <p:nvSpPr>
            <p:cNvPr id="4" name="Arrow: Pentagon 3">
              <a:extLst>
                <a:ext uri="{FF2B5EF4-FFF2-40B4-BE49-F238E27FC236}">
                  <a16:creationId xmlns:a16="http://schemas.microsoft.com/office/drawing/2014/main" id="{282B7269-FB6F-4005-BDC6-21A1A1E58073}"/>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3C16830-BF47-41CA-AE84-BF7BD3A1834B}"/>
                </a:ext>
              </a:extLst>
            </p:cNvPr>
            <p:cNvSpPr txBox="1"/>
            <p:nvPr/>
          </p:nvSpPr>
          <p:spPr>
            <a:xfrm>
              <a:off x="608132" y="1541060"/>
              <a:ext cx="5996957"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➊</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Tóm tắt lý thuyết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79227649-0BC6-4384-A17E-B9EFABC8B211}"/>
              </a:ext>
            </a:extLst>
          </p:cNvPr>
          <p:cNvSpPr txBox="1">
            <a:spLocks/>
          </p:cNvSpPr>
          <p:nvPr/>
        </p:nvSpPr>
        <p:spPr>
          <a:xfrm>
            <a:off x="159857" y="911054"/>
            <a:ext cx="11989407" cy="588727"/>
          </a:xfrm>
          <a:prstGeom prst="rect">
            <a:avLst/>
          </a:prstGeom>
          <a:solidFill>
            <a:schemeClr val="accent4">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algn="just">
              <a:lnSpc>
                <a:spcPct val="112000"/>
              </a:lnSpc>
              <a:spcBef>
                <a:spcPts val="300"/>
              </a:spcBef>
              <a:spcAft>
                <a:spcPts val="300"/>
              </a:spcAft>
            </a:pPr>
            <a:r>
              <a:rPr lang="en-US" sz="3200" b="1" dirty="0">
                <a:solidFill>
                  <a:srgbClr val="000099"/>
                </a:solidFill>
                <a:ea typeface="Calibri" panose="020F0502020204030204" pitchFamily="34" charset="0"/>
                <a:cs typeface="Times New Roman" panose="02020603050405020304" pitchFamily="18" charset="0"/>
              </a:rPr>
              <a:t>I. </a:t>
            </a:r>
            <a:r>
              <a:rPr lang="en-US" sz="3200" b="1" dirty="0" err="1">
                <a:solidFill>
                  <a:srgbClr val="000099"/>
                </a:solidFill>
                <a:ea typeface="Calibri" panose="020F0502020204030204" pitchFamily="34" charset="0"/>
                <a:cs typeface="Times New Roman" panose="02020603050405020304" pitchFamily="18" charset="0"/>
              </a:rPr>
              <a:t>Góc</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lượng</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giác</a:t>
            </a:r>
            <a:endParaRPr lang="en-US" sz="3200" dirty="0">
              <a:solidFill>
                <a:srgbClr val="000099"/>
              </a:solidFill>
              <a:ea typeface="Calibri" panose="020F0502020204030204" pitchFamily="34" charset="0"/>
              <a:cs typeface="Times New Roman" panose="02020603050405020304" pitchFamily="18" charset="0"/>
            </a:endParaRPr>
          </a:p>
          <a:p>
            <a:pPr lvl="0" algn="just">
              <a:lnSpc>
                <a:spcPct val="112000"/>
              </a:lnSpc>
              <a:spcBef>
                <a:spcPts val="300"/>
              </a:spcBef>
              <a:spcAft>
                <a:spcPts val="300"/>
              </a:spcAft>
            </a:pPr>
            <a:endParaRPr lang="en-US" sz="3200" dirty="0">
              <a:solidFill>
                <a:srgbClr val="000099"/>
              </a:solidFill>
              <a:ea typeface="Calibri" panose="020F0502020204030204" pitchFamily="34"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4122C2AE-6C95-421B-96F6-86DD8E47767E}"/>
              </a:ext>
            </a:extLst>
          </p:cNvPr>
          <p:cNvSpPr txBox="1">
            <a:spLocks/>
          </p:cNvSpPr>
          <p:nvPr/>
        </p:nvSpPr>
        <p:spPr>
          <a:xfrm>
            <a:off x="134746" y="1455172"/>
            <a:ext cx="11792211" cy="49624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0000FF"/>
                </a:solidFill>
                <a:latin typeface="Aarial"/>
                <a:ea typeface="Calibri" panose="020F0502020204030204" pitchFamily="34" charset="0"/>
              </a:rPr>
              <a:t>2) </a:t>
            </a:r>
            <a:r>
              <a:rPr lang="en-US" b="1" dirty="0" err="1">
                <a:solidFill>
                  <a:srgbClr val="0000FF"/>
                </a:solidFill>
                <a:latin typeface="Aarial"/>
              </a:rPr>
              <a:t>Góc</a:t>
            </a:r>
            <a:r>
              <a:rPr lang="en-US" b="1" dirty="0">
                <a:solidFill>
                  <a:srgbClr val="0000FF"/>
                </a:solidFill>
                <a:latin typeface="Aarial"/>
              </a:rPr>
              <a:t> </a:t>
            </a:r>
            <a:r>
              <a:rPr lang="en-US" b="1" dirty="0" err="1">
                <a:solidFill>
                  <a:srgbClr val="0000FF"/>
                </a:solidFill>
                <a:latin typeface="Aarial"/>
              </a:rPr>
              <a:t>hình</a:t>
            </a:r>
            <a:r>
              <a:rPr lang="en-US" b="1" dirty="0">
                <a:solidFill>
                  <a:srgbClr val="0000FF"/>
                </a:solidFill>
                <a:latin typeface="Aarial"/>
              </a:rPr>
              <a:t> </a:t>
            </a:r>
            <a:r>
              <a:rPr lang="en-US" b="1" dirty="0" err="1">
                <a:solidFill>
                  <a:srgbClr val="0000FF"/>
                </a:solidFill>
                <a:latin typeface="Aarial"/>
              </a:rPr>
              <a:t>học</a:t>
            </a:r>
            <a:r>
              <a:rPr lang="en-US" b="1" dirty="0">
                <a:solidFill>
                  <a:srgbClr val="0000FF"/>
                </a:solidFill>
                <a:latin typeface="Aarial"/>
              </a:rPr>
              <a:t> </a:t>
            </a:r>
            <a:r>
              <a:rPr lang="en-US" b="1" dirty="0" err="1">
                <a:solidFill>
                  <a:srgbClr val="0000FF"/>
                </a:solidFill>
                <a:latin typeface="Aarial"/>
              </a:rPr>
              <a:t>và</a:t>
            </a:r>
            <a:r>
              <a:rPr lang="en-US" b="1" dirty="0">
                <a:solidFill>
                  <a:srgbClr val="0000FF"/>
                </a:solidFill>
                <a:latin typeface="Aarial"/>
              </a:rPr>
              <a:t> </a:t>
            </a:r>
            <a:r>
              <a:rPr lang="en-US" b="1" dirty="0" err="1">
                <a:solidFill>
                  <a:srgbClr val="0000FF"/>
                </a:solidFill>
                <a:latin typeface="Aarial"/>
              </a:rPr>
              <a:t>số</a:t>
            </a:r>
            <a:r>
              <a:rPr lang="en-US" b="1" dirty="0">
                <a:solidFill>
                  <a:srgbClr val="0000FF"/>
                </a:solidFill>
                <a:latin typeface="Aarial"/>
              </a:rPr>
              <a:t> </a:t>
            </a:r>
            <a:r>
              <a:rPr lang="en-US" b="1" dirty="0" err="1">
                <a:solidFill>
                  <a:srgbClr val="0000FF"/>
                </a:solidFill>
                <a:latin typeface="Aarial"/>
              </a:rPr>
              <a:t>đo</a:t>
            </a:r>
            <a:r>
              <a:rPr lang="en-US" b="1" dirty="0">
                <a:solidFill>
                  <a:srgbClr val="0000FF"/>
                </a:solidFill>
                <a:latin typeface="Aarial"/>
              </a:rPr>
              <a:t> </a:t>
            </a:r>
            <a:r>
              <a:rPr lang="en-US" b="1" dirty="0" err="1">
                <a:solidFill>
                  <a:srgbClr val="0000FF"/>
                </a:solidFill>
                <a:latin typeface="Aarial"/>
              </a:rPr>
              <a:t>của</a:t>
            </a:r>
            <a:r>
              <a:rPr lang="en-US" b="1" dirty="0">
                <a:solidFill>
                  <a:srgbClr val="0000FF"/>
                </a:solidFill>
                <a:latin typeface="Aarial"/>
              </a:rPr>
              <a:t> </a:t>
            </a:r>
            <a:r>
              <a:rPr lang="en-US" b="1" dirty="0" err="1">
                <a:solidFill>
                  <a:srgbClr val="0000FF"/>
                </a:solidFill>
                <a:latin typeface="Aarial"/>
              </a:rPr>
              <a:t>chúng</a:t>
            </a:r>
            <a:endParaRPr lang="en-US" dirty="0">
              <a:solidFill>
                <a:srgbClr val="0000FF"/>
              </a:solidFill>
              <a:latin typeface="Aarial"/>
            </a:endParaRPr>
          </a:p>
          <a:p>
            <a:pPr marL="0" indent="0">
              <a:buNone/>
            </a:pPr>
            <a:r>
              <a:rPr lang="en-US" i="1" dirty="0">
                <a:latin typeface="Aarial"/>
              </a:rPr>
              <a:t> </a:t>
            </a:r>
            <a:r>
              <a:rPr lang="en-US" b="1" dirty="0">
                <a:solidFill>
                  <a:srgbClr val="FF0000"/>
                </a:solidFill>
                <a:latin typeface="Aarial"/>
              </a:rPr>
              <a:t>a) </a:t>
            </a:r>
            <a:r>
              <a:rPr lang="en-US" b="1" dirty="0" err="1">
                <a:solidFill>
                  <a:srgbClr val="FF0000"/>
                </a:solidFill>
                <a:latin typeface="Aarial"/>
              </a:rPr>
              <a:t>Khái</a:t>
            </a:r>
            <a:r>
              <a:rPr lang="en-US" b="1" dirty="0">
                <a:solidFill>
                  <a:srgbClr val="FF0000"/>
                </a:solidFill>
                <a:latin typeface="Aarial"/>
              </a:rPr>
              <a:t> </a:t>
            </a:r>
            <a:r>
              <a:rPr lang="en-US" b="1" dirty="0" err="1">
                <a:solidFill>
                  <a:srgbClr val="FF0000"/>
                </a:solidFill>
                <a:latin typeface="Aarial"/>
              </a:rPr>
              <a:t>niệm</a:t>
            </a:r>
            <a:r>
              <a:rPr lang="en-US" b="1" dirty="0">
                <a:solidFill>
                  <a:srgbClr val="FF0000"/>
                </a:solidFill>
                <a:latin typeface="Aarial"/>
              </a:rPr>
              <a:t> </a:t>
            </a:r>
            <a:endParaRPr lang="en-US" dirty="0">
              <a:solidFill>
                <a:srgbClr val="FF0000"/>
              </a:solidFill>
              <a:latin typeface="Aarial"/>
            </a:endParaRPr>
          </a:p>
          <a:p>
            <a:pPr algn="just"/>
            <a:endParaRPr lang="en-US" dirty="0"/>
          </a:p>
          <a:p>
            <a:pPr algn="just"/>
            <a:endParaRPr lang="en-US" dirty="0"/>
          </a:p>
          <a:p>
            <a:pPr algn="just"/>
            <a:endParaRPr lang="en-US" dirty="0"/>
          </a:p>
          <a:p>
            <a:pPr algn="just"/>
            <a:endParaRPr lang="en-US" dirty="0"/>
          </a:p>
          <a:p>
            <a:pPr algn="just"/>
            <a:endParaRPr lang="en-US" dirty="0"/>
          </a:p>
          <a:p>
            <a:pPr algn="just"/>
            <a:endParaRPr lang="en-US" dirty="0">
              <a:latin typeface="Aarial"/>
            </a:endParaRPr>
          </a:p>
          <a:p>
            <a:endParaRPr lang="en-US" dirty="0"/>
          </a:p>
          <a:p>
            <a:pPr marL="0" lvl="0" indent="0" algn="just">
              <a:lnSpc>
                <a:spcPct val="112000"/>
              </a:lnSpc>
              <a:spcBef>
                <a:spcPts val="300"/>
              </a:spcBef>
              <a:spcAft>
                <a:spcPts val="300"/>
              </a:spcAft>
              <a:buClr>
                <a:srgbClr val="0000FF"/>
              </a:buClr>
              <a:buNone/>
            </a:pPr>
            <a:endParaRPr lang="en-US" sz="2800" dirty="0">
              <a:solidFill>
                <a:prstClr val="black"/>
              </a:solidFill>
              <a:latin typeface="Aarial"/>
              <a:ea typeface="Calibri" panose="020F0502020204030204" pitchFamily="34" charset="0"/>
            </a:endParaRPr>
          </a:p>
        </p:txBody>
      </p:sp>
      <p:sp>
        <p:nvSpPr>
          <p:cNvPr id="9" name="Rectangle: Rounded Corners 8">
            <a:extLst>
              <a:ext uri="{FF2B5EF4-FFF2-40B4-BE49-F238E27FC236}">
                <a16:creationId xmlns:a16="http://schemas.microsoft.com/office/drawing/2014/main" id="{C4AE9751-D5F4-4632-B647-AC63F42F60DC}"/>
              </a:ext>
            </a:extLst>
          </p:cNvPr>
          <p:cNvSpPr/>
          <p:nvPr/>
        </p:nvSpPr>
        <p:spPr>
          <a:xfrm>
            <a:off x="108673" y="894723"/>
            <a:ext cx="12065702" cy="560569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 name="Picture 53">
            <a:extLst>
              <a:ext uri="{FF2B5EF4-FFF2-40B4-BE49-F238E27FC236}">
                <a16:creationId xmlns:a16="http://schemas.microsoft.com/office/drawing/2014/main" id="{9070797B-C4F1-E53F-A186-8CFA9A71E555}"/>
              </a:ext>
            </a:extLst>
          </p:cNvPr>
          <p:cNvPicPr>
            <a:picLocks noChangeAspect="1"/>
          </p:cNvPicPr>
          <p:nvPr/>
        </p:nvPicPr>
        <p:blipFill>
          <a:blip r:embed="rId2"/>
          <a:stretch>
            <a:fillRect/>
          </a:stretch>
        </p:blipFill>
        <p:spPr>
          <a:xfrm>
            <a:off x="265043" y="2502575"/>
            <a:ext cx="11340170" cy="2940670"/>
          </a:xfrm>
          <a:prstGeom prst="rect">
            <a:avLst/>
          </a:prstGeom>
        </p:spPr>
      </p:pic>
      <p:pic>
        <p:nvPicPr>
          <p:cNvPr id="56" name="Picture 55">
            <a:extLst>
              <a:ext uri="{FF2B5EF4-FFF2-40B4-BE49-F238E27FC236}">
                <a16:creationId xmlns:a16="http://schemas.microsoft.com/office/drawing/2014/main" id="{357F38E0-03E5-D538-74E2-7F52E7F914F3}"/>
              </a:ext>
            </a:extLst>
          </p:cNvPr>
          <p:cNvPicPr>
            <a:picLocks noChangeAspect="1"/>
          </p:cNvPicPr>
          <p:nvPr/>
        </p:nvPicPr>
        <p:blipFill>
          <a:blip r:embed="rId3"/>
          <a:stretch>
            <a:fillRect/>
          </a:stretch>
        </p:blipFill>
        <p:spPr>
          <a:xfrm>
            <a:off x="359948" y="5419207"/>
            <a:ext cx="11341805" cy="1122624"/>
          </a:xfrm>
          <a:prstGeom prst="rect">
            <a:avLst/>
          </a:prstGeom>
        </p:spPr>
      </p:pic>
    </p:spTree>
    <p:extLst>
      <p:ext uri="{BB962C8B-B14F-4D97-AF65-F5344CB8AC3E}">
        <p14:creationId xmlns:p14="http://schemas.microsoft.com/office/powerpoint/2010/main" val="4326683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up)">
                                      <p:cBhvr>
                                        <p:cTn id="7" dur="5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wipe(up)">
                                      <p:cBhvr>
                                        <p:cTn id="1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A02A7FC-8324-454A-B0F5-EBF7A6E0D043}"/>
              </a:ext>
            </a:extLst>
          </p:cNvPr>
          <p:cNvGrpSpPr/>
          <p:nvPr/>
        </p:nvGrpSpPr>
        <p:grpSpPr>
          <a:xfrm>
            <a:off x="2217945" y="247781"/>
            <a:ext cx="4384952" cy="461665"/>
            <a:chOff x="477850" y="1541060"/>
            <a:chExt cx="6127239" cy="612325"/>
          </a:xfrm>
        </p:grpSpPr>
        <p:sp>
          <p:nvSpPr>
            <p:cNvPr id="4" name="Arrow: Pentagon 3">
              <a:extLst>
                <a:ext uri="{FF2B5EF4-FFF2-40B4-BE49-F238E27FC236}">
                  <a16:creationId xmlns:a16="http://schemas.microsoft.com/office/drawing/2014/main" id="{282B7269-FB6F-4005-BDC6-21A1A1E58073}"/>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3C16830-BF47-41CA-AE84-BF7BD3A1834B}"/>
                </a:ext>
              </a:extLst>
            </p:cNvPr>
            <p:cNvSpPr txBox="1"/>
            <p:nvPr/>
          </p:nvSpPr>
          <p:spPr>
            <a:xfrm>
              <a:off x="608132" y="1541060"/>
              <a:ext cx="5996957"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➊</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Tóm tắt lý thuyết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79227649-0BC6-4384-A17E-B9EFABC8B211}"/>
              </a:ext>
            </a:extLst>
          </p:cNvPr>
          <p:cNvSpPr txBox="1">
            <a:spLocks/>
          </p:cNvSpPr>
          <p:nvPr/>
        </p:nvSpPr>
        <p:spPr>
          <a:xfrm>
            <a:off x="159857" y="911054"/>
            <a:ext cx="11989407" cy="588727"/>
          </a:xfrm>
          <a:prstGeom prst="rect">
            <a:avLst/>
          </a:prstGeom>
          <a:solidFill>
            <a:schemeClr val="accent4">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algn="just">
              <a:lnSpc>
                <a:spcPct val="112000"/>
              </a:lnSpc>
              <a:spcBef>
                <a:spcPts val="300"/>
              </a:spcBef>
              <a:spcAft>
                <a:spcPts val="300"/>
              </a:spcAft>
            </a:pPr>
            <a:r>
              <a:rPr lang="en-US" sz="3200" b="1" dirty="0">
                <a:solidFill>
                  <a:srgbClr val="000099"/>
                </a:solidFill>
                <a:ea typeface="Calibri" panose="020F0502020204030204" pitchFamily="34" charset="0"/>
                <a:cs typeface="Times New Roman" panose="02020603050405020304" pitchFamily="18" charset="0"/>
              </a:rPr>
              <a:t>I. </a:t>
            </a:r>
            <a:r>
              <a:rPr lang="en-US" sz="3200" b="1" dirty="0" err="1">
                <a:solidFill>
                  <a:srgbClr val="000099"/>
                </a:solidFill>
                <a:ea typeface="Calibri" panose="020F0502020204030204" pitchFamily="34" charset="0"/>
                <a:cs typeface="Times New Roman" panose="02020603050405020304" pitchFamily="18" charset="0"/>
              </a:rPr>
              <a:t>Góc</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lượng</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giác</a:t>
            </a:r>
            <a:endParaRPr lang="en-US" sz="3200" dirty="0">
              <a:solidFill>
                <a:srgbClr val="000099"/>
              </a:solidFill>
              <a:ea typeface="Calibri" panose="020F0502020204030204" pitchFamily="34" charset="0"/>
              <a:cs typeface="Times New Roman" panose="02020603050405020304" pitchFamily="18" charset="0"/>
            </a:endParaRPr>
          </a:p>
          <a:p>
            <a:pPr lvl="0" algn="just">
              <a:lnSpc>
                <a:spcPct val="112000"/>
              </a:lnSpc>
              <a:spcBef>
                <a:spcPts val="300"/>
              </a:spcBef>
              <a:spcAft>
                <a:spcPts val="300"/>
              </a:spcAft>
            </a:pPr>
            <a:endParaRPr lang="en-US" sz="3200" dirty="0">
              <a:solidFill>
                <a:srgbClr val="000099"/>
              </a:solidFill>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4122C2AE-6C95-421B-96F6-86DD8E47767E}"/>
                  </a:ext>
                </a:extLst>
              </p:cNvPr>
              <p:cNvSpPr txBox="1">
                <a:spLocks/>
              </p:cNvSpPr>
              <p:nvPr/>
            </p:nvSpPr>
            <p:spPr>
              <a:xfrm>
                <a:off x="134746" y="1455172"/>
                <a:ext cx="11792211" cy="49624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00" b="1" dirty="0">
                    <a:solidFill>
                      <a:srgbClr val="0000FF"/>
                    </a:solidFill>
                    <a:latin typeface="Aarial"/>
                    <a:ea typeface="Calibri" panose="020F0502020204030204" pitchFamily="34" charset="0"/>
                  </a:rPr>
                  <a:t>2) </a:t>
                </a:r>
                <a:r>
                  <a:rPr lang="en-US" sz="2800" b="1" dirty="0" err="1">
                    <a:solidFill>
                      <a:srgbClr val="0000FF"/>
                    </a:solidFill>
                    <a:latin typeface="Aarial"/>
                  </a:rPr>
                  <a:t>Góc</a:t>
                </a:r>
                <a:r>
                  <a:rPr lang="en-US" sz="2800" b="1" dirty="0">
                    <a:solidFill>
                      <a:srgbClr val="0000FF"/>
                    </a:solidFill>
                    <a:latin typeface="Aarial"/>
                  </a:rPr>
                  <a:t> </a:t>
                </a:r>
                <a:r>
                  <a:rPr lang="en-US" sz="2800" b="1" dirty="0" err="1">
                    <a:solidFill>
                      <a:srgbClr val="0000FF"/>
                    </a:solidFill>
                    <a:latin typeface="Aarial"/>
                  </a:rPr>
                  <a:t>hình</a:t>
                </a:r>
                <a:r>
                  <a:rPr lang="en-US" sz="2800" b="1" dirty="0">
                    <a:solidFill>
                      <a:srgbClr val="0000FF"/>
                    </a:solidFill>
                    <a:latin typeface="Aarial"/>
                  </a:rPr>
                  <a:t> </a:t>
                </a:r>
                <a:r>
                  <a:rPr lang="en-US" sz="2800" b="1" dirty="0" err="1">
                    <a:solidFill>
                      <a:srgbClr val="0000FF"/>
                    </a:solidFill>
                    <a:latin typeface="Aarial"/>
                  </a:rPr>
                  <a:t>học</a:t>
                </a:r>
                <a:r>
                  <a:rPr lang="en-US" sz="2800" b="1" dirty="0">
                    <a:solidFill>
                      <a:srgbClr val="0000FF"/>
                    </a:solidFill>
                    <a:latin typeface="Aarial"/>
                  </a:rPr>
                  <a:t> </a:t>
                </a:r>
                <a:r>
                  <a:rPr lang="en-US" sz="2800" b="1" dirty="0" err="1">
                    <a:solidFill>
                      <a:srgbClr val="0000FF"/>
                    </a:solidFill>
                    <a:latin typeface="Aarial"/>
                  </a:rPr>
                  <a:t>và</a:t>
                </a:r>
                <a:r>
                  <a:rPr lang="en-US" sz="2800" b="1" dirty="0">
                    <a:solidFill>
                      <a:srgbClr val="0000FF"/>
                    </a:solidFill>
                    <a:latin typeface="Aarial"/>
                  </a:rPr>
                  <a:t> </a:t>
                </a:r>
                <a:r>
                  <a:rPr lang="en-US" sz="2800" b="1" dirty="0" err="1">
                    <a:solidFill>
                      <a:srgbClr val="0000FF"/>
                    </a:solidFill>
                    <a:latin typeface="Aarial"/>
                  </a:rPr>
                  <a:t>số</a:t>
                </a:r>
                <a:r>
                  <a:rPr lang="en-US" sz="2800" b="1" dirty="0">
                    <a:solidFill>
                      <a:srgbClr val="0000FF"/>
                    </a:solidFill>
                    <a:latin typeface="Aarial"/>
                  </a:rPr>
                  <a:t> </a:t>
                </a:r>
                <a:r>
                  <a:rPr lang="en-US" sz="2800" b="1" dirty="0" err="1">
                    <a:solidFill>
                      <a:srgbClr val="0000FF"/>
                    </a:solidFill>
                    <a:latin typeface="Aarial"/>
                  </a:rPr>
                  <a:t>đo</a:t>
                </a:r>
                <a:r>
                  <a:rPr lang="en-US" sz="2800" b="1" dirty="0">
                    <a:solidFill>
                      <a:srgbClr val="0000FF"/>
                    </a:solidFill>
                    <a:latin typeface="Aarial"/>
                  </a:rPr>
                  <a:t> </a:t>
                </a:r>
                <a:r>
                  <a:rPr lang="en-US" sz="2800" b="1" dirty="0" err="1">
                    <a:solidFill>
                      <a:srgbClr val="0000FF"/>
                    </a:solidFill>
                    <a:latin typeface="Aarial"/>
                  </a:rPr>
                  <a:t>của</a:t>
                </a:r>
                <a:r>
                  <a:rPr lang="en-US" sz="2800" b="1" dirty="0">
                    <a:solidFill>
                      <a:srgbClr val="0000FF"/>
                    </a:solidFill>
                    <a:latin typeface="Aarial"/>
                  </a:rPr>
                  <a:t> </a:t>
                </a:r>
                <a:r>
                  <a:rPr lang="en-US" sz="2800" b="1" dirty="0" err="1">
                    <a:solidFill>
                      <a:srgbClr val="0000FF"/>
                    </a:solidFill>
                    <a:latin typeface="Aarial"/>
                  </a:rPr>
                  <a:t>chúng</a:t>
                </a:r>
                <a:endParaRPr lang="en-US" sz="2800" dirty="0">
                  <a:solidFill>
                    <a:srgbClr val="0000FF"/>
                  </a:solidFill>
                  <a:latin typeface="Aarial"/>
                </a:endParaRPr>
              </a:p>
              <a:p>
                <a:pPr marL="0" indent="0">
                  <a:buNone/>
                </a:pPr>
                <a:r>
                  <a:rPr lang="en-US" i="1" dirty="0">
                    <a:latin typeface="Aarial"/>
                  </a:rPr>
                  <a:t> </a:t>
                </a:r>
                <a:r>
                  <a:rPr lang="en-US" b="1" dirty="0">
                    <a:solidFill>
                      <a:srgbClr val="FF0000"/>
                    </a:solidFill>
                    <a:latin typeface="Aarial"/>
                  </a:rPr>
                  <a:t>b) </a:t>
                </a:r>
                <a:r>
                  <a:rPr lang="en-US" b="1" dirty="0" err="1">
                    <a:solidFill>
                      <a:srgbClr val="FF0000"/>
                    </a:solidFill>
                    <a:latin typeface="Aarial"/>
                  </a:rPr>
                  <a:t>Tính</a:t>
                </a:r>
                <a:r>
                  <a:rPr lang="en-US" b="1" dirty="0">
                    <a:solidFill>
                      <a:srgbClr val="FF0000"/>
                    </a:solidFill>
                    <a:latin typeface="Aarial"/>
                  </a:rPr>
                  <a:t> </a:t>
                </a:r>
                <a:r>
                  <a:rPr lang="en-US" b="1" dirty="0" err="1">
                    <a:solidFill>
                      <a:srgbClr val="FF0000"/>
                    </a:solidFill>
                    <a:latin typeface="Aarial"/>
                  </a:rPr>
                  <a:t>chất</a:t>
                </a:r>
                <a:r>
                  <a:rPr lang="en-US" b="1" dirty="0">
                    <a:solidFill>
                      <a:srgbClr val="FF0000"/>
                    </a:solidFill>
                    <a:latin typeface="Aarial"/>
                  </a:rPr>
                  <a:t> </a:t>
                </a:r>
                <a:endParaRPr lang="en-US" dirty="0">
                  <a:solidFill>
                    <a:srgbClr val="FF0000"/>
                  </a:solidFill>
                  <a:latin typeface="Aarial"/>
                </a:endParaRPr>
              </a:p>
              <a:p>
                <a:pPr marL="0" indent="0">
                  <a:buNone/>
                </a:pPr>
                <a:r>
                  <a:rPr lang="en-US" dirty="0" err="1">
                    <a:latin typeface="Aarial"/>
                  </a:rPr>
                  <a:t>Nhận</a:t>
                </a:r>
                <a:r>
                  <a:rPr lang="en-US" dirty="0">
                    <a:latin typeface="Aarial"/>
                  </a:rPr>
                  <a:t> </a:t>
                </a:r>
                <a:r>
                  <a:rPr lang="en-US" dirty="0" err="1">
                    <a:latin typeface="Aarial"/>
                  </a:rPr>
                  <a:t>xét</a:t>
                </a:r>
                <a:r>
                  <a:rPr lang="en-US" dirty="0">
                    <a:latin typeface="Aarial"/>
                  </a:rPr>
                  <a:t>: Quan </a:t>
                </a:r>
                <a:r>
                  <a:rPr lang="en-US" dirty="0" err="1">
                    <a:latin typeface="Aarial"/>
                  </a:rPr>
                  <a:t>sát</a:t>
                </a:r>
                <a:r>
                  <a:rPr lang="en-US" dirty="0">
                    <a:latin typeface="Aarial"/>
                  </a:rPr>
                  <a:t> </a:t>
                </a:r>
                <a:r>
                  <a:rPr lang="en-US" dirty="0" err="1">
                    <a:latin typeface="Aarial"/>
                  </a:rPr>
                  <a:t>Hình</a:t>
                </a:r>
                <a:r>
                  <a:rPr lang="en-US" dirty="0">
                    <a:latin typeface="Aarial"/>
                  </a:rPr>
                  <a:t> 7 ta </a:t>
                </a:r>
                <a:r>
                  <a:rPr lang="en-US" dirty="0" err="1">
                    <a:latin typeface="Aarial"/>
                  </a:rPr>
                  <a:t>thấy</a:t>
                </a:r>
                <a:r>
                  <a:rPr lang="en-US" dirty="0">
                    <a:latin typeface="Aarial"/>
                  </a:rPr>
                  <a:t>: </a:t>
                </a:r>
              </a:p>
              <a:p>
                <a:endParaRPr lang="en-US" dirty="0">
                  <a:latin typeface="Aarial"/>
                </a:endParaRPr>
              </a:p>
              <a:p>
                <a:r>
                  <a:rPr lang="en-US" dirty="0">
                    <a:latin typeface="Aarial"/>
                  </a:rPr>
                  <a:t>Tia Om quay (</a:t>
                </a:r>
                <a:r>
                  <a:rPr lang="en-US" dirty="0" err="1">
                    <a:latin typeface="Aarial"/>
                  </a:rPr>
                  <a:t>chỉ</a:t>
                </a:r>
                <a:r>
                  <a:rPr lang="en-US" dirty="0">
                    <a:latin typeface="Aarial"/>
                  </a:rPr>
                  <a:t> </a:t>
                </a:r>
                <a:r>
                  <a:rPr lang="en-US" dirty="0" err="1">
                    <a:latin typeface="Aarial"/>
                  </a:rPr>
                  <a:t>theo</a:t>
                </a:r>
                <a:r>
                  <a:rPr lang="en-US" dirty="0">
                    <a:latin typeface="Aarial"/>
                  </a:rPr>
                  <a:t> </a:t>
                </a:r>
                <a:r>
                  <a:rPr lang="en-US" dirty="0" err="1">
                    <a:latin typeface="Aarial"/>
                  </a:rPr>
                  <a:t>chiều</a:t>
                </a:r>
                <a:r>
                  <a:rPr lang="en-US" dirty="0">
                    <a:latin typeface="Aarial"/>
                  </a:rPr>
                  <a:t> </a:t>
                </a:r>
                <a:r>
                  <a:rPr lang="en-US" dirty="0" err="1">
                    <a:latin typeface="Aarial"/>
                  </a:rPr>
                  <a:t>dương</a:t>
                </a:r>
                <a:r>
                  <a:rPr lang="en-US" dirty="0">
                    <a:latin typeface="Aarial"/>
                  </a:rPr>
                  <a:t>) </a:t>
                </a:r>
                <a:r>
                  <a:rPr lang="en-US" dirty="0" err="1">
                    <a:latin typeface="Aarial"/>
                  </a:rPr>
                  <a:t>xuất</a:t>
                </a:r>
                <a:r>
                  <a:rPr lang="en-US" dirty="0">
                    <a:latin typeface="Aarial"/>
                  </a:rPr>
                  <a:t> </a:t>
                </a:r>
                <a:r>
                  <a:rPr lang="en-US" dirty="0" err="1">
                    <a:latin typeface="Aarial"/>
                  </a:rPr>
                  <a:t>phát</a:t>
                </a:r>
                <a:r>
                  <a:rPr lang="en-US" dirty="0">
                    <a:latin typeface="Aarial"/>
                  </a:rPr>
                  <a:t> </a:t>
                </a:r>
                <a:r>
                  <a:rPr lang="en-US" dirty="0" err="1">
                    <a:latin typeface="Aarial"/>
                  </a:rPr>
                  <a:t>từ</a:t>
                </a:r>
                <a:r>
                  <a:rPr lang="en-US" dirty="0">
                    <a:latin typeface="Aarial"/>
                  </a:rPr>
                  <a:t> </a:t>
                </a:r>
                <a:r>
                  <a:rPr lang="en-US" dirty="0" err="1">
                    <a:latin typeface="Aarial"/>
                  </a:rPr>
                  <a:t>tia</a:t>
                </a:r>
                <a:r>
                  <a:rPr lang="en-US" dirty="0">
                    <a:latin typeface="Aarial"/>
                  </a:rPr>
                  <a:t> </a:t>
                </a:r>
                <a:r>
                  <a:rPr lang="en-US" i="1" dirty="0" err="1">
                    <a:latin typeface="Aarial"/>
                  </a:rPr>
                  <a:t>Ou</a:t>
                </a:r>
                <a:r>
                  <a:rPr lang="en-US" i="1" dirty="0">
                    <a:latin typeface="Aarial"/>
                  </a:rPr>
                  <a:t> </a:t>
                </a:r>
                <a:r>
                  <a:rPr lang="en-US" dirty="0" err="1">
                    <a:latin typeface="Aarial"/>
                  </a:rPr>
                  <a:t>đến</a:t>
                </a:r>
                <a:r>
                  <a:rPr lang="en-US" dirty="0">
                    <a:latin typeface="Aarial"/>
                  </a:rPr>
                  <a:t> </a:t>
                </a:r>
                <a:r>
                  <a:rPr lang="en-US" dirty="0" err="1">
                    <a:latin typeface="Aarial"/>
                  </a:rPr>
                  <a:t>trùng</a:t>
                </a:r>
                <a:r>
                  <a:rPr lang="en-US" dirty="0">
                    <a:latin typeface="Aarial"/>
                  </a:rPr>
                  <a:t> </a:t>
                </a:r>
                <a:r>
                  <a:rPr lang="en-US" dirty="0" err="1">
                    <a:latin typeface="Aarial"/>
                  </a:rPr>
                  <a:t>với</a:t>
                </a:r>
                <a:r>
                  <a:rPr lang="en-US" dirty="0">
                    <a:latin typeface="Aarial"/>
                  </a:rPr>
                  <a:t> </a:t>
                </a:r>
                <a:r>
                  <a:rPr lang="en-US" dirty="0" err="1">
                    <a:latin typeface="Aarial"/>
                  </a:rPr>
                  <a:t>tia</a:t>
                </a:r>
                <a:r>
                  <a:rPr lang="en-US" dirty="0">
                    <a:latin typeface="Aarial"/>
                  </a:rPr>
                  <a:t> </a:t>
                </a:r>
                <a:r>
                  <a:rPr lang="en-US" i="1" dirty="0" err="1">
                    <a:latin typeface="Aarial"/>
                  </a:rPr>
                  <a:t>Ov</a:t>
                </a:r>
                <a:r>
                  <a:rPr lang="en-US" dirty="0">
                    <a:latin typeface="Aarial"/>
                  </a:rPr>
                  <a:t> </a:t>
                </a:r>
                <a:r>
                  <a:rPr lang="en-US" dirty="0" err="1">
                    <a:latin typeface="Aarial"/>
                  </a:rPr>
                  <a:t>rồi</a:t>
                </a:r>
                <a:r>
                  <a:rPr lang="en-US" dirty="0">
                    <a:latin typeface="Aarial"/>
                  </a:rPr>
                  <a:t> quay </a:t>
                </a:r>
                <a:r>
                  <a:rPr lang="en-US" dirty="0" err="1">
                    <a:latin typeface="Aarial"/>
                  </a:rPr>
                  <a:t>tiếp</a:t>
                </a:r>
                <a:r>
                  <a:rPr lang="en-US" dirty="0">
                    <a:latin typeface="Aarial"/>
                  </a:rPr>
                  <a:t> </a:t>
                </a:r>
                <a:r>
                  <a:rPr lang="en-US" dirty="0" err="1">
                    <a:latin typeface="Aarial"/>
                  </a:rPr>
                  <a:t>một</a:t>
                </a:r>
                <a:r>
                  <a:rPr lang="en-US" dirty="0">
                    <a:latin typeface="Aarial"/>
                  </a:rPr>
                  <a:t> </a:t>
                </a:r>
                <a:r>
                  <a:rPr lang="en-US" dirty="0" err="1">
                    <a:latin typeface="Aarial"/>
                  </a:rPr>
                  <a:t>số</a:t>
                </a:r>
                <a:r>
                  <a:rPr lang="en-US" dirty="0">
                    <a:latin typeface="Aarial"/>
                  </a:rPr>
                  <a:t> </a:t>
                </a:r>
                <a:r>
                  <a:rPr lang="en-US" dirty="0" err="1">
                    <a:latin typeface="Aarial"/>
                  </a:rPr>
                  <a:t>vòng</a:t>
                </a:r>
                <a:r>
                  <a:rPr lang="en-US" dirty="0">
                    <a:latin typeface="Aarial"/>
                  </a:rPr>
                  <a:t> </a:t>
                </a:r>
                <a:r>
                  <a:rPr lang="en-US" dirty="0" err="1">
                    <a:latin typeface="Aarial"/>
                  </a:rPr>
                  <a:t>đến</a:t>
                </a:r>
                <a:r>
                  <a:rPr lang="en-US" dirty="0">
                    <a:latin typeface="Aarial"/>
                  </a:rPr>
                  <a:t> </a:t>
                </a:r>
                <a:r>
                  <a:rPr lang="en-US" dirty="0" err="1">
                    <a:latin typeface="Aarial"/>
                  </a:rPr>
                  <a:t>trùng</a:t>
                </a:r>
                <a:r>
                  <a:rPr lang="en-US" dirty="0">
                    <a:latin typeface="Aarial"/>
                  </a:rPr>
                  <a:t> </a:t>
                </a:r>
                <a:r>
                  <a:rPr lang="en-US" dirty="0" err="1">
                    <a:latin typeface="Aarial"/>
                  </a:rPr>
                  <a:t>với</a:t>
                </a:r>
                <a:r>
                  <a:rPr lang="en-US" dirty="0">
                    <a:latin typeface="Aarial"/>
                  </a:rPr>
                  <a:t> </a:t>
                </a:r>
                <a:r>
                  <a:rPr lang="en-US" dirty="0" err="1">
                    <a:latin typeface="Aarial"/>
                  </a:rPr>
                  <a:t>tia</a:t>
                </a:r>
                <a:r>
                  <a:rPr lang="en-US" dirty="0">
                    <a:latin typeface="Aarial"/>
                  </a:rPr>
                  <a:t> </a:t>
                </a:r>
                <a:r>
                  <a:rPr lang="en-US" dirty="0" err="1">
                    <a:latin typeface="Aarial"/>
                  </a:rPr>
                  <a:t>cuối</a:t>
                </a:r>
                <a:r>
                  <a:rPr lang="en-US" dirty="0">
                    <a:latin typeface="Aarial"/>
                  </a:rPr>
                  <a:t> </a:t>
                </a:r>
                <a:r>
                  <a:rPr lang="en-US" i="1" dirty="0" err="1">
                    <a:latin typeface="Aarial"/>
                  </a:rPr>
                  <a:t>Ov</a:t>
                </a:r>
                <a:r>
                  <a:rPr lang="en-US" i="1" dirty="0">
                    <a:latin typeface="Aarial"/>
                  </a:rPr>
                  <a:t>;</a:t>
                </a:r>
                <a:endParaRPr lang="en-US" dirty="0">
                  <a:latin typeface="Aarial"/>
                </a:endParaRPr>
              </a:p>
              <a:p>
                <a:r>
                  <a:rPr lang="en-US" dirty="0">
                    <a:latin typeface="Aarial"/>
                  </a:rPr>
                  <a:t> Tia </a:t>
                </a:r>
                <a:r>
                  <a:rPr lang="en-US" i="1" dirty="0">
                    <a:latin typeface="Aarial"/>
                  </a:rPr>
                  <a:t>Om</a:t>
                </a:r>
                <a:r>
                  <a:rPr lang="en-US" dirty="0">
                    <a:latin typeface="Aarial"/>
                  </a:rPr>
                  <a:t> quay (</a:t>
                </a:r>
                <a:r>
                  <a:rPr lang="en-US" dirty="0" err="1">
                    <a:latin typeface="Aarial"/>
                  </a:rPr>
                  <a:t>chỉ</a:t>
                </a:r>
                <a:r>
                  <a:rPr lang="en-US" dirty="0">
                    <a:latin typeface="Aarial"/>
                  </a:rPr>
                  <a:t> </a:t>
                </a:r>
                <a:r>
                  <a:rPr lang="en-US" dirty="0" err="1">
                    <a:latin typeface="Aarial"/>
                  </a:rPr>
                  <a:t>theo</a:t>
                </a:r>
                <a:r>
                  <a:rPr lang="en-US" dirty="0">
                    <a:latin typeface="Aarial"/>
                  </a:rPr>
                  <a:t> </a:t>
                </a:r>
                <a:r>
                  <a:rPr lang="en-US" dirty="0" err="1">
                    <a:latin typeface="Aarial"/>
                  </a:rPr>
                  <a:t>chiều</a:t>
                </a:r>
                <a:r>
                  <a:rPr lang="en-US" dirty="0">
                    <a:latin typeface="Aarial"/>
                  </a:rPr>
                  <a:t> </a:t>
                </a:r>
                <a:r>
                  <a:rPr lang="en-US" dirty="0" err="1">
                    <a:latin typeface="Aarial"/>
                  </a:rPr>
                  <a:t>dương</a:t>
                </a:r>
                <a:r>
                  <a:rPr lang="en-US" dirty="0">
                    <a:latin typeface="Aarial"/>
                  </a:rPr>
                  <a:t>) </a:t>
                </a:r>
                <a:r>
                  <a:rPr lang="en-US" dirty="0" err="1">
                    <a:latin typeface="Aarial"/>
                  </a:rPr>
                  <a:t>xuất</a:t>
                </a:r>
                <a:r>
                  <a:rPr lang="en-US" dirty="0">
                    <a:latin typeface="Aarial"/>
                  </a:rPr>
                  <a:t> </a:t>
                </a:r>
                <a:r>
                  <a:rPr lang="en-US" dirty="0" err="1">
                    <a:latin typeface="Aarial"/>
                  </a:rPr>
                  <a:t>phát</a:t>
                </a:r>
                <a:r>
                  <a:rPr lang="en-US" dirty="0">
                    <a:latin typeface="Aarial"/>
                  </a:rPr>
                  <a:t> </a:t>
                </a:r>
                <a:r>
                  <a:rPr lang="en-US" dirty="0" err="1">
                    <a:latin typeface="Aarial"/>
                  </a:rPr>
                  <a:t>từ</a:t>
                </a:r>
                <a:r>
                  <a:rPr lang="en-US" dirty="0">
                    <a:latin typeface="Aarial"/>
                  </a:rPr>
                  <a:t> </a:t>
                </a:r>
                <a:r>
                  <a:rPr lang="en-US" dirty="0" err="1">
                    <a:latin typeface="Aarial"/>
                  </a:rPr>
                  <a:t>tia</a:t>
                </a:r>
                <a:r>
                  <a:rPr lang="en-US" dirty="0">
                    <a:latin typeface="Aarial"/>
                  </a:rPr>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𝑂</m:t>
                        </m:r>
                      </m:e>
                      <m:sup>
                        <m:r>
                          <a:rPr lang="en-US" i="1">
                            <a:latin typeface="Cambria Math" panose="02040503050406030204" pitchFamily="18" charset="0"/>
                          </a:rPr>
                          <m:t>′</m:t>
                        </m:r>
                      </m:sup>
                    </m:sSup>
                    <m:sSup>
                      <m:sSupPr>
                        <m:ctrlPr>
                          <a:rPr lang="en-US" i="1">
                            <a:latin typeface="Cambria Math" panose="02040503050406030204" pitchFamily="18" charset="0"/>
                          </a:rPr>
                        </m:ctrlPr>
                      </m:sSupPr>
                      <m:e>
                        <m:r>
                          <a:rPr lang="en-US" i="1">
                            <a:latin typeface="Cambria Math" panose="02040503050406030204" pitchFamily="18" charset="0"/>
                          </a:rPr>
                          <m:t>𝑢</m:t>
                        </m:r>
                      </m:e>
                      <m:sup>
                        <m:r>
                          <a:rPr lang="en-US" i="1">
                            <a:latin typeface="Cambria Math" panose="02040503050406030204" pitchFamily="18" charset="0"/>
                          </a:rPr>
                          <m:t>′</m:t>
                        </m:r>
                      </m:sup>
                    </m:sSup>
                    <m:r>
                      <a:rPr lang="en-US" i="1">
                        <a:latin typeface="Cambria Math" panose="02040503050406030204" pitchFamily="18" charset="0"/>
                      </a:rPr>
                      <m:t>≡</m:t>
                    </m:r>
                    <m:r>
                      <a:rPr lang="en-US" i="1">
                        <a:latin typeface="Cambria Math" panose="02040503050406030204" pitchFamily="18" charset="0"/>
                      </a:rPr>
                      <m:t>𝑂𝑢</m:t>
                    </m:r>
                  </m:oMath>
                </a14:m>
                <a:r>
                  <a:rPr lang="en-US" dirty="0">
                    <a:latin typeface="Aarial"/>
                  </a:rPr>
                  <a:t> </a:t>
                </a:r>
                <a:r>
                  <a:rPr lang="en-US" dirty="0" err="1">
                    <a:latin typeface="Aarial"/>
                  </a:rPr>
                  <a:t>đến</a:t>
                </a:r>
                <a:r>
                  <a:rPr lang="en-US" dirty="0">
                    <a:latin typeface="Aarial"/>
                  </a:rPr>
                  <a:t> </a:t>
                </a:r>
                <a:r>
                  <a:rPr lang="en-US" dirty="0" err="1">
                    <a:latin typeface="Aarial"/>
                  </a:rPr>
                  <a:t>trùng</a:t>
                </a:r>
                <a:r>
                  <a:rPr lang="en-US" dirty="0">
                    <a:latin typeface="Aarial"/>
                  </a:rPr>
                  <a:t> </a:t>
                </a:r>
                <a:r>
                  <a:rPr lang="en-US" dirty="0" err="1">
                    <a:latin typeface="Aarial"/>
                  </a:rPr>
                  <a:t>với</a:t>
                </a:r>
                <a:r>
                  <a:rPr lang="en-US" dirty="0">
                    <a:latin typeface="Aarial"/>
                  </a:rPr>
                  <a:t> </a:t>
                </a:r>
                <a:r>
                  <a:rPr lang="en-US" dirty="0" err="1">
                    <a:latin typeface="Aarial"/>
                  </a:rPr>
                  <a:t>tia</a:t>
                </a:r>
                <a:r>
                  <a:rPr lang="en-US" dirty="0">
                    <a:latin typeface="Aarial"/>
                  </a:rPr>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𝑂</m:t>
                        </m:r>
                      </m:e>
                      <m:sup>
                        <m:r>
                          <a:rPr lang="en-US" i="1">
                            <a:latin typeface="Cambria Math" panose="02040503050406030204" pitchFamily="18" charset="0"/>
                          </a:rPr>
                          <m:t>′</m:t>
                        </m:r>
                      </m:sup>
                    </m:sSup>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m:t>
                        </m:r>
                      </m:sup>
                    </m:sSup>
                    <m:r>
                      <a:rPr lang="en-US" i="1">
                        <a:latin typeface="Cambria Math" panose="02040503050406030204" pitchFamily="18" charset="0"/>
                      </a:rPr>
                      <m:t>≡</m:t>
                    </m:r>
                    <m:r>
                      <a:rPr lang="en-US" i="1">
                        <a:latin typeface="Cambria Math" panose="02040503050406030204" pitchFamily="18" charset="0"/>
                      </a:rPr>
                      <m:t>𝑂𝑣</m:t>
                    </m:r>
                  </m:oMath>
                </a14:m>
                <a:r>
                  <a:rPr lang="en-US" dirty="0">
                    <a:latin typeface="Aarial"/>
                  </a:rPr>
                  <a:t> </a:t>
                </a:r>
                <a:r>
                  <a:rPr lang="en-US" dirty="0" err="1">
                    <a:latin typeface="Aarial"/>
                  </a:rPr>
                  <a:t>rồi</a:t>
                </a:r>
                <a:r>
                  <a:rPr lang="en-US" dirty="0">
                    <a:latin typeface="Aarial"/>
                  </a:rPr>
                  <a:t> quay </a:t>
                </a:r>
                <a:r>
                  <a:rPr lang="en-US" dirty="0" err="1">
                    <a:latin typeface="Aarial"/>
                  </a:rPr>
                  <a:t>tiếp</a:t>
                </a:r>
                <a:r>
                  <a:rPr lang="en-US" dirty="0">
                    <a:latin typeface="Aarial"/>
                  </a:rPr>
                  <a:t> </a:t>
                </a:r>
                <a:r>
                  <a:rPr lang="en-US" dirty="0" err="1">
                    <a:latin typeface="Aarial"/>
                  </a:rPr>
                  <a:t>một</a:t>
                </a:r>
                <a:r>
                  <a:rPr lang="en-US" dirty="0">
                    <a:latin typeface="Aarial"/>
                  </a:rPr>
                  <a:t> </a:t>
                </a:r>
                <a:r>
                  <a:rPr lang="en-US" dirty="0" err="1">
                    <a:latin typeface="Aarial"/>
                  </a:rPr>
                  <a:t>số</a:t>
                </a:r>
                <a:r>
                  <a:rPr lang="en-US" dirty="0">
                    <a:latin typeface="Aarial"/>
                  </a:rPr>
                  <a:t> </a:t>
                </a:r>
                <a:r>
                  <a:rPr lang="en-US" dirty="0" err="1">
                    <a:latin typeface="Aarial"/>
                  </a:rPr>
                  <a:t>vòng</a:t>
                </a:r>
                <a:r>
                  <a:rPr lang="en-US" dirty="0">
                    <a:latin typeface="Aarial"/>
                  </a:rPr>
                  <a:t> </a:t>
                </a:r>
                <a:r>
                  <a:rPr lang="en-US" dirty="0" err="1">
                    <a:latin typeface="Aarial"/>
                  </a:rPr>
                  <a:t>đến</a:t>
                </a:r>
                <a:r>
                  <a:rPr lang="en-US" dirty="0">
                    <a:latin typeface="Aarial"/>
                  </a:rPr>
                  <a:t> </a:t>
                </a:r>
                <a:r>
                  <a:rPr lang="en-US" dirty="0" err="1">
                    <a:latin typeface="Aarial"/>
                  </a:rPr>
                  <a:t>trùng</a:t>
                </a:r>
                <a:r>
                  <a:rPr lang="en-US" dirty="0">
                    <a:latin typeface="Aarial"/>
                  </a:rPr>
                  <a:t> </a:t>
                </a:r>
                <a:r>
                  <a:rPr lang="en-US" dirty="0" err="1">
                    <a:latin typeface="Aarial"/>
                  </a:rPr>
                  <a:t>với</a:t>
                </a:r>
                <a:r>
                  <a:rPr lang="en-US" dirty="0">
                    <a:latin typeface="Aarial"/>
                  </a:rPr>
                  <a:t> </a:t>
                </a:r>
                <a:r>
                  <a:rPr lang="en-US" dirty="0" err="1">
                    <a:latin typeface="Aarial"/>
                  </a:rPr>
                  <a:t>tia</a:t>
                </a:r>
                <a:r>
                  <a:rPr lang="en-US" dirty="0">
                    <a:latin typeface="Aarial"/>
                  </a:rPr>
                  <a:t> </a:t>
                </a:r>
                <a:r>
                  <a:rPr lang="en-US" dirty="0" err="1">
                    <a:latin typeface="Aarial"/>
                  </a:rPr>
                  <a:t>cuối</a:t>
                </a:r>
                <a:r>
                  <a:rPr lang="en-US" dirty="0">
                    <a:latin typeface="Aarial"/>
                  </a:rPr>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𝑂</m:t>
                        </m:r>
                      </m:e>
                      <m:sup>
                        <m:r>
                          <a:rPr lang="en-US" i="1">
                            <a:latin typeface="Cambria Math" panose="02040503050406030204" pitchFamily="18" charset="0"/>
                          </a:rPr>
                          <m:t>′</m:t>
                        </m:r>
                      </m:sup>
                    </m:sSup>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m:t>
                        </m:r>
                      </m:sup>
                    </m:sSup>
                    <m:r>
                      <a:rPr lang="en-US" i="1">
                        <a:latin typeface="Cambria Math" panose="02040503050406030204" pitchFamily="18" charset="0"/>
                      </a:rPr>
                      <m:t>≡</m:t>
                    </m:r>
                    <m:r>
                      <a:rPr lang="en-US" i="1">
                        <a:latin typeface="Cambria Math" panose="02040503050406030204" pitchFamily="18" charset="0"/>
                      </a:rPr>
                      <m:t>𝑂𝑣</m:t>
                    </m:r>
                  </m:oMath>
                </a14:m>
                <a:r>
                  <a:rPr lang="en-US" dirty="0">
                    <a:latin typeface="Aarial"/>
                  </a:rPr>
                  <a:t> .</a:t>
                </a:r>
              </a:p>
              <a:p>
                <a:endParaRPr lang="en-US" dirty="0"/>
              </a:p>
              <a:p>
                <a:pPr marL="0" lvl="0" indent="0" algn="just">
                  <a:lnSpc>
                    <a:spcPct val="112000"/>
                  </a:lnSpc>
                  <a:spcBef>
                    <a:spcPts val="300"/>
                  </a:spcBef>
                  <a:spcAft>
                    <a:spcPts val="300"/>
                  </a:spcAft>
                  <a:buClr>
                    <a:srgbClr val="0000FF"/>
                  </a:buClr>
                  <a:buNone/>
                </a:pPr>
                <a:endParaRPr lang="en-US" sz="2800" dirty="0">
                  <a:solidFill>
                    <a:prstClr val="black"/>
                  </a:solidFill>
                  <a:latin typeface="Aarial"/>
                  <a:ea typeface="Calibri" panose="020F0502020204030204" pitchFamily="34" charset="0"/>
                </a:endParaRPr>
              </a:p>
            </p:txBody>
          </p:sp>
        </mc:Choice>
        <mc:Fallback xmlns="">
          <p:sp>
            <p:nvSpPr>
              <p:cNvPr id="7" name="Content Placeholder 2">
                <a:extLst>
                  <a:ext uri="{FF2B5EF4-FFF2-40B4-BE49-F238E27FC236}">
                    <a16:creationId xmlns:a16="http://schemas.microsoft.com/office/drawing/2014/main" id="{4122C2AE-6C95-421B-96F6-86DD8E47767E}"/>
                  </a:ext>
                </a:extLst>
              </p:cNvPr>
              <p:cNvSpPr txBox="1">
                <a:spLocks noRot="1" noChangeAspect="1" noMove="1" noResize="1" noEditPoints="1" noAdjustHandles="1" noChangeArrowheads="1" noChangeShapeType="1" noTextEdit="1"/>
              </p:cNvSpPr>
              <p:nvPr/>
            </p:nvSpPr>
            <p:spPr>
              <a:xfrm>
                <a:off x="134746" y="1455172"/>
                <a:ext cx="11792211" cy="4962420"/>
              </a:xfrm>
              <a:prstGeom prst="rect">
                <a:avLst/>
              </a:prstGeom>
              <a:blipFill>
                <a:blip r:embed="rId2"/>
                <a:stretch>
                  <a:fillRect l="-1292" t="-2088" r="-155"/>
                </a:stretch>
              </a:blipFill>
            </p:spPr>
            <p:txBody>
              <a:bodyPr/>
              <a:lstStyle/>
              <a:p>
                <a:r>
                  <a:rPr lang="en-US">
                    <a:noFill/>
                  </a:rPr>
                  <a:t> </a:t>
                </a:r>
              </a:p>
            </p:txBody>
          </p:sp>
        </mc:Fallback>
      </mc:AlternateContent>
      <p:sp>
        <p:nvSpPr>
          <p:cNvPr id="9" name="Rectangle: Rounded Corners 8">
            <a:extLst>
              <a:ext uri="{FF2B5EF4-FFF2-40B4-BE49-F238E27FC236}">
                <a16:creationId xmlns:a16="http://schemas.microsoft.com/office/drawing/2014/main" id="{C4AE9751-D5F4-4632-B647-AC63F42F60DC}"/>
              </a:ext>
            </a:extLst>
          </p:cNvPr>
          <p:cNvSpPr/>
          <p:nvPr/>
        </p:nvSpPr>
        <p:spPr>
          <a:xfrm>
            <a:off x="108673" y="894723"/>
            <a:ext cx="12065702" cy="560569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65BA7F42-3DE0-43BC-E9AA-BBFADD549734}"/>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t="16152"/>
          <a:stretch/>
        </p:blipFill>
        <p:spPr bwMode="auto">
          <a:xfrm>
            <a:off x="8325886" y="1719843"/>
            <a:ext cx="3243262" cy="188198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758277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up)">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up)">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up)">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wipe(up)">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wipe(up)">
                                      <p:cBhvr>
                                        <p:cTn id="3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FAF55D-D9ED-2FC1-0DFF-3AABF7941087}"/>
              </a:ext>
            </a:extLst>
          </p:cNvPr>
          <p:cNvSpPr txBox="1"/>
          <p:nvPr/>
        </p:nvSpPr>
        <p:spPr>
          <a:xfrm>
            <a:off x="1638300" y="552450"/>
            <a:ext cx="3133725" cy="458074"/>
          </a:xfrm>
          <a:prstGeom prst="rect">
            <a:avLst/>
          </a:prstGeom>
          <a:noFill/>
        </p:spPr>
        <p:txBody>
          <a:bodyPr wrap="square" rtlCol="0">
            <a:spAutoFit/>
          </a:bodyPr>
          <a:lstStyle/>
          <a:p>
            <a:pPr algn="just">
              <a:lnSpc>
                <a:spcPct val="150000"/>
              </a:lnSpc>
              <a:spcAft>
                <a:spcPts val="6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Luyện tập 3</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CB38BDD-BFF0-5D8B-4789-5FFB65EF2C02}"/>
                  </a:ext>
                </a:extLst>
              </p:cNvPr>
              <p:cNvSpPr txBox="1"/>
              <p:nvPr/>
            </p:nvSpPr>
            <p:spPr>
              <a:xfrm>
                <a:off x="1962150" y="1390650"/>
                <a:ext cx="6619875" cy="3274935"/>
              </a:xfrm>
              <a:prstGeom prst="rect">
                <a:avLst/>
              </a:prstGeom>
              <a:noFill/>
            </p:spPr>
            <p:txBody>
              <a:bodyPr wrap="square" rtlCol="0">
                <a:spAutoFit/>
              </a:bodyPr>
              <a:lstStyle/>
              <a:p>
                <a:pPr algn="just">
                  <a:lnSpc>
                    <a:spcPct val="150000"/>
                  </a:lnSpc>
                  <a:spcAft>
                    <a:spcPts val="60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 có: </a:t>
                </a:r>
                <a14:m>
                  <m:oMath xmlns:m="http://schemas.openxmlformats.org/officeDocument/2006/math">
                    <m:r>
                      <a:rPr lang="en-US" sz="2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5</m:t>
                        </m:r>
                        <m:r>
                          <m:rPr>
                            <m:sty m:val="p"/>
                          </m:rPr>
                          <a:rPr lang="en-US" sz="2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π</m:t>
                        </m:r>
                      </m:num>
                      <m:den>
                        <m:r>
                          <a:rPr lang="en-US" sz="2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4</m:t>
                        </m:r>
                      </m:den>
                    </m:f>
                    <m:r>
                      <a:rPr lang="en-US" sz="2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2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2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π</m:t>
                    </m:r>
                    <m:r>
                      <a:rPr lang="en-US" sz="2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2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2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m:rPr>
                                <m:sty m:val="p"/>
                              </m:rPr>
                              <a:rPr lang="en-US" sz="2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π</m:t>
                            </m:r>
                          </m:num>
                          <m:den>
                            <m:r>
                              <a:rPr lang="en-US" sz="2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4</m:t>
                            </m:r>
                          </m:den>
                        </m:f>
                      </m:e>
                    </m:d>
                  </m:oMath>
                </a14:m>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60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Góc lượng giác gốc O có tia đầu Ou, tia cuối Ov và có số đo </a:t>
                </a:r>
                <a14:m>
                  <m:oMath xmlns:m="http://schemas.openxmlformats.org/officeDocument/2006/math">
                    <m:r>
                      <a:rPr lang="en-US" sz="2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5</m:t>
                        </m:r>
                        <m:r>
                          <m:rPr>
                            <m:sty m:val="p"/>
                          </m:rPr>
                          <a:rPr lang="en-US" sz="2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π</m:t>
                        </m:r>
                      </m:num>
                      <m:den>
                        <m:r>
                          <a:rPr lang="en-US" sz="2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4</m:t>
                        </m:r>
                      </m:den>
                    </m:f>
                  </m:oMath>
                </a14:m>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được biểu diễn ở hình vẽ dưới đây:</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1CB38BDD-BFF0-5D8B-4789-5FFB65EF2C02}"/>
                  </a:ext>
                </a:extLst>
              </p:cNvPr>
              <p:cNvSpPr txBox="1">
                <a:spLocks noRot="1" noChangeAspect="1" noMove="1" noResize="1" noEditPoints="1" noAdjustHandles="1" noChangeArrowheads="1" noChangeShapeType="1" noTextEdit="1"/>
              </p:cNvSpPr>
              <p:nvPr/>
            </p:nvSpPr>
            <p:spPr>
              <a:xfrm>
                <a:off x="1962150" y="1390650"/>
                <a:ext cx="6619875" cy="3274935"/>
              </a:xfrm>
              <a:prstGeom prst="rect">
                <a:avLst/>
              </a:prstGeom>
              <a:blipFill>
                <a:blip r:embed="rId2"/>
                <a:stretch>
                  <a:fillRect l="-1934" r="-2118" b="-4283"/>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5F8D9E97-44F6-65A5-5FA7-A1AEE13B2C31}"/>
              </a:ext>
            </a:extLst>
          </p:cNvPr>
          <p:cNvPicPr>
            <a:picLocks noChangeAspect="1"/>
          </p:cNvPicPr>
          <p:nvPr/>
        </p:nvPicPr>
        <p:blipFill>
          <a:blip r:embed="rId3"/>
          <a:stretch>
            <a:fillRect/>
          </a:stretch>
        </p:blipFill>
        <p:spPr>
          <a:xfrm>
            <a:off x="6504622" y="4292918"/>
            <a:ext cx="3030855" cy="1505585"/>
          </a:xfrm>
          <a:prstGeom prst="rect">
            <a:avLst/>
          </a:prstGeom>
        </p:spPr>
      </p:pic>
    </p:spTree>
    <p:extLst>
      <p:ext uri="{BB962C8B-B14F-4D97-AF65-F5344CB8AC3E}">
        <p14:creationId xmlns:p14="http://schemas.microsoft.com/office/powerpoint/2010/main" val="18330575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TotalTime>
  <Words>1233</Words>
  <Application>Microsoft Office PowerPoint</Application>
  <PresentationFormat>Widescreen</PresentationFormat>
  <Paragraphs>107</Paragraphs>
  <Slides>17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Yu Gothic</vt:lpstr>
      <vt:lpstr>Aarial</vt:lpstr>
      <vt:lpstr>Arial</vt:lpstr>
      <vt:lpstr>Calibri</vt:lpstr>
      <vt:lpstr>Calibri Light</vt:lpstr>
      <vt:lpstr>Cambria Math</vt:lpstr>
      <vt:lpstr>Georgia Pro Cond Black</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4</cp:revision>
  <dcterms:created xsi:type="dcterms:W3CDTF">2023-08-14T00:58:30Z</dcterms:created>
  <dcterms:modified xsi:type="dcterms:W3CDTF">2023-08-14T01:52:01Z</dcterms:modified>
</cp:coreProperties>
</file>