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1"/>
    <p:sldMasterId id="2147483710" r:id="rId2"/>
    <p:sldMasterId id="2147483712" r:id="rId3"/>
    <p:sldMasterId id="2147483724" r:id="rId4"/>
  </p:sldMasterIdLst>
  <p:sldIdLst>
    <p:sldId id="321" r:id="rId5"/>
    <p:sldId id="322" r:id="rId6"/>
    <p:sldId id="323" r:id="rId7"/>
    <p:sldId id="324" r:id="rId8"/>
    <p:sldId id="325" r:id="rId9"/>
    <p:sldId id="326" r:id="rId10"/>
    <p:sldId id="327" r:id="rId11"/>
    <p:sldId id="275" r:id="rId12"/>
    <p:sldId id="276" r:id="rId13"/>
    <p:sldId id="277" r:id="rId14"/>
    <p:sldId id="329" r:id="rId15"/>
    <p:sldId id="330" r:id="rId16"/>
    <p:sldId id="336" r:id="rId17"/>
    <p:sldId id="337" r:id="rId18"/>
    <p:sldId id="338" r:id="rId19"/>
    <p:sldId id="339" r:id="rId20"/>
    <p:sldId id="290" r:id="rId21"/>
    <p:sldId id="340" r:id="rId22"/>
    <p:sldId id="291" r:id="rId23"/>
    <p:sldId id="292" r:id="rId24"/>
    <p:sldId id="293" r:id="rId25"/>
    <p:sldId id="296" r:id="rId26"/>
    <p:sldId id="297" r:id="rId27"/>
    <p:sldId id="298" r:id="rId28"/>
    <p:sldId id="342" r:id="rId29"/>
    <p:sldId id="299" r:id="rId30"/>
    <p:sldId id="300" r:id="rId31"/>
    <p:sldId id="301" r:id="rId32"/>
    <p:sldId id="343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8" r:id="rId48"/>
    <p:sldId id="316" r:id="rId49"/>
    <p:sldId id="317" r:id="rId50"/>
    <p:sldId id="344" r:id="rId51"/>
  </p:sldIdLst>
  <p:sldSz cx="12192000" cy="6858000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Arial Black" panose="020B0A04020102020204" pitchFamily="34" charset="0"/>
      <p:bold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FF"/>
    <a:srgbClr val="FF9900"/>
    <a:srgbClr val="C828B1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4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2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5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1.fntdata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94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994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994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94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995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5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1AE302A-BF02-44B4-8CA6-9BEBAB7D63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9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99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571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5" grpId="0"/>
      <p:bldP spid="3995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995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AC01C-A383-487A-8362-C1C9C7848F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9500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A75378-57C0-44F3-B652-6C9E045D92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4953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35CB442-BBF4-4A0E-B045-580018CD51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3648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8382" tIns="19190" rIns="38382" bIns="19190"/>
          <a:lstStyle>
            <a:lvl1pPr defTabSz="913872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8382" tIns="19190" rIns="38382" bIns="19190"/>
          <a:lstStyle>
            <a:lvl1pPr defTabSz="913872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8382" tIns="19190" rIns="38382" bIns="19190"/>
          <a:lstStyle>
            <a:lvl1pPr defTabSz="913872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212395B-93B1-4EFB-857C-0A2880633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18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94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6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0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8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52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7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4F8294-3F09-442A-945F-7FC6844883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7123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99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7"/>
            <a:ext cx="6815668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63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8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40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16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09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05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88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52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1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72780F-EEA9-431E-89FE-E1EC16917C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8822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39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43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8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09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06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07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1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6D8856-D1FE-4243-9296-9683238E0B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8822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5870C4-5B8A-4B8B-B9CE-3E2E4EC5BD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9887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B09EF1-AF3C-4531-A578-E542CCDA86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5217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81F33A-48D7-47A1-B865-F388C423E8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3714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58CAA9-60E7-4316-8921-D5A0C3B7EA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222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8A7FB4-3D0B-422B-B340-10E5D02CA8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0837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D992FA-99A6-41BC-96F9-E2E8F6FC62C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8929" name="WordArt 17"/>
          <p:cNvSpPr>
            <a:spLocks noChangeArrowheads="1" noChangeShapeType="1" noTextEdit="1"/>
          </p:cNvSpPr>
          <p:nvPr userDrawn="1"/>
        </p:nvSpPr>
        <p:spPr bwMode="auto">
          <a:xfrm>
            <a:off x="1727200" y="76200"/>
            <a:ext cx="7213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7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VỢ CHỒNG A PHỦ</a:t>
            </a:r>
          </a:p>
        </p:txBody>
      </p:sp>
    </p:spTree>
    <p:extLst>
      <p:ext uri="{BB962C8B-B14F-4D97-AF65-F5344CB8AC3E}">
        <p14:creationId xmlns:p14="http://schemas.microsoft.com/office/powerpoint/2010/main" val="398191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6" grpId="0"/>
      <p:bldP spid="389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89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929" grpId="0" animBg="1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82" tIns="19190" rIns="38382" bIns="19190" anchor="ctr"/>
          <a:lstStyle/>
          <a:p>
            <a:pPr algn="ctr" defTabSz="913872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8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defTabSz="91276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76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76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76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76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78" algn="ctr" defTabSz="91276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54" algn="ctr" defTabSz="91276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32" algn="ctr" defTabSz="91276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09" algn="ctr" defTabSz="91276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297" indent="-341297" algn="l" defTabSz="91276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25" indent="-284149" algn="l" defTabSz="91276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57" indent="-227002" algn="l" defTabSz="91276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33" indent="-227002" algn="l" defTabSz="91276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11" indent="-227002" algn="l" defTabSz="91276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45" indent="-228469" algn="l" defTabSz="9138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82" indent="-228469" algn="l" defTabSz="9138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18" indent="-228469" algn="l" defTabSz="9138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54" indent="-228469" algn="l" defTabSz="9138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5" algn="l" defTabSz="9138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2" algn="l" defTabSz="9138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08" algn="l" defTabSz="9138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44" algn="l" defTabSz="9138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79" algn="l" defTabSz="9138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14" algn="l" defTabSz="9138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49" algn="l" defTabSz="9138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86" algn="l" defTabSz="9138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FD70DFAE-58B0-47BA-BD11-53F2931789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4D458AA-AF95-4E81-A47C-F186660D8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1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4" tIns="60957" rIns="121914" bIns="6095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4" tIns="60957" rIns="121914" bIns="609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fld id="{FD70DFAE-58B0-47BA-BD11-53F2931789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40"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fld id="{44D458AA-AF95-4E81-A47C-F186660D89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8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5.xm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gif"/><Relationship Id="rId12" Type="http://schemas.openxmlformats.org/officeDocument/2006/relationships/slide" Target="slide4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slide" Target="slide7.xml"/><Relationship Id="rId11" Type="http://schemas.openxmlformats.org/officeDocument/2006/relationships/slide" Target="slide3.xml"/><Relationship Id="rId5" Type="http://schemas.openxmlformats.org/officeDocument/2006/relationships/image" Target="../media/image3.gif"/><Relationship Id="rId10" Type="http://schemas.openxmlformats.org/officeDocument/2006/relationships/slide" Target="slide2.xml"/><Relationship Id="rId4" Type="http://schemas.openxmlformats.org/officeDocument/2006/relationships/image" Target="../media/image2.gif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phim%20day.MP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vo%20minh%20nhut\giang%20day\LOP%2012\GIAO%20AN%20DIEN%20TU\GiaoAnDT_VoChongAPhu\phim%20day.M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Bai%20giang%20Vo%20chong%20A%20Phu_chuan\Bai%20ca%20tay%20bac%20chuan.WMV" TargetMode="Externa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414908" y="149446"/>
            <a:ext cx="7221808" cy="861775"/>
          </a:xfrm>
          <a:prstGeom prst="rect">
            <a:avLst/>
          </a:prstGeom>
          <a:noFill/>
        </p:spPr>
        <p:txBody>
          <a:bodyPr wrap="none" lIns="121914" tIns="60957" rIns="121914" bIns="6095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1219140"/>
            <a:r>
              <a:rPr lang="en-US" sz="4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LẬT MẢNH GHÉP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92" y="195827"/>
            <a:ext cx="660400" cy="584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95" y="717923"/>
            <a:ext cx="660400" cy="584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195827"/>
            <a:ext cx="660400" cy="584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97" y="717923"/>
            <a:ext cx="660400" cy="584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35" y="856358"/>
            <a:ext cx="5637608" cy="309641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sldjump" highlightClick="1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5461487"/>
            <a:ext cx="1346200" cy="1206500"/>
          </a:xfrm>
          <a:prstGeom prst="rect">
            <a:avLst/>
          </a:prstGeom>
        </p:spPr>
      </p:pic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50.180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06501" y="7289800"/>
            <a:ext cx="812800" cy="8128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159923" y="98864"/>
            <a:ext cx="711200" cy="7112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0" name="Picture 5" descr="T"/>
          <p:cNvPicPr>
            <a:picLocks noChangeAspect="1" noChangeArrowheads="1"/>
          </p:cNvPicPr>
          <p:nvPr/>
        </p:nvPicPr>
        <p:blipFill>
          <a:blip r:embed="rId9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22" y="1954238"/>
            <a:ext cx="6363411" cy="3763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2872122" y="1844565"/>
            <a:ext cx="3153690" cy="19352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59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2" name="Rectangle 21">
            <a:hlinkClick r:id="rId10" action="ppaction://hlinksldjump" highlightClick="1"/>
          </p:cNvPr>
          <p:cNvSpPr/>
          <p:nvPr/>
        </p:nvSpPr>
        <p:spPr>
          <a:xfrm>
            <a:off x="2872122" y="1860330"/>
            <a:ext cx="3153690" cy="1935222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59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41578" y="1860330"/>
            <a:ext cx="3209721" cy="19352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59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4" name="Rectangle 23">
            <a:hlinkClick r:id="rId11" action="ppaction://hlinksldjump" highlightClick="1"/>
          </p:cNvPr>
          <p:cNvSpPr/>
          <p:nvPr/>
        </p:nvSpPr>
        <p:spPr>
          <a:xfrm>
            <a:off x="6053827" y="1876096"/>
            <a:ext cx="3166373" cy="1935223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59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72121" y="3836128"/>
            <a:ext cx="3153691" cy="188189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59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6" name="Rectangle 25">
            <a:hlinkClick r:id="rId12" action="ppaction://hlinksldjump" highlightClick="1"/>
          </p:cNvPr>
          <p:cNvSpPr/>
          <p:nvPr/>
        </p:nvSpPr>
        <p:spPr>
          <a:xfrm>
            <a:off x="2872120" y="3836128"/>
            <a:ext cx="3153691" cy="1881891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59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41578" y="3836128"/>
            <a:ext cx="3209721" cy="188189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59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8" name="Rectangle 27">
            <a:hlinkClick r:id="rId13" action="ppaction://hlinksldjump" highlightClick="1"/>
          </p:cNvPr>
          <p:cNvSpPr/>
          <p:nvPr/>
        </p:nvSpPr>
        <p:spPr>
          <a:xfrm>
            <a:off x="6053827" y="3836128"/>
            <a:ext cx="3197472" cy="1881891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5900" b="1" dirty="0">
                <a:solidFill>
                  <a:prstClr val="whit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534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2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82030" y="2027486"/>
            <a:ext cx="1168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1603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603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603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Picture 5" descr="T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55" y="3351372"/>
            <a:ext cx="5502160" cy="325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187080" y="4214657"/>
            <a:ext cx="5588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1996,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64466" y="964237"/>
            <a:ext cx="208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2000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TÌM HIỂU CHUNG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32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  <p:bldP spid="327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4466" y="1011535"/>
            <a:ext cx="208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" name="Hexagon 1"/>
          <p:cNvSpPr/>
          <p:nvPr/>
        </p:nvSpPr>
        <p:spPr bwMode="auto">
          <a:xfrm>
            <a:off x="507472" y="3247696"/>
            <a:ext cx="2349062" cy="1560786"/>
          </a:xfrm>
          <a:prstGeom prst="hexagon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tiêu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biểu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020208" y="1973186"/>
            <a:ext cx="4177862" cy="7227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Dế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Mèn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hiêu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lưu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kí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030713" y="2961184"/>
            <a:ext cx="4167357" cy="7227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O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Chuột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(1942)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025453" y="3964948"/>
            <a:ext cx="4172617" cy="7227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nghèo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(1944)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035959" y="4952946"/>
            <a:ext cx="4162111" cy="7227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Tây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Bắc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(1953)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046465" y="5956710"/>
            <a:ext cx="4151605" cy="7227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Miền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Tây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(1967)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>
            <a:stCxn id="2" idx="0"/>
            <a:endCxn id="3" idx="1"/>
          </p:cNvCxnSpPr>
          <p:nvPr/>
        </p:nvCxnSpPr>
        <p:spPr bwMode="auto">
          <a:xfrm flipV="1">
            <a:off x="2856534" y="2334545"/>
            <a:ext cx="1163674" cy="1693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2" idx="0"/>
            <a:endCxn id="9" idx="1"/>
          </p:cNvCxnSpPr>
          <p:nvPr/>
        </p:nvCxnSpPr>
        <p:spPr bwMode="auto">
          <a:xfrm flipV="1">
            <a:off x="2856534" y="3322543"/>
            <a:ext cx="1174179" cy="7055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2" idx="0"/>
          </p:cNvCxnSpPr>
          <p:nvPr/>
        </p:nvCxnSpPr>
        <p:spPr bwMode="auto">
          <a:xfrm>
            <a:off x="2856534" y="4028089"/>
            <a:ext cx="1174165" cy="2982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2" idx="0"/>
            <a:endCxn id="11" idx="1"/>
          </p:cNvCxnSpPr>
          <p:nvPr/>
        </p:nvCxnSpPr>
        <p:spPr bwMode="auto">
          <a:xfrm>
            <a:off x="2856534" y="4028089"/>
            <a:ext cx="1179425" cy="12862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stCxn id="2" idx="0"/>
          </p:cNvCxnSpPr>
          <p:nvPr/>
        </p:nvCxnSpPr>
        <p:spPr bwMode="auto">
          <a:xfrm>
            <a:off x="2856534" y="4028089"/>
            <a:ext cx="1174165" cy="22899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Kết quả hình ảnh cho dế mèn phiêu lưu k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838" y="2065288"/>
            <a:ext cx="3443452" cy="448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o chuột tô hoà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839" y="2065288"/>
            <a:ext cx="3443452" cy="448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truyện tây bắc tô hoà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839" y="2065288"/>
            <a:ext cx="3403541" cy="453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truyện tây bắc tô hoà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837" y="2065288"/>
            <a:ext cx="3443453" cy="453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TÌM HIỂU CHUNG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49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4466" y="1011535"/>
            <a:ext cx="2625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4465" y="2399715"/>
            <a:ext cx="10779395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1954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1955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210" y="1670457"/>
            <a:ext cx="599399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800" b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TÌM HIỂU CHUNG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96720" y="4134281"/>
            <a:ext cx="10314884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1952.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8973" y="5768469"/>
            <a:ext cx="113213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1603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dirty="0" smtClean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26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4466" y="101153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35886" y="1745006"/>
            <a:ext cx="11887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3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5455" y="2294603"/>
            <a:ext cx="11211023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000" dirty="0">
              <a:solidFill>
                <a:srgbClr val="0000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“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Lúc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nào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cũng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vậy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dù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quay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sợi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thái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cỏ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ngựa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dệt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vải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chẻ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củi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hay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cõng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nước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dưới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khe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suối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cô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ấy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cũng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cúi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mặt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mặt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buồn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rười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i="1" dirty="0" err="1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rượi</a:t>
            </a:r>
            <a:r>
              <a:rPr lang="en-US" sz="3000" i="1" dirty="0">
                <a:solidFill>
                  <a:srgbClr val="00007D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</a:t>
            </a:r>
            <a:endParaRPr lang="en-US" sz="3000" dirty="0">
              <a:solidFill>
                <a:srgbClr val="00007D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=&gt;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Cách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giới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thiệu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nhân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ấn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tượng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dẫn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dắt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đọc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hành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trình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tìm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hiểu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phận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nhân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63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  <p:bldP spid="7" grpId="0" build="p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4466" y="101153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35886" y="1745006"/>
            <a:ext cx="11887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tủi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endParaRPr lang="en-US" sz="3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7660" y="2313550"/>
            <a:ext cx="919128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gạt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Pá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ducho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953" y="2115144"/>
            <a:ext cx="3205983" cy="3578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80272" y="3139371"/>
            <a:ext cx="824887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vách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môi,thổi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95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 animBg="1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4466" y="101153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35886" y="1745006"/>
            <a:ext cx="11887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tủi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endParaRPr lang="en-US" sz="3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7660" y="2313550"/>
            <a:ext cx="919128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gạt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Pá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i="1" dirty="0">
              <a:solidFill>
                <a:srgbClr val="9999FF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27570" y="3180635"/>
            <a:ext cx="826463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“Con nay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1" name="Picture 4" descr="ducho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953" y="2115144"/>
            <a:ext cx="3205983" cy="3578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70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 animBg="1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4466" y="101153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35886" y="1745006"/>
            <a:ext cx="11887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tủi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endParaRPr lang="en-US" sz="3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7660" y="2313550"/>
            <a:ext cx="919128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gạt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Pá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i="1" dirty="0">
              <a:solidFill>
                <a:srgbClr val="9999FF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13560" y="2967434"/>
            <a:ext cx="1163670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gạt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nợ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Lúc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đầu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Mị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kháng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quyết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liệt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“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đến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hàng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mấy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tháng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đêm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nào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Mị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cũng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khóc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”…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Mị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chuyện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ăn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lá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ngón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thoát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+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lòng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hiếu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thảo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nên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nén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nỗi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đau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riêng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quay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trở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lí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pic>
        <p:nvPicPr>
          <p:cNvPr id="7" name="Picture 6" descr="8422_aphu_11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1"/>
          <a:stretch>
            <a:fillRect/>
          </a:stretch>
        </p:blipFill>
        <p:spPr bwMode="auto">
          <a:xfrm>
            <a:off x="8229600" y="867873"/>
            <a:ext cx="3962400" cy="286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3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 animBg="1"/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23924" y="3000215"/>
            <a:ext cx="1133715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i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b="1" i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phiện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đay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đay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bung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đay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tước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466" y="101153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5886" y="1745006"/>
            <a:ext cx="11887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tủi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endParaRPr lang="en-US" sz="3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7660" y="2313550"/>
            <a:ext cx="919128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gạt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Pá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i="1" dirty="0">
              <a:solidFill>
                <a:srgbClr val="9999FF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4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23924" y="2996519"/>
            <a:ext cx="1133715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i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b="1" i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gãi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nhục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64466" y="101153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5886" y="1745006"/>
            <a:ext cx="11887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tủi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endParaRPr lang="en-US" sz="3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7660" y="2313550"/>
            <a:ext cx="919128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gạt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Pá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i="1" dirty="0">
              <a:solidFill>
                <a:srgbClr val="9999FF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9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08604" y="2912939"/>
            <a:ext cx="8480106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8135" name="Picture 7" descr="mi cam la ngo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966" y="2205670"/>
            <a:ext cx="3316008" cy="2227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36" name="Picture 8" descr="1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540" y="4543400"/>
            <a:ext cx="3268716" cy="2195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64466" y="101153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5886" y="1745006"/>
            <a:ext cx="11887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tủi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endParaRPr lang="en-US" sz="3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7660" y="2313550"/>
            <a:ext cx="919128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gạt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Pá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i="1" dirty="0">
                <a:solidFill>
                  <a:srgbClr val="9999F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i="1" dirty="0">
              <a:solidFill>
                <a:srgbClr val="9999FF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59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400" y="279400"/>
            <a:ext cx="11277600" cy="233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10"/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phiêu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2819400"/>
            <a:ext cx="9194800" cy="1625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10"/>
            <a:r>
              <a:rPr lang="en-US" sz="4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endParaRPr lang="en-US" sz="4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10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43433" y="4603569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10"/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58425" y="5239220"/>
            <a:ext cx="1656864" cy="615553"/>
          </a:xfrm>
          <a:prstGeom prst="rect">
            <a:avLst/>
          </a:prstGeom>
          <a:noFill/>
        </p:spPr>
        <p:txBody>
          <a:bodyPr wrap="none" lIns="121912" tIns="60956" rIns="121912" bIns="60956" rtlCol="0">
            <a:spAutoFit/>
          </a:bodyPr>
          <a:lstStyle/>
          <a:p>
            <a:pPr defTabSz="1219110"/>
            <a:r>
              <a:rPr lang="en-US" sz="3200" b="1">
                <a:solidFill>
                  <a:prstClr val="white"/>
                </a:solidFill>
              </a:rPr>
              <a:t>HẾT GIỜ</a:t>
            </a:r>
          </a:p>
        </p:txBody>
      </p:sp>
      <p:sp>
        <p:nvSpPr>
          <p:cNvPr id="9" name="Pentagon 8">
            <a:hlinkClick r:id="rId5" action="ppaction://hlinksldjump" highlightClick="1"/>
          </p:cNvPr>
          <p:cNvSpPr/>
          <p:nvPr/>
        </p:nvSpPr>
        <p:spPr>
          <a:xfrm flipH="1">
            <a:off x="10152993" y="5854773"/>
            <a:ext cx="1759606" cy="70822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10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7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13" grpId="0" animBg="1"/>
      <p:bldP spid="15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532527" y="2484119"/>
            <a:ext cx="828040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“Ở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“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(…)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“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lũi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xó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.”  </a:t>
            </a:r>
          </a:p>
        </p:txBody>
      </p:sp>
      <p:pic>
        <p:nvPicPr>
          <p:cNvPr id="49158" name="Picture 6" descr="20136308_images182162_mi1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409" y="2230973"/>
            <a:ext cx="3060356" cy="3174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81158" y="5704494"/>
            <a:ext cx="117374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nhẫn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nhục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4466" y="101153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5886" y="1745006"/>
            <a:ext cx="11887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tủi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endParaRPr lang="en-US" sz="3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60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p"/>
      <p:bldP spid="491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nui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180" y="3112225"/>
            <a:ext cx="5948855" cy="3359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57214" y="1717351"/>
            <a:ext cx="1158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839091" y="2486086"/>
            <a:ext cx="36359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564466" y="101153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74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82480" y="2504211"/>
            <a:ext cx="113731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bổi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hổi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1205" name="Picture 5" descr="film_photo_6498_aphu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179" y="3458318"/>
            <a:ext cx="4775200" cy="286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4466" y="101153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14" y="1717351"/>
            <a:ext cx="1158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174" y="375075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“</a:t>
            </a:r>
            <a:r>
              <a:rPr lang="en-US" sz="36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Mày</a:t>
            </a:r>
            <a:r>
              <a:rPr lang="en-US" sz="36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có</a:t>
            </a:r>
            <a:r>
              <a:rPr lang="en-US" sz="36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 con </a:t>
            </a:r>
            <a:r>
              <a:rPr lang="en-US" sz="36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trai</a:t>
            </a:r>
            <a:r>
              <a:rPr lang="en-US" sz="36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 con </a:t>
            </a:r>
            <a:r>
              <a:rPr lang="en-US" sz="36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gái</a:t>
            </a:r>
            <a:r>
              <a:rPr lang="en-US" sz="36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rồi</a:t>
            </a:r>
            <a:endParaRPr lang="en-US" sz="3600" dirty="0">
              <a:solidFill>
                <a:schemeClr val="bg2">
                  <a:lumMod val="60000"/>
                  <a:lumOff val="40000"/>
                </a:schemeClr>
              </a:solidFill>
              <a:latin typeface="Amazone" pitchFamily="66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Mày</a:t>
            </a:r>
            <a:r>
              <a:rPr lang="en-US" sz="36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đi</a:t>
            </a:r>
            <a:r>
              <a:rPr lang="en-US" sz="36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làm</a:t>
            </a:r>
            <a:r>
              <a:rPr lang="en-US" sz="36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nương</a:t>
            </a:r>
            <a:endParaRPr lang="en-US" sz="3600" dirty="0">
              <a:solidFill>
                <a:schemeClr val="bg2">
                  <a:lumMod val="60000"/>
                  <a:lumOff val="40000"/>
                </a:schemeClr>
              </a:solidFill>
              <a:latin typeface="Amazone" pitchFamily="66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Ta </a:t>
            </a:r>
            <a:r>
              <a:rPr lang="en-US" sz="36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không</a:t>
            </a:r>
            <a:r>
              <a:rPr lang="en-US" sz="36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có</a:t>
            </a:r>
            <a:r>
              <a:rPr lang="en-US" sz="36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 con </a:t>
            </a:r>
            <a:r>
              <a:rPr lang="en-US" sz="36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trai</a:t>
            </a:r>
            <a:r>
              <a:rPr lang="en-US" sz="36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 con </a:t>
            </a:r>
            <a:r>
              <a:rPr lang="en-US" sz="36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gái</a:t>
            </a:r>
            <a:endParaRPr lang="en-US" sz="3600" dirty="0">
              <a:solidFill>
                <a:schemeClr val="bg2">
                  <a:lumMod val="60000"/>
                  <a:lumOff val="40000"/>
                </a:schemeClr>
              </a:solidFill>
              <a:latin typeface="Amazone" pitchFamily="66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Ta </a:t>
            </a:r>
            <a:r>
              <a:rPr lang="en-US" sz="36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đi</a:t>
            </a:r>
            <a:r>
              <a:rPr lang="en-US" sz="36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tìm</a:t>
            </a:r>
            <a:r>
              <a:rPr lang="en-US" sz="36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người</a:t>
            </a:r>
            <a:r>
              <a:rPr lang="en-US" sz="36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yêu</a:t>
            </a:r>
            <a:r>
              <a:rPr lang="en-US" sz="36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mazone" pitchFamily="66" charset="0"/>
                <a:cs typeface="Times New Roman" pitchFamily="18" charset="0"/>
              </a:rPr>
              <a:t>”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03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/>
      <p:bldP spid="7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57214" y="2453103"/>
            <a:ext cx="11887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lén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hủ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466" y="101153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14" y="1717351"/>
            <a:ext cx="1158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04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88588" y="2441308"/>
            <a:ext cx="11025344" cy="389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“…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phới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…”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466" y="101153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14" y="1717351"/>
            <a:ext cx="1158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03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04354" y="2433611"/>
            <a:ext cx="11025344" cy="324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64466" y="101153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14" y="1717351"/>
            <a:ext cx="1158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72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508000" y="2249266"/>
            <a:ext cx="112776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rập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rờn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pao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pao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80" name="Picture 8" descr="Cu a phu thoi sao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90" y="4194612"/>
            <a:ext cx="4734910" cy="266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4466" y="101153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14" y="1717351"/>
            <a:ext cx="1158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92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972903" y="2476713"/>
            <a:ext cx="776364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o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952964" y="5328437"/>
            <a:ext cx="11785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“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quấn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tóc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tay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lấy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váy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vắt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ở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phía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vách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5303" name="Picture 7" descr="Presentation3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5" t="46588"/>
          <a:stretch>
            <a:fillRect/>
          </a:stretch>
        </p:blipFill>
        <p:spPr bwMode="auto">
          <a:xfrm>
            <a:off x="457198" y="2474056"/>
            <a:ext cx="3069021" cy="2733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4466" y="101153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14" y="1717351"/>
            <a:ext cx="1158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3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p"/>
      <p:bldP spid="5530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20120" y="2800401"/>
            <a:ext cx="11014841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trói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trói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rượi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“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Mị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vùng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Nhưng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tay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chân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đau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cựa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...”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“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Mị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nín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khóc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Mị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bồi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hồi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(…).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Lúc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nồng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nàn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thiết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nhớ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(…).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Mị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lúc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mê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lúc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tỉnh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466" y="101153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14" y="1717351"/>
            <a:ext cx="1158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59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12251" y="2794569"/>
            <a:ext cx="1101484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&gt;&lt;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phũ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phàng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64466" y="101153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14" y="1717351"/>
            <a:ext cx="1158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387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400" y="279400"/>
            <a:ext cx="11277600" cy="233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10">
              <a:defRPr/>
            </a:pP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2819400"/>
            <a:ext cx="9194800" cy="1625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10">
              <a:defRPr/>
            </a:pPr>
            <a:r>
              <a:rPr lang="en-US" sz="44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4400" dirty="0">
                <a:solidFill>
                  <a:srgbClr val="202122"/>
                </a:solidFill>
                <a:latin typeface="+mj-lt"/>
              </a:rPr>
              <a:t>ắn với hai địa danh:</a:t>
            </a:r>
            <a:r>
              <a:rPr lang="en-US" sz="4400" dirty="0">
                <a:solidFill>
                  <a:srgbClr val="202122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4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4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4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solidFill>
                  <a:srgbClr val="202122"/>
                </a:solidFill>
                <a:latin typeface="+mj-lt"/>
              </a:rPr>
              <a:t>và phủ Hoài Đức.</a:t>
            </a:r>
            <a:endParaRPr lang="en-US" sz="4300" i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10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43433" y="4603569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10"/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6971" y="7074967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8425" y="5239220"/>
            <a:ext cx="1656864" cy="615553"/>
          </a:xfrm>
          <a:prstGeom prst="rect">
            <a:avLst/>
          </a:prstGeom>
          <a:noFill/>
        </p:spPr>
        <p:txBody>
          <a:bodyPr wrap="none" lIns="121912" tIns="60956" rIns="121912" bIns="60956" rtlCol="0">
            <a:spAutoFit/>
          </a:bodyPr>
          <a:lstStyle/>
          <a:p>
            <a:pPr defTabSz="1219110"/>
            <a:r>
              <a:rPr lang="en-US" sz="3200" b="1">
                <a:solidFill>
                  <a:prstClr val="white"/>
                </a:solidFill>
              </a:rPr>
              <a:t>HẾT GIỜ</a:t>
            </a:r>
          </a:p>
        </p:txBody>
      </p:sp>
      <p:sp>
        <p:nvSpPr>
          <p:cNvPr id="11" name="Pentagon 10">
            <a:hlinkClick r:id="rId5" action="ppaction://hlinksldjump" highlightClick="1"/>
          </p:cNvPr>
          <p:cNvSpPr/>
          <p:nvPr/>
        </p:nvSpPr>
        <p:spPr>
          <a:xfrm flipH="1">
            <a:off x="10152993" y="5854773"/>
            <a:ext cx="1759606" cy="70822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10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3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508000" y="4705558"/>
            <a:ext cx="11277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giẫm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trói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ỉ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7352" name="Picture 8" descr="film_photo_6498_aphu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497" y="1970691"/>
            <a:ext cx="4829503" cy="280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4466" y="101153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14" y="1717351"/>
            <a:ext cx="1158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409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85388" y="2442978"/>
            <a:ext cx="1178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trói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3" name="phim day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" y="3450043"/>
            <a:ext cx="4783881" cy="29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684307" y="3276617"/>
            <a:ext cx="60452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trói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5354133" y="5448171"/>
            <a:ext cx="66591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Dấu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ấn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của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sự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tê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liệt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tinh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thần</a:t>
            </a:r>
            <a:r>
              <a:rPr lang="en-US" sz="3200" b="1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64466" y="101153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14" y="1654287"/>
            <a:ext cx="1158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04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764" fill="hold"/>
                                        <p:tgtEl>
                                          <p:spTgt spid="583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8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583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3"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8373"/>
                </p:tgtEl>
              </p:cMediaNode>
            </p:video>
          </p:childTnLst>
        </p:cTn>
      </p:par>
    </p:tnLst>
    <p:bldLst>
      <p:bldP spid="58372" grpId="0" build="p"/>
      <p:bldP spid="58374" grpId="0"/>
      <p:bldP spid="5837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06400" y="2587013"/>
            <a:ext cx="11480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hõm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…”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“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trói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466" y="101153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14" y="1654287"/>
            <a:ext cx="1158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96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406400" y="2217025"/>
            <a:ext cx="1148080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Nhận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thức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tội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ác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nhà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thống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lí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“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Trời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ơi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bắt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trói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đứng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ta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đến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chết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Chúng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thật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độc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ác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…”</a:t>
            </a:r>
            <a:endParaRPr lang="en-US" sz="2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Thương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cảm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Phủ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en-US" sz="2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“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Cơ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chừng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chỉ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đêm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mai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kia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chết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chết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đau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chết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đói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chết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rét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</a:t>
            </a:r>
            <a:endParaRPr lang="en-US" sz="2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lùng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Mị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lo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sợ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hốt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hoảng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tưởng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tượng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Phủ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đã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trốn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“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lúc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ấy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bố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con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sẽ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bảo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Mị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cởi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trói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Mị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liền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trói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thay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đấy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Mị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chết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trên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cái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cọc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ấy</a:t>
            </a:r>
            <a:r>
              <a:rPr lang="en-US" sz="29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</a:t>
            </a:r>
            <a:endParaRPr lang="en-US" sz="2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466" y="101153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14" y="1654287"/>
            <a:ext cx="1158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05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20120" y="2311115"/>
            <a:ext cx="1101483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liều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lĩnh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cắt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dây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mây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cứu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Phủ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“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Mị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rón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rén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Mị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rút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dao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nhỏ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cắt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lúa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cắt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nút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dây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mây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46" name="phim day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28" y="4207243"/>
            <a:ext cx="4319751" cy="265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4466" y="101153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14" y="1654287"/>
            <a:ext cx="1158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49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4" fill="hold"/>
                                        <p:tgtEl>
                                          <p:spTgt spid="61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446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61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6"/>
                  </p:tgtEl>
                </p:cond>
              </p:nextCondLst>
            </p:seq>
          </p:childTnLst>
        </p:cTn>
      </p:par>
    </p:tnLst>
    <p:bldLst>
      <p:bldP spid="6144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446694" y="4783234"/>
            <a:ext cx="11480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“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Mị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đứng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lặng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bóng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tối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Rồi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Mị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cũng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vụt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chạy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80902" name="Bai ca tay bac chuan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84" y="1671070"/>
            <a:ext cx="6245240" cy="301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Picture 5" descr="film_photo_6498_aphu2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4" y="1671178"/>
            <a:ext cx="5360276" cy="30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4466" y="101153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07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6060" fill="hold"/>
                                        <p:tgtEl>
                                          <p:spTgt spid="809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0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809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2"/>
                  </p:tgtEl>
                </p:cond>
              </p:nextCondLst>
            </p:seq>
            <p:vide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0902"/>
                </p:tgtEl>
              </p:cMediaNode>
            </p:video>
          </p:childTnLst>
        </p:cTn>
      </p:par>
    </p:tnLst>
    <p:bldLst>
      <p:bldP spid="8089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658656" y="1883216"/>
            <a:ext cx="1100257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Tài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năng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văn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miêu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tả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tâm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lí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nhân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Diễn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biến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tâm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lí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tế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miêu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tả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nội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tâm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Þ"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sắc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sức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tiềm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tàng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con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hồi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thì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ngọn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lửa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dập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tắt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tất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yếu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chuyển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thành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hành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kháng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táo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bạo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chống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mọi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chà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đạp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lăng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nhục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cứu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cuộc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đời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mình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64466" y="101153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2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1094591"/>
            <a:ext cx="11480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- 10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20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30928" y="1982337"/>
            <a:ext cx="114808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cúng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cưới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ngặt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0928" y="1040889"/>
            <a:ext cx="7404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19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06400" y="1894901"/>
            <a:ext cx="114808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“A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bướng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vung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quay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(…).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bưng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A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xộc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tấp</a:t>
            </a:r>
            <a:r>
              <a:rPr lang="en-US" sz="3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400" y="1027329"/>
            <a:ext cx="3916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317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400" y="279400"/>
            <a:ext cx="11277600" cy="233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10">
              <a:defRPr/>
            </a:pP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2819400"/>
            <a:ext cx="9194800" cy="1625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10">
              <a:defRPr/>
            </a:pPr>
            <a:r>
              <a:rPr lang="en-US" sz="4300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300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300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4300" dirty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10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43433" y="4603569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10"/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0457" y="704008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8425" y="5239220"/>
            <a:ext cx="1656864" cy="615553"/>
          </a:xfrm>
          <a:prstGeom prst="rect">
            <a:avLst/>
          </a:prstGeom>
          <a:noFill/>
        </p:spPr>
        <p:txBody>
          <a:bodyPr wrap="none" lIns="121912" tIns="60956" rIns="121912" bIns="60956" rtlCol="0">
            <a:spAutoFit/>
          </a:bodyPr>
          <a:lstStyle/>
          <a:p>
            <a:pPr defTabSz="1219110"/>
            <a:r>
              <a:rPr lang="en-US" sz="3200" b="1">
                <a:solidFill>
                  <a:prstClr val="white"/>
                </a:solidFill>
              </a:rPr>
              <a:t>HẾT GIỜ</a:t>
            </a:r>
          </a:p>
        </p:txBody>
      </p:sp>
      <p:sp>
        <p:nvSpPr>
          <p:cNvPr id="11" name="Pentagon 10">
            <a:hlinkClick r:id="rId5" action="ppaction://hlinksldjump" highlightClick="1"/>
          </p:cNvPr>
          <p:cNvSpPr/>
          <p:nvPr/>
        </p:nvSpPr>
        <p:spPr>
          <a:xfrm flipH="1">
            <a:off x="10152993" y="5854773"/>
            <a:ext cx="1759606" cy="70822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10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7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04800" y="1921384"/>
            <a:ext cx="11480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gạt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+ A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do: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”,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16917" y="993263"/>
            <a:ext cx="3916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970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 descr="3001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04800" y="5036537"/>
            <a:ext cx="11480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trói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endParaRPr lang="en-US" sz="3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1781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04800" y="4193952"/>
            <a:ext cx="11480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A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8611" name="Picture 3" descr="film_photo_6500_aphu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8422_aphu_11"/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685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436174" y="1505726"/>
            <a:ext cx="11480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nhẫn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nhục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ham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A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tin.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ĐỌC – HIỂU VĂN BẢN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43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320566" y="1073784"/>
            <a:ext cx="11480800" cy="443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tiềm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TỔNG KẾT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046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build="p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29328" y="1134210"/>
            <a:ext cx="116840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trói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cưới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ma,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ốp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…).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TỔNG KẾT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72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build="p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66264" y="1841494"/>
            <a:ext cx="11684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uyển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….).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36174" y="1162529"/>
            <a:ext cx="283763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TỔNG KẾT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49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5+ mẫu slide cảm ơn powerpoint đẹp cho bài thuyết trình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209948"/>
            <a:ext cx="66675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72155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400" y="279400"/>
            <a:ext cx="11277600" cy="233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10">
              <a:defRPr/>
            </a:pP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2819400"/>
            <a:ext cx="9194800" cy="1625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10">
              <a:defRPr/>
            </a:pPr>
            <a:r>
              <a:rPr lang="en-US" sz="4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1996</a:t>
            </a:r>
          </a:p>
        </p:txBody>
      </p:sp>
      <p:sp>
        <p:nvSpPr>
          <p:cNvPr id="7" name="Oval 6"/>
          <p:cNvSpPr/>
          <p:nvPr/>
        </p:nvSpPr>
        <p:spPr>
          <a:xfrm>
            <a:off x="870857" y="4530993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10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43433" y="4603569"/>
            <a:ext cx="1886857" cy="188685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10"/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0457" y="6985000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8425" y="5239220"/>
            <a:ext cx="1656864" cy="615553"/>
          </a:xfrm>
          <a:prstGeom prst="rect">
            <a:avLst/>
          </a:prstGeom>
          <a:noFill/>
        </p:spPr>
        <p:txBody>
          <a:bodyPr wrap="none" lIns="121912" tIns="60956" rIns="121912" bIns="60956" rtlCol="0">
            <a:spAutoFit/>
          </a:bodyPr>
          <a:lstStyle/>
          <a:p>
            <a:pPr defTabSz="1219110"/>
            <a:r>
              <a:rPr lang="en-US" sz="3200" b="1">
                <a:solidFill>
                  <a:prstClr val="white"/>
                </a:solidFill>
              </a:rPr>
              <a:t>HẾT GIỜ</a:t>
            </a:r>
          </a:p>
        </p:txBody>
      </p:sp>
      <p:sp>
        <p:nvSpPr>
          <p:cNvPr id="11" name="Pentagon 10">
            <a:hlinkClick r:id="rId5" action="ppaction://hlinksldjump" highlightClick="1"/>
          </p:cNvPr>
          <p:cNvSpPr/>
          <p:nvPr/>
        </p:nvSpPr>
        <p:spPr>
          <a:xfrm flipH="1">
            <a:off x="10152993" y="5854773"/>
            <a:ext cx="1759606" cy="70822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219110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05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hình ảnh đẹp mê hồn về núi rừng Tây Bắc, S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3297"/>
            <a:ext cx="12192000" cy="4524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8267" y="207081"/>
            <a:ext cx="858760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Amazone" pitchFamily="66" charset="0"/>
              </a:rPr>
              <a:t>Vợ</a:t>
            </a:r>
            <a:r>
              <a:rPr lang="en-US" sz="9600" b="1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Amazone" pitchFamily="66" charset="0"/>
              </a:rPr>
              <a:t>chồng</a:t>
            </a:r>
            <a:r>
              <a:rPr lang="en-US" sz="9600" b="1" dirty="0">
                <a:solidFill>
                  <a:srgbClr val="FF0000"/>
                </a:solidFill>
                <a:latin typeface="Amazone" pitchFamily="66" charset="0"/>
              </a:rPr>
              <a:t> A </a:t>
            </a:r>
            <a:r>
              <a:rPr lang="en-US" sz="9600" b="1" dirty="0" err="1">
                <a:solidFill>
                  <a:srgbClr val="FF0000"/>
                </a:solidFill>
                <a:latin typeface="Amazone" pitchFamily="66" charset="0"/>
              </a:rPr>
              <a:t>Phủ</a:t>
            </a:r>
            <a:r>
              <a:rPr lang="en-US" sz="9600" b="1" dirty="0">
                <a:solidFill>
                  <a:srgbClr val="FF0000"/>
                </a:solidFill>
                <a:latin typeface="Amazone" pitchFamily="66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Amazone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3765" y="1580383"/>
            <a:ext cx="27446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B0F0"/>
                </a:solidFill>
                <a:latin typeface="Amazone" pitchFamily="66" charset="0"/>
                <a:cs typeface="Times New Roman" pitchFamily="18" charset="0"/>
              </a:rPr>
              <a:t>Tô</a:t>
            </a:r>
            <a:r>
              <a:rPr lang="en-US" sz="5400" b="1" dirty="0">
                <a:solidFill>
                  <a:srgbClr val="00B0F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Amazone" pitchFamily="66" charset="0"/>
                <a:cs typeface="Times New Roman" pitchFamily="18" charset="0"/>
              </a:rPr>
              <a:t>Hoài</a:t>
            </a:r>
            <a:r>
              <a:rPr lang="en-US" sz="5400" b="1" dirty="0">
                <a:solidFill>
                  <a:srgbClr val="00B0F0"/>
                </a:solidFill>
                <a:latin typeface="Amazone" pitchFamily="66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B0F0"/>
              </a:solidFill>
              <a:latin typeface="Amazone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9925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476"/>
            <a:ext cx="10972800" cy="1371600"/>
          </a:xfrm>
        </p:spPr>
        <p:txBody>
          <a:bodyPr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Cấu</a:t>
            </a:r>
            <a:r>
              <a:rPr lang="en-US" sz="6000" b="1" dirty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trúc</a:t>
            </a:r>
            <a:r>
              <a:rPr lang="en-US" sz="6000" b="1" dirty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học</a:t>
            </a:r>
            <a:endParaRPr lang="en-US" sz="6000" b="1" dirty="0">
              <a:solidFill>
                <a:srgbClr val="FF0000"/>
              </a:solidFill>
              <a:latin typeface="Amazone" pitchFamily="66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5518"/>
            <a:ext cx="10972800" cy="3886200"/>
          </a:xfrm>
        </p:spPr>
        <p:txBody>
          <a:bodyPr/>
          <a:lstStyle/>
          <a:p>
            <a:pPr marL="857250" indent="-857250">
              <a:lnSpc>
                <a:spcPct val="150000"/>
              </a:lnSpc>
              <a:buClr>
                <a:schemeClr val="tx1"/>
              </a:buClr>
              <a:buAutoNum type="romanUcPeriod"/>
            </a:pP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lnSpc>
                <a:spcPct val="150000"/>
              </a:lnSpc>
              <a:buClr>
                <a:schemeClr val="tx1"/>
              </a:buClr>
              <a:buAutoNum type="romanUcPeriod"/>
            </a:pP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lnSpc>
                <a:spcPct val="150000"/>
              </a:lnSpc>
              <a:buClr>
                <a:schemeClr val="tx1"/>
              </a:buClr>
              <a:buAutoNum type="romanUcPeriod"/>
            </a:pP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lnSpc>
                <a:spcPct val="150000"/>
              </a:lnSpc>
              <a:buClr>
                <a:schemeClr val="tx1"/>
              </a:buClr>
              <a:buAutoNum type="romanUcPeriod"/>
            </a:pP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lnSpc>
                <a:spcPct val="150000"/>
              </a:lnSpc>
              <a:buClr>
                <a:schemeClr val="tx1"/>
              </a:buClr>
              <a:buAutoNum type="romanUcPeriod"/>
            </a:pP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Tóm tắt Vợ chồng A Phủ ngắn gọn &quot;siêu dễ hiểu&quot; để ôn thi — Đọc là đ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89" y="1942308"/>
            <a:ext cx="6096000" cy="3429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1444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04800" y="3290558"/>
            <a:ext cx="630095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1603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603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phiêu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55456" y="2037758"/>
            <a:ext cx="599264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1920. </a:t>
            </a:r>
          </a:p>
        </p:txBody>
      </p:sp>
      <p:pic>
        <p:nvPicPr>
          <p:cNvPr id="5129" name="Picture 9" descr="ToHoai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90" y="2228201"/>
            <a:ext cx="5312980" cy="3510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564466" y="1121897"/>
            <a:ext cx="208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2000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TÌM HIỂU CHUNG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24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  <p:bldP spid="5127" grpId="0"/>
      <p:bldP spid="2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638021" y="2610153"/>
            <a:ext cx="7220604" cy="325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1603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603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“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tầm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dù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đập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vỡ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thần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lòng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Amazone" pitchFamily="66" charset="0"/>
                <a:cs typeface="Times New Roman" pitchFamily="18" charset="0"/>
              </a:rPr>
              <a:t>”.</a:t>
            </a:r>
          </a:p>
        </p:txBody>
      </p:sp>
      <p:pic>
        <p:nvPicPr>
          <p:cNvPr id="6149" name="Picture 5" descr="tohoai1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49408"/>
            <a:ext cx="4072759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64466" y="1153429"/>
            <a:ext cx="208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2000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59876" y="338950"/>
            <a:ext cx="7919592" cy="560388"/>
          </a:xfrm>
          <a:prstGeom prst="rect">
            <a:avLst/>
          </a:prstGeom>
          <a:solidFill>
            <a:srgbClr val="CCECFF"/>
          </a:solidFill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TÌM HIỂU CHUNG</a:t>
            </a:r>
            <a:endParaRPr lang="en-US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566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3346</Words>
  <Application>Microsoft Office PowerPoint</Application>
  <PresentationFormat>Widescreen</PresentationFormat>
  <Paragraphs>286</Paragraphs>
  <Slides>47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Calibri</vt:lpstr>
      <vt:lpstr>Wingdings</vt:lpstr>
      <vt:lpstr>Times New Roman</vt:lpstr>
      <vt:lpstr>Arial Black</vt:lpstr>
      <vt:lpstr>Arial</vt:lpstr>
      <vt:lpstr>Amazone</vt:lpstr>
      <vt:lpstr>Symbol</vt:lpstr>
      <vt:lpstr>Pixel</vt:lpstr>
      <vt:lpstr>2_Office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Cấu trúc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DELL</cp:lastModifiedBy>
  <cp:revision>70</cp:revision>
  <dcterms:created xsi:type="dcterms:W3CDTF">2018-05-24T12:43:45Z</dcterms:created>
  <dcterms:modified xsi:type="dcterms:W3CDTF">2024-06-07T11:31:32Z</dcterms:modified>
</cp:coreProperties>
</file>