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68"/>
  </p:notesMasterIdLst>
  <p:sldIdLst>
    <p:sldId id="272" r:id="rId2"/>
    <p:sldId id="319" r:id="rId3"/>
    <p:sldId id="387" r:id="rId4"/>
    <p:sldId id="347" r:id="rId5"/>
    <p:sldId id="358" r:id="rId6"/>
    <p:sldId id="321" r:id="rId7"/>
    <p:sldId id="341" r:id="rId8"/>
    <p:sldId id="366" r:id="rId9"/>
    <p:sldId id="351" r:id="rId10"/>
    <p:sldId id="357" r:id="rId11"/>
    <p:sldId id="353" r:id="rId12"/>
    <p:sldId id="344" r:id="rId13"/>
    <p:sldId id="355" r:id="rId14"/>
    <p:sldId id="354" r:id="rId15"/>
    <p:sldId id="345" r:id="rId16"/>
    <p:sldId id="325" r:id="rId17"/>
    <p:sldId id="364" r:id="rId18"/>
    <p:sldId id="365" r:id="rId19"/>
    <p:sldId id="334" r:id="rId20"/>
    <p:sldId id="363" r:id="rId21"/>
    <p:sldId id="360" r:id="rId22"/>
    <p:sldId id="361" r:id="rId23"/>
    <p:sldId id="362" r:id="rId24"/>
    <p:sldId id="326" r:id="rId25"/>
    <p:sldId id="329" r:id="rId26"/>
    <p:sldId id="330" r:id="rId27"/>
    <p:sldId id="331" r:id="rId28"/>
    <p:sldId id="327" r:id="rId29"/>
    <p:sldId id="335" r:id="rId30"/>
    <p:sldId id="328" r:id="rId31"/>
    <p:sldId id="350" r:id="rId32"/>
    <p:sldId id="337" r:id="rId33"/>
    <p:sldId id="349" r:id="rId34"/>
    <p:sldId id="336" r:id="rId35"/>
    <p:sldId id="369" r:id="rId36"/>
    <p:sldId id="370" r:id="rId37"/>
    <p:sldId id="371" r:id="rId38"/>
    <p:sldId id="372" r:id="rId39"/>
    <p:sldId id="373" r:id="rId40"/>
    <p:sldId id="375" r:id="rId41"/>
    <p:sldId id="376" r:id="rId42"/>
    <p:sldId id="379" r:id="rId43"/>
    <p:sldId id="381" r:id="rId44"/>
    <p:sldId id="382" r:id="rId45"/>
    <p:sldId id="383" r:id="rId46"/>
    <p:sldId id="391" r:id="rId47"/>
    <p:sldId id="392" r:id="rId48"/>
    <p:sldId id="393" r:id="rId49"/>
    <p:sldId id="394" r:id="rId50"/>
    <p:sldId id="395" r:id="rId51"/>
    <p:sldId id="396" r:id="rId52"/>
    <p:sldId id="397" r:id="rId53"/>
    <p:sldId id="398" r:id="rId54"/>
    <p:sldId id="399" r:id="rId55"/>
    <p:sldId id="400" r:id="rId56"/>
    <p:sldId id="401" r:id="rId57"/>
    <p:sldId id="403" r:id="rId58"/>
    <p:sldId id="404" r:id="rId59"/>
    <p:sldId id="405" r:id="rId60"/>
    <p:sldId id="406" r:id="rId61"/>
    <p:sldId id="407" r:id="rId62"/>
    <p:sldId id="408" r:id="rId63"/>
    <p:sldId id="409" r:id="rId64"/>
    <p:sldId id="410" r:id="rId65"/>
    <p:sldId id="389" r:id="rId66"/>
    <p:sldId id="388" r:id="rId6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3366FF"/>
    <a:srgbClr val="FF33CC"/>
    <a:srgbClr val="66FF33"/>
    <a:srgbClr val="FF33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27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D804A85-5736-40AF-A210-1415E8B453E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2FAA95-8E8E-4431-8E42-912184D10973}" type="slidenum">
              <a:rPr lang="en-US" altLang="en-US"/>
              <a:pPr>
                <a:spcBef>
                  <a:spcPct val="0"/>
                </a:spcBef>
              </a:pPr>
              <a:t>1</a:t>
            </a:fld>
            <a:endParaRPr lang="en-US" altLang="en-US"/>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329BB9-178B-4316-B0CF-B9C53E566B24}" type="slidenum">
              <a:rPr lang="en-US" altLang="en-US"/>
              <a:pPr>
                <a:spcBef>
                  <a:spcPct val="0"/>
                </a:spcBef>
              </a:pPr>
              <a:t>7</a:t>
            </a:fld>
            <a:endParaRPr lang="en-US" altLang="en-US"/>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1B276D-D9C9-497D-934E-59DCABB6EE7F}" type="slidenum">
              <a:rPr lang="en-US" altLang="en-US"/>
              <a:pPr>
                <a:spcBef>
                  <a:spcPct val="0"/>
                </a:spcBef>
              </a:pPr>
              <a:t>12</a:t>
            </a:fld>
            <a:endParaRPr lang="en-US" altLang="en-US"/>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DAB86302-F4A4-4503-8057-DA9097614962}" type="slidenum">
              <a:rPr lang="en-US" altLang="en-US"/>
              <a:pPr/>
              <a:t>‹#›</a:t>
            </a:fld>
            <a:endParaRPr lang="en-US" altLang="en-US"/>
          </a:p>
        </p:txBody>
      </p:sp>
    </p:spTree>
    <p:extLst>
      <p:ext uri="{BB962C8B-B14F-4D97-AF65-F5344CB8AC3E}">
        <p14:creationId xmlns:p14="http://schemas.microsoft.com/office/powerpoint/2010/main" val="74145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11DD342-F92F-41AB-A863-7FB43C10E7B1}" type="slidenum">
              <a:rPr lang="en-US" altLang="en-US"/>
              <a:pPr/>
              <a:t>‹#›</a:t>
            </a:fld>
            <a:endParaRPr lang="en-US" altLang="en-US"/>
          </a:p>
        </p:txBody>
      </p:sp>
    </p:spTree>
    <p:extLst>
      <p:ext uri="{BB962C8B-B14F-4D97-AF65-F5344CB8AC3E}">
        <p14:creationId xmlns:p14="http://schemas.microsoft.com/office/powerpoint/2010/main" val="4186734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42AEBC-3BFC-444C-96EA-0801391A65A1}" type="slidenum">
              <a:rPr lang="en-US" altLang="en-US"/>
              <a:pPr/>
              <a:t>‹#›</a:t>
            </a:fld>
            <a:endParaRPr lang="en-US" altLang="en-US"/>
          </a:p>
        </p:txBody>
      </p:sp>
    </p:spTree>
    <p:extLst>
      <p:ext uri="{BB962C8B-B14F-4D97-AF65-F5344CB8AC3E}">
        <p14:creationId xmlns:p14="http://schemas.microsoft.com/office/powerpoint/2010/main" val="3694747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1A86222-BF25-487A-8094-EDFDE865E5B8}" type="slidenum">
              <a:rPr lang="en-US" altLang="en-US"/>
              <a:pPr/>
              <a:t>‹#›</a:t>
            </a:fld>
            <a:endParaRPr lang="en-US" altLang="en-US"/>
          </a:p>
        </p:txBody>
      </p:sp>
    </p:spTree>
    <p:extLst>
      <p:ext uri="{BB962C8B-B14F-4D97-AF65-F5344CB8AC3E}">
        <p14:creationId xmlns:p14="http://schemas.microsoft.com/office/powerpoint/2010/main" val="210203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47FEEBF6-76CB-4BA0-872C-D440C35BA4B7}" type="slidenum">
              <a:rPr lang="en-US" altLang="en-US"/>
              <a:pPr/>
              <a:t>‹#›</a:t>
            </a:fld>
            <a:endParaRPr lang="en-US" altLang="en-US"/>
          </a:p>
        </p:txBody>
      </p:sp>
    </p:spTree>
    <p:extLst>
      <p:ext uri="{BB962C8B-B14F-4D97-AF65-F5344CB8AC3E}">
        <p14:creationId xmlns:p14="http://schemas.microsoft.com/office/powerpoint/2010/main" val="158835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136423FE-FA76-4D1E-83AF-C6B04F65D845}" type="slidenum">
              <a:rPr lang="en-US" altLang="en-US"/>
              <a:pPr/>
              <a:t>‹#›</a:t>
            </a:fld>
            <a:endParaRPr lang="en-US" altLang="en-US"/>
          </a:p>
        </p:txBody>
      </p:sp>
    </p:spTree>
    <p:extLst>
      <p:ext uri="{BB962C8B-B14F-4D97-AF65-F5344CB8AC3E}">
        <p14:creationId xmlns:p14="http://schemas.microsoft.com/office/powerpoint/2010/main" val="284084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3BB2F1A3-FE90-45FA-AB09-64BCC6B0492A}" type="slidenum">
              <a:rPr lang="en-US" altLang="en-US"/>
              <a:pPr/>
              <a:t>‹#›</a:t>
            </a:fld>
            <a:endParaRPr lang="en-US" altLang="en-US"/>
          </a:p>
        </p:txBody>
      </p:sp>
    </p:spTree>
    <p:extLst>
      <p:ext uri="{BB962C8B-B14F-4D97-AF65-F5344CB8AC3E}">
        <p14:creationId xmlns:p14="http://schemas.microsoft.com/office/powerpoint/2010/main" val="312375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FCF5166-7BA4-42E4-9AFA-91CBC31EA8D3}" type="slidenum">
              <a:rPr lang="en-US" altLang="en-US"/>
              <a:pPr/>
              <a:t>‹#›</a:t>
            </a:fld>
            <a:endParaRPr lang="en-US" altLang="en-US"/>
          </a:p>
        </p:txBody>
      </p:sp>
    </p:spTree>
    <p:extLst>
      <p:ext uri="{BB962C8B-B14F-4D97-AF65-F5344CB8AC3E}">
        <p14:creationId xmlns:p14="http://schemas.microsoft.com/office/powerpoint/2010/main" val="363593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2ABDDF6-21FB-4878-85D5-8B0923345FB8}" type="slidenum">
              <a:rPr lang="en-US" altLang="en-US"/>
              <a:pPr/>
              <a:t>‹#›</a:t>
            </a:fld>
            <a:endParaRPr lang="en-US" altLang="en-US"/>
          </a:p>
        </p:txBody>
      </p:sp>
    </p:spTree>
    <p:extLst>
      <p:ext uri="{BB962C8B-B14F-4D97-AF65-F5344CB8AC3E}">
        <p14:creationId xmlns:p14="http://schemas.microsoft.com/office/powerpoint/2010/main" val="221320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86FEB15-7890-4E04-8324-7DD750BF230A}" type="slidenum">
              <a:rPr lang="en-US" altLang="en-US"/>
              <a:pPr/>
              <a:t>‹#›</a:t>
            </a:fld>
            <a:endParaRPr lang="en-US" altLang="en-US"/>
          </a:p>
        </p:txBody>
      </p:sp>
    </p:spTree>
    <p:extLst>
      <p:ext uri="{BB962C8B-B14F-4D97-AF65-F5344CB8AC3E}">
        <p14:creationId xmlns:p14="http://schemas.microsoft.com/office/powerpoint/2010/main" val="168588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0091BC9-40A8-403E-8CA2-E01ED3A383CD}" type="slidenum">
              <a:rPr lang="en-US" altLang="en-US"/>
              <a:pPr/>
              <a:t>‹#›</a:t>
            </a:fld>
            <a:endParaRPr lang="en-US" altLang="en-US"/>
          </a:p>
        </p:txBody>
      </p:sp>
    </p:spTree>
    <p:extLst>
      <p:ext uri="{BB962C8B-B14F-4D97-AF65-F5344CB8AC3E}">
        <p14:creationId xmlns:p14="http://schemas.microsoft.com/office/powerpoint/2010/main" val="248064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fld id="{7E267F91-BAC6-48AC-97E9-FCA01B9631CD}" type="slidenum">
              <a:rPr lang="en-US" altLang="en-US"/>
              <a:pPr/>
              <a:t>‹#›</a:t>
            </a:fld>
            <a:endParaRPr lang="en-US" altLang="en-US"/>
          </a:p>
        </p:txBody>
      </p:sp>
    </p:spTree>
    <p:extLst>
      <p:ext uri="{BB962C8B-B14F-4D97-AF65-F5344CB8AC3E}">
        <p14:creationId xmlns:p14="http://schemas.microsoft.com/office/powerpoint/2010/main" val="65053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defRPr>
            </a:lvl1pPr>
          </a:lstStyle>
          <a:p>
            <a:fld id="{82529904-803F-4DC8-977F-CD119D4A217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697" r:id="rId2"/>
    <p:sldLayoutId id="2147483707" r:id="rId3"/>
    <p:sldLayoutId id="2147483698" r:id="rId4"/>
    <p:sldLayoutId id="2147483699" r:id="rId5"/>
    <p:sldLayoutId id="2147483700" r:id="rId6"/>
    <p:sldLayoutId id="2147483701" r:id="rId7"/>
    <p:sldLayoutId id="2147483702" r:id="rId8"/>
    <p:sldLayoutId id="2147483708" r:id="rId9"/>
    <p:sldLayoutId id="2147483703" r:id="rId10"/>
    <p:sldLayoutId id="2147483704" r:id="rId11"/>
    <p:sldLayoutId id="2147483705" r:id="rId12"/>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7E9632"/>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7E9632"/>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7E9632"/>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7E9632"/>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7E9632"/>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7E9632"/>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7E9632"/>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7E9632"/>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7E9632"/>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7E9632"/>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image" Target="../media/image3.jpe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song da 6"/>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81000" y="533400"/>
            <a:ext cx="84582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6"/>
          <p:cNvSpPr txBox="1">
            <a:spLocks noChangeArrowheads="1"/>
          </p:cNvSpPr>
          <p:nvPr/>
        </p:nvSpPr>
        <p:spPr bwMode="auto">
          <a:xfrm>
            <a:off x="1143000" y="14478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35847" name="WordArt 7"/>
          <p:cNvSpPr>
            <a:spLocks noChangeArrowheads="1" noChangeShapeType="1" noTextEdit="1"/>
          </p:cNvSpPr>
          <p:nvPr/>
        </p:nvSpPr>
        <p:spPr bwMode="auto">
          <a:xfrm>
            <a:off x="762000" y="1544638"/>
            <a:ext cx="7772400" cy="2389187"/>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Người  Lái  Đò  Sông  Đà</a:t>
            </a:r>
            <a:endPar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endParaRPr>
          </a:p>
        </p:txBody>
      </p:sp>
      <p:sp>
        <p:nvSpPr>
          <p:cNvPr id="35848" name="Text Box 8"/>
          <p:cNvSpPr txBox="1">
            <a:spLocks noChangeArrowheads="1"/>
          </p:cNvSpPr>
          <p:nvPr/>
        </p:nvSpPr>
        <p:spPr bwMode="auto">
          <a:xfrm>
            <a:off x="1981200" y="3933825"/>
            <a:ext cx="6705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i="1">
                <a:solidFill>
                  <a:srgbClr val="66FF33"/>
                </a:solidFill>
              </a:rPr>
              <a:t>               </a:t>
            </a:r>
            <a:r>
              <a:rPr lang="en-US" altLang="en-US" sz="4800" b="1" i="1">
                <a:solidFill>
                  <a:srgbClr val="66FF33"/>
                </a:solidFill>
                <a:latin typeface="Times New Roman" panose="02020603050405020304" pitchFamily="18" charset="0"/>
                <a:cs typeface="Times New Roman" panose="02020603050405020304" pitchFamily="18" charset="0"/>
              </a:rPr>
              <a:t>Nguyễn Tuân</a:t>
            </a:r>
          </a:p>
        </p:txBody>
      </p:sp>
      <p:sp>
        <p:nvSpPr>
          <p:cNvPr id="8" name="Text Box 8"/>
          <p:cNvSpPr txBox="1">
            <a:spLocks noChangeArrowheads="1"/>
          </p:cNvSpPr>
          <p:nvPr/>
        </p:nvSpPr>
        <p:spPr bwMode="auto">
          <a:xfrm>
            <a:off x="-304800" y="542925"/>
            <a:ext cx="6705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i="1">
                <a:solidFill>
                  <a:srgbClr val="66FF33"/>
                </a:solidFill>
              </a:rPr>
              <a:t>      </a:t>
            </a:r>
            <a:r>
              <a:rPr lang="en-US" altLang="en-US" sz="2800" b="1">
                <a:solidFill>
                  <a:srgbClr val="66FF33"/>
                </a:solidFill>
                <a:latin typeface="Times New Roman" panose="02020603050405020304" pitchFamily="18" charset="0"/>
                <a:cs typeface="Times New Roman" panose="02020603050405020304" pitchFamily="18" charset="0"/>
              </a:rPr>
              <a:t>Tiết 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diamond(in)">
                                      <p:cBhvr>
                                        <p:cTn id="7" dur="2000"/>
                                        <p:tgtEl>
                                          <p:spTgt spid="35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848"/>
                                        </p:tgtEl>
                                        <p:attrNameLst>
                                          <p:attrName>style.visibility</p:attrName>
                                        </p:attrNameLst>
                                      </p:cBhvr>
                                      <p:to>
                                        <p:strVal val="visible"/>
                                      </p:to>
                                    </p:set>
                                    <p:animEffect transition="in" filter="diamond(in)">
                                      <p:cBhvr>
                                        <p:cTn id="12" dur="2000"/>
                                        <p:tgtEl>
                                          <p:spTgt spid="358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quarter" idx="13"/>
          </p:nvPr>
        </p:nvSpPr>
        <p:spPr>
          <a:xfrm>
            <a:off x="0" y="0"/>
            <a:ext cx="9144000" cy="6858000"/>
          </a:xfrm>
        </p:spPr>
        <p:txBody>
          <a:bodyPr/>
          <a:lstStyle/>
          <a:p>
            <a:pPr eaLnBrk="1" hangingPunct="1">
              <a:buFontTx/>
              <a:buNone/>
            </a:pPr>
            <a:endParaRPr lang="vi-VN" altLang="en-US" b="1" smtClean="0">
              <a:solidFill>
                <a:srgbClr val="000000"/>
              </a:solidFill>
              <a:latin typeface="Times New Roman" panose="02020603050405020304" pitchFamily="18" charset="0"/>
            </a:endParaRPr>
          </a:p>
        </p:txBody>
      </p:sp>
      <p:pic>
        <p:nvPicPr>
          <p:cNvPr id="4" name="Picture 3" descr="IMG_926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vi-VN" altLang="en-US" smtClean="0"/>
          </a:p>
        </p:txBody>
      </p:sp>
      <p:pic>
        <p:nvPicPr>
          <p:cNvPr id="15363" name="Content Placeholder 3" descr="muongte4107379resizewr1.jpg"/>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482600" y="160338"/>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solidFill>
                  <a:srgbClr val="FF0000"/>
                </a:solidFill>
                <a:latin typeface="Times New Roman" panose="02020603050405020304" pitchFamily="18" charset="0"/>
                <a:cs typeface="Arial" panose="020B0604020202020204" pitchFamily="34" charset="0"/>
              </a:rPr>
              <a:t>Mặt ghềnh Hát Loóng</a:t>
            </a:r>
            <a:r>
              <a:rPr lang="en-US" altLang="en-US" sz="2800">
                <a:solidFill>
                  <a:srgbClr val="FF3300"/>
                </a:solidFill>
                <a:latin typeface="Times New Roman" panose="02020603050405020304" pitchFamily="18" charset="0"/>
                <a:cs typeface="Arial" panose="020B0604020202020204" pitchFamily="34" charset="0"/>
              </a:rPr>
              <a:t>.</a:t>
            </a:r>
          </a:p>
        </p:txBody>
      </p:sp>
      <p:sp>
        <p:nvSpPr>
          <p:cNvPr id="16387" name="AutoShape 4" descr="Kết quả hình ảnh cho Hình ảnh mặt ghềnh Hát Loong ở sông &amp;dstrok;à"/>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4213"/>
            <a:ext cx="8991600" cy="617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8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Datnuoc_Vietnam31.jpg"/>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0"/>
            <a:ext cx="9102725" cy="67818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Untitled.png"/>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0"/>
            <a:ext cx="9144000" cy="68754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en-US" altLang="en-US" smtClean="0"/>
          </a:p>
        </p:txBody>
      </p:sp>
      <p:pic>
        <p:nvPicPr>
          <p:cNvPr id="19459"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390650" y="633413"/>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2400">
              <a:latin typeface="Times New Roman" panose="02020603050405020304" pitchFamily="18" charset="0"/>
            </a:endParaRPr>
          </a:p>
        </p:txBody>
      </p:sp>
      <p:pic>
        <p:nvPicPr>
          <p:cNvPr id="20483" name="Picture 8"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35050"/>
            <a:ext cx="81534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4"/>
          <p:cNvSpPr>
            <a:spLocks noChangeArrowheads="1"/>
          </p:cNvSpPr>
          <p:nvPr/>
        </p:nvSpPr>
        <p:spPr bwMode="auto">
          <a:xfrm>
            <a:off x="2362200" y="574675"/>
            <a:ext cx="3840163" cy="460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CC"/>
                </a:solidFill>
                <a:cs typeface="Arial" panose="020B0604020202020204" pitchFamily="34" charset="0"/>
              </a:rPr>
              <a:t>          Hút nước nguy hiểm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en-US" altLang="en-US" smtClean="0"/>
          </a:p>
        </p:txBody>
      </p:sp>
      <p:sp>
        <p:nvSpPr>
          <p:cNvPr id="21507" name="Content Placeholder 2"/>
          <p:cNvSpPr>
            <a:spLocks noGrp="1"/>
          </p:cNvSpPr>
          <p:nvPr>
            <p:ph sz="quarter" idx="13"/>
          </p:nvPr>
        </p:nvSpPr>
        <p:spPr>
          <a:xfrm>
            <a:off x="1143000" y="731838"/>
            <a:ext cx="6400800" cy="3475037"/>
          </a:xfrm>
        </p:spPr>
        <p:txBody>
          <a:bodyPr/>
          <a:lstStyle/>
          <a:p>
            <a:pPr eaLnBrk="1" hangingPunct="1"/>
            <a:endParaRPr lang="en-US" altLang="en-US" smtClean="0"/>
          </a:p>
        </p:txBody>
      </p:sp>
      <p:pic>
        <p:nvPicPr>
          <p:cNvPr id="21508" name="Picture 2" descr="M:\Nguyễn Thị Nhất Thủy\GIÁO ÁN ĐIỆN TỬ\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en-US" altLang="en-US" smtClean="0"/>
          </a:p>
        </p:txBody>
      </p:sp>
      <p:sp>
        <p:nvSpPr>
          <p:cNvPr id="22531" name="Content Placeholder 2"/>
          <p:cNvSpPr>
            <a:spLocks noGrp="1"/>
          </p:cNvSpPr>
          <p:nvPr>
            <p:ph sz="quarter" idx="13"/>
          </p:nvPr>
        </p:nvSpPr>
        <p:spPr>
          <a:xfrm>
            <a:off x="1143000" y="731838"/>
            <a:ext cx="6400800" cy="3475037"/>
          </a:xfrm>
        </p:spPr>
        <p:txBody>
          <a:bodyPr/>
          <a:lstStyle/>
          <a:p>
            <a:pPr eaLnBrk="1" hangingPunct="1"/>
            <a:endParaRPr lang="en-US" altLang="en-US" smtClean="0"/>
          </a:p>
        </p:txBody>
      </p:sp>
      <p:pic>
        <p:nvPicPr>
          <p:cNvPr id="22532" name="Picture 2" descr="M:\Nguyễn Thị Nhất Thủy\GIÁO ÁN ĐIỆN TỬ\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Text Box 4"/>
          <p:cNvSpPr txBox="1">
            <a:spLocks noChangeArrowheads="1"/>
          </p:cNvSpPr>
          <p:nvPr/>
        </p:nvSpPr>
        <p:spPr bwMode="auto">
          <a:xfrm>
            <a:off x="2286000" y="2514600"/>
            <a:ext cx="4114800" cy="523875"/>
          </a:xfrm>
          <a:prstGeom prst="rect">
            <a:avLst/>
          </a:prstGeom>
          <a:solidFill>
            <a:srgbClr val="CC0066"/>
          </a:solidFill>
          <a:ln>
            <a:noFill/>
          </a:ln>
          <a:effectLst/>
          <a:extLst/>
        </p:spPr>
        <p:txBody>
          <a:bodyPr>
            <a:spAutoFit/>
          </a:bodyPr>
          <a:lstStyle>
            <a:lvl1pPr marL="342900" indent="-3429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1" hangingPunct="1">
              <a:spcBef>
                <a:spcPct val="50000"/>
              </a:spcBef>
              <a:buClr>
                <a:schemeClr val="hlink"/>
              </a:buClr>
              <a:buSzPct val="70000"/>
              <a:buFont typeface="Wingdings" pitchFamily="2" charset="2"/>
              <a:buNone/>
              <a:defRPr/>
            </a:pPr>
            <a:r>
              <a:rPr lang="en-US" sz="2800" dirty="0" smtClean="0">
                <a:solidFill>
                  <a:srgbClr val="FFFF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dirty="0" err="1" smtClean="0">
                <a:solidFill>
                  <a:srgbClr val="FFFF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Những</a:t>
            </a:r>
            <a:r>
              <a:rPr lang="en-US" sz="2800" dirty="0" smtClean="0">
                <a:solidFill>
                  <a:srgbClr val="FFFF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dirty="0" err="1" smtClean="0">
                <a:solidFill>
                  <a:srgbClr val="FFFF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thác</a:t>
            </a:r>
            <a:r>
              <a:rPr lang="en-US" sz="2800" dirty="0" smtClean="0">
                <a:solidFill>
                  <a:srgbClr val="FFFF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dirty="0" err="1" smtClean="0">
                <a:solidFill>
                  <a:srgbClr val="FFFF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đá</a:t>
            </a:r>
            <a:endParaRPr lang="en-US" sz="2800" dirty="0" smtClean="0">
              <a:solidFill>
                <a:srgbClr val="FFFF66"/>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23555" name="Picture 6" descr="G:\NguoiLaiDo\1278332315-thac-nuo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6763"/>
            <a:ext cx="9144000"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5"/>
          <p:cNvSpPr txBox="1">
            <a:spLocks noChangeArrowheads="1"/>
          </p:cNvSpPr>
          <p:nvPr/>
        </p:nvSpPr>
        <p:spPr bwMode="auto">
          <a:xfrm>
            <a:off x="3106738" y="304800"/>
            <a:ext cx="3141662" cy="461963"/>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Cảnh thác, đá sông Đà</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WordArt 2"/>
          <p:cNvSpPr>
            <a:spLocks noGrp="1" noChangeArrowheads="1" noChangeShapeType="1" noTextEdit="1"/>
          </p:cNvSpPr>
          <p:nvPr/>
        </p:nvSpPr>
        <p:spPr bwMode="auto">
          <a:xfrm>
            <a:off x="942474" y="296862"/>
            <a:ext cx="6553200" cy="411163"/>
          </a:xfrm>
          <a:prstGeom prst="rect">
            <a:avLst/>
          </a:prstGeom>
        </p:spPr>
        <p:txBody>
          <a:bodyPr wrap="none" fromWordArt="1"/>
          <a:lstStyle/>
          <a:p>
            <a:pPr marL="342900" indent="-342900" eaLnBrk="1" hangingPunct="1">
              <a:spcBef>
                <a:spcPct val="20000"/>
              </a:spcBef>
              <a:defRPr/>
            </a:pPr>
            <a:r>
              <a:rPr lang="en-US" sz="3600"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vi-VN" sz="3600"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NGƯỜI LÁI ĐÒ SÔNG ĐÀ</a:t>
            </a:r>
            <a:endParaRPr lang="en-MY" sz="3600"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1600200"/>
            <a:ext cx="8001000" cy="44942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hangingPunct="1">
              <a:defRPr/>
            </a:pPr>
            <a:r>
              <a:rPr lang="en-US" sz="2600" dirty="0">
                <a:solidFill>
                  <a:srgbClr val="FF0000"/>
                </a:solidFill>
                <a:latin typeface="Times New Roman" panose="02020603050405020304" pitchFamily="18" charset="0"/>
                <a:cs typeface="Times New Roman" panose="02020603050405020304" pitchFamily="18" charset="0"/>
              </a:rPr>
              <a:t>I.TÌM HIỂU CHUNG</a:t>
            </a:r>
            <a:r>
              <a:rPr lang="en-US" sz="2600" dirty="0">
                <a:latin typeface="Times New Roman" panose="02020603050405020304" pitchFamily="18" charset="0"/>
                <a:cs typeface="Times New Roman" panose="02020603050405020304" pitchFamily="18" charset="0"/>
              </a:rPr>
              <a:t>:</a:t>
            </a:r>
          </a:p>
          <a:p>
            <a:pPr marL="514350" indent="-514350" eaLnBrk="1" hangingPunct="1">
              <a:defRPr/>
            </a:pPr>
            <a:r>
              <a:rPr lang="en-US" sz="2600" dirty="0">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1.Tác</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giả</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Nguyễn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Tuân</a:t>
            </a:r>
            <a:endParaRPr lang="en-US" sz="2600" dirty="0">
              <a:solidFill>
                <a:srgbClr val="0000FF"/>
              </a:solidFill>
              <a:latin typeface="Times New Roman" panose="02020603050405020304" pitchFamily="18" charset="0"/>
              <a:cs typeface="Times New Roman" panose="02020603050405020304" pitchFamily="18" charset="0"/>
            </a:endParaRPr>
          </a:p>
          <a:p>
            <a:pPr marL="514350" indent="-514350" eaLnBrk="1" hangingPunct="1">
              <a:defRPr/>
            </a:pP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2.Tác</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phẩm</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Người</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lái</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đò</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sông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Đà</a:t>
            </a:r>
            <a:endParaRPr lang="en-US" sz="2600" dirty="0">
              <a:solidFill>
                <a:srgbClr val="0000FF"/>
              </a:solidFill>
              <a:latin typeface="Times New Roman" panose="02020603050405020304" pitchFamily="18" charset="0"/>
              <a:cs typeface="Times New Roman" panose="02020603050405020304" pitchFamily="18" charset="0"/>
            </a:endParaRPr>
          </a:p>
          <a:p>
            <a:pPr marL="514350" indent="-514350" eaLnBrk="1" hangingPunct="1">
              <a:defRPr/>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loại</a:t>
            </a:r>
            <a:r>
              <a:rPr lang="en-US" sz="2600" dirty="0">
                <a:latin typeface="Times New Roman" panose="02020603050405020304" pitchFamily="18" charset="0"/>
                <a:cs typeface="Times New Roman" panose="02020603050405020304" pitchFamily="18" charset="0"/>
              </a:rPr>
              <a:t>:</a:t>
            </a:r>
          </a:p>
          <a:p>
            <a:pPr marL="514350" indent="-514350" eaLnBrk="1" hangingPunct="1">
              <a:defRPr/>
            </a:pPr>
            <a:r>
              <a:rPr lang="en-US" sz="2600" dirty="0">
                <a:latin typeface="Times New Roman" panose="02020603050405020304" pitchFamily="18" charset="0"/>
                <a:cs typeface="Times New Roman" panose="02020603050405020304" pitchFamily="18" charset="0"/>
              </a:rPr>
              <a:t>       b. </a:t>
            </a:r>
            <a:r>
              <a:rPr lang="en-US" sz="2600" dirty="0" err="1">
                <a:latin typeface="Times New Roman" panose="02020603050405020304" pitchFamily="18" charset="0"/>
                <a:cs typeface="Times New Roman" panose="02020603050405020304" pitchFamily="18" charset="0"/>
              </a:rPr>
              <a:t>Hoàn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a:t>
            </a:r>
          </a:p>
          <a:p>
            <a:pPr eaLnBrk="1" hangingPunct="1">
              <a:defRPr/>
            </a:pPr>
            <a:r>
              <a:rPr lang="en-US" sz="2600" dirty="0">
                <a:solidFill>
                  <a:srgbClr val="FF0000"/>
                </a:solidFill>
                <a:latin typeface="Times New Roman" panose="02020603050405020304" pitchFamily="18" charset="0"/>
                <a:cs typeface="Times New Roman" panose="02020603050405020304" pitchFamily="18" charset="0"/>
              </a:rPr>
              <a:t>II. ĐỌC- HIỂU VĂN BẢN</a:t>
            </a:r>
            <a:r>
              <a:rPr lang="en-US" sz="2600" dirty="0">
                <a:latin typeface="Times New Roman" panose="02020603050405020304" pitchFamily="18" charset="0"/>
                <a:cs typeface="Times New Roman" panose="02020603050405020304" pitchFamily="18" charset="0"/>
              </a:rPr>
              <a:t>:</a:t>
            </a:r>
          </a:p>
          <a:p>
            <a:pPr marL="514350" indent="-514350" eaLnBrk="1" hangingPunct="1">
              <a:defRPr/>
            </a:pPr>
            <a:r>
              <a:rPr lang="en-US" sz="2600" dirty="0">
                <a:latin typeface="Times New Roman" panose="02020603050405020304" pitchFamily="18" charset="0"/>
                <a:cs typeface="Times New Roman" panose="02020603050405020304" pitchFamily="18" charset="0"/>
              </a:rPr>
              <a:t>    </a:t>
            </a:r>
            <a:r>
              <a:rPr lang="en-US" sz="2600" dirty="0">
                <a:solidFill>
                  <a:srgbClr val="0000FF"/>
                </a:solidFill>
                <a:latin typeface="Times New Roman" panose="02020603050405020304" pitchFamily="18" charset="0"/>
                <a:cs typeface="Times New Roman" panose="02020603050405020304" pitchFamily="18" charset="0"/>
              </a:rPr>
              <a:t>1. </a:t>
            </a:r>
            <a:r>
              <a:rPr lang="en-US" sz="2600" dirty="0" err="1">
                <a:solidFill>
                  <a:srgbClr val="0000FF"/>
                </a:solidFill>
                <a:latin typeface="Times New Roman" panose="02020603050405020304" pitchFamily="18" charset="0"/>
                <a:cs typeface="Times New Roman" panose="02020603050405020304" pitchFamily="18" charset="0"/>
              </a:rPr>
              <a:t>Hình</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tượng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sông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Đà</a:t>
            </a:r>
            <a:endParaRPr lang="en-US" sz="2600" dirty="0">
              <a:solidFill>
                <a:srgbClr val="0000FF"/>
              </a:solidFill>
              <a:latin typeface="Times New Roman" panose="02020603050405020304" pitchFamily="18" charset="0"/>
              <a:cs typeface="Times New Roman" panose="02020603050405020304" pitchFamily="18" charset="0"/>
            </a:endParaRPr>
          </a:p>
          <a:p>
            <a:pPr marL="514350" indent="-514350" eaLnBrk="1" hangingPunct="1">
              <a:defRPr/>
            </a:pP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Tính</a:t>
            </a:r>
            <a:r>
              <a:rPr lang="en-US" sz="2600" dirty="0">
                <a:latin typeface="Times New Roman" panose="02020603050405020304" pitchFamily="18" charset="0"/>
                <a:cs typeface="Times New Roman" panose="02020603050405020304" pitchFamily="18" charset="0"/>
              </a:rPr>
              <a:t> hung </a:t>
            </a:r>
            <a:r>
              <a:rPr lang="en-US" sz="2600" dirty="0" err="1">
                <a:latin typeface="Times New Roman" panose="02020603050405020304" pitchFamily="18" charset="0"/>
                <a:cs typeface="Times New Roman" panose="02020603050405020304" pitchFamily="18" charset="0"/>
              </a:rPr>
              <a:t>bạo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dội</a:t>
            </a:r>
            <a:endParaRPr lang="en-US" sz="2600" dirty="0">
              <a:latin typeface="Times New Roman" panose="02020603050405020304" pitchFamily="18" charset="0"/>
              <a:cs typeface="Times New Roman" panose="02020603050405020304" pitchFamily="18" charset="0"/>
            </a:endParaRPr>
          </a:p>
          <a:p>
            <a:pPr marL="514350" indent="-514350" eaLnBrk="1" hangingPunct="1">
              <a:defRPr/>
            </a:pPr>
            <a:r>
              <a:rPr lang="en-US" sz="2600" dirty="0">
                <a:latin typeface="Times New Roman" panose="02020603050405020304" pitchFamily="18" charset="0"/>
                <a:cs typeface="Times New Roman" panose="02020603050405020304" pitchFamily="18" charset="0"/>
              </a:rPr>
              <a:t>    b. </a:t>
            </a:r>
            <a:r>
              <a:rPr lang="en-US" sz="2600" dirty="0" err="1">
                <a:latin typeface="Times New Roman" panose="02020603050405020304" pitchFamily="18" charset="0"/>
                <a:cs typeface="Times New Roman" panose="02020603050405020304" pitchFamily="18" charset="0"/>
              </a:rPr>
              <a:t>Tính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mộng</a:t>
            </a:r>
            <a:r>
              <a:rPr lang="en-US" sz="2600" dirty="0">
                <a:latin typeface="Times New Roman" panose="02020603050405020304" pitchFamily="18" charset="0"/>
                <a:cs typeface="Times New Roman" panose="02020603050405020304" pitchFamily="18" charset="0"/>
              </a:rPr>
              <a:t> </a:t>
            </a:r>
          </a:p>
          <a:p>
            <a:pPr marL="514350" indent="-514350" eaLnBrk="1" hangingPunct="1">
              <a:defRPr/>
            </a:pPr>
            <a:r>
              <a:rPr lang="en-US" sz="2600" dirty="0">
                <a:latin typeface="Times New Roman" panose="02020603050405020304" pitchFamily="18" charset="0"/>
                <a:cs typeface="Times New Roman" panose="02020603050405020304" pitchFamily="18" charset="0"/>
              </a:rPr>
              <a:t>   </a:t>
            </a:r>
            <a:r>
              <a:rPr lang="en-US" sz="2600" dirty="0">
                <a:solidFill>
                  <a:srgbClr val="0000FF"/>
                </a:solidFill>
                <a:latin typeface="Times New Roman" panose="02020603050405020304" pitchFamily="18" charset="0"/>
                <a:cs typeface="Times New Roman" panose="02020603050405020304" pitchFamily="18" charset="0"/>
              </a:rPr>
              <a:t>2. </a:t>
            </a:r>
            <a:r>
              <a:rPr lang="en-US" sz="2600" dirty="0" err="1">
                <a:solidFill>
                  <a:srgbClr val="0000FF"/>
                </a:solidFill>
                <a:latin typeface="Times New Roman" panose="02020603050405020304" pitchFamily="18" charset="0"/>
                <a:cs typeface="Times New Roman" panose="02020603050405020304" pitchFamily="18" charset="0"/>
              </a:rPr>
              <a:t>Hình</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tượng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người</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lái</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đò</a:t>
            </a:r>
            <a:endParaRPr lang="en-US" sz="2600" dirty="0">
              <a:solidFill>
                <a:srgbClr val="0000FF"/>
              </a:solidFill>
              <a:latin typeface="Times New Roman" panose="02020603050405020304" pitchFamily="18" charset="0"/>
              <a:cs typeface="Times New Roman" panose="02020603050405020304" pitchFamily="18" charset="0"/>
            </a:endParaRPr>
          </a:p>
          <a:p>
            <a:pPr eaLnBrk="1" hangingPunct="1">
              <a:defRPr/>
            </a:pPr>
            <a:r>
              <a:rPr lang="en-US" sz="2600" dirty="0">
                <a:solidFill>
                  <a:srgbClr val="FF0000"/>
                </a:solidFill>
                <a:latin typeface="Times New Roman" panose="02020603050405020304" pitchFamily="18" charset="0"/>
                <a:cs typeface="Times New Roman" panose="02020603050405020304" pitchFamily="18" charset="0"/>
              </a:rPr>
              <a:t>III.TỔNG KẾT </a:t>
            </a:r>
            <a:r>
              <a:rPr lang="en-US" sz="2600" dirty="0">
                <a:latin typeface="Times New Roman" panose="02020603050405020304" pitchFamily="18" charset="0"/>
                <a:cs typeface="Times New Roman" panose="02020603050405020304" pitchFamily="18" charset="0"/>
              </a:rPr>
              <a:t>.</a:t>
            </a:r>
            <a:endParaRPr lang="en-MY" sz="2600" dirty="0">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2057400" y="708025"/>
            <a:ext cx="6019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Clr>
                <a:srgbClr val="FF0000"/>
              </a:buClr>
            </a:pPr>
            <a:r>
              <a:rPr lang="en-GB" altLang="en-US" sz="3200">
                <a:solidFill>
                  <a:srgbClr val="FF0000"/>
                </a:solidFill>
              </a:rPr>
              <a:t>                </a:t>
            </a:r>
            <a:r>
              <a:rPr lang="en-GB" altLang="en-US" sz="2800">
                <a:solidFill>
                  <a:srgbClr val="FF0000"/>
                </a:solidFill>
                <a:latin typeface="Times New Roman" panose="02020603050405020304" pitchFamily="18" charset="0"/>
                <a:cs typeface="Times New Roman" panose="02020603050405020304" pitchFamily="18" charset="0"/>
              </a:rPr>
              <a:t>(Trích)          Nguyễn Tuân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checkerboard(across)">
                                      <p:cBhvr>
                                        <p:cTn id="26" dur="500"/>
                                        <p:tgtEl>
                                          <p:spTgt spid="6">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checkerboard(across)">
                                      <p:cBhvr>
                                        <p:cTn id="31" dur="500"/>
                                        <p:tgtEl>
                                          <p:spTgt spid="6">
                                            <p:txEl>
                                              <p:pRg st="6" end="6"/>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checkerboard(across)">
                                      <p:cBhvr>
                                        <p:cTn id="34" dur="500"/>
                                        <p:tgtEl>
                                          <p:spTgt spid="6">
                                            <p:txEl>
                                              <p:pRg st="7" end="7"/>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checkerboard(across)">
                                      <p:cBhvr>
                                        <p:cTn id="37" dur="500"/>
                                        <p:tgtEl>
                                          <p:spTgt spid="6">
                                            <p:txEl>
                                              <p:pRg st="8" end="8"/>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checkerboard(across)">
                                      <p:cBhvr>
                                        <p:cTn id="40" dur="500"/>
                                        <p:tgtEl>
                                          <p:spTgt spid="6">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checkerboard(across)">
                                      <p:cBhvr>
                                        <p:cTn id="4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en-US" altLang="en-US" smtClean="0"/>
          </a:p>
        </p:txBody>
      </p:sp>
      <p:sp>
        <p:nvSpPr>
          <p:cNvPr id="24579" name="Content Placeholder 2"/>
          <p:cNvSpPr>
            <a:spLocks noGrp="1"/>
          </p:cNvSpPr>
          <p:nvPr>
            <p:ph sz="quarter" idx="13"/>
          </p:nvPr>
        </p:nvSpPr>
        <p:spPr>
          <a:xfrm>
            <a:off x="1143000" y="731838"/>
            <a:ext cx="6400800" cy="3475037"/>
          </a:xfrm>
        </p:spPr>
        <p:txBody>
          <a:bodyPr/>
          <a:lstStyle/>
          <a:p>
            <a:pPr eaLnBrk="1" hangingPunct="1"/>
            <a:endParaRPr lang="en-US" altLang="en-US" smtClean="0"/>
          </a:p>
        </p:txBody>
      </p:sp>
      <p:pic>
        <p:nvPicPr>
          <p:cNvPr id="24580" name="Picture 2" descr="M:\Nguyễn Thị Nhất Thủy\GIÁO ÁN ĐIỆN TỬ\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en-US" altLang="en-US" smtClean="0"/>
          </a:p>
        </p:txBody>
      </p:sp>
      <p:sp>
        <p:nvSpPr>
          <p:cNvPr id="25603" name="Content Placeholder 2"/>
          <p:cNvSpPr>
            <a:spLocks noGrp="1"/>
          </p:cNvSpPr>
          <p:nvPr>
            <p:ph sz="quarter" idx="13"/>
          </p:nvPr>
        </p:nvSpPr>
        <p:spPr>
          <a:xfrm>
            <a:off x="1143000" y="731838"/>
            <a:ext cx="6400800" cy="3475037"/>
          </a:xfrm>
        </p:spPr>
        <p:txBody>
          <a:bodyPr/>
          <a:lstStyle/>
          <a:p>
            <a:pPr eaLnBrk="1" hangingPunct="1"/>
            <a:endParaRPr lang="en-US" altLang="en-US" smtClean="0"/>
          </a:p>
        </p:txBody>
      </p:sp>
      <p:pic>
        <p:nvPicPr>
          <p:cNvPr id="25604" name="Picture 2" descr="N:\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en-US" altLang="en-US" smtClean="0"/>
          </a:p>
        </p:txBody>
      </p:sp>
      <p:sp>
        <p:nvSpPr>
          <p:cNvPr id="26627" name="Content Placeholder 2"/>
          <p:cNvSpPr>
            <a:spLocks noGrp="1"/>
          </p:cNvSpPr>
          <p:nvPr>
            <p:ph sz="quarter" idx="13"/>
          </p:nvPr>
        </p:nvSpPr>
        <p:spPr>
          <a:xfrm>
            <a:off x="1143000" y="731838"/>
            <a:ext cx="6400800" cy="3475037"/>
          </a:xfrm>
        </p:spPr>
        <p:txBody>
          <a:bodyPr/>
          <a:lstStyle/>
          <a:p>
            <a:pPr eaLnBrk="1" hangingPunct="1"/>
            <a:endParaRPr lang="en-US" altLang="en-US" smtClean="0"/>
          </a:p>
        </p:txBody>
      </p:sp>
      <p:pic>
        <p:nvPicPr>
          <p:cNvPr id="26628" name="Picture 2" descr="N:\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305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en-US" altLang="en-US" smtClean="0"/>
          </a:p>
        </p:txBody>
      </p:sp>
      <p:sp>
        <p:nvSpPr>
          <p:cNvPr id="27651" name="Content Placeholder 2"/>
          <p:cNvSpPr>
            <a:spLocks noGrp="1"/>
          </p:cNvSpPr>
          <p:nvPr>
            <p:ph sz="quarter" idx="13"/>
          </p:nvPr>
        </p:nvSpPr>
        <p:spPr>
          <a:xfrm>
            <a:off x="1143000" y="731838"/>
            <a:ext cx="6400800" cy="3475037"/>
          </a:xfrm>
        </p:spPr>
        <p:txBody>
          <a:bodyPr/>
          <a:lstStyle/>
          <a:p>
            <a:pPr eaLnBrk="1" hangingPunct="1"/>
            <a:endParaRPr lang="en-US" altLang="en-US" smtClean="0"/>
          </a:p>
        </p:txBody>
      </p:sp>
      <p:pic>
        <p:nvPicPr>
          <p:cNvPr id="27652" name="Picture 2" descr="N:\22366876033_24223e18f4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4800"/>
            <a:ext cx="8890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4"/>
          <p:cNvSpPr txBox="1">
            <a:spLocks noChangeArrowheads="1"/>
          </p:cNvSpPr>
          <p:nvPr/>
        </p:nvSpPr>
        <p:spPr bwMode="auto">
          <a:xfrm>
            <a:off x="0" y="9144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2400">
              <a:latin typeface="Times New Roman" panose="02020603050405020304" pitchFamily="18" charset="0"/>
            </a:endParaRPr>
          </a:p>
        </p:txBody>
      </p:sp>
      <p:sp>
        <p:nvSpPr>
          <p:cNvPr id="14342" name="TextBox 7"/>
          <p:cNvSpPr txBox="1">
            <a:spLocks noChangeArrowheads="1"/>
          </p:cNvSpPr>
          <p:nvPr/>
        </p:nvSpPr>
        <p:spPr bwMode="auto">
          <a:xfrm>
            <a:off x="847725" y="38862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rPr>
              <a:t>- Nhóm 1: </a:t>
            </a:r>
            <a:r>
              <a:rPr lang="en-US" altLang="en-US" sz="2800">
                <a:solidFill>
                  <a:srgbClr val="FF0000"/>
                </a:solidFill>
                <a:latin typeface="Times New Roman" panose="02020603050405020304" pitchFamily="18" charset="0"/>
              </a:rPr>
              <a:t>Cảnh đá bờ sông</a:t>
            </a:r>
            <a:endParaRPr lang="en-MY" altLang="en-US" sz="2800">
              <a:solidFill>
                <a:srgbClr val="FF0000"/>
              </a:solidFill>
              <a:latin typeface="Times New Roman" panose="02020603050405020304" pitchFamily="18" charset="0"/>
            </a:endParaRPr>
          </a:p>
        </p:txBody>
      </p:sp>
      <p:sp>
        <p:nvSpPr>
          <p:cNvPr id="8" name="TextBox 7"/>
          <p:cNvSpPr txBox="1">
            <a:spLocks noChangeArrowheads="1"/>
          </p:cNvSpPr>
          <p:nvPr/>
        </p:nvSpPr>
        <p:spPr bwMode="auto">
          <a:xfrm>
            <a:off x="1524000" y="44323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2800" dirty="0" smtClean="0">
                <a:latin typeface="Times New Roman" pitchFamily="18" charset="0"/>
              </a:rPr>
              <a:t>- </a:t>
            </a:r>
            <a:r>
              <a:rPr lang="en-US" altLang="en-US" sz="2800" dirty="0" err="1" smtClean="0">
                <a:latin typeface="Times New Roman" pitchFamily="18" charset="0"/>
              </a:rPr>
              <a:t>Nhóm</a:t>
            </a:r>
            <a:r>
              <a:rPr lang="en-US" altLang="en-US" sz="2800" dirty="0" smtClean="0">
                <a:latin typeface="Times New Roman" pitchFamily="18" charset="0"/>
              </a:rPr>
              <a:t> </a:t>
            </a:r>
            <a:r>
              <a:rPr lang="en-US" altLang="en-US" sz="2800" dirty="0" smtClean="0">
                <a:solidFill>
                  <a:schemeClr val="tx1">
                    <a:lumMod val="95000"/>
                    <a:lumOff val="5000"/>
                  </a:schemeClr>
                </a:solidFill>
                <a:latin typeface="Times New Roman" pitchFamily="18" charset="0"/>
              </a:rPr>
              <a:t>2: </a:t>
            </a:r>
            <a:r>
              <a:rPr lang="en-US" altLang="en-US" sz="2800" dirty="0" err="1" smtClean="0">
                <a:solidFill>
                  <a:srgbClr val="FF0000"/>
                </a:solidFill>
                <a:latin typeface="Times New Roman" pitchFamily="18" charset="0"/>
              </a:rPr>
              <a:t>Cảnh</a:t>
            </a:r>
            <a:r>
              <a:rPr lang="en-US" altLang="en-US" sz="2800" dirty="0" smtClean="0">
                <a:solidFill>
                  <a:schemeClr val="tx1">
                    <a:lumMod val="95000"/>
                    <a:lumOff val="5000"/>
                  </a:schemeClr>
                </a:solidFill>
                <a:latin typeface="Times New Roman" pitchFamily="18" charset="0"/>
              </a:rPr>
              <a:t> </a:t>
            </a:r>
            <a:r>
              <a:rPr lang="en-US" altLang="en-US" sz="2800" dirty="0" err="1">
                <a:solidFill>
                  <a:srgbClr val="FF0000"/>
                </a:solidFill>
                <a:latin typeface="Times New Roman" pitchFamily="18" charset="0"/>
              </a:rPr>
              <a:t>m</a:t>
            </a:r>
            <a:r>
              <a:rPr lang="en-US" altLang="en-US" sz="2800" dirty="0" err="1" smtClean="0">
                <a:solidFill>
                  <a:srgbClr val="FF0000"/>
                </a:solidFill>
                <a:latin typeface="Times New Roman" pitchFamily="18" charset="0"/>
              </a:rPr>
              <a:t>ặt</a:t>
            </a:r>
            <a:r>
              <a:rPr lang="en-US" altLang="en-US" sz="2800" dirty="0" smtClean="0">
                <a:solidFill>
                  <a:srgbClr val="FF0000"/>
                </a:solidFill>
                <a:latin typeface="Times New Roman" pitchFamily="18" charset="0"/>
              </a:rPr>
              <a:t> </a:t>
            </a:r>
            <a:r>
              <a:rPr lang="en-US" altLang="en-US" sz="2800" dirty="0" err="1" smtClean="0">
                <a:solidFill>
                  <a:srgbClr val="FF0000"/>
                </a:solidFill>
                <a:latin typeface="Times New Roman" pitchFamily="18" charset="0"/>
              </a:rPr>
              <a:t>ghềnh</a:t>
            </a:r>
            <a:r>
              <a:rPr lang="en-US" altLang="en-US" sz="2800" dirty="0" smtClean="0">
                <a:solidFill>
                  <a:srgbClr val="FF0000"/>
                </a:solidFill>
                <a:latin typeface="Times New Roman" pitchFamily="18" charset="0"/>
              </a:rPr>
              <a:t>, </a:t>
            </a:r>
            <a:r>
              <a:rPr lang="en-US" altLang="en-US" sz="2800" dirty="0" err="1" smtClean="0">
                <a:solidFill>
                  <a:srgbClr val="FF0000"/>
                </a:solidFill>
                <a:latin typeface="Times New Roman" pitchFamily="18" charset="0"/>
              </a:rPr>
              <a:t>hút</a:t>
            </a:r>
            <a:r>
              <a:rPr lang="en-US" altLang="en-US" sz="2800" dirty="0" smtClean="0">
                <a:solidFill>
                  <a:srgbClr val="FF0000"/>
                </a:solidFill>
                <a:latin typeface="Times New Roman" pitchFamily="18" charset="0"/>
              </a:rPr>
              <a:t> </a:t>
            </a:r>
            <a:r>
              <a:rPr lang="en-US" altLang="en-US" sz="2800" dirty="0" err="1" smtClean="0">
                <a:solidFill>
                  <a:srgbClr val="FF0000"/>
                </a:solidFill>
                <a:latin typeface="Times New Roman" pitchFamily="18" charset="0"/>
              </a:rPr>
              <a:t>nước</a:t>
            </a:r>
            <a:r>
              <a:rPr lang="en-US" altLang="en-US" sz="2800" dirty="0" smtClean="0">
                <a:solidFill>
                  <a:srgbClr val="FF0000"/>
                </a:solidFill>
                <a:latin typeface="Times New Roman" pitchFamily="18" charset="0"/>
              </a:rPr>
              <a:t> </a:t>
            </a:r>
            <a:endParaRPr lang="en-MY" altLang="en-US" sz="2800" dirty="0" smtClean="0">
              <a:solidFill>
                <a:srgbClr val="FF0000"/>
              </a:solidFill>
              <a:latin typeface="Times New Roman" pitchFamily="18" charset="0"/>
            </a:endParaRPr>
          </a:p>
        </p:txBody>
      </p:sp>
      <p:sp>
        <p:nvSpPr>
          <p:cNvPr id="14344" name="TextBox 7"/>
          <p:cNvSpPr txBox="1">
            <a:spLocks noChangeArrowheads="1"/>
          </p:cNvSpPr>
          <p:nvPr/>
        </p:nvSpPr>
        <p:spPr bwMode="auto">
          <a:xfrm>
            <a:off x="762000" y="4956175"/>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rPr>
              <a:t>- Nhóm 3: </a:t>
            </a:r>
            <a:r>
              <a:rPr lang="en-US" altLang="en-US" sz="2800">
                <a:solidFill>
                  <a:srgbClr val="FF0000"/>
                </a:solidFill>
                <a:latin typeface="Times New Roman" panose="02020603050405020304" pitchFamily="18" charset="0"/>
              </a:rPr>
              <a:t>Cảnh thác nước</a:t>
            </a:r>
            <a:endParaRPr lang="en-MY" altLang="en-US" sz="2800">
              <a:solidFill>
                <a:srgbClr val="FF0000"/>
              </a:solidFill>
              <a:latin typeface="Times New Roman" panose="02020603050405020304" pitchFamily="18" charset="0"/>
            </a:endParaRPr>
          </a:p>
        </p:txBody>
      </p:sp>
      <p:sp>
        <p:nvSpPr>
          <p:cNvPr id="14345" name="TextBox 7"/>
          <p:cNvSpPr txBox="1">
            <a:spLocks noChangeArrowheads="1"/>
          </p:cNvSpPr>
          <p:nvPr/>
        </p:nvSpPr>
        <p:spPr bwMode="auto">
          <a:xfrm>
            <a:off x="755650" y="548005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rPr>
              <a:t>- Nhóm 4: </a:t>
            </a:r>
            <a:r>
              <a:rPr lang="en-US" altLang="en-US" sz="2800">
                <a:solidFill>
                  <a:srgbClr val="FF0000"/>
                </a:solidFill>
                <a:latin typeface="Times New Roman" panose="02020603050405020304" pitchFamily="18" charset="0"/>
              </a:rPr>
              <a:t>Cảnh thạch trận </a:t>
            </a:r>
            <a:endParaRPr lang="en-MY" altLang="en-US" sz="2800">
              <a:solidFill>
                <a:srgbClr val="FF0000"/>
              </a:solidFill>
              <a:latin typeface="Times New Roman" panose="02020603050405020304" pitchFamily="18" charset="0"/>
            </a:endParaRPr>
          </a:p>
        </p:txBody>
      </p:sp>
      <p:sp>
        <p:nvSpPr>
          <p:cNvPr id="10" name="TextBox 7"/>
          <p:cNvSpPr txBox="1">
            <a:spLocks noChangeArrowheads="1"/>
          </p:cNvSpPr>
          <p:nvPr/>
        </p:nvSpPr>
        <p:spPr bwMode="auto">
          <a:xfrm>
            <a:off x="1981200" y="7620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rPr>
              <a:t>Thảo luận nhóm (thời gian 5 phút)</a:t>
            </a:r>
            <a:endParaRPr lang="en-MY" altLang="en-US" sz="2800">
              <a:latin typeface="Times New Roman" panose="02020603050405020304" pitchFamily="18" charset="0"/>
            </a:endParaRPr>
          </a:p>
        </p:txBody>
      </p:sp>
      <p:sp>
        <p:nvSpPr>
          <p:cNvPr id="12" name="AutoShape 4"/>
          <p:cNvSpPr>
            <a:spLocks noGrp="1" noChangeArrowheads="1"/>
          </p:cNvSpPr>
          <p:nvPr>
            <p:ph sz="quarter" idx="13"/>
          </p:nvPr>
        </p:nvSpPr>
        <p:spPr>
          <a:xfrm>
            <a:off x="914400" y="1381125"/>
            <a:ext cx="7543800" cy="2200275"/>
          </a:xfrm>
          <a:prstGeom prst="wedgeEllipseCallout">
            <a:avLst>
              <a:gd name="adj1" fmla="val -34556"/>
              <a:gd name="adj2" fmla="val 59000"/>
            </a:avLst>
          </a:prstGeom>
          <a:solidFill>
            <a:srgbClr val="EFEFAF"/>
          </a:solidFill>
          <a:ln>
            <a:solidFill>
              <a:schemeClr val="tx1"/>
            </a:solidFill>
            <a:miter lim="800000"/>
            <a:headEnd/>
            <a:tailEnd/>
          </a:ln>
        </p:spPr>
        <p:txBody>
          <a:bodyPr rtlCol="0">
            <a:normAutofit fontScale="92500" lnSpcReduction="20000"/>
          </a:bodyPr>
          <a:lstStyle/>
          <a:p>
            <a:pPr indent="-182880" algn="ctr" eaLnBrk="1" fontAlgn="auto" hangingPunct="1">
              <a:spcBef>
                <a:spcPct val="50000"/>
              </a:spcBef>
              <a:buClr>
                <a:schemeClr val="accent6">
                  <a:lumMod val="75000"/>
                </a:schemeClr>
              </a:buClr>
              <a:buFontTx/>
              <a:buNone/>
              <a:defRPr/>
            </a:pPr>
            <a:r>
              <a:rPr lang="en-MY" altLang="en-US" sz="2800" smtClean="0">
                <a:solidFill>
                  <a:srgbClr val="0000CC"/>
                </a:solidFill>
                <a:latin typeface="Times New Roman" pitchFamily="18" charset="0"/>
              </a:rPr>
              <a:t>Tính hung bạo của Sông Đà được Nguyễn Tuân khắc họa như thế nào? Nhận xét nghệ thuật miêu tả của tác giả?</a:t>
            </a:r>
          </a:p>
          <a:p>
            <a:pPr indent="-182880" algn="ctr" eaLnBrk="1" fontAlgn="auto" hangingPunct="1">
              <a:spcBef>
                <a:spcPct val="50000"/>
              </a:spcBef>
              <a:buClr>
                <a:schemeClr val="accent6">
                  <a:lumMod val="75000"/>
                </a:schemeClr>
              </a:buClr>
              <a:buFontTx/>
              <a:buNone/>
              <a:defRPr/>
            </a:pPr>
            <a:endParaRPr lang="en-US" altLang="en-US" sz="2800" smtClean="0">
              <a:solidFill>
                <a:schemeClr val="tx1">
                  <a:lumMod val="75000"/>
                  <a:lumOff val="2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2">
                                            <p:bg/>
                                          </p:spTgt>
                                        </p:tgtEl>
                                        <p:attrNameLst>
                                          <p:attrName>style.visibility</p:attrName>
                                        </p:attrNameLst>
                                      </p:cBhvr>
                                      <p:to>
                                        <p:strVal val="visible"/>
                                      </p:to>
                                    </p:set>
                                    <p:animEffect transition="in" filter="wheel(1)">
                                      <p:cBhvr>
                                        <p:cTn id="14" dur="2000"/>
                                        <p:tgtEl>
                                          <p:spTgt spid="12">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heel(1)">
                                      <p:cBhvr>
                                        <p:cTn id="19" dur="2000"/>
                                        <p:tgtEl>
                                          <p:spTgt spid="12">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4342">
                                            <p:txEl>
                                              <p:pRg st="0" end="0"/>
                                            </p:txEl>
                                          </p:spTgt>
                                        </p:tgtEl>
                                        <p:attrNameLst>
                                          <p:attrName>style.visibility</p:attrName>
                                        </p:attrNameLst>
                                      </p:cBhvr>
                                      <p:to>
                                        <p:strVal val="visible"/>
                                      </p:to>
                                    </p:set>
                                    <p:animEffect transition="in" filter="wipe(down)">
                                      <p:cBhvr>
                                        <p:cTn id="24" dur="500"/>
                                        <p:tgtEl>
                                          <p:spTgt spid="14342">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arn(inVertical)">
                                      <p:cBhvr>
                                        <p:cTn id="29" dur="500"/>
                                        <p:tgtEl>
                                          <p:spTgt spid="8">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14344">
                                            <p:txEl>
                                              <p:pRg st="0" end="0"/>
                                            </p:txEl>
                                          </p:spTgt>
                                        </p:tgtEl>
                                        <p:attrNameLst>
                                          <p:attrName>style.visibility</p:attrName>
                                        </p:attrNameLst>
                                      </p:cBhvr>
                                      <p:to>
                                        <p:strVal val="visible"/>
                                      </p:to>
                                    </p:set>
                                    <p:animEffect transition="in" filter="fade">
                                      <p:cBhvr>
                                        <p:cTn id="34" dur="1000"/>
                                        <p:tgtEl>
                                          <p:spTgt spid="14344">
                                            <p:txEl>
                                              <p:pRg st="0" end="0"/>
                                            </p:txEl>
                                          </p:spTgt>
                                        </p:tgtEl>
                                      </p:cBhvr>
                                    </p:animEffect>
                                    <p:anim calcmode="lin" valueType="num">
                                      <p:cBhvr>
                                        <p:cTn id="35" dur="1000" fill="hold"/>
                                        <p:tgtEl>
                                          <p:spTgt spid="14344">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43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14345">
                                            <p:txEl>
                                              <p:pRg st="0" end="0"/>
                                            </p:txEl>
                                          </p:spTgt>
                                        </p:tgtEl>
                                        <p:attrNameLst>
                                          <p:attrName>style.visibility</p:attrName>
                                        </p:attrNameLst>
                                      </p:cBhvr>
                                      <p:to>
                                        <p:strVal val="visible"/>
                                      </p:to>
                                    </p:set>
                                    <p:animEffect transition="in" filter="fade">
                                      <p:cBhvr>
                                        <p:cTn id="41" dur="1000"/>
                                        <p:tgtEl>
                                          <p:spTgt spid="14345">
                                            <p:txEl>
                                              <p:pRg st="0" end="0"/>
                                            </p:txEl>
                                          </p:spTgt>
                                        </p:tgtEl>
                                      </p:cBhvr>
                                    </p:animEffect>
                                    <p:anim calcmode="lin" valueType="num">
                                      <p:cBhvr>
                                        <p:cTn id="42" dur="1000" fill="hold"/>
                                        <p:tgtEl>
                                          <p:spTgt spid="1434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43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38100" y="136525"/>
            <a:ext cx="3743325" cy="45720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 </a:t>
            </a:r>
            <a:r>
              <a:rPr lang="en-US" altLang="en-US" sz="2400" b="1" u="sng">
                <a:latin typeface="Times New Roman" panose="02020603050405020304" pitchFamily="18" charset="0"/>
                <a:cs typeface="Times New Roman" panose="02020603050405020304" pitchFamily="18" charset="0"/>
              </a:rPr>
              <a:t>Cảnh đá bờ sông</a:t>
            </a:r>
          </a:p>
        </p:txBody>
      </p:sp>
      <p:sp>
        <p:nvSpPr>
          <p:cNvPr id="103431" name="Text Box 7"/>
          <p:cNvSpPr txBox="1">
            <a:spLocks noChangeArrowheads="1"/>
          </p:cNvSpPr>
          <p:nvPr/>
        </p:nvSpPr>
        <p:spPr bwMode="auto">
          <a:xfrm>
            <a:off x="323850" y="996950"/>
            <a:ext cx="860425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chemeClr val="accent2"/>
                </a:solidFill>
                <a:cs typeface="Arial" panose="020B0604020202020204" pitchFamily="34" charset="0"/>
              </a:rPr>
              <a:t>+ </a:t>
            </a:r>
            <a:r>
              <a:rPr lang="en-US" altLang="en-US" sz="2400">
                <a:solidFill>
                  <a:schemeClr val="accent2"/>
                </a:solidFill>
                <a:latin typeface="Times New Roman" panose="02020603050405020304" pitchFamily="18" charset="0"/>
                <a:cs typeface="Times New Roman" panose="02020603050405020304" pitchFamily="18" charset="0"/>
              </a:rPr>
              <a:t>Đá bờ sông dựng vách thành</a:t>
            </a:r>
          </a:p>
          <a:p>
            <a:pPr eaLnBrk="1" hangingPunct="1">
              <a:spcBef>
                <a:spcPct val="50000"/>
              </a:spcBef>
            </a:pPr>
            <a:r>
              <a:rPr lang="en-US" altLang="en-US" sz="2400">
                <a:solidFill>
                  <a:schemeClr val="accent2"/>
                </a:solidFill>
                <a:latin typeface="Times New Roman" panose="02020603050405020304" pitchFamily="18" charset="0"/>
                <a:cs typeface="Times New Roman" panose="02020603050405020304" pitchFamily="18" charset="0"/>
              </a:rPr>
              <a:t>+ Mặt sông đúng ngọ mới thấy mặt trời</a:t>
            </a:r>
          </a:p>
          <a:p>
            <a:pPr eaLnBrk="1" hangingPunct="1">
              <a:spcBef>
                <a:spcPct val="50000"/>
              </a:spcBef>
            </a:pPr>
            <a:r>
              <a:rPr lang="en-US" altLang="en-US" sz="2400">
                <a:solidFill>
                  <a:schemeClr val="accent2"/>
                </a:solidFill>
                <a:latin typeface="Times New Roman" panose="02020603050405020304" pitchFamily="18" charset="0"/>
                <a:cs typeface="Times New Roman" panose="02020603050405020304" pitchFamily="18" charset="0"/>
              </a:rPr>
              <a:t>+ Vách đá chẹt lòng sông như cái yết hầu</a:t>
            </a:r>
          </a:p>
          <a:p>
            <a:pPr eaLnBrk="1" hangingPunct="1">
              <a:spcBef>
                <a:spcPct val="50000"/>
              </a:spcBef>
            </a:pPr>
            <a:r>
              <a:rPr lang="en-US" altLang="en-US" sz="2400">
                <a:solidFill>
                  <a:schemeClr val="accent2"/>
                </a:solidFill>
                <a:latin typeface="Times New Roman" panose="02020603050405020304" pitchFamily="18" charset="0"/>
                <a:cs typeface="Times New Roman" panose="02020603050405020304" pitchFamily="18" charset="0"/>
              </a:rPr>
              <a:t>+ …đang mùa hè cũng thấy lạnh</a:t>
            </a:r>
          </a:p>
          <a:p>
            <a:pPr eaLnBrk="1" hangingPunct="1">
              <a:spcBef>
                <a:spcPct val="50000"/>
              </a:spcBef>
            </a:pPr>
            <a:r>
              <a:rPr lang="en-US" altLang="en-US" sz="2400">
                <a:solidFill>
                  <a:schemeClr val="accent2"/>
                </a:solidFill>
                <a:latin typeface="Times New Roman" panose="02020603050405020304" pitchFamily="18" charset="0"/>
                <a:cs typeface="Times New Roman" panose="02020603050405020304" pitchFamily="18" charset="0"/>
              </a:rPr>
              <a:t>+ …tầng nhà thứ mấy vừa tắt phụt đèn điện</a:t>
            </a:r>
          </a:p>
        </p:txBody>
      </p:sp>
      <p:sp>
        <p:nvSpPr>
          <p:cNvPr id="29700" name="Rectangle 13"/>
          <p:cNvSpPr>
            <a:spLocks noChangeArrowheads="1"/>
          </p:cNvSpPr>
          <p:nvPr/>
        </p:nvSpPr>
        <p:spPr bwMode="auto">
          <a:xfrm>
            <a:off x="38100" y="579438"/>
            <a:ext cx="14033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cs typeface="Times New Roman" panose="02020603050405020304" pitchFamily="18" charset="0"/>
              </a:rPr>
              <a:t>- Chi tiết</a:t>
            </a:r>
            <a:r>
              <a:rPr lang="en-US" altLang="en-US" sz="2400">
                <a:cs typeface="Arial" panose="020B0604020202020204" pitchFamily="34" charset="0"/>
              </a:rPr>
              <a:t>:</a:t>
            </a:r>
          </a:p>
        </p:txBody>
      </p:sp>
      <p:sp>
        <p:nvSpPr>
          <p:cNvPr id="103438" name="Rectangle 14"/>
          <p:cNvSpPr>
            <a:spLocks noChangeArrowheads="1"/>
          </p:cNvSpPr>
          <p:nvPr/>
        </p:nvSpPr>
        <p:spPr bwMode="auto">
          <a:xfrm>
            <a:off x="428625" y="3702050"/>
            <a:ext cx="388778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cs typeface="Arial" panose="020B0604020202020204" pitchFamily="34" charset="0"/>
              </a:rPr>
              <a:t>- </a:t>
            </a:r>
            <a:r>
              <a:rPr lang="en-US" altLang="en-US" sz="2400">
                <a:latin typeface="Times New Roman" panose="02020603050405020304" pitchFamily="18" charset="0"/>
                <a:cs typeface="Times New Roman" panose="02020603050405020304" pitchFamily="18" charset="0"/>
              </a:rPr>
              <a:t>Nghệ thuật:</a:t>
            </a:r>
          </a:p>
        </p:txBody>
      </p:sp>
      <p:sp>
        <p:nvSpPr>
          <p:cNvPr id="103439" name="Text Box 15"/>
          <p:cNvSpPr txBox="1">
            <a:spLocks noChangeArrowheads="1"/>
          </p:cNvSpPr>
          <p:nvPr/>
        </p:nvSpPr>
        <p:spPr bwMode="auto">
          <a:xfrm>
            <a:off x="428625" y="4038600"/>
            <a:ext cx="5976938"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3300"/>
                </a:solidFill>
                <a:latin typeface="Times New Roman" panose="02020603050405020304" pitchFamily="18" charset="0"/>
                <a:cs typeface="Times New Roman" panose="02020603050405020304" pitchFamily="18" charset="0"/>
              </a:rPr>
              <a:t>+ So sánh</a:t>
            </a:r>
          </a:p>
          <a:p>
            <a:pPr eaLnBrk="1" hangingPunct="1">
              <a:spcBef>
                <a:spcPct val="50000"/>
              </a:spcBef>
            </a:pPr>
            <a:r>
              <a:rPr lang="en-US" altLang="en-US" sz="2400">
                <a:solidFill>
                  <a:srgbClr val="FF3300"/>
                </a:solidFill>
                <a:latin typeface="Times New Roman" panose="02020603050405020304" pitchFamily="18" charset="0"/>
                <a:cs typeface="Times New Roman" panose="02020603050405020304" pitchFamily="18" charset="0"/>
              </a:rPr>
              <a:t>+ Nhân hóa</a:t>
            </a:r>
          </a:p>
          <a:p>
            <a:pPr eaLnBrk="1" hangingPunct="1">
              <a:spcBef>
                <a:spcPct val="50000"/>
              </a:spcBef>
            </a:pPr>
            <a:r>
              <a:rPr lang="en-US" altLang="en-US" sz="2400">
                <a:solidFill>
                  <a:srgbClr val="FF3300"/>
                </a:solidFill>
                <a:latin typeface="Times New Roman" panose="02020603050405020304" pitchFamily="18" charset="0"/>
                <a:cs typeface="Times New Roman" panose="02020603050405020304" pitchFamily="18" charset="0"/>
              </a:rPr>
              <a:t>+ Liên tưởng, tưởng tượng…</a:t>
            </a:r>
          </a:p>
        </p:txBody>
      </p:sp>
      <p:sp>
        <p:nvSpPr>
          <p:cNvPr id="9" name="Rectangle 12"/>
          <p:cNvSpPr>
            <a:spLocks noChangeArrowheads="1"/>
          </p:cNvSpPr>
          <p:nvPr/>
        </p:nvSpPr>
        <p:spPr bwMode="auto">
          <a:xfrm>
            <a:off x="139700" y="5592763"/>
            <a:ext cx="5575300" cy="8302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Symbol" panose="05050102010706020507" pitchFamily="18" charset="2"/>
              <a:buChar char="Þ"/>
            </a:pPr>
            <a:r>
              <a:rPr lang="en-US" altLang="en-US" sz="2400">
                <a:solidFill>
                  <a:srgbClr val="FF3300"/>
                </a:solidFill>
                <a:latin typeface="Times New Roman" panose="02020603050405020304" pitchFamily="18" charset="0"/>
                <a:cs typeface="Times New Roman" panose="02020603050405020304" pitchFamily="18" charset="0"/>
              </a:rPr>
              <a:t>Làm nổi bật sự hùng vĩ, hiểm trở, gợi cảm giác lạnh, hẹp và tối của khúc sông.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3431">
                                            <p:txEl>
                                              <p:pRg st="0" end="0"/>
                                            </p:txEl>
                                          </p:spTgt>
                                        </p:tgtEl>
                                        <p:attrNameLst>
                                          <p:attrName>style.visibility</p:attrName>
                                        </p:attrNameLst>
                                      </p:cBhvr>
                                      <p:to>
                                        <p:strVal val="visible"/>
                                      </p:to>
                                    </p:set>
                                    <p:animEffect transition="in" filter="circle(in)">
                                      <p:cBhvr>
                                        <p:cTn id="7" dur="2000"/>
                                        <p:tgtEl>
                                          <p:spTgt spid="1034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3431">
                                            <p:txEl>
                                              <p:pRg st="1" end="1"/>
                                            </p:txEl>
                                          </p:spTgt>
                                        </p:tgtEl>
                                        <p:attrNameLst>
                                          <p:attrName>style.visibility</p:attrName>
                                        </p:attrNameLst>
                                      </p:cBhvr>
                                      <p:to>
                                        <p:strVal val="visible"/>
                                      </p:to>
                                    </p:set>
                                    <p:animEffect transition="in" filter="circle(in)">
                                      <p:cBhvr>
                                        <p:cTn id="12" dur="2000"/>
                                        <p:tgtEl>
                                          <p:spTgt spid="1034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03431">
                                            <p:txEl>
                                              <p:pRg st="2" end="2"/>
                                            </p:txEl>
                                          </p:spTgt>
                                        </p:tgtEl>
                                        <p:attrNameLst>
                                          <p:attrName>style.visibility</p:attrName>
                                        </p:attrNameLst>
                                      </p:cBhvr>
                                      <p:to>
                                        <p:strVal val="visible"/>
                                      </p:to>
                                    </p:set>
                                    <p:animEffect transition="in" filter="circle(in)">
                                      <p:cBhvr>
                                        <p:cTn id="17" dur="2000"/>
                                        <p:tgtEl>
                                          <p:spTgt spid="1034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03431">
                                            <p:txEl>
                                              <p:pRg st="3" end="3"/>
                                            </p:txEl>
                                          </p:spTgt>
                                        </p:tgtEl>
                                        <p:attrNameLst>
                                          <p:attrName>style.visibility</p:attrName>
                                        </p:attrNameLst>
                                      </p:cBhvr>
                                      <p:to>
                                        <p:strVal val="visible"/>
                                      </p:to>
                                    </p:set>
                                    <p:animEffect transition="in" filter="circle(in)">
                                      <p:cBhvr>
                                        <p:cTn id="22" dur="2000"/>
                                        <p:tgtEl>
                                          <p:spTgt spid="1034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103431">
                                            <p:txEl>
                                              <p:pRg st="4" end="4"/>
                                            </p:txEl>
                                          </p:spTgt>
                                        </p:tgtEl>
                                        <p:attrNameLst>
                                          <p:attrName>style.visibility</p:attrName>
                                        </p:attrNameLst>
                                      </p:cBhvr>
                                      <p:to>
                                        <p:strVal val="visible"/>
                                      </p:to>
                                    </p:set>
                                    <p:animEffect transition="in" filter="circle(in)">
                                      <p:cBhvr>
                                        <p:cTn id="27" dur="2000"/>
                                        <p:tgtEl>
                                          <p:spTgt spid="1034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03438"/>
                                        </p:tgtEl>
                                        <p:attrNameLst>
                                          <p:attrName>style.visibility</p:attrName>
                                        </p:attrNameLst>
                                      </p:cBhvr>
                                      <p:to>
                                        <p:strVal val="visible"/>
                                      </p:to>
                                    </p:set>
                                    <p:anim calcmode="lin" valueType="num">
                                      <p:cBhvr>
                                        <p:cTn id="32" dur="500" fill="hold"/>
                                        <p:tgtEl>
                                          <p:spTgt spid="103438"/>
                                        </p:tgtEl>
                                        <p:attrNameLst>
                                          <p:attrName>ppt_w</p:attrName>
                                        </p:attrNameLst>
                                      </p:cBhvr>
                                      <p:tavLst>
                                        <p:tav tm="0">
                                          <p:val>
                                            <p:fltVal val="0"/>
                                          </p:val>
                                        </p:tav>
                                        <p:tav tm="100000">
                                          <p:val>
                                            <p:strVal val="#ppt_w"/>
                                          </p:val>
                                        </p:tav>
                                      </p:tavLst>
                                    </p:anim>
                                    <p:anim calcmode="lin" valueType="num">
                                      <p:cBhvr>
                                        <p:cTn id="33" dur="500" fill="hold"/>
                                        <p:tgtEl>
                                          <p:spTgt spid="103438"/>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nodeType="clickEffect">
                                  <p:stCondLst>
                                    <p:cond delay="0"/>
                                  </p:stCondLst>
                                  <p:childTnLst>
                                    <p:set>
                                      <p:cBhvr>
                                        <p:cTn id="37" dur="1" fill="hold">
                                          <p:stCondLst>
                                            <p:cond delay="0"/>
                                          </p:stCondLst>
                                        </p:cTn>
                                        <p:tgtEl>
                                          <p:spTgt spid="103439">
                                            <p:txEl>
                                              <p:pRg st="0" end="0"/>
                                            </p:txEl>
                                          </p:spTgt>
                                        </p:tgtEl>
                                        <p:attrNameLst>
                                          <p:attrName>style.visibility</p:attrName>
                                        </p:attrNameLst>
                                      </p:cBhvr>
                                      <p:to>
                                        <p:strVal val="visible"/>
                                      </p:to>
                                    </p:set>
                                    <p:animEffect transition="in" filter="circle(in)">
                                      <p:cBhvr>
                                        <p:cTn id="38" dur="2000"/>
                                        <p:tgtEl>
                                          <p:spTgt spid="103439">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103439">
                                            <p:txEl>
                                              <p:pRg st="1" end="1"/>
                                            </p:txEl>
                                          </p:spTgt>
                                        </p:tgtEl>
                                        <p:attrNameLst>
                                          <p:attrName>style.visibility</p:attrName>
                                        </p:attrNameLst>
                                      </p:cBhvr>
                                      <p:to>
                                        <p:strVal val="visible"/>
                                      </p:to>
                                    </p:set>
                                    <p:animEffect transition="in" filter="circle(in)">
                                      <p:cBhvr>
                                        <p:cTn id="43" dur="2000"/>
                                        <p:tgtEl>
                                          <p:spTgt spid="103439">
                                            <p:txEl>
                                              <p:pRg st="1" end="1"/>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nodeType="clickEffect">
                                  <p:stCondLst>
                                    <p:cond delay="0"/>
                                  </p:stCondLst>
                                  <p:childTnLst>
                                    <p:set>
                                      <p:cBhvr>
                                        <p:cTn id="47" dur="1" fill="hold">
                                          <p:stCondLst>
                                            <p:cond delay="0"/>
                                          </p:stCondLst>
                                        </p:cTn>
                                        <p:tgtEl>
                                          <p:spTgt spid="103439">
                                            <p:txEl>
                                              <p:pRg st="2" end="2"/>
                                            </p:txEl>
                                          </p:spTgt>
                                        </p:tgtEl>
                                        <p:attrNameLst>
                                          <p:attrName>style.visibility</p:attrName>
                                        </p:attrNameLst>
                                      </p:cBhvr>
                                      <p:to>
                                        <p:strVal val="visible"/>
                                      </p:to>
                                    </p:set>
                                    <p:animEffect transition="in" filter="circle(in)">
                                      <p:cBhvr>
                                        <p:cTn id="48" dur="2000"/>
                                        <p:tgtEl>
                                          <p:spTgt spid="103439">
                                            <p:txEl>
                                              <p:pRg st="2" end="2"/>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250825" y="3665538"/>
            <a:ext cx="8958263"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Arial" panose="020B0604020202020204" pitchFamily="34" charset="0"/>
              </a:rPr>
              <a:t> </a:t>
            </a:r>
            <a:endParaRPr lang="en-US" altLang="en-US" sz="2400">
              <a:solidFill>
                <a:srgbClr val="FF3300"/>
              </a:solidFill>
              <a:latin typeface="Times New Roman" panose="02020603050405020304" pitchFamily="18" charset="0"/>
              <a:cs typeface="Times New Roman" panose="02020603050405020304" pitchFamily="18" charset="0"/>
            </a:endParaRPr>
          </a:p>
        </p:txBody>
      </p:sp>
      <p:sp>
        <p:nvSpPr>
          <p:cNvPr id="30723" name="Text Box 6"/>
          <p:cNvSpPr txBox="1">
            <a:spLocks noChangeArrowheads="1"/>
          </p:cNvSpPr>
          <p:nvPr/>
        </p:nvSpPr>
        <p:spPr bwMode="auto">
          <a:xfrm>
            <a:off x="0" y="0"/>
            <a:ext cx="3743325" cy="45720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 </a:t>
            </a:r>
            <a:r>
              <a:rPr lang="en-US" altLang="en-US" sz="2400" b="1" u="sng">
                <a:latin typeface="Times New Roman" panose="02020603050405020304" pitchFamily="18" charset="0"/>
                <a:cs typeface="Times New Roman" panose="02020603050405020304" pitchFamily="18" charset="0"/>
              </a:rPr>
              <a:t>Mặt ghềnh Hát Loóng</a:t>
            </a:r>
          </a:p>
        </p:txBody>
      </p:sp>
      <p:sp>
        <p:nvSpPr>
          <p:cNvPr id="105480" name="Text Box 8"/>
          <p:cNvSpPr txBox="1">
            <a:spLocks noChangeArrowheads="1"/>
          </p:cNvSpPr>
          <p:nvPr/>
        </p:nvSpPr>
        <p:spPr bwMode="auto">
          <a:xfrm>
            <a:off x="195263" y="3111500"/>
            <a:ext cx="8958262"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Arial" panose="020B0604020202020204" pitchFamily="34" charset="0"/>
              </a:rPr>
              <a:t> </a:t>
            </a:r>
            <a:r>
              <a:rPr lang="en-US" altLang="en-US" sz="2400">
                <a:latin typeface="Times New Roman" panose="02020603050405020304" pitchFamily="18" charset="0"/>
                <a:cs typeface="Times New Roman" panose="02020603050405020304" pitchFamily="18" charset="0"/>
              </a:rPr>
              <a:t>+ Điệp từ, điệp cấu trúc, tăng tiến</a:t>
            </a:r>
          </a:p>
          <a:p>
            <a:pPr eaLnBrk="1" hangingPunct="1">
              <a:spcBef>
                <a:spcPct val="50000"/>
              </a:spcBef>
            </a:pPr>
            <a:r>
              <a:rPr lang="en-US" altLang="en-US" sz="2400">
                <a:latin typeface="Times New Roman" panose="02020603050405020304" pitchFamily="18" charset="0"/>
                <a:cs typeface="Times New Roman" panose="02020603050405020304" pitchFamily="18" charset="0"/>
              </a:rPr>
              <a:t>+ So sánh, nhân hóa</a:t>
            </a:r>
          </a:p>
          <a:p>
            <a:pPr eaLnBrk="1" hangingPunct="1">
              <a:spcBef>
                <a:spcPct val="50000"/>
              </a:spcBef>
            </a:pPr>
            <a:r>
              <a:rPr lang="en-US" altLang="en-US" sz="2400">
                <a:latin typeface="Times New Roman" panose="02020603050405020304" pitchFamily="18" charset="0"/>
                <a:cs typeface="Times New Roman" panose="02020603050405020304" pitchFamily="18" charset="0"/>
              </a:rPr>
              <a:t>+ Các thanh trắc liên tiếp và các động từ tạo nên âm hưởng dồn dập, mạnh mẽ. </a:t>
            </a:r>
          </a:p>
          <a:p>
            <a:pPr eaLnBrk="1" hangingPunct="1">
              <a:spcBef>
                <a:spcPct val="50000"/>
              </a:spcBef>
            </a:pPr>
            <a:endParaRPr lang="en-US" altLang="en-US" sz="2400">
              <a:solidFill>
                <a:srgbClr val="FF3300"/>
              </a:solidFill>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400">
              <a:solidFill>
                <a:srgbClr val="FF3300"/>
              </a:solidFill>
              <a:latin typeface="Times New Roman" panose="02020603050405020304" pitchFamily="18" charset="0"/>
              <a:cs typeface="Times New Roman" panose="02020603050405020304" pitchFamily="18" charset="0"/>
            </a:endParaRPr>
          </a:p>
        </p:txBody>
      </p:sp>
      <p:sp>
        <p:nvSpPr>
          <p:cNvPr id="105481" name="Rectangle 9"/>
          <p:cNvSpPr>
            <a:spLocks noChangeArrowheads="1"/>
          </p:cNvSpPr>
          <p:nvPr/>
        </p:nvSpPr>
        <p:spPr bwMode="auto">
          <a:xfrm>
            <a:off x="315913" y="5181600"/>
            <a:ext cx="88931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cs typeface="Times New Roman" panose="02020603050405020304" pitchFamily="18" charset="0"/>
              </a:rPr>
              <a:t>=&gt;</a:t>
            </a:r>
            <a:r>
              <a:rPr lang="en-US" altLang="en-US" sz="2400">
                <a:solidFill>
                  <a:srgbClr val="0000CC"/>
                </a:solidFill>
                <a:latin typeface="Times New Roman" panose="02020603050405020304" pitchFamily="18" charset="0"/>
                <a:cs typeface="Times New Roman" panose="02020603050405020304" pitchFamily="18" charset="0"/>
              </a:rPr>
              <a:t>Miêu tả sự hợp sức của nước, đá, sóng, gió triền miên bất tận,</a:t>
            </a:r>
          </a:p>
          <a:p>
            <a:pPr eaLnBrk="1" hangingPunct="1">
              <a:spcBef>
                <a:spcPct val="50000"/>
              </a:spcBef>
            </a:pPr>
            <a:r>
              <a:rPr lang="en-US" altLang="en-US" sz="2400">
                <a:solidFill>
                  <a:srgbClr val="0000CC"/>
                </a:solidFill>
                <a:latin typeface="Times New Roman" panose="02020603050405020304" pitchFamily="18" charset="0"/>
                <a:cs typeface="Times New Roman" panose="02020603050405020304" pitchFamily="18" charset="0"/>
              </a:rPr>
              <a:t> dữ dội của Sông Đà.</a:t>
            </a:r>
          </a:p>
        </p:txBody>
      </p:sp>
      <p:sp>
        <p:nvSpPr>
          <p:cNvPr id="15367" name="Rectangle 10"/>
          <p:cNvSpPr>
            <a:spLocks noChangeArrowheads="1"/>
          </p:cNvSpPr>
          <p:nvPr/>
        </p:nvSpPr>
        <p:spPr bwMode="auto">
          <a:xfrm>
            <a:off x="0" y="549275"/>
            <a:ext cx="14859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cs typeface="Arial" panose="020B0604020202020204" pitchFamily="34" charset="0"/>
              </a:rPr>
              <a:t>- </a:t>
            </a:r>
            <a:r>
              <a:rPr lang="en-US" altLang="en-US" sz="2400" b="1" u="sng">
                <a:cs typeface="Arial" panose="020B0604020202020204" pitchFamily="34" charset="0"/>
              </a:rPr>
              <a:t>Chi tiết</a:t>
            </a:r>
            <a:r>
              <a:rPr lang="en-US" altLang="en-US" sz="2400">
                <a:cs typeface="Arial" panose="020B0604020202020204" pitchFamily="34" charset="0"/>
              </a:rPr>
              <a:t>:</a:t>
            </a:r>
          </a:p>
        </p:txBody>
      </p:sp>
      <p:sp>
        <p:nvSpPr>
          <p:cNvPr id="105488" name="Rectangle 16"/>
          <p:cNvSpPr>
            <a:spLocks noChangeArrowheads="1"/>
          </p:cNvSpPr>
          <p:nvPr/>
        </p:nvSpPr>
        <p:spPr bwMode="auto">
          <a:xfrm>
            <a:off x="34925" y="2755900"/>
            <a:ext cx="26638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cs typeface="Times New Roman" panose="02020603050405020304" pitchFamily="18" charset="0"/>
              </a:rPr>
              <a:t>- </a:t>
            </a:r>
            <a:r>
              <a:rPr lang="en-US" altLang="en-US" sz="2400" b="1" u="sng">
                <a:latin typeface="Times New Roman" panose="02020603050405020304" pitchFamily="18" charset="0"/>
                <a:cs typeface="Times New Roman" panose="02020603050405020304" pitchFamily="18" charset="0"/>
              </a:rPr>
              <a:t>Nghệ thuật</a:t>
            </a:r>
            <a:r>
              <a:rPr lang="en-US" altLang="en-US" sz="2400">
                <a:latin typeface="Times New Roman" panose="02020603050405020304" pitchFamily="18" charset="0"/>
                <a:cs typeface="Times New Roman" panose="02020603050405020304" pitchFamily="18" charset="0"/>
              </a:rPr>
              <a:t>:</a:t>
            </a:r>
          </a:p>
        </p:txBody>
      </p:sp>
      <p:sp>
        <p:nvSpPr>
          <p:cNvPr id="15369" name="Rectangle 1"/>
          <p:cNvSpPr>
            <a:spLocks noChangeArrowheads="1"/>
          </p:cNvSpPr>
          <p:nvPr/>
        </p:nvSpPr>
        <p:spPr bwMode="auto">
          <a:xfrm>
            <a:off x="179388" y="1047750"/>
            <a:ext cx="87788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
                <a:schemeClr val="hlink"/>
              </a:buClr>
              <a:buSzPct val="70000"/>
              <a:buFontTx/>
              <a:buNone/>
              <a:defRPr/>
            </a:pPr>
            <a:r>
              <a:rPr lang="en-US" sz="2800" dirty="0"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dirty="0" err="1"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Nước</a:t>
            </a:r>
            <a:r>
              <a:rPr lang="en-US" sz="2800" dirty="0"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dirty="0" err="1"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xô</a:t>
            </a:r>
            <a:r>
              <a:rPr lang="en-US" sz="2800" dirty="0"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dirty="0" err="1"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a:t>
            </a:r>
            <a:r>
              <a:rPr lang="en-US" sz="2800" dirty="0"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dirty="0" err="1"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a:t>
            </a:r>
            <a:r>
              <a:rPr lang="en-US" sz="2800" dirty="0"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dirty="0" err="1"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xô</a:t>
            </a:r>
            <a:r>
              <a:rPr lang="en-US" sz="2800" dirty="0"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dirty="0" err="1"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sóng</a:t>
            </a:r>
            <a:r>
              <a:rPr lang="en-US" sz="2800" dirty="0"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dirty="0" err="1"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sóng</a:t>
            </a:r>
            <a:r>
              <a:rPr lang="en-US" sz="2800" dirty="0"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dirty="0" err="1"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xô</a:t>
            </a:r>
            <a:r>
              <a:rPr lang="en-US" sz="2800" dirty="0"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dirty="0" err="1"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gió</a:t>
            </a:r>
            <a:r>
              <a:rPr lang="en-US" sz="2800" dirty="0" smtClean="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a:p>
            <a:pPr eaLnBrk="1" hangingPunct="1">
              <a:spcBef>
                <a:spcPct val="50000"/>
              </a:spcBef>
              <a:buClr>
                <a:schemeClr val="hlink"/>
              </a:buClr>
              <a:buSzPct val="70000"/>
              <a:buFontTx/>
              <a:buNone/>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Cuồn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cuộn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luồng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gió</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gùn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ghè</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suốt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năm</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như</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lúc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nào</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cũng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đòi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nợ</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xuýt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bất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cứ</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người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lái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đò</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Sông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Đà</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nào</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tóm</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được</a:t>
            </a:r>
            <a:r>
              <a:rPr lang="en-US" alt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7">
                                            <p:txEl>
                                              <p:pRg st="0" end="0"/>
                                            </p:txEl>
                                          </p:spTgt>
                                        </p:tgtEl>
                                        <p:attrNameLst>
                                          <p:attrName>style.visibility</p:attrName>
                                        </p:attrNameLst>
                                      </p:cBhvr>
                                      <p:to>
                                        <p:strVal val="visible"/>
                                      </p:to>
                                    </p:set>
                                    <p:animEffect transition="in" filter="barn(inVertical)">
                                      <p:cBhvr>
                                        <p:cTn id="7" dur="500"/>
                                        <p:tgtEl>
                                          <p:spTgt spid="153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9">
                                            <p:txEl>
                                              <p:pRg st="0" end="0"/>
                                            </p:txEl>
                                          </p:spTgt>
                                        </p:tgtEl>
                                        <p:attrNameLst>
                                          <p:attrName>style.visibility</p:attrName>
                                        </p:attrNameLst>
                                      </p:cBhvr>
                                      <p:to>
                                        <p:strVal val="visible"/>
                                      </p:to>
                                    </p:set>
                                    <p:animEffect transition="in" filter="barn(inVertical)">
                                      <p:cBhvr>
                                        <p:cTn id="12" dur="500"/>
                                        <p:tgtEl>
                                          <p:spTgt spid="1536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9">
                                            <p:txEl>
                                              <p:pRg st="1" end="1"/>
                                            </p:txEl>
                                          </p:spTgt>
                                        </p:tgtEl>
                                        <p:attrNameLst>
                                          <p:attrName>style.visibility</p:attrName>
                                        </p:attrNameLst>
                                      </p:cBhvr>
                                      <p:to>
                                        <p:strVal val="visible"/>
                                      </p:to>
                                    </p:set>
                                    <p:animEffect transition="in" filter="barn(inVertical)">
                                      <p:cBhvr>
                                        <p:cTn id="17" dur="500"/>
                                        <p:tgtEl>
                                          <p:spTgt spid="1536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5488">
                                            <p:txEl>
                                              <p:pRg st="0" end="0"/>
                                            </p:txEl>
                                          </p:spTgt>
                                        </p:tgtEl>
                                        <p:attrNameLst>
                                          <p:attrName>style.visibility</p:attrName>
                                        </p:attrNameLst>
                                      </p:cBhvr>
                                      <p:to>
                                        <p:strVal val="visible"/>
                                      </p:to>
                                    </p:set>
                                    <p:animEffect transition="in" filter="wipe(down)">
                                      <p:cBhvr>
                                        <p:cTn id="22" dur="500"/>
                                        <p:tgtEl>
                                          <p:spTgt spid="10548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105480">
                                            <p:txEl>
                                              <p:pRg st="0" end="0"/>
                                            </p:txEl>
                                          </p:spTgt>
                                        </p:tgtEl>
                                        <p:attrNameLst>
                                          <p:attrName>style.visibility</p:attrName>
                                        </p:attrNameLst>
                                      </p:cBhvr>
                                      <p:to>
                                        <p:strVal val="visible"/>
                                      </p:to>
                                    </p:set>
                                    <p:animEffect transition="in" filter="circle(in)">
                                      <p:cBhvr>
                                        <p:cTn id="27" dur="2000"/>
                                        <p:tgtEl>
                                          <p:spTgt spid="105480">
                                            <p:txEl>
                                              <p:pRg st="0" end="0"/>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105480">
                                            <p:txEl>
                                              <p:pRg st="1" end="1"/>
                                            </p:txEl>
                                          </p:spTgt>
                                        </p:tgtEl>
                                        <p:attrNameLst>
                                          <p:attrName>style.visibility</p:attrName>
                                        </p:attrNameLst>
                                      </p:cBhvr>
                                      <p:to>
                                        <p:strVal val="visible"/>
                                      </p:to>
                                    </p:set>
                                    <p:animEffect transition="in" filter="circle(in)">
                                      <p:cBhvr>
                                        <p:cTn id="30" dur="2000"/>
                                        <p:tgtEl>
                                          <p:spTgt spid="105480">
                                            <p:txEl>
                                              <p:pRg st="1" end="1"/>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105480">
                                            <p:txEl>
                                              <p:pRg st="2" end="2"/>
                                            </p:txEl>
                                          </p:spTgt>
                                        </p:tgtEl>
                                        <p:attrNameLst>
                                          <p:attrName>style.visibility</p:attrName>
                                        </p:attrNameLst>
                                      </p:cBhvr>
                                      <p:to>
                                        <p:strVal val="visible"/>
                                      </p:to>
                                    </p:set>
                                    <p:animEffect transition="in" filter="circle(in)">
                                      <p:cBhvr>
                                        <p:cTn id="33" dur="2000"/>
                                        <p:tgtEl>
                                          <p:spTgt spid="105480">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05481">
                                            <p:txEl>
                                              <p:pRg st="0" end="0"/>
                                            </p:txEl>
                                          </p:spTgt>
                                        </p:tgtEl>
                                        <p:attrNameLst>
                                          <p:attrName>style.visibility</p:attrName>
                                        </p:attrNameLst>
                                      </p:cBhvr>
                                      <p:to>
                                        <p:strVal val="visible"/>
                                      </p:to>
                                    </p:set>
                                    <p:animEffect transition="in" filter="fade">
                                      <p:cBhvr>
                                        <p:cTn id="38" dur="500"/>
                                        <p:tgtEl>
                                          <p:spTgt spid="105481">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5481">
                                            <p:txEl>
                                              <p:pRg st="1" end="1"/>
                                            </p:txEl>
                                          </p:spTgt>
                                        </p:tgtEl>
                                        <p:attrNameLst>
                                          <p:attrName>style.visibility</p:attrName>
                                        </p:attrNameLst>
                                      </p:cBhvr>
                                      <p:to>
                                        <p:strVal val="visible"/>
                                      </p:to>
                                    </p:set>
                                    <p:animEffect transition="in" filter="fade">
                                      <p:cBhvr>
                                        <p:cTn id="41" dur="500"/>
                                        <p:tgtEl>
                                          <p:spTgt spid="1054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34938" y="182563"/>
            <a:ext cx="2051050" cy="45720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cs typeface="Arial" panose="020B0604020202020204" pitchFamily="34" charset="0"/>
              </a:rPr>
              <a:t>* </a:t>
            </a:r>
            <a:r>
              <a:rPr lang="en-US" altLang="en-US" sz="2400" b="1">
                <a:latin typeface="Times New Roman" panose="02020603050405020304" pitchFamily="18" charset="0"/>
                <a:cs typeface="Times New Roman" panose="02020603050405020304" pitchFamily="18" charset="0"/>
              </a:rPr>
              <a:t>Hút nước</a:t>
            </a:r>
          </a:p>
        </p:txBody>
      </p:sp>
      <p:sp>
        <p:nvSpPr>
          <p:cNvPr id="107527" name="Text Box 7"/>
          <p:cNvSpPr txBox="1">
            <a:spLocks noChangeArrowheads="1"/>
          </p:cNvSpPr>
          <p:nvPr/>
        </p:nvSpPr>
        <p:spPr bwMode="auto">
          <a:xfrm>
            <a:off x="369888" y="1531938"/>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solidFill>
                  <a:schemeClr val="accent2"/>
                </a:solidFill>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rPr>
              <a:t> </a:t>
            </a:r>
            <a:r>
              <a:rPr lang="en-US" altLang="en-US" sz="2400">
                <a:solidFill>
                  <a:schemeClr val="accent2"/>
                </a:solidFill>
                <a:latin typeface="Times New Roman" panose="02020603050405020304" pitchFamily="18" charset="0"/>
                <a:cs typeface="Times New Roman" panose="02020603050405020304" pitchFamily="18" charset="0"/>
              </a:rPr>
              <a:t>Nước ở đây thở và kêu như cửa cống cái bị sặc</a:t>
            </a:r>
            <a:endParaRPr lang="en-US" altLang="en-US" sz="2400">
              <a:latin typeface="Times New Roman" panose="02020603050405020304" pitchFamily="18" charset="0"/>
              <a:cs typeface="Times New Roman" panose="02020603050405020304" pitchFamily="18" charset="0"/>
            </a:endParaRPr>
          </a:p>
        </p:txBody>
      </p:sp>
      <p:sp>
        <p:nvSpPr>
          <p:cNvPr id="107528" name="Text Box 8"/>
          <p:cNvSpPr txBox="1">
            <a:spLocks noChangeArrowheads="1"/>
          </p:cNvSpPr>
          <p:nvPr/>
        </p:nvSpPr>
        <p:spPr bwMode="auto">
          <a:xfrm>
            <a:off x="369888" y="2060575"/>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solidFill>
                  <a:schemeClr val="accent2"/>
                </a:solidFill>
                <a:latin typeface="Times New Roman" panose="02020603050405020304" pitchFamily="18" charset="0"/>
                <a:cs typeface="Times New Roman" panose="02020603050405020304" pitchFamily="18" charset="0"/>
              </a:rPr>
              <a:t>+ </a:t>
            </a:r>
            <a:r>
              <a:rPr lang="en-US" altLang="en-US" sz="2400">
                <a:solidFill>
                  <a:schemeClr val="accent2"/>
                </a:solidFill>
                <a:latin typeface="Times New Roman" panose="02020603050405020304" pitchFamily="18" charset="0"/>
                <a:cs typeface="Times New Roman" panose="02020603050405020304" pitchFamily="18" charset="0"/>
              </a:rPr>
              <a:t>Nước ặc ặc lên như vừa rót dầu sôi vào</a:t>
            </a:r>
            <a:endParaRPr lang="en-US" altLang="en-US" sz="2400">
              <a:latin typeface="Times New Roman" panose="02020603050405020304" pitchFamily="18" charset="0"/>
              <a:cs typeface="Times New Roman" panose="02020603050405020304" pitchFamily="18" charset="0"/>
            </a:endParaRPr>
          </a:p>
        </p:txBody>
      </p:sp>
      <p:sp>
        <p:nvSpPr>
          <p:cNvPr id="107530" name="Text Box 10"/>
          <p:cNvSpPr txBox="1">
            <a:spLocks noChangeArrowheads="1"/>
          </p:cNvSpPr>
          <p:nvPr/>
        </p:nvSpPr>
        <p:spPr bwMode="auto">
          <a:xfrm>
            <a:off x="285750" y="3008313"/>
            <a:ext cx="88582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chemeClr val="accent2"/>
                </a:solidFill>
                <a:cs typeface="Arial" panose="020B0604020202020204" pitchFamily="34" charset="0"/>
              </a:rPr>
              <a:t> </a:t>
            </a:r>
            <a:r>
              <a:rPr lang="en-US" altLang="en-US" sz="2400">
                <a:solidFill>
                  <a:srgbClr val="0000CC"/>
                </a:solidFill>
                <a:latin typeface="Times New Roman" panose="02020603050405020304" pitchFamily="18" charset="0"/>
                <a:cs typeface="Times New Roman" panose="02020603050405020304" pitchFamily="18" charset="0"/>
              </a:rPr>
              <a:t>+ Như ô tô sang số ấn ga… </a:t>
            </a:r>
            <a:r>
              <a:rPr lang="en-US" altLang="en-US" sz="2400">
                <a:latin typeface="Times New Roman" panose="02020603050405020304" pitchFamily="18" charset="0"/>
                <a:cs typeface="Times New Roman" panose="02020603050405020304" pitchFamily="18" charset="0"/>
              </a:rPr>
              <a:t>, </a:t>
            </a:r>
            <a:r>
              <a:rPr lang="en-US" altLang="en-US" sz="2400">
                <a:solidFill>
                  <a:schemeClr val="accent2"/>
                </a:solidFill>
                <a:latin typeface="Times New Roman" panose="02020603050405020304" pitchFamily="18" charset="0"/>
                <a:cs typeface="Times New Roman" panose="02020603050405020304" pitchFamily="18" charset="0"/>
              </a:rPr>
              <a:t>như một cái mặt giếng mà thành giếng xây toàn bằng nước sông xanh ve….</a:t>
            </a:r>
          </a:p>
        </p:txBody>
      </p:sp>
      <p:sp>
        <p:nvSpPr>
          <p:cNvPr id="31750" name="Rectangle 14"/>
          <p:cNvSpPr>
            <a:spLocks noChangeArrowheads="1"/>
          </p:cNvSpPr>
          <p:nvPr/>
        </p:nvSpPr>
        <p:spPr bwMode="auto">
          <a:xfrm>
            <a:off x="61913" y="639763"/>
            <a:ext cx="14859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cs typeface="Arial" panose="020B0604020202020204" pitchFamily="34" charset="0"/>
              </a:rPr>
              <a:t>- </a:t>
            </a:r>
            <a:r>
              <a:rPr lang="en-US" altLang="en-US" sz="2400" b="1" u="sng">
                <a:latin typeface="Times New Roman" panose="02020603050405020304" pitchFamily="18" charset="0"/>
                <a:cs typeface="Times New Roman" panose="02020603050405020304" pitchFamily="18" charset="0"/>
              </a:rPr>
              <a:t>Chi tiết</a:t>
            </a:r>
            <a:r>
              <a:rPr lang="en-US" altLang="en-US" sz="2400">
                <a:latin typeface="Times New Roman" panose="02020603050405020304" pitchFamily="18" charset="0"/>
                <a:cs typeface="Times New Roman" panose="02020603050405020304" pitchFamily="18" charset="0"/>
              </a:rPr>
              <a:t>:</a:t>
            </a:r>
          </a:p>
        </p:txBody>
      </p:sp>
      <p:sp>
        <p:nvSpPr>
          <p:cNvPr id="107535" name="Text Box 15"/>
          <p:cNvSpPr txBox="1">
            <a:spLocks noChangeArrowheads="1"/>
          </p:cNvSpPr>
          <p:nvPr/>
        </p:nvSpPr>
        <p:spPr bwMode="auto">
          <a:xfrm>
            <a:off x="369888" y="1074738"/>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solidFill>
                  <a:schemeClr val="accent2"/>
                </a:solidFill>
                <a:latin typeface="Times New Roman" panose="02020603050405020304" pitchFamily="18" charset="0"/>
                <a:cs typeface="Times New Roman" panose="02020603050405020304" pitchFamily="18" charset="0"/>
              </a:rPr>
              <a:t>+ </a:t>
            </a:r>
            <a:r>
              <a:rPr lang="en-US" altLang="en-US" sz="2400">
                <a:solidFill>
                  <a:schemeClr val="accent2"/>
                </a:solidFill>
                <a:latin typeface="Times New Roman" panose="02020603050405020304" pitchFamily="18" charset="0"/>
                <a:cs typeface="Times New Roman" panose="02020603050405020304" pitchFamily="18" charset="0"/>
              </a:rPr>
              <a:t>Giống như cái giếng bê tông thả xuống sông</a:t>
            </a:r>
          </a:p>
        </p:txBody>
      </p:sp>
      <p:sp>
        <p:nvSpPr>
          <p:cNvPr id="107537" name="Text Box 17"/>
          <p:cNvSpPr txBox="1">
            <a:spLocks noChangeArrowheads="1"/>
          </p:cNvSpPr>
          <p:nvPr/>
        </p:nvSpPr>
        <p:spPr bwMode="auto">
          <a:xfrm>
            <a:off x="395288" y="2535238"/>
            <a:ext cx="84248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solidFill>
                  <a:schemeClr val="accent2"/>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Từng lôi những con thuyền</a:t>
            </a:r>
            <a:r>
              <a:rPr lang="en-US" altLang="en-US" sz="2400">
                <a:solidFill>
                  <a:schemeClr val="accent2"/>
                </a:solidFill>
                <a:latin typeface="Times New Roman" panose="02020603050405020304" pitchFamily="18" charset="0"/>
                <a:cs typeface="Times New Roman" panose="02020603050405020304" pitchFamily="18" charset="0"/>
              </a:rPr>
              <a:t> trồng ngay cây chuối ngược…</a:t>
            </a:r>
          </a:p>
        </p:txBody>
      </p:sp>
      <p:sp>
        <p:nvSpPr>
          <p:cNvPr id="107538" name="Rectangle 18"/>
          <p:cNvSpPr>
            <a:spLocks noChangeArrowheads="1"/>
          </p:cNvSpPr>
          <p:nvPr/>
        </p:nvSpPr>
        <p:spPr bwMode="auto">
          <a:xfrm>
            <a:off x="369888" y="3886200"/>
            <a:ext cx="26638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cs typeface="Times New Roman" panose="02020603050405020304" pitchFamily="18" charset="0"/>
              </a:rPr>
              <a:t>- </a:t>
            </a:r>
            <a:r>
              <a:rPr lang="en-US" altLang="en-US" sz="2400" b="1" u="sng">
                <a:latin typeface="Times New Roman" panose="02020603050405020304" pitchFamily="18" charset="0"/>
                <a:cs typeface="Times New Roman" panose="02020603050405020304" pitchFamily="18" charset="0"/>
              </a:rPr>
              <a:t>Nghệ thuật</a:t>
            </a:r>
            <a:r>
              <a:rPr lang="en-US" altLang="en-US" sz="2400">
                <a:latin typeface="Times New Roman" panose="02020603050405020304" pitchFamily="18" charset="0"/>
                <a:cs typeface="Times New Roman" panose="02020603050405020304" pitchFamily="18" charset="0"/>
              </a:rPr>
              <a:t>:</a:t>
            </a:r>
          </a:p>
        </p:txBody>
      </p:sp>
      <p:sp>
        <p:nvSpPr>
          <p:cNvPr id="11" name="Rectangle 18"/>
          <p:cNvSpPr>
            <a:spLocks noChangeArrowheads="1"/>
          </p:cNvSpPr>
          <p:nvPr/>
        </p:nvSpPr>
        <p:spPr bwMode="auto">
          <a:xfrm>
            <a:off x="285750" y="4598988"/>
            <a:ext cx="8389938" cy="1385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3300"/>
                </a:solidFill>
                <a:latin typeface="Times New Roman" panose="02020603050405020304" pitchFamily="18" charset="0"/>
                <a:cs typeface="Times New Roman" panose="02020603050405020304" pitchFamily="18" charset="0"/>
              </a:rPr>
              <a:t> So sánh dày đặc, nhân hóa, liên tưởng, tưởng tượng phong phú</a:t>
            </a:r>
          </a:p>
          <a:p>
            <a:pPr eaLnBrk="1" hangingPunct="1">
              <a:spcBef>
                <a:spcPct val="50000"/>
              </a:spcBef>
            </a:pPr>
            <a:r>
              <a:rPr lang="en-US" altLang="en-US" sz="2400">
                <a:latin typeface="Times New Roman" panose="02020603050405020304" pitchFamily="18" charset="0"/>
                <a:cs typeface="Times New Roman" panose="02020603050405020304" pitchFamily="18" charset="0"/>
              </a:rPr>
              <a:t>=&gt; </a:t>
            </a:r>
            <a:r>
              <a:rPr lang="en-US" altLang="en-US" sz="2400">
                <a:solidFill>
                  <a:srgbClr val="FF0000"/>
                </a:solidFill>
                <a:latin typeface="Times New Roman" panose="02020603050405020304" pitchFamily="18" charset="0"/>
                <a:cs typeface="Times New Roman" panose="02020603050405020304" pitchFamily="18" charset="0"/>
              </a:rPr>
              <a:t>Tô đậm mức độ khủng khiếp của những cái hút nước </a:t>
            </a:r>
            <a:r>
              <a:rPr lang="en-US" altLang="en-US" sz="2400">
                <a:solidFill>
                  <a:srgbClr val="FF3300"/>
                </a:solidFill>
                <a:latin typeface="Times New Roman" panose="02020603050405020304" pitchFamily="18" charset="0"/>
                <a:cs typeface="Times New Roman" panose="02020603050405020304" pitchFamily="18" charset="0"/>
              </a:rPr>
              <a:t>dữ dội, nguy hiểm, là cạm bẫy chết người.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7535"/>
                                        </p:tgtEl>
                                        <p:attrNameLst>
                                          <p:attrName>style.visibility</p:attrName>
                                        </p:attrNameLst>
                                      </p:cBhvr>
                                      <p:to>
                                        <p:strVal val="visible"/>
                                      </p:to>
                                    </p:set>
                                    <p:anim calcmode="lin" valueType="num">
                                      <p:cBhvr>
                                        <p:cTn id="7" dur="500" fill="hold"/>
                                        <p:tgtEl>
                                          <p:spTgt spid="107535"/>
                                        </p:tgtEl>
                                        <p:attrNameLst>
                                          <p:attrName>ppt_w</p:attrName>
                                        </p:attrNameLst>
                                      </p:cBhvr>
                                      <p:tavLst>
                                        <p:tav tm="0">
                                          <p:val>
                                            <p:fltVal val="0"/>
                                          </p:val>
                                        </p:tav>
                                        <p:tav tm="100000">
                                          <p:val>
                                            <p:strVal val="#ppt_w"/>
                                          </p:val>
                                        </p:tav>
                                      </p:tavLst>
                                    </p:anim>
                                    <p:anim calcmode="lin" valueType="num">
                                      <p:cBhvr>
                                        <p:cTn id="8" dur="500" fill="hold"/>
                                        <p:tgtEl>
                                          <p:spTgt spid="10753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7527"/>
                                        </p:tgtEl>
                                        <p:attrNameLst>
                                          <p:attrName>style.visibility</p:attrName>
                                        </p:attrNameLst>
                                      </p:cBhvr>
                                      <p:to>
                                        <p:strVal val="visible"/>
                                      </p:to>
                                    </p:set>
                                    <p:anim calcmode="lin" valueType="num">
                                      <p:cBhvr>
                                        <p:cTn id="13" dur="500" fill="hold"/>
                                        <p:tgtEl>
                                          <p:spTgt spid="107527"/>
                                        </p:tgtEl>
                                        <p:attrNameLst>
                                          <p:attrName>ppt_w</p:attrName>
                                        </p:attrNameLst>
                                      </p:cBhvr>
                                      <p:tavLst>
                                        <p:tav tm="0">
                                          <p:val>
                                            <p:fltVal val="0"/>
                                          </p:val>
                                        </p:tav>
                                        <p:tav tm="100000">
                                          <p:val>
                                            <p:strVal val="#ppt_w"/>
                                          </p:val>
                                        </p:tav>
                                      </p:tavLst>
                                    </p:anim>
                                    <p:anim calcmode="lin" valueType="num">
                                      <p:cBhvr>
                                        <p:cTn id="14" dur="500" fill="hold"/>
                                        <p:tgtEl>
                                          <p:spTgt spid="10752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7528"/>
                                        </p:tgtEl>
                                        <p:attrNameLst>
                                          <p:attrName>style.visibility</p:attrName>
                                        </p:attrNameLst>
                                      </p:cBhvr>
                                      <p:to>
                                        <p:strVal val="visible"/>
                                      </p:to>
                                    </p:set>
                                    <p:anim calcmode="lin" valueType="num">
                                      <p:cBhvr>
                                        <p:cTn id="19" dur="500" fill="hold"/>
                                        <p:tgtEl>
                                          <p:spTgt spid="107528"/>
                                        </p:tgtEl>
                                        <p:attrNameLst>
                                          <p:attrName>ppt_w</p:attrName>
                                        </p:attrNameLst>
                                      </p:cBhvr>
                                      <p:tavLst>
                                        <p:tav tm="0">
                                          <p:val>
                                            <p:fltVal val="0"/>
                                          </p:val>
                                        </p:tav>
                                        <p:tav tm="100000">
                                          <p:val>
                                            <p:strVal val="#ppt_w"/>
                                          </p:val>
                                        </p:tav>
                                      </p:tavLst>
                                    </p:anim>
                                    <p:anim calcmode="lin" valueType="num">
                                      <p:cBhvr>
                                        <p:cTn id="20" dur="500" fill="hold"/>
                                        <p:tgtEl>
                                          <p:spTgt spid="10752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7537"/>
                                        </p:tgtEl>
                                        <p:attrNameLst>
                                          <p:attrName>style.visibility</p:attrName>
                                        </p:attrNameLst>
                                      </p:cBhvr>
                                      <p:to>
                                        <p:strVal val="visible"/>
                                      </p:to>
                                    </p:set>
                                    <p:anim calcmode="lin" valueType="num">
                                      <p:cBhvr>
                                        <p:cTn id="25" dur="500" fill="hold"/>
                                        <p:tgtEl>
                                          <p:spTgt spid="107537"/>
                                        </p:tgtEl>
                                        <p:attrNameLst>
                                          <p:attrName>ppt_w</p:attrName>
                                        </p:attrNameLst>
                                      </p:cBhvr>
                                      <p:tavLst>
                                        <p:tav tm="0">
                                          <p:val>
                                            <p:fltVal val="0"/>
                                          </p:val>
                                        </p:tav>
                                        <p:tav tm="100000">
                                          <p:val>
                                            <p:strVal val="#ppt_w"/>
                                          </p:val>
                                        </p:tav>
                                      </p:tavLst>
                                    </p:anim>
                                    <p:anim calcmode="lin" valueType="num">
                                      <p:cBhvr>
                                        <p:cTn id="26" dur="500" fill="hold"/>
                                        <p:tgtEl>
                                          <p:spTgt spid="10753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7530"/>
                                        </p:tgtEl>
                                        <p:attrNameLst>
                                          <p:attrName>style.visibility</p:attrName>
                                        </p:attrNameLst>
                                      </p:cBhvr>
                                      <p:to>
                                        <p:strVal val="visible"/>
                                      </p:to>
                                    </p:set>
                                    <p:anim calcmode="lin" valueType="num">
                                      <p:cBhvr>
                                        <p:cTn id="31" dur="500" fill="hold"/>
                                        <p:tgtEl>
                                          <p:spTgt spid="107530"/>
                                        </p:tgtEl>
                                        <p:attrNameLst>
                                          <p:attrName>ppt_w</p:attrName>
                                        </p:attrNameLst>
                                      </p:cBhvr>
                                      <p:tavLst>
                                        <p:tav tm="0">
                                          <p:val>
                                            <p:fltVal val="0"/>
                                          </p:val>
                                        </p:tav>
                                        <p:tav tm="100000">
                                          <p:val>
                                            <p:strVal val="#ppt_w"/>
                                          </p:val>
                                        </p:tav>
                                      </p:tavLst>
                                    </p:anim>
                                    <p:anim calcmode="lin" valueType="num">
                                      <p:cBhvr>
                                        <p:cTn id="32" dur="500" fill="hold"/>
                                        <p:tgtEl>
                                          <p:spTgt spid="107530"/>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7538"/>
                                        </p:tgtEl>
                                        <p:attrNameLst>
                                          <p:attrName>style.visibility</p:attrName>
                                        </p:attrNameLst>
                                      </p:cBhvr>
                                      <p:to>
                                        <p:strVal val="visible"/>
                                      </p:to>
                                    </p:set>
                                    <p:anim calcmode="lin" valueType="num">
                                      <p:cBhvr>
                                        <p:cTn id="37" dur="500" fill="hold"/>
                                        <p:tgtEl>
                                          <p:spTgt spid="107538"/>
                                        </p:tgtEl>
                                        <p:attrNameLst>
                                          <p:attrName>ppt_w</p:attrName>
                                        </p:attrNameLst>
                                      </p:cBhvr>
                                      <p:tavLst>
                                        <p:tav tm="0">
                                          <p:val>
                                            <p:fltVal val="0"/>
                                          </p:val>
                                        </p:tav>
                                        <p:tav tm="100000">
                                          <p:val>
                                            <p:strVal val="#ppt_w"/>
                                          </p:val>
                                        </p:tav>
                                      </p:tavLst>
                                    </p:anim>
                                    <p:anim calcmode="lin" valueType="num">
                                      <p:cBhvr>
                                        <p:cTn id="38" dur="500" fill="hold"/>
                                        <p:tgtEl>
                                          <p:spTgt spid="107538"/>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7" grpId="0"/>
      <p:bldP spid="107528" grpId="0"/>
      <p:bldP spid="107530" grpId="0"/>
      <p:bldP spid="107535" grpId="0"/>
      <p:bldP spid="107537" grpId="0"/>
      <p:bldP spid="107538"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0" y="9144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2400">
              <a:latin typeface="Times New Roman" panose="02020603050405020304" pitchFamily="18" charset="0"/>
            </a:endParaRPr>
          </a:p>
        </p:txBody>
      </p:sp>
      <p:sp>
        <p:nvSpPr>
          <p:cNvPr id="26627" name="Text Box 4"/>
          <p:cNvSpPr txBox="1">
            <a:spLocks noChangeArrowheads="1"/>
          </p:cNvSpPr>
          <p:nvPr/>
        </p:nvSpPr>
        <p:spPr bwMode="auto">
          <a:xfrm>
            <a:off x="685800" y="471488"/>
            <a:ext cx="3200400" cy="461962"/>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 Tiếng thác nước:</a:t>
            </a:r>
          </a:p>
        </p:txBody>
      </p:sp>
      <p:sp>
        <p:nvSpPr>
          <p:cNvPr id="18438" name="Rectangle 14"/>
          <p:cNvSpPr>
            <a:spLocks noChangeArrowheads="1"/>
          </p:cNvSpPr>
          <p:nvPr/>
        </p:nvSpPr>
        <p:spPr bwMode="auto">
          <a:xfrm>
            <a:off x="685800" y="933450"/>
            <a:ext cx="14859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cs typeface="Arial" panose="020B0604020202020204" pitchFamily="34" charset="0"/>
              </a:rPr>
              <a:t>- </a:t>
            </a:r>
            <a:r>
              <a:rPr lang="en-US" altLang="en-US" sz="2400" b="1" u="sng">
                <a:latin typeface="Times New Roman" panose="02020603050405020304" pitchFamily="18" charset="0"/>
                <a:cs typeface="Times New Roman" panose="02020603050405020304" pitchFamily="18" charset="0"/>
              </a:rPr>
              <a:t>Chi tiết</a:t>
            </a:r>
            <a:r>
              <a:rPr lang="en-US" altLang="en-US" sz="2400">
                <a:latin typeface="Times New Roman" panose="02020603050405020304" pitchFamily="18" charset="0"/>
                <a:cs typeface="Times New Roman" panose="02020603050405020304" pitchFamily="18" charset="0"/>
              </a:rPr>
              <a:t>:</a:t>
            </a:r>
          </a:p>
        </p:txBody>
      </p:sp>
      <p:sp>
        <p:nvSpPr>
          <p:cNvPr id="11" name="Text Box 11"/>
          <p:cNvSpPr txBox="1">
            <a:spLocks noChangeArrowheads="1"/>
          </p:cNvSpPr>
          <p:nvPr/>
        </p:nvSpPr>
        <p:spPr bwMode="auto">
          <a:xfrm>
            <a:off x="700088" y="1509713"/>
            <a:ext cx="5648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 Réo gần mãi, lại réo to lên mãi </a:t>
            </a:r>
          </a:p>
        </p:txBody>
      </p:sp>
      <p:sp>
        <p:nvSpPr>
          <p:cNvPr id="13" name="Text Box 12"/>
          <p:cNvSpPr txBox="1">
            <a:spLocks noChangeArrowheads="1"/>
          </p:cNvSpPr>
          <p:nvPr/>
        </p:nvSpPr>
        <p:spPr bwMode="auto">
          <a:xfrm>
            <a:off x="700088" y="2590800"/>
            <a:ext cx="78486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 Rống lên như tiếng ngàn con trâu mộng lồng lộn, phá tuông rừng lửa…</a:t>
            </a:r>
          </a:p>
          <a:p>
            <a:pPr eaLnBrk="1" hangingPunct="1">
              <a:spcBef>
                <a:spcPct val="50000"/>
              </a:spcBef>
            </a:pPr>
            <a:r>
              <a:rPr lang="en-US" altLang="en-US" sz="2400" b="1" u="sng">
                <a:latin typeface="Times New Roman" panose="02020603050405020304" pitchFamily="18" charset="0"/>
                <a:cs typeface="Times New Roman" panose="02020603050405020304" pitchFamily="18" charset="0"/>
              </a:rPr>
              <a:t>- Nghệ thuật</a:t>
            </a:r>
            <a:r>
              <a:rPr lang="en-US" altLang="en-US" sz="2400">
                <a:latin typeface="Times New Roman" panose="02020603050405020304" pitchFamily="18" charset="0"/>
                <a:cs typeface="Times New Roman" panose="02020603050405020304" pitchFamily="18" charset="0"/>
              </a:rPr>
              <a:t>:</a:t>
            </a:r>
          </a:p>
          <a:p>
            <a:pPr eaLnBrk="1" hangingPunct="1">
              <a:spcBef>
                <a:spcPct val="50000"/>
              </a:spcBef>
            </a:pPr>
            <a:r>
              <a:rPr lang="en-US" altLang="en-US" sz="2800">
                <a:latin typeface="Times New Roman" panose="02020603050405020304" pitchFamily="18" charset="0"/>
                <a:cs typeface="Times New Roman" panose="02020603050405020304" pitchFamily="18" charset="0"/>
              </a:rPr>
              <a:t>+ So sánh, nhân hóa độc đáo, táo bạo, liên tưởng bất ngờ, thú vị, lấy lửa tả nước=&gt; </a:t>
            </a:r>
            <a:r>
              <a:rPr lang="en-US" altLang="en-US" sz="2800">
                <a:solidFill>
                  <a:srgbClr val="0000CC"/>
                </a:solidFill>
                <a:latin typeface="Times New Roman" panose="02020603050405020304" pitchFamily="18" charset="0"/>
                <a:cs typeface="Times New Roman" panose="02020603050405020304" pitchFamily="18" charset="0"/>
              </a:rPr>
              <a:t>Con sông như một sinh thể dữ dằn, cuồng bạo, gào thét trong những âm thanh ghê sợ, hãi hùng.</a:t>
            </a:r>
          </a:p>
          <a:p>
            <a:pPr eaLnBrk="1" hangingPunct="1">
              <a:spcBef>
                <a:spcPct val="50000"/>
              </a:spcBef>
            </a:pPr>
            <a:endParaRPr lang="en-US" altLang="en-US" sz="2800">
              <a:cs typeface="Arial" panose="020B0604020202020204" pitchFamily="34" charset="0"/>
            </a:endParaRPr>
          </a:p>
        </p:txBody>
      </p:sp>
      <p:sp>
        <p:nvSpPr>
          <p:cNvPr id="14" name="Text Box 12"/>
          <p:cNvSpPr txBox="1">
            <a:spLocks noChangeArrowheads="1"/>
          </p:cNvSpPr>
          <p:nvPr/>
        </p:nvSpPr>
        <p:spPr bwMode="auto">
          <a:xfrm>
            <a:off x="700088" y="2070100"/>
            <a:ext cx="7848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 Oán trách, van xin, khiêu khích, chế nhạo</a:t>
            </a:r>
          </a:p>
        </p:txBody>
      </p:sp>
      <p:sp>
        <p:nvSpPr>
          <p:cNvPr id="32776" name="Rectangle 14"/>
          <p:cNvSpPr>
            <a:spLocks noChangeArrowheads="1"/>
          </p:cNvSpPr>
          <p:nvPr/>
        </p:nvSpPr>
        <p:spPr bwMode="auto">
          <a:xfrm>
            <a:off x="387350" y="3533775"/>
            <a:ext cx="184150" cy="461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circle(in)">
                                      <p:cBhvr>
                                        <p:cTn id="7" dur="20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wipe(down)">
                                      <p:cBhvr>
                                        <p:cTn id="12" dur="500"/>
                                        <p:tgtEl>
                                          <p:spTgt spid="184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arn(inVertical)">
                                      <p:cBhvr>
                                        <p:cTn id="27" dur="500"/>
                                        <p:tgtEl>
                                          <p:spTgt spid="1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fade">
                                      <p:cBhvr>
                                        <p:cTn id="32" dur="500"/>
                                        <p:tgtEl>
                                          <p:spTgt spid="13">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fade">
                                      <p:cBhvr>
                                        <p:cTn id="37" dur="1000"/>
                                        <p:tgtEl>
                                          <p:spTgt spid="13">
                                            <p:txEl>
                                              <p:pRg st="2" end="2"/>
                                            </p:txEl>
                                          </p:spTgt>
                                        </p:tgtEl>
                                      </p:cBhvr>
                                    </p:animEffect>
                                    <p:anim calcmode="lin" valueType="num">
                                      <p:cBhvr>
                                        <p:cTn id="3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18438" grpId="0" animBg="1"/>
      <p:bldP spid="11"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304800" y="0"/>
            <a:ext cx="8534400" cy="3810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NGƯỜI LÁI ĐÒ SÔNG ĐÀ</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endParaRPr>
          </a:p>
        </p:txBody>
      </p:sp>
      <p:sp>
        <p:nvSpPr>
          <p:cNvPr id="33795" name="WordArt 3"/>
          <p:cNvSpPr>
            <a:spLocks noChangeArrowheads="1" noChangeShapeType="1" noTextEdit="1"/>
          </p:cNvSpPr>
          <p:nvPr/>
        </p:nvSpPr>
        <p:spPr bwMode="auto">
          <a:xfrm>
            <a:off x="6324600" y="381000"/>
            <a:ext cx="2628900" cy="523875"/>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rgbClr val="FF99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Nguyễn Tuân</a:t>
            </a:r>
          </a:p>
        </p:txBody>
      </p:sp>
      <p:sp>
        <p:nvSpPr>
          <p:cNvPr id="33796" name="Text Box 4"/>
          <p:cNvSpPr txBox="1">
            <a:spLocks noChangeArrowheads="1"/>
          </p:cNvSpPr>
          <p:nvPr/>
        </p:nvSpPr>
        <p:spPr bwMode="auto">
          <a:xfrm>
            <a:off x="0" y="9144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2400">
              <a:latin typeface="Times New Roman" panose="02020603050405020304" pitchFamily="18" charset="0"/>
            </a:endParaRPr>
          </a:p>
        </p:txBody>
      </p:sp>
      <p:pic>
        <p:nvPicPr>
          <p:cNvPr id="33797" name="Picture 8"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0"/>
          <p:cNvSpPr txBox="1">
            <a:spLocks noChangeArrowheads="1"/>
          </p:cNvSpPr>
          <p:nvPr/>
        </p:nvSpPr>
        <p:spPr bwMode="auto">
          <a:xfrm>
            <a:off x="550863" y="1428750"/>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rPr>
              <a:t>+ </a:t>
            </a:r>
            <a:r>
              <a:rPr lang="en-US" altLang="en-US" sz="2800">
                <a:solidFill>
                  <a:srgbClr val="0000CC"/>
                </a:solidFill>
                <a:latin typeface="Times New Roman" panose="02020603050405020304" pitchFamily="18" charset="0"/>
                <a:cs typeface="Times New Roman" panose="02020603050405020304" pitchFamily="18" charset="0"/>
              </a:rPr>
              <a:t>Trắng xoá cả một chân trời đá </a:t>
            </a:r>
          </a:p>
          <a:p>
            <a:pPr eaLnBrk="1" hangingPunct="1"/>
            <a:r>
              <a:rPr lang="en-US" altLang="en-US" sz="2800">
                <a:solidFill>
                  <a:schemeClr val="accent2"/>
                </a:solidFill>
                <a:latin typeface="Times New Roman" panose="02020603050405020304" pitchFamily="18" charset="0"/>
                <a:cs typeface="Times New Roman" panose="02020603050405020304" pitchFamily="18" charset="0"/>
              </a:rPr>
              <a:t>+ </a:t>
            </a:r>
            <a:r>
              <a:rPr lang="en-US" altLang="en-US" sz="2800">
                <a:solidFill>
                  <a:srgbClr val="0000FF"/>
                </a:solidFill>
                <a:latin typeface="Times New Roman" panose="02020603050405020304" pitchFamily="18" charset="0"/>
              </a:rPr>
              <a:t>Ngàn năm vẫn mai phục hết trong lòng sông</a:t>
            </a:r>
          </a:p>
          <a:p>
            <a:pPr eaLnBrk="1" hangingPunct="1"/>
            <a:endParaRPr lang="en-MY" altLang="en-US" sz="2800">
              <a:solidFill>
                <a:srgbClr val="0000FF"/>
              </a:solidFill>
              <a:latin typeface="Times New Roman" panose="02020603050405020304" pitchFamily="18" charset="0"/>
            </a:endParaRPr>
          </a:p>
        </p:txBody>
      </p:sp>
      <p:sp>
        <p:nvSpPr>
          <p:cNvPr id="29706" name="TextBox 11"/>
          <p:cNvSpPr txBox="1">
            <a:spLocks noChangeArrowheads="1"/>
          </p:cNvSpPr>
          <p:nvPr/>
        </p:nvSpPr>
        <p:spPr bwMode="auto">
          <a:xfrm>
            <a:off x="595313" y="2865438"/>
            <a:ext cx="861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rPr>
              <a:t>+ Đá dàn bày thạch trận đến ba vòng nguy hiểm:</a:t>
            </a:r>
            <a:endParaRPr lang="en-MY" altLang="en-US" sz="2800">
              <a:solidFill>
                <a:srgbClr val="0000FF"/>
              </a:solidFill>
              <a:latin typeface="Times New Roman" panose="02020603050405020304" pitchFamily="18" charset="0"/>
            </a:endParaRPr>
          </a:p>
        </p:txBody>
      </p:sp>
      <p:sp>
        <p:nvSpPr>
          <p:cNvPr id="29707" name="TextBox 12"/>
          <p:cNvSpPr txBox="1">
            <a:spLocks noChangeArrowheads="1"/>
          </p:cNvSpPr>
          <p:nvPr/>
        </p:nvSpPr>
        <p:spPr bwMode="auto">
          <a:xfrm>
            <a:off x="581025" y="3363913"/>
            <a:ext cx="82581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 Vòng 1: “</a:t>
            </a:r>
            <a:r>
              <a:rPr lang="en-US" altLang="en-US" sz="2800">
                <a:solidFill>
                  <a:srgbClr val="0000FF"/>
                </a:solidFill>
                <a:latin typeface="Times New Roman" panose="02020603050405020304" pitchFamily="18" charset="0"/>
              </a:rPr>
              <a:t>mở ra năm cửa, </a:t>
            </a:r>
            <a:r>
              <a:rPr lang="en-US" altLang="en-US" sz="2800">
                <a:solidFill>
                  <a:srgbClr val="FF0000"/>
                </a:solidFill>
                <a:latin typeface="Times New Roman" panose="02020603050405020304" pitchFamily="18" charset="0"/>
              </a:rPr>
              <a:t>bốn cửa tử, một cửa sinh</a:t>
            </a:r>
            <a:r>
              <a:rPr lang="en-US" altLang="en-US" sz="2800">
                <a:solidFill>
                  <a:srgbClr val="0000FF"/>
                </a:solidFill>
                <a:latin typeface="Times New Roman" panose="02020603050405020304" pitchFamily="18" charset="0"/>
              </a:rPr>
              <a:t>, cửa sinh nằm lập lờ ở phía tả ngạn sông”</a:t>
            </a:r>
            <a:endParaRPr lang="en-MY" altLang="en-US" sz="2800">
              <a:solidFill>
                <a:srgbClr val="0000FF"/>
              </a:solidFill>
              <a:latin typeface="Times New Roman" panose="02020603050405020304" pitchFamily="18" charset="0"/>
            </a:endParaRPr>
          </a:p>
        </p:txBody>
      </p:sp>
      <p:sp>
        <p:nvSpPr>
          <p:cNvPr id="29708" name="TextBox 13"/>
          <p:cNvSpPr txBox="1">
            <a:spLocks noChangeArrowheads="1"/>
          </p:cNvSpPr>
          <p:nvPr/>
        </p:nvSpPr>
        <p:spPr bwMode="auto">
          <a:xfrm>
            <a:off x="533400" y="42291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en-US" altLang="en-US" sz="2800" dirty="0" smtClean="0">
                <a:latin typeface="Times New Roman" pitchFamily="18" charset="0"/>
              </a:rPr>
              <a:t>* </a:t>
            </a:r>
            <a:r>
              <a:rPr lang="en-US" altLang="en-US" sz="2800" dirty="0" err="1" smtClean="0">
                <a:latin typeface="Times New Roman" pitchFamily="18" charset="0"/>
              </a:rPr>
              <a:t>Vòng</a:t>
            </a:r>
            <a:r>
              <a:rPr lang="en-US" altLang="en-US" sz="2800" dirty="0" smtClean="0">
                <a:latin typeface="Times New Roman" pitchFamily="18" charset="0"/>
              </a:rPr>
              <a:t> 2</a:t>
            </a:r>
            <a:r>
              <a:rPr lang="en-US" altLang="en-US" sz="2800" dirty="0" smtClean="0">
                <a:solidFill>
                  <a:srgbClr val="0000FF"/>
                </a:solidFill>
                <a:latin typeface="Times New Roman" pitchFamily="18" charset="0"/>
              </a:rPr>
              <a:t>: “</a:t>
            </a:r>
            <a:r>
              <a:rPr lang="en-US" altLang="en-US" sz="2800" dirty="0" err="1" smtClean="0">
                <a:solidFill>
                  <a:srgbClr val="0000FF"/>
                </a:solidFill>
                <a:latin typeface="Times New Roman" pitchFamily="18" charset="0"/>
              </a:rPr>
              <a:t>tăng</a:t>
            </a:r>
            <a:r>
              <a:rPr lang="en-US" altLang="en-US" sz="2800" dirty="0" smtClean="0">
                <a:solidFill>
                  <a:srgbClr val="0000FF"/>
                </a:solidFill>
                <a:latin typeface="Times New Roman" pitchFamily="18" charset="0"/>
              </a:rPr>
              <a:t> </a:t>
            </a:r>
            <a:r>
              <a:rPr lang="en-US" altLang="en-US" sz="2800" dirty="0" err="1" smtClean="0">
                <a:solidFill>
                  <a:srgbClr val="0000FF"/>
                </a:solidFill>
                <a:latin typeface="Times New Roman" pitchFamily="18" charset="0"/>
              </a:rPr>
              <a:t>thêm</a:t>
            </a:r>
            <a:r>
              <a:rPr lang="en-US" altLang="en-US" sz="2800" dirty="0" smtClean="0">
                <a:solidFill>
                  <a:srgbClr val="0000FF"/>
                </a:solidFill>
                <a:latin typeface="Times New Roman" pitchFamily="18" charset="0"/>
              </a:rPr>
              <a:t> </a:t>
            </a:r>
            <a:r>
              <a:rPr lang="en-US" altLang="en-US" sz="2800" dirty="0" err="1" smtClean="0">
                <a:solidFill>
                  <a:srgbClr val="FF0000"/>
                </a:solidFill>
                <a:latin typeface="Times New Roman" pitchFamily="18" charset="0"/>
              </a:rPr>
              <a:t>nhiều</a:t>
            </a:r>
            <a:r>
              <a:rPr lang="en-US" altLang="en-US" sz="2800" dirty="0" smtClean="0">
                <a:solidFill>
                  <a:srgbClr val="FF0000"/>
                </a:solidFill>
                <a:latin typeface="Times New Roman" pitchFamily="18" charset="0"/>
              </a:rPr>
              <a:t> </a:t>
            </a:r>
            <a:r>
              <a:rPr lang="en-US" altLang="en-US" sz="2800" dirty="0" err="1" smtClean="0">
                <a:solidFill>
                  <a:srgbClr val="FF0000"/>
                </a:solidFill>
                <a:latin typeface="Times New Roman" pitchFamily="18" charset="0"/>
              </a:rPr>
              <a:t>cửa</a:t>
            </a:r>
            <a:r>
              <a:rPr lang="en-US" altLang="en-US" sz="2800" dirty="0" smtClean="0">
                <a:solidFill>
                  <a:srgbClr val="FF0000"/>
                </a:solidFill>
                <a:latin typeface="Times New Roman" pitchFamily="18" charset="0"/>
              </a:rPr>
              <a:t> </a:t>
            </a:r>
            <a:r>
              <a:rPr lang="en-US" altLang="en-US" sz="2800" dirty="0" err="1" smtClean="0">
                <a:solidFill>
                  <a:srgbClr val="FF0000"/>
                </a:solidFill>
                <a:latin typeface="Times New Roman" pitchFamily="18" charset="0"/>
              </a:rPr>
              <a:t>tử</a:t>
            </a:r>
            <a:r>
              <a:rPr lang="en-US" altLang="en-US" sz="2800" dirty="0" smtClean="0">
                <a:solidFill>
                  <a:srgbClr val="0000FF"/>
                </a:solidFill>
                <a:latin typeface="Times New Roman" pitchFamily="18" charset="0"/>
              </a:rPr>
              <a:t>, </a:t>
            </a:r>
            <a:r>
              <a:rPr lang="en-US" altLang="en-US" sz="2800" dirty="0" err="1" smtClean="0">
                <a:solidFill>
                  <a:srgbClr val="0000FF"/>
                </a:solidFill>
                <a:latin typeface="Times New Roman" pitchFamily="18" charset="0"/>
              </a:rPr>
              <a:t>cửa</a:t>
            </a:r>
            <a:r>
              <a:rPr lang="en-US" altLang="en-US" sz="2800" dirty="0" smtClean="0">
                <a:solidFill>
                  <a:srgbClr val="0000FF"/>
                </a:solidFill>
                <a:latin typeface="Times New Roman" pitchFamily="18" charset="0"/>
              </a:rPr>
              <a:t> </a:t>
            </a:r>
            <a:r>
              <a:rPr lang="en-US" altLang="en-US" sz="2800" dirty="0" err="1" smtClean="0">
                <a:solidFill>
                  <a:srgbClr val="0000FF"/>
                </a:solidFill>
                <a:latin typeface="Times New Roman" pitchFamily="18" charset="0"/>
              </a:rPr>
              <a:t>sinh</a:t>
            </a:r>
            <a:r>
              <a:rPr lang="en-US" altLang="en-US" sz="2800" dirty="0" smtClean="0">
                <a:solidFill>
                  <a:srgbClr val="0000FF"/>
                </a:solidFill>
                <a:latin typeface="Times New Roman" pitchFamily="18" charset="0"/>
              </a:rPr>
              <a:t> </a:t>
            </a:r>
            <a:r>
              <a:rPr lang="en-US" altLang="en-US" sz="2800" dirty="0" err="1" smtClean="0">
                <a:solidFill>
                  <a:srgbClr val="0000FF"/>
                </a:solidFill>
                <a:latin typeface="Times New Roman" pitchFamily="18" charset="0"/>
              </a:rPr>
              <a:t>bố</a:t>
            </a:r>
            <a:r>
              <a:rPr lang="en-US" altLang="en-US" sz="2800" dirty="0" smtClean="0">
                <a:solidFill>
                  <a:srgbClr val="0000FF"/>
                </a:solidFill>
                <a:latin typeface="Times New Roman" pitchFamily="18" charset="0"/>
              </a:rPr>
              <a:t> </a:t>
            </a:r>
            <a:r>
              <a:rPr lang="en-US" altLang="en-US" sz="2800" dirty="0" err="1" smtClean="0">
                <a:solidFill>
                  <a:srgbClr val="0000FF"/>
                </a:solidFill>
                <a:latin typeface="Times New Roman" pitchFamily="18" charset="0"/>
              </a:rPr>
              <a:t>trí</a:t>
            </a:r>
            <a:r>
              <a:rPr lang="en-US" altLang="en-US" sz="2800" dirty="0" smtClean="0">
                <a:solidFill>
                  <a:srgbClr val="0000FF"/>
                </a:solidFill>
                <a:latin typeface="Times New Roman" pitchFamily="18" charset="0"/>
              </a:rPr>
              <a:t> </a:t>
            </a:r>
          </a:p>
          <a:p>
            <a:pPr eaLnBrk="1" hangingPunct="1">
              <a:spcBef>
                <a:spcPct val="0"/>
              </a:spcBef>
              <a:buFontTx/>
              <a:buNone/>
              <a:defRPr/>
            </a:pPr>
            <a:r>
              <a:rPr lang="en-US" altLang="en-US" sz="2800" dirty="0" err="1" smtClean="0">
                <a:solidFill>
                  <a:srgbClr val="0000FF"/>
                </a:solidFill>
                <a:latin typeface="Times New Roman" pitchFamily="18" charset="0"/>
              </a:rPr>
              <a:t>lệch</a:t>
            </a:r>
            <a:r>
              <a:rPr lang="en-US" altLang="en-US" sz="2800" dirty="0" smtClean="0">
                <a:solidFill>
                  <a:srgbClr val="0000FF"/>
                </a:solidFill>
                <a:latin typeface="Times New Roman" pitchFamily="18" charset="0"/>
              </a:rPr>
              <a:t> </a:t>
            </a:r>
            <a:r>
              <a:rPr lang="en-US" altLang="en-US" sz="2800" dirty="0" err="1" smtClean="0">
                <a:solidFill>
                  <a:srgbClr val="0000FF"/>
                </a:solidFill>
                <a:latin typeface="Times New Roman" pitchFamily="18" charset="0"/>
              </a:rPr>
              <a:t>về</a:t>
            </a:r>
            <a:r>
              <a:rPr lang="en-US" altLang="en-US" sz="2800" dirty="0" smtClean="0">
                <a:solidFill>
                  <a:srgbClr val="0000FF"/>
                </a:solidFill>
                <a:latin typeface="Times New Roman" pitchFamily="18" charset="0"/>
              </a:rPr>
              <a:t> </a:t>
            </a:r>
            <a:r>
              <a:rPr lang="en-US" altLang="en-US" sz="2800" dirty="0" err="1" smtClean="0">
                <a:solidFill>
                  <a:srgbClr val="0000FF"/>
                </a:solidFill>
                <a:latin typeface="Times New Roman" pitchFamily="18" charset="0"/>
              </a:rPr>
              <a:t>phía</a:t>
            </a:r>
            <a:r>
              <a:rPr lang="en-US" altLang="en-US" sz="2800" dirty="0" smtClean="0">
                <a:solidFill>
                  <a:srgbClr val="0000FF"/>
                </a:solidFill>
                <a:latin typeface="Times New Roman" pitchFamily="18" charset="0"/>
              </a:rPr>
              <a:t> </a:t>
            </a:r>
            <a:r>
              <a:rPr lang="en-US" altLang="en-US" sz="2800" dirty="0" err="1" smtClean="0">
                <a:solidFill>
                  <a:srgbClr val="0000FF"/>
                </a:solidFill>
                <a:latin typeface="Times New Roman" pitchFamily="18" charset="0"/>
              </a:rPr>
              <a:t>hữu</a:t>
            </a:r>
            <a:r>
              <a:rPr lang="en-US" altLang="en-US" sz="2800" dirty="0" smtClean="0">
                <a:solidFill>
                  <a:srgbClr val="0000FF"/>
                </a:solidFill>
                <a:latin typeface="Times New Roman" pitchFamily="18" charset="0"/>
              </a:rPr>
              <a:t> </a:t>
            </a:r>
            <a:r>
              <a:rPr lang="en-US" altLang="en-US" sz="2800" dirty="0" err="1" smtClean="0">
                <a:solidFill>
                  <a:srgbClr val="0000FF"/>
                </a:solidFill>
                <a:latin typeface="Times New Roman" pitchFamily="18" charset="0"/>
              </a:rPr>
              <a:t>ngạn</a:t>
            </a:r>
            <a:r>
              <a:rPr lang="en-US" altLang="en-US" sz="2800" dirty="0" smtClean="0">
                <a:solidFill>
                  <a:srgbClr val="0000FF"/>
                </a:solidFill>
                <a:latin typeface="Times New Roman" pitchFamily="18" charset="0"/>
              </a:rPr>
              <a:t>” </a:t>
            </a:r>
            <a:endParaRPr lang="en-MY" altLang="en-US" sz="2800" dirty="0" smtClean="0">
              <a:solidFill>
                <a:srgbClr val="0000FF"/>
              </a:solidFill>
              <a:latin typeface="Times New Roman" pitchFamily="18" charset="0"/>
            </a:endParaRPr>
          </a:p>
        </p:txBody>
      </p:sp>
      <p:sp>
        <p:nvSpPr>
          <p:cNvPr id="29709" name="TextBox 14"/>
          <p:cNvSpPr txBox="1">
            <a:spLocks noChangeArrowheads="1"/>
          </p:cNvSpPr>
          <p:nvPr/>
        </p:nvSpPr>
        <p:spPr bwMode="auto">
          <a:xfrm>
            <a:off x="581025" y="5183188"/>
            <a:ext cx="81819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 Vòng 3</a:t>
            </a:r>
            <a:r>
              <a:rPr lang="en-US" altLang="en-US" sz="2800">
                <a:solidFill>
                  <a:srgbClr val="0000FF"/>
                </a:solidFill>
                <a:latin typeface="Times New Roman" panose="02020603050405020304" pitchFamily="18" charset="0"/>
              </a:rPr>
              <a:t>: “ít cửa hơn, </a:t>
            </a:r>
            <a:r>
              <a:rPr lang="en-US" altLang="en-US" sz="2800">
                <a:solidFill>
                  <a:srgbClr val="FF0000"/>
                </a:solidFill>
                <a:latin typeface="Times New Roman" panose="02020603050405020304" pitchFamily="18" charset="0"/>
              </a:rPr>
              <a:t>bên phải ,bên trái đều là luồng chết</a:t>
            </a:r>
            <a:r>
              <a:rPr lang="en-US" altLang="en-US" sz="2800">
                <a:solidFill>
                  <a:srgbClr val="0000FF"/>
                </a:solidFill>
                <a:latin typeface="Times New Roman" panose="02020603050405020304" pitchFamily="18" charset="0"/>
              </a:rPr>
              <a:t>, luồng sống …ở ngay giữa bọn đá hậu vệ…”</a:t>
            </a:r>
            <a:endParaRPr lang="en-MY" altLang="en-US" sz="2800">
              <a:solidFill>
                <a:srgbClr val="0000FF"/>
              </a:solidFill>
              <a:latin typeface="Times New Roman" panose="02020603050405020304" pitchFamily="18" charset="0"/>
            </a:endParaRPr>
          </a:p>
        </p:txBody>
      </p:sp>
      <p:sp>
        <p:nvSpPr>
          <p:cNvPr id="12" name="Text Box 16"/>
          <p:cNvSpPr txBox="1">
            <a:spLocks noChangeArrowheads="1"/>
          </p:cNvSpPr>
          <p:nvPr/>
        </p:nvSpPr>
        <p:spPr bwMode="auto">
          <a:xfrm>
            <a:off x="590550" y="2433638"/>
            <a:ext cx="7620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 </a:t>
            </a:r>
            <a:r>
              <a:rPr lang="en-US" altLang="en-US" sz="2800">
                <a:solidFill>
                  <a:srgbClr val="0000CC"/>
                </a:solidFill>
                <a:latin typeface="Times New Roman" panose="02020603050405020304" pitchFamily="18" charset="0"/>
                <a:cs typeface="Times New Roman" panose="02020603050405020304" pitchFamily="18" charset="0"/>
              </a:rPr>
              <a:t>Ngỗ ngược,nhăn nhúm, méo mó…</a:t>
            </a:r>
          </a:p>
        </p:txBody>
      </p:sp>
      <p:sp>
        <p:nvSpPr>
          <p:cNvPr id="21517" name="Rectangle 14"/>
          <p:cNvSpPr>
            <a:spLocks noChangeArrowheads="1"/>
          </p:cNvSpPr>
          <p:nvPr/>
        </p:nvSpPr>
        <p:spPr bwMode="auto">
          <a:xfrm>
            <a:off x="985838" y="995363"/>
            <a:ext cx="14859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cs typeface="Arial" panose="020B0604020202020204" pitchFamily="34" charset="0"/>
              </a:rPr>
              <a:t>- </a:t>
            </a:r>
            <a:r>
              <a:rPr lang="en-US" altLang="en-US" sz="2400" b="1" u="sng">
                <a:latin typeface="Times New Roman" panose="02020603050405020304" pitchFamily="18" charset="0"/>
                <a:cs typeface="Times New Roman" panose="02020603050405020304" pitchFamily="18" charset="0"/>
              </a:rPr>
              <a:t>Chi tiết</a:t>
            </a:r>
            <a:r>
              <a:rPr lang="en-US" altLang="en-US" sz="2400">
                <a:cs typeface="Arial" panose="020B0604020202020204" pitchFamily="34" charset="0"/>
              </a:rPr>
              <a:t>:</a:t>
            </a:r>
          </a:p>
        </p:txBody>
      </p:sp>
      <p:sp>
        <p:nvSpPr>
          <p:cNvPr id="33805" name="Text Box 5"/>
          <p:cNvSpPr txBox="1">
            <a:spLocks noChangeArrowheads="1"/>
          </p:cNvSpPr>
          <p:nvPr/>
        </p:nvSpPr>
        <p:spPr bwMode="auto">
          <a:xfrm>
            <a:off x="1217613" y="533400"/>
            <a:ext cx="3049587" cy="461963"/>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 Cảnh thạch trận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1517">
                                            <p:txEl>
                                              <p:pRg st="0" end="0"/>
                                            </p:txEl>
                                          </p:spTgt>
                                        </p:tgtEl>
                                        <p:attrNameLst>
                                          <p:attrName>style.visibility</p:attrName>
                                        </p:attrNameLst>
                                      </p:cBhvr>
                                      <p:to>
                                        <p:strVal val="visible"/>
                                      </p:to>
                                    </p:set>
                                    <p:animEffect transition="in" filter="barn(inVertical)">
                                      <p:cBhvr>
                                        <p:cTn id="7" dur="500"/>
                                        <p:tgtEl>
                                          <p:spTgt spid="215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9705">
                                            <p:txEl>
                                              <p:pRg st="0" end="0"/>
                                            </p:txEl>
                                          </p:spTgt>
                                        </p:tgtEl>
                                        <p:attrNameLst>
                                          <p:attrName>style.visibility</p:attrName>
                                        </p:attrNameLst>
                                      </p:cBhvr>
                                      <p:to>
                                        <p:strVal val="visible"/>
                                      </p:to>
                                    </p:set>
                                    <p:animEffect transition="in" filter="barn(inVertical)">
                                      <p:cBhvr>
                                        <p:cTn id="12" dur="500"/>
                                        <p:tgtEl>
                                          <p:spTgt spid="2970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9705">
                                            <p:txEl>
                                              <p:pRg st="1" end="1"/>
                                            </p:txEl>
                                          </p:spTgt>
                                        </p:tgtEl>
                                        <p:attrNameLst>
                                          <p:attrName>style.visibility</p:attrName>
                                        </p:attrNameLst>
                                      </p:cBhvr>
                                      <p:to>
                                        <p:strVal val="visible"/>
                                      </p:to>
                                    </p:set>
                                    <p:animEffect transition="in" filter="barn(inVertical)">
                                      <p:cBhvr>
                                        <p:cTn id="15" dur="500"/>
                                        <p:tgtEl>
                                          <p:spTgt spid="2970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down)">
                                      <p:cBhvr>
                                        <p:cTn id="20" dur="500"/>
                                        <p:tgtEl>
                                          <p:spTgt spid="1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29706">
                                            <p:txEl>
                                              <p:pRg st="0" end="0"/>
                                            </p:txEl>
                                          </p:spTgt>
                                        </p:tgtEl>
                                        <p:attrNameLst>
                                          <p:attrName>style.visibility</p:attrName>
                                        </p:attrNameLst>
                                      </p:cBhvr>
                                      <p:to>
                                        <p:strVal val="visible"/>
                                      </p:to>
                                    </p:set>
                                    <p:animEffect transition="in" filter="wipe(down)">
                                      <p:cBhvr>
                                        <p:cTn id="25" dur="500"/>
                                        <p:tgtEl>
                                          <p:spTgt spid="29706">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29707">
                                            <p:txEl>
                                              <p:pRg st="0" end="0"/>
                                            </p:txEl>
                                          </p:spTgt>
                                        </p:tgtEl>
                                        <p:attrNameLst>
                                          <p:attrName>style.visibility</p:attrName>
                                        </p:attrNameLst>
                                      </p:cBhvr>
                                      <p:to>
                                        <p:strVal val="visible"/>
                                      </p:to>
                                    </p:set>
                                    <p:animEffect transition="in" filter="barn(inVertical)">
                                      <p:cBhvr>
                                        <p:cTn id="30" dur="500"/>
                                        <p:tgtEl>
                                          <p:spTgt spid="29707">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29708">
                                            <p:txEl>
                                              <p:pRg st="0" end="0"/>
                                            </p:txEl>
                                          </p:spTgt>
                                        </p:tgtEl>
                                        <p:attrNameLst>
                                          <p:attrName>style.visibility</p:attrName>
                                        </p:attrNameLst>
                                      </p:cBhvr>
                                      <p:to>
                                        <p:strVal val="visible"/>
                                      </p:to>
                                    </p:set>
                                    <p:animEffect transition="in" filter="barn(inVertical)">
                                      <p:cBhvr>
                                        <p:cTn id="35" dur="500"/>
                                        <p:tgtEl>
                                          <p:spTgt spid="29708">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9708">
                                            <p:txEl>
                                              <p:pRg st="1" end="1"/>
                                            </p:txEl>
                                          </p:spTgt>
                                        </p:tgtEl>
                                        <p:attrNameLst>
                                          <p:attrName>style.visibility</p:attrName>
                                        </p:attrNameLst>
                                      </p:cBhvr>
                                      <p:to>
                                        <p:strVal val="visible"/>
                                      </p:to>
                                    </p:set>
                                    <p:animEffect transition="in" filter="barn(inVertical)">
                                      <p:cBhvr>
                                        <p:cTn id="38" dur="500"/>
                                        <p:tgtEl>
                                          <p:spTgt spid="29708">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29709">
                                            <p:txEl>
                                              <p:pRg st="0" end="0"/>
                                            </p:txEl>
                                          </p:spTgt>
                                        </p:tgtEl>
                                        <p:attrNameLst>
                                          <p:attrName>style.visibility</p:attrName>
                                        </p:attrNameLst>
                                      </p:cBhvr>
                                      <p:to>
                                        <p:strVal val="visible"/>
                                      </p:to>
                                    </p:set>
                                    <p:animEffect transition="in" filter="fade">
                                      <p:cBhvr>
                                        <p:cTn id="43" dur="1000"/>
                                        <p:tgtEl>
                                          <p:spTgt spid="29709">
                                            <p:txEl>
                                              <p:pRg st="0" end="0"/>
                                            </p:txEl>
                                          </p:spTgt>
                                        </p:tgtEl>
                                      </p:cBhvr>
                                    </p:animEffect>
                                    <p:anim calcmode="lin" valueType="num">
                                      <p:cBhvr>
                                        <p:cTn id="44" dur="1000" fill="hold"/>
                                        <p:tgtEl>
                                          <p:spTgt spid="29709">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2970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273050"/>
            <a:ext cx="6248400" cy="5943600"/>
          </a:xfrm>
        </p:spPr>
        <p:txBody>
          <a:bodyPr rtlCol="0">
            <a:noAutofit/>
          </a:bodyPr>
          <a:lstStyle/>
          <a:p>
            <a:pPr marL="46037" indent="0" eaLnBrk="1" hangingPunct="1">
              <a:buFont typeface="Georgia" panose="02040502050405020303" pitchFamily="18" charset="0"/>
              <a:buNone/>
              <a:defRPr/>
            </a:pPr>
            <a:r>
              <a:rPr lang="en-US" sz="2400" dirty="0">
                <a:solidFill>
                  <a:srgbClr val="FF0000"/>
                </a:solidFill>
                <a:latin typeface="Times New Roman" panose="02020603050405020304" pitchFamily="18" charset="0"/>
                <a:cs typeface="Times New Roman" panose="02020603050405020304" pitchFamily="18" charset="0"/>
              </a:rPr>
              <a:t>I.TÌM HIỂU CHUNG</a:t>
            </a:r>
            <a:r>
              <a:rPr lang="en-US" sz="2400" dirty="0">
                <a:latin typeface="Times New Roman" panose="02020603050405020304" pitchFamily="18" charset="0"/>
                <a:cs typeface="Times New Roman" panose="02020603050405020304" pitchFamily="18" charset="0"/>
              </a:rPr>
              <a:t>:</a:t>
            </a:r>
          </a:p>
          <a:p>
            <a:pPr marL="0" indent="0" eaLnBrk="1" hangingPunct="1">
              <a:buFont typeface="Georgia" panose="02040502050405020303" pitchFamily="18" charset="0"/>
              <a:buNone/>
              <a:defRPr/>
            </a:pPr>
            <a:r>
              <a:rPr lang="en-US" sz="2400" dirty="0" smtClean="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1.Tác </a:t>
            </a:r>
            <a:r>
              <a:rPr lang="en-US" sz="2400" dirty="0" err="1">
                <a:solidFill>
                  <a:srgbClr val="0000FF"/>
                </a:solidFill>
                <a:latin typeface="Times New Roman" panose="02020603050405020304" pitchFamily="18" charset="0"/>
                <a:cs typeface="Times New Roman" panose="02020603050405020304" pitchFamily="18" charset="0"/>
              </a:rPr>
              <a:t>giả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Nguyễn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Tuân</a:t>
            </a:r>
            <a:endParaRPr lang="en-US" sz="2400" dirty="0" smtClean="0">
              <a:solidFill>
                <a:srgbClr val="0000FF"/>
              </a:solidFill>
              <a:latin typeface="Times New Roman" panose="02020603050405020304" pitchFamily="18" charset="0"/>
              <a:cs typeface="Times New Roman" panose="02020603050405020304" pitchFamily="18" charset="0"/>
            </a:endParaRPr>
          </a:p>
          <a:p>
            <a:pPr marL="342900" indent="-342900" eaLnBrk="1" fontAlgn="auto" hangingPunct="1">
              <a:buClr>
                <a:schemeClr val="accent6">
                  <a:lumMod val="75000"/>
                </a:schemeClr>
              </a:buClr>
              <a:buFontTx/>
              <a:buChar char="-"/>
              <a:defRPr/>
            </a:pP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Là</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trí</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giàu</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lòng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yêu</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nước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và</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tinh</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thần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dân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tộc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a:t>
            </a:r>
          </a:p>
          <a:p>
            <a:pPr marL="342900" indent="-342900" eaLnBrk="1" fontAlgn="auto" hangingPunct="1">
              <a:buClr>
                <a:schemeClr val="accent6">
                  <a:lumMod val="75000"/>
                </a:schemeClr>
              </a:buClr>
              <a:buFontTx/>
              <a:buChar char="-"/>
              <a:defRPr/>
            </a:pP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Là</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nghệ</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sĩ</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tài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hoa</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uyên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bác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suốt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đời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đi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cái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đẹp</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cái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thật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a:t>
            </a:r>
          </a:p>
          <a:p>
            <a:pPr marL="342900" indent="-342900" eaLnBrk="1" fontAlgn="auto" hangingPunct="1">
              <a:buClr>
                <a:schemeClr val="accent6">
                  <a:lumMod val="75000"/>
                </a:schemeClr>
              </a:buClr>
              <a:buFontTx/>
              <a:buChar char="-"/>
              <a:defRPr/>
            </a:pP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Đặc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biệt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có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sở</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trường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ở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thể</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loại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tùy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bút</a:t>
            </a:r>
            <a:endParaRPr lang="en-US" sz="2400" dirty="0">
              <a:solidFill>
                <a:srgbClr val="0000FF"/>
              </a:solidFill>
              <a:latin typeface="Times New Roman" panose="02020603050405020304" pitchFamily="18" charset="0"/>
              <a:cs typeface="Times New Roman" panose="02020603050405020304" pitchFamily="18" charset="0"/>
            </a:endParaRPr>
          </a:p>
          <a:p>
            <a:pPr marL="0" indent="0" eaLnBrk="1" hangingPunct="1">
              <a:buFont typeface="Georgia" panose="02040502050405020303" pitchFamily="18" charset="0"/>
              <a:buNone/>
              <a:defRPr/>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smtClean="0">
                <a:solidFill>
                  <a:srgbClr val="0000FF"/>
                </a:solidFill>
                <a:latin typeface="Times New Roman" panose="02020603050405020304" pitchFamily="18" charset="0"/>
                <a:cs typeface="Times New Roman" panose="02020603050405020304" pitchFamily="18" charset="0"/>
              </a:rPr>
              <a:t>2.Tác </a:t>
            </a:r>
            <a:r>
              <a:rPr lang="en-US" sz="2400" dirty="0" err="1">
                <a:solidFill>
                  <a:srgbClr val="0000FF"/>
                </a:solidFill>
                <a:latin typeface="Times New Roman" panose="02020603050405020304" pitchFamily="18" charset="0"/>
                <a:cs typeface="Times New Roman" panose="02020603050405020304" pitchFamily="18" charset="0"/>
              </a:rPr>
              <a:t>phẩm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Người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đò</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Đà</a:t>
            </a:r>
            <a:endParaRPr lang="en-US" sz="2400" dirty="0">
              <a:solidFill>
                <a:srgbClr val="0000FF"/>
              </a:solidFill>
              <a:latin typeface="Times New Roman" panose="02020603050405020304" pitchFamily="18" charset="0"/>
              <a:cs typeface="Times New Roman" panose="02020603050405020304" pitchFamily="18" charset="0"/>
            </a:endParaRPr>
          </a:p>
          <a:p>
            <a:pPr marL="0" indent="0" eaLnBrk="1" hangingPunct="1">
              <a:buFont typeface="Georgia" panose="02040502050405020303" pitchFamily="18" charset="0"/>
              <a:buNone/>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a:t>
            </a:r>
          </a:p>
          <a:p>
            <a:pPr marL="0" indent="0" eaLnBrk="1" hangingPunct="1">
              <a:buFont typeface="Georgia" panose="02040502050405020303" pitchFamily="18" charset="0"/>
              <a:buNone/>
              <a:defRP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a:t>
            </a:r>
          </a:p>
          <a:p>
            <a:pPr marL="342900" indent="-342900" eaLnBrk="1" fontAlgn="auto" hangingPunct="1">
              <a:buClr>
                <a:schemeClr val="accent6">
                  <a:lumMod val="75000"/>
                </a:schemeClr>
              </a:buClr>
              <a:buFontTx/>
              <a:buChar char="-"/>
              <a:defRPr/>
            </a:pPr>
            <a:endParaRPr lang="en-US" sz="2400" b="1" dirty="0" smtClean="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0"/>
            <a:ext cx="238125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3244850"/>
            <a:ext cx="2135188"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412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p:cNvSpPr txBox="1">
            <a:spLocks noChangeArrowheads="1"/>
          </p:cNvSpPr>
          <p:nvPr/>
        </p:nvSpPr>
        <p:spPr bwMode="auto">
          <a:xfrm>
            <a:off x="0" y="9144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2400">
              <a:latin typeface="Times New Roman" panose="02020603050405020304" pitchFamily="18" charset="0"/>
            </a:endParaRPr>
          </a:p>
        </p:txBody>
      </p:sp>
      <p:sp>
        <p:nvSpPr>
          <p:cNvPr id="7" name="Rectangle 13"/>
          <p:cNvSpPr>
            <a:spLocks noChangeArrowheads="1"/>
          </p:cNvSpPr>
          <p:nvPr/>
        </p:nvSpPr>
        <p:spPr bwMode="auto">
          <a:xfrm>
            <a:off x="609600" y="695325"/>
            <a:ext cx="2663825" cy="523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cs typeface="Arial" panose="020B0604020202020204" pitchFamily="34" charset="0"/>
              </a:rPr>
              <a:t>- </a:t>
            </a:r>
            <a:r>
              <a:rPr lang="en-US" altLang="en-US" sz="2800" b="1" u="sng">
                <a:latin typeface="Times New Roman" panose="02020603050405020304" pitchFamily="18" charset="0"/>
                <a:cs typeface="Times New Roman" panose="02020603050405020304" pitchFamily="18" charset="0"/>
              </a:rPr>
              <a:t>Nghệ thuật</a:t>
            </a:r>
            <a:r>
              <a:rPr lang="en-US" altLang="en-US" sz="2800">
                <a:latin typeface="Times New Roman" panose="02020603050405020304" pitchFamily="18" charset="0"/>
                <a:cs typeface="Times New Roman" panose="02020603050405020304" pitchFamily="18" charset="0"/>
              </a:rPr>
              <a:t>:</a:t>
            </a:r>
          </a:p>
        </p:txBody>
      </p:sp>
      <p:sp>
        <p:nvSpPr>
          <p:cNvPr id="8" name="Text Box 14"/>
          <p:cNvSpPr txBox="1">
            <a:spLocks noChangeArrowheads="1"/>
          </p:cNvSpPr>
          <p:nvPr/>
        </p:nvSpPr>
        <p:spPr bwMode="auto">
          <a:xfrm>
            <a:off x="638175" y="1371600"/>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cs typeface="Arial" panose="020B0604020202020204" pitchFamily="34" charset="0"/>
              </a:rPr>
              <a:t> </a:t>
            </a:r>
            <a:r>
              <a:rPr lang="en-US" altLang="en-US" sz="2800">
                <a:latin typeface="Times New Roman" panose="02020603050405020304" pitchFamily="18" charset="0"/>
                <a:cs typeface="Times New Roman" panose="02020603050405020304" pitchFamily="18" charset="0"/>
              </a:rPr>
              <a:t>+ </a:t>
            </a:r>
            <a:r>
              <a:rPr lang="en-US" altLang="en-US" sz="2800">
                <a:solidFill>
                  <a:srgbClr val="FF3300"/>
                </a:solidFill>
                <a:latin typeface="Times New Roman" panose="02020603050405020304" pitchFamily="18" charset="0"/>
                <a:cs typeface="Times New Roman" panose="02020603050405020304" pitchFamily="18" charset="0"/>
              </a:rPr>
              <a:t>Nhân hóa, so sánh, liên tưởng táo bạo</a:t>
            </a:r>
            <a:endParaRPr lang="en-US" altLang="en-US" sz="2800">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638175" y="1841500"/>
            <a:ext cx="7896225"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 </a:t>
            </a:r>
            <a:r>
              <a:rPr lang="en-US" altLang="en-US" sz="2800">
                <a:solidFill>
                  <a:srgbClr val="FF3300"/>
                </a:solidFill>
                <a:latin typeface="Times New Roman" panose="02020603050405020304" pitchFamily="18" charset="0"/>
                <a:cs typeface="Times New Roman" panose="02020603050405020304" pitchFamily="18" charset="0"/>
              </a:rPr>
              <a:t>Sử dụng tri thức của nhiều ngành</a:t>
            </a:r>
            <a:r>
              <a:rPr lang="en-US" altLang="en-US" sz="2800">
                <a:latin typeface="Times New Roman" panose="02020603050405020304" pitchFamily="18" charset="0"/>
                <a:cs typeface="Times New Roman" panose="02020603050405020304" pitchFamily="18" charset="0"/>
              </a:rPr>
              <a:t>: điêu khắc, võ thuật, quân sự, thể thao… </a:t>
            </a:r>
          </a:p>
          <a:p>
            <a:pPr eaLnBrk="1" hangingPunct="1">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=&gt; Khiến cho sự vật như có linh hồn, Sông Đà khôn ngoan, xảo quyệt, nham hiểm, độc ác - “</a:t>
            </a:r>
            <a:r>
              <a:rPr lang="en-US" altLang="en-US" sz="2800" i="1">
                <a:solidFill>
                  <a:srgbClr val="0000CC"/>
                </a:solidFill>
                <a:latin typeface="Times New Roman" panose="02020603050405020304" pitchFamily="18" charset="0"/>
                <a:cs typeface="Times New Roman" panose="02020603050405020304" pitchFamily="18" charset="0"/>
              </a:rPr>
              <a:t>mang diện mạo và tâm địa </a:t>
            </a:r>
            <a:r>
              <a:rPr lang="en-US" altLang="en-US" sz="2800" i="1">
                <a:solidFill>
                  <a:srgbClr val="FF0000"/>
                </a:solidFill>
                <a:latin typeface="Times New Roman" panose="02020603050405020304" pitchFamily="18" charset="0"/>
                <a:cs typeface="Times New Roman" panose="02020603050405020304" pitchFamily="18" charset="0"/>
              </a:rPr>
              <a:t>một thứ kẻ thù số một</a:t>
            </a:r>
            <a:r>
              <a:rPr lang="en-US" altLang="en-US" sz="2800" i="1">
                <a:solidFill>
                  <a:srgbClr val="0000CC"/>
                </a:solidFill>
                <a:latin typeface="Times New Roman" panose="02020603050405020304" pitchFamily="18" charset="0"/>
                <a:cs typeface="Times New Roman" panose="02020603050405020304" pitchFamily="18" charset="0"/>
              </a:rPr>
              <a:t>’</a:t>
            </a:r>
            <a:r>
              <a:rPr lang="en-US" altLang="en-US" sz="2800">
                <a:solidFill>
                  <a:srgbClr val="0000CC"/>
                </a:solidFill>
                <a:latin typeface="Times New Roman" panose="02020603050405020304" pitchFamily="18" charset="0"/>
                <a:cs typeface="Times New Roman" panose="02020603050405020304" pitchFamily="18" charset="0"/>
              </a:rPr>
              <a:t>’ đối với con người”.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412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
          <p:cNvSpPr txBox="1">
            <a:spLocks noChangeArrowheads="1"/>
          </p:cNvSpPr>
          <p:nvPr/>
        </p:nvSpPr>
        <p:spPr bwMode="auto">
          <a:xfrm>
            <a:off x="0" y="9144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2400">
              <a:latin typeface="Times New Roman" panose="02020603050405020304" pitchFamily="18" charset="0"/>
            </a:endParaRPr>
          </a:p>
        </p:txBody>
      </p:sp>
      <p:sp>
        <p:nvSpPr>
          <p:cNvPr id="9" name="AutoShape 4"/>
          <p:cNvSpPr>
            <a:spLocks noGrp="1" noChangeArrowheads="1"/>
          </p:cNvSpPr>
          <p:nvPr>
            <p:ph sz="quarter" idx="13"/>
          </p:nvPr>
        </p:nvSpPr>
        <p:spPr>
          <a:xfrm>
            <a:off x="685800" y="1524000"/>
            <a:ext cx="7924800" cy="2667000"/>
          </a:xfrm>
          <a:prstGeom prst="wedgeEllipseCallout">
            <a:avLst>
              <a:gd name="adj1" fmla="val -34556"/>
              <a:gd name="adj2" fmla="val 59000"/>
            </a:avLst>
          </a:prstGeom>
          <a:solidFill>
            <a:srgbClr val="EFEFAF"/>
          </a:solidFill>
          <a:ln>
            <a:solidFill>
              <a:schemeClr val="tx1"/>
            </a:solidFill>
            <a:miter lim="800000"/>
            <a:headEnd/>
            <a:tailEnd/>
          </a:ln>
        </p:spPr>
        <p:txBody>
          <a:bodyPr/>
          <a:lstStyle/>
          <a:p>
            <a:pPr algn="ctr" eaLnBrk="1" hangingPunct="1">
              <a:spcBef>
                <a:spcPct val="50000"/>
              </a:spcBef>
              <a:buFontTx/>
              <a:buNone/>
            </a:pPr>
            <a:r>
              <a:rPr lang="en-US" altLang="en-US" sz="2800" smtClean="0">
                <a:latin typeface="Times New Roman" panose="02020603050405020304" pitchFamily="18" charset="0"/>
                <a:cs typeface="Times New Roman" panose="02020603050405020304" pitchFamily="18" charset="0"/>
              </a:rPr>
              <a:t>- Qua tính cách hung bạo của sông Đà, em cảm nhận gì về phong cách nghệ thuật và tình cảm của Nguyễn Tuân đối với thiên nhiên, đất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xit" presetSubtype="16" fill="hold" grpId="1" nodeType="clickEffect">
                                  <p:stCondLst>
                                    <p:cond delay="0"/>
                                  </p:stCondLst>
                                  <p:childTnLst>
                                    <p:animEffect transition="out" filter="box(in)">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p:cNvSpPr txBox="1">
            <a:spLocks noChangeArrowheads="1"/>
          </p:cNvSpPr>
          <p:nvPr/>
        </p:nvSpPr>
        <p:spPr bwMode="auto">
          <a:xfrm>
            <a:off x="76200" y="715963"/>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2400">
              <a:latin typeface="Times New Roman" panose="02020603050405020304" pitchFamily="18" charset="0"/>
            </a:endParaRPr>
          </a:p>
        </p:txBody>
      </p:sp>
      <p:sp>
        <p:nvSpPr>
          <p:cNvPr id="10" name="Rectangle 4"/>
          <p:cNvSpPr>
            <a:spLocks noChangeArrowheads="1"/>
          </p:cNvSpPr>
          <p:nvPr/>
        </p:nvSpPr>
        <p:spPr bwMode="auto">
          <a:xfrm>
            <a:off x="609600" y="944563"/>
            <a:ext cx="81534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endParaRPr lang="en-US" altLang="en-US" sz="3200">
              <a:cs typeface="Arial" panose="020B0604020202020204" pitchFamily="34" charset="0"/>
            </a:endParaRPr>
          </a:p>
          <a:p>
            <a:pPr eaLnBrk="1" hangingPunct="1">
              <a:lnSpc>
                <a:spcPct val="90000"/>
              </a:lnSpc>
              <a:spcBef>
                <a:spcPct val="20000"/>
              </a:spcBef>
            </a:pPr>
            <a:r>
              <a:rPr lang="en-US" altLang="en-US" sz="3200">
                <a:latin typeface="Times New Roman" panose="02020603050405020304" pitchFamily="18" charset="0"/>
                <a:cs typeface="Times New Roman" panose="02020603050405020304" pitchFamily="18" charset="0"/>
              </a:rPr>
              <a:t>=&gt; Nghệ thuật miêu tả với những so sánh, nhân hóa, liên tưởng bất ngờ,thú vị cùng với việc vận dụng kiến thức đa ngành. </a:t>
            </a:r>
          </a:p>
          <a:p>
            <a:pPr eaLnBrk="1" hangingPunct="1">
              <a:lnSpc>
                <a:spcPct val="90000"/>
              </a:lnSpc>
              <a:spcBef>
                <a:spcPct val="20000"/>
              </a:spcBef>
            </a:pPr>
            <a:r>
              <a:rPr lang="en-US" altLang="en-US" sz="3200">
                <a:latin typeface="Times New Roman" panose="02020603050405020304" pitchFamily="18" charset="0"/>
                <a:cs typeface="Times New Roman" panose="02020603050405020304" pitchFamily="18" charset="0"/>
              </a:rPr>
              <a:t> Sông Đà hung bạo biểu tượng cho sức mạnh dữ dội và vẻ đẹp hùng vĩ, kỳ thú của thiên nhiên Tây Bắc, ẩn chứa tiềm năng to lớn của đất nước.</a:t>
            </a:r>
          </a:p>
          <a:p>
            <a:pPr eaLnBrk="1" hangingPunct="1">
              <a:lnSpc>
                <a:spcPct val="90000"/>
              </a:lnSpc>
              <a:spcBef>
                <a:spcPct val="20000"/>
              </a:spcBef>
            </a:pPr>
            <a:r>
              <a:rPr lang="en-US" altLang="en-US" sz="3200">
                <a:cs typeface="Arial" panose="020B0604020202020204" pitchFamily="34" charset="0"/>
              </a:rPr>
              <a:t>=&gt;</a:t>
            </a:r>
            <a:r>
              <a:rPr lang="en-US" altLang="en-US" sz="3200">
                <a:solidFill>
                  <a:srgbClr val="0000FF"/>
                </a:solidFill>
                <a:latin typeface="Times New Roman" panose="02020603050405020304" pitchFamily="18" charset="0"/>
                <a:cs typeface="Arial" panose="020B0604020202020204" pitchFamily="34" charset="0"/>
              </a:rPr>
              <a:t> Thể hiện phong cách tài hoa, uyên bác và tình yêu thiên nhiên, lòng tự hào của Nguyễn Tuân về vẻ đẹp của non sông, đất nước.</a:t>
            </a:r>
          </a:p>
        </p:txBody>
      </p:sp>
      <p:sp>
        <p:nvSpPr>
          <p:cNvPr id="24581" name="Text Box 6"/>
          <p:cNvSpPr txBox="1">
            <a:spLocks noChangeArrowheads="1"/>
          </p:cNvSpPr>
          <p:nvPr/>
        </p:nvSpPr>
        <p:spPr bwMode="auto">
          <a:xfrm>
            <a:off x="993775" y="682625"/>
            <a:ext cx="2268538" cy="523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Tiểu kết: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circle(in)">
                                      <p:cBhvr>
                                        <p:cTn id="7" dur="2000"/>
                                        <p:tgtEl>
                                          <p:spTgt spid="245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circle(in)">
                                      <p:cBhvr>
                                        <p:cTn id="12" dur="20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412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4"/>
          <p:cNvSpPr txBox="1">
            <a:spLocks noChangeArrowheads="1"/>
          </p:cNvSpPr>
          <p:nvPr/>
        </p:nvSpPr>
        <p:spPr bwMode="auto">
          <a:xfrm>
            <a:off x="0" y="9144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2400">
              <a:latin typeface="Times New Roman" panose="02020603050405020304" pitchFamily="18" charset="0"/>
            </a:endParaRPr>
          </a:p>
        </p:txBody>
      </p:sp>
      <p:sp>
        <p:nvSpPr>
          <p:cNvPr id="9" name="AutoShape 4"/>
          <p:cNvSpPr txBox="1">
            <a:spLocks noChangeArrowheads="1"/>
          </p:cNvSpPr>
          <p:nvPr/>
        </p:nvSpPr>
        <p:spPr bwMode="auto">
          <a:xfrm>
            <a:off x="685800" y="2057400"/>
            <a:ext cx="7924800" cy="2209800"/>
          </a:xfrm>
          <a:prstGeom prst="wedgeEllipseCallout">
            <a:avLst>
              <a:gd name="adj1" fmla="val -34556"/>
              <a:gd name="adj2" fmla="val 59000"/>
            </a:avLst>
          </a:prstGeom>
          <a:solidFill>
            <a:srgbClr val="EFEFAF"/>
          </a:solidFill>
          <a:l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50000"/>
              </a:spcBef>
              <a:buFontTx/>
              <a:buNone/>
              <a:defRPr/>
            </a:pPr>
            <a:r>
              <a:rPr lang="en-US" altLang="en-US" sz="2800" kern="0" smtClean="0">
                <a:solidFill>
                  <a:srgbClr val="FF0000"/>
                </a:solidFill>
                <a:latin typeface="Times New Roman" pitchFamily="18" charset="0"/>
                <a:cs typeface="Times New Roman" pitchFamily="18" charset="0"/>
              </a:rPr>
              <a:t>THỰC HÀNH</a:t>
            </a:r>
          </a:p>
          <a:p>
            <a:pPr algn="ctr" eaLnBrk="1" hangingPunct="1">
              <a:spcBef>
                <a:spcPct val="50000"/>
              </a:spcBef>
              <a:buFontTx/>
              <a:buNone/>
              <a:defRPr/>
            </a:pPr>
            <a:r>
              <a:rPr lang="en-US" altLang="en-US" sz="2800" kern="0" smtClean="0">
                <a:latin typeface="Times New Roman" pitchFamily="18" charset="0"/>
                <a:cs typeface="Times New Roman" pitchFamily="18" charset="0"/>
              </a:rPr>
              <a:t>Vẽ </a:t>
            </a:r>
            <a:r>
              <a:rPr lang="en-US" altLang="en-US" sz="2800" kern="0" dirty="0" err="1" smtClean="0">
                <a:latin typeface="Times New Roman" pitchFamily="18" charset="0"/>
                <a:cs typeface="Times New Roman" pitchFamily="18" charset="0"/>
              </a:rPr>
              <a:t>sơ</a:t>
            </a:r>
            <a:r>
              <a:rPr lang="en-US" altLang="en-US" sz="2800" kern="0" dirty="0" smtClean="0">
                <a:latin typeface="Times New Roman" pitchFamily="18" charset="0"/>
                <a:cs typeface="Times New Roman" pitchFamily="18" charset="0"/>
              </a:rPr>
              <a:t> </a:t>
            </a:r>
            <a:r>
              <a:rPr lang="en-US" altLang="en-US" sz="2800" kern="0" dirty="0" err="1" smtClean="0">
                <a:latin typeface="Times New Roman" pitchFamily="18" charset="0"/>
                <a:cs typeface="Times New Roman" pitchFamily="18" charset="0"/>
              </a:rPr>
              <a:t>đồ</a:t>
            </a:r>
            <a:r>
              <a:rPr lang="en-US" altLang="en-US" sz="2800" kern="0" dirty="0" smtClean="0">
                <a:latin typeface="Times New Roman" pitchFamily="18" charset="0"/>
                <a:cs typeface="Times New Roman" pitchFamily="18" charset="0"/>
              </a:rPr>
              <a:t> </a:t>
            </a:r>
            <a:r>
              <a:rPr lang="en-US" altLang="en-US" sz="2800" kern="0" dirty="0" err="1" smtClean="0">
                <a:latin typeface="Times New Roman" pitchFamily="18" charset="0"/>
                <a:cs typeface="Times New Roman" pitchFamily="18" charset="0"/>
              </a:rPr>
              <a:t>tư</a:t>
            </a:r>
            <a:r>
              <a:rPr lang="en-US" altLang="en-US" sz="2800" kern="0" dirty="0" smtClean="0">
                <a:latin typeface="Times New Roman" pitchFamily="18" charset="0"/>
                <a:cs typeface="Times New Roman" pitchFamily="18" charset="0"/>
              </a:rPr>
              <a:t> </a:t>
            </a:r>
            <a:r>
              <a:rPr lang="en-US" altLang="en-US" sz="2800" kern="0" dirty="0" err="1" smtClean="0">
                <a:latin typeface="Times New Roman" pitchFamily="18" charset="0"/>
                <a:cs typeface="Times New Roman" pitchFamily="18" charset="0"/>
              </a:rPr>
              <a:t>duy</a:t>
            </a:r>
            <a:r>
              <a:rPr lang="en-US" altLang="en-US" sz="2800" kern="0" dirty="0" smtClean="0">
                <a:latin typeface="Times New Roman" pitchFamily="18" charset="0"/>
                <a:cs typeface="Times New Roman" pitchFamily="18" charset="0"/>
              </a:rPr>
              <a:t> </a:t>
            </a:r>
            <a:r>
              <a:rPr lang="en-US" altLang="en-US" sz="2800" kern="0" dirty="0" err="1" smtClean="0">
                <a:latin typeface="Times New Roman" pitchFamily="18" charset="0"/>
                <a:cs typeface="Times New Roman" pitchFamily="18" charset="0"/>
              </a:rPr>
              <a:t>về</a:t>
            </a:r>
            <a:r>
              <a:rPr lang="en-US" altLang="en-US" sz="2800" kern="0" dirty="0" smtClean="0">
                <a:latin typeface="Times New Roman" pitchFamily="18" charset="0"/>
                <a:cs typeface="Times New Roman" pitchFamily="18" charset="0"/>
              </a:rPr>
              <a:t> </a:t>
            </a:r>
            <a:r>
              <a:rPr lang="en-US" altLang="en-US" sz="2800" kern="0" dirty="0" err="1" smtClean="0">
                <a:latin typeface="Times New Roman" pitchFamily="18" charset="0"/>
                <a:cs typeface="Times New Roman" pitchFamily="18" charset="0"/>
              </a:rPr>
              <a:t>hình</a:t>
            </a:r>
            <a:r>
              <a:rPr lang="en-US" altLang="en-US" sz="2800" kern="0" dirty="0" smtClean="0">
                <a:latin typeface="Times New Roman" pitchFamily="18" charset="0"/>
                <a:cs typeface="Times New Roman" pitchFamily="18" charset="0"/>
              </a:rPr>
              <a:t> </a:t>
            </a:r>
            <a:r>
              <a:rPr lang="en-US" altLang="en-US" sz="2800" kern="0" dirty="0" err="1" smtClean="0">
                <a:latin typeface="Times New Roman" pitchFamily="18" charset="0"/>
                <a:cs typeface="Times New Roman" pitchFamily="18" charset="0"/>
              </a:rPr>
              <a:t>tượng</a:t>
            </a:r>
            <a:r>
              <a:rPr lang="en-US" altLang="en-US" sz="2800" kern="0" dirty="0" smtClean="0">
                <a:latin typeface="Times New Roman" pitchFamily="18" charset="0"/>
                <a:cs typeface="Times New Roman" pitchFamily="18" charset="0"/>
              </a:rPr>
              <a:t> </a:t>
            </a:r>
            <a:r>
              <a:rPr lang="en-US" altLang="en-US" sz="2800" kern="0" dirty="0" err="1" smtClean="0">
                <a:latin typeface="Times New Roman" pitchFamily="18" charset="0"/>
                <a:cs typeface="Times New Roman" pitchFamily="18" charset="0"/>
              </a:rPr>
              <a:t>Sông</a:t>
            </a:r>
            <a:r>
              <a:rPr lang="en-US" altLang="en-US" sz="2800" kern="0" dirty="0" smtClean="0">
                <a:latin typeface="Times New Roman" pitchFamily="18" charset="0"/>
                <a:cs typeface="Times New Roman" pitchFamily="18" charset="0"/>
              </a:rPr>
              <a:t> </a:t>
            </a:r>
            <a:r>
              <a:rPr lang="en-US" altLang="en-US" sz="2800" kern="0" dirty="0" err="1" smtClean="0">
                <a:latin typeface="Times New Roman" pitchFamily="18" charset="0"/>
                <a:cs typeface="Times New Roman" pitchFamily="18" charset="0"/>
              </a:rPr>
              <a:t>Đà</a:t>
            </a:r>
            <a:r>
              <a:rPr lang="en-US" altLang="en-US" sz="2800" kern="0" dirty="0" smtClean="0">
                <a:latin typeface="Times New Roman" pitchFamily="18" charset="0"/>
                <a:cs typeface="Times New Roman" pitchFamily="18" charset="0"/>
              </a:rPr>
              <a:t> hung </a:t>
            </a:r>
            <a:r>
              <a:rPr lang="en-US" altLang="en-US" sz="2800" kern="0" dirty="0" err="1" smtClean="0">
                <a:latin typeface="Times New Roman" pitchFamily="18" charset="0"/>
                <a:cs typeface="Times New Roman" pitchFamily="18" charset="0"/>
              </a:rPr>
              <a:t>bạo</a:t>
            </a:r>
            <a:r>
              <a:rPr lang="en-US" altLang="en-US" sz="2800" kern="0" dirty="0" smtClean="0">
                <a:latin typeface="Times New Roman" pitchFamily="18" charset="0"/>
                <a:cs typeface="Times New Roman" pitchFamily="18" charset="0"/>
              </a:rPr>
              <a:t>, </a:t>
            </a:r>
            <a:r>
              <a:rPr lang="en-US" altLang="en-US" sz="2800" kern="0" dirty="0" err="1" smtClean="0">
                <a:latin typeface="Times New Roman" pitchFamily="18" charset="0"/>
                <a:cs typeface="Times New Roman" pitchFamily="18" charset="0"/>
              </a:rPr>
              <a:t>dữ</a:t>
            </a:r>
            <a:r>
              <a:rPr lang="en-US" altLang="en-US" sz="2800" kern="0" dirty="0" smtClean="0">
                <a:latin typeface="Times New Roman" pitchFamily="18" charset="0"/>
                <a:cs typeface="Times New Roman" pitchFamily="18" charset="0"/>
              </a:rPr>
              <a:t> </a:t>
            </a:r>
            <a:r>
              <a:rPr lang="en-US" altLang="en-US" sz="2800" kern="0" dirty="0" err="1" smtClean="0">
                <a:latin typeface="Times New Roman" pitchFamily="18" charset="0"/>
                <a:cs typeface="Times New Roman" pitchFamily="18" charset="0"/>
              </a:rPr>
              <a:t>dội</a:t>
            </a:r>
            <a:r>
              <a:rPr lang="en-US" altLang="en-US" sz="2800" kern="0"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xit" presetSubtype="16" fill="hold" grpId="1" nodeType="clickEffect">
                                  <p:stCondLst>
                                    <p:cond delay="0"/>
                                  </p:stCondLst>
                                  <p:childTnLst>
                                    <p:animEffect transition="out" filter="box(in)">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2"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1308100"/>
            <a:ext cx="263525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3"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7422">
            <a:off x="4025900" y="127000"/>
            <a:ext cx="42703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5" name="Picture 5"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0046">
            <a:off x="4125913" y="1066800"/>
            <a:ext cx="41783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6" name="Picture 6" descr="image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9400" y="1257300"/>
            <a:ext cx="4902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7" name="Picture 7" descr="image0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7225" y="2641600"/>
            <a:ext cx="3027363"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8" name="Picture 8" descr="image0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320925"/>
            <a:ext cx="4318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9" name="Picture 9" descr="image0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17875">
            <a:off x="4381500" y="2895600"/>
            <a:ext cx="4216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1" name="Picture 11" descr="image0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7388" y="3292475"/>
            <a:ext cx="31623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2" name="Picture 12" descr="image0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8825" y="3743325"/>
            <a:ext cx="36861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3" name="Picture 13" descr="image0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60009">
            <a:off x="4383088" y="4056063"/>
            <a:ext cx="46132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4" name="Picture 14" descr="image0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4213" y="3681413"/>
            <a:ext cx="40767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5" name="Picture 15" descr="image0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09738" y="3302000"/>
            <a:ext cx="31877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6" name="Picture 16" descr="image0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2900" y="4838700"/>
            <a:ext cx="31623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7" name="Picture 17" descr="image0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52900" y="5194300"/>
            <a:ext cx="310356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8" name="Picture 18" descr="image0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1638" y="5194300"/>
            <a:ext cx="2752725"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9" name="Picture 19" descr="image0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2875" y="2582863"/>
            <a:ext cx="206692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0" name="Picture 20" descr="image00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43800" y="546100"/>
            <a:ext cx="10509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1" name="Picture 21" descr="image00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07313" y="-63500"/>
            <a:ext cx="1308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5" name="Picture 25" descr="image0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1471883">
            <a:off x="6261100" y="5689600"/>
            <a:ext cx="1247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7" name="Picture 27" descr="image0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01000" y="2209800"/>
            <a:ext cx="9318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8" name="Picture 28" descr="image01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1263373">
            <a:off x="7296150" y="3709988"/>
            <a:ext cx="19177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9" name="Picture 29" descr="image02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812050">
            <a:off x="6262688" y="4921250"/>
            <a:ext cx="19589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0" name="Picture 30" descr="image00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165050">
            <a:off x="4102100" y="558800"/>
            <a:ext cx="4267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94579"/>
                                        </p:tgtEl>
                                        <p:attrNameLst>
                                          <p:attrName>style.visibility</p:attrName>
                                        </p:attrNameLst>
                                      </p:cBhvr>
                                      <p:to>
                                        <p:strVal val="visible"/>
                                      </p:to>
                                    </p:set>
                                    <p:animEffect transition="in" filter="box(out)">
                                      <p:cBhvr>
                                        <p:cTn id="7" dur="500"/>
                                        <p:tgtEl>
                                          <p:spTgt spid="19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94562"/>
                                        </p:tgtEl>
                                        <p:attrNameLst>
                                          <p:attrName>style.visibility</p:attrName>
                                        </p:attrNameLst>
                                      </p:cBhvr>
                                      <p:to>
                                        <p:strVal val="visible"/>
                                      </p:to>
                                    </p:set>
                                    <p:animEffect transition="in" filter="wipe(up)">
                                      <p:cBhvr>
                                        <p:cTn id="12" dur="500"/>
                                        <p:tgtEl>
                                          <p:spTgt spid="1945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4563"/>
                                        </p:tgtEl>
                                        <p:attrNameLst>
                                          <p:attrName>style.visibility</p:attrName>
                                        </p:attrNameLst>
                                      </p:cBhvr>
                                      <p:to>
                                        <p:strVal val="visible"/>
                                      </p:to>
                                    </p:set>
                                    <p:animEffect transition="in" filter="wipe(left)">
                                      <p:cBhvr>
                                        <p:cTn id="17" dur="500"/>
                                        <p:tgtEl>
                                          <p:spTgt spid="1945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94590"/>
                                        </p:tgtEl>
                                        <p:attrNameLst>
                                          <p:attrName>style.visibility</p:attrName>
                                        </p:attrNameLst>
                                      </p:cBhvr>
                                      <p:to>
                                        <p:strVal val="visible"/>
                                      </p:to>
                                    </p:set>
                                    <p:animEffect transition="in" filter="wipe(left)">
                                      <p:cBhvr>
                                        <p:cTn id="22" dur="500"/>
                                        <p:tgtEl>
                                          <p:spTgt spid="1945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94565"/>
                                        </p:tgtEl>
                                        <p:attrNameLst>
                                          <p:attrName>style.visibility</p:attrName>
                                        </p:attrNameLst>
                                      </p:cBhvr>
                                      <p:to>
                                        <p:strVal val="visible"/>
                                      </p:to>
                                    </p:set>
                                    <p:animEffect transition="in" filter="wipe(left)">
                                      <p:cBhvr>
                                        <p:cTn id="27" dur="500"/>
                                        <p:tgtEl>
                                          <p:spTgt spid="1945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194580"/>
                                        </p:tgtEl>
                                        <p:attrNameLst>
                                          <p:attrName>style.visibility</p:attrName>
                                        </p:attrNameLst>
                                      </p:cBhvr>
                                      <p:to>
                                        <p:strVal val="visible"/>
                                      </p:to>
                                    </p:set>
                                    <p:animEffect transition="in" filter="box(out)">
                                      <p:cBhvr>
                                        <p:cTn id="32" dur="500"/>
                                        <p:tgtEl>
                                          <p:spTgt spid="1945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94566"/>
                                        </p:tgtEl>
                                        <p:attrNameLst>
                                          <p:attrName>style.visibility</p:attrName>
                                        </p:attrNameLst>
                                      </p:cBhvr>
                                      <p:to>
                                        <p:strVal val="visible"/>
                                      </p:to>
                                    </p:set>
                                    <p:animEffect transition="in" filter="wipe(left)">
                                      <p:cBhvr>
                                        <p:cTn id="37" dur="500"/>
                                        <p:tgtEl>
                                          <p:spTgt spid="1945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194581"/>
                                        </p:tgtEl>
                                        <p:attrNameLst>
                                          <p:attrName>style.visibility</p:attrName>
                                        </p:attrNameLst>
                                      </p:cBhvr>
                                      <p:to>
                                        <p:strVal val="visible"/>
                                      </p:to>
                                    </p:set>
                                    <p:animEffect transition="in" filter="box(out)">
                                      <p:cBhvr>
                                        <p:cTn id="42" dur="500"/>
                                        <p:tgtEl>
                                          <p:spTgt spid="1945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94567"/>
                                        </p:tgtEl>
                                        <p:attrNameLst>
                                          <p:attrName>style.visibility</p:attrName>
                                        </p:attrNameLst>
                                      </p:cBhvr>
                                      <p:to>
                                        <p:strVal val="visible"/>
                                      </p:to>
                                    </p:set>
                                    <p:animEffect transition="in" filter="wipe(up)">
                                      <p:cBhvr>
                                        <p:cTn id="47" dur="500"/>
                                        <p:tgtEl>
                                          <p:spTgt spid="19456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94568"/>
                                        </p:tgtEl>
                                        <p:attrNameLst>
                                          <p:attrName>style.visibility</p:attrName>
                                        </p:attrNameLst>
                                      </p:cBhvr>
                                      <p:to>
                                        <p:strVal val="visible"/>
                                      </p:to>
                                    </p:set>
                                    <p:animEffect transition="in" filter="wipe(left)">
                                      <p:cBhvr>
                                        <p:cTn id="52" dur="500"/>
                                        <p:tgtEl>
                                          <p:spTgt spid="19456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94569"/>
                                        </p:tgtEl>
                                        <p:attrNameLst>
                                          <p:attrName>style.visibility</p:attrName>
                                        </p:attrNameLst>
                                      </p:cBhvr>
                                      <p:to>
                                        <p:strVal val="visible"/>
                                      </p:to>
                                    </p:set>
                                    <p:animEffect transition="in" filter="wipe(left)">
                                      <p:cBhvr>
                                        <p:cTn id="57" dur="500"/>
                                        <p:tgtEl>
                                          <p:spTgt spid="19456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nodeType="clickEffect">
                                  <p:stCondLst>
                                    <p:cond delay="0"/>
                                  </p:stCondLst>
                                  <p:childTnLst>
                                    <p:set>
                                      <p:cBhvr>
                                        <p:cTn id="61" dur="1" fill="hold">
                                          <p:stCondLst>
                                            <p:cond delay="0"/>
                                          </p:stCondLst>
                                        </p:cTn>
                                        <p:tgtEl>
                                          <p:spTgt spid="194587"/>
                                        </p:tgtEl>
                                        <p:attrNameLst>
                                          <p:attrName>style.visibility</p:attrName>
                                        </p:attrNameLst>
                                      </p:cBhvr>
                                      <p:to>
                                        <p:strVal val="visible"/>
                                      </p:to>
                                    </p:set>
                                    <p:animEffect transition="in" filter="box(out)">
                                      <p:cBhvr>
                                        <p:cTn id="62" dur="500"/>
                                        <p:tgtEl>
                                          <p:spTgt spid="19458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nodeType="clickEffect">
                                  <p:stCondLst>
                                    <p:cond delay="0"/>
                                  </p:stCondLst>
                                  <p:childTnLst>
                                    <p:set>
                                      <p:cBhvr>
                                        <p:cTn id="66" dur="1" fill="hold">
                                          <p:stCondLst>
                                            <p:cond delay="0"/>
                                          </p:stCondLst>
                                        </p:cTn>
                                        <p:tgtEl>
                                          <p:spTgt spid="194571"/>
                                        </p:tgtEl>
                                        <p:attrNameLst>
                                          <p:attrName>style.visibility</p:attrName>
                                        </p:attrNameLst>
                                      </p:cBhvr>
                                      <p:to>
                                        <p:strVal val="visible"/>
                                      </p:to>
                                    </p:set>
                                    <p:animEffect transition="in" filter="wipe(up)">
                                      <p:cBhvr>
                                        <p:cTn id="67" dur="500"/>
                                        <p:tgtEl>
                                          <p:spTgt spid="19457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94574"/>
                                        </p:tgtEl>
                                        <p:attrNameLst>
                                          <p:attrName>style.visibility</p:attrName>
                                        </p:attrNameLst>
                                      </p:cBhvr>
                                      <p:to>
                                        <p:strVal val="visible"/>
                                      </p:to>
                                    </p:set>
                                    <p:animEffect transition="in" filter="wipe(left)">
                                      <p:cBhvr>
                                        <p:cTn id="72" dur="500"/>
                                        <p:tgtEl>
                                          <p:spTgt spid="19457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94572"/>
                                        </p:tgtEl>
                                        <p:attrNameLst>
                                          <p:attrName>style.visibility</p:attrName>
                                        </p:attrNameLst>
                                      </p:cBhvr>
                                      <p:to>
                                        <p:strVal val="visible"/>
                                      </p:to>
                                    </p:set>
                                    <p:animEffect transition="in" filter="wipe(left)">
                                      <p:cBhvr>
                                        <p:cTn id="77" dur="500"/>
                                        <p:tgtEl>
                                          <p:spTgt spid="19457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94573"/>
                                        </p:tgtEl>
                                        <p:attrNameLst>
                                          <p:attrName>style.visibility</p:attrName>
                                        </p:attrNameLst>
                                      </p:cBhvr>
                                      <p:to>
                                        <p:strVal val="visible"/>
                                      </p:to>
                                    </p:set>
                                    <p:animEffect transition="in" filter="wipe(left)">
                                      <p:cBhvr>
                                        <p:cTn id="82" dur="500"/>
                                        <p:tgtEl>
                                          <p:spTgt spid="19457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32" fill="hold" nodeType="clickEffect">
                                  <p:stCondLst>
                                    <p:cond delay="0"/>
                                  </p:stCondLst>
                                  <p:childTnLst>
                                    <p:set>
                                      <p:cBhvr>
                                        <p:cTn id="86" dur="1" fill="hold">
                                          <p:stCondLst>
                                            <p:cond delay="0"/>
                                          </p:stCondLst>
                                        </p:cTn>
                                        <p:tgtEl>
                                          <p:spTgt spid="194588"/>
                                        </p:tgtEl>
                                        <p:attrNameLst>
                                          <p:attrName>style.visibility</p:attrName>
                                        </p:attrNameLst>
                                      </p:cBhvr>
                                      <p:to>
                                        <p:strVal val="visible"/>
                                      </p:to>
                                    </p:set>
                                    <p:animEffect transition="in" filter="box(out)">
                                      <p:cBhvr>
                                        <p:cTn id="87" dur="500"/>
                                        <p:tgtEl>
                                          <p:spTgt spid="19458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nodeType="clickEffect">
                                  <p:stCondLst>
                                    <p:cond delay="0"/>
                                  </p:stCondLst>
                                  <p:childTnLst>
                                    <p:set>
                                      <p:cBhvr>
                                        <p:cTn id="91" dur="1" fill="hold">
                                          <p:stCondLst>
                                            <p:cond delay="0"/>
                                          </p:stCondLst>
                                        </p:cTn>
                                        <p:tgtEl>
                                          <p:spTgt spid="194575"/>
                                        </p:tgtEl>
                                        <p:attrNameLst>
                                          <p:attrName>style.visibility</p:attrName>
                                        </p:attrNameLst>
                                      </p:cBhvr>
                                      <p:to>
                                        <p:strVal val="visible"/>
                                      </p:to>
                                    </p:set>
                                    <p:animEffect transition="in" filter="wipe(up)">
                                      <p:cBhvr>
                                        <p:cTn id="92" dur="500"/>
                                        <p:tgtEl>
                                          <p:spTgt spid="19457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nodeType="clickEffect">
                                  <p:stCondLst>
                                    <p:cond delay="0"/>
                                  </p:stCondLst>
                                  <p:childTnLst>
                                    <p:set>
                                      <p:cBhvr>
                                        <p:cTn id="96" dur="1" fill="hold">
                                          <p:stCondLst>
                                            <p:cond delay="0"/>
                                          </p:stCondLst>
                                        </p:cTn>
                                        <p:tgtEl>
                                          <p:spTgt spid="194576"/>
                                        </p:tgtEl>
                                        <p:attrNameLst>
                                          <p:attrName>style.visibility</p:attrName>
                                        </p:attrNameLst>
                                      </p:cBhvr>
                                      <p:to>
                                        <p:strVal val="visible"/>
                                      </p:to>
                                    </p:set>
                                    <p:animEffect transition="in" filter="wipe(up)">
                                      <p:cBhvr>
                                        <p:cTn id="97" dur="500"/>
                                        <p:tgtEl>
                                          <p:spTgt spid="19457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1" fill="hold" nodeType="clickEffect">
                                  <p:stCondLst>
                                    <p:cond delay="0"/>
                                  </p:stCondLst>
                                  <p:childTnLst>
                                    <p:set>
                                      <p:cBhvr>
                                        <p:cTn id="101" dur="1" fill="hold">
                                          <p:stCondLst>
                                            <p:cond delay="0"/>
                                          </p:stCondLst>
                                        </p:cTn>
                                        <p:tgtEl>
                                          <p:spTgt spid="194577"/>
                                        </p:tgtEl>
                                        <p:attrNameLst>
                                          <p:attrName>style.visibility</p:attrName>
                                        </p:attrNameLst>
                                      </p:cBhvr>
                                      <p:to>
                                        <p:strVal val="visible"/>
                                      </p:to>
                                    </p:set>
                                    <p:animEffect transition="in" filter="wipe(up)">
                                      <p:cBhvr>
                                        <p:cTn id="102" dur="500"/>
                                        <p:tgtEl>
                                          <p:spTgt spid="19457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1" fill="hold" nodeType="clickEffect">
                                  <p:stCondLst>
                                    <p:cond delay="0"/>
                                  </p:stCondLst>
                                  <p:childTnLst>
                                    <p:set>
                                      <p:cBhvr>
                                        <p:cTn id="106" dur="1" fill="hold">
                                          <p:stCondLst>
                                            <p:cond delay="0"/>
                                          </p:stCondLst>
                                        </p:cTn>
                                        <p:tgtEl>
                                          <p:spTgt spid="194578"/>
                                        </p:tgtEl>
                                        <p:attrNameLst>
                                          <p:attrName>style.visibility</p:attrName>
                                        </p:attrNameLst>
                                      </p:cBhvr>
                                      <p:to>
                                        <p:strVal val="visible"/>
                                      </p:to>
                                    </p:set>
                                    <p:animEffect transition="in" filter="wipe(up)">
                                      <p:cBhvr>
                                        <p:cTn id="107" dur="500"/>
                                        <p:tgtEl>
                                          <p:spTgt spid="19457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 presetClass="entr" presetSubtype="32" fill="hold" nodeType="clickEffect">
                                  <p:stCondLst>
                                    <p:cond delay="0"/>
                                  </p:stCondLst>
                                  <p:childTnLst>
                                    <p:set>
                                      <p:cBhvr>
                                        <p:cTn id="111" dur="1" fill="hold">
                                          <p:stCondLst>
                                            <p:cond delay="0"/>
                                          </p:stCondLst>
                                        </p:cTn>
                                        <p:tgtEl>
                                          <p:spTgt spid="194585"/>
                                        </p:tgtEl>
                                        <p:attrNameLst>
                                          <p:attrName>style.visibility</p:attrName>
                                        </p:attrNameLst>
                                      </p:cBhvr>
                                      <p:to>
                                        <p:strVal val="visible"/>
                                      </p:to>
                                    </p:set>
                                    <p:animEffect transition="in" filter="box(out)">
                                      <p:cBhvr>
                                        <p:cTn id="112" dur="500"/>
                                        <p:tgtEl>
                                          <p:spTgt spid="19458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4" presetClass="entr" presetSubtype="32" fill="hold" nodeType="clickEffect">
                                  <p:stCondLst>
                                    <p:cond delay="0"/>
                                  </p:stCondLst>
                                  <p:childTnLst>
                                    <p:set>
                                      <p:cBhvr>
                                        <p:cTn id="116" dur="1" fill="hold">
                                          <p:stCondLst>
                                            <p:cond delay="0"/>
                                          </p:stCondLst>
                                        </p:cTn>
                                        <p:tgtEl>
                                          <p:spTgt spid="194589"/>
                                        </p:tgtEl>
                                        <p:attrNameLst>
                                          <p:attrName>style.visibility</p:attrName>
                                        </p:attrNameLst>
                                      </p:cBhvr>
                                      <p:to>
                                        <p:strVal val="visible"/>
                                      </p:to>
                                    </p:set>
                                    <p:animEffect transition="in" filter="box(out)">
                                      <p:cBhvr>
                                        <p:cTn id="117" dur="500"/>
                                        <p:tgtEl>
                                          <p:spTgt spid="19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9400" y="425450"/>
            <a:ext cx="3925888" cy="5940425"/>
          </a:xfrm>
          <a:prstGeom prst="rect">
            <a:avLst/>
          </a:prstGeom>
          <a:noFill/>
        </p:spPr>
        <p:txBody>
          <a:bodyPr>
            <a:spAutoFit/>
          </a:bodyPr>
          <a:lstStyle/>
          <a:p>
            <a:pPr>
              <a:defRPr/>
            </a:pPr>
            <a:r>
              <a:rPr lang="en-US" sz="2800" b="1" dirty="0">
                <a:solidFill>
                  <a:srgbClr val="00B0F0"/>
                </a:solidFill>
                <a:latin typeface="+mj-lt"/>
              </a:rPr>
              <a:t>* </a:t>
            </a:r>
            <a:r>
              <a:rPr lang="en-US" sz="2800" u="sng" dirty="0" err="1">
                <a:solidFill>
                  <a:srgbClr val="FF0000"/>
                </a:solidFill>
                <a:latin typeface="Times New Roman" pitchFamily="18" charset="0"/>
                <a:cs typeface="Times New Roman" pitchFamily="18" charset="0"/>
              </a:rPr>
              <a:t>Hình</a:t>
            </a:r>
            <a:r>
              <a:rPr lang="en-US" sz="2800" u="sng" dirty="0">
                <a:solidFill>
                  <a:srgbClr val="FF0000"/>
                </a:solidFill>
                <a:latin typeface="Times New Roman" pitchFamily="18" charset="0"/>
                <a:cs typeface="Times New Roman" pitchFamily="18" charset="0"/>
              </a:rPr>
              <a:t> </a:t>
            </a:r>
            <a:r>
              <a:rPr lang="en-US" sz="2800" u="sng" dirty="0" err="1">
                <a:solidFill>
                  <a:srgbClr val="FF0000"/>
                </a:solidFill>
                <a:latin typeface="Times New Roman" pitchFamily="18" charset="0"/>
                <a:cs typeface="Times New Roman" pitchFamily="18" charset="0"/>
              </a:rPr>
              <a:t>dáng</a:t>
            </a:r>
            <a:r>
              <a:rPr lang="en-US" sz="2800" u="sng" dirty="0">
                <a:solidFill>
                  <a:srgbClr val="FF0000"/>
                </a:solidFill>
                <a:latin typeface="Times New Roman" pitchFamily="18" charset="0"/>
                <a:cs typeface="Times New Roman" pitchFamily="18" charset="0"/>
              </a:rPr>
              <a:t> </a:t>
            </a:r>
            <a:r>
              <a:rPr lang="en-US" sz="2800" u="sng" dirty="0" err="1">
                <a:solidFill>
                  <a:srgbClr val="FF0000"/>
                </a:solidFill>
                <a:latin typeface="Times New Roman" pitchFamily="18" charset="0"/>
                <a:cs typeface="Times New Roman" pitchFamily="18" charset="0"/>
              </a:rPr>
              <a:t>Sông</a:t>
            </a:r>
            <a:r>
              <a:rPr lang="en-US" sz="2800" u="sng" dirty="0">
                <a:solidFill>
                  <a:srgbClr val="FF0000"/>
                </a:solidFill>
                <a:latin typeface="Times New Roman" pitchFamily="18" charset="0"/>
                <a:cs typeface="Times New Roman" pitchFamily="18" charset="0"/>
              </a:rPr>
              <a:t> </a:t>
            </a:r>
            <a:r>
              <a:rPr lang="en-US" sz="2800" u="sng" dirty="0" err="1">
                <a:solidFill>
                  <a:srgbClr val="FF0000"/>
                </a:solidFill>
                <a:latin typeface="Times New Roman" pitchFamily="18" charset="0"/>
                <a:cs typeface="Times New Roman" pitchFamily="18" charset="0"/>
              </a:rPr>
              <a:t>Đà</a:t>
            </a:r>
            <a:endParaRPr lang="en-US" sz="2800" u="sng" dirty="0">
              <a:solidFill>
                <a:srgbClr val="FF0000"/>
              </a:solidFill>
              <a:latin typeface="Times New Roman" pitchFamily="18" charset="0"/>
              <a:cs typeface="Times New Roman" pitchFamily="18" charset="0"/>
            </a:endParaRPr>
          </a:p>
          <a:p>
            <a:pPr>
              <a:defRPr/>
            </a:pPr>
            <a:r>
              <a:rPr lang="vi-VN" sz="2400" b="1" i="1" dirty="0">
                <a:latin typeface="+mj-lt"/>
              </a:rPr>
              <a:t/>
            </a:r>
            <a:br>
              <a:rPr lang="vi-VN" sz="2400" b="1" i="1" dirty="0">
                <a:latin typeface="+mj-lt"/>
              </a:rPr>
            </a:br>
            <a:r>
              <a:rPr lang="vi-VN" sz="2800" dirty="0">
                <a:latin typeface="+mj-lt"/>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t>
            </a:r>
            <a:r>
              <a:rPr lang="vi-VN" sz="2800" dirty="0">
                <a:latin typeface="Times New Roman" pitchFamily="18" charset="0"/>
                <a:cs typeface="Times New Roman" pitchFamily="18" charset="0"/>
              </a:rPr>
              <a:t>ư</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ngoằn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nghèo</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defRPr/>
            </a:pP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t>
            </a:r>
            <a:r>
              <a:rPr lang="vi-VN" sz="2800" dirty="0">
                <a:latin typeface="Times New Roman" pitchFamily="18" charset="0"/>
                <a:cs typeface="Times New Roman" pitchFamily="18" charset="0"/>
              </a:rPr>
              <a: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t>
            </a:r>
            <a:r>
              <a:rPr lang="vi-VN" sz="2800" dirty="0">
                <a:latin typeface="Times New Roman" pitchFamily="18" charset="0"/>
                <a:cs typeface="Times New Roman" pitchFamily="18" charset="0"/>
              </a:rPr>
              <a:t>ười</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diễm</a:t>
            </a:r>
            <a:r>
              <a:rPr lang="en-US" sz="2800" dirty="0">
                <a:latin typeface="Times New Roman" pitchFamily="18" charset="0"/>
                <a:cs typeface="Times New Roman" pitchFamily="18" charset="0"/>
              </a:rPr>
              <a:t> v</a:t>
            </a:r>
            <a:r>
              <a:rPr lang="vi-VN" sz="2800" dirty="0">
                <a:latin typeface="Times New Roman" pitchFamily="18" charset="0"/>
                <a:cs typeface="Times New Roman" pitchFamily="18" charset="0"/>
              </a:rPr>
              <a:t>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đẹp</a:t>
            </a:r>
            <a:r>
              <a:rPr lang="vi-VN" sz="2800" dirty="0">
                <a:latin typeface="Arial" charset="0"/>
              </a:rPr>
              <a:t> “</a:t>
            </a:r>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on Sông Đà tuôn dài tuôn dài như một áng tóc trữ tình</a:t>
            </a:r>
            <a:r>
              <a:rPr lang="vi-VN" sz="2800" dirty="0">
                <a:latin typeface="Arial" charset="0"/>
              </a:rPr>
              <a:t>”</a:t>
            </a:r>
            <a:endParaRPr lang="en-US" sz="2800" dirty="0">
              <a:latin typeface="Times New Roman" pitchFamily="18" charset="0"/>
              <a:cs typeface="Times New Roman" pitchFamily="18" charset="0"/>
            </a:endParaRPr>
          </a:p>
          <a:p>
            <a:pPr>
              <a:defRPr/>
            </a:pPr>
            <a:endParaRPr lang="en-US" sz="2400" dirty="0">
              <a:latin typeface="+mj-lt"/>
            </a:endParaRPr>
          </a:p>
          <a:p>
            <a:pPr>
              <a:defRPr/>
            </a:pPr>
            <a:endParaRPr lang="en-US" sz="2400" dirty="0">
              <a:latin typeface="+mj-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1663" y="160338"/>
            <a:ext cx="4732337"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63" y="3322638"/>
            <a:ext cx="4732337" cy="35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additive="base">
                                        <p:cTn id="2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1000"/>
                                        <p:tgtEl>
                                          <p:spTgt spid="10">
                                            <p:txEl>
                                              <p:pRg st="2" end="2"/>
                                            </p:txEl>
                                          </p:spTgt>
                                        </p:tgtEl>
                                      </p:cBhvr>
                                    </p:animEffect>
                                    <p:anim calcmode="lin" valueType="num">
                                      <p:cBhvr>
                                        <p:cTn id="2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239713"/>
            <a:ext cx="4219575" cy="5911850"/>
          </a:xfrm>
        </p:spPr>
        <p:txBody>
          <a:bodyPr/>
          <a:lstStyle/>
          <a:p>
            <a:pPr marL="320040" indent="-320040" algn="just" eaLnBrk="1" fontAlgn="auto" hangingPunct="1">
              <a:spcAft>
                <a:spcPts val="0"/>
              </a:spcAft>
              <a:buClr>
                <a:schemeClr val="accent6">
                  <a:lumMod val="75000"/>
                </a:schemeClr>
              </a:buClr>
              <a:defRPr/>
            </a:pPr>
            <a:r>
              <a:rPr lang="vi-VN" altLang="en-US" sz="2800" dirty="0" smtClean="0"/>
              <a:t>- Nhà văn khéo léo gợi lại thần sắc mây trời Tây Bắc, màu hoa</a:t>
            </a:r>
            <a:r>
              <a:rPr lang="en-US" altLang="en-US" sz="2800" dirty="0" smtClean="0"/>
              <a:t> ban t</a:t>
            </a:r>
            <a:r>
              <a:rPr lang="vi-VN" altLang="en-US" sz="2800" dirty="0" smtClean="0"/>
              <a:t>rắng xóa, hoa gạo đỏ tươi đặc trưn</a:t>
            </a:r>
            <a:r>
              <a:rPr lang="en-US" altLang="en-US" sz="2800" dirty="0" smtClean="0"/>
              <a:t>g, k</a:t>
            </a:r>
            <a:r>
              <a:rPr lang="vi-VN" altLang="en-US" sz="2800" dirty="0" smtClean="0"/>
              <a:t>hói núi Mèo mà người đồng bào đốt nương mỗi khi Tết đến.</a:t>
            </a:r>
            <a:r>
              <a:rPr lang="en-US" altLang="en-US" sz="2800" dirty="0" smtClean="0"/>
              <a:t/>
            </a:r>
            <a:br>
              <a:rPr lang="en-US" altLang="en-US" sz="2800" dirty="0" smtClean="0"/>
            </a:br>
            <a:r>
              <a:rPr lang="vi-VN" altLang="en-US" sz="2800" dirty="0" smtClean="0"/>
              <a:t> </a:t>
            </a:r>
            <a:r>
              <a:rPr lang="en-US" altLang="en-US" sz="2800" dirty="0" smtClean="0"/>
              <a:t/>
            </a:r>
            <a:br>
              <a:rPr lang="en-US" altLang="en-US" sz="2800" dirty="0" smtClean="0"/>
            </a:br>
            <a:r>
              <a:rPr lang="en-US" altLang="en-US" sz="2800" dirty="0" smtClean="0">
                <a:solidFill>
                  <a:srgbClr val="FF0000"/>
                </a:solidFill>
              </a:rPr>
              <a:t>   </a:t>
            </a:r>
            <a:r>
              <a:rPr lang="en-US" altLang="en-US" sz="2800" dirty="0" smtClean="0"/>
              <a:t> S</a:t>
            </a:r>
            <a:r>
              <a:rPr lang="vi-VN" altLang="en-US" sz="2800" dirty="0" smtClean="0"/>
              <a:t>ông Đà yêu kiều, diễm lệ như cô gái cháy bùng sức trẻ trong khoảnh khắc thanh xuân.</a:t>
            </a:r>
            <a:endParaRPr lang="en-US" altLang="en-US" sz="2800" dirty="0" smtClean="0"/>
          </a:p>
        </p:txBody>
      </p:sp>
      <p:pic>
        <p:nvPicPr>
          <p:cNvPr id="409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2175" y="503238"/>
            <a:ext cx="404177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2175" y="3440113"/>
            <a:ext cx="4041775"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255588" y="3860800"/>
            <a:ext cx="2921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5" y="352425"/>
            <a:ext cx="9159875" cy="5016500"/>
          </a:xfrm>
          <a:prstGeom prst="rect">
            <a:avLst/>
          </a:prstGeom>
          <a:solidFill>
            <a:schemeClr val="accent2">
              <a:lumMod val="20000"/>
              <a:lumOff val="80000"/>
            </a:schemeClr>
          </a:solidFill>
        </p:spPr>
        <p:txBody>
          <a:bodyPr>
            <a:spAutoFit/>
          </a:bodyPr>
          <a:lstStyle/>
          <a:p>
            <a:pPr marL="342900" indent="-342900">
              <a:buFontTx/>
              <a:buChar char="-"/>
              <a:defRPr/>
            </a:pPr>
            <a:r>
              <a:rPr lang="vi-VN" sz="3200" dirty="0">
                <a:solidFill>
                  <a:srgbClr val="000000"/>
                </a:solidFill>
                <a:latin typeface="Times New Roman" panose="02020603050405020304" pitchFamily="18" charset="0"/>
                <a:cs typeface="Times New Roman" panose="02020603050405020304" pitchFamily="18" charset="0"/>
              </a:rPr>
              <a:t>Nhà văn đã dùng câu văn dài hơi, hạn chế ngắt quãng để gợi tả độ dài của sông Đà, của mái tóc thiếu nữ. </a:t>
            </a:r>
            <a:endParaRPr lang="en-US" sz="3200" dirty="0">
              <a:solidFill>
                <a:srgbClr val="000000"/>
              </a:solidFill>
              <a:latin typeface="Times New Roman" panose="02020603050405020304" pitchFamily="18" charset="0"/>
              <a:cs typeface="Times New Roman" panose="02020603050405020304" pitchFamily="18" charset="0"/>
            </a:endParaRPr>
          </a:p>
          <a:p>
            <a:pPr marL="342900" indent="-342900">
              <a:buFontTx/>
              <a:buChar char="-"/>
              <a:defRPr/>
            </a:pPr>
            <a:r>
              <a:rPr lang="vi-VN" sz="3200" dirty="0">
                <a:solidFill>
                  <a:srgbClr val="000000"/>
                </a:solidFill>
                <a:latin typeface="Times New Roman" panose="02020603050405020304" pitchFamily="18" charset="0"/>
                <a:cs typeface="Times New Roman" panose="02020603050405020304" pitchFamily="18" charset="0"/>
              </a:rPr>
              <a:t>Từ ngữ “ mượt mà “ cũng là cách để nhà văn gợi tả cái dòng chảy êm đềm của con sông mang linh hồn Tây Bắc</a:t>
            </a:r>
            <a:r>
              <a:rPr lang="en-US" sz="3200" dirty="0">
                <a:solidFill>
                  <a:srgbClr val="000000"/>
                </a:solidFill>
                <a:latin typeface="Times New Roman" panose="02020603050405020304" pitchFamily="18" charset="0"/>
                <a:cs typeface="Times New Roman" panose="02020603050405020304" pitchFamily="18" charset="0"/>
              </a:rPr>
              <a:t>.</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p>
          <a:p>
            <a:pPr marL="342900" indent="-342900">
              <a:buFontTx/>
              <a:buChar char="-"/>
              <a:defRPr/>
            </a:pP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Nghệ</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thuật</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nhân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hoá</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vi-VN"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đã</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m</a:t>
            </a:r>
            <a:r>
              <a:rPr lang="vi-VN"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ở</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ra</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tuyệt</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vi-VN"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đối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làm</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a:t>
            </a:r>
            <a:r>
              <a:rPr lang="vi-VN"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ười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vi-VN"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đọc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d</a:t>
            </a:r>
            <a:r>
              <a:rPr lang="vi-VN"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ường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a:t>
            </a:r>
            <a:r>
              <a:rPr lang="vi-VN"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ư</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không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còn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nhận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ra</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vi-VN"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đâ</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y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con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sông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n</a:t>
            </a:r>
            <a:r>
              <a:rPr lang="vi-VN"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ữa</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một</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mĩ</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nhân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vi-VN"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ang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làm</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duyên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làm</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dáng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v</a:t>
            </a:r>
            <a:r>
              <a:rPr lang="vi-VN"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ới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Tây</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B</a:t>
            </a:r>
            <a:r>
              <a:rPr lang="vi-VN"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ắc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vi-VN" sz="3200" dirty="0">
                <a:solidFill>
                  <a:srgbClr val="000000"/>
                </a:solidFill>
                <a:latin typeface="Times New Roman" panose="02020603050405020304" pitchFamily="18" charset="0"/>
                <a:cs typeface="Times New Roman" panose="02020603050405020304" pitchFamily="18" charset="0"/>
              </a:rPr>
              <a:t> </a:t>
            </a:r>
            <a:endParaRPr lang="en-US" sz="32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 y="152401"/>
            <a:ext cx="8342313" cy="1557338"/>
          </a:xfrm>
        </p:spPr>
        <p:txBody>
          <a:bodyPr>
            <a:normAutofit fontScale="90000"/>
          </a:bodyPr>
          <a:lstStyle/>
          <a:p>
            <a:pPr marL="320040" indent="-320040" algn="l" eaLnBrk="1" fontAlgn="auto" hangingPunct="1">
              <a:spcAft>
                <a:spcPts val="0"/>
              </a:spcAft>
              <a:buClr>
                <a:schemeClr val="accent6">
                  <a:lumMod val="75000"/>
                </a:schemeClr>
              </a:buClr>
              <a:defRPr/>
            </a:pP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Sắc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nước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Đà</a:t>
            </a:r>
            <a:r>
              <a:rPr lang="en-US" sz="2800" u="sng" dirty="0" smtClean="0">
                <a:solidFill>
                  <a:srgbClr val="FF0000"/>
                </a:solidFill>
                <a:latin typeface="Times New Roman" pitchFamily="18" charset="0"/>
                <a:cs typeface="Times New Roman" pitchFamily="18" charset="0"/>
              </a:rPr>
              <a:t> </a:t>
            </a:r>
            <a:r>
              <a:rPr lang="en-US" sz="2800" u="sng" dirty="0">
                <a:solidFill>
                  <a:srgbClr val="FF0000"/>
                </a:solidFill>
                <a:cs typeface="Times New Roman" pitchFamily="18" charset="0"/>
              </a:rPr>
              <a:t/>
            </a:r>
            <a:br>
              <a:rPr lang="en-US" sz="2800" u="sng" dirty="0">
                <a:solidFill>
                  <a:srgbClr val="FF0000"/>
                </a:solidFill>
                <a:cs typeface="Times New Roman" pitchFamily="18" charset="0"/>
              </a:rPr>
            </a:br>
            <a:r>
              <a:rPr lang="vi-VN" sz="2800" dirty="0" smtClean="0"/>
              <a:t>Nguyễn </a:t>
            </a:r>
            <a:r>
              <a:rPr lang="vi-VN" sz="2800" dirty="0"/>
              <a:t>Tuân đặc biệt chú trọng sắc nước sông Đà ở hai mùa: </a:t>
            </a:r>
            <a:r>
              <a:rPr lang="vi-VN" sz="2800" dirty="0">
                <a:solidFill>
                  <a:srgbClr val="FF0000"/>
                </a:solidFill>
              </a:rPr>
              <a:t>Xuân </a:t>
            </a:r>
            <a:r>
              <a:rPr lang="vi-VN" sz="2800" dirty="0"/>
              <a:t>và </a:t>
            </a:r>
            <a:r>
              <a:rPr lang="vi-VN" sz="2800" dirty="0">
                <a:solidFill>
                  <a:srgbClr val="FF0000"/>
                </a:solidFill>
              </a:rPr>
              <a:t>Thu</a:t>
            </a:r>
            <a:r>
              <a:rPr lang="vi-VN" sz="2400" dirty="0"/>
              <a:t/>
            </a:r>
            <a:br>
              <a:rPr lang="vi-VN" sz="2400" dirty="0"/>
            </a:br>
            <a:endParaRPr lang="en-US" sz="2400" dirty="0"/>
          </a:p>
        </p:txBody>
      </p:sp>
      <p:sp>
        <p:nvSpPr>
          <p:cNvPr id="4" name="Rectangle 3"/>
          <p:cNvSpPr>
            <a:spLocks noChangeArrowheads="1"/>
          </p:cNvSpPr>
          <p:nvPr/>
        </p:nvSpPr>
        <p:spPr bwMode="auto">
          <a:xfrm>
            <a:off x="4289425" y="1117600"/>
            <a:ext cx="4572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800">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a:t>
            </a:r>
            <a:r>
              <a:rPr lang="vi-VN" altLang="en-US" sz="2800">
                <a:solidFill>
                  <a:srgbClr val="FF0000"/>
                </a:solidFill>
                <a:latin typeface="Times New Roman" panose="02020603050405020304" pitchFamily="18" charset="0"/>
                <a:cs typeface="Times New Roman" panose="02020603050405020304" pitchFamily="18" charset="0"/>
              </a:rPr>
              <a:t>Mùa xuân </a:t>
            </a:r>
            <a:r>
              <a:rPr lang="vi-VN" altLang="en-US" sz="2800">
                <a:latin typeface="Times New Roman" panose="02020603050405020304" pitchFamily="18" charset="0"/>
                <a:cs typeface="Times New Roman" panose="02020603050405020304" pitchFamily="18" charset="0"/>
              </a:rPr>
              <a:t>dòng xanh ngọc bích, chứ nước Sông Đà không xanh màu xanh canh hến của Sông Gâm, Sông Lô”. Màu xanh “ngọc bích” </a:t>
            </a:r>
            <a:r>
              <a:rPr lang="en-US" altLang="en-US" sz="2800">
                <a:latin typeface="Times New Roman" panose="02020603050405020304" pitchFamily="18" charset="0"/>
                <a:cs typeface="Times New Roman" panose="02020603050405020304" pitchFamily="18" charset="0"/>
              </a:rPr>
              <a:t>là xanh trong, xanh sáng , không có s</a:t>
            </a:r>
            <a:r>
              <a:rPr lang="vi-VN" altLang="en-US" sz="2800">
                <a:latin typeface="Times New Roman" panose="02020603050405020304" pitchFamily="18" charset="0"/>
                <a:cs typeface="Times New Roman" panose="02020603050405020304" pitchFamily="18" charset="0"/>
              </a:rPr>
              <a:t>ự </a:t>
            </a:r>
            <a:r>
              <a:rPr lang="en-US" altLang="en-US" sz="2800">
                <a:latin typeface="Times New Roman" panose="02020603050405020304" pitchFamily="18" charset="0"/>
                <a:cs typeface="Times New Roman" panose="02020603050405020304" pitchFamily="18" charset="0"/>
              </a:rPr>
              <a:t> pha trộn làm cho</a:t>
            </a:r>
            <a:r>
              <a:rPr lang="vi-VN" altLang="en-US" sz="2800">
                <a:latin typeface="Times New Roman" panose="02020603050405020304" pitchFamily="18" charset="0"/>
                <a:cs typeface="Times New Roman" panose="02020603050405020304" pitchFamily="18" charset="0"/>
              </a:rPr>
              <a:t> dòng nước không chỉ xanh mà còn trong vắt, long lanh như tấm gương phản chiếu vẻ đẹp của đất trời nơi đây</a:t>
            </a:r>
            <a:endParaRPr lang="en-US" altLang="en-US" sz="2800">
              <a:latin typeface="Times New Roman" panose="02020603050405020304" pitchFamily="18" charset="0"/>
              <a:cs typeface="Times New Roman" panose="02020603050405020304" pitchFamily="18" charset="0"/>
            </a:endParaRPr>
          </a:p>
        </p:txBody>
      </p:sp>
      <p:pic>
        <p:nvPicPr>
          <p:cNvPr id="4301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08163"/>
            <a:ext cx="378142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38" y="304800"/>
            <a:ext cx="8678862" cy="2574925"/>
          </a:xfrm>
        </p:spPr>
        <p:txBody>
          <a:bodyPr/>
          <a:lstStyle/>
          <a:p>
            <a:pPr marL="320040" indent="-320040" algn="just" eaLnBrk="1" fontAlgn="auto" hangingPunct="1">
              <a:spcAft>
                <a:spcPts val="0"/>
              </a:spcAft>
              <a:buClr>
                <a:schemeClr val="accent6">
                  <a:lumMod val="75000"/>
                </a:schemeClr>
              </a:buClr>
              <a:defRPr/>
            </a:pPr>
            <a:r>
              <a:rPr lang="vi-VN" altLang="en-US" sz="2400" dirty="0" smtClean="0">
                <a:solidFill>
                  <a:srgbClr val="000000"/>
                </a:solidFill>
                <a:latin typeface="Times New Roman" panose="02020603050405020304" pitchFamily="18" charset="0"/>
                <a:cs typeface="Times New Roman" panose="02020603050405020304" pitchFamily="18" charset="0"/>
              </a:rPr>
              <a:t>•</a:t>
            </a:r>
            <a:r>
              <a:rPr lang="vi-VN" altLang="en-US" sz="2800" dirty="0" smtClean="0">
                <a:solidFill>
                  <a:srgbClr val="000000"/>
                </a:solidFill>
                <a:latin typeface="Times New Roman" panose="02020603050405020304" pitchFamily="18" charset="0"/>
                <a:cs typeface="Times New Roman" panose="02020603050405020304" pitchFamily="18" charset="0"/>
              </a:rPr>
              <a:t> “</a:t>
            </a:r>
            <a:r>
              <a:rPr lang="vi-VN" altLang="en-US" sz="2800" dirty="0" smtClean="0">
                <a:solidFill>
                  <a:srgbClr val="FF0000"/>
                </a:solidFill>
                <a:latin typeface="Times New Roman" panose="02020603050405020304" pitchFamily="18" charset="0"/>
                <a:cs typeface="Times New Roman" panose="02020603050405020304" pitchFamily="18" charset="0"/>
              </a:rPr>
              <a:t>Mùa thu </a:t>
            </a:r>
            <a:r>
              <a:rPr lang="vi-VN" altLang="en-US" sz="2800" dirty="0" smtClean="0">
                <a:solidFill>
                  <a:srgbClr val="000000"/>
                </a:solidFill>
                <a:latin typeface="Times New Roman" panose="02020603050405020304" pitchFamily="18" charset="0"/>
                <a:cs typeface="Times New Roman" panose="02020603050405020304" pitchFamily="18" charset="0"/>
              </a:rPr>
              <a:t>nước Sông Đà lừ lừ chín đỏ như da mật một người bầm đi vì ruợu bữa, lù lừ cái màu đỏ giận dữ ở một người bất mãn bực bội gì mổi độ thu về”</a:t>
            </a:r>
            <a:r>
              <a:rPr lang="en-US" altLang="en-US" sz="2800" dirty="0" smtClean="0">
                <a:solidFill>
                  <a:srgbClr val="000000"/>
                </a:solidFill>
                <a:latin typeface="Times New Roman" panose="02020603050405020304" pitchFamily="18" charset="0"/>
                <a:cs typeface="Times New Roman" panose="02020603050405020304" pitchFamily="18" charset="0"/>
              </a:rPr>
              <a:t/>
            </a:r>
            <a:br>
              <a:rPr lang="en-US" altLang="en-US" sz="2800" dirty="0" smtClean="0">
                <a:solidFill>
                  <a:srgbClr val="000000"/>
                </a:solidFill>
                <a:latin typeface="Times New Roman" panose="02020603050405020304" pitchFamily="18" charset="0"/>
                <a:cs typeface="Times New Roman" panose="02020603050405020304" pitchFamily="18" charset="0"/>
              </a:rPr>
            </a:br>
            <a:r>
              <a:rPr lang="en-US" altLang="en-US" sz="2800" dirty="0" smtClean="0">
                <a:solidFill>
                  <a:srgbClr val="000000"/>
                </a:solidFill>
                <a:latin typeface="Times New Roman" pitchFamily="18" charset="0"/>
                <a:ea typeface="SimSun" pitchFamily="2" charset="-122"/>
                <a:cs typeface="Times New Roman" panose="02020603050405020304" pitchFamily="18" charset="0"/>
              </a:rPr>
              <a:t>-&gt; </a:t>
            </a:r>
            <a:r>
              <a:rPr lang="en-US" altLang="en-US" sz="2800" dirty="0" smtClean="0">
                <a:solidFill>
                  <a:srgbClr val="000000"/>
                </a:solidFill>
                <a:latin typeface="Times New Roman" pitchFamily="18" charset="0"/>
                <a:cs typeface="Times New Roman" pitchFamily="18" charset="0"/>
              </a:rPr>
              <a:t>c</a:t>
            </a:r>
            <a:r>
              <a:rPr lang="vi-VN" altLang="en-US" sz="2800" dirty="0" smtClean="0">
                <a:solidFill>
                  <a:srgbClr val="000000"/>
                </a:solidFill>
                <a:latin typeface="Times New Roman" pitchFamily="18" charset="0"/>
                <a:cs typeface="Times New Roman" pitchFamily="18" charset="0"/>
              </a:rPr>
              <a:t>ách</a:t>
            </a:r>
            <a:r>
              <a:rPr lang="en-US" altLang="en-US" sz="2800" dirty="0" smtClean="0">
                <a:solidFill>
                  <a:srgbClr val="000000"/>
                </a:solidFill>
                <a:latin typeface="Times New Roman" pitchFamily="18" charset="0"/>
                <a:cs typeface="Times New Roman" pitchFamily="18" charset="0"/>
              </a:rPr>
              <a:t> </a:t>
            </a:r>
            <a:r>
              <a:rPr lang="en-US" altLang="en-US" sz="2800" dirty="0" err="1" smtClean="0">
                <a:solidFill>
                  <a:srgbClr val="000000"/>
                </a:solidFill>
                <a:latin typeface="Times New Roman" pitchFamily="18" charset="0"/>
                <a:cs typeface="Times New Roman" pitchFamily="18" charset="0"/>
              </a:rPr>
              <a:t>nhân</a:t>
            </a:r>
            <a:r>
              <a:rPr lang="en-US" altLang="en-US" sz="2800" dirty="0" smtClean="0">
                <a:solidFill>
                  <a:srgbClr val="000000"/>
                </a:solidFill>
                <a:latin typeface="Times New Roman" pitchFamily="18" charset="0"/>
                <a:cs typeface="Times New Roman" pitchFamily="18" charset="0"/>
              </a:rPr>
              <a:t> </a:t>
            </a:r>
            <a:r>
              <a:rPr lang="en-US" altLang="en-US" sz="2800" dirty="0" err="1" smtClean="0">
                <a:solidFill>
                  <a:srgbClr val="000000"/>
                </a:solidFill>
                <a:latin typeface="Times New Roman" pitchFamily="18" charset="0"/>
                <a:cs typeface="Times New Roman" pitchFamily="18" charset="0"/>
              </a:rPr>
              <a:t>hoá</a:t>
            </a:r>
            <a:r>
              <a:rPr lang="en-US" altLang="en-US" sz="2800" dirty="0" smtClean="0">
                <a:solidFill>
                  <a:srgbClr val="000000"/>
                </a:solidFill>
                <a:latin typeface="Times New Roman" pitchFamily="18" charset="0"/>
                <a:cs typeface="Times New Roman" pitchFamily="18" charset="0"/>
              </a:rPr>
              <a:t>,</a:t>
            </a:r>
            <a:r>
              <a:rPr lang="vi-VN" altLang="en-US" sz="2800" dirty="0" smtClean="0">
                <a:solidFill>
                  <a:srgbClr val="000000"/>
                </a:solidFill>
                <a:latin typeface="Times New Roman" pitchFamily="18" charset="0"/>
                <a:cs typeface="Times New Roman" pitchFamily="18" charset="0"/>
              </a:rPr>
              <a:t> so</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vi-VN" altLang="en-US" sz="2800" dirty="0" smtClean="0">
                <a:solidFill>
                  <a:srgbClr val="000000"/>
                </a:solidFill>
                <a:latin typeface="Times New Roman" panose="02020603050405020304" pitchFamily="18" charset="0"/>
                <a:cs typeface="Times New Roman" panose="02020603050405020304" pitchFamily="18" charset="0"/>
              </a:rPr>
              <a:t>sánh màu nước sông Đà mùa thu với màu da của một người nghiện rượu khiến dòng sông có sắc thái, có linh hồn, có xúc cảm hơn. </a:t>
            </a:r>
            <a:endParaRPr lang="en-US" altLang="en-US" sz="2800" dirty="0" smtClean="0">
              <a:solidFill>
                <a:srgbClr val="000000"/>
              </a:solidFill>
              <a:latin typeface="Times New Roman" panose="02020603050405020304" pitchFamily="18" charset="0"/>
              <a:cs typeface="Times New Roman" panose="02020603050405020304" pitchFamily="18" charset="0"/>
            </a:endParaRPr>
          </a:p>
        </p:txBody>
      </p:sp>
      <p:pic>
        <p:nvPicPr>
          <p:cNvPr id="4403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24200"/>
            <a:ext cx="8686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1"/>
          <p:cNvSpPr>
            <a:spLocks noChangeArrowheads="1"/>
          </p:cNvSpPr>
          <p:nvPr/>
        </p:nvSpPr>
        <p:spPr bwMode="auto">
          <a:xfrm>
            <a:off x="404813" y="5611813"/>
            <a:ext cx="1841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a:r>
            <a:br>
              <a:rPr lang="en-US" altLang="en-US"/>
            </a:br>
            <a:endParaRPr lang="en-US"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WordArt 2"/>
          <p:cNvSpPr>
            <a:spLocks noChangeArrowheads="1" noChangeShapeType="1" noTextEdit="1"/>
          </p:cNvSpPr>
          <p:nvPr/>
        </p:nvSpPr>
        <p:spPr bwMode="auto">
          <a:xfrm>
            <a:off x="304800" y="0"/>
            <a:ext cx="8534400" cy="3810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NGƯỜI LÁI ĐÒ SÔNG ĐÀ</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endParaRPr>
          </a:p>
        </p:txBody>
      </p:sp>
      <p:sp>
        <p:nvSpPr>
          <p:cNvPr id="8196" name="WordArt 3"/>
          <p:cNvSpPr>
            <a:spLocks noChangeArrowheads="1" noChangeShapeType="1" noTextEdit="1"/>
          </p:cNvSpPr>
          <p:nvPr/>
        </p:nvSpPr>
        <p:spPr bwMode="auto">
          <a:xfrm>
            <a:off x="6324600" y="381000"/>
            <a:ext cx="2628900" cy="523875"/>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rgbClr val="FF99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Nguyễn Tuân</a:t>
            </a:r>
          </a:p>
        </p:txBody>
      </p:sp>
      <p:sp>
        <p:nvSpPr>
          <p:cNvPr id="8197" name="Text Box 4"/>
          <p:cNvSpPr txBox="1">
            <a:spLocks noChangeArrowheads="1"/>
          </p:cNvSpPr>
          <p:nvPr/>
        </p:nvSpPr>
        <p:spPr bwMode="auto">
          <a:xfrm>
            <a:off x="23813" y="1062038"/>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2400">
              <a:latin typeface="Times New Roman" panose="02020603050405020304" pitchFamily="18" charset="0"/>
            </a:endParaRPr>
          </a:p>
        </p:txBody>
      </p:sp>
      <p:sp>
        <p:nvSpPr>
          <p:cNvPr id="8198" name="Text Box 5"/>
          <p:cNvSpPr txBox="1">
            <a:spLocks noChangeArrowheads="1"/>
          </p:cNvSpPr>
          <p:nvPr/>
        </p:nvSpPr>
        <p:spPr bwMode="auto">
          <a:xfrm>
            <a:off x="379413" y="1870075"/>
            <a:ext cx="268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7175" name="Text Box 6"/>
          <p:cNvSpPr txBox="1">
            <a:spLocks noChangeArrowheads="1"/>
          </p:cNvSpPr>
          <p:nvPr/>
        </p:nvSpPr>
        <p:spPr bwMode="auto">
          <a:xfrm>
            <a:off x="508000" y="847725"/>
            <a:ext cx="464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u="sng">
                <a:solidFill>
                  <a:srgbClr val="FF3300"/>
                </a:solidFill>
                <a:latin typeface="Times New Roman" panose="02020603050405020304" pitchFamily="18" charset="0"/>
              </a:rPr>
              <a:t>II/ĐỌC- HIỂU VĂN BẢN</a:t>
            </a:r>
          </a:p>
        </p:txBody>
      </p:sp>
      <p:sp>
        <p:nvSpPr>
          <p:cNvPr id="136200" name="Text Box 8"/>
          <p:cNvSpPr txBox="1">
            <a:spLocks noChangeArrowheads="1"/>
          </p:cNvSpPr>
          <p:nvPr/>
        </p:nvSpPr>
        <p:spPr bwMode="auto">
          <a:xfrm>
            <a:off x="369888" y="1371600"/>
            <a:ext cx="54975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solidFill>
                  <a:srgbClr val="0000FF"/>
                </a:solidFill>
                <a:latin typeface="Times New Roman" panose="02020603050405020304" pitchFamily="18" charset="0"/>
              </a:rPr>
              <a:t>1.Hình tượng Sông Đà</a:t>
            </a:r>
          </a:p>
          <a:p>
            <a:pPr eaLnBrk="1" hangingPunct="1">
              <a:spcBef>
                <a:spcPct val="50000"/>
              </a:spcBef>
            </a:pPr>
            <a:r>
              <a:rPr lang="en-US" altLang="en-US" sz="3200">
                <a:solidFill>
                  <a:srgbClr val="0000FF"/>
                </a:solidFill>
                <a:latin typeface="Times New Roman" panose="02020603050405020304" pitchFamily="18" charset="0"/>
              </a:rPr>
              <a:t>1.1. Sông Đà hung bạo</a:t>
            </a:r>
          </a:p>
        </p:txBody>
      </p:sp>
      <p:sp>
        <p:nvSpPr>
          <p:cNvPr id="136201" name="AutoShape 9"/>
          <p:cNvSpPr>
            <a:spLocks noChangeArrowheads="1"/>
          </p:cNvSpPr>
          <p:nvPr/>
        </p:nvSpPr>
        <p:spPr bwMode="auto">
          <a:xfrm>
            <a:off x="304800" y="2690813"/>
            <a:ext cx="8763000" cy="3971925"/>
          </a:xfrm>
          <a:prstGeom prst="wedgeRoundRectCallout">
            <a:avLst>
              <a:gd name="adj1" fmla="val -27208"/>
              <a:gd name="adj2" fmla="val -7907"/>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514350" indent="-5143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eaLnBrk="1" hangingPunct="1">
              <a:spcBef>
                <a:spcPct val="0"/>
              </a:spcBef>
              <a:buFontTx/>
              <a:buNone/>
              <a:defRPr/>
            </a:pPr>
            <a:r>
              <a:rPr lang="en-US" altLang="en-US" sz="2800" b="1" dirty="0" err="1" smtClean="0">
                <a:solidFill>
                  <a:srgbClr val="000000"/>
                </a:solidFill>
                <a:latin typeface="Times New Roman" pitchFamily="18" charset="0"/>
              </a:rPr>
              <a:t>Lời</a:t>
            </a:r>
            <a:r>
              <a:rPr lang="en-US" altLang="en-US" sz="2800" b="1" dirty="0" smtClean="0">
                <a:solidFill>
                  <a:srgbClr val="000000"/>
                </a:solidFill>
                <a:latin typeface="Times New Roman" pitchFamily="18" charset="0"/>
              </a:rPr>
              <a:t> </a:t>
            </a:r>
            <a:r>
              <a:rPr lang="en-US" altLang="en-US" sz="2800" b="1" dirty="0" err="1" smtClean="0">
                <a:solidFill>
                  <a:srgbClr val="000000"/>
                </a:solidFill>
                <a:latin typeface="Times New Roman" pitchFamily="18" charset="0"/>
              </a:rPr>
              <a:t>đề</a:t>
            </a:r>
            <a:r>
              <a:rPr lang="en-US" altLang="en-US" sz="2800" b="1" dirty="0" smtClean="0">
                <a:solidFill>
                  <a:srgbClr val="000000"/>
                </a:solidFill>
                <a:latin typeface="Times New Roman" pitchFamily="18" charset="0"/>
              </a:rPr>
              <a:t> </a:t>
            </a:r>
            <a:r>
              <a:rPr lang="en-US" altLang="en-US" sz="2800" b="1" dirty="0" err="1" smtClean="0">
                <a:solidFill>
                  <a:srgbClr val="000000"/>
                </a:solidFill>
                <a:latin typeface="Times New Roman" pitchFamily="18" charset="0"/>
              </a:rPr>
              <a:t>từ</a:t>
            </a:r>
            <a:r>
              <a:rPr lang="en-US" altLang="en-US" sz="2800" b="1" dirty="0" smtClean="0">
                <a:solidFill>
                  <a:srgbClr val="000000"/>
                </a:solidFill>
                <a:latin typeface="Times New Roman" pitchFamily="18" charset="0"/>
              </a:rPr>
              <a:t>:</a:t>
            </a:r>
          </a:p>
          <a:p>
            <a:pPr algn="ctr" eaLnBrk="1" hangingPunct="1">
              <a:spcBef>
                <a:spcPct val="0"/>
              </a:spcBef>
              <a:buFontTx/>
              <a:buNone/>
              <a:defRPr/>
            </a:pPr>
            <a:r>
              <a:rPr lang="en-US" altLang="en-US" sz="2800" i="1" dirty="0" smtClean="0">
                <a:latin typeface="Times New Roman" pitchFamily="18" charset="0"/>
              </a:rPr>
              <a:t>“</a:t>
            </a:r>
            <a:r>
              <a:rPr lang="en-US" altLang="en-US" sz="2800" i="1" dirty="0" err="1" smtClean="0">
                <a:latin typeface="Times New Roman" pitchFamily="18" charset="0"/>
              </a:rPr>
              <a:t>Chúng</a:t>
            </a:r>
            <a:r>
              <a:rPr lang="en-US" altLang="en-US" sz="2800" i="1" dirty="0" smtClean="0">
                <a:latin typeface="Times New Roman" pitchFamily="18" charset="0"/>
              </a:rPr>
              <a:t> </a:t>
            </a:r>
            <a:r>
              <a:rPr lang="en-US" altLang="en-US" sz="2800" i="1" dirty="0" err="1" smtClean="0">
                <a:latin typeface="Times New Roman" pitchFamily="18" charset="0"/>
              </a:rPr>
              <a:t>thủy</a:t>
            </a:r>
            <a:r>
              <a:rPr lang="en-US" altLang="en-US" sz="2800" i="1" dirty="0" smtClean="0">
                <a:latin typeface="Times New Roman" pitchFamily="18" charset="0"/>
              </a:rPr>
              <a:t> </a:t>
            </a:r>
            <a:r>
              <a:rPr lang="en-US" altLang="en-US" sz="2800" i="1" dirty="0" err="1" smtClean="0">
                <a:latin typeface="Times New Roman" pitchFamily="18" charset="0"/>
              </a:rPr>
              <a:t>giai</a:t>
            </a:r>
            <a:r>
              <a:rPr lang="en-US" altLang="en-US" sz="2800" i="1" dirty="0" smtClean="0">
                <a:latin typeface="Times New Roman" pitchFamily="18" charset="0"/>
              </a:rPr>
              <a:t> </a:t>
            </a:r>
            <a:r>
              <a:rPr lang="en-US" altLang="en-US" sz="2800" i="1" dirty="0" err="1" smtClean="0">
                <a:latin typeface="Times New Roman" pitchFamily="18" charset="0"/>
              </a:rPr>
              <a:t>đông</a:t>
            </a:r>
            <a:r>
              <a:rPr lang="en-US" altLang="en-US" sz="2800" i="1" dirty="0" smtClean="0">
                <a:latin typeface="Times New Roman" pitchFamily="18" charset="0"/>
              </a:rPr>
              <a:t> </a:t>
            </a:r>
            <a:r>
              <a:rPr lang="en-US" altLang="en-US" sz="2800" i="1" dirty="0" err="1" smtClean="0">
                <a:latin typeface="Times New Roman" pitchFamily="18" charset="0"/>
              </a:rPr>
              <a:t>tẩu</a:t>
            </a:r>
            <a:r>
              <a:rPr lang="en-US" altLang="en-US" sz="2800" i="1" dirty="0" smtClean="0">
                <a:latin typeface="Times New Roman" pitchFamily="18" charset="0"/>
              </a:rPr>
              <a:t> </a:t>
            </a:r>
          </a:p>
          <a:p>
            <a:pPr algn="ctr" eaLnBrk="1" hangingPunct="1">
              <a:spcBef>
                <a:spcPct val="0"/>
              </a:spcBef>
              <a:buFontTx/>
              <a:buNone/>
              <a:defRPr/>
            </a:pPr>
            <a:r>
              <a:rPr lang="en-US" altLang="en-US" sz="2800" i="1" dirty="0" err="1" smtClean="0">
                <a:latin typeface="Times New Roman" pitchFamily="18" charset="0"/>
              </a:rPr>
              <a:t>Đà</a:t>
            </a:r>
            <a:r>
              <a:rPr lang="en-US" altLang="en-US" sz="2800" i="1" dirty="0" smtClean="0">
                <a:latin typeface="Times New Roman" pitchFamily="18" charset="0"/>
              </a:rPr>
              <a:t> </a:t>
            </a:r>
            <a:r>
              <a:rPr lang="en-US" altLang="en-US" sz="2800" i="1" dirty="0" err="1" smtClean="0">
                <a:latin typeface="Times New Roman" pitchFamily="18" charset="0"/>
              </a:rPr>
              <a:t>giang</a:t>
            </a:r>
            <a:r>
              <a:rPr lang="en-US" altLang="en-US" sz="2800" i="1" dirty="0" smtClean="0">
                <a:latin typeface="Times New Roman" pitchFamily="18" charset="0"/>
              </a:rPr>
              <a:t> </a:t>
            </a:r>
            <a:r>
              <a:rPr lang="en-US" altLang="en-US" sz="2800" i="1" dirty="0" err="1" smtClean="0">
                <a:latin typeface="Times New Roman" pitchFamily="18" charset="0"/>
              </a:rPr>
              <a:t>độc</a:t>
            </a:r>
            <a:r>
              <a:rPr lang="en-US" altLang="en-US" sz="2800" i="1" dirty="0" smtClean="0">
                <a:latin typeface="Times New Roman" pitchFamily="18" charset="0"/>
              </a:rPr>
              <a:t> </a:t>
            </a:r>
            <a:r>
              <a:rPr lang="en-US" altLang="en-US" sz="2800" i="1" dirty="0" err="1" smtClean="0">
                <a:latin typeface="Times New Roman" pitchFamily="18" charset="0"/>
              </a:rPr>
              <a:t>bắc</a:t>
            </a:r>
            <a:r>
              <a:rPr lang="en-US" altLang="en-US" sz="2800" i="1" dirty="0" smtClean="0">
                <a:latin typeface="Times New Roman" pitchFamily="18" charset="0"/>
              </a:rPr>
              <a:t> </a:t>
            </a:r>
            <a:r>
              <a:rPr lang="en-US" altLang="en-US" sz="2800" i="1" dirty="0" err="1" smtClean="0">
                <a:latin typeface="Times New Roman" pitchFamily="18" charset="0"/>
              </a:rPr>
              <a:t>lưu</a:t>
            </a:r>
            <a:r>
              <a:rPr lang="en-US" altLang="en-US" sz="2800" i="1" dirty="0" smtClean="0">
                <a:latin typeface="Times New Roman" pitchFamily="18" charset="0"/>
              </a:rPr>
              <a:t>”</a:t>
            </a:r>
          </a:p>
          <a:p>
            <a:pPr eaLnBrk="1" hangingPunct="1">
              <a:spcBef>
                <a:spcPct val="0"/>
              </a:spcBef>
              <a:buFontTx/>
              <a:buNone/>
              <a:defRPr/>
            </a:pPr>
            <a:r>
              <a:rPr lang="en-US" altLang="en-US" dirty="0" smtClean="0">
                <a:latin typeface="Times New Roman" pitchFamily="18" charset="0"/>
              </a:rPr>
              <a:t> </a:t>
            </a:r>
            <a:r>
              <a:rPr lang="en-US" altLang="en-US" sz="2800" dirty="0" smtClean="0">
                <a:latin typeface="Times New Roman" pitchFamily="18" charset="0"/>
              </a:rPr>
              <a:t>(</a:t>
            </a:r>
            <a:r>
              <a:rPr lang="en-US" altLang="en-US" sz="2800" dirty="0" err="1" smtClean="0">
                <a:latin typeface="Times New Roman" pitchFamily="18" charset="0"/>
              </a:rPr>
              <a:t>Mọi</a:t>
            </a:r>
            <a:r>
              <a:rPr lang="en-US" altLang="en-US" sz="2800" dirty="0" smtClean="0">
                <a:latin typeface="Times New Roman" pitchFamily="18" charset="0"/>
              </a:rPr>
              <a:t> </a:t>
            </a:r>
            <a:r>
              <a:rPr lang="en-US" altLang="en-US" sz="2800" dirty="0" err="1" smtClean="0">
                <a:latin typeface="Times New Roman" pitchFamily="18" charset="0"/>
              </a:rPr>
              <a:t>dòng</a:t>
            </a:r>
            <a:r>
              <a:rPr lang="en-US" altLang="en-US" sz="2800" dirty="0" smtClean="0">
                <a:latin typeface="Times New Roman" pitchFamily="18" charset="0"/>
              </a:rPr>
              <a:t> </a:t>
            </a:r>
            <a:r>
              <a:rPr lang="en-US" altLang="en-US" sz="2800" dirty="0" err="1" smtClean="0">
                <a:latin typeface="Times New Roman" pitchFamily="18" charset="0"/>
              </a:rPr>
              <a:t>sông</a:t>
            </a:r>
            <a:r>
              <a:rPr lang="en-US" altLang="en-US" sz="2800" dirty="0" smtClean="0">
                <a:latin typeface="Times New Roman" pitchFamily="18" charset="0"/>
              </a:rPr>
              <a:t> </a:t>
            </a:r>
            <a:r>
              <a:rPr lang="en-US" altLang="en-US" sz="2800" dirty="0" err="1" smtClean="0">
                <a:latin typeface="Times New Roman" pitchFamily="18" charset="0"/>
              </a:rPr>
              <a:t>đều</a:t>
            </a:r>
            <a:r>
              <a:rPr lang="en-US" altLang="en-US" sz="2800" dirty="0" smtClean="0">
                <a:latin typeface="Times New Roman" pitchFamily="18" charset="0"/>
              </a:rPr>
              <a:t> </a:t>
            </a:r>
            <a:r>
              <a:rPr lang="en-US" altLang="en-US" sz="2800" dirty="0" err="1" smtClean="0">
                <a:latin typeface="Times New Roman" pitchFamily="18" charset="0"/>
              </a:rPr>
              <a:t>chảy</a:t>
            </a:r>
            <a:r>
              <a:rPr lang="en-US" altLang="en-US" sz="2800" dirty="0" smtClean="0">
                <a:latin typeface="Times New Roman" pitchFamily="18" charset="0"/>
              </a:rPr>
              <a:t> </a:t>
            </a:r>
            <a:r>
              <a:rPr lang="en-US" altLang="en-US" sz="2800" dirty="0" err="1" smtClean="0">
                <a:latin typeface="Times New Roman" pitchFamily="18" charset="0"/>
              </a:rPr>
              <a:t>về</a:t>
            </a:r>
            <a:r>
              <a:rPr lang="en-US" altLang="en-US" sz="2800" dirty="0" smtClean="0">
                <a:latin typeface="Times New Roman" pitchFamily="18" charset="0"/>
              </a:rPr>
              <a:t> </a:t>
            </a:r>
            <a:r>
              <a:rPr lang="en-US" altLang="en-US" sz="2800" dirty="0" err="1" smtClean="0">
                <a:latin typeface="Times New Roman" pitchFamily="18" charset="0"/>
              </a:rPr>
              <a:t>hướng</a:t>
            </a:r>
            <a:r>
              <a:rPr lang="en-US" altLang="en-US" sz="2800" dirty="0" smtClean="0">
                <a:latin typeface="Times New Roman" pitchFamily="18" charset="0"/>
              </a:rPr>
              <a:t> </a:t>
            </a:r>
            <a:r>
              <a:rPr lang="en-US" altLang="en-US" sz="2800" dirty="0" err="1" smtClean="0">
                <a:latin typeface="Times New Roman" pitchFamily="18" charset="0"/>
              </a:rPr>
              <a:t>đông</a:t>
            </a:r>
            <a:r>
              <a:rPr lang="en-US" altLang="en-US" sz="2800" dirty="0" smtClean="0">
                <a:latin typeface="Times New Roman" pitchFamily="18" charset="0"/>
              </a:rPr>
              <a:t>- </a:t>
            </a:r>
            <a:r>
              <a:rPr lang="en-US" altLang="en-US" sz="2800" dirty="0" err="1">
                <a:latin typeface="Times New Roman" pitchFamily="18" charset="0"/>
              </a:rPr>
              <a:t>c</a:t>
            </a:r>
            <a:r>
              <a:rPr lang="en-US" altLang="en-US" sz="2800" dirty="0" err="1" smtClean="0">
                <a:latin typeface="Times New Roman" pitchFamily="18" charset="0"/>
              </a:rPr>
              <a:t>hỉ</a:t>
            </a:r>
            <a:r>
              <a:rPr lang="en-US" altLang="en-US" sz="2800" dirty="0" smtClean="0">
                <a:latin typeface="Times New Roman" pitchFamily="18" charset="0"/>
              </a:rPr>
              <a:t> </a:t>
            </a:r>
            <a:r>
              <a:rPr lang="en-US" altLang="en-US" sz="2800" dirty="0" err="1" smtClean="0">
                <a:latin typeface="Times New Roman" pitchFamily="18" charset="0"/>
              </a:rPr>
              <a:t>có</a:t>
            </a:r>
            <a:r>
              <a:rPr lang="en-US" altLang="en-US" sz="2800" dirty="0" smtClean="0">
                <a:latin typeface="Times New Roman" pitchFamily="18" charset="0"/>
              </a:rPr>
              <a:t> </a:t>
            </a:r>
            <a:r>
              <a:rPr lang="en-US" altLang="en-US" sz="2800" dirty="0" err="1" smtClean="0">
                <a:latin typeface="Times New Roman" pitchFamily="18" charset="0"/>
              </a:rPr>
              <a:t>sông</a:t>
            </a:r>
            <a:r>
              <a:rPr lang="en-US" altLang="en-US" sz="2800" dirty="0" smtClean="0">
                <a:latin typeface="Times New Roman" pitchFamily="18" charset="0"/>
              </a:rPr>
              <a:t> </a:t>
            </a:r>
            <a:r>
              <a:rPr lang="en-US" altLang="en-US" sz="2800" dirty="0" err="1" smtClean="0">
                <a:latin typeface="Times New Roman" pitchFamily="18" charset="0"/>
              </a:rPr>
              <a:t>Đà</a:t>
            </a:r>
            <a:r>
              <a:rPr lang="en-US" altLang="en-US" sz="2800" dirty="0" smtClean="0">
                <a:latin typeface="Times New Roman" pitchFamily="18" charset="0"/>
              </a:rPr>
              <a:t> </a:t>
            </a:r>
            <a:r>
              <a:rPr lang="en-US" altLang="en-US" sz="2800" dirty="0" err="1" smtClean="0">
                <a:latin typeface="Times New Roman" pitchFamily="18" charset="0"/>
              </a:rPr>
              <a:t>chảy</a:t>
            </a:r>
            <a:r>
              <a:rPr lang="en-US" altLang="en-US" sz="2800" dirty="0" smtClean="0">
                <a:latin typeface="Times New Roman" pitchFamily="18" charset="0"/>
              </a:rPr>
              <a:t> </a:t>
            </a:r>
            <a:r>
              <a:rPr lang="en-US" altLang="en-US" sz="2800" dirty="0" err="1" smtClean="0">
                <a:latin typeface="Times New Roman" pitchFamily="18" charset="0"/>
              </a:rPr>
              <a:t>theo</a:t>
            </a:r>
            <a:r>
              <a:rPr lang="en-US" altLang="en-US" sz="2800" dirty="0" smtClean="0">
                <a:latin typeface="Times New Roman" pitchFamily="18" charset="0"/>
              </a:rPr>
              <a:t> </a:t>
            </a:r>
            <a:r>
              <a:rPr lang="en-US" altLang="en-US" sz="2800" dirty="0" err="1" smtClean="0">
                <a:latin typeface="Times New Roman" pitchFamily="18" charset="0"/>
              </a:rPr>
              <a:t>hướng</a:t>
            </a:r>
            <a:r>
              <a:rPr lang="en-US" altLang="en-US" sz="2800" dirty="0" smtClean="0">
                <a:latin typeface="Times New Roman" pitchFamily="18" charset="0"/>
              </a:rPr>
              <a:t> </a:t>
            </a:r>
            <a:r>
              <a:rPr lang="en-US" altLang="en-US" sz="2800" dirty="0" err="1" smtClean="0">
                <a:latin typeface="Times New Roman" pitchFamily="18" charset="0"/>
              </a:rPr>
              <a:t>bắc</a:t>
            </a:r>
            <a:r>
              <a:rPr lang="en-US" altLang="en-US" sz="2800" dirty="0" smtClean="0">
                <a:latin typeface="Times New Roman" pitchFamily="18" charset="0"/>
              </a:rPr>
              <a:t>)</a:t>
            </a:r>
          </a:p>
          <a:p>
            <a:pPr eaLnBrk="1" hangingPunct="1">
              <a:spcBef>
                <a:spcPct val="0"/>
              </a:spcBef>
              <a:buFontTx/>
              <a:buNone/>
              <a:defRPr/>
            </a:pPr>
            <a:r>
              <a:rPr lang="en-US" altLang="en-US" i="1" dirty="0" smtClean="0">
                <a:latin typeface="Times New Roman" pitchFamily="18" charset="0"/>
              </a:rPr>
              <a:t>     </a:t>
            </a:r>
            <a:r>
              <a:rPr lang="en-US" altLang="en-US" b="1" i="1" dirty="0" err="1" smtClean="0">
                <a:solidFill>
                  <a:srgbClr val="000000"/>
                </a:solidFill>
                <a:latin typeface="Times New Roman" pitchFamily="18" charset="0"/>
              </a:rPr>
              <a:t>Cách</a:t>
            </a:r>
            <a:r>
              <a:rPr lang="en-US" altLang="en-US" b="1" i="1" dirty="0" smtClean="0">
                <a:solidFill>
                  <a:srgbClr val="000000"/>
                </a:solidFill>
                <a:latin typeface="Times New Roman" pitchFamily="18" charset="0"/>
              </a:rPr>
              <a:t> </a:t>
            </a:r>
            <a:r>
              <a:rPr lang="en-US" altLang="en-US" b="1" i="1" dirty="0" err="1" smtClean="0">
                <a:solidFill>
                  <a:srgbClr val="000000"/>
                </a:solidFill>
                <a:latin typeface="Times New Roman" pitchFamily="18" charset="0"/>
              </a:rPr>
              <a:t>giới</a:t>
            </a:r>
            <a:r>
              <a:rPr lang="en-US" altLang="en-US" b="1" i="1" dirty="0" smtClean="0">
                <a:solidFill>
                  <a:srgbClr val="000000"/>
                </a:solidFill>
                <a:latin typeface="Times New Roman" pitchFamily="18" charset="0"/>
              </a:rPr>
              <a:t> </a:t>
            </a:r>
            <a:r>
              <a:rPr lang="en-US" altLang="en-US" b="1" i="1" dirty="0" err="1" smtClean="0">
                <a:solidFill>
                  <a:srgbClr val="000000"/>
                </a:solidFill>
                <a:latin typeface="Times New Roman" pitchFamily="18" charset="0"/>
              </a:rPr>
              <a:t>thiệu</a:t>
            </a:r>
            <a:r>
              <a:rPr lang="en-US" altLang="en-US" b="1" i="1" dirty="0" smtClean="0">
                <a:solidFill>
                  <a:srgbClr val="000000"/>
                </a:solidFill>
                <a:latin typeface="Times New Roman" pitchFamily="18" charset="0"/>
              </a:rPr>
              <a:t>  </a:t>
            </a:r>
            <a:r>
              <a:rPr lang="en-US" altLang="en-US" b="1" i="1" dirty="0" err="1" smtClean="0">
                <a:solidFill>
                  <a:srgbClr val="000000"/>
                </a:solidFill>
                <a:latin typeface="Times New Roman" pitchFamily="18" charset="0"/>
              </a:rPr>
              <a:t>gây</a:t>
            </a:r>
            <a:r>
              <a:rPr lang="en-US" altLang="en-US" b="1" i="1" dirty="0" smtClean="0">
                <a:solidFill>
                  <a:srgbClr val="000000"/>
                </a:solidFill>
                <a:latin typeface="Times New Roman" pitchFamily="18" charset="0"/>
              </a:rPr>
              <a:t> </a:t>
            </a:r>
            <a:r>
              <a:rPr lang="en-US" altLang="en-US" b="1" i="1" dirty="0" err="1" smtClean="0">
                <a:solidFill>
                  <a:srgbClr val="000000"/>
                </a:solidFill>
                <a:latin typeface="Times New Roman" pitchFamily="18" charset="0"/>
              </a:rPr>
              <a:t>ấn</a:t>
            </a:r>
            <a:r>
              <a:rPr lang="en-US" altLang="en-US" b="1" i="1" dirty="0" smtClean="0">
                <a:solidFill>
                  <a:srgbClr val="000000"/>
                </a:solidFill>
                <a:latin typeface="Times New Roman" pitchFamily="18" charset="0"/>
              </a:rPr>
              <a:t> </a:t>
            </a:r>
            <a:r>
              <a:rPr lang="en-US" altLang="en-US" b="1" i="1" dirty="0" err="1" smtClean="0">
                <a:solidFill>
                  <a:srgbClr val="000000"/>
                </a:solidFill>
                <a:latin typeface="Times New Roman" pitchFamily="18" charset="0"/>
              </a:rPr>
              <a:t>tượng</a:t>
            </a:r>
            <a:r>
              <a:rPr lang="en-US" altLang="en-US" b="1" i="1" dirty="0" smtClean="0">
                <a:solidFill>
                  <a:srgbClr val="000000"/>
                </a:solidFill>
                <a:latin typeface="Times New Roman" pitchFamily="18" charset="0"/>
              </a:rPr>
              <a:t> </a:t>
            </a:r>
            <a:r>
              <a:rPr lang="en-US" altLang="en-US" b="1" i="1" dirty="0" err="1" smtClean="0">
                <a:solidFill>
                  <a:srgbClr val="000000"/>
                </a:solidFill>
                <a:latin typeface="Times New Roman" pitchFamily="18" charset="0"/>
              </a:rPr>
              <a:t>về</a:t>
            </a:r>
            <a:r>
              <a:rPr lang="en-US" altLang="en-US" b="1" i="1" dirty="0" smtClean="0">
                <a:solidFill>
                  <a:srgbClr val="000000"/>
                </a:solidFill>
                <a:latin typeface="Times New Roman" pitchFamily="18" charset="0"/>
              </a:rPr>
              <a:t> </a:t>
            </a:r>
            <a:r>
              <a:rPr lang="en-US" altLang="en-US" b="1" i="1" dirty="0" err="1" smtClean="0">
                <a:solidFill>
                  <a:srgbClr val="000000"/>
                </a:solidFill>
                <a:latin typeface="Times New Roman" pitchFamily="18" charset="0"/>
              </a:rPr>
              <a:t>sự</a:t>
            </a:r>
            <a:r>
              <a:rPr lang="en-US" altLang="en-US" b="1" i="1" dirty="0" smtClean="0">
                <a:solidFill>
                  <a:srgbClr val="000000"/>
                </a:solidFill>
                <a:latin typeface="Times New Roman" pitchFamily="18" charset="0"/>
              </a:rPr>
              <a:t> </a:t>
            </a:r>
            <a:r>
              <a:rPr lang="en-US" altLang="en-US" b="1" i="1" dirty="0" err="1" smtClean="0">
                <a:solidFill>
                  <a:srgbClr val="000000"/>
                </a:solidFill>
                <a:latin typeface="Times New Roman" pitchFamily="18" charset="0"/>
              </a:rPr>
              <a:t>khác</a:t>
            </a:r>
            <a:r>
              <a:rPr lang="en-US" altLang="en-US" b="1" i="1" dirty="0" smtClean="0">
                <a:solidFill>
                  <a:srgbClr val="000000"/>
                </a:solidFill>
                <a:latin typeface="Times New Roman" pitchFamily="18" charset="0"/>
              </a:rPr>
              <a:t> </a:t>
            </a:r>
            <a:r>
              <a:rPr lang="en-US" altLang="en-US" b="1" i="1" dirty="0" err="1" smtClean="0">
                <a:solidFill>
                  <a:srgbClr val="000000"/>
                </a:solidFill>
                <a:latin typeface="Times New Roman" pitchFamily="18" charset="0"/>
              </a:rPr>
              <a:t>biệt</a:t>
            </a:r>
            <a:r>
              <a:rPr lang="en-US" altLang="en-US" b="1" i="1" dirty="0" smtClean="0">
                <a:solidFill>
                  <a:srgbClr val="000000"/>
                </a:solidFill>
                <a:latin typeface="Times New Roman" pitchFamily="18" charset="0"/>
              </a:rPr>
              <a:t>, </a:t>
            </a:r>
            <a:r>
              <a:rPr lang="en-US" altLang="en-US" b="1" i="1" dirty="0" err="1" smtClean="0">
                <a:solidFill>
                  <a:srgbClr val="000000"/>
                </a:solidFill>
                <a:latin typeface="Times New Roman" pitchFamily="18" charset="0"/>
              </a:rPr>
              <a:t>Sông</a:t>
            </a:r>
            <a:r>
              <a:rPr lang="en-US" altLang="en-US" b="1" i="1" dirty="0" smtClean="0">
                <a:solidFill>
                  <a:srgbClr val="000000"/>
                </a:solidFill>
                <a:latin typeface="Times New Roman" pitchFamily="18" charset="0"/>
              </a:rPr>
              <a:t> </a:t>
            </a:r>
            <a:r>
              <a:rPr lang="en-US" altLang="en-US" b="1" i="1" dirty="0" err="1" smtClean="0">
                <a:solidFill>
                  <a:srgbClr val="000000"/>
                </a:solidFill>
                <a:latin typeface="Times New Roman" pitchFamily="18" charset="0"/>
              </a:rPr>
              <a:t>Đà</a:t>
            </a:r>
            <a:r>
              <a:rPr lang="en-US" altLang="en-US" b="1" i="1" dirty="0" smtClean="0">
                <a:solidFill>
                  <a:srgbClr val="000000"/>
                </a:solidFill>
                <a:latin typeface="Calibri" pitchFamily="34" charset="0"/>
                <a:cs typeface="Arial" charset="0"/>
              </a:rPr>
              <a:t> </a:t>
            </a:r>
            <a:r>
              <a:rPr lang="en-US" altLang="en-US" b="1" i="1" dirty="0" err="1" smtClean="0">
                <a:solidFill>
                  <a:srgbClr val="000000"/>
                </a:solidFill>
                <a:latin typeface="Times New Roman" panose="02020603050405020304" pitchFamily="18" charset="0"/>
                <a:cs typeface="Times New Roman" panose="02020603050405020304" pitchFamily="18" charset="0"/>
              </a:rPr>
              <a:t>như</a:t>
            </a:r>
            <a:r>
              <a:rPr lang="en-US" altLang="en-US" b="1" i="1" dirty="0" smtClean="0">
                <a:solidFill>
                  <a:srgbClr val="000000"/>
                </a:solidFill>
                <a:latin typeface="Times New Roman" panose="02020603050405020304" pitchFamily="18" charset="0"/>
                <a:cs typeface="Times New Roman" panose="02020603050405020304" pitchFamily="18" charset="0"/>
              </a:rPr>
              <a:t> </a:t>
            </a:r>
            <a:r>
              <a:rPr lang="en-US" altLang="en-US" b="1" i="1" dirty="0" err="1" smtClean="0">
                <a:solidFill>
                  <a:srgbClr val="000000"/>
                </a:solidFill>
                <a:latin typeface="Times New Roman" panose="02020603050405020304" pitchFamily="18" charset="0"/>
                <a:cs typeface="Times New Roman" panose="02020603050405020304" pitchFamily="18" charset="0"/>
              </a:rPr>
              <a:t>một</a:t>
            </a:r>
            <a:r>
              <a:rPr lang="en-US" altLang="en-US" b="1" i="1" dirty="0" smtClean="0">
                <a:solidFill>
                  <a:srgbClr val="000000"/>
                </a:solidFill>
                <a:latin typeface="Times New Roman" panose="02020603050405020304" pitchFamily="18" charset="0"/>
                <a:cs typeface="Times New Roman" panose="02020603050405020304" pitchFamily="18" charset="0"/>
              </a:rPr>
              <a:t> </a:t>
            </a:r>
            <a:r>
              <a:rPr lang="en-US" altLang="en-US" b="1" i="1" dirty="0" err="1" smtClean="0">
                <a:solidFill>
                  <a:srgbClr val="000000"/>
                </a:solidFill>
                <a:latin typeface="Times New Roman" panose="02020603050405020304" pitchFamily="18" charset="0"/>
                <a:cs typeface="Times New Roman" panose="02020603050405020304" pitchFamily="18" charset="0"/>
              </a:rPr>
              <a:t>nhân</a:t>
            </a:r>
            <a:r>
              <a:rPr lang="en-US" altLang="en-US" b="1" i="1" dirty="0" smtClean="0">
                <a:solidFill>
                  <a:srgbClr val="000000"/>
                </a:solidFill>
                <a:latin typeface="Times New Roman" panose="02020603050405020304" pitchFamily="18" charset="0"/>
                <a:cs typeface="Times New Roman" panose="02020603050405020304" pitchFamily="18" charset="0"/>
              </a:rPr>
              <a:t> </a:t>
            </a:r>
            <a:r>
              <a:rPr lang="en-US" altLang="en-US" b="1" i="1" dirty="0" err="1" smtClean="0">
                <a:solidFill>
                  <a:srgbClr val="000000"/>
                </a:solidFill>
                <a:latin typeface="Times New Roman" panose="02020603050405020304" pitchFamily="18" charset="0"/>
                <a:cs typeface="Times New Roman" panose="02020603050405020304" pitchFamily="18" charset="0"/>
              </a:rPr>
              <a:t>vật</a:t>
            </a:r>
            <a:r>
              <a:rPr lang="en-US" altLang="en-US" b="1" i="1" dirty="0" smtClean="0">
                <a:solidFill>
                  <a:srgbClr val="000000"/>
                </a:solidFill>
                <a:latin typeface="Times New Roman" panose="02020603050405020304" pitchFamily="18" charset="0"/>
                <a:cs typeface="Times New Roman" panose="02020603050405020304" pitchFamily="18" charset="0"/>
              </a:rPr>
              <a:t> </a:t>
            </a:r>
            <a:r>
              <a:rPr lang="en-US" altLang="en-US" b="1" i="1" dirty="0" err="1" smtClean="0">
                <a:solidFill>
                  <a:srgbClr val="000000"/>
                </a:solidFill>
                <a:latin typeface="Times New Roman" panose="02020603050405020304" pitchFamily="18" charset="0"/>
                <a:cs typeface="Times New Roman" panose="02020603050405020304" pitchFamily="18" charset="0"/>
              </a:rPr>
              <a:t>có</a:t>
            </a:r>
            <a:r>
              <a:rPr lang="en-US" altLang="en-US" b="1" i="1" dirty="0" smtClean="0">
                <a:solidFill>
                  <a:srgbClr val="000000"/>
                </a:solidFill>
                <a:latin typeface="Times New Roman" panose="02020603050405020304" pitchFamily="18" charset="0"/>
                <a:cs typeface="Times New Roman" panose="02020603050405020304" pitchFamily="18" charset="0"/>
              </a:rPr>
              <a:t> </a:t>
            </a:r>
            <a:r>
              <a:rPr lang="en-US" altLang="en-US" b="1" i="1" dirty="0" err="1" smtClean="0">
                <a:solidFill>
                  <a:srgbClr val="000000"/>
                </a:solidFill>
                <a:latin typeface="Times New Roman" panose="02020603050405020304" pitchFamily="18" charset="0"/>
                <a:cs typeface="Times New Roman" panose="02020603050405020304" pitchFamily="18" charset="0"/>
              </a:rPr>
              <a:t>cá</a:t>
            </a:r>
            <a:r>
              <a:rPr lang="en-US" altLang="en-US" b="1" i="1" dirty="0" smtClean="0">
                <a:solidFill>
                  <a:srgbClr val="000000"/>
                </a:solidFill>
                <a:latin typeface="Times New Roman" panose="02020603050405020304" pitchFamily="18" charset="0"/>
                <a:cs typeface="Times New Roman" panose="02020603050405020304" pitchFamily="18" charset="0"/>
              </a:rPr>
              <a:t> </a:t>
            </a:r>
            <a:r>
              <a:rPr lang="en-US" altLang="en-US" b="1" i="1" dirty="0" err="1" smtClean="0">
                <a:solidFill>
                  <a:srgbClr val="000000"/>
                </a:solidFill>
                <a:latin typeface="Times New Roman" panose="02020603050405020304" pitchFamily="18" charset="0"/>
                <a:cs typeface="Times New Roman" panose="02020603050405020304" pitchFamily="18" charset="0"/>
              </a:rPr>
              <a:t>tính</a:t>
            </a:r>
            <a:r>
              <a:rPr lang="en-US" altLang="en-US" b="1" i="1" dirty="0" smtClean="0">
                <a:solidFill>
                  <a:srgbClr val="000000"/>
                </a:solidFill>
                <a:latin typeface="Times New Roman" panose="02020603050405020304" pitchFamily="18" charset="0"/>
                <a:cs typeface="Times New Roman" panose="02020603050405020304" pitchFamily="18" charset="0"/>
              </a:rPr>
              <a:t> </a:t>
            </a:r>
            <a:r>
              <a:rPr lang="en-US" altLang="en-US" b="1" i="1" dirty="0" err="1" smtClean="0">
                <a:solidFill>
                  <a:srgbClr val="000000"/>
                </a:solidFill>
                <a:latin typeface="Times New Roman" panose="02020603050405020304" pitchFamily="18" charset="0"/>
                <a:cs typeface="Times New Roman" panose="02020603050405020304" pitchFamily="18" charset="0"/>
              </a:rPr>
              <a:t>độc</a:t>
            </a:r>
            <a:r>
              <a:rPr lang="en-US" altLang="en-US" b="1" i="1" dirty="0" smtClean="0">
                <a:solidFill>
                  <a:srgbClr val="000000"/>
                </a:solidFill>
                <a:latin typeface="Times New Roman" panose="02020603050405020304" pitchFamily="18" charset="0"/>
                <a:cs typeface="Times New Roman" panose="02020603050405020304" pitchFamily="18" charset="0"/>
              </a:rPr>
              <a:t> </a:t>
            </a:r>
            <a:r>
              <a:rPr lang="en-US" altLang="en-US" b="1" i="1" dirty="0" err="1" smtClean="0">
                <a:solidFill>
                  <a:srgbClr val="000000"/>
                </a:solidFill>
                <a:latin typeface="Times New Roman" panose="02020603050405020304" pitchFamily="18" charset="0"/>
                <a:cs typeface="Times New Roman" panose="02020603050405020304" pitchFamily="18" charset="0"/>
              </a:rPr>
              <a:t>đáo</a:t>
            </a:r>
            <a:r>
              <a:rPr lang="en-US" altLang="en-US" b="1" i="1" dirty="0" smtClean="0">
                <a:solidFill>
                  <a:srgbClr val="000000"/>
                </a:solidFill>
                <a:latin typeface="Times New Roman" panose="02020603050405020304" pitchFamily="18" charset="0"/>
                <a:cs typeface="Times New Roman" panose="02020603050405020304" pitchFamily="18" charset="0"/>
              </a:rPr>
              <a:t>.</a:t>
            </a:r>
          </a:p>
        </p:txBody>
      </p:sp>
      <p:sp>
        <p:nvSpPr>
          <p:cNvPr id="136202" name="AutoShape 10"/>
          <p:cNvSpPr>
            <a:spLocks noChangeArrowheads="1"/>
          </p:cNvSpPr>
          <p:nvPr/>
        </p:nvSpPr>
        <p:spPr bwMode="auto">
          <a:xfrm>
            <a:off x="-120650" y="4800600"/>
            <a:ext cx="1001713" cy="914400"/>
          </a:xfrm>
          <a:prstGeom prst="curvedRightArrow">
            <a:avLst>
              <a:gd name="adj1" fmla="val 40000"/>
              <a:gd name="adj2" fmla="val 80000"/>
              <a:gd name="adj3" fmla="val 33331"/>
            </a:avLst>
          </a:prstGeom>
          <a:solidFill>
            <a:srgbClr val="9900CC"/>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a:latin typeface="Times New Roman" panose="02020603050405020304" pitchFamily="18" charset="0"/>
            </a:endParaRPr>
          </a:p>
        </p:txBody>
      </p:sp>
      <p:sp>
        <p:nvSpPr>
          <p:cNvPr id="12" name="AutoShape 15"/>
          <p:cNvSpPr>
            <a:spLocks noChangeArrowheads="1"/>
          </p:cNvSpPr>
          <p:nvPr/>
        </p:nvSpPr>
        <p:spPr bwMode="auto">
          <a:xfrm>
            <a:off x="4905375" y="1243013"/>
            <a:ext cx="4052888" cy="1447800"/>
          </a:xfrm>
          <a:prstGeom prst="wedgeEllipseCallout">
            <a:avLst>
              <a:gd name="adj1" fmla="val -35972"/>
              <a:gd name="adj2" fmla="val 73194"/>
            </a:avLst>
          </a:prstGeom>
          <a:solidFill>
            <a:srgbClr val="EFE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0000CC"/>
                </a:solidFill>
                <a:latin typeface="Times New Roman" panose="02020603050405020304" pitchFamily="18" charset="0"/>
              </a:rPr>
              <a:t>Em hiểu gì về ý nghĩa câu đề từ?</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Effect transition="in" filter="circle(in)">
                                      <p:cBhvr>
                                        <p:cTn id="7" dur="2000"/>
                                        <p:tgtEl>
                                          <p:spTgt spid="71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36200">
                                            <p:txEl>
                                              <p:pRg st="0" end="0"/>
                                            </p:txEl>
                                          </p:spTgt>
                                        </p:tgtEl>
                                        <p:attrNameLst>
                                          <p:attrName>style.visibility</p:attrName>
                                        </p:attrNameLst>
                                      </p:cBhvr>
                                      <p:to>
                                        <p:strVal val="visible"/>
                                      </p:to>
                                    </p:set>
                                    <p:animEffect transition="in" filter="fade">
                                      <p:cBhvr>
                                        <p:cTn id="12" dur="1000"/>
                                        <p:tgtEl>
                                          <p:spTgt spid="136200">
                                            <p:txEl>
                                              <p:pRg st="0" end="0"/>
                                            </p:txEl>
                                          </p:spTgt>
                                        </p:tgtEl>
                                      </p:cBhvr>
                                    </p:animEffect>
                                    <p:anim calcmode="lin" valueType="num">
                                      <p:cBhvr>
                                        <p:cTn id="13" dur="1000" fill="hold"/>
                                        <p:tgtEl>
                                          <p:spTgt spid="13620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62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36200">
                                            <p:txEl>
                                              <p:pRg st="1" end="1"/>
                                            </p:txEl>
                                          </p:spTgt>
                                        </p:tgtEl>
                                        <p:attrNameLst>
                                          <p:attrName>style.visibility</p:attrName>
                                        </p:attrNameLst>
                                      </p:cBhvr>
                                      <p:to>
                                        <p:strVal val="visible"/>
                                      </p:to>
                                    </p:set>
                                    <p:animEffect transition="in" filter="fade">
                                      <p:cBhvr>
                                        <p:cTn id="19" dur="1000"/>
                                        <p:tgtEl>
                                          <p:spTgt spid="136200">
                                            <p:txEl>
                                              <p:pRg st="1" end="1"/>
                                            </p:txEl>
                                          </p:spTgt>
                                        </p:tgtEl>
                                      </p:cBhvr>
                                    </p:animEffect>
                                    <p:anim calcmode="lin" valueType="num">
                                      <p:cBhvr>
                                        <p:cTn id="20" dur="1000" fill="hold"/>
                                        <p:tgtEl>
                                          <p:spTgt spid="13620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62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136201">
                                            <p:txEl>
                                              <p:pRg st="0" end="0"/>
                                            </p:txEl>
                                          </p:spTgt>
                                        </p:tgtEl>
                                        <p:attrNameLst>
                                          <p:attrName>style.visibility</p:attrName>
                                        </p:attrNameLst>
                                      </p:cBhvr>
                                      <p:to>
                                        <p:strVal val="visible"/>
                                      </p:to>
                                    </p:set>
                                    <p:animEffect transition="in" filter="circle(in)">
                                      <p:cBhvr>
                                        <p:cTn id="26" dur="2000"/>
                                        <p:tgtEl>
                                          <p:spTgt spid="136201">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1" fill="hold" nodeType="clickEffect">
                                  <p:stCondLst>
                                    <p:cond delay="0"/>
                                  </p:stCondLst>
                                  <p:childTnLst>
                                    <p:set>
                                      <p:cBhvr>
                                        <p:cTn id="30" dur="1" fill="hold">
                                          <p:stCondLst>
                                            <p:cond delay="0"/>
                                          </p:stCondLst>
                                        </p:cTn>
                                        <p:tgtEl>
                                          <p:spTgt spid="136201">
                                            <p:txEl>
                                              <p:pRg st="1" end="1"/>
                                            </p:txEl>
                                          </p:spTgt>
                                        </p:tgtEl>
                                        <p:attrNameLst>
                                          <p:attrName>style.visibility</p:attrName>
                                        </p:attrNameLst>
                                      </p:cBhvr>
                                      <p:to>
                                        <p:strVal val="visible"/>
                                      </p:to>
                                    </p:set>
                                    <p:animEffect transition="in" filter="wheel(1)">
                                      <p:cBhvr>
                                        <p:cTn id="31" dur="2000"/>
                                        <p:tgtEl>
                                          <p:spTgt spid="136201">
                                            <p:txEl>
                                              <p:pRg st="1" end="1"/>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136201">
                                            <p:txEl>
                                              <p:pRg st="2" end="2"/>
                                            </p:txEl>
                                          </p:spTgt>
                                        </p:tgtEl>
                                        <p:attrNameLst>
                                          <p:attrName>style.visibility</p:attrName>
                                        </p:attrNameLst>
                                      </p:cBhvr>
                                      <p:to>
                                        <p:strVal val="visible"/>
                                      </p:to>
                                    </p:set>
                                    <p:animEffect transition="in" filter="wheel(1)">
                                      <p:cBhvr>
                                        <p:cTn id="34" dur="2000"/>
                                        <p:tgtEl>
                                          <p:spTgt spid="136201">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1" presetClass="entr" presetSubtype="0" fill="hold" nodeType="clickEffect">
                                  <p:stCondLst>
                                    <p:cond delay="0"/>
                                  </p:stCondLst>
                                  <p:childTnLst>
                                    <p:set>
                                      <p:cBhvr>
                                        <p:cTn id="43" dur="1" fill="hold">
                                          <p:stCondLst>
                                            <p:cond delay="0"/>
                                          </p:stCondLst>
                                        </p:cTn>
                                        <p:tgtEl>
                                          <p:spTgt spid="136201">
                                            <p:txEl>
                                              <p:pRg st="3" end="3"/>
                                            </p:txEl>
                                          </p:spTgt>
                                        </p:tgtEl>
                                        <p:attrNameLst>
                                          <p:attrName>style.visibility</p:attrName>
                                        </p:attrNameLst>
                                      </p:cBhvr>
                                      <p:to>
                                        <p:strVal val="visible"/>
                                      </p:to>
                                    </p:set>
                                    <p:anim calcmode="lin" valueType="num">
                                      <p:cBhvr>
                                        <p:cTn id="44" dur="1000" fill="hold"/>
                                        <p:tgtEl>
                                          <p:spTgt spid="136201">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136201">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136201">
                                            <p:txEl>
                                              <p:pRg st="3" end="3"/>
                                            </p:txEl>
                                          </p:spTgt>
                                        </p:tgtEl>
                                        <p:attrNameLst>
                                          <p:attrName>style.rotation</p:attrName>
                                        </p:attrNameLst>
                                      </p:cBhvr>
                                      <p:tavLst>
                                        <p:tav tm="0">
                                          <p:val>
                                            <p:fltVal val="90"/>
                                          </p:val>
                                        </p:tav>
                                        <p:tav tm="100000">
                                          <p:val>
                                            <p:fltVal val="0"/>
                                          </p:val>
                                        </p:tav>
                                      </p:tavLst>
                                    </p:anim>
                                    <p:animEffect transition="in" filter="fade">
                                      <p:cBhvr>
                                        <p:cTn id="47" dur="1000"/>
                                        <p:tgtEl>
                                          <p:spTgt spid="136201">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6202"/>
                                        </p:tgtEl>
                                        <p:attrNameLst>
                                          <p:attrName>style.visibility</p:attrName>
                                        </p:attrNameLst>
                                      </p:cBhvr>
                                      <p:to>
                                        <p:strVal val="visible"/>
                                      </p:to>
                                    </p:set>
                                    <p:animEffect transition="in" filter="fade">
                                      <p:cBhvr>
                                        <p:cTn id="52" dur="500"/>
                                        <p:tgtEl>
                                          <p:spTgt spid="136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2"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268288"/>
            <a:ext cx="8578850" cy="2408237"/>
          </a:xfrm>
        </p:spPr>
        <p:txBody>
          <a:bodyPr/>
          <a:lstStyle/>
          <a:p>
            <a:pPr marL="320040" indent="-320040" algn="l" eaLnBrk="1" fontAlgn="auto" hangingPunct="1">
              <a:spcAft>
                <a:spcPts val="0"/>
              </a:spcAft>
              <a:buClr>
                <a:schemeClr val="accent6">
                  <a:lumMod val="75000"/>
                </a:schemeClr>
              </a:buClr>
              <a:defRPr/>
            </a:pPr>
            <a:r>
              <a:rPr lang="en-US" altLang="en-US" sz="2400" dirty="0" smtClean="0">
                <a:solidFill>
                  <a:schemeClr val="tx1"/>
                </a:solidFill>
                <a:latin typeface="Times New Roman" pitchFamily="18" charset="0"/>
                <a:ea typeface="Calibri" pitchFamily="34" charset="0"/>
                <a:cs typeface="Times New Roman" pitchFamily="18" charset="0"/>
              </a:rPr>
              <a:t/>
            </a:r>
            <a:br>
              <a:rPr lang="en-US" altLang="en-US" sz="2400" dirty="0" smtClean="0">
                <a:solidFill>
                  <a:schemeClr val="tx1"/>
                </a:solidFill>
                <a:latin typeface="Times New Roman" pitchFamily="18" charset="0"/>
                <a:ea typeface="Calibri" pitchFamily="34" charset="0"/>
                <a:cs typeface="Times New Roman" pitchFamily="18" charset="0"/>
              </a:rPr>
            </a:br>
            <a:r>
              <a:rPr lang="en-US" altLang="en-US" sz="2400" dirty="0">
                <a:solidFill>
                  <a:schemeClr val="tx1"/>
                </a:solidFill>
                <a:latin typeface="Times New Roman" pitchFamily="18" charset="0"/>
                <a:ea typeface="Calibri" pitchFamily="34" charset="0"/>
                <a:cs typeface="Times New Roman" pitchFamily="18" charset="0"/>
              </a:rPr>
              <a:t/>
            </a:r>
            <a:br>
              <a:rPr lang="en-US" altLang="en-US" sz="2400" dirty="0">
                <a:solidFill>
                  <a:schemeClr val="tx1"/>
                </a:solidFill>
                <a:latin typeface="Times New Roman" pitchFamily="18" charset="0"/>
                <a:ea typeface="Calibri" pitchFamily="34" charset="0"/>
                <a:cs typeface="Times New Roman" pitchFamily="18" charset="0"/>
              </a:rPr>
            </a:br>
            <a:r>
              <a:rPr lang="en-US" altLang="en-US" sz="2400" dirty="0" smtClean="0">
                <a:solidFill>
                  <a:srgbClr val="FF0000"/>
                </a:solidFill>
                <a:latin typeface="Times New Roman" pitchFamily="18" charset="0"/>
                <a:ea typeface="Calibri" pitchFamily="34" charset="0"/>
                <a:cs typeface="Times New Roman" pitchFamily="18" charset="0"/>
              </a:rPr>
              <a:t>* </a:t>
            </a:r>
            <a:r>
              <a:rPr lang="en-US" altLang="en-US" sz="2400" dirty="0" err="1" smtClean="0">
                <a:solidFill>
                  <a:srgbClr val="FF0000"/>
                </a:solidFill>
                <a:latin typeface="Times New Roman" pitchFamily="18" charset="0"/>
                <a:ea typeface="Calibri" pitchFamily="34" charset="0"/>
                <a:cs typeface="Times New Roman" pitchFamily="18" charset="0"/>
              </a:rPr>
              <a:t>Cảnh</a:t>
            </a:r>
            <a:r>
              <a:rPr lang="en-US" altLang="en-US" sz="2400" dirty="0" smtClean="0">
                <a:solidFill>
                  <a:srgbClr val="FF0000"/>
                </a:solidFill>
                <a:latin typeface="Times New Roman" pitchFamily="18" charset="0"/>
                <a:ea typeface="Calibri" pitchFamily="34" charset="0"/>
                <a:cs typeface="Times New Roman" pitchFamily="18" charset="0"/>
              </a:rPr>
              <a:t> </a:t>
            </a:r>
            <a:r>
              <a:rPr lang="en-US" altLang="en-US" sz="2400" dirty="0" err="1" smtClean="0">
                <a:solidFill>
                  <a:srgbClr val="FF0000"/>
                </a:solidFill>
                <a:latin typeface="Times New Roman" pitchFamily="18" charset="0"/>
                <a:ea typeface="Calibri" pitchFamily="34" charset="0"/>
                <a:cs typeface="Times New Roman" pitchFamily="18" charset="0"/>
              </a:rPr>
              <a:t>sắc</a:t>
            </a:r>
            <a:r>
              <a:rPr lang="en-US" altLang="en-US" sz="2400" dirty="0" smtClean="0">
                <a:solidFill>
                  <a:srgbClr val="FF0000"/>
                </a:solidFill>
                <a:latin typeface="Times New Roman" pitchFamily="18" charset="0"/>
                <a:ea typeface="Calibri" pitchFamily="34" charset="0"/>
                <a:cs typeface="Times New Roman" pitchFamily="18" charset="0"/>
              </a:rPr>
              <a:t> </a:t>
            </a:r>
            <a:r>
              <a:rPr lang="en-US" altLang="en-US" sz="2400" dirty="0" err="1" smtClean="0">
                <a:solidFill>
                  <a:srgbClr val="FF0000"/>
                </a:solidFill>
                <a:latin typeface="Times New Roman" pitchFamily="18" charset="0"/>
                <a:ea typeface="Calibri" pitchFamily="34" charset="0"/>
                <a:cs typeface="Times New Roman" pitchFamily="18" charset="0"/>
              </a:rPr>
              <a:t>bờ</a:t>
            </a:r>
            <a:r>
              <a:rPr lang="en-US" altLang="en-US" sz="2400" dirty="0" smtClean="0">
                <a:solidFill>
                  <a:srgbClr val="FF0000"/>
                </a:solidFill>
                <a:latin typeface="Times New Roman" pitchFamily="18" charset="0"/>
                <a:ea typeface="Calibri" pitchFamily="34" charset="0"/>
                <a:cs typeface="Times New Roman" pitchFamily="18" charset="0"/>
              </a:rPr>
              <a:t> </a:t>
            </a:r>
            <a:r>
              <a:rPr lang="en-US" altLang="en-US" sz="2400" dirty="0" err="1" smtClean="0">
                <a:solidFill>
                  <a:srgbClr val="FF0000"/>
                </a:solidFill>
                <a:latin typeface="Times New Roman" pitchFamily="18" charset="0"/>
                <a:ea typeface="Calibri" pitchFamily="34" charset="0"/>
                <a:cs typeface="Times New Roman" pitchFamily="18" charset="0"/>
              </a:rPr>
              <a:t>bãi</a:t>
            </a:r>
            <a:r>
              <a:rPr lang="en-US" altLang="en-US" sz="2400" dirty="0" smtClean="0">
                <a:solidFill>
                  <a:srgbClr val="FF0000"/>
                </a:solidFill>
                <a:latin typeface="Times New Roman" pitchFamily="18" charset="0"/>
                <a:ea typeface="Calibri" pitchFamily="34" charset="0"/>
                <a:cs typeface="Times New Roman" pitchFamily="18" charset="0"/>
              </a:rPr>
              <a:t> </a:t>
            </a:r>
            <a:r>
              <a:rPr lang="en-US" altLang="en-US" sz="2400" dirty="0" err="1" smtClean="0">
                <a:solidFill>
                  <a:srgbClr val="FF0000"/>
                </a:solidFill>
                <a:latin typeface="Times New Roman" pitchFamily="18" charset="0"/>
                <a:ea typeface="Calibri" pitchFamily="34" charset="0"/>
                <a:cs typeface="Times New Roman" pitchFamily="18" charset="0"/>
              </a:rPr>
              <a:t>sông</a:t>
            </a:r>
            <a:r>
              <a:rPr lang="en-US" altLang="en-US" sz="2400" dirty="0" smtClean="0">
                <a:solidFill>
                  <a:srgbClr val="FF0000"/>
                </a:solidFill>
                <a:latin typeface="Times New Roman" pitchFamily="18" charset="0"/>
                <a:ea typeface="Calibri" pitchFamily="34" charset="0"/>
                <a:cs typeface="Times New Roman" pitchFamily="18" charset="0"/>
              </a:rPr>
              <a:t> </a:t>
            </a:r>
            <a:r>
              <a:rPr lang="en-US" altLang="en-US" sz="2400" dirty="0" err="1" smtClean="0">
                <a:solidFill>
                  <a:srgbClr val="FF0000"/>
                </a:solidFill>
                <a:latin typeface="Times New Roman" pitchFamily="18" charset="0"/>
                <a:ea typeface="Calibri" pitchFamily="34" charset="0"/>
                <a:cs typeface="Times New Roman" pitchFamily="18" charset="0"/>
              </a:rPr>
              <a:t>Đà</a:t>
            </a:r>
            <a:r>
              <a:rPr lang="en-US" altLang="en-US" sz="2400" dirty="0" smtClean="0">
                <a:solidFill>
                  <a:srgbClr val="FF0000"/>
                </a:solidFill>
                <a:latin typeface="Times New Roman" pitchFamily="18" charset="0"/>
                <a:ea typeface="Calibri" pitchFamily="34" charset="0"/>
                <a:cs typeface="Times New Roman" pitchFamily="18" charset="0"/>
              </a:rPr>
              <a:t/>
            </a:r>
            <a:br>
              <a:rPr lang="en-US" altLang="en-US" sz="2400" dirty="0" smtClean="0">
                <a:solidFill>
                  <a:srgbClr val="FF0000"/>
                </a:solidFill>
                <a:latin typeface="Times New Roman" pitchFamily="18" charset="0"/>
                <a:ea typeface="Calibri" pitchFamily="34" charset="0"/>
                <a:cs typeface="Times New Roman" pitchFamily="18" charset="0"/>
              </a:rPr>
            </a:b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Nước</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sông</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Đà</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như</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một</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miếng</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gương</a:t>
            </a:r>
            <a:r>
              <a:rPr lang="en-US" altLang="en-US" sz="2400" dirty="0" smtClean="0">
                <a:solidFill>
                  <a:schemeClr val="tx1"/>
                </a:solidFill>
                <a:latin typeface="Times New Roman" pitchFamily="18" charset="0"/>
                <a:ea typeface="Calibri" pitchFamily="34" charset="0"/>
                <a:cs typeface="Times New Roman" pitchFamily="18" charset="0"/>
              </a:rPr>
              <a:t> : “ </a:t>
            </a:r>
            <a:r>
              <a:rPr lang="en-US" altLang="en-US" sz="2400" dirty="0" err="1" smtClean="0">
                <a:solidFill>
                  <a:schemeClr val="tx1"/>
                </a:solidFill>
                <a:latin typeface="Times New Roman" pitchFamily="18" charset="0"/>
                <a:ea typeface="Calibri" pitchFamily="34" charset="0"/>
                <a:cs typeface="Times New Roman" pitchFamily="18" charset="0"/>
              </a:rPr>
              <a:t>Trước</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mắt</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thấy</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loang</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loáng</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như</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trẻ</a:t>
            </a:r>
            <a:r>
              <a:rPr lang="en-US" altLang="en-US" sz="2400" dirty="0" smtClean="0">
                <a:solidFill>
                  <a:schemeClr val="tx1"/>
                </a:solidFill>
                <a:latin typeface="Times New Roman" pitchFamily="18" charset="0"/>
                <a:ea typeface="Calibri" pitchFamily="34" charset="0"/>
                <a:cs typeface="Times New Roman" pitchFamily="18" charset="0"/>
              </a:rPr>
              <a:t> con </a:t>
            </a:r>
            <a:r>
              <a:rPr lang="en-US" altLang="en-US" sz="2400" dirty="0" err="1" smtClean="0">
                <a:solidFill>
                  <a:schemeClr val="tx1"/>
                </a:solidFill>
                <a:latin typeface="Times New Roman" pitchFamily="18" charset="0"/>
                <a:ea typeface="Calibri" pitchFamily="34" charset="0"/>
                <a:cs typeface="Times New Roman" pitchFamily="18" charset="0"/>
              </a:rPr>
              <a:t>nghịch</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chiếu</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gương</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vào</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mắt</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smtClean="0">
                <a:latin typeface="Times New Roman" pitchFamily="18" charset="0"/>
                <a:ea typeface="Calibri" pitchFamily="34" charset="0"/>
                <a:cs typeface="Times New Roman" pitchFamily="18" charset="0"/>
              </a:rPr>
              <a:t>  </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mang</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vẻ</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đẹp</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hồn</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nhiên</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trong</a:t>
            </a:r>
            <a:r>
              <a:rPr lang="en-US" altLang="en-US" sz="2400" dirty="0" smtClean="0">
                <a:solidFill>
                  <a:schemeClr val="tx1"/>
                </a:solidFill>
                <a:latin typeface="Times New Roman" pitchFamily="18" charset="0"/>
                <a:ea typeface="Calibri" pitchFamily="34" charset="0"/>
                <a:cs typeface="Times New Roman" pitchFamily="18" charset="0"/>
              </a:rPr>
              <a:t> </a:t>
            </a:r>
            <a:r>
              <a:rPr lang="en-US" altLang="en-US" sz="2400" dirty="0" err="1" smtClean="0">
                <a:solidFill>
                  <a:schemeClr val="tx1"/>
                </a:solidFill>
                <a:latin typeface="Times New Roman" pitchFamily="18" charset="0"/>
                <a:ea typeface="Calibri" pitchFamily="34" charset="0"/>
                <a:cs typeface="Times New Roman" pitchFamily="18" charset="0"/>
              </a:rPr>
              <a:t>sáng</a:t>
            </a:r>
            <a:r>
              <a:rPr lang="en-US" altLang="en-US" sz="2400" dirty="0" smtClean="0">
                <a:solidFill>
                  <a:schemeClr val="tx1"/>
                </a:solidFill>
                <a:latin typeface="Times New Roman" pitchFamily="18" charset="0"/>
                <a:cs typeface="Times New Roman" pitchFamily="18" charset="0"/>
              </a:rPr>
              <a:t/>
            </a:r>
            <a:br>
              <a:rPr lang="en-US" altLang="en-US" sz="2400" dirty="0" smtClean="0">
                <a:solidFill>
                  <a:schemeClr val="tx1"/>
                </a:solidFill>
                <a:latin typeface="Times New Roman" pitchFamily="18" charset="0"/>
                <a:cs typeface="Times New Roman" pitchFamily="18" charset="0"/>
              </a:rPr>
            </a:b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Nắng</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sông</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Đà</a:t>
            </a:r>
            <a:r>
              <a:rPr lang="en-US" altLang="en-US" sz="2400" dirty="0" smtClean="0">
                <a:solidFill>
                  <a:schemeClr val="tx1"/>
                </a:solidFill>
                <a:latin typeface="Times New Roman" pitchFamily="18" charset="0"/>
                <a:cs typeface="Calibri" pitchFamily="34" charset="0"/>
              </a:rPr>
              <a:t> : </a:t>
            </a:r>
            <a:r>
              <a:rPr lang="en-US" altLang="en-US" sz="2400" dirty="0" err="1" smtClean="0">
                <a:solidFill>
                  <a:schemeClr val="tx1"/>
                </a:solidFill>
                <a:latin typeface="Times New Roman" pitchFamily="18" charset="0"/>
                <a:cs typeface="Calibri" pitchFamily="34" charset="0"/>
              </a:rPr>
              <a:t>gợi</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nhớ</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đến</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cái</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tháng</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nắng</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Đường</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thi</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rất</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nên</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thơ</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thơ</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mộng</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thi</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vị</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được</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miêu</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tả</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bằng</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câu</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thơ</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của</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Lý</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Bạch</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Yên</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hoa</a:t>
            </a:r>
            <a:r>
              <a:rPr lang="en-US" altLang="en-US" sz="2400" dirty="0" smtClean="0">
                <a:solidFill>
                  <a:schemeClr val="tx1"/>
                </a:solidFill>
                <a:latin typeface="Times New Roman" pitchFamily="18" charset="0"/>
                <a:cs typeface="Calibri" pitchFamily="34" charset="0"/>
              </a:rPr>
              <a:t> tam </a:t>
            </a:r>
            <a:r>
              <a:rPr lang="en-US" altLang="en-US" sz="2400" dirty="0" err="1" smtClean="0">
                <a:solidFill>
                  <a:schemeClr val="tx1"/>
                </a:solidFill>
                <a:latin typeface="Times New Roman" pitchFamily="18" charset="0"/>
                <a:cs typeface="Calibri" pitchFamily="34" charset="0"/>
              </a:rPr>
              <a:t>nguyệt</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há</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Dương</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Châu</a:t>
            </a:r>
            <a:r>
              <a:rPr lang="en-US" altLang="en-US" sz="2400" dirty="0" smtClean="0">
                <a:solidFill>
                  <a:schemeClr val="tx1"/>
                </a:solidFill>
                <a:latin typeface="Times New Roman" pitchFamily="18" charset="0"/>
                <a:cs typeface="Calibri" pitchFamily="34" charset="0"/>
              </a:rPr>
              <a:t>” </a:t>
            </a:r>
            <a:r>
              <a:rPr lang="vi-VN" altLang="en-US" sz="2400" dirty="0" smtClean="0">
                <a:solidFill>
                  <a:schemeClr val="tx1"/>
                </a:solidFill>
                <a:latin typeface="Times New Roman" pitchFamily="18" charset="0"/>
                <a:cs typeface="Calibri" pitchFamily="34" charset="0"/>
              </a:rPr>
              <a:t> </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cái</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nắng</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tháng</a:t>
            </a:r>
            <a:r>
              <a:rPr lang="en-US" altLang="en-US" sz="2400" dirty="0" smtClean="0">
                <a:solidFill>
                  <a:schemeClr val="tx1"/>
                </a:solidFill>
                <a:latin typeface="Times New Roman" pitchFamily="18" charset="0"/>
                <a:cs typeface="Calibri" pitchFamily="34" charset="0"/>
              </a:rPr>
              <a:t> 3 </a:t>
            </a:r>
            <a:r>
              <a:rPr lang="en-US" altLang="en-US" sz="2400" dirty="0" err="1" smtClean="0">
                <a:solidFill>
                  <a:schemeClr val="tx1"/>
                </a:solidFill>
                <a:latin typeface="Times New Roman" pitchFamily="18" charset="0"/>
                <a:cs typeface="Calibri" pitchFamily="34" charset="0"/>
              </a:rPr>
              <a:t>Đường</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thi</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giòn</a:t>
            </a:r>
            <a:r>
              <a:rPr lang="en-US" altLang="en-US" sz="2400" dirty="0" smtClean="0">
                <a:solidFill>
                  <a:schemeClr val="tx1"/>
                </a:solidFill>
                <a:latin typeface="Times New Roman" pitchFamily="18" charset="0"/>
                <a:cs typeface="Calibri" pitchFamily="34" charset="0"/>
              </a:rPr>
              <a:t> tan </a:t>
            </a:r>
            <a:r>
              <a:rPr lang="en-US" altLang="en-US" sz="2400" dirty="0" err="1" smtClean="0">
                <a:solidFill>
                  <a:schemeClr val="tx1"/>
                </a:solidFill>
                <a:latin typeface="Times New Roman" pitchFamily="18" charset="0"/>
                <a:cs typeface="Calibri" pitchFamily="34" charset="0"/>
              </a:rPr>
              <a:t>sau</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kì</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mưa</a:t>
            </a:r>
            <a:r>
              <a:rPr lang="en-US" altLang="en-US" sz="2400" dirty="0" smtClean="0">
                <a:solidFill>
                  <a:schemeClr val="tx1"/>
                </a:solidFill>
                <a:latin typeface="Times New Roman" pitchFamily="18" charset="0"/>
                <a:cs typeface="Calibri" pitchFamily="34" charset="0"/>
              </a:rPr>
              <a:t> </a:t>
            </a:r>
            <a:r>
              <a:rPr lang="en-US" altLang="en-US" sz="2400" dirty="0" err="1" smtClean="0">
                <a:solidFill>
                  <a:schemeClr val="tx1"/>
                </a:solidFill>
                <a:latin typeface="Times New Roman" pitchFamily="18" charset="0"/>
                <a:cs typeface="Calibri" pitchFamily="34" charset="0"/>
              </a:rPr>
              <a:t>dầm</a:t>
            </a:r>
            <a:r>
              <a:rPr lang="en-US" altLang="en-US" sz="2400" dirty="0" smtClean="0">
                <a:solidFill>
                  <a:schemeClr val="tx1"/>
                </a:solidFill>
                <a:latin typeface="Times New Roman" pitchFamily="18" charset="0"/>
                <a:cs typeface="Times New Roman" pitchFamily="18" charset="0"/>
              </a:rPr>
              <a:t/>
            </a:r>
            <a:br>
              <a:rPr lang="en-US" altLang="en-US" sz="2400" dirty="0" smtClean="0">
                <a:solidFill>
                  <a:schemeClr val="tx1"/>
                </a:solidFill>
                <a:latin typeface="Times New Roman" pitchFamily="18" charset="0"/>
                <a:cs typeface="Times New Roman" pitchFamily="18" charset="0"/>
              </a:rPr>
            </a:br>
            <a:endParaRPr lang="en-US" altLang="en-US" sz="24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276600"/>
            <a:ext cx="43529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8975" y="3276600"/>
            <a:ext cx="44926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2347913" y="1182688"/>
            <a:ext cx="187325"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7212013" y="1865313"/>
            <a:ext cx="255587"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9855200" y="1116013"/>
            <a:ext cx="349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a:latin typeface="Times New Roman" panose="02020603050405020304" pitchFamily="18" charset="0"/>
              <a:cs typeface="Times New Roman" panose="02020603050405020304" pitchFamily="18" charset="0"/>
            </a:endParaRPr>
          </a:p>
        </p:txBody>
      </p:sp>
      <p:cxnSp>
        <p:nvCxnSpPr>
          <p:cNvPr id="46083" name="AutoShape 1"/>
          <p:cNvCxnSpPr>
            <a:cxnSpLocks noChangeShapeType="1"/>
          </p:cNvCxnSpPr>
          <p:nvPr/>
        </p:nvCxnSpPr>
        <p:spPr bwMode="auto">
          <a:xfrm flipV="1">
            <a:off x="-6637338" y="2767013"/>
            <a:ext cx="34925" cy="460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 name="Rectangle 3"/>
          <p:cNvSpPr>
            <a:spLocks noChangeArrowheads="1"/>
          </p:cNvSpPr>
          <p:nvPr/>
        </p:nvSpPr>
        <p:spPr bwMode="auto">
          <a:xfrm>
            <a:off x="255588" y="7938"/>
            <a:ext cx="8664575"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latin typeface="Times New Roman" panose="02020603050405020304" pitchFamily="18" charset="0"/>
                <a:ea typeface="Calibri" panose="020F0502020204030204" pitchFamily="34" charset="0"/>
                <a:cs typeface="Times New Roman" panose="02020603050405020304" pitchFamily="18" charset="0"/>
              </a:rPr>
              <a:t>+</a:t>
            </a:r>
            <a:r>
              <a:rPr lang="en-US" altLang="en-US" sz="2800" b="1">
                <a:latin typeface="Times New Roman" panose="02020603050405020304" pitchFamily="18" charset="0"/>
                <a:ea typeface="Calibri" panose="020F0502020204030204" pitchFamily="34" charset="0"/>
                <a:cs typeface="Times New Roman" panose="02020603050405020304" pitchFamily="18" charset="0"/>
              </a:rPr>
              <a:t>Bờ bãi sông Đà </a:t>
            </a:r>
            <a:r>
              <a:rPr lang="en-US" altLang="en-US" sz="2800">
                <a:latin typeface="Times New Roman" panose="02020603050405020304" pitchFamily="18" charset="0"/>
                <a:ea typeface="Calibri" panose="020F0502020204030204" pitchFamily="34" charset="0"/>
                <a:cs typeface="Times New Roman" panose="02020603050405020304" pitchFamily="18" charset="0"/>
              </a:rPr>
              <a:t>: “chuồn chuồn, bươm bướm trên sông Đà”      </a:t>
            </a:r>
            <a:endParaRPr lang="vi-VN" altLang="en-US" sz="2800">
              <a:latin typeface="Times New Roman" panose="02020603050405020304" pitchFamily="18" charset="0"/>
              <a:ea typeface="Calibri" panose="020F0502020204030204" pitchFamily="34" charset="0"/>
              <a:cs typeface="Times New Roman" panose="02020603050405020304" pitchFamily="18" charset="0"/>
            </a:endParaRPr>
          </a:p>
          <a:p>
            <a:r>
              <a:rPr lang="vi-VN" altLang="en-US" sz="280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a:latin typeface="Times New Roman" panose="02020603050405020304" pitchFamily="18" charset="0"/>
                <a:ea typeface="Calibri" panose="020F0502020204030204" pitchFamily="34" charset="0"/>
                <a:cs typeface="Times New Roman" panose="02020603050405020304" pitchFamily="18" charset="0"/>
              </a:rPr>
              <a:t> gợi về khu vườn cổ tích của tuổi thơ tác giả nhìn nó một cách ngỡ ngàng trước cảnh tưởng trước mắt mình</a:t>
            </a:r>
            <a:endParaRPr lang="vi-VN" altLang="en-US" sz="2800">
              <a:latin typeface="Times New Roman" panose="02020603050405020304" pitchFamily="18" charset="0"/>
              <a:ea typeface="Calibri" panose="020F0502020204030204" pitchFamily="34" charset="0"/>
              <a:cs typeface="Times New Roman" panose="02020603050405020304" pitchFamily="18" charset="0"/>
            </a:endParaRPr>
          </a:p>
          <a:p>
            <a:r>
              <a:rPr lang="vi-VN" alt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a:t>
            </a:r>
            <a:r>
              <a:rPr lang="vi-VN" alt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về cái thời xưa cũ “đằm đằm, ấm ấm” “lắm bệnh, lắm chứng” của một người cố nhân , một người bạn cũ rât thân  thuộc. </a:t>
            </a:r>
            <a:r>
              <a:rPr lang="vi-VN" alt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Rõ ràng, sông Đà chính là người bạn của Nguyễn Tuân</a:t>
            </a:r>
            <a:r>
              <a:rPr lang="vi-VN" alt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938" y="3722688"/>
            <a:ext cx="8450262"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228600" y="962025"/>
            <a:ext cx="250825" cy="95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3999" cy="1325562"/>
          </a:xfrm>
        </p:spPr>
        <p:txBody>
          <a:bodyPr/>
          <a:lstStyle/>
          <a:p>
            <a:pPr marL="320040" indent="-320040" algn="l" eaLnBrk="1" fontAlgn="auto" hangingPunct="1">
              <a:spcAft>
                <a:spcPts val="0"/>
              </a:spcAft>
              <a:buClr>
                <a:schemeClr val="accent6">
                  <a:lumMod val="75000"/>
                </a:schemeClr>
              </a:buClr>
              <a:defRPr/>
            </a:pPr>
            <a:r>
              <a:rPr lang="en-US" sz="2400" dirty="0" smtClean="0">
                <a:latin typeface="Times New Roman" pitchFamily="18" charset="0"/>
                <a:cs typeface="Times New Roman" pitchFamily="18" charset="0"/>
              </a:rPr>
              <a:t>- C</a:t>
            </a:r>
            <a:r>
              <a:rPr lang="vi-VN" sz="2400" dirty="0">
                <a:latin typeface="Times New Roman" panose="02020603050405020304" pitchFamily="18" charset="0"/>
                <a:cs typeface="Times New Roman" panose="02020603050405020304" pitchFamily="18" charset="0"/>
              </a:rPr>
              <a:t>ảnh vật hai bên bờ Sông Đà vừa hoang sơ nhuốm màu cổ tích vừa trù phú, tràn trề nhựa sống. </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vi-VN" sz="2400" dirty="0" smtClean="0">
                <a:latin typeface="Times New Roman" panose="02020603050405020304" pitchFamily="18" charset="0"/>
                <a:cs typeface="Times New Roman" panose="02020603050405020304" pitchFamily="18" charset="0"/>
              </a:rPr>
              <a:t>Ven </a:t>
            </a:r>
            <a:r>
              <a:rPr lang="vi-VN" sz="2400" dirty="0">
                <a:latin typeface="Times New Roman" panose="02020603050405020304" pitchFamily="18" charset="0"/>
                <a:cs typeface="Times New Roman" panose="02020603050405020304" pitchFamily="18" charset="0"/>
              </a:rPr>
              <a:t>sông có những nương ngô </a:t>
            </a:r>
            <a:r>
              <a:rPr lang="vi-VN" sz="2400" dirty="0">
                <a:solidFill>
                  <a:schemeClr val="accent6"/>
                </a:solidFill>
                <a:latin typeface="Times New Roman" panose="02020603050405020304" pitchFamily="18" charset="0"/>
                <a:cs typeface="Times New Roman" panose="02020603050405020304" pitchFamily="18" charset="0"/>
              </a:rPr>
              <a:t>“nhú lên mấy lá ngô non đầu mùa”, </a:t>
            </a:r>
            <a:r>
              <a:rPr lang="vi-VN" sz="2400" dirty="0">
                <a:latin typeface="Times New Roman" panose="02020603050405020304" pitchFamily="18" charset="0"/>
                <a:cs typeface="Times New Roman" panose="02020603050405020304" pitchFamily="18" charset="0"/>
              </a:rPr>
              <a:t>có cỏ gianh đồi núi </a:t>
            </a:r>
            <a:r>
              <a:rPr lang="vi-VN" sz="2400" dirty="0">
                <a:solidFill>
                  <a:schemeClr val="accent6"/>
                </a:solidFill>
                <a:latin typeface="Times New Roman" panose="02020603050405020304" pitchFamily="18" charset="0"/>
                <a:cs typeface="Times New Roman" panose="02020603050405020304" pitchFamily="18" charset="0"/>
              </a:rPr>
              <a:t>“đang ra những nõn búp”</a:t>
            </a:r>
            <a:r>
              <a:rPr lang="vi-VN" sz="2400" dirty="0">
                <a:latin typeface="Times New Roman" panose="02020603050405020304" pitchFamily="18" charset="0"/>
                <a:cs typeface="Times New Roman" panose="02020603050405020304" pitchFamily="18" charset="0"/>
              </a:rPr>
              <a:t>,</a:t>
            </a:r>
            <a:r>
              <a:rPr lang="vi-VN" sz="2400" dirty="0">
                <a:solidFill>
                  <a:schemeClr val="accent6"/>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a:t>
            </a:r>
            <a:r>
              <a:rPr lang="vi-VN" sz="2400" dirty="0">
                <a:solidFill>
                  <a:schemeClr val="accent6"/>
                </a:solidFill>
                <a:latin typeface="Times New Roman" panose="02020603050405020304" pitchFamily="18" charset="0"/>
                <a:cs typeface="Times New Roman" panose="02020603050405020304" pitchFamily="18" charset="0"/>
              </a:rPr>
              <a:t>“đàn hươu cúi đầu ngốn búp cỏ gianh đẫm sương đêm</a:t>
            </a:r>
            <a:r>
              <a:rPr lang="vi-VN" sz="2400" dirty="0" smtClean="0">
                <a:solidFill>
                  <a:schemeClr val="accent6"/>
                </a:solidFill>
                <a:latin typeface="Times New Roman" panose="02020603050405020304" pitchFamily="18" charset="0"/>
                <a:cs typeface="Times New Roman" panose="02020603050405020304" pitchFamily="18" charset="0"/>
              </a:rPr>
              <a:t>”</a:t>
            </a:r>
            <a:r>
              <a:rPr lang="en-US" sz="2400" dirty="0" smtClean="0">
                <a:solidFill>
                  <a:schemeClr val="accent6"/>
                </a:solidFill>
                <a:latin typeface="Times New Roman" panose="02020603050405020304" pitchFamily="18" charset="0"/>
                <a:cs typeface="Times New Roman" panose="02020603050405020304" pitchFamily="18" charset="0"/>
              </a:rPr>
              <a:t/>
            </a:r>
            <a:br>
              <a:rPr lang="en-US" sz="2400" dirty="0" smtClean="0">
                <a:solidFill>
                  <a:schemeClr val="accent6"/>
                </a:solidFill>
                <a:latin typeface="Times New Roman" panose="02020603050405020304" pitchFamily="18" charset="0"/>
                <a:cs typeface="Times New Roman" panose="02020603050405020304" pitchFamily="18" charset="0"/>
              </a:rPr>
            </a:br>
            <a:r>
              <a:rPr lang="en-US" sz="2400" dirty="0" smtClean="0">
                <a:solidFill>
                  <a:schemeClr val="accent6"/>
                </a:solidFill>
                <a:latin typeface="Times New Roman" panose="02020603050405020304" pitchFamily="18" charset="0"/>
                <a:cs typeface="Times New Roman" panose="02020603050405020304" pitchFamily="18" charset="0"/>
                <a:sym typeface="Wingdings" panose="05000000000000000000" pitchFamily="2" charset="2"/>
              </a:rPr>
              <a:t></a:t>
            </a:r>
            <a:r>
              <a:rPr lang="vi-VN" sz="2400" dirty="0" smtClean="0">
                <a:solidFill>
                  <a:srgbClr val="FF0000"/>
                </a:solidFill>
                <a:latin typeface="Times New Roman" pitchFamily="18" charset="0"/>
                <a:cs typeface="Times New Roman" pitchFamily="18" charset="0"/>
              </a:rPr>
              <a:t>Đoạn</a:t>
            </a:r>
            <a:r>
              <a:rPr lang="vi-VN" sz="2400" dirty="0">
                <a:solidFill>
                  <a:srgbClr val="FF0000"/>
                </a:solidFill>
                <a:latin typeface="Times New Roman" pitchFamily="18" charset="0"/>
                <a:cs typeface="Times New Roman" pitchFamily="18" charset="0"/>
              </a:rPr>
              <a:t>  </a:t>
            </a:r>
            <a:r>
              <a:rPr lang="vi-VN" sz="2400" dirty="0" smtClean="0">
                <a:solidFill>
                  <a:srgbClr val="FF0000"/>
                </a:solidFill>
                <a:latin typeface="Times New Roman" pitchFamily="18" charset="0"/>
                <a:cs typeface="Times New Roman" pitchFamily="18" charset="0"/>
              </a:rPr>
              <a:t>văn </a:t>
            </a:r>
            <a:r>
              <a:rPr lang="vi-VN" sz="2400" dirty="0">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đạt đến chất thơ tuyệt vời bằng nghệ thuật cổ điển lấy động tả tĩnh</a:t>
            </a:r>
            <a:r>
              <a:rPr lang="en-US" sz="2400" dirty="0">
                <a:solidFill>
                  <a:srgbClr val="FF0000"/>
                </a:solidFill>
                <a:latin typeface="Times New Roman" pitchFamily="18" charset="0"/>
                <a:cs typeface="Times New Roman" pitchFamily="18" charset="0"/>
              </a:rPr>
              <a:t>, n</a:t>
            </a:r>
            <a:r>
              <a:rPr lang="vi-VN" sz="2400" dirty="0">
                <a:solidFill>
                  <a:srgbClr val="FF0000"/>
                </a:solidFill>
                <a:latin typeface="Times New Roman" pitchFamily="18" charset="0"/>
                <a:cs typeface="Times New Roman" pitchFamily="18" charset="0"/>
              </a:rPr>
              <a:t>ghệ thuật hội họa cổ điển đã được vận dụng, khám phá mọi vẻ đẹp của cuộc sống.</a:t>
            </a:r>
            <a:endParaRPr lang="en-US" sz="2400" dirty="0">
              <a:solidFill>
                <a:schemeClr val="accent6"/>
              </a:solidFill>
              <a:latin typeface="Times New Roman" panose="02020603050405020304" pitchFamily="18" charset="0"/>
              <a:cs typeface="Times New Roman" panose="02020603050405020304" pitchFamily="18" charset="0"/>
            </a:endParaRPr>
          </a:p>
        </p:txBody>
      </p:sp>
      <p:pic>
        <p:nvPicPr>
          <p:cNvPr id="47107" name="Picture 3" descr="125040373_794336531415366_6528929231121081961_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8013" y="3581400"/>
            <a:ext cx="4217987"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49530511_653219875117855_2880960467545620480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81400"/>
            <a:ext cx="36703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3100"/>
            <a:ext cx="4595812" cy="4756150"/>
          </a:xfrm>
        </p:spPr>
        <p:txBody>
          <a:bodyPr/>
          <a:lstStyle/>
          <a:p>
            <a:pPr marL="320040" indent="-320040" algn="just" eaLnBrk="1" fontAlgn="auto" hangingPunct="1">
              <a:spcAft>
                <a:spcPts val="0"/>
              </a:spcAft>
              <a:buClr>
                <a:schemeClr val="accent6">
                  <a:lumMod val="75000"/>
                </a:schemeClr>
              </a:buClr>
              <a:defRPr/>
            </a:pPr>
            <a:r>
              <a:rPr lang="en-US" sz="24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Trong không gian hoang sơ, hiền hòa ấy  bỗng tác giả “ thèm được giật mình vì một tiếng còi </a:t>
            </a:r>
            <a:r>
              <a:rPr lang="en-US" sz="2800" dirty="0" err="1">
                <a:latin typeface="Times New Roman" pitchFamily="18" charset="0"/>
                <a:cs typeface="Times New Roman" pitchFamily="18" charset="0"/>
              </a:rPr>
              <a:t>xúp-lê</a:t>
            </a:r>
            <a:r>
              <a:rPr lang="vi-VN" sz="2800" dirty="0">
                <a:latin typeface="Times New Roman" panose="02020603050405020304" pitchFamily="18" charset="0"/>
                <a:cs typeface="Times New Roman" panose="02020603050405020304" pitchFamily="18" charset="0"/>
              </a:rPr>
              <a:t>”. Đặt vào hoàn cảnh chưa có chuyến tàu nào đi Phú Thọ - Yên Bái – Lai Châu., câu văn như một tiếng reo náo nức của tác giả trước công cuộc xây dựng miền Bắc (1958 – 1960). </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48131" name="Picture 3" descr="maxresdefaul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7600" y="673100"/>
            <a:ext cx="4037013"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88362" cy="2195513"/>
          </a:xfrm>
        </p:spPr>
        <p:txBody>
          <a:bodyPr/>
          <a:lstStyle/>
          <a:p>
            <a:pPr marL="320040" indent="-320040" algn="just" eaLnBrk="1" fontAlgn="auto" hangingPunct="1">
              <a:spcAft>
                <a:spcPts val="0"/>
              </a:spcAft>
              <a:buClr>
                <a:schemeClr val="accent6">
                  <a:lumMod val="75000"/>
                </a:schemeClr>
              </a:buClr>
              <a:defRPr/>
            </a:pPr>
            <a:r>
              <a:rPr lang="vi-VN" sz="2400" dirty="0">
                <a:latin typeface="Times New Roman" panose="02020603050405020304" pitchFamily="18" charset="0"/>
                <a:cs typeface="Times New Roman" panose="02020603050405020304" pitchFamily="18" charset="0"/>
              </a:rPr>
              <a:t>Một tứ thơ xưa đọng lại nơi quãng sông càng làm tăng chất thơ: </a:t>
            </a:r>
            <a:r>
              <a:rPr lang="vi-VN" sz="2400" dirty="0">
                <a:solidFill>
                  <a:schemeClr val="accent6">
                    <a:lumMod val="75000"/>
                  </a:schemeClr>
                </a:solidFill>
                <a:latin typeface="Times New Roman" panose="02020603050405020304" pitchFamily="18" charset="0"/>
                <a:cs typeface="Times New Roman" panose="02020603050405020304" pitchFamily="18" charset="0"/>
              </a:rPr>
              <a:t>“</a:t>
            </a:r>
            <a:r>
              <a:rPr lang="vi-VN" sz="2400" i="1" dirty="0">
                <a:solidFill>
                  <a:schemeClr val="accent6">
                    <a:lumMod val="75000"/>
                  </a:schemeClr>
                </a:solidFill>
                <a:latin typeface="Times New Roman" panose="02020603050405020304" pitchFamily="18" charset="0"/>
                <a:cs typeface="Times New Roman" panose="02020603050405020304" pitchFamily="18" charset="0"/>
              </a:rPr>
              <a:t>Dải sông Đà bọt nước lên đênh. Bao nhiêu cảnh bấy nhiêu tình</a:t>
            </a:r>
            <a:r>
              <a:rPr lang="vi-VN" sz="2400" dirty="0">
                <a:solidFill>
                  <a:schemeClr val="accent6">
                    <a:lumMod val="75000"/>
                  </a:schemeClr>
                </a:solidFill>
                <a:latin typeface="Times New Roman" panose="02020603050405020304" pitchFamily="18" charset="0"/>
                <a:cs typeface="Times New Roman" panose="02020603050405020304" pitchFamily="18" charset="0"/>
              </a:rPr>
              <a:t>.”</a:t>
            </a:r>
            <a:r>
              <a:rPr lang="en-US" sz="2400" dirty="0" err="1">
                <a:latin typeface="Times New Roman" pitchFamily="18" charset="0"/>
                <a:cs typeface="Times New Roman" pitchFamily="18" charset="0"/>
              </a:rPr>
              <a:t>của</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vi-VN"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itchFamily="18" charset="0"/>
                <a:cs typeface="Times New Roman" pitchFamily="18" charset="0"/>
              </a:rPr>
              <a:t>một</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ng</a:t>
            </a:r>
            <a:r>
              <a:rPr lang="vi-VN" sz="2400" dirty="0">
                <a:solidFill>
                  <a:schemeClr val="accent6">
                    <a:lumMod val="75000"/>
                  </a:schemeClr>
                </a:solidFill>
                <a:latin typeface="Times New Roman" pitchFamily="18" charset="0"/>
                <a:cs typeface="Times New Roman" pitchFamily="18" charset="0"/>
              </a:rPr>
              <a:t>ười</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tình</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nhân</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ch</a:t>
            </a:r>
            <a:r>
              <a:rPr lang="vi-VN" sz="2400" dirty="0">
                <a:solidFill>
                  <a:schemeClr val="accent6">
                    <a:lumMod val="75000"/>
                  </a:schemeClr>
                </a:solidFill>
                <a:latin typeface="Times New Roman" pitchFamily="18" charset="0"/>
                <a:cs typeface="Times New Roman" pitchFamily="18" charset="0"/>
              </a:rPr>
              <a:t>ư</a:t>
            </a:r>
            <a:r>
              <a:rPr lang="en-US" sz="2400" dirty="0">
                <a:solidFill>
                  <a:schemeClr val="accent6">
                    <a:lumMod val="75000"/>
                  </a:schemeClr>
                </a:solidFill>
                <a:latin typeface="Times New Roman" pitchFamily="18" charset="0"/>
                <a:cs typeface="Times New Roman" pitchFamily="18" charset="0"/>
              </a:rPr>
              <a:t>a </a:t>
            </a:r>
            <a:r>
              <a:rPr lang="en-US" sz="2400" dirty="0" err="1">
                <a:solidFill>
                  <a:schemeClr val="accent6">
                    <a:lumMod val="75000"/>
                  </a:schemeClr>
                </a:solidFill>
                <a:latin typeface="Times New Roman" pitchFamily="18" charset="0"/>
                <a:cs typeface="Times New Roman" pitchFamily="18" charset="0"/>
              </a:rPr>
              <a:t>quen</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biết</a:t>
            </a:r>
            <a:r>
              <a:rPr lang="vi-VN" sz="2400" dirty="0">
                <a:solidFill>
                  <a:schemeClr val="accent6">
                    <a:lumMod val="75000"/>
                  </a:schemeClr>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Nguyễn Tuân đã chọn câu thơ hết sức trữ tình của nhà thơ quê hương sông Đà, sống hết lòng với sông Đà. </a:t>
            </a:r>
            <a:r>
              <a:rPr lang="vi-VN" sz="2400" dirty="0">
                <a:solidFill>
                  <a:srgbClr val="FF0000"/>
                </a:solidFill>
                <a:latin typeface="Times New Roman" panose="02020603050405020304" pitchFamily="18" charset="0"/>
                <a:cs typeface="Times New Roman" panose="02020603050405020304" pitchFamily="18" charset="0"/>
              </a:rPr>
              <a:t>Câu thơ ấy hòa với những câu văn đẹp như thơ của Nguyễn Tuân đã “ đề thơ” vào sóng nước Đà giang như khẳng định sự tồn tại của một sinh thế có hồi, coi sông Đà như một bạn đồng hành</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49155" name="Picture 3" descr="phan-tich-hinh-tuong-con-song-d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44196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tuy-but-nguoi-lai-do-song-d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10000"/>
            <a:ext cx="47244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79413"/>
            <a:ext cx="4468813" cy="5700712"/>
          </a:xfrm>
          <a:ln>
            <a:solidFill>
              <a:schemeClr val="bg1"/>
            </a:solidFill>
          </a:ln>
        </p:spPr>
        <p:style>
          <a:lnRef idx="2">
            <a:schemeClr val="accent2"/>
          </a:lnRef>
          <a:fillRef idx="1">
            <a:schemeClr val="lt1"/>
          </a:fillRef>
          <a:effectRef idx="0">
            <a:schemeClr val="accent2"/>
          </a:effectRef>
          <a:fontRef idx="minor">
            <a:schemeClr val="dk1"/>
          </a:fontRef>
        </p:style>
        <p:txBody>
          <a:bodyPr/>
          <a:lstStyle/>
          <a:p>
            <a:pPr marL="320040" indent="-320040" algn="l" eaLnBrk="1" fontAlgn="auto" hangingPunct="1">
              <a:spcAft>
                <a:spcPts val="0"/>
              </a:spcAft>
              <a:buClr>
                <a:schemeClr val="accent6">
                  <a:lumMod val="75000"/>
                </a:schemeClr>
              </a:buClr>
              <a:defRPr/>
            </a:pPr>
            <a:r>
              <a:rPr lang="vi-VN" sz="2400" b="0" dirty="0">
                <a:latin typeface="Times New Roman" panose="02020603050405020304" pitchFamily="18" charset="0"/>
                <a:cs typeface="Times New Roman" panose="02020603050405020304" pitchFamily="18" charset="0"/>
              </a:rPr>
              <a:t>-&gt;Từ điểm nhìn của một khách hải hồ trên dòng sông, nhà văn đã quan sát và khắc họa những vẻ đẹp </a:t>
            </a:r>
            <a:r>
              <a:rPr lang="en-US" sz="2400" b="0" dirty="0" err="1">
                <a:latin typeface="Times New Roman" panose="02020603050405020304" pitchFamily="18" charset="0"/>
                <a:cs typeface="Times New Roman" panose="02020603050405020304" pitchFamily="18" charset="0"/>
              </a:rPr>
              <a:t>Sông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a:t>
            </a:r>
            <a:r>
              <a:rPr lang="vi-VN" sz="2400" b="0" dirty="0">
                <a:latin typeface="Times New Roman" panose="02020603050405020304" pitchFamily="18" charset="0"/>
                <a:cs typeface="Times New Roman" panose="02020603050405020304" pitchFamily="18" charset="0"/>
              </a:rPr>
              <a:t>ư</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một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ng</a:t>
            </a:r>
            <a:r>
              <a:rPr lang="vi-VN" sz="2400" b="0" dirty="0">
                <a:latin typeface="Times New Roman" panose="02020603050405020304" pitchFamily="18" charset="0"/>
                <a:cs typeface="Times New Roman" panose="02020603050405020304" pitchFamily="18" charset="0"/>
              </a:rPr>
              <a:t>ười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tình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nhân</a:t>
            </a:r>
            <a:r>
              <a:rPr lang="en-US" sz="2400" b="0" dirty="0">
                <a:latin typeface="Times New Roman" panose="02020603050405020304" pitchFamily="18" charset="0"/>
                <a:cs typeface="Times New Roman" panose="02020603050405020304" pitchFamily="18" charset="0"/>
              </a:rPr>
              <a:t> </a:t>
            </a:r>
            <a:r>
              <a:rPr lang="vi-VN" sz="2400" b="0" dirty="0">
                <a:latin typeface="Times New Roman" panose="02020603050405020304" pitchFamily="18" charset="0"/>
                <a:cs typeface="Times New Roman" panose="02020603050405020304" pitchFamily="18" charset="0"/>
              </a:rPr>
              <a:t>hết sức đa dạng và nên thơ của cảnh vật ven sông.</a:t>
            </a:r>
            <a:r>
              <a:rPr lang="en-US" sz="2400" b="0" dirty="0">
                <a:latin typeface="Times New Roman" panose="02020603050405020304" pitchFamily="18" charset="0"/>
                <a:cs typeface="Times New Roman" panose="02020603050405020304" pitchFamily="18" charset="0"/>
              </a:rPr>
              <a:t/>
            </a:r>
            <a:br>
              <a:rPr lang="en-US" sz="2400" b="0" dirty="0">
                <a:latin typeface="Times New Roman" panose="02020603050405020304" pitchFamily="18" charset="0"/>
                <a:cs typeface="Times New Roman" panose="02020603050405020304" pitchFamily="18" charset="0"/>
              </a:rPr>
            </a:br>
            <a:r>
              <a:rPr lang="vi-VN" sz="2400" b="0" dirty="0">
                <a:latin typeface="Times New Roman" panose="02020603050405020304" pitchFamily="18" charset="0"/>
                <a:cs typeface="Times New Roman" panose="02020603050405020304" pitchFamily="18" charset="0"/>
              </a:rPr>
              <a:t>-&gt; Sông Đà bình lặng như một</a:t>
            </a:r>
            <a:r>
              <a:rPr lang="en-US" sz="2400" b="0" dirty="0">
                <a:latin typeface="Times New Roman" panose="02020603050405020304" pitchFamily="18" charset="0"/>
                <a:cs typeface="Times New Roman" panose="02020603050405020304" pitchFamily="18" charset="0"/>
              </a:rPr>
              <a:t> </a:t>
            </a:r>
            <a:r>
              <a:rPr lang="vi-VN" sz="2400" b="0" dirty="0">
                <a:latin typeface="Times New Roman" panose="02020603050405020304" pitchFamily="18" charset="0"/>
                <a:cs typeface="Times New Roman" panose="02020603050405020304" pitchFamily="18" charset="0"/>
              </a:rPr>
              <a:t>chứng nhân lịch</a:t>
            </a:r>
            <a:r>
              <a:rPr lang="en-US" sz="2400" b="0" dirty="0">
                <a:latin typeface="Times New Roman" panose="02020603050405020304" pitchFamily="18" charset="0"/>
                <a:cs typeface="Times New Roman" panose="02020603050405020304" pitchFamily="18" charset="0"/>
              </a:rPr>
              <a:t> </a:t>
            </a:r>
            <a:r>
              <a:rPr lang="vi-VN" sz="2400" b="0" dirty="0">
                <a:latin typeface="Times New Roman" panose="02020603050405020304" pitchFamily="18" charset="0"/>
                <a:cs typeface="Times New Roman" panose="02020603050405020304" pitchFamily="18" charset="0"/>
              </a:rPr>
              <a:t>sử. Đó là hình ảnh đẹp của quá khứ còn đọng lại ở thực tại.</a:t>
            </a:r>
            <a:r>
              <a:rPr lang="en-US" sz="2400" b="0" dirty="0">
                <a:latin typeface="Times New Roman" panose="02020603050405020304" pitchFamily="18" charset="0"/>
                <a:cs typeface="Times New Roman" panose="02020603050405020304" pitchFamily="18" charset="0"/>
              </a:rPr>
              <a:t/>
            </a:r>
            <a:br>
              <a:rPr lang="en-US" sz="2400" b="0" dirty="0">
                <a:latin typeface="Times New Roman" panose="02020603050405020304" pitchFamily="18" charset="0"/>
                <a:cs typeface="Times New Roman" panose="02020603050405020304" pitchFamily="18" charset="0"/>
              </a:rPr>
            </a:br>
            <a:r>
              <a:rPr lang="vi-VN" sz="2400" b="0" dirty="0">
                <a:solidFill>
                  <a:srgbClr val="FF0000"/>
                </a:solidFill>
                <a:latin typeface="Times New Roman" panose="02020603050405020304" pitchFamily="18" charset="0"/>
                <a:cs typeface="Times New Roman" panose="02020603050405020304" pitchFamily="18" charset="0"/>
              </a:rPr>
              <a:t>=&gt; Dưới ánh mắt của Nguyễn Tuân, sông Đà hiện lên như một dải lụa hiền hòa giữa vùng núi rừng Tây Bắc hoang sơ, hùng vĩ.</a:t>
            </a:r>
            <a:r>
              <a:rPr lang="en-US" sz="2400" b="0" dirty="0">
                <a:solidFill>
                  <a:srgbClr val="FF0000"/>
                </a:solidFill>
                <a:latin typeface="Times New Roman" panose="02020603050405020304" pitchFamily="18" charset="0"/>
                <a:cs typeface="Times New Roman" panose="02020603050405020304" pitchFamily="18" charset="0"/>
              </a:rPr>
              <a:t/>
            </a:r>
            <a:br>
              <a:rPr lang="en-US" sz="2400" b="0" dirty="0">
                <a:solidFill>
                  <a:srgbClr val="FF0000"/>
                </a:solidFill>
                <a:latin typeface="Times New Roman" panose="02020603050405020304" pitchFamily="18" charset="0"/>
                <a:cs typeface="Times New Roman" panose="02020603050405020304" pitchFamily="18" charset="0"/>
              </a:rPr>
            </a:br>
            <a:endParaRPr lang="en-US" sz="2400" b="0" dirty="0">
              <a:solidFill>
                <a:srgbClr val="FF0000"/>
              </a:solidFill>
              <a:latin typeface="Times New Roman" panose="02020603050405020304" pitchFamily="18" charset="0"/>
              <a:cs typeface="Times New Roman" panose="02020603050405020304" pitchFamily="18" charset="0"/>
            </a:endParaRPr>
          </a:p>
        </p:txBody>
      </p:sp>
      <p:pic>
        <p:nvPicPr>
          <p:cNvPr id="50179" name="Picture 3" descr="mtt4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7413" y="609600"/>
            <a:ext cx="4092575"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79925" y="2967038"/>
            <a:ext cx="184150" cy="923925"/>
          </a:xfrm>
          <a:prstGeom prst="rect">
            <a:avLst/>
          </a:prstGeom>
          <a:noFill/>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z="5400" b="1" smtClean="0">
              <a:effectLst>
                <a:outerShdw blurRad="38100" dist="38100" dir="2700000" algn="tl">
                  <a:srgbClr val="C0C0C0"/>
                </a:outerShdw>
              </a:effectLst>
            </a:endParaRPr>
          </a:p>
        </p:txBody>
      </p:sp>
      <p:pic>
        <p:nvPicPr>
          <p:cNvPr id="5120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0" y="6661150"/>
            <a:ext cx="9144000" cy="685800"/>
          </a:xfrm>
          <a:prstGeom prst="doubleWav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52227" name="TextBox 2"/>
          <p:cNvSpPr txBox="1">
            <a:spLocks noChangeArrowheads="1"/>
          </p:cNvSpPr>
          <p:nvPr/>
        </p:nvSpPr>
        <p:spPr bwMode="auto">
          <a:xfrm>
            <a:off x="260350" y="844550"/>
            <a:ext cx="8323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6" name="TextBox 5"/>
          <p:cNvSpPr txBox="1">
            <a:spLocks noChangeArrowheads="1"/>
          </p:cNvSpPr>
          <p:nvPr/>
        </p:nvSpPr>
        <p:spPr bwMode="auto">
          <a:xfrm>
            <a:off x="260350" y="817563"/>
            <a:ext cx="8602663" cy="689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AutoNum type="alphaLcParenR"/>
            </a:pPr>
            <a:r>
              <a:rPr lang="vi-VN" altLang="en-US" sz="2600" b="1" u="sng">
                <a:solidFill>
                  <a:srgbClr val="000000"/>
                </a:solidFill>
                <a:latin typeface="Times New Roman" panose="02020603050405020304" pitchFamily="18" charset="0"/>
                <a:cs typeface="Times New Roman" panose="02020603050405020304" pitchFamily="18" charset="0"/>
              </a:rPr>
              <a:t>Là người tinh thạo trong nghề nghiệp:</a:t>
            </a:r>
          </a:p>
          <a:p>
            <a:r>
              <a:rPr lang="vi-VN" altLang="en-US" sz="2600">
                <a:solidFill>
                  <a:srgbClr val="000000"/>
                </a:solidFill>
                <a:latin typeface="Times New Roman" panose="02020603050405020304" pitchFamily="18" charset="0"/>
                <a:cs typeface="Times New Roman" panose="02020603050405020304" pitchFamily="18" charset="0"/>
              </a:rPr>
              <a:t> * Ông lái đò – người lao động bình thường trên sông nước</a:t>
            </a:r>
          </a:p>
          <a:p>
            <a:pPr>
              <a:buFontTx/>
              <a:buChar char="-"/>
            </a:pPr>
            <a:r>
              <a:rPr lang="vi-VN" altLang="en-US" sz="2600">
                <a:solidFill>
                  <a:srgbClr val="000000"/>
                </a:solidFill>
                <a:latin typeface="Times New Roman" panose="02020603050405020304" pitchFamily="18" charset="0"/>
                <a:cs typeface="Times New Roman" panose="02020603050405020304" pitchFamily="18" charset="0"/>
              </a:rPr>
              <a:t>Gốc sông nước, gắn bó từ ấu thơ, đò dọc sông Đà suốt 10 năm</a:t>
            </a:r>
          </a:p>
          <a:p>
            <a:pPr>
              <a:buFontTx/>
              <a:buChar char="-"/>
            </a:pPr>
            <a:r>
              <a:rPr lang="vi-VN" altLang="en-US" sz="2600">
                <a:solidFill>
                  <a:srgbClr val="000000"/>
                </a:solidFill>
                <a:latin typeface="Times New Roman" panose="02020603050405020304" pitchFamily="18" charset="0"/>
                <a:cs typeface="Times New Roman" panose="02020603050405020304" pitchFamily="18" charset="0"/>
              </a:rPr>
              <a:t>Xuôi ngược hơn 100 lần, lên thác xuống ghềnh: giành lấy cái sống từ tay những cái thác.  </a:t>
            </a:r>
          </a:p>
          <a:p>
            <a:r>
              <a:rPr lang="en-US" altLang="en-US" sz="2600">
                <a:solidFill>
                  <a:srgbClr val="000000"/>
                </a:solidFill>
                <a:latin typeface="Calibri" panose="020F0502020204030204" pitchFamily="34" charset="0"/>
              </a:rPr>
              <a:t>⇒</a:t>
            </a:r>
            <a:r>
              <a:rPr lang="vi-VN" altLang="en-US" sz="2600">
                <a:solidFill>
                  <a:srgbClr val="000000"/>
                </a:solidFill>
                <a:latin typeface="Times New Roman" panose="02020603050405020304" pitchFamily="18" charset="0"/>
                <a:cs typeface="Times New Roman" panose="02020603050405020304" pitchFamily="18" charset="0"/>
              </a:rPr>
              <a:t>Viết về những con người bình thường đối đầu thiên nhiên khắc nghiệt, gian khó.</a:t>
            </a:r>
          </a:p>
          <a:p>
            <a:r>
              <a:rPr lang="vi-VN" altLang="en-US" sz="2600">
                <a:solidFill>
                  <a:srgbClr val="000000"/>
                </a:solidFill>
                <a:latin typeface="Times New Roman" panose="02020603050405020304" pitchFamily="18" charset="0"/>
                <a:cs typeface="Times New Roman" panose="02020603050405020304" pitchFamily="18" charset="0"/>
              </a:rPr>
              <a:t>* Ông lái đò – người tài trí và dũng cảm</a:t>
            </a:r>
          </a:p>
          <a:p>
            <a:pPr>
              <a:buFontTx/>
              <a:buChar char="-"/>
            </a:pPr>
            <a:r>
              <a:rPr lang="vi-VN" altLang="en-US" sz="2600">
                <a:solidFill>
                  <a:srgbClr val="000000"/>
                </a:solidFill>
                <a:latin typeface="Times New Roman" panose="02020603050405020304" pitchFamily="18" charset="0"/>
                <a:cs typeface="Times New Roman" panose="02020603050405020304" pitchFamily="18" charset="0"/>
              </a:rPr>
              <a:t>Ông nắm chắc từng luồng lạch, ngọn thác, thạo địa hình sông nước: “Ông lái đò nắm chắc binh pháp của thần sông thần đá. Ông đã thuộc quy luật phục kích của lũ đá...”</a:t>
            </a:r>
          </a:p>
          <a:p>
            <a:pPr>
              <a:buFontTx/>
              <a:buChar char="-"/>
            </a:pPr>
            <a:r>
              <a:rPr lang="vi-VN" altLang="en-US" sz="2600">
                <a:solidFill>
                  <a:srgbClr val="000000"/>
                </a:solidFill>
                <a:latin typeface="Times New Roman" panose="02020603050405020304" pitchFamily="18" charset="0"/>
                <a:cs typeface="Times New Roman" panose="02020603050405020304" pitchFamily="18" charset="0"/>
              </a:rPr>
              <a:t>Ông thuộc lòng những đặc điểm địa hình của sông Đà “Nhớ tỉ mỉ như đóng đanh vào tất cả các luồng nước của tất cả những con thác hiểm trở”,  sông Đà “như một thiên anh hùng ca mà ông lái đò thuộc đến cả những cái chấm than, chấm câu và những đoạn xuống dòng”.</a:t>
            </a:r>
            <a:endParaRPr lang="en-US" altLang="en-US" sz="26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0" y="0"/>
            <a:ext cx="9144000" cy="6858000"/>
          </a:xfrm>
          <a:prstGeom prst="frame">
            <a:avLst>
              <a:gd name="adj1" fmla="val 30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Freeform 15"/>
          <p:cNvSpPr/>
          <p:nvPr/>
        </p:nvSpPr>
        <p:spPr>
          <a:xfrm>
            <a:off x="7029450" y="0"/>
            <a:ext cx="2114550" cy="2901950"/>
          </a:xfrm>
          <a:custGeom>
            <a:avLst/>
            <a:gdLst>
              <a:gd name="connsiteX0" fmla="*/ 465849 w 2819400"/>
              <a:gd name="connsiteY0" fmla="*/ 0 h 2901950"/>
              <a:gd name="connsiteX1" fmla="*/ 2819400 w 2819400"/>
              <a:gd name="connsiteY1" fmla="*/ 0 h 2901950"/>
              <a:gd name="connsiteX2" fmla="*/ 2819400 w 2819400"/>
              <a:gd name="connsiteY2" fmla="*/ 2705864 h 2901950"/>
              <a:gd name="connsiteX3" fmla="*/ 2687312 w 2819400"/>
              <a:gd name="connsiteY3" fmla="*/ 2763723 h 2901950"/>
              <a:gd name="connsiteX4" fmla="*/ 1934369 w 2819400"/>
              <a:gd name="connsiteY4" fmla="*/ 2901950 h 2901950"/>
              <a:gd name="connsiteX5" fmla="*/ 0 w 2819400"/>
              <a:gd name="connsiteY5" fmla="*/ 1143000 h 2901950"/>
              <a:gd name="connsiteX6" fmla="*/ 441716 w 2819400"/>
              <a:gd name="connsiteY6" fmla="*/ 24145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9400" h="2901950">
                <a:moveTo>
                  <a:pt x="465849" y="0"/>
                </a:moveTo>
                <a:lnTo>
                  <a:pt x="2819400" y="0"/>
                </a:lnTo>
                <a:lnTo>
                  <a:pt x="2819400" y="2705864"/>
                </a:lnTo>
                <a:lnTo>
                  <a:pt x="2687312" y="2763723"/>
                </a:lnTo>
                <a:cubicBezTo>
                  <a:pt x="2455888" y="2852731"/>
                  <a:pt x="2201450" y="2901950"/>
                  <a:pt x="1934369" y="2901950"/>
                </a:cubicBezTo>
                <a:cubicBezTo>
                  <a:pt x="866047" y="2901950"/>
                  <a:pt x="0" y="2114441"/>
                  <a:pt x="0" y="1143000"/>
                </a:cubicBezTo>
                <a:cubicBezTo>
                  <a:pt x="0" y="717995"/>
                  <a:pt x="165767" y="328195"/>
                  <a:pt x="441716" y="24145"/>
                </a:cubicBezTo>
                <a:close/>
              </a:path>
            </a:pathLst>
          </a:custGeom>
          <a:solidFill>
            <a:srgbClr val="BADB67">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19"/>
          <p:cNvSpPr/>
          <p:nvPr/>
        </p:nvSpPr>
        <p:spPr>
          <a:xfrm>
            <a:off x="8110538" y="2039938"/>
            <a:ext cx="1033462" cy="2320925"/>
          </a:xfrm>
          <a:custGeom>
            <a:avLst/>
            <a:gdLst>
              <a:gd name="connsiteX0" fmla="*/ 1336675 w 1377950"/>
              <a:gd name="connsiteY0" fmla="*/ 0 h 2320926"/>
              <a:gd name="connsiteX1" fmla="*/ 1377950 w 1377950"/>
              <a:gd name="connsiteY1" fmla="*/ 3612 h 2320926"/>
              <a:gd name="connsiteX2" fmla="*/ 1377950 w 1377950"/>
              <a:gd name="connsiteY2" fmla="*/ 2317314 h 2320926"/>
              <a:gd name="connsiteX3" fmla="*/ 1336675 w 1377950"/>
              <a:gd name="connsiteY3" fmla="*/ 2320926 h 2320926"/>
              <a:gd name="connsiteX4" fmla="*/ 0 w 1377950"/>
              <a:gd name="connsiteY4" fmla="*/ 1160463 h 2320926"/>
              <a:gd name="connsiteX5" fmla="*/ 1336675 w 1377950"/>
              <a:gd name="connsiteY5" fmla="*/ 0 h 232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950" h="2320926">
                <a:moveTo>
                  <a:pt x="1336675" y="0"/>
                </a:moveTo>
                <a:lnTo>
                  <a:pt x="1377950" y="3612"/>
                </a:lnTo>
                <a:lnTo>
                  <a:pt x="1377950" y="2317314"/>
                </a:lnTo>
                <a:lnTo>
                  <a:pt x="1336675" y="2320926"/>
                </a:lnTo>
                <a:cubicBezTo>
                  <a:pt x="598450" y="2320926"/>
                  <a:pt x="0" y="1801369"/>
                  <a:pt x="0" y="1160463"/>
                </a:cubicBezTo>
                <a:cubicBezTo>
                  <a:pt x="0" y="519557"/>
                  <a:pt x="598450" y="0"/>
                  <a:pt x="1336675" y="0"/>
                </a:cubicBezTo>
                <a:close/>
              </a:path>
            </a:pathLst>
          </a:cu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p:cNvSpPr/>
          <p:nvPr/>
        </p:nvSpPr>
        <p:spPr>
          <a:xfrm>
            <a:off x="4102100" y="4841875"/>
            <a:ext cx="3059113" cy="2016125"/>
          </a:xfrm>
          <a:custGeom>
            <a:avLst/>
            <a:gdLst>
              <a:gd name="connsiteX0" fmla="*/ 2039938 w 4079876"/>
              <a:gd name="connsiteY0" fmla="*/ 0 h 2016125"/>
              <a:gd name="connsiteX1" fmla="*/ 4079876 w 4079876"/>
              <a:gd name="connsiteY1" fmla="*/ 1711325 h 2016125"/>
              <a:gd name="connsiteX2" fmla="*/ 4069344 w 4079876"/>
              <a:gd name="connsiteY2" fmla="*/ 1886298 h 2016125"/>
              <a:gd name="connsiteX3" fmla="*/ 4045725 w 4079876"/>
              <a:gd name="connsiteY3" fmla="*/ 2016125 h 2016125"/>
              <a:gd name="connsiteX4" fmla="*/ 34151 w 4079876"/>
              <a:gd name="connsiteY4" fmla="*/ 2016125 h 2016125"/>
              <a:gd name="connsiteX5" fmla="*/ 10532 w 4079876"/>
              <a:gd name="connsiteY5" fmla="*/ 1886298 h 2016125"/>
              <a:gd name="connsiteX6" fmla="*/ 0 w 4079876"/>
              <a:gd name="connsiteY6" fmla="*/ 1711325 h 2016125"/>
              <a:gd name="connsiteX7" fmla="*/ 2039938 w 4079876"/>
              <a:gd name="connsiteY7" fmla="*/ 0 h 201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876" h="2016125">
                <a:moveTo>
                  <a:pt x="2039938" y="0"/>
                </a:moveTo>
                <a:cubicBezTo>
                  <a:pt x="3166565" y="0"/>
                  <a:pt x="4079876" y="766186"/>
                  <a:pt x="4079876" y="1711325"/>
                </a:cubicBezTo>
                <a:cubicBezTo>
                  <a:pt x="4079876" y="1770396"/>
                  <a:pt x="4076308" y="1828769"/>
                  <a:pt x="4069344" y="1886298"/>
                </a:cubicBezTo>
                <a:lnTo>
                  <a:pt x="4045725" y="2016125"/>
                </a:lnTo>
                <a:lnTo>
                  <a:pt x="34151" y="2016125"/>
                </a:lnTo>
                <a:lnTo>
                  <a:pt x="10532" y="1886298"/>
                </a:lnTo>
                <a:cubicBezTo>
                  <a:pt x="3568" y="1828769"/>
                  <a:pt x="0" y="1770396"/>
                  <a:pt x="0" y="1711325"/>
                </a:cubicBezTo>
                <a:cubicBezTo>
                  <a:pt x="0" y="766186"/>
                  <a:pt x="913311" y="0"/>
                  <a:pt x="2039938" y="0"/>
                </a:cubicBezTo>
                <a:close/>
              </a:path>
            </a:pathLst>
          </a:custGeom>
          <a:solidFill>
            <a:srgbClr val="BADB67">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857875" y="3973513"/>
            <a:ext cx="1673225" cy="2101850"/>
          </a:xfrm>
          <a:prstGeom prst="ellipse">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3" name="TextBox 2"/>
          <p:cNvSpPr txBox="1">
            <a:spLocks noChangeArrowheads="1"/>
          </p:cNvSpPr>
          <p:nvPr/>
        </p:nvSpPr>
        <p:spPr bwMode="auto">
          <a:xfrm>
            <a:off x="192088" y="257175"/>
            <a:ext cx="8686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3000" b="1" u="sng">
                <a:solidFill>
                  <a:srgbClr val="595959"/>
                </a:solidFill>
                <a:latin typeface="Times New Roman" panose="02020603050405020304" pitchFamily="18" charset="0"/>
              </a:rPr>
              <a:t>b) Là người trí dũng tuyệt vời</a:t>
            </a:r>
            <a:endParaRPr lang="en-US" altLang="en-US" sz="3000" b="1" u="sng">
              <a:solidFill>
                <a:srgbClr val="595959"/>
              </a:solidFill>
              <a:latin typeface="Calibri Light" panose="020F0302020204030204" pitchFamily="34" charset="0"/>
            </a:endParaRPr>
          </a:p>
        </p:txBody>
      </p:sp>
      <p:graphicFrame>
        <p:nvGraphicFramePr>
          <p:cNvPr id="4" name="Table 3"/>
          <p:cNvGraphicFramePr>
            <a:graphicFrameLocks noGrp="1"/>
          </p:cNvGraphicFramePr>
          <p:nvPr/>
        </p:nvGraphicFramePr>
        <p:xfrm>
          <a:off x="258763" y="811213"/>
          <a:ext cx="8621712" cy="5799137"/>
        </p:xfrm>
        <a:graphic>
          <a:graphicData uri="http://schemas.openxmlformats.org/drawingml/2006/table">
            <a:tbl>
              <a:tblPr/>
              <a:tblGrid>
                <a:gridCol w="981120">
                  <a:extLst>
                    <a:ext uri="{9D8B030D-6E8A-4147-A177-3AD203B41FA5}">
                      <a16:colId xmlns:a16="http://schemas.microsoft.com/office/drawing/2014/main" val="20000"/>
                    </a:ext>
                  </a:extLst>
                </a:gridCol>
                <a:gridCol w="3669675">
                  <a:extLst>
                    <a:ext uri="{9D8B030D-6E8A-4147-A177-3AD203B41FA5}">
                      <a16:colId xmlns:a16="http://schemas.microsoft.com/office/drawing/2014/main" val="20001"/>
                    </a:ext>
                  </a:extLst>
                </a:gridCol>
                <a:gridCol w="3970917">
                  <a:extLst>
                    <a:ext uri="{9D8B030D-6E8A-4147-A177-3AD203B41FA5}">
                      <a16:colId xmlns:a16="http://schemas.microsoft.com/office/drawing/2014/main" val="20002"/>
                    </a:ext>
                  </a:extLst>
                </a:gridCol>
              </a:tblGrid>
              <a:tr h="714656">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108013" marR="108013" marT="143968" marB="143968"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alpha val="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000000"/>
                          </a:solidFill>
                          <a:effectLst/>
                          <a:latin typeface="Times New Roman" pitchFamily="18" charset="0"/>
                          <a:cs typeface="Times New Roman" pitchFamily="18" charset="0"/>
                        </a:rPr>
                        <a:t>Sông Đà</a:t>
                      </a:r>
                      <a:endParaRPr kumimoji="0" lang="en-US" alt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marL="108013" marR="108013" marT="143968" marB="143968"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alpha val="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dirty="0" smtClean="0">
                          <a:ln>
                            <a:noFill/>
                          </a:ln>
                          <a:solidFill>
                            <a:srgbClr val="000000"/>
                          </a:solidFill>
                          <a:effectLst/>
                          <a:latin typeface="Times New Roman" pitchFamily="18" charset="0"/>
                          <a:cs typeface="Times New Roman" pitchFamily="18" charset="0"/>
                        </a:rPr>
                        <a:t>Ông lái đò</a:t>
                      </a:r>
                      <a:endParaRPr kumimoji="0" lang="en-US" altLang="en-US" sz="2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108013" marR="108013" marT="143968" marB="143968"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0"/>
                  </a:ext>
                </a:extLst>
              </a:tr>
              <a:tr h="5084481">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000000"/>
                          </a:solidFill>
                          <a:effectLst/>
                          <a:latin typeface="Times New Roman" pitchFamily="18" charset="0"/>
                          <a:cs typeface="Times New Roman" pitchFamily="18" charset="0"/>
                        </a:rPr>
                        <a:t>Trùng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000000"/>
                          </a:solidFill>
                          <a:effectLst/>
                          <a:latin typeface="Times New Roman" pitchFamily="18" charset="0"/>
                          <a:cs typeface="Times New Roman" pitchFamily="18" charset="0"/>
                        </a:rPr>
                        <a:t>vi</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000000"/>
                          </a:solidFill>
                          <a:effectLst/>
                          <a:latin typeface="Times New Roman" pitchFamily="18" charset="0"/>
                          <a:cs typeface="Times New Roman" pitchFamily="18" charset="0"/>
                        </a:rPr>
                        <a:t>thứ</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000000"/>
                          </a:solidFill>
                          <a:effectLst/>
                          <a:latin typeface="Times New Roman" pitchFamily="18" charset="0"/>
                          <a:cs typeface="Times New Roman" pitchFamily="18" charset="0"/>
                        </a:rPr>
                        <a:t>nhất</a:t>
                      </a:r>
                      <a:endParaRPr kumimoji="0" lang="en-US" alt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marL="108013" marR="108013" marT="143968" marB="143968"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alpha val="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vi-VN" alt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vi-VN" alt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vi-VN" alt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vi-VN" alt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vi-VN" alt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vi-VN" alt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108013" marR="108013" marT="143968" marB="143968"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alpha val="0"/>
                      </a:schemeClr>
                    </a:solidFill>
                  </a:tcPr>
                </a:tc>
                <a:tc>
                  <a:txBody>
                    <a:bodyPr/>
                    <a:lstStyle>
                      <a:lvl1pPr marL="285750" indent="-285750">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vi-VN" alt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vi-VN" alt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vi-VN" alt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vi-VN" alt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vi-VN" alt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108013" marR="108013" marT="143968" marB="143968"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1"/>
                  </a:ext>
                </a:extLst>
              </a:tr>
            </a:tbl>
          </a:graphicData>
        </a:graphic>
      </p:graphicFrame>
      <p:sp>
        <p:nvSpPr>
          <p:cNvPr id="5" name="TextBox 4"/>
          <p:cNvSpPr txBox="1">
            <a:spLocks noChangeArrowheads="1"/>
          </p:cNvSpPr>
          <p:nvPr/>
        </p:nvSpPr>
        <p:spPr bwMode="auto">
          <a:xfrm>
            <a:off x="5092700" y="1570038"/>
            <a:ext cx="364966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vi-VN" altLang="en-US" sz="2400">
                <a:solidFill>
                  <a:srgbClr val="000000"/>
                </a:solidFill>
                <a:latin typeface="Times New Roman" panose="02020603050405020304" pitchFamily="18" charset="0"/>
                <a:cs typeface="Times New Roman" panose="02020603050405020304" pitchFamily="18" charset="0"/>
              </a:rPr>
              <a:t>Giữ vững cán chèo để khỏi bị hất lên khỏi sóng nước “khỏi bị hất khỏi bờm song trận địa phóng thẳng vào mình”</a:t>
            </a:r>
          </a:p>
          <a:p>
            <a:pPr>
              <a:buFont typeface="Arial" panose="020B0604020202020204" pitchFamily="34" charset="0"/>
              <a:buNone/>
            </a:pPr>
            <a:r>
              <a:rPr lang="vi-VN" altLang="en-US" sz="2400">
                <a:solidFill>
                  <a:srgbClr val="000000"/>
                </a:solidFill>
                <a:latin typeface="Times New Roman" panose="02020603050405020304" pitchFamily="18" charset="0"/>
                <a:cs typeface="Times New Roman" panose="02020603050405020304" pitchFamily="18" charset="0"/>
              </a:rPr>
              <a:t>    </a:t>
            </a:r>
            <a:r>
              <a:rPr lang="en-US" altLang="en-US" sz="3200">
                <a:solidFill>
                  <a:srgbClr val="000000"/>
                </a:solidFill>
                <a:latin typeface="Calibri" panose="020F0502020204030204" pitchFamily="34" charset="0"/>
              </a:rPr>
              <a:t>⇒</a:t>
            </a:r>
            <a:r>
              <a:rPr lang="vi-VN" altLang="en-US" sz="2400">
                <a:solidFill>
                  <a:srgbClr val="000000"/>
                </a:solidFill>
                <a:latin typeface="Times New Roman" panose="02020603050405020304" pitchFamily="18" charset="0"/>
                <a:cs typeface="Times New Roman" panose="02020603050405020304" pitchFamily="18" charset="0"/>
              </a:rPr>
              <a:t> Bình tĩnh, có bản lĩnh</a:t>
            </a:r>
          </a:p>
        </p:txBody>
      </p:sp>
      <p:sp>
        <p:nvSpPr>
          <p:cNvPr id="6" name="TextBox 5"/>
          <p:cNvSpPr txBox="1">
            <a:spLocks noChangeArrowheads="1"/>
          </p:cNvSpPr>
          <p:nvPr/>
        </p:nvSpPr>
        <p:spPr bwMode="auto">
          <a:xfrm>
            <a:off x="1298080" y="1565222"/>
            <a:ext cx="3551634" cy="304698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buFontTx/>
              <a:buChar char="-"/>
              <a:defRPr/>
            </a:pPr>
            <a:r>
              <a:rPr lang="vi-VN" altLang="en-US" sz="2400" dirty="0" smtClean="0">
                <a:solidFill>
                  <a:srgbClr val="000000"/>
                </a:solidFill>
                <a:latin typeface="Times New Roman" pitchFamily="18" charset="0"/>
                <a:cs typeface="Times New Roman" pitchFamily="18" charset="0"/>
              </a:rPr>
              <a:t>Nước: Tấn công con thuyền, nhằm vào chỗ hiểm của ông lái đò đánh liên tiếp, luồng sóng hung tợn “liều mạng vào sát nách mà đá trái, mà thúc gối vào bụng và hông thuyền”</a:t>
            </a:r>
          </a:p>
        </p:txBody>
      </p:sp>
      <p:sp>
        <p:nvSpPr>
          <p:cNvPr id="8" name="TextBox 7"/>
          <p:cNvSpPr txBox="1">
            <a:spLocks noChangeArrowheads="1"/>
          </p:cNvSpPr>
          <p:nvPr/>
        </p:nvSpPr>
        <p:spPr bwMode="auto">
          <a:xfrm>
            <a:off x="1412875" y="3816350"/>
            <a:ext cx="34321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vi-VN" altLang="en-US" sz="2400">
                <a:solidFill>
                  <a:srgbClr val="000000"/>
                </a:solidFill>
                <a:latin typeface="Times New Roman" panose="02020603050405020304" pitchFamily="18" charset="0"/>
                <a:cs typeface="Times New Roman" panose="02020603050405020304" pitchFamily="18" charset="0"/>
              </a:rPr>
              <a:t>Đá: 5 cửa trận, 4 cửa tử, cửa sinh lập lờ ở phía tả ngạn</a:t>
            </a:r>
          </a:p>
          <a:p>
            <a:r>
              <a:rPr lang="en-US" altLang="en-US" sz="3200">
                <a:solidFill>
                  <a:srgbClr val="000000"/>
                </a:solidFill>
                <a:latin typeface="Calibri" panose="020F0502020204030204" pitchFamily="34" charset="0"/>
              </a:rPr>
              <a:t>⇒</a:t>
            </a:r>
            <a:r>
              <a:rPr lang="vi-VN" altLang="en-US" sz="2400">
                <a:solidFill>
                  <a:srgbClr val="000000"/>
                </a:solidFill>
                <a:latin typeface="Times New Roman" panose="02020603050405020304" pitchFamily="18" charset="0"/>
                <a:cs typeface="Times New Roman" panose="02020603050405020304" pitchFamily="18" charset="0"/>
              </a:rPr>
              <a:t>Thế chủ động</a:t>
            </a:r>
          </a:p>
          <a:p>
            <a:r>
              <a:rPr lang="en-US" altLang="en-US" sz="3200">
                <a:solidFill>
                  <a:srgbClr val="000000"/>
                </a:solidFill>
                <a:latin typeface="Calibri" panose="020F0502020204030204" pitchFamily="34" charset="0"/>
              </a:rPr>
              <a:t>⇒</a:t>
            </a:r>
            <a:r>
              <a:rPr lang="vi-VN" altLang="en-US" sz="2400">
                <a:solidFill>
                  <a:srgbClr val="000000"/>
                </a:solidFill>
                <a:latin typeface="Times New Roman" panose="02020603050405020304" pitchFamily="18" charset="0"/>
                <a:cs typeface="Times New Roman" panose="02020603050405020304" pitchFamily="18" charset="0"/>
              </a:rPr>
              <a:t>Tấn công ồ ạt với những chưởng lực hiểm ác</a:t>
            </a:r>
          </a:p>
        </p:txBody>
      </p:sp>
      <p:sp>
        <p:nvSpPr>
          <p:cNvPr id="9" name="TextBox 8"/>
          <p:cNvSpPr txBox="1">
            <a:spLocks noChangeArrowheads="1"/>
          </p:cNvSpPr>
          <p:nvPr/>
        </p:nvSpPr>
        <p:spPr bwMode="auto">
          <a:xfrm>
            <a:off x="5140325" y="3767138"/>
            <a:ext cx="37782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vi-VN" altLang="en-US" sz="2400">
                <a:solidFill>
                  <a:srgbClr val="000000"/>
                </a:solidFill>
                <a:latin typeface="Times New Roman" panose="02020603050405020304" pitchFamily="18" charset="0"/>
                <a:cs typeface="Times New Roman" panose="02020603050405020304" pitchFamily="18" charset="0"/>
              </a:rPr>
              <a:t>Ngay cả lúc bị trúng đòn hiểm, mặt méo bệch đi nhưng ông vẫn cố nén vết thương như một vị tướng oai phong với tiếng chỉ huy ngắn gọn, tỉnh táo điểu khiển con thuyền lướt đúng vào luồng sinh </a:t>
            </a:r>
            <a:r>
              <a:rPr lang="en-US" altLang="en-US" sz="3200">
                <a:solidFill>
                  <a:srgbClr val="000000"/>
                </a:solidFill>
                <a:latin typeface="Times New Roman" panose="02020603050405020304" pitchFamily="18" charset="0"/>
                <a:cs typeface="Times New Roman" panose="02020603050405020304" pitchFamily="18" charset="0"/>
              </a:rPr>
              <a:t>⇒</a:t>
            </a:r>
            <a:r>
              <a:rPr lang="vi-VN" altLang="en-US" sz="2400">
                <a:solidFill>
                  <a:srgbClr val="000000"/>
                </a:solidFill>
                <a:latin typeface="Times New Roman" panose="02020603050405020304" pitchFamily="18" charset="0"/>
                <a:cs typeface="Times New Roman" panose="02020603050405020304" pitchFamily="18" charset="0"/>
              </a:rPr>
              <a:t>Quả cảm, tài ba </a:t>
            </a:r>
            <a:r>
              <a:rPr lang="en-US" altLang="en-US" sz="3200">
                <a:solidFill>
                  <a:srgbClr val="000000"/>
                </a:solidFill>
                <a:latin typeface="Calibri" panose="020F0502020204030204" pitchFamily="34" charset="0"/>
              </a:rPr>
              <a:t>⇒</a:t>
            </a:r>
            <a:r>
              <a:rPr lang="vi-VN" altLang="en-US" sz="2400">
                <a:solidFill>
                  <a:srgbClr val="000000"/>
                </a:solidFill>
                <a:latin typeface="Times New Roman" panose="02020603050405020304" pitchFamily="18" charset="0"/>
                <a:cs typeface="Times New Roman" panose="02020603050405020304" pitchFamily="18" charset="0"/>
              </a:rPr>
              <a:t>Phẩm chất chiến sĩ</a:t>
            </a:r>
            <a:endParaRPr lang="en-US" altLang="en-US" sz="24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1000"/>
                                        <p:tgtEl>
                                          <p:spTgt spid="8">
                                            <p:txEl>
                                              <p:pRg st="0" end="0"/>
                                            </p:txEl>
                                          </p:spTgt>
                                        </p:tgtEl>
                                      </p:cBhvr>
                                    </p:animEffect>
                                    <p:anim calcmode="lin" valueType="num">
                                      <p:cBhvr>
                                        <p:cTn id="4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0" end="0"/>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fade">
                                      <p:cBhvr>
                                        <p:cTn id="45" dur="1000"/>
                                        <p:tgtEl>
                                          <p:spTgt spid="8">
                                            <p:txEl>
                                              <p:pRg st="1" end="1"/>
                                            </p:txEl>
                                          </p:spTgt>
                                        </p:tgtEl>
                                      </p:cBhvr>
                                    </p:animEffect>
                                    <p:anim calcmode="lin" valueType="num">
                                      <p:cBhvr>
                                        <p:cTn id="4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1" end="1"/>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fade">
                                      <p:cBhvr>
                                        <p:cTn id="50" dur="1000"/>
                                        <p:tgtEl>
                                          <p:spTgt spid="8">
                                            <p:txEl>
                                              <p:pRg st="2" end="2"/>
                                            </p:txEl>
                                          </p:spTgt>
                                        </p:tgtEl>
                                      </p:cBhvr>
                                    </p:animEffect>
                                    <p:anim calcmode="lin" valueType="num">
                                      <p:cBhvr>
                                        <p:cTn id="5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Effect transition="in" filter="fade">
                                      <p:cBhvr>
                                        <p:cTn id="57" dur="1000"/>
                                        <p:tgtEl>
                                          <p:spTgt spid="9">
                                            <p:txEl>
                                              <p:pRg st="0" end="0"/>
                                            </p:txEl>
                                          </p:spTgt>
                                        </p:tgtEl>
                                      </p:cBhvr>
                                    </p:animEffect>
                                    <p:anim calcmode="lin" valueType="num">
                                      <p:cBhvr>
                                        <p:cTn id="5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rot="11569266">
            <a:off x="-89950" y="-302571"/>
            <a:ext cx="1963401" cy="1647754"/>
          </a:xfrm>
          <a:custGeom>
            <a:avLst/>
            <a:gdLst>
              <a:gd name="connsiteX0" fmla="*/ 38004 w 2617868"/>
              <a:gd name="connsiteY0" fmla="*/ 1647754 h 1647754"/>
              <a:gd name="connsiteX1" fmla="*/ 27834 w 2617868"/>
              <a:gd name="connsiteY1" fmla="*/ 1615599 h 1647754"/>
              <a:gd name="connsiteX2" fmla="*/ 0 w 2617868"/>
              <a:gd name="connsiteY2" fmla="*/ 1344613 h 1647754"/>
              <a:gd name="connsiteX3" fmla="*/ 1370013 w 2617868"/>
              <a:gd name="connsiteY3" fmla="*/ 0 h 1647754"/>
              <a:gd name="connsiteX4" fmla="*/ 2427181 w 2617868"/>
              <a:gd name="connsiteY4" fmla="*/ 489314 h 1647754"/>
              <a:gd name="connsiteX5" fmla="*/ 2515638 w 2617868"/>
              <a:gd name="connsiteY5" fmla="*/ 611427 h 1647754"/>
              <a:gd name="connsiteX6" fmla="*/ 2617868 w 2617868"/>
              <a:gd name="connsiteY6" fmla="*/ 1060624 h 164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7868" h="1647754">
                <a:moveTo>
                  <a:pt x="38004" y="1647754"/>
                </a:moveTo>
                <a:lnTo>
                  <a:pt x="27834" y="1615599"/>
                </a:lnTo>
                <a:cubicBezTo>
                  <a:pt x="9584" y="1528068"/>
                  <a:pt x="0" y="1437439"/>
                  <a:pt x="0" y="1344613"/>
                </a:cubicBezTo>
                <a:cubicBezTo>
                  <a:pt x="0" y="602004"/>
                  <a:pt x="613376" y="0"/>
                  <a:pt x="1370013" y="0"/>
                </a:cubicBezTo>
                <a:cubicBezTo>
                  <a:pt x="1795621" y="0"/>
                  <a:pt x="2175901" y="190478"/>
                  <a:pt x="2427181" y="489314"/>
                </a:cubicBezTo>
                <a:lnTo>
                  <a:pt x="2515638" y="611427"/>
                </a:lnTo>
                <a:lnTo>
                  <a:pt x="2617868" y="1060624"/>
                </a:lnTo>
                <a:close/>
              </a:path>
            </a:pathLst>
          </a:custGeom>
          <a:gradFill flip="none" rotWithShape="1">
            <a:gsLst>
              <a:gs pos="100000">
                <a:schemeClr val="bg1"/>
              </a:gs>
              <a:gs pos="1000">
                <a:srgbClr val="5EC898">
                  <a:alpha val="22000"/>
                </a:srgb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3" name="Freeform 12"/>
          <p:cNvSpPr/>
          <p:nvPr/>
        </p:nvSpPr>
        <p:spPr>
          <a:xfrm>
            <a:off x="1782763" y="0"/>
            <a:ext cx="1511300" cy="676275"/>
          </a:xfrm>
          <a:custGeom>
            <a:avLst/>
            <a:gdLst>
              <a:gd name="connsiteX0" fmla="*/ 0 w 2013416"/>
              <a:gd name="connsiteY0" fmla="*/ 0 h 676275"/>
              <a:gd name="connsiteX1" fmla="*/ 2013416 w 2013416"/>
              <a:gd name="connsiteY1" fmla="*/ 0 h 676275"/>
              <a:gd name="connsiteX2" fmla="*/ 2000645 w 2013416"/>
              <a:gd name="connsiteY2" fmla="*/ 39750 h 676275"/>
              <a:gd name="connsiteX3" fmla="*/ 1006708 w 2013416"/>
              <a:gd name="connsiteY3" fmla="*/ 676275 h 676275"/>
              <a:gd name="connsiteX4" fmla="*/ 12771 w 2013416"/>
              <a:gd name="connsiteY4" fmla="*/ 39750 h 67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3416" h="676275">
                <a:moveTo>
                  <a:pt x="0" y="0"/>
                </a:moveTo>
                <a:lnTo>
                  <a:pt x="2013416" y="0"/>
                </a:lnTo>
                <a:lnTo>
                  <a:pt x="2000645" y="39750"/>
                </a:lnTo>
                <a:cubicBezTo>
                  <a:pt x="1836888" y="413809"/>
                  <a:pt x="1453523" y="676275"/>
                  <a:pt x="1006708" y="676275"/>
                </a:cubicBezTo>
                <a:cubicBezTo>
                  <a:pt x="559893" y="676275"/>
                  <a:pt x="176528" y="413809"/>
                  <a:pt x="12771" y="39750"/>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rot="13565828">
            <a:off x="1190432" y="5883915"/>
            <a:ext cx="2115282" cy="1603113"/>
          </a:xfrm>
          <a:custGeom>
            <a:avLst/>
            <a:gdLst>
              <a:gd name="connsiteX0" fmla="*/ 1714014 w 2115282"/>
              <a:gd name="connsiteY0" fmla="*/ 1743656 h 2137484"/>
              <a:gd name="connsiteX1" fmla="*/ 745269 w 2115282"/>
              <a:gd name="connsiteY1" fmla="*/ 2137484 h 2137484"/>
              <a:gd name="connsiteX2" fmla="*/ 211998 w 2115282"/>
              <a:gd name="connsiteY2" fmla="*/ 2031817 h 2137484"/>
              <a:gd name="connsiteX3" fmla="*/ 0 w 2115282"/>
              <a:gd name="connsiteY3" fmla="*/ 1918882 h 2137484"/>
              <a:gd name="connsiteX4" fmla="*/ 1846766 w 2115282"/>
              <a:gd name="connsiteY4" fmla="*/ 0 h 2137484"/>
              <a:gd name="connsiteX5" fmla="*/ 1881305 w 2115282"/>
              <a:gd name="connsiteY5" fmla="*/ 41085 h 2137484"/>
              <a:gd name="connsiteX6" fmla="*/ 2115282 w 2115282"/>
              <a:gd name="connsiteY6" fmla="*/ 792871 h 2137484"/>
              <a:gd name="connsiteX7" fmla="*/ 1714014 w 2115282"/>
              <a:gd name="connsiteY7" fmla="*/ 1743656 h 21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5282" h="2137484">
                <a:moveTo>
                  <a:pt x="1714014" y="1743656"/>
                </a:moveTo>
                <a:cubicBezTo>
                  <a:pt x="1466091" y="1986983"/>
                  <a:pt x="1123587" y="2137484"/>
                  <a:pt x="745269" y="2137484"/>
                </a:cubicBezTo>
                <a:cubicBezTo>
                  <a:pt x="556110" y="2137484"/>
                  <a:pt x="375904" y="2099859"/>
                  <a:pt x="211998" y="2031817"/>
                </a:cubicBezTo>
                <a:lnTo>
                  <a:pt x="0" y="1918882"/>
                </a:lnTo>
                <a:lnTo>
                  <a:pt x="1846766" y="0"/>
                </a:lnTo>
                <a:lnTo>
                  <a:pt x="1881305" y="41085"/>
                </a:lnTo>
                <a:cubicBezTo>
                  <a:pt x="2029026" y="255687"/>
                  <a:pt x="2115282" y="514393"/>
                  <a:pt x="2115282" y="792871"/>
                </a:cubicBezTo>
                <a:cubicBezTo>
                  <a:pt x="2115282" y="1164175"/>
                  <a:pt x="1961938" y="1500329"/>
                  <a:pt x="1714014" y="1743656"/>
                </a:cubicBezTo>
                <a:close/>
              </a:path>
            </a:pathLst>
          </a:custGeom>
          <a:gradFill flip="none" rotWithShape="1">
            <a:gsLst>
              <a:gs pos="100000">
                <a:schemeClr val="bg1"/>
              </a:gs>
              <a:gs pos="1000">
                <a:schemeClr val="accent4">
                  <a:lumMod val="40000"/>
                  <a:lumOff val="60000"/>
                  <a:alpha val="65000"/>
                </a:scheme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24" name="Freeform 23"/>
          <p:cNvSpPr/>
          <p:nvPr/>
        </p:nvSpPr>
        <p:spPr>
          <a:xfrm>
            <a:off x="8509000" y="2000250"/>
            <a:ext cx="663575" cy="2046288"/>
          </a:xfrm>
          <a:custGeom>
            <a:avLst/>
            <a:gdLst>
              <a:gd name="connsiteX0" fmla="*/ 885094 w 885094"/>
              <a:gd name="connsiteY0" fmla="*/ 0 h 2046547"/>
              <a:gd name="connsiteX1" fmla="*/ 885094 w 885094"/>
              <a:gd name="connsiteY1" fmla="*/ 2046547 h 2046547"/>
              <a:gd name="connsiteX2" fmla="*/ 861943 w 885094"/>
              <a:gd name="connsiteY2" fmla="*/ 2044294 h 2046547"/>
              <a:gd name="connsiteX3" fmla="*/ 0 w 885094"/>
              <a:gd name="connsiteY3" fmla="*/ 1023273 h 2046547"/>
              <a:gd name="connsiteX4" fmla="*/ 861943 w 885094"/>
              <a:gd name="connsiteY4" fmla="*/ 2253 h 204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094" h="2046547">
                <a:moveTo>
                  <a:pt x="885094" y="0"/>
                </a:moveTo>
                <a:lnTo>
                  <a:pt x="885094" y="2046547"/>
                </a:lnTo>
                <a:lnTo>
                  <a:pt x="861943" y="2044294"/>
                </a:lnTo>
                <a:cubicBezTo>
                  <a:pt x="370034" y="1947113"/>
                  <a:pt x="0" y="1526913"/>
                  <a:pt x="0" y="1023273"/>
                </a:cubicBezTo>
                <a:cubicBezTo>
                  <a:pt x="0" y="519634"/>
                  <a:pt x="370034" y="99434"/>
                  <a:pt x="861943" y="2253"/>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a:off x="3078163" y="6059488"/>
            <a:ext cx="1568450" cy="798512"/>
          </a:xfrm>
          <a:custGeom>
            <a:avLst/>
            <a:gdLst>
              <a:gd name="connsiteX0" fmla="*/ 1045981 w 2091962"/>
              <a:gd name="connsiteY0" fmla="*/ 0 h 798512"/>
              <a:gd name="connsiteX1" fmla="*/ 2039917 w 2091962"/>
              <a:gd name="connsiteY1" fmla="*/ 636525 h 798512"/>
              <a:gd name="connsiteX2" fmla="*/ 2091962 w 2091962"/>
              <a:gd name="connsiteY2" fmla="*/ 798512 h 798512"/>
              <a:gd name="connsiteX3" fmla="*/ 0 w 2091962"/>
              <a:gd name="connsiteY3" fmla="*/ 798512 h 798512"/>
              <a:gd name="connsiteX4" fmla="*/ 52045 w 2091962"/>
              <a:gd name="connsiteY4" fmla="*/ 636525 h 798512"/>
              <a:gd name="connsiteX5" fmla="*/ 1045981 w 2091962"/>
              <a:gd name="connsiteY5" fmla="*/ 0 h 7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962" h="798512">
                <a:moveTo>
                  <a:pt x="1045981" y="0"/>
                </a:moveTo>
                <a:cubicBezTo>
                  <a:pt x="1492796" y="0"/>
                  <a:pt x="1876161" y="262466"/>
                  <a:pt x="2039917" y="636525"/>
                </a:cubicBezTo>
                <a:lnTo>
                  <a:pt x="2091962" y="798512"/>
                </a:lnTo>
                <a:lnTo>
                  <a:pt x="0" y="798512"/>
                </a:lnTo>
                <a:lnTo>
                  <a:pt x="52045" y="636525"/>
                </a:lnTo>
                <a:cubicBezTo>
                  <a:pt x="215802" y="262466"/>
                  <a:pt x="599167" y="0"/>
                  <a:pt x="1045981" y="0"/>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reeform 22"/>
          <p:cNvSpPr/>
          <p:nvPr/>
        </p:nvSpPr>
        <p:spPr>
          <a:xfrm rot="16200000">
            <a:off x="7517069" y="792206"/>
            <a:ext cx="2438790" cy="854379"/>
          </a:xfrm>
          <a:custGeom>
            <a:avLst/>
            <a:gdLst>
              <a:gd name="connsiteX0" fmla="*/ 2438790 w 2438790"/>
              <a:gd name="connsiteY0" fmla="*/ 532247 h 1139172"/>
              <a:gd name="connsiteX1" fmla="*/ 2438790 w 2438790"/>
              <a:gd name="connsiteY1" fmla="*/ 1139172 h 1139172"/>
              <a:gd name="connsiteX2" fmla="*/ 0 w 2438790"/>
              <a:gd name="connsiteY2" fmla="*/ 1139172 h 1139172"/>
              <a:gd name="connsiteX3" fmla="*/ 6733 w 2438790"/>
              <a:gd name="connsiteY3" fmla="*/ 1073628 h 1139172"/>
              <a:gd name="connsiteX4" fmla="*/ 1348912 w 2438790"/>
              <a:gd name="connsiteY4" fmla="*/ 0 h 1139172"/>
              <a:gd name="connsiteX5" fmla="*/ 2406080 w 2438790"/>
              <a:gd name="connsiteY5" fmla="*/ 489316 h 113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790" h="1139172">
                <a:moveTo>
                  <a:pt x="2438790" y="532247"/>
                </a:moveTo>
                <a:lnTo>
                  <a:pt x="2438790" y="1139172"/>
                </a:lnTo>
                <a:lnTo>
                  <a:pt x="0" y="1139172"/>
                </a:lnTo>
                <a:lnTo>
                  <a:pt x="6733" y="1073628"/>
                </a:lnTo>
                <a:cubicBezTo>
                  <a:pt x="134481" y="460910"/>
                  <a:pt x="686855" y="0"/>
                  <a:pt x="1348912" y="0"/>
                </a:cubicBezTo>
                <a:cubicBezTo>
                  <a:pt x="1774520" y="0"/>
                  <a:pt x="2154800" y="190479"/>
                  <a:pt x="2406080" y="489316"/>
                </a:cubicBezTo>
                <a:close/>
              </a:path>
            </a:pathLst>
          </a:custGeom>
          <a:gradFill flip="none" rotWithShape="1">
            <a:gsLst>
              <a:gs pos="100000">
                <a:schemeClr val="bg1">
                  <a:alpha val="18000"/>
                </a:schemeClr>
              </a:gs>
              <a:gs pos="1000">
                <a:schemeClr val="accent4">
                  <a:lumMod val="40000"/>
                  <a:lumOff val="60000"/>
                  <a:alpha val="65000"/>
                </a:scheme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graphicFrame>
        <p:nvGraphicFramePr>
          <p:cNvPr id="3" name="Table 2"/>
          <p:cNvGraphicFramePr>
            <a:graphicFrameLocks noGrp="1"/>
          </p:cNvGraphicFramePr>
          <p:nvPr/>
        </p:nvGraphicFramePr>
        <p:xfrm>
          <a:off x="196850" y="161925"/>
          <a:ext cx="8726488" cy="6548438"/>
        </p:xfrm>
        <a:graphic>
          <a:graphicData uri="http://schemas.openxmlformats.org/drawingml/2006/table">
            <a:tbl>
              <a:tblPr/>
              <a:tblGrid>
                <a:gridCol w="1052561">
                  <a:extLst>
                    <a:ext uri="{9D8B030D-6E8A-4147-A177-3AD203B41FA5}">
                      <a16:colId xmlns:a16="http://schemas.microsoft.com/office/drawing/2014/main" val="20000"/>
                    </a:ext>
                  </a:extLst>
                </a:gridCol>
                <a:gridCol w="3295800">
                  <a:extLst>
                    <a:ext uri="{9D8B030D-6E8A-4147-A177-3AD203B41FA5}">
                      <a16:colId xmlns:a16="http://schemas.microsoft.com/office/drawing/2014/main" val="20001"/>
                    </a:ext>
                  </a:extLst>
                </a:gridCol>
                <a:gridCol w="4378127">
                  <a:extLst>
                    <a:ext uri="{9D8B030D-6E8A-4147-A177-3AD203B41FA5}">
                      <a16:colId xmlns:a16="http://schemas.microsoft.com/office/drawing/2014/main" val="20002"/>
                    </a:ext>
                  </a:extLst>
                </a:gridCol>
              </a:tblGrid>
              <a:tr h="627063">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smtClean="0">
                        <a:ln>
                          <a:noFill/>
                        </a:ln>
                        <a:solidFill>
                          <a:srgbClr val="FFFFFF"/>
                        </a:solidFill>
                        <a:effectLst/>
                        <a:latin typeface="Calibri" pitchFamily="34" charset="0"/>
                      </a:endParaRPr>
                    </a:p>
                  </a:txBody>
                  <a:tcPr marL="68586" marR="68586" marT="45713" marB="45713" horzOverflow="overflow">
                    <a:lnL w="38100" cap="flat" cmpd="sng" algn="ctr">
                      <a:solidFill>
                        <a:srgbClr val="5EC898"/>
                      </a:solidFill>
                      <a:prstDash val="solid"/>
                      <a:round/>
                      <a:headEnd type="none" w="med" len="med"/>
                      <a:tailEnd type="none" w="med" len="med"/>
                    </a:lnL>
                    <a:lnR w="38100" cap="flat" cmpd="sng" algn="ctr">
                      <a:solidFill>
                        <a:srgbClr val="5EC898"/>
                      </a:solidFill>
                      <a:prstDash val="solid"/>
                      <a:round/>
                      <a:headEnd type="none" w="med" len="med"/>
                      <a:tailEnd type="none" w="med" len="med"/>
                    </a:lnR>
                    <a:lnT w="38100" cap="flat" cmpd="sng" algn="ctr">
                      <a:solidFill>
                        <a:srgbClr val="5EC898"/>
                      </a:solidFill>
                      <a:prstDash val="solid"/>
                      <a:round/>
                      <a:headEnd type="none" w="med" len="med"/>
                      <a:tailEnd type="none" w="med" len="med"/>
                    </a:lnT>
                    <a:lnB w="38100" cap="flat" cmpd="sng" algn="ctr">
                      <a:solidFill>
                        <a:srgbClr val="5EC898"/>
                      </a:solidFill>
                      <a:prstDash val="solid"/>
                      <a:round/>
                      <a:headEnd type="none" w="med" len="med"/>
                      <a:tailEnd type="none" w="med" len="med"/>
                    </a:lnB>
                    <a:lnTlToBr>
                      <a:noFill/>
                    </a:lnTlToBr>
                    <a:lnBlToTr>
                      <a:noFill/>
                    </a:lnBlToTr>
                    <a:solidFill>
                      <a:schemeClr val="bg1">
                        <a:alpha val="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595959"/>
                          </a:solidFill>
                          <a:effectLst/>
                          <a:latin typeface="Times New Roman" pitchFamily="18" charset="0"/>
                          <a:cs typeface="Times New Roman" pitchFamily="18" charset="0"/>
                        </a:rPr>
                        <a:t>Sông Đà</a:t>
                      </a:r>
                      <a:endParaRPr kumimoji="0" lang="en-US" altLang="en-US" sz="2800" b="1" i="0" u="none" strike="noStrike" cap="none" normalizeH="0" baseline="0" smtClean="0">
                        <a:ln>
                          <a:noFill/>
                        </a:ln>
                        <a:solidFill>
                          <a:srgbClr val="595959"/>
                        </a:solidFill>
                        <a:effectLst/>
                        <a:latin typeface="Calibri Light" pitchFamily="34" charset="0"/>
                        <a:cs typeface="Times New Roman" pitchFamily="18" charset="0"/>
                      </a:endParaRPr>
                    </a:p>
                  </a:txBody>
                  <a:tcPr marL="68586" marR="68586" marT="45713" marB="45713" horzOverflow="overflow">
                    <a:lnL w="38100" cap="flat" cmpd="sng" algn="ctr">
                      <a:solidFill>
                        <a:srgbClr val="5EC898"/>
                      </a:solidFill>
                      <a:prstDash val="solid"/>
                      <a:round/>
                      <a:headEnd type="none" w="med" len="med"/>
                      <a:tailEnd type="none" w="med" len="med"/>
                    </a:lnL>
                    <a:lnR w="38100" cap="flat" cmpd="sng" algn="ctr">
                      <a:solidFill>
                        <a:srgbClr val="5EC898"/>
                      </a:solidFill>
                      <a:prstDash val="solid"/>
                      <a:round/>
                      <a:headEnd type="none" w="med" len="med"/>
                      <a:tailEnd type="none" w="med" len="med"/>
                    </a:lnR>
                    <a:lnT w="38100" cap="flat" cmpd="sng" algn="ctr">
                      <a:solidFill>
                        <a:srgbClr val="5EC898"/>
                      </a:solidFill>
                      <a:prstDash val="solid"/>
                      <a:round/>
                      <a:headEnd type="none" w="med" len="med"/>
                      <a:tailEnd type="none" w="med" len="med"/>
                    </a:lnT>
                    <a:lnB w="38100" cap="flat" cmpd="sng" algn="ctr">
                      <a:solidFill>
                        <a:srgbClr val="5EC898"/>
                      </a:solidFill>
                      <a:prstDash val="solid"/>
                      <a:round/>
                      <a:headEnd type="none" w="med" len="med"/>
                      <a:tailEnd type="none" w="med" len="med"/>
                    </a:lnB>
                    <a:lnTlToBr>
                      <a:noFill/>
                    </a:lnTlToBr>
                    <a:lnBlToTr>
                      <a:noFill/>
                    </a:lnBlToTr>
                    <a:solidFill>
                      <a:schemeClr val="bg1">
                        <a:alpha val="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595959"/>
                          </a:solidFill>
                          <a:effectLst/>
                          <a:latin typeface="Times New Roman" pitchFamily="18" charset="0"/>
                        </a:rPr>
                        <a:t>Ông lái đò</a:t>
                      </a:r>
                      <a:endParaRPr kumimoji="0" lang="en-US" altLang="en-US" sz="2800" b="1" i="0" u="none" strike="noStrike" cap="none" normalizeH="0" baseline="0" smtClean="0">
                        <a:ln>
                          <a:noFill/>
                        </a:ln>
                        <a:solidFill>
                          <a:srgbClr val="595959"/>
                        </a:solidFill>
                        <a:effectLst/>
                        <a:latin typeface="Calibri Light" pitchFamily="34" charset="0"/>
                      </a:endParaRPr>
                    </a:p>
                  </a:txBody>
                  <a:tcPr marL="68586" marR="68586" marT="45713" marB="45713" horzOverflow="overflow">
                    <a:lnL w="38100" cap="flat" cmpd="sng" algn="ctr">
                      <a:solidFill>
                        <a:srgbClr val="5EC898"/>
                      </a:solidFill>
                      <a:prstDash val="solid"/>
                      <a:round/>
                      <a:headEnd type="none" w="med" len="med"/>
                      <a:tailEnd type="none" w="med" len="med"/>
                    </a:lnL>
                    <a:lnR w="38100" cap="flat" cmpd="sng" algn="ctr">
                      <a:solidFill>
                        <a:srgbClr val="5EC898"/>
                      </a:solidFill>
                      <a:prstDash val="solid"/>
                      <a:round/>
                      <a:headEnd type="none" w="med" len="med"/>
                      <a:tailEnd type="none" w="med" len="med"/>
                    </a:lnR>
                    <a:lnT w="38100" cap="flat" cmpd="sng" algn="ctr">
                      <a:solidFill>
                        <a:srgbClr val="5EC898"/>
                      </a:solidFill>
                      <a:prstDash val="solid"/>
                      <a:round/>
                      <a:headEnd type="none" w="med" len="med"/>
                      <a:tailEnd type="none" w="med" len="med"/>
                    </a:lnT>
                    <a:lnB w="38100" cap="flat" cmpd="sng" algn="ctr">
                      <a:solidFill>
                        <a:srgbClr val="5EC898"/>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0"/>
                  </a:ext>
                </a:extLst>
              </a:tr>
              <a:tr h="5921375">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595959"/>
                          </a:solidFill>
                          <a:effectLst/>
                          <a:latin typeface="Times New Roman" pitchFamily="18" charset="0"/>
                          <a:cs typeface="Times New Roman" pitchFamily="18" charset="0"/>
                        </a:rPr>
                        <a:t>Trùng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595959"/>
                          </a:solidFill>
                          <a:effectLst/>
                          <a:latin typeface="Times New Roman" pitchFamily="18" charset="0"/>
                          <a:cs typeface="Times New Roman" pitchFamily="18" charset="0"/>
                        </a:rPr>
                        <a:t>vi</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595959"/>
                          </a:solidFill>
                          <a:effectLst/>
                          <a:latin typeface="Times New Roman" pitchFamily="18" charset="0"/>
                          <a:cs typeface="Times New Roman" pitchFamily="18" charset="0"/>
                        </a:rPr>
                        <a:t>thứ</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595959"/>
                          </a:solidFill>
                          <a:effectLst/>
                          <a:latin typeface="Times New Roman" pitchFamily="18" charset="0"/>
                          <a:cs typeface="Times New Roman" pitchFamily="18" charset="0"/>
                        </a:rPr>
                        <a:t>hai</a:t>
                      </a:r>
                      <a:endParaRPr kumimoji="0" lang="en-US" altLang="en-US" sz="2800" b="1" i="0" u="none" strike="noStrike" cap="none" normalizeH="0" baseline="0" smtClean="0">
                        <a:ln>
                          <a:noFill/>
                        </a:ln>
                        <a:solidFill>
                          <a:srgbClr val="59595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500" b="0" i="0" u="none" strike="noStrike" cap="none" normalizeH="0" baseline="0" smtClean="0">
                        <a:ln>
                          <a:noFill/>
                        </a:ln>
                        <a:solidFill>
                          <a:srgbClr val="595959"/>
                        </a:solidFill>
                        <a:effectLst/>
                        <a:latin typeface="Calibri" pitchFamily="34" charset="0"/>
                      </a:endParaRPr>
                    </a:p>
                  </a:txBody>
                  <a:tcPr marL="68586" marR="68586" marT="45713" marB="45713" anchor="ctr" horzOverflow="overflow">
                    <a:lnL w="38100" cap="flat" cmpd="sng" algn="ctr">
                      <a:solidFill>
                        <a:srgbClr val="5EC898"/>
                      </a:solidFill>
                      <a:prstDash val="solid"/>
                      <a:round/>
                      <a:headEnd type="none" w="med" len="med"/>
                      <a:tailEnd type="none" w="med" len="med"/>
                    </a:lnL>
                    <a:lnR w="38100" cap="flat" cmpd="sng" algn="ctr">
                      <a:solidFill>
                        <a:srgbClr val="5EC898"/>
                      </a:solidFill>
                      <a:prstDash val="solid"/>
                      <a:round/>
                      <a:headEnd type="none" w="med" len="med"/>
                      <a:tailEnd type="none" w="med" len="med"/>
                    </a:lnR>
                    <a:lnT w="38100" cap="flat" cmpd="sng" algn="ctr">
                      <a:solidFill>
                        <a:srgbClr val="5EC898"/>
                      </a:solidFill>
                      <a:prstDash val="solid"/>
                      <a:round/>
                      <a:headEnd type="none" w="med" len="med"/>
                      <a:tailEnd type="none" w="med" len="med"/>
                    </a:lnT>
                    <a:lnB w="38100" cap="flat" cmpd="sng" algn="ctr">
                      <a:solidFill>
                        <a:srgbClr val="5EC898"/>
                      </a:solidFill>
                      <a:prstDash val="solid"/>
                      <a:round/>
                      <a:headEnd type="none" w="med" len="med"/>
                      <a:tailEnd type="none" w="med" len="med"/>
                    </a:lnB>
                    <a:lnTlToBr>
                      <a:noFill/>
                    </a:lnTlToBr>
                    <a:lnBlToTr>
                      <a:noFill/>
                    </a:lnBlToTr>
                    <a:solidFill>
                      <a:schemeClr val="bg1">
                        <a:alpha val="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6" marR="68586" marT="45713" marB="45713" horzOverflow="overflow">
                    <a:lnL w="38100" cap="flat" cmpd="sng" algn="ctr">
                      <a:solidFill>
                        <a:srgbClr val="5EC898"/>
                      </a:solidFill>
                      <a:prstDash val="solid"/>
                      <a:round/>
                      <a:headEnd type="none" w="med" len="med"/>
                      <a:tailEnd type="none" w="med" len="med"/>
                    </a:lnL>
                    <a:lnR w="38100" cap="flat" cmpd="sng" algn="ctr">
                      <a:solidFill>
                        <a:srgbClr val="5EC898"/>
                      </a:solidFill>
                      <a:prstDash val="solid"/>
                      <a:round/>
                      <a:headEnd type="none" w="med" len="med"/>
                      <a:tailEnd type="none" w="med" len="med"/>
                    </a:lnR>
                    <a:lnT w="38100" cap="flat" cmpd="sng" algn="ctr">
                      <a:solidFill>
                        <a:srgbClr val="5EC898"/>
                      </a:solidFill>
                      <a:prstDash val="solid"/>
                      <a:round/>
                      <a:headEnd type="none" w="med" len="med"/>
                      <a:tailEnd type="none" w="med" len="med"/>
                    </a:lnT>
                    <a:lnB w="38100" cap="flat" cmpd="sng" algn="ctr">
                      <a:solidFill>
                        <a:srgbClr val="5EC898"/>
                      </a:solidFill>
                      <a:prstDash val="solid"/>
                      <a:round/>
                      <a:headEnd type="none" w="med" len="med"/>
                      <a:tailEnd type="none" w="med" len="med"/>
                    </a:lnB>
                    <a:lnTlToBr>
                      <a:noFill/>
                    </a:lnTlToBr>
                    <a:lnBlToTr>
                      <a:noFill/>
                    </a:lnBlToTr>
                    <a:solidFill>
                      <a:schemeClr val="bg1">
                        <a:alpha val="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itchFamily="34" charset="0"/>
                      </a:endParaRPr>
                    </a:p>
                  </a:txBody>
                  <a:tcPr marL="68586" marR="68586" marT="45713" marB="45713" horzOverflow="overflow">
                    <a:lnL w="38100" cap="flat" cmpd="sng" algn="ctr">
                      <a:solidFill>
                        <a:srgbClr val="5EC898"/>
                      </a:solidFill>
                      <a:prstDash val="solid"/>
                      <a:round/>
                      <a:headEnd type="none" w="med" len="med"/>
                      <a:tailEnd type="none" w="med" len="med"/>
                    </a:lnL>
                    <a:lnR w="38100" cap="flat" cmpd="sng" algn="ctr">
                      <a:solidFill>
                        <a:srgbClr val="5EC898"/>
                      </a:solidFill>
                      <a:prstDash val="solid"/>
                      <a:round/>
                      <a:headEnd type="none" w="med" len="med"/>
                      <a:tailEnd type="none" w="med" len="med"/>
                    </a:lnR>
                    <a:lnT w="38100" cap="flat" cmpd="sng" algn="ctr">
                      <a:solidFill>
                        <a:srgbClr val="5EC898"/>
                      </a:solidFill>
                      <a:prstDash val="solid"/>
                      <a:round/>
                      <a:headEnd type="none" w="med" len="med"/>
                      <a:tailEnd type="none" w="med" len="med"/>
                    </a:lnT>
                    <a:lnB w="38100" cap="flat" cmpd="sng" algn="ctr">
                      <a:solidFill>
                        <a:srgbClr val="5EC898"/>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1"/>
                  </a:ext>
                </a:extLst>
              </a:tr>
            </a:tbl>
          </a:graphicData>
        </a:graphic>
      </p:graphicFrame>
      <p:sp>
        <p:nvSpPr>
          <p:cNvPr id="4" name="TextBox 3"/>
          <p:cNvSpPr txBox="1">
            <a:spLocks noChangeArrowheads="1"/>
          </p:cNvSpPr>
          <p:nvPr/>
        </p:nvSpPr>
        <p:spPr bwMode="auto">
          <a:xfrm>
            <a:off x="1306513" y="1084263"/>
            <a:ext cx="3506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400">
                <a:solidFill>
                  <a:srgbClr val="595959"/>
                </a:solidFill>
                <a:latin typeface="Times New Roman" panose="02020603050405020304" pitchFamily="18" charset="0"/>
                <a:cs typeface="Times New Roman" panose="02020603050405020304" pitchFamily="18" charset="0"/>
              </a:rPr>
              <a:t>- Nước: dòng thác hùm beo hồng hộc thế mạnh</a:t>
            </a:r>
            <a:endParaRPr lang="en-US" altLang="en-US" sz="2400">
              <a:solidFill>
                <a:srgbClr val="595959"/>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1306513" y="2640013"/>
            <a:ext cx="337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400">
                <a:solidFill>
                  <a:srgbClr val="595959"/>
                </a:solidFill>
                <a:latin typeface="Times New Roman" panose="02020603050405020304" pitchFamily="18" charset="0"/>
              </a:rPr>
              <a:t>- Đá: tăng thêm nhiều cửa tử , cửa sinh lập lờ ở phía hữu ngạn</a:t>
            </a:r>
            <a:endParaRPr lang="en-US" altLang="en-US" sz="2400">
              <a:solidFill>
                <a:srgbClr val="595959"/>
              </a:solidFill>
              <a:latin typeface="Calibri Light" panose="020F0302020204030204" pitchFamily="34" charset="0"/>
            </a:endParaRPr>
          </a:p>
        </p:txBody>
      </p:sp>
      <p:sp>
        <p:nvSpPr>
          <p:cNvPr id="6" name="TextBox 5"/>
          <p:cNvSpPr txBox="1">
            <a:spLocks noChangeArrowheads="1"/>
          </p:cNvSpPr>
          <p:nvPr/>
        </p:nvSpPr>
        <p:spPr bwMode="auto">
          <a:xfrm>
            <a:off x="1376363" y="4159250"/>
            <a:ext cx="3235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a:solidFill>
                  <a:srgbClr val="AC0000"/>
                </a:solidFill>
                <a:latin typeface="Calibri" panose="020F0502020204030204" pitchFamily="34" charset="0"/>
              </a:rPr>
              <a:t>⇒</a:t>
            </a:r>
            <a:r>
              <a:rPr lang="vi-VN" altLang="en-US" sz="2400">
                <a:solidFill>
                  <a:srgbClr val="AC0000"/>
                </a:solidFill>
                <a:latin typeface="Times New Roman" panose="02020603050405020304" pitchFamily="18" charset="0"/>
                <a:cs typeface="Times New Roman" panose="02020603050405020304" pitchFamily="18" charset="0"/>
              </a:rPr>
              <a:t>Dũng mãnh và nham hiểm</a:t>
            </a:r>
            <a:endParaRPr lang="en-US" altLang="en-US" sz="2400">
              <a:solidFill>
                <a:srgbClr val="AC0000"/>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4743450" y="866775"/>
            <a:ext cx="38846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a:latin typeface="Calibri" panose="020F0502020204030204" pitchFamily="34" charset="0"/>
              </a:rPr>
              <a:t>- </a:t>
            </a:r>
            <a:r>
              <a:rPr lang="vi-VN" altLang="en-US" sz="2400">
                <a:solidFill>
                  <a:srgbClr val="595959"/>
                </a:solidFill>
                <a:latin typeface="Times New Roman" panose="02020603050405020304" pitchFamily="18" charset="0"/>
              </a:rPr>
              <a:t>Ông lái đò đã “Nắm chắc quy luật của thần sông thần đá” nên lập tức thay đổi chiến thuật. </a:t>
            </a:r>
            <a:r>
              <a:rPr lang="en-US" altLang="en-US" sz="3200">
                <a:solidFill>
                  <a:srgbClr val="C00000"/>
                </a:solidFill>
                <a:latin typeface="Calibri" panose="020F0502020204030204" pitchFamily="34" charset="0"/>
              </a:rPr>
              <a:t>⇒</a:t>
            </a:r>
            <a:r>
              <a:rPr lang="vi-VN" altLang="en-US" sz="2400">
                <a:solidFill>
                  <a:srgbClr val="C00000"/>
                </a:solidFill>
                <a:latin typeface="Times New Roman" panose="02020603050405020304" pitchFamily="18" charset="0"/>
              </a:rPr>
              <a:t> Vị tướng dày dạn kinh nghiệm</a:t>
            </a:r>
            <a:endParaRPr lang="en-US" altLang="en-US" sz="2400">
              <a:solidFill>
                <a:srgbClr val="C00000"/>
              </a:solidFill>
              <a:latin typeface="Calibri Light" panose="020F0302020204030204" pitchFamily="34" charset="0"/>
            </a:endParaRPr>
          </a:p>
        </p:txBody>
      </p:sp>
      <p:sp>
        <p:nvSpPr>
          <p:cNvPr id="8" name="TextBox 7"/>
          <p:cNvSpPr txBox="1">
            <a:spLocks noChangeArrowheads="1"/>
          </p:cNvSpPr>
          <p:nvPr/>
        </p:nvSpPr>
        <p:spPr bwMode="auto">
          <a:xfrm>
            <a:off x="4681538" y="2489200"/>
            <a:ext cx="41592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400">
                <a:solidFill>
                  <a:srgbClr val="595959"/>
                </a:solidFill>
                <a:latin typeface="Times New Roman" panose="02020603050405020304" pitchFamily="18" charset="0"/>
              </a:rPr>
              <a:t>- Ông không né tránh mà đưa con thuyền cưỡi lên sóng, nắm chặt lấy bờm sóng, ghì cương lái, bám chắc luồng nước đúng, phóng nhanh, lái miết vào cửa sinh</a:t>
            </a:r>
          </a:p>
          <a:p>
            <a:r>
              <a:rPr lang="vi-VN" altLang="en-US" sz="2400">
                <a:solidFill>
                  <a:srgbClr val="595959"/>
                </a:solidFill>
                <a:latin typeface="Times New Roman" panose="02020603050405020304" pitchFamily="18" charset="0"/>
              </a:rPr>
              <a:t>- Với bọn đá, đứa thì ông tránh mà “rảo bơi chèo”, đứa thì ông “đè sấn lên, chặt đôi ra”.</a:t>
            </a:r>
          </a:p>
          <a:p>
            <a:endParaRPr lang="en-US" altLang="en-US" sz="2400">
              <a:solidFill>
                <a:srgbClr val="595959"/>
              </a:solidFill>
              <a:latin typeface="Calibri Light" panose="020F0302020204030204" pitchFamily="34" charset="0"/>
            </a:endParaRPr>
          </a:p>
        </p:txBody>
      </p:sp>
      <p:sp>
        <p:nvSpPr>
          <p:cNvPr id="9" name="TextBox 8"/>
          <p:cNvSpPr txBox="1">
            <a:spLocks noChangeArrowheads="1"/>
          </p:cNvSpPr>
          <p:nvPr/>
        </p:nvSpPr>
        <p:spPr bwMode="auto">
          <a:xfrm>
            <a:off x="4703763" y="4922838"/>
            <a:ext cx="4125912"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a:solidFill>
                  <a:srgbClr val="C00000"/>
                </a:solidFill>
                <a:latin typeface="Calibri" panose="020F0502020204030204" pitchFamily="34" charset="0"/>
              </a:rPr>
              <a:t>⇒</a:t>
            </a:r>
            <a:r>
              <a:rPr lang="vi-VN" altLang="en-US" sz="2400">
                <a:solidFill>
                  <a:srgbClr val="C00000"/>
                </a:solidFill>
                <a:latin typeface="Times New Roman" panose="02020603050405020304" pitchFamily="18" charset="0"/>
              </a:rPr>
              <a:t>Chuyển từ thế thủ sang thế công, hào hùng và dũng cảm, thuần phục đá như thuần phục con ngựa bất kham </a:t>
            </a:r>
            <a:r>
              <a:rPr lang="en-US" altLang="en-US" sz="3200">
                <a:solidFill>
                  <a:srgbClr val="C00000"/>
                </a:solidFill>
                <a:latin typeface="Calibri" panose="020F0502020204030204" pitchFamily="34" charset="0"/>
              </a:rPr>
              <a:t>⇒</a:t>
            </a:r>
            <a:r>
              <a:rPr lang="vi-VN" altLang="en-US" sz="2400">
                <a:solidFill>
                  <a:srgbClr val="C00000"/>
                </a:solidFill>
                <a:latin typeface="Times New Roman" panose="02020603050405020304" pitchFamily="18" charset="0"/>
              </a:rPr>
              <a:t>Một anh hùng trí dũng song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1000"/>
                                        <p:tgtEl>
                                          <p:spTgt spid="9">
                                            <p:txEl>
                                              <p:pRg st="0" end="0"/>
                                            </p:txEl>
                                          </p:spTgt>
                                        </p:tgtEl>
                                      </p:cBhvr>
                                    </p:animEffect>
                                    <p:anim calcmode="lin" valueType="num">
                                      <p:cBhvr>
                                        <p:cTn id="5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800px-Hong_Riv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Line 3"/>
          <p:cNvSpPr>
            <a:spLocks noChangeShapeType="1"/>
          </p:cNvSpPr>
          <p:nvPr/>
        </p:nvSpPr>
        <p:spPr bwMode="auto">
          <a:xfrm>
            <a:off x="0" y="0"/>
            <a:ext cx="6553200" cy="5334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0" name="Line 4"/>
          <p:cNvSpPr>
            <a:spLocks noChangeShapeType="1"/>
          </p:cNvSpPr>
          <p:nvPr/>
        </p:nvSpPr>
        <p:spPr bwMode="auto">
          <a:xfrm flipV="1">
            <a:off x="6629400" y="3962400"/>
            <a:ext cx="381000" cy="1447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1" name="Line 5"/>
          <p:cNvSpPr>
            <a:spLocks noChangeShapeType="1"/>
          </p:cNvSpPr>
          <p:nvPr/>
        </p:nvSpPr>
        <p:spPr bwMode="auto">
          <a:xfrm>
            <a:off x="7010400" y="4038600"/>
            <a:ext cx="2133600" cy="23622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8" name="Text Box 12"/>
          <p:cNvSpPr txBox="1">
            <a:spLocks noChangeArrowheads="1"/>
          </p:cNvSpPr>
          <p:nvPr/>
        </p:nvSpPr>
        <p:spPr bwMode="auto">
          <a:xfrm>
            <a:off x="1066800" y="0"/>
            <a:ext cx="7962900" cy="5238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a:solidFill>
                  <a:srgbClr val="FF0000"/>
                </a:solidFill>
                <a:latin typeface="Times New Roman" panose="02020603050405020304" pitchFamily="18" charset="0"/>
                <a:cs typeface="Times New Roman" panose="02020603050405020304" pitchFamily="18" charset="0"/>
              </a:rPr>
              <a:t> “Chúng thủy giai đông tẩu - Đà giang độc bắc lưu”</a:t>
            </a:r>
            <a:r>
              <a:rPr lang="en-US" altLang="en-US" sz="2800" b="1" i="1">
                <a:solidFill>
                  <a:srgbClr val="FF0000"/>
                </a:solidFill>
                <a:cs typeface="Times New Roman" panose="02020603050405020304" pitchFamily="18" charset="0"/>
              </a:rPr>
              <a:t>                                      </a:t>
            </a:r>
            <a:r>
              <a:rPr lang="en-US" altLang="en-US" sz="2800">
                <a:solidFill>
                  <a:srgbClr val="FF0000"/>
                </a:solidFill>
                <a:cs typeface="Arial" panose="020B0604020202020204" pitchFamily="34" charset="0"/>
              </a:rPr>
              <a:t> </a:t>
            </a:r>
            <a:endParaRPr lang="en-US" altLang="en-US" sz="20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wipe(left)">
                                      <p:cBhvr>
                                        <p:cTn id="7" dur="2000"/>
                                        <p:tgtEl>
                                          <p:spTgt spid="9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1148"/>
                                        </p:tgtEl>
                                        <p:attrNameLst>
                                          <p:attrName>style.visibility</p:attrName>
                                        </p:attrNameLst>
                                      </p:cBhvr>
                                      <p:to>
                                        <p:strVal val="visible"/>
                                      </p:to>
                                    </p:set>
                                    <p:animEffect transition="in" filter="diamond(in)">
                                      <p:cBhvr>
                                        <p:cTn id="12" dur="2000"/>
                                        <p:tgtEl>
                                          <p:spTgt spid="911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500"/>
                                        <p:tgtEl>
                                          <p:spTgt spid="91148"/>
                                        </p:tgtEl>
                                      </p:cBhvr>
                                    </p:animEffect>
                                    <p:set>
                                      <p:cBhvr>
                                        <p:cTn id="17" dur="1" fill="hold">
                                          <p:stCondLst>
                                            <p:cond delay="499"/>
                                          </p:stCondLst>
                                        </p:cTn>
                                        <p:tgtEl>
                                          <p:spTgt spid="9114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91139"/>
                                        </p:tgtEl>
                                        <p:attrNameLst>
                                          <p:attrName>style.visibility</p:attrName>
                                        </p:attrNameLst>
                                      </p:cBhvr>
                                      <p:to>
                                        <p:strVal val="visible"/>
                                      </p:to>
                                    </p:set>
                                    <p:anim calcmode="lin" valueType="num">
                                      <p:cBhvr>
                                        <p:cTn id="22" dur="2000" fill="hold"/>
                                        <p:tgtEl>
                                          <p:spTgt spid="91139"/>
                                        </p:tgtEl>
                                        <p:attrNameLst>
                                          <p:attrName>ppt_w</p:attrName>
                                        </p:attrNameLst>
                                      </p:cBhvr>
                                      <p:tavLst>
                                        <p:tav tm="0">
                                          <p:val>
                                            <p:fltVal val="0"/>
                                          </p:val>
                                        </p:tav>
                                        <p:tav tm="100000">
                                          <p:val>
                                            <p:strVal val="#ppt_w"/>
                                          </p:val>
                                        </p:tav>
                                      </p:tavLst>
                                    </p:anim>
                                    <p:anim calcmode="lin" valueType="num">
                                      <p:cBhvr>
                                        <p:cTn id="23" dur="2000" fill="hold"/>
                                        <p:tgtEl>
                                          <p:spTgt spid="91139"/>
                                        </p:tgtEl>
                                        <p:attrNameLst>
                                          <p:attrName>ppt_h</p:attrName>
                                        </p:attrNameLst>
                                      </p:cBhvr>
                                      <p:tavLst>
                                        <p:tav tm="0">
                                          <p:val>
                                            <p:fltVal val="0"/>
                                          </p:val>
                                        </p:tav>
                                        <p:tav tm="100000">
                                          <p:val>
                                            <p:strVal val="#ppt_h"/>
                                          </p:val>
                                        </p:tav>
                                      </p:tavLst>
                                    </p:anim>
                                    <p:anim calcmode="lin" valueType="num">
                                      <p:cBhvr>
                                        <p:cTn id="24" dur="2000" fill="hold"/>
                                        <p:tgtEl>
                                          <p:spTgt spid="91139"/>
                                        </p:tgtEl>
                                        <p:attrNameLst>
                                          <p:attrName>style.rotation</p:attrName>
                                        </p:attrNameLst>
                                      </p:cBhvr>
                                      <p:tavLst>
                                        <p:tav tm="0">
                                          <p:val>
                                            <p:fltVal val="90"/>
                                          </p:val>
                                        </p:tav>
                                        <p:tav tm="100000">
                                          <p:val>
                                            <p:fltVal val="0"/>
                                          </p:val>
                                        </p:tav>
                                      </p:tavLst>
                                    </p:anim>
                                    <p:animEffect transition="in" filter="fade">
                                      <p:cBhvr>
                                        <p:cTn id="25" dur="2000"/>
                                        <p:tgtEl>
                                          <p:spTgt spid="9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91140"/>
                                        </p:tgtEl>
                                        <p:attrNameLst>
                                          <p:attrName>style.visibility</p:attrName>
                                        </p:attrNameLst>
                                      </p:cBhvr>
                                      <p:to>
                                        <p:strVal val="visible"/>
                                      </p:to>
                                    </p:set>
                                    <p:anim calcmode="lin" valueType="num">
                                      <p:cBhvr>
                                        <p:cTn id="30" dur="2000" fill="hold"/>
                                        <p:tgtEl>
                                          <p:spTgt spid="91140"/>
                                        </p:tgtEl>
                                        <p:attrNameLst>
                                          <p:attrName>ppt_w</p:attrName>
                                        </p:attrNameLst>
                                      </p:cBhvr>
                                      <p:tavLst>
                                        <p:tav tm="0">
                                          <p:val>
                                            <p:fltVal val="0"/>
                                          </p:val>
                                        </p:tav>
                                        <p:tav tm="100000">
                                          <p:val>
                                            <p:strVal val="#ppt_w"/>
                                          </p:val>
                                        </p:tav>
                                      </p:tavLst>
                                    </p:anim>
                                    <p:anim calcmode="lin" valueType="num">
                                      <p:cBhvr>
                                        <p:cTn id="31" dur="2000" fill="hold"/>
                                        <p:tgtEl>
                                          <p:spTgt spid="91140"/>
                                        </p:tgtEl>
                                        <p:attrNameLst>
                                          <p:attrName>ppt_h</p:attrName>
                                        </p:attrNameLst>
                                      </p:cBhvr>
                                      <p:tavLst>
                                        <p:tav tm="0">
                                          <p:val>
                                            <p:fltVal val="0"/>
                                          </p:val>
                                        </p:tav>
                                        <p:tav tm="100000">
                                          <p:val>
                                            <p:strVal val="#ppt_h"/>
                                          </p:val>
                                        </p:tav>
                                      </p:tavLst>
                                    </p:anim>
                                    <p:anim calcmode="lin" valueType="num">
                                      <p:cBhvr>
                                        <p:cTn id="32" dur="2000" fill="hold"/>
                                        <p:tgtEl>
                                          <p:spTgt spid="91140"/>
                                        </p:tgtEl>
                                        <p:attrNameLst>
                                          <p:attrName>style.rotation</p:attrName>
                                        </p:attrNameLst>
                                      </p:cBhvr>
                                      <p:tavLst>
                                        <p:tav tm="0">
                                          <p:val>
                                            <p:fltVal val="90"/>
                                          </p:val>
                                        </p:tav>
                                        <p:tav tm="100000">
                                          <p:val>
                                            <p:fltVal val="0"/>
                                          </p:val>
                                        </p:tav>
                                      </p:tavLst>
                                    </p:anim>
                                    <p:animEffect transition="in" filter="fade">
                                      <p:cBhvr>
                                        <p:cTn id="33" dur="2000"/>
                                        <p:tgtEl>
                                          <p:spTgt spid="9114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1" presetClass="entr" presetSubtype="0" fill="hold" nodeType="clickEffect">
                                  <p:stCondLst>
                                    <p:cond delay="0"/>
                                  </p:stCondLst>
                                  <p:iterate type="lt">
                                    <p:tmPct val="5000"/>
                                  </p:iterate>
                                  <p:childTnLst>
                                    <p:set>
                                      <p:cBhvr>
                                        <p:cTn id="37" dur="1" fill="hold">
                                          <p:stCondLst>
                                            <p:cond delay="0"/>
                                          </p:stCondLst>
                                        </p:cTn>
                                        <p:tgtEl>
                                          <p:spTgt spid="91141"/>
                                        </p:tgtEl>
                                        <p:attrNameLst>
                                          <p:attrName>style.visibility</p:attrName>
                                        </p:attrNameLst>
                                      </p:cBhvr>
                                      <p:to>
                                        <p:strVal val="visible"/>
                                      </p:to>
                                    </p:set>
                                    <p:anim calcmode="lin" valueType="num">
                                      <p:cBhvr>
                                        <p:cTn id="38" dur="2000" fill="hold"/>
                                        <p:tgtEl>
                                          <p:spTgt spid="91141"/>
                                        </p:tgtEl>
                                        <p:attrNameLst>
                                          <p:attrName>ppt_w</p:attrName>
                                        </p:attrNameLst>
                                      </p:cBhvr>
                                      <p:tavLst>
                                        <p:tav tm="0">
                                          <p:val>
                                            <p:fltVal val="0"/>
                                          </p:val>
                                        </p:tav>
                                        <p:tav tm="100000">
                                          <p:val>
                                            <p:strVal val="#ppt_w"/>
                                          </p:val>
                                        </p:tav>
                                      </p:tavLst>
                                    </p:anim>
                                    <p:anim calcmode="lin" valueType="num">
                                      <p:cBhvr>
                                        <p:cTn id="39" dur="2000" fill="hold"/>
                                        <p:tgtEl>
                                          <p:spTgt spid="91141"/>
                                        </p:tgtEl>
                                        <p:attrNameLst>
                                          <p:attrName>ppt_h</p:attrName>
                                        </p:attrNameLst>
                                      </p:cBhvr>
                                      <p:tavLst>
                                        <p:tav tm="0">
                                          <p:val>
                                            <p:fltVal val="0"/>
                                          </p:val>
                                        </p:tav>
                                        <p:tav tm="100000">
                                          <p:val>
                                            <p:strVal val="#ppt_h"/>
                                          </p:val>
                                        </p:tav>
                                      </p:tavLst>
                                    </p:anim>
                                    <p:anim calcmode="lin" valueType="num">
                                      <p:cBhvr>
                                        <p:cTn id="40" dur="2000" fill="hold"/>
                                        <p:tgtEl>
                                          <p:spTgt spid="91141"/>
                                        </p:tgtEl>
                                        <p:attrNameLst>
                                          <p:attrName>style.rotation</p:attrName>
                                        </p:attrNameLst>
                                      </p:cBhvr>
                                      <p:tavLst>
                                        <p:tav tm="0">
                                          <p:val>
                                            <p:fltVal val="90"/>
                                          </p:val>
                                        </p:tav>
                                        <p:tav tm="100000">
                                          <p:val>
                                            <p:fltVal val="0"/>
                                          </p:val>
                                        </p:tav>
                                      </p:tavLst>
                                    </p:anim>
                                    <p:animEffect transition="in" filter="fade">
                                      <p:cBhvr>
                                        <p:cTn id="41" dur="20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8" grpId="0" animBg="1"/>
      <p:bldP spid="9114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a:off x="0" y="3163888"/>
            <a:ext cx="3414713" cy="3694112"/>
          </a:xfrm>
          <a:custGeom>
            <a:avLst/>
            <a:gdLst>
              <a:gd name="connsiteX0" fmla="*/ 1905793 w 4552950"/>
              <a:gd name="connsiteY0" fmla="*/ 0 h 3694112"/>
              <a:gd name="connsiteX1" fmla="*/ 4552950 w 4552950"/>
              <a:gd name="connsiteY1" fmla="*/ 2255838 h 3694112"/>
              <a:gd name="connsiteX2" fmla="*/ 3948468 w 4552950"/>
              <a:gd name="connsiteY2" fmla="*/ 3690761 h 3694112"/>
              <a:gd name="connsiteX3" fmla="*/ 3944894 w 4552950"/>
              <a:gd name="connsiteY3" fmla="*/ 3694112 h 3694112"/>
              <a:gd name="connsiteX4" fmla="*/ 0 w 4552950"/>
              <a:gd name="connsiteY4" fmla="*/ 3694112 h 3694112"/>
              <a:gd name="connsiteX5" fmla="*/ 0 w 4552950"/>
              <a:gd name="connsiteY5" fmla="*/ 692571 h 3694112"/>
              <a:gd name="connsiteX6" fmla="*/ 33971 w 4552950"/>
              <a:gd name="connsiteY6" fmla="*/ 660720 h 3694112"/>
              <a:gd name="connsiteX7" fmla="*/ 1905793 w 4552950"/>
              <a:gd name="connsiteY7" fmla="*/ 0 h 369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2950" h="3694112">
                <a:moveTo>
                  <a:pt x="1905793" y="0"/>
                </a:moveTo>
                <a:cubicBezTo>
                  <a:pt x="3367777" y="0"/>
                  <a:pt x="4552950" y="1009973"/>
                  <a:pt x="4552950" y="2255838"/>
                </a:cubicBezTo>
                <a:cubicBezTo>
                  <a:pt x="4552950" y="2800904"/>
                  <a:pt x="4326101" y="3300819"/>
                  <a:pt x="3948468" y="3690761"/>
                </a:cubicBezTo>
                <a:lnTo>
                  <a:pt x="3944894" y="3694112"/>
                </a:lnTo>
                <a:lnTo>
                  <a:pt x="0" y="3694112"/>
                </a:lnTo>
                <a:lnTo>
                  <a:pt x="0" y="692571"/>
                </a:lnTo>
                <a:lnTo>
                  <a:pt x="33971" y="660720"/>
                </a:lnTo>
                <a:cubicBezTo>
                  <a:pt x="513012" y="252493"/>
                  <a:pt x="1174801" y="0"/>
                  <a:pt x="1905793" y="0"/>
                </a:cubicBezTo>
                <a:close/>
              </a:path>
            </a:pathLst>
          </a:custGeom>
          <a:solidFill>
            <a:srgbClr val="BADB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1616075" y="0"/>
            <a:ext cx="3308350" cy="2266950"/>
          </a:xfrm>
          <a:custGeom>
            <a:avLst/>
            <a:gdLst>
              <a:gd name="connsiteX0" fmla="*/ 34688 w 4411662"/>
              <a:gd name="connsiteY0" fmla="*/ 0 h 2266951"/>
              <a:gd name="connsiteX1" fmla="*/ 4376975 w 4411662"/>
              <a:gd name="connsiteY1" fmla="*/ 0 h 2266951"/>
              <a:gd name="connsiteX2" fmla="*/ 4400274 w 4411662"/>
              <a:gd name="connsiteY2" fmla="*/ 133929 h 2266951"/>
              <a:gd name="connsiteX3" fmla="*/ 4411662 w 4411662"/>
              <a:gd name="connsiteY3" fmla="*/ 331788 h 2266951"/>
              <a:gd name="connsiteX4" fmla="*/ 2205831 w 4411662"/>
              <a:gd name="connsiteY4" fmla="*/ 2266951 h 2266951"/>
              <a:gd name="connsiteX5" fmla="*/ 0 w 4411662"/>
              <a:gd name="connsiteY5" fmla="*/ 331788 h 2266951"/>
              <a:gd name="connsiteX6" fmla="*/ 11389 w 4411662"/>
              <a:gd name="connsiteY6" fmla="*/ 133929 h 226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662" h="2266951">
                <a:moveTo>
                  <a:pt x="34688" y="0"/>
                </a:moveTo>
                <a:lnTo>
                  <a:pt x="4376975" y="0"/>
                </a:lnTo>
                <a:lnTo>
                  <a:pt x="4400274" y="133929"/>
                </a:lnTo>
                <a:cubicBezTo>
                  <a:pt x="4407805" y="198983"/>
                  <a:pt x="4411662" y="264990"/>
                  <a:pt x="4411662" y="331788"/>
                </a:cubicBezTo>
                <a:cubicBezTo>
                  <a:pt x="4411662" y="1400549"/>
                  <a:pt x="3424078" y="2266951"/>
                  <a:pt x="2205831" y="2266951"/>
                </a:cubicBezTo>
                <a:cubicBezTo>
                  <a:pt x="987584" y="2266951"/>
                  <a:pt x="0" y="1400549"/>
                  <a:pt x="0" y="331788"/>
                </a:cubicBezTo>
                <a:cubicBezTo>
                  <a:pt x="0" y="264990"/>
                  <a:pt x="3858" y="198983"/>
                  <a:pt x="11389" y="133929"/>
                </a:cubicBezTo>
                <a:close/>
              </a:path>
            </a:pathLst>
          </a:custGeom>
          <a:solidFill>
            <a:srgbClr val="BADB6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p:cNvSpPr/>
          <p:nvPr/>
        </p:nvSpPr>
        <p:spPr>
          <a:xfrm>
            <a:off x="7165975" y="3900488"/>
            <a:ext cx="1987550" cy="3517900"/>
          </a:xfrm>
          <a:custGeom>
            <a:avLst/>
            <a:gdLst>
              <a:gd name="connsiteX0" fmla="*/ 1934369 w 2649539"/>
              <a:gd name="connsiteY0" fmla="*/ 0 h 3517900"/>
              <a:gd name="connsiteX1" fmla="*/ 2509591 w 2649539"/>
              <a:gd name="connsiteY1" fmla="*/ 79079 h 3517900"/>
              <a:gd name="connsiteX2" fmla="*/ 2649539 w 2649539"/>
              <a:gd name="connsiteY2" fmla="*/ 125656 h 3517900"/>
              <a:gd name="connsiteX3" fmla="*/ 2649539 w 2649539"/>
              <a:gd name="connsiteY3" fmla="*/ 3392245 h 3517900"/>
              <a:gd name="connsiteX4" fmla="*/ 2509591 w 2649539"/>
              <a:gd name="connsiteY4" fmla="*/ 3438821 h 3517900"/>
              <a:gd name="connsiteX5" fmla="*/ 1934369 w 2649539"/>
              <a:gd name="connsiteY5" fmla="*/ 3517900 h 3517900"/>
              <a:gd name="connsiteX6" fmla="*/ 0 w 2649539"/>
              <a:gd name="connsiteY6" fmla="*/ 1758950 h 3517900"/>
              <a:gd name="connsiteX7" fmla="*/ 1934369 w 2649539"/>
              <a:gd name="connsiteY7" fmla="*/ 0 h 351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9539" h="3517900">
                <a:moveTo>
                  <a:pt x="1934369" y="0"/>
                </a:moveTo>
                <a:cubicBezTo>
                  <a:pt x="2134679" y="0"/>
                  <a:pt x="2327879" y="27686"/>
                  <a:pt x="2509591" y="79079"/>
                </a:cubicBezTo>
                <a:lnTo>
                  <a:pt x="2649539" y="125656"/>
                </a:lnTo>
                <a:lnTo>
                  <a:pt x="2649539" y="3392245"/>
                </a:lnTo>
                <a:lnTo>
                  <a:pt x="2509591" y="3438821"/>
                </a:lnTo>
                <a:cubicBezTo>
                  <a:pt x="2327879" y="3490214"/>
                  <a:pt x="2134679" y="3517900"/>
                  <a:pt x="1934369" y="3517900"/>
                </a:cubicBezTo>
                <a:cubicBezTo>
                  <a:pt x="866047" y="3517900"/>
                  <a:pt x="0" y="2730391"/>
                  <a:pt x="0" y="1758950"/>
                </a:cubicBezTo>
                <a:cubicBezTo>
                  <a:pt x="0" y="787509"/>
                  <a:pt x="866047" y="0"/>
                  <a:pt x="1934369" y="0"/>
                </a:cubicBezTo>
                <a:close/>
              </a:path>
            </a:pathLst>
          </a:custGeom>
          <a:solidFill>
            <a:srgbClr val="BADB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20"/>
          <p:cNvSpPr/>
          <p:nvPr/>
        </p:nvSpPr>
        <p:spPr>
          <a:xfrm>
            <a:off x="7823200" y="2003425"/>
            <a:ext cx="1330325" cy="2320925"/>
          </a:xfrm>
          <a:custGeom>
            <a:avLst/>
            <a:gdLst>
              <a:gd name="connsiteX0" fmla="*/ 1336675 w 1774827"/>
              <a:gd name="connsiteY0" fmla="*/ 0 h 2320926"/>
              <a:gd name="connsiteX1" fmla="*/ 1606062 w 1774827"/>
              <a:gd name="connsiteY1" fmla="*/ 23577 h 2320926"/>
              <a:gd name="connsiteX2" fmla="*/ 1774827 w 1774827"/>
              <a:gd name="connsiteY2" fmla="*/ 69058 h 2320926"/>
              <a:gd name="connsiteX3" fmla="*/ 1774827 w 1774827"/>
              <a:gd name="connsiteY3" fmla="*/ 2251868 h 2320926"/>
              <a:gd name="connsiteX4" fmla="*/ 1606062 w 1774827"/>
              <a:gd name="connsiteY4" fmla="*/ 2297350 h 2320926"/>
              <a:gd name="connsiteX5" fmla="*/ 1336675 w 1774827"/>
              <a:gd name="connsiteY5" fmla="*/ 2320926 h 2320926"/>
              <a:gd name="connsiteX6" fmla="*/ 0 w 1774827"/>
              <a:gd name="connsiteY6" fmla="*/ 1160463 h 2320926"/>
              <a:gd name="connsiteX7" fmla="*/ 1336675 w 1774827"/>
              <a:gd name="connsiteY7" fmla="*/ 0 h 232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4827" h="2320926">
                <a:moveTo>
                  <a:pt x="1336675" y="0"/>
                </a:moveTo>
                <a:cubicBezTo>
                  <a:pt x="1428953" y="0"/>
                  <a:pt x="1519047" y="8118"/>
                  <a:pt x="1606062" y="23577"/>
                </a:cubicBezTo>
                <a:lnTo>
                  <a:pt x="1774827" y="69058"/>
                </a:lnTo>
                <a:lnTo>
                  <a:pt x="1774827" y="2251868"/>
                </a:lnTo>
                <a:lnTo>
                  <a:pt x="1606062" y="2297350"/>
                </a:lnTo>
                <a:cubicBezTo>
                  <a:pt x="1519047" y="2312808"/>
                  <a:pt x="1428953" y="2320926"/>
                  <a:pt x="1336675" y="2320926"/>
                </a:cubicBezTo>
                <a:cubicBezTo>
                  <a:pt x="598450" y="2320926"/>
                  <a:pt x="0" y="1801369"/>
                  <a:pt x="0" y="1160463"/>
                </a:cubicBezTo>
                <a:cubicBezTo>
                  <a:pt x="0" y="519557"/>
                  <a:pt x="598450" y="0"/>
                  <a:pt x="1336675" y="0"/>
                </a:cubicBezTo>
                <a:close/>
              </a:path>
            </a:pathLst>
          </a:cu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a:off x="3579813" y="6118225"/>
            <a:ext cx="1865312" cy="739775"/>
          </a:xfrm>
          <a:custGeom>
            <a:avLst/>
            <a:gdLst>
              <a:gd name="connsiteX0" fmla="*/ 1242722 w 2485445"/>
              <a:gd name="connsiteY0" fmla="*/ 0 h 739775"/>
              <a:gd name="connsiteX1" fmla="*/ 2474355 w 2485445"/>
              <a:gd name="connsiteY1" fmla="*/ 708759 h 739775"/>
              <a:gd name="connsiteX2" fmla="*/ 2485445 w 2485445"/>
              <a:gd name="connsiteY2" fmla="*/ 739775 h 739775"/>
              <a:gd name="connsiteX3" fmla="*/ 0 w 2485445"/>
              <a:gd name="connsiteY3" fmla="*/ 739775 h 739775"/>
              <a:gd name="connsiteX4" fmla="*/ 11090 w 2485445"/>
              <a:gd name="connsiteY4" fmla="*/ 708759 h 739775"/>
              <a:gd name="connsiteX5" fmla="*/ 1242722 w 2485445"/>
              <a:gd name="connsiteY5" fmla="*/ 0 h 73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5445" h="739775">
                <a:moveTo>
                  <a:pt x="1242722" y="0"/>
                </a:moveTo>
                <a:cubicBezTo>
                  <a:pt x="1796391" y="0"/>
                  <a:pt x="2271436" y="292251"/>
                  <a:pt x="2474355" y="708759"/>
                </a:cubicBezTo>
                <a:lnTo>
                  <a:pt x="2485445" y="739775"/>
                </a:lnTo>
                <a:lnTo>
                  <a:pt x="0" y="739775"/>
                </a:lnTo>
                <a:lnTo>
                  <a:pt x="11090" y="708759"/>
                </a:lnTo>
                <a:cubicBezTo>
                  <a:pt x="214008" y="292251"/>
                  <a:pt x="689054" y="0"/>
                  <a:pt x="1242722" y="0"/>
                </a:cubicBezTo>
                <a:close/>
              </a:path>
            </a:pathLst>
          </a:cu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2"/>
          <p:cNvSpPr/>
          <p:nvPr/>
        </p:nvSpPr>
        <p:spPr>
          <a:xfrm>
            <a:off x="4513263" y="0"/>
            <a:ext cx="2005012" cy="1160463"/>
          </a:xfrm>
          <a:custGeom>
            <a:avLst/>
            <a:gdLst>
              <a:gd name="connsiteX0" fmla="*/ 0 w 2673350"/>
              <a:gd name="connsiteY0" fmla="*/ 0 h 1160463"/>
              <a:gd name="connsiteX1" fmla="*/ 2673350 w 2673350"/>
              <a:gd name="connsiteY1" fmla="*/ 0 h 1160463"/>
              <a:gd name="connsiteX2" fmla="*/ 1336675 w 2673350"/>
              <a:gd name="connsiteY2" fmla="*/ 1160463 h 1160463"/>
              <a:gd name="connsiteX3" fmla="*/ 0 w 2673350"/>
              <a:gd name="connsiteY3" fmla="*/ 0 h 1160463"/>
            </a:gdLst>
            <a:ahLst/>
            <a:cxnLst>
              <a:cxn ang="0">
                <a:pos x="connsiteX0" y="connsiteY0"/>
              </a:cxn>
              <a:cxn ang="0">
                <a:pos x="connsiteX1" y="connsiteY1"/>
              </a:cxn>
              <a:cxn ang="0">
                <a:pos x="connsiteX2" y="connsiteY2"/>
              </a:cxn>
              <a:cxn ang="0">
                <a:pos x="connsiteX3" y="connsiteY3"/>
              </a:cxn>
            </a:cxnLst>
            <a:rect l="l" t="t" r="r" b="b"/>
            <a:pathLst>
              <a:path w="2673350" h="1160463">
                <a:moveTo>
                  <a:pt x="0" y="0"/>
                </a:moveTo>
                <a:lnTo>
                  <a:pt x="2673350" y="0"/>
                </a:lnTo>
                <a:cubicBezTo>
                  <a:pt x="2673350" y="640906"/>
                  <a:pt x="2074900" y="1160463"/>
                  <a:pt x="1336675" y="1160463"/>
                </a:cubicBezTo>
                <a:cubicBezTo>
                  <a:pt x="598450" y="1160463"/>
                  <a:pt x="0" y="640906"/>
                  <a:pt x="0" y="0"/>
                </a:cubicBezTo>
                <a:close/>
              </a:path>
            </a:pathLst>
          </a:cu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p:cNvGraphicFramePr>
            <a:graphicFrameLocks noGrp="1"/>
          </p:cNvGraphicFramePr>
          <p:nvPr/>
        </p:nvGraphicFramePr>
        <p:xfrm>
          <a:off x="115888" y="195263"/>
          <a:ext cx="8793162" cy="6397625"/>
        </p:xfrm>
        <a:graphic>
          <a:graphicData uri="http://schemas.openxmlformats.org/drawingml/2006/table">
            <a:tbl>
              <a:tblPr/>
              <a:tblGrid>
                <a:gridCol w="1147659">
                  <a:extLst>
                    <a:ext uri="{9D8B030D-6E8A-4147-A177-3AD203B41FA5}">
                      <a16:colId xmlns:a16="http://schemas.microsoft.com/office/drawing/2014/main" val="20000"/>
                    </a:ext>
                  </a:extLst>
                </a:gridCol>
                <a:gridCol w="3825132">
                  <a:extLst>
                    <a:ext uri="{9D8B030D-6E8A-4147-A177-3AD203B41FA5}">
                      <a16:colId xmlns:a16="http://schemas.microsoft.com/office/drawing/2014/main" val="20001"/>
                    </a:ext>
                  </a:extLst>
                </a:gridCol>
                <a:gridCol w="3820371">
                  <a:extLst>
                    <a:ext uri="{9D8B030D-6E8A-4147-A177-3AD203B41FA5}">
                      <a16:colId xmlns:a16="http://schemas.microsoft.com/office/drawing/2014/main" val="20002"/>
                    </a:ext>
                  </a:extLst>
                </a:gridCol>
              </a:tblGrid>
              <a:tr h="755650">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000000"/>
                        </a:solidFill>
                        <a:effectLst/>
                        <a:latin typeface="Calibri" pitchFamily="34" charset="0"/>
                      </a:endParaRPr>
                    </a:p>
                  </a:txBody>
                  <a:tcPr marL="68565" marR="68565" marT="45719" marB="4571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000000"/>
                          </a:solidFill>
                          <a:effectLst/>
                          <a:latin typeface="Times New Roman" pitchFamily="18" charset="0"/>
                          <a:cs typeface="Times New Roman" pitchFamily="18" charset="0"/>
                        </a:rPr>
                        <a:t>Sông Đà</a:t>
                      </a:r>
                      <a:endParaRPr kumimoji="0" lang="en-US" alt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marL="68565" marR="68565" marT="45719" marB="4571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000000"/>
                          </a:solidFill>
                          <a:effectLst/>
                          <a:latin typeface="Times New Roman" pitchFamily="18" charset="0"/>
                          <a:cs typeface="Times New Roman" pitchFamily="18" charset="0"/>
                        </a:rPr>
                        <a:t>Ông lái đò</a:t>
                      </a:r>
                      <a:endParaRPr kumimoji="0" lang="en-US" alt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marL="68565" marR="68565" marT="45719" marB="4571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0"/>
                      </a:schemeClr>
                    </a:solidFill>
                  </a:tcPr>
                </a:tc>
                <a:extLst>
                  <a:ext uri="{0D108BD9-81ED-4DB2-BD59-A6C34878D82A}">
                    <a16:rowId xmlns:a16="http://schemas.microsoft.com/office/drawing/2014/main" val="10000"/>
                  </a:ext>
                </a:extLst>
              </a:tr>
              <a:tr h="5641975">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000000"/>
                          </a:solidFill>
                          <a:effectLst/>
                          <a:latin typeface="Times New Roman" pitchFamily="18" charset="0"/>
                          <a:cs typeface="Times New Roman" pitchFamily="18" charset="0"/>
                        </a:rPr>
                        <a:t>Trùng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000000"/>
                          </a:solidFill>
                          <a:effectLst/>
                          <a:latin typeface="Times New Roman" pitchFamily="18" charset="0"/>
                          <a:cs typeface="Times New Roman" pitchFamily="18" charset="0"/>
                        </a:rPr>
                        <a:t>vi</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000000"/>
                          </a:solidFill>
                          <a:effectLst/>
                          <a:latin typeface="Times New Roman" pitchFamily="18" charset="0"/>
                          <a:cs typeface="Times New Roman" pitchFamily="18" charset="0"/>
                        </a:rPr>
                        <a:t>thứ</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800" b="1" i="0" u="none" strike="noStrike" cap="none" normalizeH="0" baseline="0" smtClean="0">
                          <a:ln>
                            <a:noFill/>
                          </a:ln>
                          <a:solidFill>
                            <a:srgbClr val="000000"/>
                          </a:solidFill>
                          <a:effectLst/>
                          <a:latin typeface="Times New Roman" pitchFamily="18" charset="0"/>
                          <a:cs typeface="Times New Roman" pitchFamily="18" charset="0"/>
                        </a:rPr>
                        <a:t>ba</a:t>
                      </a:r>
                      <a:endParaRPr kumimoji="0" lang="en-US" altLang="en-US" sz="28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itchFamily="34" charset="0"/>
                      </a:endParaRPr>
                    </a:p>
                  </a:txBody>
                  <a:tcPr marL="68565" marR="68565" marT="45719" marB="45719"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libri" pitchFamily="34" charset="0"/>
                      </a:endParaRPr>
                    </a:p>
                  </a:txBody>
                  <a:tcPr marL="68565" marR="68565" marT="45719" marB="4571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libri" pitchFamily="34" charset="0"/>
                      </a:endParaRPr>
                    </a:p>
                  </a:txBody>
                  <a:tcPr marL="68565" marR="68565" marT="45719" marB="4571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0"/>
                      </a:schemeClr>
                    </a:solidFill>
                  </a:tcPr>
                </a:tc>
                <a:extLst>
                  <a:ext uri="{0D108BD9-81ED-4DB2-BD59-A6C34878D82A}">
                    <a16:rowId xmlns:a16="http://schemas.microsoft.com/office/drawing/2014/main" val="10001"/>
                  </a:ext>
                </a:extLst>
              </a:tr>
            </a:tbl>
          </a:graphicData>
        </a:graphic>
      </p:graphicFrame>
      <p:sp>
        <p:nvSpPr>
          <p:cNvPr id="4" name="TextBox 3"/>
          <p:cNvSpPr txBox="1">
            <a:spLocks noChangeArrowheads="1"/>
          </p:cNvSpPr>
          <p:nvPr/>
        </p:nvSpPr>
        <p:spPr bwMode="auto">
          <a:xfrm>
            <a:off x="1371600" y="1160463"/>
            <a:ext cx="349091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700">
                <a:solidFill>
                  <a:srgbClr val="000000"/>
                </a:solidFill>
                <a:latin typeface="Times New Roman" panose="02020603050405020304" pitchFamily="18" charset="0"/>
              </a:rPr>
              <a:t>Bố trí ít cửa tử hơn, nhưng bên phải, bên trái đều là luồng chết, luồng sống ở ngay chính giữa bọn đá hậu vệ canh giữ</a:t>
            </a:r>
            <a:endParaRPr lang="en-US" altLang="en-US" sz="2700">
              <a:solidFill>
                <a:srgbClr val="000000"/>
              </a:solidFill>
              <a:latin typeface="Calibri Light" panose="020F0302020204030204" pitchFamily="34" charset="0"/>
            </a:endParaRPr>
          </a:p>
        </p:txBody>
      </p:sp>
      <p:sp>
        <p:nvSpPr>
          <p:cNvPr id="5" name="TextBox 4"/>
          <p:cNvSpPr txBox="1">
            <a:spLocks noChangeArrowheads="1"/>
          </p:cNvSpPr>
          <p:nvPr/>
        </p:nvSpPr>
        <p:spPr bwMode="auto">
          <a:xfrm>
            <a:off x="1570038" y="4945063"/>
            <a:ext cx="3400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solidFill>
                  <a:srgbClr val="000000"/>
                </a:solidFill>
                <a:latin typeface="Calibri" panose="020F0502020204030204" pitchFamily="34" charset="0"/>
              </a:rPr>
              <a:t>⇒</a:t>
            </a:r>
            <a:r>
              <a:rPr lang="vi-VN" altLang="en-US" sz="2700">
                <a:solidFill>
                  <a:srgbClr val="000000"/>
                </a:solidFill>
                <a:latin typeface="Times New Roman" panose="02020603050405020304" pitchFamily="18" charset="0"/>
              </a:rPr>
              <a:t>Tinh vi, xảo quyệt hơn</a:t>
            </a:r>
            <a:endParaRPr lang="en-US" altLang="en-US" sz="2700">
              <a:solidFill>
                <a:srgbClr val="000000"/>
              </a:solidFill>
              <a:latin typeface="Calibri Light" panose="020F0302020204030204" pitchFamily="34" charset="0"/>
            </a:endParaRPr>
          </a:p>
        </p:txBody>
      </p:sp>
      <p:sp>
        <p:nvSpPr>
          <p:cNvPr id="6" name="TextBox 5"/>
          <p:cNvSpPr txBox="1">
            <a:spLocks noChangeArrowheads="1"/>
          </p:cNvSpPr>
          <p:nvPr/>
        </p:nvSpPr>
        <p:spPr bwMode="auto">
          <a:xfrm>
            <a:off x="5135563" y="1160463"/>
            <a:ext cx="3773487"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vi-VN" altLang="en-US" sz="2700">
                <a:solidFill>
                  <a:srgbClr val="000000"/>
                </a:solidFill>
                <a:latin typeface="Times New Roman" panose="02020603050405020304" pitchFamily="18" charset="0"/>
              </a:rPr>
              <a:t>“phóng thẳng thuyền ...thuyền vút qua cổng đá cánh mở cánh khép”</a:t>
            </a:r>
          </a:p>
          <a:p>
            <a:r>
              <a:rPr lang="vi-VN" altLang="en-US" sz="2700">
                <a:solidFill>
                  <a:srgbClr val="000000"/>
                </a:solidFill>
                <a:latin typeface="Times New Roman" panose="02020603050405020304" pitchFamily="18" charset="0"/>
              </a:rPr>
              <a:t>    </a:t>
            </a:r>
            <a:r>
              <a:rPr lang="en-US" altLang="en-US" sz="2700">
                <a:solidFill>
                  <a:srgbClr val="000000"/>
                </a:solidFill>
                <a:latin typeface="Calibri" panose="020F0502020204030204" pitchFamily="34" charset="0"/>
              </a:rPr>
              <a:t>⇒</a:t>
            </a:r>
            <a:r>
              <a:rPr lang="vi-VN" altLang="en-US" sz="2700">
                <a:solidFill>
                  <a:srgbClr val="000000"/>
                </a:solidFill>
                <a:latin typeface="Times New Roman" panose="02020603050405020304" pitchFamily="18" charset="0"/>
              </a:rPr>
              <a:t>Tấn công bất ngờ, chớp  nhoáng</a:t>
            </a:r>
            <a:endParaRPr lang="en-US" altLang="en-US" sz="2700">
              <a:solidFill>
                <a:srgbClr val="000000"/>
              </a:solidFill>
              <a:latin typeface="Calibri Light" panose="020F0302020204030204" pitchFamily="34" charset="0"/>
            </a:endParaRPr>
          </a:p>
        </p:txBody>
      </p:sp>
      <p:sp>
        <p:nvSpPr>
          <p:cNvPr id="7" name="TextBox 6"/>
          <p:cNvSpPr txBox="1">
            <a:spLocks noChangeArrowheads="1"/>
          </p:cNvSpPr>
          <p:nvPr/>
        </p:nvSpPr>
        <p:spPr bwMode="auto">
          <a:xfrm>
            <a:off x="5110163" y="3294063"/>
            <a:ext cx="3775075"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vi-VN" altLang="en-US" sz="2700">
                <a:solidFill>
                  <a:srgbClr val="000000"/>
                </a:solidFill>
                <a:latin typeface="Times New Roman" panose="02020603050405020304" pitchFamily="18" charset="0"/>
              </a:rPr>
              <a:t>“con thuyền xuyên qua hơi nước, vừa xuyên, vừa tự động lái được, lượn được”</a:t>
            </a:r>
          </a:p>
          <a:p>
            <a:r>
              <a:rPr lang="vi-VN" altLang="en-US" sz="2700">
                <a:solidFill>
                  <a:srgbClr val="000000"/>
                </a:solidFill>
                <a:latin typeface="Times New Roman" panose="02020603050405020304" pitchFamily="18" charset="0"/>
              </a:rPr>
              <a:t>   </a:t>
            </a:r>
            <a:r>
              <a:rPr lang="en-US" altLang="en-US" sz="2700">
                <a:solidFill>
                  <a:srgbClr val="000000"/>
                </a:solidFill>
                <a:latin typeface="Calibri" panose="020F0502020204030204" pitchFamily="34" charset="0"/>
              </a:rPr>
              <a:t>⇒</a:t>
            </a:r>
            <a:r>
              <a:rPr lang="vi-VN" altLang="en-US" sz="2700">
                <a:solidFill>
                  <a:srgbClr val="000000"/>
                </a:solidFill>
                <a:latin typeface="Times New Roman" panose="02020603050405020304" pitchFamily="18" charset="0"/>
              </a:rPr>
              <a:t>Trình độ chèo lái đã đạt tới mức tài hoa nghệ thuật.</a:t>
            </a:r>
          </a:p>
          <a:p>
            <a:endParaRPr lang="en-US" altLang="en-US">
              <a:solidFill>
                <a:srgbClr val="000000"/>
              </a:solidFill>
              <a:latin typeface="Calibri" panose="020F0502020204030204" pitchFamily="34" charset="0"/>
            </a:endParaRPr>
          </a:p>
        </p:txBody>
      </p:sp>
      <p:sp>
        <p:nvSpPr>
          <p:cNvPr id="8" name="TextBox 7"/>
          <p:cNvSpPr txBox="1">
            <a:spLocks noChangeArrowheads="1"/>
          </p:cNvSpPr>
          <p:nvPr/>
        </p:nvSpPr>
        <p:spPr bwMode="auto">
          <a:xfrm>
            <a:off x="5327650" y="5492750"/>
            <a:ext cx="333851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solidFill>
                  <a:srgbClr val="595959"/>
                </a:solidFill>
                <a:latin typeface="Calibri" panose="020F0502020204030204" pitchFamily="34" charset="0"/>
              </a:rPr>
              <a:t>⇒</a:t>
            </a:r>
            <a:r>
              <a:rPr lang="vi-VN" altLang="en-US" sz="2700">
                <a:solidFill>
                  <a:srgbClr val="595959"/>
                </a:solidFill>
                <a:latin typeface="Times New Roman" panose="02020603050405020304" pitchFamily="18" charset="0"/>
              </a:rPr>
              <a:t>Người nghệ sĩ trong nghệ thuật vượt thác ghềnh</a:t>
            </a:r>
            <a:endParaRPr lang="en-US" altLang="en-US" sz="2700">
              <a:solidFill>
                <a:srgbClr val="595959"/>
              </a:solidFill>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1000"/>
                                        <p:tgtEl>
                                          <p:spTgt spid="6">
                                            <p:txEl>
                                              <p:pRg st="1" end="1"/>
                                            </p:txEl>
                                          </p:spTgt>
                                        </p:tgtEl>
                                      </p:cBhvr>
                                    </p:animEffect>
                                    <p:anim calcmode="lin" valueType="num">
                                      <p:cBhvr>
                                        <p:cTn id="3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fade">
                                      <p:cBhvr>
                                        <p:cTn id="40" dur="1000"/>
                                        <p:tgtEl>
                                          <p:spTgt spid="7">
                                            <p:txEl>
                                              <p:pRg st="0" end="0"/>
                                            </p:txEl>
                                          </p:spTgt>
                                        </p:tgtEl>
                                      </p:cBhvr>
                                    </p:animEffect>
                                    <p:anim calcmode="lin" valueType="num">
                                      <p:cBhvr>
                                        <p:cTn id="4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1000"/>
                                        <p:tgtEl>
                                          <p:spTgt spid="7">
                                            <p:txEl>
                                              <p:pRg st="1" end="1"/>
                                            </p:txEl>
                                          </p:spTgt>
                                        </p:tgtEl>
                                      </p:cBhvr>
                                    </p:animEffect>
                                    <p:anim calcmode="lin" valueType="num">
                                      <p:cBhvr>
                                        <p:cTn id="4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fade">
                                      <p:cBhvr>
                                        <p:cTn id="54" dur="1000"/>
                                        <p:tgtEl>
                                          <p:spTgt spid="8">
                                            <p:txEl>
                                              <p:pRg st="0" end="0"/>
                                            </p:txEl>
                                          </p:spTgt>
                                        </p:tgtEl>
                                      </p:cBhvr>
                                    </p:animEffect>
                                    <p:anim calcmode="lin" valueType="num">
                                      <p:cBhvr>
                                        <p:cTn id="5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0" y="0"/>
            <a:ext cx="2227263" cy="2809875"/>
          </a:xfrm>
          <a:custGeom>
            <a:avLst/>
            <a:gdLst>
              <a:gd name="connsiteX0" fmla="*/ 0 w 2970213"/>
              <a:gd name="connsiteY0" fmla="*/ 0 h 2809875"/>
              <a:gd name="connsiteX1" fmla="*/ 2584361 w 2970213"/>
              <a:gd name="connsiteY1" fmla="*/ 0 h 2809875"/>
              <a:gd name="connsiteX2" fmla="*/ 2639853 w 2970213"/>
              <a:gd name="connsiteY2" fmla="*/ 67479 h 2809875"/>
              <a:gd name="connsiteX3" fmla="*/ 2970213 w 2970213"/>
              <a:gd name="connsiteY3" fmla="*/ 1050925 h 2809875"/>
              <a:gd name="connsiteX4" fmla="*/ 1035844 w 2970213"/>
              <a:gd name="connsiteY4" fmla="*/ 2809875 h 2809875"/>
              <a:gd name="connsiteX5" fmla="*/ 113809 w 2970213"/>
              <a:gd name="connsiteY5" fmla="*/ 2597579 h 2809875"/>
              <a:gd name="connsiteX6" fmla="*/ 0 w 2970213"/>
              <a:gd name="connsiteY6" fmla="*/ 2534709 h 280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0213" h="2809875">
                <a:moveTo>
                  <a:pt x="0" y="0"/>
                </a:moveTo>
                <a:lnTo>
                  <a:pt x="2584361" y="0"/>
                </a:lnTo>
                <a:lnTo>
                  <a:pt x="2639853" y="67479"/>
                </a:lnTo>
                <a:cubicBezTo>
                  <a:pt x="2848425" y="348210"/>
                  <a:pt x="2970213" y="686635"/>
                  <a:pt x="2970213" y="1050925"/>
                </a:cubicBezTo>
                <a:cubicBezTo>
                  <a:pt x="2970213" y="2022366"/>
                  <a:pt x="2104166" y="2809875"/>
                  <a:pt x="1035844" y="2809875"/>
                </a:cubicBezTo>
                <a:cubicBezTo>
                  <a:pt x="701993" y="2809875"/>
                  <a:pt x="387896" y="2732970"/>
                  <a:pt x="113809" y="2597579"/>
                </a:cubicBezTo>
                <a:lnTo>
                  <a:pt x="0" y="2534709"/>
                </a:lnTo>
                <a:close/>
              </a:path>
            </a:pathLst>
          </a:custGeom>
          <a:solidFill>
            <a:srgbClr val="BADB67">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19"/>
          <p:cNvSpPr/>
          <p:nvPr/>
        </p:nvSpPr>
        <p:spPr>
          <a:xfrm>
            <a:off x="0" y="2178050"/>
            <a:ext cx="1247775" cy="1870075"/>
          </a:xfrm>
          <a:custGeom>
            <a:avLst/>
            <a:gdLst>
              <a:gd name="connsiteX0" fmla="*/ 477044 w 1663701"/>
              <a:gd name="connsiteY0" fmla="*/ 0 h 1870076"/>
              <a:gd name="connsiteX1" fmla="*/ 1663701 w 1663701"/>
              <a:gd name="connsiteY1" fmla="*/ 935038 h 1870076"/>
              <a:gd name="connsiteX2" fmla="*/ 477044 w 1663701"/>
              <a:gd name="connsiteY2" fmla="*/ 1870076 h 1870076"/>
              <a:gd name="connsiteX3" fmla="*/ 15143 w 1663701"/>
              <a:gd name="connsiteY3" fmla="*/ 1796596 h 1870076"/>
              <a:gd name="connsiteX4" fmla="*/ 0 w 1663701"/>
              <a:gd name="connsiteY4" fmla="*/ 1790119 h 1870076"/>
              <a:gd name="connsiteX5" fmla="*/ 0 w 1663701"/>
              <a:gd name="connsiteY5" fmla="*/ 79957 h 1870076"/>
              <a:gd name="connsiteX6" fmla="*/ 15143 w 1663701"/>
              <a:gd name="connsiteY6" fmla="*/ 73480 h 1870076"/>
              <a:gd name="connsiteX7" fmla="*/ 477044 w 1663701"/>
              <a:gd name="connsiteY7" fmla="*/ 0 h 18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3701" h="1870076">
                <a:moveTo>
                  <a:pt x="477044" y="0"/>
                </a:moveTo>
                <a:cubicBezTo>
                  <a:pt x="1132417" y="0"/>
                  <a:pt x="1663701" y="418631"/>
                  <a:pt x="1663701" y="935038"/>
                </a:cubicBezTo>
                <a:cubicBezTo>
                  <a:pt x="1663701" y="1451445"/>
                  <a:pt x="1132417" y="1870076"/>
                  <a:pt x="477044" y="1870076"/>
                </a:cubicBezTo>
                <a:cubicBezTo>
                  <a:pt x="313201" y="1870076"/>
                  <a:pt x="157113" y="1843912"/>
                  <a:pt x="15143" y="1796596"/>
                </a:cubicBezTo>
                <a:lnTo>
                  <a:pt x="0" y="1790119"/>
                </a:lnTo>
                <a:lnTo>
                  <a:pt x="0" y="79957"/>
                </a:lnTo>
                <a:lnTo>
                  <a:pt x="15143" y="73480"/>
                </a:lnTo>
                <a:cubicBezTo>
                  <a:pt x="157113" y="26165"/>
                  <a:pt x="313201" y="0"/>
                  <a:pt x="477044" y="0"/>
                </a:cubicBezTo>
                <a:close/>
              </a:path>
            </a:pathLst>
          </a:cu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6708775" y="5453063"/>
            <a:ext cx="1503363" cy="1404937"/>
          </a:xfrm>
          <a:custGeom>
            <a:avLst/>
            <a:gdLst>
              <a:gd name="connsiteX0" fmla="*/ 1002507 w 2005014"/>
              <a:gd name="connsiteY0" fmla="*/ 0 h 1404937"/>
              <a:gd name="connsiteX1" fmla="*/ 2005014 w 2005014"/>
              <a:gd name="connsiteY1" fmla="*/ 973138 h 1404937"/>
              <a:gd name="connsiteX2" fmla="*/ 1926232 w 2005014"/>
              <a:gd name="connsiteY2" fmla="*/ 1351927 h 1404937"/>
              <a:gd name="connsiteX3" fmla="*/ 1896591 w 2005014"/>
              <a:gd name="connsiteY3" fmla="*/ 1404937 h 1404937"/>
              <a:gd name="connsiteX4" fmla="*/ 108423 w 2005014"/>
              <a:gd name="connsiteY4" fmla="*/ 1404937 h 1404937"/>
              <a:gd name="connsiteX5" fmla="*/ 78782 w 2005014"/>
              <a:gd name="connsiteY5" fmla="*/ 1351927 h 1404937"/>
              <a:gd name="connsiteX6" fmla="*/ 0 w 2005014"/>
              <a:gd name="connsiteY6" fmla="*/ 973138 h 1404937"/>
              <a:gd name="connsiteX7" fmla="*/ 1002507 w 2005014"/>
              <a:gd name="connsiteY7" fmla="*/ 0 h 140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5014" h="1404937">
                <a:moveTo>
                  <a:pt x="1002507" y="0"/>
                </a:moveTo>
                <a:cubicBezTo>
                  <a:pt x="1556176" y="0"/>
                  <a:pt x="2005014" y="435689"/>
                  <a:pt x="2005014" y="973138"/>
                </a:cubicBezTo>
                <a:cubicBezTo>
                  <a:pt x="2005014" y="1107501"/>
                  <a:pt x="1976962" y="1235503"/>
                  <a:pt x="1926232" y="1351927"/>
                </a:cubicBezTo>
                <a:lnTo>
                  <a:pt x="1896591" y="1404937"/>
                </a:lnTo>
                <a:lnTo>
                  <a:pt x="108423" y="1404937"/>
                </a:lnTo>
                <a:lnTo>
                  <a:pt x="78782" y="1351927"/>
                </a:lnTo>
                <a:cubicBezTo>
                  <a:pt x="28052" y="1235503"/>
                  <a:pt x="0" y="1107501"/>
                  <a:pt x="0" y="973138"/>
                </a:cubicBezTo>
                <a:cubicBezTo>
                  <a:pt x="0" y="435689"/>
                  <a:pt x="448838" y="0"/>
                  <a:pt x="1002507" y="0"/>
                </a:cubicBezTo>
                <a:close/>
              </a:path>
            </a:pathLst>
          </a:cu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7551738" y="3694113"/>
            <a:ext cx="1592262" cy="3163887"/>
          </a:xfrm>
          <a:custGeom>
            <a:avLst/>
            <a:gdLst>
              <a:gd name="connsiteX0" fmla="*/ 1934369 w 2122182"/>
              <a:gd name="connsiteY0" fmla="*/ 0 h 3163887"/>
              <a:gd name="connsiteX1" fmla="*/ 2122182 w 2122182"/>
              <a:gd name="connsiteY1" fmla="*/ 8624 h 3163887"/>
              <a:gd name="connsiteX2" fmla="*/ 2122182 w 2122182"/>
              <a:gd name="connsiteY2" fmla="*/ 3163887 h 3163887"/>
              <a:gd name="connsiteX3" fmla="*/ 774001 w 2122182"/>
              <a:gd name="connsiteY3" fmla="*/ 3163887 h 3163887"/>
              <a:gd name="connsiteX4" fmla="*/ 703931 w 2122182"/>
              <a:gd name="connsiteY4" fmla="*/ 3116242 h 3163887"/>
              <a:gd name="connsiteX5" fmla="*/ 0 w 2122182"/>
              <a:gd name="connsiteY5" fmla="*/ 1758950 h 3163887"/>
              <a:gd name="connsiteX6" fmla="*/ 1934369 w 2122182"/>
              <a:gd name="connsiteY6" fmla="*/ 0 h 31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182" h="3163887">
                <a:moveTo>
                  <a:pt x="1934369" y="0"/>
                </a:moveTo>
                <a:lnTo>
                  <a:pt x="2122182" y="8624"/>
                </a:lnTo>
                <a:lnTo>
                  <a:pt x="2122182" y="3163887"/>
                </a:lnTo>
                <a:lnTo>
                  <a:pt x="774001" y="3163887"/>
                </a:lnTo>
                <a:lnTo>
                  <a:pt x="703931" y="3116242"/>
                </a:lnTo>
                <a:cubicBezTo>
                  <a:pt x="274023" y="2793624"/>
                  <a:pt x="0" y="2305386"/>
                  <a:pt x="0" y="1758950"/>
                </a:cubicBezTo>
                <a:cubicBezTo>
                  <a:pt x="0" y="787509"/>
                  <a:pt x="866047" y="0"/>
                  <a:pt x="1934369" y="0"/>
                </a:cubicBezTo>
                <a:close/>
              </a:path>
            </a:pathLst>
          </a:custGeom>
          <a:solidFill>
            <a:srgbClr val="BADB67">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orizontal Scroll 20"/>
          <p:cNvSpPr/>
          <p:nvPr/>
        </p:nvSpPr>
        <p:spPr>
          <a:xfrm>
            <a:off x="4681538" y="5908675"/>
            <a:ext cx="3835400" cy="765175"/>
          </a:xfrm>
          <a:prstGeom prst="horizontalScroll">
            <a:avLst/>
          </a:prstGeom>
          <a:solidFill>
            <a:srgbClr val="D1AA1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2" name="Frame 1"/>
          <p:cNvSpPr/>
          <p:nvPr/>
        </p:nvSpPr>
        <p:spPr>
          <a:xfrm>
            <a:off x="0" y="0"/>
            <a:ext cx="9144000" cy="6858000"/>
          </a:xfrm>
          <a:prstGeom prst="frame">
            <a:avLst>
              <a:gd name="adj1" fmla="val 23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 name="TextBox 3"/>
          <p:cNvSpPr txBox="1">
            <a:spLocks noChangeArrowheads="1"/>
          </p:cNvSpPr>
          <p:nvPr/>
        </p:nvSpPr>
        <p:spPr bwMode="auto">
          <a:xfrm>
            <a:off x="469900" y="531813"/>
            <a:ext cx="40338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3200" b="1" u="sng">
                <a:solidFill>
                  <a:srgbClr val="595959"/>
                </a:solidFill>
                <a:latin typeface="Times New Roman" panose="02020603050405020304" pitchFamily="18" charset="0"/>
              </a:rPr>
              <a:t>b) Là người trí dũng tuyệt vời</a:t>
            </a:r>
            <a:endParaRPr lang="en-US" altLang="en-US" sz="3200" b="1" u="sng">
              <a:solidFill>
                <a:srgbClr val="595959"/>
              </a:solidFill>
              <a:latin typeface="Calibri Light" panose="020F0302020204030204" pitchFamily="34" charset="0"/>
            </a:endParaRPr>
          </a:p>
        </p:txBody>
      </p:sp>
      <p:sp>
        <p:nvSpPr>
          <p:cNvPr id="5" name="TextBox 4"/>
          <p:cNvSpPr txBox="1">
            <a:spLocks noChangeArrowheads="1"/>
          </p:cNvSpPr>
          <p:nvPr/>
        </p:nvSpPr>
        <p:spPr bwMode="auto">
          <a:xfrm>
            <a:off x="496888" y="1277938"/>
            <a:ext cx="41148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Ø"/>
            </a:pPr>
            <a:r>
              <a:rPr lang="vi-VN" altLang="en-US" sz="2800">
                <a:solidFill>
                  <a:srgbClr val="000000"/>
                </a:solidFill>
                <a:latin typeface="Times New Roman" panose="02020603050405020304" pitchFamily="18" charset="0"/>
              </a:rPr>
              <a:t>Với vốn từ ngữ giàu có, thuộc nhiều lĩnh vực khác nhau (quân sự, nghệ thuật...) cùng những dòng văn có nhịp điệu nhanh, mạnh...</a:t>
            </a:r>
          </a:p>
          <a:p>
            <a:pPr>
              <a:buFont typeface="Wingdings" panose="05000000000000000000" pitchFamily="2" charset="2"/>
              <a:buChar char="Ø"/>
            </a:pPr>
            <a:endParaRPr lang="en-US" altLang="en-US">
              <a:solidFill>
                <a:srgbClr val="000000"/>
              </a:solidFill>
              <a:latin typeface="Calibri" panose="020F0502020204030204" pitchFamily="34" charset="0"/>
            </a:endParaRPr>
          </a:p>
        </p:txBody>
      </p:sp>
      <p:sp>
        <p:nvSpPr>
          <p:cNvPr id="6" name="TextBox 5"/>
          <p:cNvSpPr txBox="1">
            <a:spLocks noChangeArrowheads="1"/>
          </p:cNvSpPr>
          <p:nvPr/>
        </p:nvSpPr>
        <p:spPr bwMode="auto">
          <a:xfrm>
            <a:off x="498475" y="3611563"/>
            <a:ext cx="40227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Ø"/>
            </a:pPr>
            <a:r>
              <a:rPr lang="vi-VN" altLang="en-US" sz="2800">
                <a:solidFill>
                  <a:srgbClr val="000000"/>
                </a:solidFill>
                <a:latin typeface="Times New Roman" panose="02020603050405020304" pitchFamily="18" charset="0"/>
              </a:rPr>
              <a:t>Người lái đò trong cuộc vượt thác vừa là một chiến tướng dũng cảm vừa là một nghệ sĩ tài hoa, xứng đáng là đối tượng giao tiếp của dòng sông Đà hung bạo</a:t>
            </a:r>
            <a:endParaRPr lang="en-US" altLang="en-US" sz="2800">
              <a:solidFill>
                <a:srgbClr val="000000"/>
              </a:solidFill>
              <a:latin typeface="Calibri Light" panose="020F0302020204030204" pitchFamily="34" charset="0"/>
            </a:endParaRPr>
          </a:p>
        </p:txBody>
      </p:sp>
      <p:sp>
        <p:nvSpPr>
          <p:cNvPr id="9" name="Rectangle 8"/>
          <p:cNvSpPr/>
          <p:nvPr/>
        </p:nvSpPr>
        <p:spPr>
          <a:xfrm>
            <a:off x="5737225" y="419100"/>
            <a:ext cx="2963863" cy="2560638"/>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5" name="Rectangle 14"/>
          <p:cNvSpPr/>
          <p:nvPr/>
        </p:nvSpPr>
        <p:spPr>
          <a:xfrm>
            <a:off x="4799013" y="3179763"/>
            <a:ext cx="2927350" cy="25685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0" name="Frame 9"/>
          <p:cNvSpPr/>
          <p:nvPr/>
        </p:nvSpPr>
        <p:spPr>
          <a:xfrm>
            <a:off x="5737225" y="419100"/>
            <a:ext cx="2963863" cy="2560638"/>
          </a:xfrm>
          <a:prstGeom prst="frame">
            <a:avLst>
              <a:gd name="adj1" fmla="val 282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Frame 12"/>
          <p:cNvSpPr/>
          <p:nvPr/>
        </p:nvSpPr>
        <p:spPr>
          <a:xfrm>
            <a:off x="4799013" y="3179763"/>
            <a:ext cx="2927350" cy="2633662"/>
          </a:xfrm>
          <a:prstGeom prst="frame">
            <a:avLst>
              <a:gd name="adj1" fmla="val 30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6335" name="TextBox 15"/>
          <p:cNvSpPr txBox="1">
            <a:spLocks noChangeArrowheads="1"/>
          </p:cNvSpPr>
          <p:nvPr/>
        </p:nvSpPr>
        <p:spPr bwMode="auto">
          <a:xfrm>
            <a:off x="4799013" y="5981700"/>
            <a:ext cx="3717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3200">
                <a:solidFill>
                  <a:schemeClr val="bg1"/>
                </a:solidFill>
                <a:latin typeface="Times New Roman" panose="02020603050405020304" pitchFamily="18" charset="0"/>
              </a:rPr>
              <a:t>Hình ảnh vượt thác sông Đà</a:t>
            </a:r>
            <a:endParaRPr lang="en-US" altLang="en-US" sz="3200">
              <a:solidFill>
                <a:schemeClr val="bg1"/>
              </a:solidFill>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rot="11569266">
            <a:off x="1293390" y="-301189"/>
            <a:ext cx="1926452" cy="1298980"/>
          </a:xfrm>
          <a:custGeom>
            <a:avLst/>
            <a:gdLst>
              <a:gd name="connsiteX0" fmla="*/ 2568603 w 2568603"/>
              <a:gd name="connsiteY0" fmla="*/ 714413 h 1298980"/>
              <a:gd name="connsiteX1" fmla="*/ 0 w 2568603"/>
              <a:gd name="connsiteY1" fmla="*/ 1298980 h 1298980"/>
              <a:gd name="connsiteX2" fmla="*/ 23146 w 2568603"/>
              <a:gd name="connsiteY2" fmla="*/ 1073627 h 1298980"/>
              <a:gd name="connsiteX3" fmla="*/ 1365326 w 2568603"/>
              <a:gd name="connsiteY3" fmla="*/ 0 h 1298980"/>
              <a:gd name="connsiteX4" fmla="*/ 2501362 w 2568603"/>
              <a:gd name="connsiteY4" fmla="*/ 592827 h 129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603" h="1298980">
                <a:moveTo>
                  <a:pt x="2568603" y="714413"/>
                </a:moveTo>
                <a:lnTo>
                  <a:pt x="0" y="1298980"/>
                </a:lnTo>
                <a:lnTo>
                  <a:pt x="23146" y="1073627"/>
                </a:lnTo>
                <a:cubicBezTo>
                  <a:pt x="150895" y="460909"/>
                  <a:pt x="703269" y="0"/>
                  <a:pt x="1365326" y="0"/>
                </a:cubicBezTo>
                <a:cubicBezTo>
                  <a:pt x="1838224" y="0"/>
                  <a:pt x="2255161" y="235158"/>
                  <a:pt x="2501362" y="592827"/>
                </a:cubicBezTo>
                <a:close/>
              </a:path>
            </a:pathLst>
          </a:custGeom>
          <a:gradFill flip="none" rotWithShape="1">
            <a:gsLst>
              <a:gs pos="100000">
                <a:schemeClr val="bg1"/>
              </a:gs>
              <a:gs pos="1000">
                <a:srgbClr val="5EC898">
                  <a:alpha val="22000"/>
                </a:srgb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7" name="Freeform 16"/>
          <p:cNvSpPr/>
          <p:nvPr/>
        </p:nvSpPr>
        <p:spPr>
          <a:xfrm rot="13565828">
            <a:off x="-429769" y="5642075"/>
            <a:ext cx="2631278" cy="1678984"/>
          </a:xfrm>
          <a:custGeom>
            <a:avLst/>
            <a:gdLst>
              <a:gd name="connsiteX0" fmla="*/ 2148061 w 2631278"/>
              <a:gd name="connsiteY0" fmla="*/ 1739167 h 2238645"/>
              <a:gd name="connsiteX1" fmla="*/ 951398 w 2631278"/>
              <a:gd name="connsiteY1" fmla="*/ 2238645 h 2238645"/>
              <a:gd name="connsiteX2" fmla="*/ 5196 w 2631278"/>
              <a:gd name="connsiteY2" fmla="*/ 1947402 h 2238645"/>
              <a:gd name="connsiteX3" fmla="*/ 0 w 2631278"/>
              <a:gd name="connsiteY3" fmla="*/ 1943487 h 2238645"/>
              <a:gd name="connsiteX4" fmla="*/ 1870447 w 2631278"/>
              <a:gd name="connsiteY4" fmla="*/ 0 h 2238645"/>
              <a:gd name="connsiteX5" fmla="*/ 2631278 w 2631278"/>
              <a:gd name="connsiteY5" fmla="*/ 732237 h 2238645"/>
              <a:gd name="connsiteX6" fmla="*/ 2609353 w 2631278"/>
              <a:gd name="connsiteY6" fmla="*/ 877003 h 2238645"/>
              <a:gd name="connsiteX7" fmla="*/ 2148061 w 2631278"/>
              <a:gd name="connsiteY7" fmla="*/ 1739167 h 223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1278" h="2238645">
                <a:moveTo>
                  <a:pt x="2148061" y="1739167"/>
                </a:moveTo>
                <a:cubicBezTo>
                  <a:pt x="1841808" y="2047770"/>
                  <a:pt x="1418724" y="2238645"/>
                  <a:pt x="951398" y="2238645"/>
                </a:cubicBezTo>
                <a:cubicBezTo>
                  <a:pt x="600903" y="2238645"/>
                  <a:pt x="275295" y="2131278"/>
                  <a:pt x="5196" y="1947402"/>
                </a:cubicBezTo>
                <a:lnTo>
                  <a:pt x="0" y="1943487"/>
                </a:lnTo>
                <a:lnTo>
                  <a:pt x="1870447" y="0"/>
                </a:lnTo>
                <a:lnTo>
                  <a:pt x="2631278" y="732237"/>
                </a:lnTo>
                <a:lnTo>
                  <a:pt x="2609353" y="877003"/>
                </a:lnTo>
                <a:cubicBezTo>
                  <a:pt x="2541723" y="1210041"/>
                  <a:pt x="2377751" y="1507715"/>
                  <a:pt x="2148061" y="1739167"/>
                </a:cubicBezTo>
                <a:close/>
              </a:path>
            </a:pathLst>
          </a:custGeom>
          <a:gradFill flip="none" rotWithShape="1">
            <a:gsLst>
              <a:gs pos="100000">
                <a:schemeClr val="bg1"/>
              </a:gs>
              <a:gs pos="1000">
                <a:schemeClr val="accent4">
                  <a:lumMod val="40000"/>
                  <a:lumOff val="60000"/>
                  <a:alpha val="65000"/>
                </a:scheme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5" name="Freeform 14"/>
          <p:cNvSpPr/>
          <p:nvPr/>
        </p:nvSpPr>
        <p:spPr>
          <a:xfrm>
            <a:off x="1220788" y="5267325"/>
            <a:ext cx="1619250" cy="1590675"/>
          </a:xfrm>
          <a:custGeom>
            <a:avLst/>
            <a:gdLst>
              <a:gd name="connsiteX0" fmla="*/ 1079500 w 2159000"/>
              <a:gd name="connsiteY0" fmla="*/ 0 h 1590675"/>
              <a:gd name="connsiteX1" fmla="*/ 2159000 w 2159000"/>
              <a:gd name="connsiteY1" fmla="*/ 1042194 h 1590675"/>
              <a:gd name="connsiteX2" fmla="*/ 2074168 w 2159000"/>
              <a:gd name="connsiteY2" fmla="*/ 1447863 h 1590675"/>
              <a:gd name="connsiteX3" fmla="*/ 1993877 w 2159000"/>
              <a:gd name="connsiteY3" fmla="*/ 1590675 h 1590675"/>
              <a:gd name="connsiteX4" fmla="*/ 165123 w 2159000"/>
              <a:gd name="connsiteY4" fmla="*/ 1590675 h 1590675"/>
              <a:gd name="connsiteX5" fmla="*/ 84833 w 2159000"/>
              <a:gd name="connsiteY5" fmla="*/ 1447863 h 1590675"/>
              <a:gd name="connsiteX6" fmla="*/ 0 w 2159000"/>
              <a:gd name="connsiteY6" fmla="*/ 1042194 h 1590675"/>
              <a:gd name="connsiteX7" fmla="*/ 1079500 w 2159000"/>
              <a:gd name="connsiteY7" fmla="*/ 0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9000" h="1590675">
                <a:moveTo>
                  <a:pt x="1079500" y="0"/>
                </a:moveTo>
                <a:cubicBezTo>
                  <a:pt x="1675691" y="0"/>
                  <a:pt x="2159000" y="466606"/>
                  <a:pt x="2159000" y="1042194"/>
                </a:cubicBezTo>
                <a:cubicBezTo>
                  <a:pt x="2159000" y="1186091"/>
                  <a:pt x="2128793" y="1323177"/>
                  <a:pt x="2074168" y="1447863"/>
                </a:cubicBezTo>
                <a:lnTo>
                  <a:pt x="1993877" y="1590675"/>
                </a:lnTo>
                <a:lnTo>
                  <a:pt x="165123" y="1590675"/>
                </a:lnTo>
                <a:lnTo>
                  <a:pt x="84833" y="1447863"/>
                </a:lnTo>
                <a:cubicBezTo>
                  <a:pt x="30207" y="1323177"/>
                  <a:pt x="0" y="1186091"/>
                  <a:pt x="0" y="1042194"/>
                </a:cubicBezTo>
                <a:cubicBezTo>
                  <a:pt x="0" y="466606"/>
                  <a:pt x="483309" y="0"/>
                  <a:pt x="1079500" y="0"/>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5737225" y="0"/>
            <a:ext cx="1792288" cy="1268413"/>
          </a:xfrm>
          <a:custGeom>
            <a:avLst/>
            <a:gdLst>
              <a:gd name="connsiteX0" fmla="*/ 6347 w 2389188"/>
              <a:gd name="connsiteY0" fmla="*/ 0 h 1268413"/>
              <a:gd name="connsiteX1" fmla="*/ 2382841 w 2389188"/>
              <a:gd name="connsiteY1" fmla="*/ 0 h 1268413"/>
              <a:gd name="connsiteX2" fmla="*/ 2389188 w 2389188"/>
              <a:gd name="connsiteY2" fmla="*/ 63500 h 1268413"/>
              <a:gd name="connsiteX3" fmla="*/ 1194594 w 2389188"/>
              <a:gd name="connsiteY3" fmla="*/ 1268413 h 1268413"/>
              <a:gd name="connsiteX4" fmla="*/ 0 w 2389188"/>
              <a:gd name="connsiteY4" fmla="*/ 63500 h 1268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8" h="1268413">
                <a:moveTo>
                  <a:pt x="6347" y="0"/>
                </a:moveTo>
                <a:lnTo>
                  <a:pt x="2382841" y="0"/>
                </a:lnTo>
                <a:lnTo>
                  <a:pt x="2389188" y="63500"/>
                </a:lnTo>
                <a:cubicBezTo>
                  <a:pt x="2389188" y="728955"/>
                  <a:pt x="1854350" y="1268413"/>
                  <a:pt x="1194594" y="1268413"/>
                </a:cubicBezTo>
                <a:cubicBezTo>
                  <a:pt x="534838" y="1268413"/>
                  <a:pt x="0" y="728955"/>
                  <a:pt x="0" y="63500"/>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307975" y="423863"/>
            <a:ext cx="5127625" cy="1077912"/>
          </a:xfrm>
          <a:prstGeom prst="rect">
            <a:avLst/>
          </a:prstGeom>
          <a:noFill/>
        </p:spPr>
        <p:txBody>
          <a:bodyPr>
            <a:spAutoFit/>
          </a:bodyPr>
          <a:lstStyle/>
          <a:p>
            <a:pPr>
              <a:defRPr/>
            </a:pPr>
            <a:r>
              <a:rPr lang="vi-VN" sz="3200" b="1" u="sng">
                <a:solidFill>
                  <a:schemeClr val="tx1">
                    <a:lumMod val="65000"/>
                    <a:lumOff val="35000"/>
                  </a:schemeClr>
                </a:solidFill>
                <a:latin typeface="+mj-lt"/>
              </a:rPr>
              <a:t>c) Là người nghệ sĩ tài hoa:</a:t>
            </a:r>
          </a:p>
        </p:txBody>
      </p:sp>
      <p:sp>
        <p:nvSpPr>
          <p:cNvPr id="3" name="TextBox 2"/>
          <p:cNvSpPr txBox="1">
            <a:spLocks noChangeArrowheads="1"/>
          </p:cNvSpPr>
          <p:nvPr/>
        </p:nvSpPr>
        <p:spPr bwMode="auto">
          <a:xfrm>
            <a:off x="307975" y="1266825"/>
            <a:ext cx="6273800" cy="841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vi-VN" altLang="en-US" sz="2600">
                <a:solidFill>
                  <a:srgbClr val="595959"/>
                </a:solidFill>
                <a:latin typeface="Times New Roman" panose="02020603050405020304" pitchFamily="18" charset="0"/>
              </a:rPr>
              <a:t>Ông không thích lái đò trên những khúc sông bằng phẳng. Ông bảo </a:t>
            </a:r>
            <a:r>
              <a:rPr lang="vi-VN" altLang="en-US" sz="2600" u="sng">
                <a:solidFill>
                  <a:srgbClr val="595959"/>
                </a:solidFill>
                <a:latin typeface="Times New Roman" panose="02020603050405020304" pitchFamily="18" charset="0"/>
              </a:rPr>
              <a:t>“Chạy thuyền trên khúc sông không có thác, nó dễ dại tay dại chân và buồn ngủ”.</a:t>
            </a:r>
          </a:p>
          <a:p>
            <a:pPr>
              <a:buFontTx/>
              <a:buChar char="-"/>
            </a:pPr>
            <a:endParaRPr lang="vi-VN" altLang="en-US" sz="2600">
              <a:solidFill>
                <a:srgbClr val="595959"/>
              </a:solidFill>
              <a:latin typeface="Calibri" panose="020F0502020204030204" pitchFamily="34" charset="0"/>
            </a:endParaRPr>
          </a:p>
          <a:p>
            <a:pPr>
              <a:buFontTx/>
              <a:buChar char="-"/>
            </a:pPr>
            <a:r>
              <a:rPr lang="vi-VN" altLang="en-US" sz="2600">
                <a:solidFill>
                  <a:srgbClr val="595959"/>
                </a:solidFill>
                <a:latin typeface="Times New Roman" panose="02020603050405020304" pitchFamily="18" charset="0"/>
              </a:rPr>
              <a:t>Ông thích chạy đò qua những khúc sông có nhiều ghềnh thác vì ông cảm nhận rằng </a:t>
            </a:r>
            <a:r>
              <a:rPr lang="vi-VN" altLang="en-US" sz="2600" u="sng">
                <a:solidFill>
                  <a:srgbClr val="595959"/>
                </a:solidFill>
                <a:latin typeface="Times New Roman" panose="02020603050405020304" pitchFamily="18" charset="0"/>
              </a:rPr>
              <a:t>“hết ghềnh thác, hình như sông Đà hết đậm đà với nhà đò”.</a:t>
            </a:r>
          </a:p>
          <a:p>
            <a:pPr>
              <a:buFontTx/>
              <a:buChar char="-"/>
            </a:pPr>
            <a:endParaRPr lang="vi-VN" altLang="en-US" sz="2600">
              <a:solidFill>
                <a:srgbClr val="595959"/>
              </a:solidFill>
              <a:latin typeface="Calibri" panose="020F0502020204030204" pitchFamily="34" charset="0"/>
            </a:endParaRPr>
          </a:p>
          <a:p>
            <a:pPr>
              <a:buFontTx/>
              <a:buChar char="-"/>
            </a:pPr>
            <a:r>
              <a:rPr lang="vi-VN" altLang="en-US" sz="2600">
                <a:solidFill>
                  <a:srgbClr val="595959"/>
                </a:solidFill>
                <a:latin typeface="Times New Roman" panose="02020603050405020304" pitchFamily="18" charset="0"/>
              </a:rPr>
              <a:t>Ông lái đò không coi việc chiến thắng thủy trận sông Đà là chiến công mà chỉ là một chuyện thường, là điều tất nhiên </a:t>
            </a:r>
            <a:r>
              <a:rPr lang="vi-VN" altLang="en-US" sz="2600" u="sng">
                <a:solidFill>
                  <a:srgbClr val="595959"/>
                </a:solidFill>
                <a:latin typeface="Times New Roman" panose="02020603050405020304" pitchFamily="18" charset="0"/>
              </a:rPr>
              <a:t>“đêm ấy nhà đò đốt lửa trong hang đá, nướng ống cơm lam và toàn bàn tán về cá anh vũ, cá dầm xanh,...” </a:t>
            </a:r>
            <a:endParaRPr lang="en-US" altLang="en-US" sz="2600" u="sng">
              <a:solidFill>
                <a:srgbClr val="595959"/>
              </a:solidFill>
              <a:latin typeface="Calibri Light" panose="020F0302020204030204" pitchFamily="34" charset="0"/>
            </a:endParaRPr>
          </a:p>
          <a:p>
            <a:pPr>
              <a:buFontTx/>
              <a:buChar char="-"/>
            </a:pPr>
            <a:endParaRPr lang="vi-VN" altLang="en-US" sz="2500">
              <a:solidFill>
                <a:srgbClr val="595959"/>
              </a:solidFill>
              <a:latin typeface="Times New Roman" panose="02020603050405020304" pitchFamily="18" charset="0"/>
            </a:endParaRPr>
          </a:p>
          <a:p>
            <a:pPr>
              <a:buFontTx/>
              <a:buChar char="-"/>
            </a:pPr>
            <a:endParaRPr lang="vi-VN" altLang="en-US" sz="2500">
              <a:solidFill>
                <a:srgbClr val="595959"/>
              </a:solidFill>
              <a:latin typeface="Times New Roman" panose="02020603050405020304" pitchFamily="18" charset="0"/>
            </a:endParaRPr>
          </a:p>
          <a:p>
            <a:pPr>
              <a:buFontTx/>
              <a:buChar char="-"/>
            </a:pPr>
            <a:endParaRPr lang="vi-VN" altLang="en-US" sz="2500">
              <a:solidFill>
                <a:srgbClr val="595959"/>
              </a:solidFill>
              <a:latin typeface="Times New Roman" panose="02020603050405020304" pitchFamily="18" charset="0"/>
            </a:endParaRPr>
          </a:p>
          <a:p>
            <a:pPr>
              <a:buFontTx/>
              <a:buChar char="-"/>
            </a:pPr>
            <a:endParaRPr lang="vi-VN" altLang="en-US" sz="2500">
              <a:solidFill>
                <a:srgbClr val="595959"/>
              </a:solidFill>
              <a:latin typeface="Times New Roman" panose="02020603050405020304" pitchFamily="18" charset="0"/>
            </a:endParaRPr>
          </a:p>
          <a:p>
            <a:pPr>
              <a:buFontTx/>
              <a:buChar char="-"/>
            </a:pPr>
            <a:endParaRPr lang="en-US" altLang="en-US" sz="2500">
              <a:solidFill>
                <a:srgbClr val="595959"/>
              </a:solidFill>
              <a:latin typeface="Calibri Light" panose="020F0302020204030204" pitchFamily="34" charset="0"/>
            </a:endParaRPr>
          </a:p>
        </p:txBody>
      </p:sp>
      <p:sp>
        <p:nvSpPr>
          <p:cNvPr id="4" name="Right Brace 3"/>
          <p:cNvSpPr/>
          <p:nvPr/>
        </p:nvSpPr>
        <p:spPr>
          <a:xfrm>
            <a:off x="6496050" y="1328738"/>
            <a:ext cx="420688" cy="4665662"/>
          </a:xfrm>
          <a:prstGeom prst="righ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p>
        </p:txBody>
      </p:sp>
      <p:sp>
        <p:nvSpPr>
          <p:cNvPr id="5" name="Rounded Rectangle 4"/>
          <p:cNvSpPr/>
          <p:nvPr/>
        </p:nvSpPr>
        <p:spPr>
          <a:xfrm>
            <a:off x="7626350" y="715963"/>
            <a:ext cx="1262063" cy="5946775"/>
          </a:xfrm>
          <a:prstGeom prst="roundRect">
            <a:avLst/>
          </a:prstGeom>
          <a:solidFill>
            <a:srgbClr val="5EC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vi-VN" altLang="en-US" sz="2900" b="1" smtClean="0">
                <a:solidFill>
                  <a:schemeClr val="bg1"/>
                </a:solidFill>
                <a:latin typeface="Times New Roman" pitchFamily="18" charset="0"/>
              </a:rPr>
              <a:t>Là </a:t>
            </a:r>
          </a:p>
          <a:p>
            <a:pPr algn="ctr">
              <a:defRPr/>
            </a:pPr>
            <a:r>
              <a:rPr lang="vi-VN" altLang="en-US" sz="2900" b="1" smtClean="0">
                <a:solidFill>
                  <a:schemeClr val="bg1"/>
                </a:solidFill>
                <a:latin typeface="Times New Roman" pitchFamily="18" charset="0"/>
              </a:rPr>
              <a:t>một </a:t>
            </a:r>
          </a:p>
          <a:p>
            <a:pPr algn="ctr">
              <a:defRPr/>
            </a:pPr>
            <a:r>
              <a:rPr lang="vi-VN" altLang="en-US" sz="2900" b="1" smtClean="0">
                <a:solidFill>
                  <a:schemeClr val="bg1"/>
                </a:solidFill>
                <a:latin typeface="Times New Roman" pitchFamily="18" charset="0"/>
              </a:rPr>
              <a:t>người </a:t>
            </a:r>
          </a:p>
          <a:p>
            <a:pPr algn="ctr">
              <a:defRPr/>
            </a:pPr>
            <a:r>
              <a:rPr lang="vi-VN" altLang="en-US" sz="2900" b="1" smtClean="0">
                <a:solidFill>
                  <a:schemeClr val="bg1"/>
                </a:solidFill>
                <a:latin typeface="Times New Roman" pitchFamily="18" charset="0"/>
              </a:rPr>
              <a:t>nghệ </a:t>
            </a:r>
          </a:p>
          <a:p>
            <a:pPr algn="ctr">
              <a:defRPr/>
            </a:pPr>
            <a:r>
              <a:rPr lang="vi-VN" altLang="en-US" sz="2900" b="1" smtClean="0">
                <a:solidFill>
                  <a:schemeClr val="bg1"/>
                </a:solidFill>
                <a:latin typeface="Times New Roman" pitchFamily="18" charset="0"/>
              </a:rPr>
              <a:t>sĩ </a:t>
            </a:r>
          </a:p>
          <a:p>
            <a:pPr algn="ctr">
              <a:defRPr/>
            </a:pPr>
            <a:r>
              <a:rPr lang="vi-VN" altLang="en-US" sz="2900" b="1" smtClean="0">
                <a:solidFill>
                  <a:schemeClr val="bg1"/>
                </a:solidFill>
                <a:latin typeface="Times New Roman" pitchFamily="18" charset="0"/>
              </a:rPr>
              <a:t>tài hoa, </a:t>
            </a:r>
          </a:p>
          <a:p>
            <a:pPr algn="ctr">
              <a:defRPr/>
            </a:pPr>
            <a:r>
              <a:rPr lang="vi-VN" altLang="en-US" sz="2900" b="1" smtClean="0">
                <a:solidFill>
                  <a:schemeClr val="bg1"/>
                </a:solidFill>
                <a:latin typeface="Times New Roman" pitchFamily="18" charset="0"/>
              </a:rPr>
              <a:t>yêu mến </a:t>
            </a:r>
          </a:p>
          <a:p>
            <a:pPr algn="ctr">
              <a:defRPr/>
            </a:pPr>
            <a:r>
              <a:rPr lang="vi-VN" altLang="en-US" sz="2900" b="1" smtClean="0">
                <a:solidFill>
                  <a:schemeClr val="bg1"/>
                </a:solidFill>
                <a:latin typeface="Times New Roman" pitchFamily="18" charset="0"/>
              </a:rPr>
              <a:t>và </a:t>
            </a:r>
          </a:p>
          <a:p>
            <a:pPr algn="ctr">
              <a:defRPr/>
            </a:pPr>
            <a:r>
              <a:rPr lang="vi-VN" altLang="en-US" sz="2900" b="1" smtClean="0">
                <a:solidFill>
                  <a:schemeClr val="bg1"/>
                </a:solidFill>
                <a:latin typeface="Times New Roman" pitchFamily="18" charset="0"/>
              </a:rPr>
              <a:t>tự hào </a:t>
            </a:r>
          </a:p>
          <a:p>
            <a:pPr algn="ctr">
              <a:defRPr/>
            </a:pPr>
            <a:r>
              <a:rPr lang="vi-VN" altLang="en-US" sz="2900" b="1" smtClean="0">
                <a:solidFill>
                  <a:schemeClr val="bg1"/>
                </a:solidFill>
                <a:latin typeface="Times New Roman" pitchFamily="18" charset="0"/>
              </a:rPr>
              <a:t>với </a:t>
            </a:r>
          </a:p>
          <a:p>
            <a:pPr algn="ctr">
              <a:defRPr/>
            </a:pPr>
            <a:r>
              <a:rPr lang="vi-VN" altLang="en-US" sz="2900" b="1" smtClean="0">
                <a:solidFill>
                  <a:schemeClr val="bg1"/>
                </a:solidFill>
                <a:latin typeface="Times New Roman" pitchFamily="18" charset="0"/>
              </a:rPr>
              <a:t>công việc</a:t>
            </a:r>
            <a:endParaRPr lang="en-US" altLang="en-US" sz="2900" b="1" smtClean="0">
              <a:solidFill>
                <a:schemeClr val="bg1"/>
              </a:solidFill>
              <a:latin typeface="Calibri Light" pitchFamily="34" charset="0"/>
            </a:endParaRPr>
          </a:p>
          <a:p>
            <a:pPr algn="ctr">
              <a:defRPr/>
            </a:pPr>
            <a:endParaRPr lang="en-US" altLang="en-US" smtClean="0">
              <a:solidFill>
                <a:srgbClr val="FFFFFF"/>
              </a:solidFill>
            </a:endParaRPr>
          </a:p>
        </p:txBody>
      </p:sp>
      <p:sp>
        <p:nvSpPr>
          <p:cNvPr id="8" name="Frame 7"/>
          <p:cNvSpPr/>
          <p:nvPr/>
        </p:nvSpPr>
        <p:spPr>
          <a:xfrm>
            <a:off x="7626350" y="687388"/>
            <a:ext cx="1262063" cy="5975350"/>
          </a:xfrm>
          <a:prstGeom prst="frame">
            <a:avLst>
              <a:gd name="adj1" fmla="val 474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 name="TextBox 9"/>
          <p:cNvSpPr txBox="1">
            <a:spLocks noChangeArrowheads="1"/>
          </p:cNvSpPr>
          <p:nvPr/>
        </p:nvSpPr>
        <p:spPr bwMode="auto">
          <a:xfrm>
            <a:off x="6929438" y="2293938"/>
            <a:ext cx="676275" cy="1938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0">
                <a:solidFill>
                  <a:srgbClr val="C00000"/>
                </a:solidFill>
                <a:latin typeface="Calibri" panose="020F0502020204030204" pitchFamily="34" charset="0"/>
                <a:sym typeface="Wingdings 3" panose="05040102010807070707" pitchFamily="18" charset="2"/>
              </a:rPr>
              <a:t></a:t>
            </a:r>
            <a:endParaRPr lang="en-US" altLang="en-US" sz="6000">
              <a:solidFill>
                <a:srgbClr val="C0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par>
                                <p:cTn id="46" presetID="16" presetClass="entr" presetSubtype="21"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1569266">
            <a:off x="648533" y="-314838"/>
            <a:ext cx="1926452" cy="1298980"/>
          </a:xfrm>
          <a:custGeom>
            <a:avLst/>
            <a:gdLst>
              <a:gd name="connsiteX0" fmla="*/ 2568603 w 2568603"/>
              <a:gd name="connsiteY0" fmla="*/ 714413 h 1298980"/>
              <a:gd name="connsiteX1" fmla="*/ 0 w 2568603"/>
              <a:gd name="connsiteY1" fmla="*/ 1298980 h 1298980"/>
              <a:gd name="connsiteX2" fmla="*/ 23146 w 2568603"/>
              <a:gd name="connsiteY2" fmla="*/ 1073627 h 1298980"/>
              <a:gd name="connsiteX3" fmla="*/ 1365326 w 2568603"/>
              <a:gd name="connsiteY3" fmla="*/ 0 h 1298980"/>
              <a:gd name="connsiteX4" fmla="*/ 2501362 w 2568603"/>
              <a:gd name="connsiteY4" fmla="*/ 592827 h 129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603" h="1298980">
                <a:moveTo>
                  <a:pt x="2568603" y="714413"/>
                </a:moveTo>
                <a:lnTo>
                  <a:pt x="0" y="1298980"/>
                </a:lnTo>
                <a:lnTo>
                  <a:pt x="23146" y="1073627"/>
                </a:lnTo>
                <a:cubicBezTo>
                  <a:pt x="150895" y="460909"/>
                  <a:pt x="703269" y="0"/>
                  <a:pt x="1365326" y="0"/>
                </a:cubicBezTo>
                <a:cubicBezTo>
                  <a:pt x="1838224" y="0"/>
                  <a:pt x="2255161" y="235158"/>
                  <a:pt x="2501362" y="592827"/>
                </a:cubicBezTo>
                <a:close/>
              </a:path>
            </a:pathLst>
          </a:custGeom>
          <a:gradFill flip="none" rotWithShape="1">
            <a:gsLst>
              <a:gs pos="100000">
                <a:schemeClr val="bg1"/>
              </a:gs>
              <a:gs pos="1000">
                <a:srgbClr val="5EC898">
                  <a:alpha val="22000"/>
                </a:srgb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8" name="Freeform 17"/>
          <p:cNvSpPr/>
          <p:nvPr/>
        </p:nvSpPr>
        <p:spPr>
          <a:xfrm rot="10800000">
            <a:off x="922338" y="6086475"/>
            <a:ext cx="1681162" cy="801688"/>
          </a:xfrm>
          <a:custGeom>
            <a:avLst/>
            <a:gdLst>
              <a:gd name="connsiteX0" fmla="*/ 1120590 w 2241179"/>
              <a:gd name="connsiteY0" fmla="*/ 800480 h 800480"/>
              <a:gd name="connsiteX1" fmla="*/ 19873 w 2241179"/>
              <a:gd name="connsiteY1" fmla="*/ 64574 h 800480"/>
              <a:gd name="connsiteX2" fmla="*/ 0 w 2241179"/>
              <a:gd name="connsiteY2" fmla="*/ 0 h 800480"/>
              <a:gd name="connsiteX3" fmla="*/ 2241179 w 2241179"/>
              <a:gd name="connsiteY3" fmla="*/ 0 h 800480"/>
              <a:gd name="connsiteX4" fmla="*/ 2221306 w 2241179"/>
              <a:gd name="connsiteY4" fmla="*/ 64574 h 800480"/>
              <a:gd name="connsiteX5" fmla="*/ 1120590 w 2241179"/>
              <a:gd name="connsiteY5" fmla="*/ 800480 h 80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179" h="800480">
                <a:moveTo>
                  <a:pt x="1120590" y="800480"/>
                </a:moveTo>
                <a:cubicBezTo>
                  <a:pt x="625773" y="800480"/>
                  <a:pt x="201222" y="497035"/>
                  <a:pt x="19873" y="64574"/>
                </a:cubicBezTo>
                <a:lnTo>
                  <a:pt x="0" y="0"/>
                </a:lnTo>
                <a:lnTo>
                  <a:pt x="2241179" y="0"/>
                </a:lnTo>
                <a:lnTo>
                  <a:pt x="2221306" y="64574"/>
                </a:lnTo>
                <a:cubicBezTo>
                  <a:pt x="2039957" y="497035"/>
                  <a:pt x="1615406" y="800480"/>
                  <a:pt x="1120590" y="800480"/>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rot="16200000">
            <a:off x="-759619" y="1608932"/>
            <a:ext cx="2054225" cy="592138"/>
          </a:xfrm>
          <a:custGeom>
            <a:avLst/>
            <a:gdLst>
              <a:gd name="connsiteX0" fmla="*/ 2055588 w 2055588"/>
              <a:gd name="connsiteY0" fmla="*/ 0 h 791064"/>
              <a:gd name="connsiteX1" fmla="*/ 2051749 w 2055588"/>
              <a:gd name="connsiteY1" fmla="*/ 34518 h 791064"/>
              <a:gd name="connsiteX2" fmla="*/ 1027794 w 2055588"/>
              <a:gd name="connsiteY2" fmla="*/ 791064 h 791064"/>
              <a:gd name="connsiteX3" fmla="*/ 3839 w 2055588"/>
              <a:gd name="connsiteY3" fmla="*/ 34518 h 791064"/>
              <a:gd name="connsiteX4" fmla="*/ 0 w 2055588"/>
              <a:gd name="connsiteY4" fmla="*/ 0 h 79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588" h="791064">
                <a:moveTo>
                  <a:pt x="2055588" y="0"/>
                </a:moveTo>
                <a:lnTo>
                  <a:pt x="2051749" y="34518"/>
                </a:lnTo>
                <a:cubicBezTo>
                  <a:pt x="1954289" y="466278"/>
                  <a:pt x="1532881" y="791064"/>
                  <a:pt x="1027794" y="791064"/>
                </a:cubicBezTo>
                <a:cubicBezTo>
                  <a:pt x="522707" y="791064"/>
                  <a:pt x="101299" y="466278"/>
                  <a:pt x="3839" y="34518"/>
                </a:cubicBezTo>
                <a:lnTo>
                  <a:pt x="0" y="0"/>
                </a:ln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rot="2712980">
            <a:off x="7628018" y="-134080"/>
            <a:ext cx="2152856" cy="1121501"/>
          </a:xfrm>
          <a:custGeom>
            <a:avLst/>
            <a:gdLst>
              <a:gd name="connsiteX0" fmla="*/ 1155072 w 2152856"/>
              <a:gd name="connsiteY0" fmla="*/ 0 h 1495335"/>
              <a:gd name="connsiteX1" fmla="*/ 2152856 w 2152856"/>
              <a:gd name="connsiteY1" fmla="*/ 990278 h 1495335"/>
              <a:gd name="connsiteX2" fmla="*/ 2148061 w 2152856"/>
              <a:gd name="connsiteY2" fmla="*/ 995857 h 1495335"/>
              <a:gd name="connsiteX3" fmla="*/ 951398 w 2152856"/>
              <a:gd name="connsiteY3" fmla="*/ 1495335 h 1495335"/>
              <a:gd name="connsiteX4" fmla="*/ 5196 w 2152856"/>
              <a:gd name="connsiteY4" fmla="*/ 1204092 h 1495335"/>
              <a:gd name="connsiteX5" fmla="*/ 0 w 2152856"/>
              <a:gd name="connsiteY5" fmla="*/ 1200177 h 149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856" h="1495335">
                <a:moveTo>
                  <a:pt x="1155072" y="0"/>
                </a:moveTo>
                <a:lnTo>
                  <a:pt x="2152856" y="990278"/>
                </a:lnTo>
                <a:lnTo>
                  <a:pt x="2148061" y="995857"/>
                </a:lnTo>
                <a:cubicBezTo>
                  <a:pt x="1841808" y="1304460"/>
                  <a:pt x="1418724" y="1495335"/>
                  <a:pt x="951398" y="1495335"/>
                </a:cubicBezTo>
                <a:cubicBezTo>
                  <a:pt x="600903" y="1495335"/>
                  <a:pt x="275295" y="1387968"/>
                  <a:pt x="5196" y="1204092"/>
                </a:cubicBezTo>
                <a:lnTo>
                  <a:pt x="0" y="1200177"/>
                </a:lnTo>
                <a:close/>
              </a:path>
            </a:pathLst>
          </a:custGeom>
          <a:gradFill flip="none" rotWithShape="1">
            <a:gsLst>
              <a:gs pos="100000">
                <a:schemeClr val="bg1"/>
              </a:gs>
              <a:gs pos="1000">
                <a:schemeClr val="accent4">
                  <a:lumMod val="40000"/>
                  <a:lumOff val="60000"/>
                  <a:alpha val="65000"/>
                </a:scheme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9" name="TextBox 8"/>
          <p:cNvSpPr txBox="1">
            <a:spLocks noChangeArrowheads="1"/>
          </p:cNvSpPr>
          <p:nvPr/>
        </p:nvSpPr>
        <p:spPr bwMode="auto">
          <a:xfrm>
            <a:off x="76200" y="1371600"/>
            <a:ext cx="87122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3100">
                <a:solidFill>
                  <a:srgbClr val="595959"/>
                </a:solidFill>
                <a:latin typeface="Times New Roman" panose="02020603050405020304" pitchFamily="18" charset="0"/>
              </a:rPr>
              <a:t>  </a:t>
            </a:r>
            <a:r>
              <a:rPr lang="vi-VN" altLang="en-US" sz="3100">
                <a:solidFill>
                  <a:srgbClr val="C00000"/>
                </a:solidFill>
                <a:latin typeface="Times New Roman" panose="02020603050405020304" pitchFamily="18" charset="0"/>
                <a:sym typeface="Wingdings 3" panose="05040102010807070707" pitchFamily="18" charset="2"/>
              </a:rPr>
              <a:t></a:t>
            </a:r>
            <a:r>
              <a:rPr lang="vi-VN" altLang="en-US" sz="3100">
                <a:solidFill>
                  <a:srgbClr val="595959"/>
                </a:solidFill>
                <a:latin typeface="Times New Roman" panose="02020603050405020304" pitchFamily="18" charset="0"/>
              </a:rPr>
              <a:t>Hình ảnh ông lái đò cho thấy Nguyễn Tuân đã tìm được nhân vật mới: những con người đáng trân trọng ngợi ca, không thuộc tầng lớp đài các </a:t>
            </a:r>
            <a:r>
              <a:rPr lang="vi-VN" altLang="en-US" sz="3100">
                <a:solidFill>
                  <a:srgbClr val="C00000"/>
                </a:solidFill>
                <a:latin typeface="Times New Roman" panose="02020603050405020304" pitchFamily="18" charset="0"/>
              </a:rPr>
              <a:t>“vang bóng một thời” </a:t>
            </a:r>
            <a:r>
              <a:rPr lang="vi-VN" altLang="en-US" sz="3100">
                <a:solidFill>
                  <a:srgbClr val="595959"/>
                </a:solidFill>
                <a:latin typeface="Times New Roman" panose="02020603050405020304" pitchFamily="18" charset="0"/>
              </a:rPr>
              <a:t>mà là những người lao động bình thường – </a:t>
            </a:r>
            <a:r>
              <a:rPr lang="vi-VN" altLang="en-US" sz="3100">
                <a:solidFill>
                  <a:srgbClr val="C00000"/>
                </a:solidFill>
                <a:latin typeface="Times New Roman" panose="02020603050405020304" pitchFamily="18" charset="0"/>
              </a:rPr>
              <a:t>“thứ vàng mười” </a:t>
            </a:r>
            <a:r>
              <a:rPr lang="vi-VN" altLang="en-US" sz="3100">
                <a:solidFill>
                  <a:srgbClr val="595959"/>
                </a:solidFill>
                <a:latin typeface="Times New Roman" panose="02020603050405020304" pitchFamily="18" charset="0"/>
              </a:rPr>
              <a:t>đã qua thử lửa của Tây Bắc</a:t>
            </a:r>
          </a:p>
          <a:p>
            <a:r>
              <a:rPr lang="vi-VN" altLang="en-US" sz="3100">
                <a:solidFill>
                  <a:srgbClr val="595959"/>
                </a:solidFill>
                <a:latin typeface="Times New Roman" panose="02020603050405020304" pitchFamily="18" charset="0"/>
              </a:rPr>
              <a:t>     </a:t>
            </a:r>
            <a:endParaRPr lang="vi-VN" altLang="en-US" sz="3100" b="1">
              <a:solidFill>
                <a:srgbClr val="548235"/>
              </a:solidFill>
              <a:latin typeface="Times New Roman" panose="02020603050405020304" pitchFamily="18" charset="0"/>
            </a:endParaRPr>
          </a:p>
          <a:p>
            <a:r>
              <a:rPr lang="vi-VN" altLang="en-US" sz="3100">
                <a:solidFill>
                  <a:srgbClr val="C00000"/>
                </a:solidFill>
                <a:latin typeface="Calibri" panose="020F0502020204030204" pitchFamily="34" charset="0"/>
                <a:sym typeface="Wingdings 3" panose="05040102010807070707" pitchFamily="18" charset="2"/>
              </a:rPr>
              <a:t></a:t>
            </a:r>
            <a:r>
              <a:rPr lang="vi-VN" altLang="en-US" sz="3100">
                <a:solidFill>
                  <a:srgbClr val="595959"/>
                </a:solidFill>
                <a:latin typeface="Times New Roman" panose="02020603050405020304" pitchFamily="18" charset="0"/>
              </a:rPr>
              <a:t>Quan niệm của nhà văn là người anh hùng không chỉ có trong chiến đấu mà còn có trong cuộc sống lao động thường ngày. </a:t>
            </a:r>
            <a:endParaRPr lang="en-US" altLang="en-US" sz="3100">
              <a:solidFill>
                <a:srgbClr val="595959"/>
              </a:solidFill>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1000"/>
                                        <p:tgtEl>
                                          <p:spTgt spid="9">
                                            <p:txEl>
                                              <p:pRg st="2" end="2"/>
                                            </p:txEl>
                                          </p:spTgt>
                                        </p:tgtEl>
                                      </p:cBhvr>
                                    </p:animEffect>
                                    <p:anim calcmode="lin" valueType="num">
                                      <p:cBhvr>
                                        <p:cTn id="1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rot="16200000">
            <a:off x="7681119" y="1916907"/>
            <a:ext cx="2211387" cy="717550"/>
          </a:xfrm>
          <a:custGeom>
            <a:avLst/>
            <a:gdLst>
              <a:gd name="connsiteX0" fmla="*/ 2210399 w 2210399"/>
              <a:gd name="connsiteY0" fmla="*/ 957266 h 957266"/>
              <a:gd name="connsiteX1" fmla="*/ 0 w 2210399"/>
              <a:gd name="connsiteY1" fmla="*/ 957266 h 957266"/>
              <a:gd name="connsiteX2" fmla="*/ 12638 w 2210399"/>
              <a:gd name="connsiteY2" fmla="*/ 839129 h 957266"/>
              <a:gd name="connsiteX3" fmla="*/ 1105200 w 2210399"/>
              <a:gd name="connsiteY3" fmla="*/ 0 h 957266"/>
              <a:gd name="connsiteX4" fmla="*/ 2197762 w 2210399"/>
              <a:gd name="connsiteY4" fmla="*/ 839129 h 95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399" h="957266">
                <a:moveTo>
                  <a:pt x="2210399" y="957266"/>
                </a:moveTo>
                <a:lnTo>
                  <a:pt x="0" y="957266"/>
                </a:lnTo>
                <a:lnTo>
                  <a:pt x="12638" y="839129"/>
                </a:lnTo>
                <a:cubicBezTo>
                  <a:pt x="116628" y="360240"/>
                  <a:pt x="566272" y="0"/>
                  <a:pt x="1105200" y="0"/>
                </a:cubicBezTo>
                <a:cubicBezTo>
                  <a:pt x="1644128" y="0"/>
                  <a:pt x="2093772" y="360240"/>
                  <a:pt x="2197762" y="839129"/>
                </a:cubicBezTo>
                <a:close/>
              </a:path>
            </a:pathLst>
          </a:cu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rot="16200000">
            <a:off x="-936624" y="2824162"/>
            <a:ext cx="2481262" cy="608013"/>
          </a:xfrm>
          <a:custGeom>
            <a:avLst/>
            <a:gdLst>
              <a:gd name="connsiteX0" fmla="*/ 2482578 w 2482578"/>
              <a:gd name="connsiteY0" fmla="*/ 0 h 808894"/>
              <a:gd name="connsiteX1" fmla="*/ 2434158 w 2482578"/>
              <a:gd name="connsiteY1" fmla="*/ 133281 h 808894"/>
              <a:gd name="connsiteX2" fmla="*/ 1241289 w 2482578"/>
              <a:gd name="connsiteY2" fmla="*/ 808894 h 808894"/>
              <a:gd name="connsiteX3" fmla="*/ 48420 w 2482578"/>
              <a:gd name="connsiteY3" fmla="*/ 133281 h 808894"/>
              <a:gd name="connsiteX4" fmla="*/ 0 w 2482578"/>
              <a:gd name="connsiteY4" fmla="*/ 0 h 80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578" h="808894">
                <a:moveTo>
                  <a:pt x="2482578" y="0"/>
                </a:moveTo>
                <a:lnTo>
                  <a:pt x="2434158" y="133281"/>
                </a:lnTo>
                <a:cubicBezTo>
                  <a:pt x="2237627" y="530311"/>
                  <a:pt x="1777532" y="808894"/>
                  <a:pt x="1241289" y="808894"/>
                </a:cubicBezTo>
                <a:cubicBezTo>
                  <a:pt x="705046" y="808894"/>
                  <a:pt x="244952" y="530311"/>
                  <a:pt x="48420" y="133281"/>
                </a:cubicBezTo>
                <a:lnTo>
                  <a:pt x="0" y="0"/>
                </a:lnTo>
                <a:close/>
              </a:path>
            </a:pathLst>
          </a:custGeom>
          <a:solidFill>
            <a:srgbClr val="BADB6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14"/>
          <p:cNvSpPr/>
          <p:nvPr/>
        </p:nvSpPr>
        <p:spPr>
          <a:xfrm>
            <a:off x="3813175" y="-3175"/>
            <a:ext cx="2011363" cy="1163638"/>
          </a:xfrm>
          <a:custGeom>
            <a:avLst/>
            <a:gdLst>
              <a:gd name="connsiteX0" fmla="*/ 0 w 2683175"/>
              <a:gd name="connsiteY0" fmla="*/ 0 h 1163079"/>
              <a:gd name="connsiteX1" fmla="*/ 2683175 w 2683175"/>
              <a:gd name="connsiteY1" fmla="*/ 0 h 1163079"/>
              <a:gd name="connsiteX2" fmla="*/ 2681870 w 2683175"/>
              <a:gd name="connsiteY2" fmla="*/ 24334 h 1163079"/>
              <a:gd name="connsiteX3" fmla="*/ 1341587 w 2683175"/>
              <a:gd name="connsiteY3" fmla="*/ 1163079 h 1163079"/>
              <a:gd name="connsiteX4" fmla="*/ 1305 w 2683175"/>
              <a:gd name="connsiteY4" fmla="*/ 24334 h 116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175" h="1163079">
                <a:moveTo>
                  <a:pt x="0" y="0"/>
                </a:moveTo>
                <a:lnTo>
                  <a:pt x="2683175" y="0"/>
                </a:lnTo>
                <a:lnTo>
                  <a:pt x="2681870" y="24334"/>
                </a:lnTo>
                <a:cubicBezTo>
                  <a:pt x="2612878" y="663950"/>
                  <a:pt x="2039142" y="1163079"/>
                  <a:pt x="1341587" y="1163079"/>
                </a:cubicBezTo>
                <a:cubicBezTo>
                  <a:pt x="644032" y="1163079"/>
                  <a:pt x="70297" y="663950"/>
                  <a:pt x="1305" y="24334"/>
                </a:cubicBezTo>
                <a:close/>
              </a:path>
            </a:pathLst>
          </a:custGeom>
          <a:solidFill>
            <a:srgbClr val="BADB6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a:off x="277813" y="346075"/>
            <a:ext cx="8478837" cy="757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3600" b="1">
                <a:solidFill>
                  <a:srgbClr val="000000"/>
                </a:solidFill>
                <a:latin typeface="Times New Roman" panose="02020603050405020304" pitchFamily="18" charset="0"/>
              </a:rPr>
              <a:t>*Nhận xét:</a:t>
            </a:r>
          </a:p>
          <a:p>
            <a:pPr>
              <a:buFont typeface="Wingdings" panose="05000000000000000000" pitchFamily="2" charset="2"/>
              <a:buChar char="Ø"/>
            </a:pPr>
            <a:r>
              <a:rPr lang="vi-VN" altLang="en-US" sz="3000">
                <a:solidFill>
                  <a:srgbClr val="000000"/>
                </a:solidFill>
                <a:latin typeface="Times New Roman" panose="02020603050405020304" pitchFamily="18" charset="0"/>
              </a:rPr>
              <a:t>Nhịp văn gấp gáp, hơi văn căng thẳng, câu văn dồn dập </a:t>
            </a:r>
            <a:r>
              <a:rPr lang="en-US" altLang="en-US" sz="300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r>
              <a:rPr lang="vi-VN" altLang="en-US" sz="3000">
                <a:solidFill>
                  <a:srgbClr val="000000"/>
                </a:solidFill>
                <a:latin typeface="Times New Roman" panose="02020603050405020304" pitchFamily="18" charset="0"/>
              </a:rPr>
              <a:t> gợi không khí cuộc giao tranh quyết liệt, một sống một chết.</a:t>
            </a:r>
          </a:p>
          <a:p>
            <a:pPr>
              <a:buFont typeface="Wingdings" panose="05000000000000000000" pitchFamily="2" charset="2"/>
              <a:buChar char="Ø"/>
            </a:pPr>
            <a:r>
              <a:rPr lang="vi-VN" altLang="en-US" sz="3000">
                <a:solidFill>
                  <a:srgbClr val="000000"/>
                </a:solidFill>
                <a:latin typeface="Times New Roman" panose="02020603050405020304" pitchFamily="18" charset="0"/>
              </a:rPr>
              <a:t>Tương phản hai lực lượng: một bên là thiên nhiên – thác đá sông Đà bạo liệt, hung tàn, sức mạnh vô song, một bên là con người – ông lái đò bé nhỏ, cạn kiệt sức </a:t>
            </a:r>
            <a:r>
              <a:rPr lang="en-US" altLang="en-US" sz="3000">
                <a:solidFill>
                  <a:srgbClr val="000000"/>
                </a:solidFill>
                <a:latin typeface="Times New Roman" panose="02020603050405020304" pitchFamily="18" charset="0"/>
                <a:cs typeface="Tahoma" panose="020B0604030504040204" pitchFamily="34" charset="0"/>
              </a:rPr>
              <a:t>⇒</a:t>
            </a:r>
            <a:r>
              <a:rPr lang="vi-VN" altLang="en-US" sz="3000">
                <a:solidFill>
                  <a:srgbClr val="000000"/>
                </a:solidFill>
                <a:latin typeface="Times New Roman" panose="02020603050405020304" pitchFamily="18" charset="0"/>
                <a:cs typeface="Tahoma" panose="020B0604030504040204" pitchFamily="34" charset="0"/>
              </a:rPr>
              <a:t> </a:t>
            </a:r>
            <a:r>
              <a:rPr lang="vi-VN" altLang="en-US" sz="3000">
                <a:solidFill>
                  <a:srgbClr val="000000"/>
                </a:solidFill>
                <a:latin typeface="Times New Roman" panose="02020603050405020304" pitchFamily="18" charset="0"/>
              </a:rPr>
              <a:t>Tạo ra một sự tương phản để nhấn mạnh bản lĩnh, sự dũng cảm va khả năng chinh phục tự nhiên của con người</a:t>
            </a:r>
          </a:p>
          <a:p>
            <a:pPr>
              <a:buFont typeface="Wingdings" panose="05000000000000000000" pitchFamily="2" charset="2"/>
              <a:buChar char="Ø"/>
            </a:pPr>
            <a:r>
              <a:rPr lang="vi-VN" altLang="en-US" sz="3000">
                <a:solidFill>
                  <a:srgbClr val="000000"/>
                </a:solidFill>
                <a:latin typeface="Times New Roman" panose="02020603050405020304" pitchFamily="18" charset="0"/>
              </a:rPr>
              <a:t>Kết hợp kiến thức uyên bác trong nhiều lĩnh vực và trí tưởng tượng phong phú cùng kho chữ nghĩa phong phú, tài hoa </a:t>
            </a:r>
            <a:r>
              <a:rPr lang="en-US" altLang="en-US" sz="3000">
                <a:solidFill>
                  <a:srgbClr val="000000"/>
                </a:solidFill>
                <a:latin typeface="Times New Roman" panose="02020603050405020304" pitchFamily="18" charset="0"/>
                <a:cs typeface="Tahoma" panose="020B0604030504040204" pitchFamily="34" charset="0"/>
              </a:rPr>
              <a:t>⇒</a:t>
            </a:r>
            <a:r>
              <a:rPr lang="vi-VN" altLang="en-US" sz="3000">
                <a:solidFill>
                  <a:srgbClr val="000000"/>
                </a:solidFill>
                <a:latin typeface="Times New Roman" panose="02020603050405020304" pitchFamily="18" charset="0"/>
                <a:cs typeface="Tahoma" panose="020B0604030504040204" pitchFamily="34" charset="0"/>
              </a:rPr>
              <a:t> </a:t>
            </a:r>
            <a:r>
              <a:rPr lang="vi-VN" altLang="en-US" sz="3000">
                <a:solidFill>
                  <a:srgbClr val="000000"/>
                </a:solidFill>
                <a:latin typeface="Times New Roman" panose="02020603050405020304" pitchFamily="18" charset="0"/>
              </a:rPr>
              <a:t>Biến câu chuyện bình thường thành bản trường ca về người anh hùng – nghệ sĩ lái đò trong nghệ thuật vượt thác </a:t>
            </a:r>
            <a:r>
              <a:rPr lang="en-US" altLang="en-US" sz="3000">
                <a:solidFill>
                  <a:srgbClr val="000000"/>
                </a:solidFill>
                <a:latin typeface="Times New Roman" panose="02020603050405020304" pitchFamily="18" charset="0"/>
                <a:cs typeface="Tahoma" panose="020B0604030504040204" pitchFamily="34" charset="0"/>
              </a:rPr>
              <a:t>⇒</a:t>
            </a:r>
            <a:r>
              <a:rPr lang="vi-VN" altLang="en-US" sz="3000">
                <a:solidFill>
                  <a:srgbClr val="000000"/>
                </a:solidFill>
                <a:latin typeface="Times New Roman" panose="02020603050405020304" pitchFamily="18" charset="0"/>
              </a:rPr>
              <a:t> Ông lái đò vừa là một dũng sĩ vừa là một nghệ sĩ</a:t>
            </a:r>
          </a:p>
        </p:txBody>
      </p:sp>
      <p:sp>
        <p:nvSpPr>
          <p:cNvPr id="19" name="Freeform 18"/>
          <p:cNvSpPr/>
          <p:nvPr/>
        </p:nvSpPr>
        <p:spPr>
          <a:xfrm rot="10800000">
            <a:off x="6402388" y="5884863"/>
            <a:ext cx="2162175" cy="973137"/>
          </a:xfrm>
          <a:custGeom>
            <a:avLst/>
            <a:gdLst>
              <a:gd name="connsiteX0" fmla="*/ 1441251 w 2882501"/>
              <a:gd name="connsiteY0" fmla="*/ 973001 h 973001"/>
              <a:gd name="connsiteX1" fmla="*/ 792 w 2882501"/>
              <a:gd name="connsiteY1" fmla="*/ 4281 h 973001"/>
              <a:gd name="connsiteX2" fmla="*/ 0 w 2882501"/>
              <a:gd name="connsiteY2" fmla="*/ 0 h 973001"/>
              <a:gd name="connsiteX3" fmla="*/ 2882501 w 2882501"/>
              <a:gd name="connsiteY3" fmla="*/ 0 h 973001"/>
              <a:gd name="connsiteX4" fmla="*/ 2881709 w 2882501"/>
              <a:gd name="connsiteY4" fmla="*/ 4281 h 973001"/>
              <a:gd name="connsiteX5" fmla="*/ 1441251 w 2882501"/>
              <a:gd name="connsiteY5" fmla="*/ 973001 h 97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2501" h="973001">
                <a:moveTo>
                  <a:pt x="1441251" y="973001"/>
                </a:moveTo>
                <a:cubicBezTo>
                  <a:pt x="730715" y="973001"/>
                  <a:pt x="137895" y="557129"/>
                  <a:pt x="792" y="4281"/>
                </a:cubicBezTo>
                <a:lnTo>
                  <a:pt x="0" y="0"/>
                </a:lnTo>
                <a:lnTo>
                  <a:pt x="2882501" y="0"/>
                </a:lnTo>
                <a:lnTo>
                  <a:pt x="2881709" y="4281"/>
                </a:lnTo>
                <a:cubicBezTo>
                  <a:pt x="2744606" y="557129"/>
                  <a:pt x="2151786" y="973001"/>
                  <a:pt x="1441251" y="973001"/>
                </a:cubicBezTo>
                <a:close/>
              </a:path>
            </a:pathLst>
          </a:custGeom>
          <a:solidFill>
            <a:srgbClr val="BADB6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20"/>
          <p:cNvSpPr/>
          <p:nvPr/>
        </p:nvSpPr>
        <p:spPr>
          <a:xfrm>
            <a:off x="0" y="5797550"/>
            <a:ext cx="1193800" cy="1060450"/>
          </a:xfrm>
          <a:custGeom>
            <a:avLst/>
            <a:gdLst>
              <a:gd name="connsiteX0" fmla="*/ 474786 w 1590005"/>
              <a:gd name="connsiteY0" fmla="*/ 0 h 1060925"/>
              <a:gd name="connsiteX1" fmla="*/ 1590005 w 1590005"/>
              <a:gd name="connsiteY1" fmla="*/ 1050925 h 1060925"/>
              <a:gd name="connsiteX2" fmla="*/ 1588935 w 1590005"/>
              <a:gd name="connsiteY2" fmla="*/ 1060925 h 1060925"/>
              <a:gd name="connsiteX3" fmla="*/ 0 w 1590005"/>
              <a:gd name="connsiteY3" fmla="*/ 1060925 h 1060925"/>
              <a:gd name="connsiteX4" fmla="*/ 0 w 1590005"/>
              <a:gd name="connsiteY4" fmla="*/ 103401 h 1060925"/>
              <a:gd name="connsiteX5" fmla="*/ 40693 w 1590005"/>
              <a:gd name="connsiteY5" fmla="*/ 82587 h 1060925"/>
              <a:gd name="connsiteX6" fmla="*/ 474786 w 1590005"/>
              <a:gd name="connsiteY6" fmla="*/ 0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005" h="1060925">
                <a:moveTo>
                  <a:pt x="474786" y="0"/>
                </a:moveTo>
                <a:cubicBezTo>
                  <a:pt x="1090704" y="0"/>
                  <a:pt x="1590005" y="470515"/>
                  <a:pt x="1590005" y="1050925"/>
                </a:cubicBezTo>
                <a:lnTo>
                  <a:pt x="1588935" y="1060925"/>
                </a:lnTo>
                <a:lnTo>
                  <a:pt x="0" y="1060925"/>
                </a:lnTo>
                <a:lnTo>
                  <a:pt x="0" y="103401"/>
                </a:lnTo>
                <a:lnTo>
                  <a:pt x="40693" y="82587"/>
                </a:lnTo>
                <a:cubicBezTo>
                  <a:pt x="174116" y="29407"/>
                  <a:pt x="320807" y="0"/>
                  <a:pt x="474786" y="0"/>
                </a:cubicBezTo>
                <a:close/>
              </a:path>
            </a:pathLst>
          </a:cu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889500" y="0"/>
            <a:ext cx="2901950" cy="2097088"/>
          </a:xfrm>
          <a:custGeom>
            <a:avLst/>
            <a:gdLst>
              <a:gd name="connsiteX0" fmla="*/ 36555 w 3868738"/>
              <a:gd name="connsiteY0" fmla="*/ 0 h 2097089"/>
              <a:gd name="connsiteX1" fmla="*/ 3832183 w 3868738"/>
              <a:gd name="connsiteY1" fmla="*/ 0 h 2097089"/>
              <a:gd name="connsiteX2" fmla="*/ 3858751 w 3868738"/>
              <a:gd name="connsiteY2" fmla="*/ 158295 h 2097089"/>
              <a:gd name="connsiteX3" fmla="*/ 3868738 w 3868738"/>
              <a:gd name="connsiteY3" fmla="*/ 338138 h 2097089"/>
              <a:gd name="connsiteX4" fmla="*/ 1934369 w 3868738"/>
              <a:gd name="connsiteY4" fmla="*/ 2097089 h 2097089"/>
              <a:gd name="connsiteX5" fmla="*/ 0 w 3868738"/>
              <a:gd name="connsiteY5" fmla="*/ 338138 h 2097089"/>
              <a:gd name="connsiteX6" fmla="*/ 9987 w 3868738"/>
              <a:gd name="connsiteY6" fmla="*/ 158295 h 209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738" h="2097089">
                <a:moveTo>
                  <a:pt x="36555" y="0"/>
                </a:moveTo>
                <a:lnTo>
                  <a:pt x="3832183" y="0"/>
                </a:lnTo>
                <a:lnTo>
                  <a:pt x="3858751" y="158295"/>
                </a:lnTo>
                <a:cubicBezTo>
                  <a:pt x="3865355" y="217426"/>
                  <a:pt x="3868738" y="277423"/>
                  <a:pt x="3868738" y="338138"/>
                </a:cubicBezTo>
                <a:cubicBezTo>
                  <a:pt x="3868738" y="1309580"/>
                  <a:pt x="3002691" y="2097089"/>
                  <a:pt x="1934369" y="2097089"/>
                </a:cubicBezTo>
                <a:cubicBezTo>
                  <a:pt x="866047" y="2097089"/>
                  <a:pt x="0" y="1309580"/>
                  <a:pt x="0" y="338138"/>
                </a:cubicBezTo>
                <a:cubicBezTo>
                  <a:pt x="0" y="277423"/>
                  <a:pt x="3383" y="217426"/>
                  <a:pt x="9987" y="158295"/>
                </a:cubicBezTo>
                <a:close/>
              </a:path>
            </a:pathLst>
          </a:custGeom>
          <a:solidFill>
            <a:srgbClr val="BADB67">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p:cNvSpPr/>
          <p:nvPr/>
        </p:nvSpPr>
        <p:spPr>
          <a:xfrm>
            <a:off x="-14288" y="4910138"/>
            <a:ext cx="1641476" cy="1947862"/>
          </a:xfrm>
          <a:custGeom>
            <a:avLst/>
            <a:gdLst>
              <a:gd name="connsiteX0" fmla="*/ 476393 w 2187718"/>
              <a:gd name="connsiteY0" fmla="*/ 0 h 1947862"/>
              <a:gd name="connsiteX1" fmla="*/ 2187718 w 2187718"/>
              <a:gd name="connsiteY1" fmla="*/ 1618456 h 1947862"/>
              <a:gd name="connsiteX2" fmla="*/ 2152950 w 2187718"/>
              <a:gd name="connsiteY2" fmla="*/ 1944632 h 1947862"/>
              <a:gd name="connsiteX3" fmla="*/ 2152072 w 2187718"/>
              <a:gd name="connsiteY3" fmla="*/ 1947862 h 1947862"/>
              <a:gd name="connsiteX4" fmla="*/ 0 w 2187718"/>
              <a:gd name="connsiteY4" fmla="*/ 1947862 h 1947862"/>
              <a:gd name="connsiteX5" fmla="*/ 0 w 2187718"/>
              <a:gd name="connsiteY5" fmla="*/ 64859 h 1947862"/>
              <a:gd name="connsiteX6" fmla="*/ 131501 w 2187718"/>
              <a:gd name="connsiteY6" fmla="*/ 32881 h 1947862"/>
              <a:gd name="connsiteX7" fmla="*/ 476393 w 2187718"/>
              <a:gd name="connsiteY7" fmla="*/ 0 h 194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7718" h="1947862">
                <a:moveTo>
                  <a:pt x="476393" y="0"/>
                </a:moveTo>
                <a:cubicBezTo>
                  <a:pt x="1421532" y="0"/>
                  <a:pt x="2187718" y="724607"/>
                  <a:pt x="2187718" y="1618456"/>
                </a:cubicBezTo>
                <a:cubicBezTo>
                  <a:pt x="2187718" y="1730187"/>
                  <a:pt x="2175746" y="1839274"/>
                  <a:pt x="2152950" y="1944632"/>
                </a:cubicBezTo>
                <a:lnTo>
                  <a:pt x="2152072" y="1947862"/>
                </a:lnTo>
                <a:lnTo>
                  <a:pt x="0" y="1947862"/>
                </a:lnTo>
                <a:lnTo>
                  <a:pt x="0" y="64859"/>
                </a:lnTo>
                <a:lnTo>
                  <a:pt x="131501" y="32881"/>
                </a:lnTo>
                <a:cubicBezTo>
                  <a:pt x="242904" y="11322"/>
                  <a:pt x="358251" y="0"/>
                  <a:pt x="476393" y="0"/>
                </a:cubicBezTo>
                <a:close/>
              </a:path>
            </a:pathLst>
          </a:custGeom>
          <a:solidFill>
            <a:srgbClr val="BADB67">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5110163" y="5778500"/>
            <a:ext cx="2008187" cy="1079500"/>
          </a:xfrm>
          <a:custGeom>
            <a:avLst/>
            <a:gdLst>
              <a:gd name="connsiteX0" fmla="*/ 1338186 w 2676372"/>
              <a:gd name="connsiteY0" fmla="*/ 0 h 1079500"/>
              <a:gd name="connsiteX1" fmla="*/ 2667923 w 2676372"/>
              <a:gd name="connsiteY1" fmla="*/ 1002009 h 1079500"/>
              <a:gd name="connsiteX2" fmla="*/ 2676372 w 2676372"/>
              <a:gd name="connsiteY2" fmla="*/ 1079500 h 1079500"/>
              <a:gd name="connsiteX3" fmla="*/ 0 w 2676372"/>
              <a:gd name="connsiteY3" fmla="*/ 1079500 h 1079500"/>
              <a:gd name="connsiteX4" fmla="*/ 8449 w 2676372"/>
              <a:gd name="connsiteY4" fmla="*/ 1002009 h 1079500"/>
              <a:gd name="connsiteX5" fmla="*/ 1338186 w 2676372"/>
              <a:gd name="connsiteY5"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6372" h="1079500">
                <a:moveTo>
                  <a:pt x="1338186" y="0"/>
                </a:moveTo>
                <a:cubicBezTo>
                  <a:pt x="1994106" y="0"/>
                  <a:pt x="2541359" y="430164"/>
                  <a:pt x="2667923" y="1002009"/>
                </a:cubicBezTo>
                <a:lnTo>
                  <a:pt x="2676372" y="1079500"/>
                </a:lnTo>
                <a:lnTo>
                  <a:pt x="0" y="1079500"/>
                </a:lnTo>
                <a:lnTo>
                  <a:pt x="8449" y="1002009"/>
                </a:lnTo>
                <a:cubicBezTo>
                  <a:pt x="135014" y="430164"/>
                  <a:pt x="682266" y="0"/>
                  <a:pt x="1338186" y="0"/>
                </a:cubicBezTo>
                <a:close/>
              </a:path>
            </a:pathLst>
          </a:custGeom>
          <a:solidFill>
            <a:srgbClr val="BADB67">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a:off x="1277938" y="5478463"/>
            <a:ext cx="1673225" cy="1379537"/>
          </a:xfrm>
          <a:custGeom>
            <a:avLst/>
            <a:gdLst>
              <a:gd name="connsiteX0" fmla="*/ 1115219 w 2230438"/>
              <a:gd name="connsiteY0" fmla="*/ 0 h 1379537"/>
              <a:gd name="connsiteX1" fmla="*/ 2230438 w 2230438"/>
              <a:gd name="connsiteY1" fmla="*/ 1050925 h 1379537"/>
              <a:gd name="connsiteX2" fmla="*/ 2207781 w 2230438"/>
              <a:gd name="connsiteY2" fmla="*/ 1262723 h 1379537"/>
              <a:gd name="connsiteX3" fmla="*/ 2169301 w 2230438"/>
              <a:gd name="connsiteY3" fmla="*/ 1379537 h 1379537"/>
              <a:gd name="connsiteX4" fmla="*/ 61137 w 2230438"/>
              <a:gd name="connsiteY4" fmla="*/ 1379537 h 1379537"/>
              <a:gd name="connsiteX5" fmla="*/ 22657 w 2230438"/>
              <a:gd name="connsiteY5" fmla="*/ 1262723 h 1379537"/>
              <a:gd name="connsiteX6" fmla="*/ 0 w 2230438"/>
              <a:gd name="connsiteY6" fmla="*/ 1050925 h 1379537"/>
              <a:gd name="connsiteX7" fmla="*/ 1115219 w 2230438"/>
              <a:gd name="connsiteY7" fmla="*/ 0 h 13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0438" h="1379537">
                <a:moveTo>
                  <a:pt x="1115219" y="0"/>
                </a:moveTo>
                <a:cubicBezTo>
                  <a:pt x="1731137" y="0"/>
                  <a:pt x="2230438" y="470515"/>
                  <a:pt x="2230438" y="1050925"/>
                </a:cubicBezTo>
                <a:cubicBezTo>
                  <a:pt x="2230438" y="1123477"/>
                  <a:pt x="2222637" y="1194311"/>
                  <a:pt x="2207781" y="1262723"/>
                </a:cubicBezTo>
                <a:lnTo>
                  <a:pt x="2169301" y="1379537"/>
                </a:lnTo>
                <a:lnTo>
                  <a:pt x="61137" y="1379537"/>
                </a:lnTo>
                <a:lnTo>
                  <a:pt x="22657" y="1262723"/>
                </a:lnTo>
                <a:cubicBezTo>
                  <a:pt x="7802" y="1194311"/>
                  <a:pt x="0" y="1123477"/>
                  <a:pt x="0" y="1050925"/>
                </a:cubicBezTo>
                <a:cubicBezTo>
                  <a:pt x="0" y="470515"/>
                  <a:pt x="499301" y="0"/>
                  <a:pt x="1115219" y="0"/>
                </a:cubicBezTo>
                <a:close/>
              </a:path>
            </a:pathLst>
          </a:cu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20"/>
          <p:cNvSpPr/>
          <p:nvPr/>
        </p:nvSpPr>
        <p:spPr>
          <a:xfrm>
            <a:off x="7599363" y="-26988"/>
            <a:ext cx="1554162" cy="1252538"/>
          </a:xfrm>
          <a:custGeom>
            <a:avLst/>
            <a:gdLst>
              <a:gd name="connsiteX0" fmla="*/ 12262 w 2071689"/>
              <a:gd name="connsiteY0" fmla="*/ 0 h 1252993"/>
              <a:gd name="connsiteX1" fmla="*/ 2071689 w 2071689"/>
              <a:gd name="connsiteY1" fmla="*/ 0 h 1252993"/>
              <a:gd name="connsiteX2" fmla="*/ 2071689 w 2071689"/>
              <a:gd name="connsiteY2" fmla="*/ 907088 h 1252993"/>
              <a:gd name="connsiteX3" fmla="*/ 2059625 w 2071689"/>
              <a:gd name="connsiteY3" fmla="*/ 919611 h 1252993"/>
              <a:gd name="connsiteX4" fmla="*/ 1206500 w 2071689"/>
              <a:gd name="connsiteY4" fmla="*/ 1252993 h 1252993"/>
              <a:gd name="connsiteX5" fmla="*/ 0 w 2071689"/>
              <a:gd name="connsiteY5" fmla="*/ 114755 h 125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9" h="1252993">
                <a:moveTo>
                  <a:pt x="12262" y="0"/>
                </a:moveTo>
                <a:lnTo>
                  <a:pt x="2071689" y="0"/>
                </a:lnTo>
                <a:lnTo>
                  <a:pt x="2071689" y="907088"/>
                </a:lnTo>
                <a:lnTo>
                  <a:pt x="2059625" y="919611"/>
                </a:lnTo>
                <a:cubicBezTo>
                  <a:pt x="1841291" y="1125591"/>
                  <a:pt x="1539666" y="1252993"/>
                  <a:pt x="1206500" y="1252993"/>
                </a:cubicBezTo>
                <a:cubicBezTo>
                  <a:pt x="540168" y="1252993"/>
                  <a:pt x="0" y="743386"/>
                  <a:pt x="0" y="114755"/>
                </a:cubicBezTo>
                <a:close/>
              </a:path>
            </a:pathLst>
          </a:cu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a:spLocks noChangeArrowheads="1"/>
          </p:cNvSpPr>
          <p:nvPr/>
        </p:nvSpPr>
        <p:spPr bwMode="auto">
          <a:xfrm>
            <a:off x="441325" y="295275"/>
            <a:ext cx="4186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3600" b="1" u="sng">
                <a:latin typeface="Times New Roman" panose="02020603050405020304" pitchFamily="18" charset="0"/>
              </a:rPr>
              <a:t>*Tiểu kết:</a:t>
            </a:r>
            <a:endParaRPr lang="en-US" altLang="en-US" sz="3600" b="1" u="sng">
              <a:latin typeface="Calibri Light" panose="020F0302020204030204" pitchFamily="34" charset="0"/>
            </a:endParaRPr>
          </a:p>
        </p:txBody>
      </p:sp>
      <p:sp>
        <p:nvSpPr>
          <p:cNvPr id="3" name="TextBox 2"/>
          <p:cNvSpPr txBox="1">
            <a:spLocks noChangeArrowheads="1"/>
          </p:cNvSpPr>
          <p:nvPr/>
        </p:nvSpPr>
        <p:spPr bwMode="auto">
          <a:xfrm>
            <a:off x="441325" y="1123950"/>
            <a:ext cx="8334375"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Ø"/>
            </a:pPr>
            <a:r>
              <a:rPr lang="vi-VN" altLang="en-US" sz="3200">
                <a:solidFill>
                  <a:srgbClr val="000000"/>
                </a:solidFill>
                <a:latin typeface="Times New Roman" panose="02020603050405020304" pitchFamily="18" charset="0"/>
              </a:rPr>
              <a:t>Ông lái đò là hình ảnh tuyệt đẹp về người lao động bình thường nhưng tài hoa, trí dũng. Nhân vật ông lái đò được xây dựng trong mối tương quan với hoàn cảnh (cuộc đối đầu dữ dội với sông Đà)  để làm nổi bật phẩm chất và tính cách.</a:t>
            </a:r>
          </a:p>
          <a:p>
            <a:endParaRPr lang="vi-VN" altLang="en-US" sz="3200">
              <a:solidFill>
                <a:srgbClr val="000000"/>
              </a:solidFill>
              <a:latin typeface="Calibri" panose="020F0502020204030204" pitchFamily="34" charset="0"/>
            </a:endParaRPr>
          </a:p>
          <a:p>
            <a:pPr>
              <a:buFont typeface="Wingdings" panose="05000000000000000000" pitchFamily="2" charset="2"/>
              <a:buChar char="Ø"/>
            </a:pPr>
            <a:r>
              <a:rPr lang="vi-VN" altLang="en-US" sz="3200">
                <a:solidFill>
                  <a:srgbClr val="000000"/>
                </a:solidFill>
                <a:latin typeface="Times New Roman" panose="02020603050405020304" pitchFamily="18" charset="0"/>
              </a:rPr>
              <a:t>Nét độc đáo là Nguyễn Tuân đã sử dụng tri thức hội họa, điện ảnh, võ thuật, quân sự một cách tài hoa – uyên bác để diễn tả sinh động tài nghệ của nhân vật.</a:t>
            </a:r>
          </a:p>
          <a:p>
            <a:pPr>
              <a:buFont typeface="Wingdings" panose="05000000000000000000" pitchFamily="2" charset="2"/>
              <a:buChar char="Ø"/>
            </a:pPr>
            <a:endParaRPr lang="vi-VN" altLang="en-US" sz="3200">
              <a:solidFill>
                <a:srgbClr val="000000"/>
              </a:solidFill>
              <a:latin typeface="Times New Roman" panose="02020603050405020304" pitchFamily="18" charset="0"/>
            </a:endParaRPr>
          </a:p>
          <a:p>
            <a:pPr>
              <a:buFont typeface="Wingdings" panose="05000000000000000000" pitchFamily="2" charset="2"/>
              <a:buChar char="Ø"/>
            </a:pPr>
            <a:r>
              <a:rPr lang="vi-VN" altLang="en-US" sz="3200">
                <a:solidFill>
                  <a:srgbClr val="000000"/>
                </a:solidFill>
                <a:latin typeface="Times New Roman" panose="02020603050405020304" pitchFamily="18" charset="0"/>
              </a:rPr>
              <a:t>Qua đó, nhà văn đã dành cho nhân vật những tình cảm yêu mến và trân trọng, ngợi ca</a:t>
            </a:r>
            <a:endParaRPr lang="en-US" altLang="en-US" sz="3200">
              <a:solidFill>
                <a:srgbClr val="000000"/>
              </a:solidFill>
              <a:latin typeface="Calibri Light" panose="020F0302020204030204" pitchFamily="34" charset="0"/>
            </a:endParaRPr>
          </a:p>
          <a:p>
            <a:endParaRPr lang="en-US" altLang="en-US" sz="2800">
              <a:solidFill>
                <a:srgbClr val="000000"/>
              </a:solidFill>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rot="14179164">
            <a:off x="-496216" y="-207197"/>
            <a:ext cx="2359035" cy="1943631"/>
          </a:xfrm>
          <a:custGeom>
            <a:avLst/>
            <a:gdLst>
              <a:gd name="connsiteX0" fmla="*/ 1289727 w 2359035"/>
              <a:gd name="connsiteY0" fmla="*/ 2591508 h 2591508"/>
              <a:gd name="connsiteX1" fmla="*/ 1229937 w 2359035"/>
              <a:gd name="connsiteY1" fmla="*/ 2588545 h 2591508"/>
              <a:gd name="connsiteX2" fmla="*/ 0 w 2359035"/>
              <a:gd name="connsiteY2" fmla="*/ 1250874 h 2591508"/>
              <a:gd name="connsiteX3" fmla="*/ 761133 w 2359035"/>
              <a:gd name="connsiteY3" fmla="*/ 46022 h 2591508"/>
              <a:gd name="connsiteX4" fmla="*/ 878049 w 2359035"/>
              <a:gd name="connsiteY4" fmla="*/ 0 h 2591508"/>
              <a:gd name="connsiteX5" fmla="*/ 2359035 w 2359035"/>
              <a:gd name="connsiteY5" fmla="*/ 986970 h 259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9035" h="2591508">
                <a:moveTo>
                  <a:pt x="1289727" y="2591508"/>
                </a:moveTo>
                <a:lnTo>
                  <a:pt x="1229937" y="2588545"/>
                </a:lnTo>
                <a:cubicBezTo>
                  <a:pt x="539100" y="2519687"/>
                  <a:pt x="0" y="1947070"/>
                  <a:pt x="0" y="1250874"/>
                </a:cubicBezTo>
                <a:cubicBezTo>
                  <a:pt x="0" y="722925"/>
                  <a:pt x="310020" y="266043"/>
                  <a:pt x="761133" y="46022"/>
                </a:cubicBezTo>
                <a:lnTo>
                  <a:pt x="878049" y="0"/>
                </a:lnTo>
                <a:lnTo>
                  <a:pt x="2359035" y="986970"/>
                </a:lnTo>
                <a:close/>
              </a:path>
            </a:pathLst>
          </a:custGeom>
          <a:gradFill flip="none" rotWithShape="1">
            <a:gsLst>
              <a:gs pos="100000">
                <a:schemeClr val="bg1"/>
              </a:gs>
              <a:gs pos="1000">
                <a:srgbClr val="5EC898">
                  <a:alpha val="22000"/>
                </a:srgb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23" name="Freeform 22"/>
          <p:cNvSpPr/>
          <p:nvPr/>
        </p:nvSpPr>
        <p:spPr>
          <a:xfrm rot="18083571">
            <a:off x="7471166" y="4068375"/>
            <a:ext cx="2648463" cy="1691960"/>
          </a:xfrm>
          <a:custGeom>
            <a:avLst/>
            <a:gdLst>
              <a:gd name="connsiteX0" fmla="*/ 2574672 w 2648463"/>
              <a:gd name="connsiteY0" fmla="*/ 703690 h 2255947"/>
              <a:gd name="connsiteX1" fmla="*/ 2632363 w 2648463"/>
              <a:gd name="connsiteY1" fmla="*/ 821229 h 2255947"/>
              <a:gd name="connsiteX2" fmla="*/ 2648463 w 2648463"/>
              <a:gd name="connsiteY2" fmla="*/ 864399 h 2255947"/>
              <a:gd name="connsiteX3" fmla="*/ 368102 w 2648463"/>
              <a:gd name="connsiteY3" fmla="*/ 2255947 h 2255947"/>
              <a:gd name="connsiteX4" fmla="*/ 233977 w 2648463"/>
              <a:gd name="connsiteY4" fmla="*/ 2096399 h 2255947"/>
              <a:gd name="connsiteX5" fmla="*/ 0 w 2648463"/>
              <a:gd name="connsiteY5" fmla="*/ 1344613 h 2255947"/>
              <a:gd name="connsiteX6" fmla="*/ 1370013 w 2648463"/>
              <a:gd name="connsiteY6" fmla="*/ 0 h 2255947"/>
              <a:gd name="connsiteX7" fmla="*/ 2574672 w 2648463"/>
              <a:gd name="connsiteY7" fmla="*/ 703690 h 225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8463" h="2255947">
                <a:moveTo>
                  <a:pt x="2574672" y="703690"/>
                </a:moveTo>
                <a:cubicBezTo>
                  <a:pt x="2595763" y="741795"/>
                  <a:pt x="2615032" y="781013"/>
                  <a:pt x="2632363" y="821229"/>
                </a:cubicBezTo>
                <a:lnTo>
                  <a:pt x="2648463" y="864399"/>
                </a:lnTo>
                <a:lnTo>
                  <a:pt x="368102" y="2255947"/>
                </a:lnTo>
                <a:lnTo>
                  <a:pt x="233977" y="2096399"/>
                </a:lnTo>
                <a:cubicBezTo>
                  <a:pt x="86256" y="1881797"/>
                  <a:pt x="0" y="1623092"/>
                  <a:pt x="0" y="1344613"/>
                </a:cubicBezTo>
                <a:cubicBezTo>
                  <a:pt x="0" y="602004"/>
                  <a:pt x="613376" y="0"/>
                  <a:pt x="1370013" y="0"/>
                </a:cubicBezTo>
                <a:cubicBezTo>
                  <a:pt x="1890201" y="0"/>
                  <a:pt x="2342675" y="284541"/>
                  <a:pt x="2574672" y="703690"/>
                </a:cubicBezTo>
                <a:close/>
              </a:path>
            </a:pathLst>
          </a:custGeom>
          <a:gradFill flip="none" rotWithShape="1">
            <a:gsLst>
              <a:gs pos="100000">
                <a:schemeClr val="bg1"/>
              </a:gs>
              <a:gs pos="1000">
                <a:srgbClr val="5EC898">
                  <a:alpha val="22000"/>
                </a:srgb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25" name="Freeform 24"/>
          <p:cNvSpPr/>
          <p:nvPr/>
        </p:nvSpPr>
        <p:spPr>
          <a:xfrm rot="6805137">
            <a:off x="-390686" y="5261978"/>
            <a:ext cx="2002035" cy="1773791"/>
          </a:xfrm>
          <a:custGeom>
            <a:avLst/>
            <a:gdLst>
              <a:gd name="connsiteX0" fmla="*/ 107662 w 2002035"/>
              <a:gd name="connsiteY0" fmla="*/ 1862625 h 2365055"/>
              <a:gd name="connsiteX1" fmla="*/ 0 w 2002035"/>
              <a:gd name="connsiteY1" fmla="*/ 1339241 h 2365055"/>
              <a:gd name="connsiteX2" fmla="*/ 1229937 w 2002035"/>
              <a:gd name="connsiteY2" fmla="*/ 1570 h 2365055"/>
              <a:gd name="connsiteX3" fmla="*/ 1261616 w 2002035"/>
              <a:gd name="connsiteY3" fmla="*/ 0 h 2365055"/>
              <a:gd name="connsiteX4" fmla="*/ 2002035 w 2002035"/>
              <a:gd name="connsiteY4" fmla="*/ 1709455 h 2365055"/>
              <a:gd name="connsiteX5" fmla="*/ 488407 w 2002035"/>
              <a:gd name="connsiteY5" fmla="*/ 2365055 h 2365055"/>
              <a:gd name="connsiteX6" fmla="*/ 448847 w 2002035"/>
              <a:gd name="connsiteY6" fmla="*/ 2334548 h 2365055"/>
              <a:gd name="connsiteX7" fmla="*/ 107662 w 2002035"/>
              <a:gd name="connsiteY7" fmla="*/ 1862625 h 236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035" h="2365055">
                <a:moveTo>
                  <a:pt x="107662" y="1862625"/>
                </a:moveTo>
                <a:cubicBezTo>
                  <a:pt x="38336" y="1701758"/>
                  <a:pt x="0" y="1524893"/>
                  <a:pt x="0" y="1339241"/>
                </a:cubicBezTo>
                <a:cubicBezTo>
                  <a:pt x="0" y="643045"/>
                  <a:pt x="539100" y="70428"/>
                  <a:pt x="1229937" y="1570"/>
                </a:cubicBezTo>
                <a:lnTo>
                  <a:pt x="1261616" y="0"/>
                </a:lnTo>
                <a:lnTo>
                  <a:pt x="2002035" y="1709455"/>
                </a:lnTo>
                <a:lnTo>
                  <a:pt x="488407" y="2365055"/>
                </a:lnTo>
                <a:lnTo>
                  <a:pt x="448847" y="2334548"/>
                </a:lnTo>
                <a:cubicBezTo>
                  <a:pt x="302869" y="2204330"/>
                  <a:pt x="185655" y="2043601"/>
                  <a:pt x="107662" y="1862625"/>
                </a:cubicBezTo>
                <a:close/>
              </a:path>
            </a:pathLst>
          </a:custGeom>
          <a:gradFill flip="none" rotWithShape="1">
            <a:gsLst>
              <a:gs pos="100000">
                <a:schemeClr val="bg1"/>
              </a:gs>
              <a:gs pos="1000">
                <a:schemeClr val="accent4">
                  <a:lumMod val="40000"/>
                  <a:lumOff val="60000"/>
                  <a:alpha val="65000"/>
                </a:scheme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7" name="Freeform 16"/>
          <p:cNvSpPr/>
          <p:nvPr/>
        </p:nvSpPr>
        <p:spPr>
          <a:xfrm rot="15818176">
            <a:off x="1159029" y="5173886"/>
            <a:ext cx="1647097" cy="2015469"/>
          </a:xfrm>
          <a:custGeom>
            <a:avLst/>
            <a:gdLst>
              <a:gd name="connsiteX0" fmla="*/ 1640024 w 1647097"/>
              <a:gd name="connsiteY0" fmla="*/ 1480158 h 2687292"/>
              <a:gd name="connsiteX1" fmla="*/ 277084 w 1647097"/>
              <a:gd name="connsiteY1" fmla="*/ 2687292 h 2687292"/>
              <a:gd name="connsiteX2" fmla="*/ 978 w 1647097"/>
              <a:gd name="connsiteY2" fmla="*/ 2659974 h 2687292"/>
              <a:gd name="connsiteX3" fmla="*/ 0 w 1647097"/>
              <a:gd name="connsiteY3" fmla="*/ 2659676 h 2687292"/>
              <a:gd name="connsiteX4" fmla="*/ 296626 w 1647097"/>
              <a:gd name="connsiteY4" fmla="*/ 0 h 2687292"/>
              <a:gd name="connsiteX5" fmla="*/ 553190 w 1647097"/>
              <a:gd name="connsiteY5" fmla="*/ 25384 h 2687292"/>
              <a:gd name="connsiteX6" fmla="*/ 1647097 w 1647097"/>
              <a:gd name="connsiteY6" fmla="*/ 1342679 h 2687292"/>
              <a:gd name="connsiteX7" fmla="*/ 1640024 w 1647097"/>
              <a:gd name="connsiteY7" fmla="*/ 1480158 h 26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7097" h="2687292">
                <a:moveTo>
                  <a:pt x="1640024" y="1480158"/>
                </a:moveTo>
                <a:cubicBezTo>
                  <a:pt x="1569865" y="2158187"/>
                  <a:pt x="986431" y="2687292"/>
                  <a:pt x="277084" y="2687292"/>
                </a:cubicBezTo>
                <a:cubicBezTo>
                  <a:pt x="182504" y="2687292"/>
                  <a:pt x="90163" y="2677886"/>
                  <a:pt x="978" y="2659974"/>
                </a:cubicBezTo>
                <a:lnTo>
                  <a:pt x="0" y="2659676"/>
                </a:lnTo>
                <a:lnTo>
                  <a:pt x="296626" y="0"/>
                </a:lnTo>
                <a:lnTo>
                  <a:pt x="553190" y="25384"/>
                </a:lnTo>
                <a:cubicBezTo>
                  <a:pt x="1177481" y="150764"/>
                  <a:pt x="1647097" y="692896"/>
                  <a:pt x="1647097" y="1342679"/>
                </a:cubicBezTo>
                <a:cubicBezTo>
                  <a:pt x="1647097" y="1389092"/>
                  <a:pt x="1644701" y="1434956"/>
                  <a:pt x="1640024" y="1480158"/>
                </a:cubicBezTo>
                <a:close/>
              </a:path>
            </a:pathLst>
          </a:custGeom>
          <a:gradFill flip="none" rotWithShape="1">
            <a:gsLst>
              <a:gs pos="100000">
                <a:schemeClr val="bg1"/>
              </a:gs>
              <a:gs pos="1000">
                <a:schemeClr val="accent4">
                  <a:lumMod val="40000"/>
                  <a:lumOff val="60000"/>
                  <a:alpha val="65000"/>
                </a:scheme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9" name="Freeform 18"/>
          <p:cNvSpPr/>
          <p:nvPr/>
        </p:nvSpPr>
        <p:spPr>
          <a:xfrm>
            <a:off x="2836863" y="5681663"/>
            <a:ext cx="1617662" cy="1176337"/>
          </a:xfrm>
          <a:custGeom>
            <a:avLst/>
            <a:gdLst>
              <a:gd name="connsiteX0" fmla="*/ 1078707 w 2157414"/>
              <a:gd name="connsiteY0" fmla="*/ 0 h 1176338"/>
              <a:gd name="connsiteX1" fmla="*/ 2157414 w 2157414"/>
              <a:gd name="connsiteY1" fmla="*/ 1042988 h 1176338"/>
              <a:gd name="connsiteX2" fmla="*/ 2143511 w 2157414"/>
              <a:gd name="connsiteY2" fmla="*/ 1176338 h 1176338"/>
              <a:gd name="connsiteX3" fmla="*/ 13903 w 2157414"/>
              <a:gd name="connsiteY3" fmla="*/ 1176338 h 1176338"/>
              <a:gd name="connsiteX4" fmla="*/ 0 w 2157414"/>
              <a:gd name="connsiteY4" fmla="*/ 1042988 h 1176338"/>
              <a:gd name="connsiteX5" fmla="*/ 1078707 w 2157414"/>
              <a:gd name="connsiteY5" fmla="*/ 0 h 11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7414" h="1176338">
                <a:moveTo>
                  <a:pt x="1078707" y="0"/>
                </a:moveTo>
                <a:cubicBezTo>
                  <a:pt x="1674460" y="0"/>
                  <a:pt x="2157414" y="466962"/>
                  <a:pt x="2157414" y="1042988"/>
                </a:cubicBezTo>
                <a:lnTo>
                  <a:pt x="2143511" y="1176338"/>
                </a:lnTo>
                <a:lnTo>
                  <a:pt x="13903" y="1176338"/>
                </a:lnTo>
                <a:lnTo>
                  <a:pt x="0" y="1042988"/>
                </a:lnTo>
                <a:cubicBezTo>
                  <a:pt x="0" y="466962"/>
                  <a:pt x="482954" y="0"/>
                  <a:pt x="1078707" y="0"/>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5432425" y="0"/>
            <a:ext cx="1617663" cy="1042988"/>
          </a:xfrm>
          <a:custGeom>
            <a:avLst/>
            <a:gdLst>
              <a:gd name="connsiteX0" fmla="*/ 0 w 2157414"/>
              <a:gd name="connsiteY0" fmla="*/ 0 h 1042989"/>
              <a:gd name="connsiteX1" fmla="*/ 2157414 w 2157414"/>
              <a:gd name="connsiteY1" fmla="*/ 0 h 1042989"/>
              <a:gd name="connsiteX2" fmla="*/ 2157414 w 2157414"/>
              <a:gd name="connsiteY2" fmla="*/ 1 h 1042989"/>
              <a:gd name="connsiteX3" fmla="*/ 1078707 w 2157414"/>
              <a:gd name="connsiteY3" fmla="*/ 1042989 h 1042989"/>
              <a:gd name="connsiteX4" fmla="*/ 0 w 2157414"/>
              <a:gd name="connsiteY4" fmla="*/ 1 h 104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414" h="1042989">
                <a:moveTo>
                  <a:pt x="0" y="0"/>
                </a:moveTo>
                <a:lnTo>
                  <a:pt x="2157414" y="0"/>
                </a:lnTo>
                <a:lnTo>
                  <a:pt x="2157414" y="1"/>
                </a:lnTo>
                <a:cubicBezTo>
                  <a:pt x="2157414" y="576027"/>
                  <a:pt x="1674460" y="1042989"/>
                  <a:pt x="1078707" y="1042989"/>
                </a:cubicBezTo>
                <a:cubicBezTo>
                  <a:pt x="482954" y="1042989"/>
                  <a:pt x="0" y="576027"/>
                  <a:pt x="0" y="1"/>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a:spLocks noChangeArrowheads="1"/>
          </p:cNvSpPr>
          <p:nvPr/>
        </p:nvSpPr>
        <p:spPr bwMode="auto">
          <a:xfrm>
            <a:off x="368300" y="395288"/>
            <a:ext cx="855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4000" u="sng">
                <a:solidFill>
                  <a:srgbClr val="595959"/>
                </a:solidFill>
                <a:latin typeface="Times New Roman" panose="02020603050405020304" pitchFamily="18" charset="0"/>
              </a:rPr>
              <a:t>2.Đánh giá về nội dung và nghệ thuật</a:t>
            </a:r>
            <a:endParaRPr lang="en-US" altLang="en-US" sz="4000" u="sng">
              <a:solidFill>
                <a:srgbClr val="595959"/>
              </a:solidFill>
              <a:latin typeface="Calibri Light" panose="020F0302020204030204" pitchFamily="34" charset="0"/>
            </a:endParaRPr>
          </a:p>
        </p:txBody>
      </p:sp>
      <p:sp>
        <p:nvSpPr>
          <p:cNvPr id="3" name="TextBox 2"/>
          <p:cNvSpPr txBox="1">
            <a:spLocks noChangeArrowheads="1"/>
          </p:cNvSpPr>
          <p:nvPr/>
        </p:nvSpPr>
        <p:spPr bwMode="auto">
          <a:xfrm>
            <a:off x="682625" y="1103313"/>
            <a:ext cx="5021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800" b="1" u="sng">
                <a:solidFill>
                  <a:srgbClr val="595959"/>
                </a:solidFill>
                <a:latin typeface="Times New Roman" panose="02020603050405020304" pitchFamily="18" charset="0"/>
              </a:rPr>
              <a:t>a) Nội dung</a:t>
            </a:r>
            <a:endParaRPr lang="en-US" altLang="en-US" sz="2800" b="1" u="sng">
              <a:solidFill>
                <a:srgbClr val="595959"/>
              </a:solidFill>
              <a:latin typeface="Calibri Light" panose="020F0302020204030204" pitchFamily="34" charset="0"/>
            </a:endParaRPr>
          </a:p>
        </p:txBody>
      </p:sp>
      <p:sp>
        <p:nvSpPr>
          <p:cNvPr id="4" name="TextBox 3"/>
          <p:cNvSpPr txBox="1">
            <a:spLocks noChangeArrowheads="1"/>
          </p:cNvSpPr>
          <p:nvPr/>
        </p:nvSpPr>
        <p:spPr bwMode="auto">
          <a:xfrm>
            <a:off x="409575" y="1546225"/>
            <a:ext cx="85185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Ø"/>
            </a:pPr>
            <a:r>
              <a:rPr lang="vi-VN" altLang="en-US" sz="2700">
                <a:solidFill>
                  <a:srgbClr val="595959"/>
                </a:solidFill>
                <a:latin typeface="Times New Roman" panose="02020603050405020304" pitchFamily="18" charset="0"/>
              </a:rPr>
              <a:t>Vẻ đẹp đa dạng của con sông Đà hiện lên trên từng trang viết. Đó là vẻ đẹp hùng vĩ, hoang dại</a:t>
            </a:r>
            <a:r>
              <a:rPr lang="en-US" altLang="en-US" sz="2700">
                <a:solidFill>
                  <a:srgbClr val="595959"/>
                </a:solidFill>
                <a:latin typeface="Times New Roman" panose="02020603050405020304" pitchFamily="18" charset="0"/>
              </a:rPr>
              <a:t>, </a:t>
            </a:r>
            <a:r>
              <a:rPr lang="vi-VN" altLang="en-US" sz="2700">
                <a:solidFill>
                  <a:srgbClr val="595959"/>
                </a:solidFill>
                <a:latin typeface="Times New Roman" panose="02020603050405020304" pitchFamily="18" charset="0"/>
              </a:rPr>
              <a:t>“hung bạo” v</a:t>
            </a:r>
            <a:r>
              <a:rPr lang="en-US" altLang="en-US" sz="2700">
                <a:solidFill>
                  <a:srgbClr val="595959"/>
                </a:solidFill>
                <a:latin typeface="Times New Roman" panose="02020603050405020304" pitchFamily="18" charset="0"/>
              </a:rPr>
              <a:t>à </a:t>
            </a:r>
            <a:r>
              <a:rPr lang="vi-VN" altLang="en-US" sz="2700">
                <a:solidFill>
                  <a:srgbClr val="595959"/>
                </a:solidFill>
                <a:latin typeface="Times New Roman" panose="02020603050405020304" pitchFamily="18" charset="0"/>
              </a:rPr>
              <a:t>trữ tình, thơ mộng. </a:t>
            </a:r>
            <a:r>
              <a:rPr lang="vi-VN" altLang="en-US" sz="2700">
                <a:solidFill>
                  <a:srgbClr val="C00000"/>
                </a:solidFill>
                <a:latin typeface="Times New Roman" panose="02020603050405020304" pitchFamily="18" charset="0"/>
              </a:rPr>
              <a:t>Hai vẻ đẹp tưởng chừng đối lập lại tụ hội trong một con sông của quê hương Tây Bắc.</a:t>
            </a:r>
          </a:p>
          <a:p>
            <a:pPr>
              <a:buFont typeface="Wingdings" panose="05000000000000000000" pitchFamily="2" charset="2"/>
              <a:buChar char="Ø"/>
            </a:pPr>
            <a:endParaRPr lang="vi-VN" altLang="en-US" sz="2700">
              <a:latin typeface="Times New Roman" panose="02020603050405020304" pitchFamily="18" charset="0"/>
            </a:endParaRPr>
          </a:p>
          <a:p>
            <a:pPr>
              <a:buFont typeface="Wingdings" panose="05000000000000000000" pitchFamily="2" charset="2"/>
              <a:buChar char="Ø"/>
            </a:pPr>
            <a:r>
              <a:rPr lang="vi-VN" altLang="en-US" sz="2700">
                <a:solidFill>
                  <a:srgbClr val="595959"/>
                </a:solidFill>
                <a:latin typeface="Times New Roman" panose="02020603050405020304" pitchFamily="18" charset="0"/>
              </a:rPr>
              <a:t>Đằng sau vẻ đẹp thiên nhiên hùng vĩ, tráng lệ và thơ mộng là hình tượng người lái đò sông Đà.  </a:t>
            </a:r>
            <a:r>
              <a:rPr lang="vi-VN" altLang="en-US" sz="2700">
                <a:solidFill>
                  <a:srgbClr val="C00000"/>
                </a:solidFill>
                <a:latin typeface="Times New Roman" panose="02020603050405020304" pitchFamily="18" charset="0"/>
              </a:rPr>
              <a:t>Hình tượng ông lái đò hiện lên là một người anh hùng trên sông nước với kinh nghiệm dày dạn với tay lái ra hoa </a:t>
            </a:r>
            <a:r>
              <a:rPr lang="vi-VN" altLang="en-US" sz="2700">
                <a:solidFill>
                  <a:srgbClr val="595959"/>
                </a:solidFill>
                <a:latin typeface="Times New Roman" panose="02020603050405020304" pitchFamily="18" charset="0"/>
              </a:rPr>
              <a:t>và đặc biệt ông lái còn là một con người đời thường, vô danh.</a:t>
            </a:r>
            <a:endParaRPr lang="en-US" altLang="en-US" sz="2700">
              <a:solidFill>
                <a:srgbClr val="595959"/>
              </a:solidFill>
              <a:latin typeface="Calibri Light" panose="020F0302020204030204" pitchFamily="34" charset="0"/>
            </a:endParaRPr>
          </a:p>
          <a:p>
            <a:endParaRPr lang="vi-VN" altLang="en-US" sz="2500">
              <a:latin typeface="Times New Roman" panose="02020603050405020304" pitchFamily="18" charset="0"/>
            </a:endParaRPr>
          </a:p>
          <a:p>
            <a:endParaRPr lang="en-US" altLang="en-US" sz="2500">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rot="11185084">
            <a:off x="1112912" y="-168050"/>
            <a:ext cx="2049145" cy="1573048"/>
          </a:xfrm>
          <a:custGeom>
            <a:avLst/>
            <a:gdLst>
              <a:gd name="connsiteX0" fmla="*/ 2732193 w 2732193"/>
              <a:gd name="connsiteY0" fmla="*/ 1268350 h 1573048"/>
              <a:gd name="connsiteX1" fmla="*/ 23463 w 2732193"/>
              <a:gd name="connsiteY1" fmla="*/ 1573048 h 1573048"/>
              <a:gd name="connsiteX2" fmla="*/ 0 w 2732193"/>
              <a:gd name="connsiteY2" fmla="*/ 1344613 h 1573048"/>
              <a:gd name="connsiteX3" fmla="*/ 1370013 w 2732193"/>
              <a:gd name="connsiteY3" fmla="*/ 0 h 1573048"/>
              <a:gd name="connsiteX4" fmla="*/ 2712192 w 2732193"/>
              <a:gd name="connsiteY4" fmla="*/ 1073627 h 1573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193" h="1573048">
                <a:moveTo>
                  <a:pt x="2732193" y="1268350"/>
                </a:moveTo>
                <a:lnTo>
                  <a:pt x="23463" y="1573048"/>
                </a:lnTo>
                <a:lnTo>
                  <a:pt x="0" y="1344613"/>
                </a:lnTo>
                <a:cubicBezTo>
                  <a:pt x="0" y="602004"/>
                  <a:pt x="613376" y="0"/>
                  <a:pt x="1370013" y="0"/>
                </a:cubicBezTo>
                <a:cubicBezTo>
                  <a:pt x="2032070" y="0"/>
                  <a:pt x="2584444" y="460909"/>
                  <a:pt x="2712192" y="1073627"/>
                </a:cubicBezTo>
                <a:close/>
              </a:path>
            </a:pathLst>
          </a:custGeom>
          <a:gradFill flip="none" rotWithShape="1">
            <a:gsLst>
              <a:gs pos="100000">
                <a:schemeClr val="bg1"/>
              </a:gs>
              <a:gs pos="1000">
                <a:srgbClr val="5EC898">
                  <a:alpha val="22000"/>
                </a:srgb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7" name="Freeform 16"/>
          <p:cNvSpPr/>
          <p:nvPr/>
        </p:nvSpPr>
        <p:spPr>
          <a:xfrm rot="13565828">
            <a:off x="-645712" y="5271855"/>
            <a:ext cx="3058786" cy="1992980"/>
          </a:xfrm>
          <a:custGeom>
            <a:avLst/>
            <a:gdLst>
              <a:gd name="connsiteX0" fmla="*/ 2575111 w 3058786"/>
              <a:gd name="connsiteY0" fmla="*/ 2157828 h 2657306"/>
              <a:gd name="connsiteX1" fmla="*/ 1378448 w 3058786"/>
              <a:gd name="connsiteY1" fmla="*/ 2657306 h 2657306"/>
              <a:gd name="connsiteX2" fmla="*/ 72558 w 3058786"/>
              <a:gd name="connsiteY2" fmla="*/ 2036726 h 2657306"/>
              <a:gd name="connsiteX3" fmla="*/ 0 w 3058786"/>
              <a:gd name="connsiteY3" fmla="*/ 1938951 h 2657306"/>
              <a:gd name="connsiteX4" fmla="*/ 1866083 w 3058786"/>
              <a:gd name="connsiteY4" fmla="*/ 0 h 2657306"/>
              <a:gd name="connsiteX5" fmla="*/ 3058786 w 3058786"/>
              <a:gd name="connsiteY5" fmla="*/ 1147879 h 2657306"/>
              <a:gd name="connsiteX6" fmla="*/ 3036403 w 3058786"/>
              <a:gd name="connsiteY6" fmla="*/ 1295664 h 2657306"/>
              <a:gd name="connsiteX7" fmla="*/ 2575111 w 3058786"/>
              <a:gd name="connsiteY7" fmla="*/ 2157828 h 265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8786" h="2657306">
                <a:moveTo>
                  <a:pt x="2575111" y="2157828"/>
                </a:moveTo>
                <a:cubicBezTo>
                  <a:pt x="2268858" y="2466431"/>
                  <a:pt x="1845774" y="2657306"/>
                  <a:pt x="1378448" y="2657306"/>
                </a:cubicBezTo>
                <a:cubicBezTo>
                  <a:pt x="852706" y="2657306"/>
                  <a:pt x="382958" y="2415730"/>
                  <a:pt x="72558" y="2036726"/>
                </a:cubicBezTo>
                <a:lnTo>
                  <a:pt x="0" y="1938951"/>
                </a:lnTo>
                <a:lnTo>
                  <a:pt x="1866083" y="0"/>
                </a:lnTo>
                <a:lnTo>
                  <a:pt x="3058786" y="1147879"/>
                </a:lnTo>
                <a:lnTo>
                  <a:pt x="3036403" y="1295664"/>
                </a:lnTo>
                <a:cubicBezTo>
                  <a:pt x="2968773" y="1628702"/>
                  <a:pt x="2804801" y="1926376"/>
                  <a:pt x="2575111" y="2157828"/>
                </a:cubicBezTo>
                <a:close/>
              </a:path>
            </a:pathLst>
          </a:custGeom>
          <a:gradFill flip="none" rotWithShape="1">
            <a:gsLst>
              <a:gs pos="100000">
                <a:schemeClr val="bg1"/>
              </a:gs>
              <a:gs pos="1000">
                <a:schemeClr val="accent4">
                  <a:lumMod val="40000"/>
                  <a:lumOff val="60000"/>
                  <a:alpha val="65000"/>
                </a:scheme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3" name="Freeform 12"/>
          <p:cNvSpPr/>
          <p:nvPr/>
        </p:nvSpPr>
        <p:spPr>
          <a:xfrm>
            <a:off x="5737225" y="0"/>
            <a:ext cx="1792288" cy="1204913"/>
          </a:xfrm>
          <a:custGeom>
            <a:avLst/>
            <a:gdLst>
              <a:gd name="connsiteX0" fmla="*/ 0 w 2389188"/>
              <a:gd name="connsiteY0" fmla="*/ 0 h 1204914"/>
              <a:gd name="connsiteX1" fmla="*/ 2389188 w 2389188"/>
              <a:gd name="connsiteY1" fmla="*/ 0 h 1204914"/>
              <a:gd name="connsiteX2" fmla="*/ 2389188 w 2389188"/>
              <a:gd name="connsiteY2" fmla="*/ 1 h 1204914"/>
              <a:gd name="connsiteX3" fmla="*/ 1194594 w 2389188"/>
              <a:gd name="connsiteY3" fmla="*/ 1204914 h 1204914"/>
              <a:gd name="connsiteX4" fmla="*/ 0 w 2389188"/>
              <a:gd name="connsiteY4" fmla="*/ 1 h 120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8" h="1204914">
                <a:moveTo>
                  <a:pt x="0" y="0"/>
                </a:moveTo>
                <a:lnTo>
                  <a:pt x="2389188" y="0"/>
                </a:lnTo>
                <a:lnTo>
                  <a:pt x="2389188" y="1"/>
                </a:lnTo>
                <a:cubicBezTo>
                  <a:pt x="2389188" y="665456"/>
                  <a:pt x="1854350" y="1204914"/>
                  <a:pt x="1194594" y="1204914"/>
                </a:cubicBezTo>
                <a:cubicBezTo>
                  <a:pt x="534838" y="1204914"/>
                  <a:pt x="0" y="665456"/>
                  <a:pt x="0" y="1"/>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14"/>
          <p:cNvSpPr/>
          <p:nvPr/>
        </p:nvSpPr>
        <p:spPr>
          <a:xfrm>
            <a:off x="1665288" y="5434013"/>
            <a:ext cx="1790700" cy="1449387"/>
          </a:xfrm>
          <a:custGeom>
            <a:avLst/>
            <a:gdLst>
              <a:gd name="connsiteX0" fmla="*/ 1194594 w 2389188"/>
              <a:gd name="connsiteY0" fmla="*/ 0 h 1449776"/>
              <a:gd name="connsiteX1" fmla="*/ 2389188 w 2389188"/>
              <a:gd name="connsiteY1" fmla="*/ 1204119 h 1449776"/>
              <a:gd name="connsiteX2" fmla="*/ 2364919 w 2389188"/>
              <a:gd name="connsiteY2" fmla="*/ 1446791 h 1449776"/>
              <a:gd name="connsiteX3" fmla="*/ 2363999 w 2389188"/>
              <a:gd name="connsiteY3" fmla="*/ 1449776 h 1449776"/>
              <a:gd name="connsiteX4" fmla="*/ 25189 w 2389188"/>
              <a:gd name="connsiteY4" fmla="*/ 1449776 h 1449776"/>
              <a:gd name="connsiteX5" fmla="*/ 24270 w 2389188"/>
              <a:gd name="connsiteY5" fmla="*/ 1446791 h 1449776"/>
              <a:gd name="connsiteX6" fmla="*/ 0 w 2389188"/>
              <a:gd name="connsiteY6" fmla="*/ 1204119 h 1449776"/>
              <a:gd name="connsiteX7" fmla="*/ 1194594 w 2389188"/>
              <a:gd name="connsiteY7" fmla="*/ 0 h 144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9188" h="1449776">
                <a:moveTo>
                  <a:pt x="1194594" y="0"/>
                </a:moveTo>
                <a:cubicBezTo>
                  <a:pt x="1854350" y="0"/>
                  <a:pt x="2389188" y="539102"/>
                  <a:pt x="2389188" y="1204119"/>
                </a:cubicBezTo>
                <a:cubicBezTo>
                  <a:pt x="2389188" y="1287246"/>
                  <a:pt x="2380832" y="1368406"/>
                  <a:pt x="2364919" y="1446791"/>
                </a:cubicBezTo>
                <a:lnTo>
                  <a:pt x="2363999" y="1449776"/>
                </a:lnTo>
                <a:lnTo>
                  <a:pt x="25189" y="1449776"/>
                </a:lnTo>
                <a:lnTo>
                  <a:pt x="24270" y="1446791"/>
                </a:lnTo>
                <a:cubicBezTo>
                  <a:pt x="8357" y="1368406"/>
                  <a:pt x="0" y="1287246"/>
                  <a:pt x="0" y="1204119"/>
                </a:cubicBezTo>
                <a:cubicBezTo>
                  <a:pt x="0" y="539102"/>
                  <a:pt x="534838" y="0"/>
                  <a:pt x="1194594" y="0"/>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0" name="TextBox 1"/>
          <p:cNvSpPr txBox="1">
            <a:spLocks noChangeArrowheads="1"/>
          </p:cNvSpPr>
          <p:nvPr/>
        </p:nvSpPr>
        <p:spPr bwMode="auto">
          <a:xfrm>
            <a:off x="379413" y="44450"/>
            <a:ext cx="8612187"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3600" b="1" u="sng">
                <a:solidFill>
                  <a:srgbClr val="595959"/>
                </a:solidFill>
                <a:latin typeface="Times New Roman" panose="02020603050405020304" pitchFamily="18" charset="0"/>
              </a:rPr>
              <a:t>b) Nghệ thuật:</a:t>
            </a:r>
          </a:p>
          <a:p>
            <a:r>
              <a:rPr lang="vi-VN" altLang="en-US" sz="3200">
                <a:solidFill>
                  <a:srgbClr val="595959"/>
                </a:solidFill>
                <a:latin typeface="Times New Roman" panose="02020603050405020304" pitchFamily="18" charset="0"/>
              </a:rPr>
              <a:t>- Qua tùy bút, ta thấy rõ phong cách của Nguyễn Tuân:</a:t>
            </a:r>
            <a:endParaRPr lang="vi-VN" altLang="en-US" sz="3200">
              <a:latin typeface="Times New Roman" panose="02020603050405020304" pitchFamily="18" charset="0"/>
            </a:endParaRPr>
          </a:p>
          <a:p>
            <a:r>
              <a:rPr lang="vi-VN" altLang="en-US" sz="3200">
                <a:solidFill>
                  <a:srgbClr val="595959"/>
                </a:solidFill>
                <a:latin typeface="Times New Roman" panose="02020603050405020304" pitchFamily="18" charset="0"/>
              </a:rPr>
              <a:t>+ Cách nhìn và tả cảnh thiên nhiên thật đẹp (thiên nhiên sông Đà vừa mang một vẻ đẹp dữ dội </a:t>
            </a:r>
            <a:r>
              <a:rPr lang="vi-VN" altLang="en-US" sz="3200">
                <a:solidFill>
                  <a:srgbClr val="C00000"/>
                </a:solidFill>
                <a:latin typeface="Times New Roman" panose="02020603050405020304" pitchFamily="18" charset="0"/>
              </a:rPr>
              <a:t>“như thiên anh hùng ca”</a:t>
            </a:r>
            <a:r>
              <a:rPr lang="vi-VN" altLang="en-US" sz="3200">
                <a:solidFill>
                  <a:srgbClr val="595959"/>
                </a:solidFill>
                <a:latin typeface="Times New Roman" panose="02020603050405020304" pitchFamily="18" charset="0"/>
              </a:rPr>
              <a:t>,</a:t>
            </a:r>
            <a:r>
              <a:rPr lang="vi-VN" altLang="en-US" sz="3200">
                <a:solidFill>
                  <a:srgbClr val="C00000"/>
                </a:solidFill>
                <a:latin typeface="Times New Roman" panose="02020603050405020304" pitchFamily="18" charset="0"/>
              </a:rPr>
              <a:t> </a:t>
            </a:r>
            <a:r>
              <a:rPr lang="vi-VN" altLang="en-US" sz="3200">
                <a:solidFill>
                  <a:srgbClr val="595959"/>
                </a:solidFill>
                <a:latin typeface="Times New Roman" panose="02020603050405020304" pitchFamily="18" charset="0"/>
              </a:rPr>
              <a:t>vừa mang vẻ đẹp trữ tình, thơ mộng,...)</a:t>
            </a:r>
          </a:p>
          <a:p>
            <a:r>
              <a:rPr lang="en-US" altLang="en-US" sz="3200">
                <a:solidFill>
                  <a:srgbClr val="C00000"/>
                </a:solidFill>
                <a:latin typeface="Times New Roman" panose="02020603050405020304" pitchFamily="18" charset="0"/>
                <a:ea typeface="Tahoma" panose="020B0604030504040204" pitchFamily="34" charset="0"/>
                <a:cs typeface="Times New Roman" panose="02020603050405020304" pitchFamily="18" charset="0"/>
              </a:rPr>
              <a:t>⇒</a:t>
            </a:r>
            <a:r>
              <a:rPr lang="vi-VN" altLang="en-US" sz="3200">
                <a:solidFill>
                  <a:srgbClr val="C00000"/>
                </a:solidFill>
                <a:latin typeface="Times New Roman" panose="02020603050405020304" pitchFamily="18" charset="0"/>
              </a:rPr>
              <a:t>Tình yêu thiên nhiên, tâm hồn nhạy cảm, vốn ngôn ngữ cực kỳ phong phú của nhà văn</a:t>
            </a:r>
            <a:endParaRPr lang="vi-VN" altLang="en-US" sz="3200">
              <a:latin typeface="Times New Roman" panose="02020603050405020304" pitchFamily="18" charset="0"/>
            </a:endParaRPr>
          </a:p>
          <a:p>
            <a:r>
              <a:rPr lang="vi-VN" altLang="en-US" sz="3200">
                <a:latin typeface="Times New Roman" panose="02020603050405020304" pitchFamily="18" charset="0"/>
              </a:rPr>
              <a:t>+ </a:t>
            </a:r>
            <a:r>
              <a:rPr lang="vi-VN" altLang="en-US" sz="3200">
                <a:solidFill>
                  <a:srgbClr val="595959"/>
                </a:solidFill>
                <a:latin typeface="Times New Roman" panose="02020603050405020304" pitchFamily="18" charset="0"/>
              </a:rPr>
              <a:t>Cách nhìn và miêu tả con người lao động của nhà văn chú trọng vào vẻ đẹp trí tuệ, tài năng và tâm hồn</a:t>
            </a:r>
            <a:endParaRPr lang="en-US" altLang="en-US" sz="3200">
              <a:solidFill>
                <a:srgbClr val="595959"/>
              </a:solidFill>
              <a:latin typeface="Calibri Light" panose="020F0302020204030204" pitchFamily="34" charset="0"/>
            </a:endParaRPr>
          </a:p>
          <a:p>
            <a:endParaRPr lang="en-US" altLang="en-US">
              <a:latin typeface="Calibri" panose="020F0502020204030204" pitchFamily="34" charset="0"/>
            </a:endParaRPr>
          </a:p>
          <a:p>
            <a:endParaRPr lang="en-US" altLang="en-US">
              <a:latin typeface="Calibri" panose="020F0502020204030204" pitchFamily="34" charset="0"/>
            </a:endParaRPr>
          </a:p>
          <a:p>
            <a:endParaRPr lang="en-US" altLang="en-US">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70">
                                            <p:txEl>
                                              <p:pRg st="0" end="0"/>
                                            </p:txEl>
                                          </p:spTgt>
                                        </p:tgtEl>
                                        <p:attrNameLst>
                                          <p:attrName>style.visibility</p:attrName>
                                        </p:attrNameLst>
                                      </p:cBhvr>
                                      <p:to>
                                        <p:strVal val="visible"/>
                                      </p:to>
                                    </p:set>
                                    <p:animEffect transition="in" filter="fade">
                                      <p:cBhvr>
                                        <p:cTn id="7" dur="1000"/>
                                        <p:tgtEl>
                                          <p:spTgt spid="15370">
                                            <p:txEl>
                                              <p:pRg st="0" end="0"/>
                                            </p:txEl>
                                          </p:spTgt>
                                        </p:tgtEl>
                                      </p:cBhvr>
                                    </p:animEffect>
                                    <p:anim calcmode="lin" valueType="num">
                                      <p:cBhvr>
                                        <p:cTn id="8" dur="1000" fill="hold"/>
                                        <p:tgtEl>
                                          <p:spTgt spid="15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5370">
                                            <p:txEl>
                                              <p:pRg st="1" end="1"/>
                                            </p:txEl>
                                          </p:spTgt>
                                        </p:tgtEl>
                                        <p:attrNameLst>
                                          <p:attrName>style.visibility</p:attrName>
                                        </p:attrNameLst>
                                      </p:cBhvr>
                                      <p:to>
                                        <p:strVal val="visible"/>
                                      </p:to>
                                    </p:set>
                                    <p:animEffect transition="in" filter="fade">
                                      <p:cBhvr>
                                        <p:cTn id="14" dur="1000"/>
                                        <p:tgtEl>
                                          <p:spTgt spid="15370">
                                            <p:txEl>
                                              <p:pRg st="1" end="1"/>
                                            </p:txEl>
                                          </p:spTgt>
                                        </p:tgtEl>
                                      </p:cBhvr>
                                    </p:animEffect>
                                    <p:anim calcmode="lin" valueType="num">
                                      <p:cBhvr>
                                        <p:cTn id="15" dur="1000" fill="hold"/>
                                        <p:tgtEl>
                                          <p:spTgt spid="1537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5370">
                                            <p:txEl>
                                              <p:pRg st="2" end="2"/>
                                            </p:txEl>
                                          </p:spTgt>
                                        </p:tgtEl>
                                        <p:attrNameLst>
                                          <p:attrName>style.visibility</p:attrName>
                                        </p:attrNameLst>
                                      </p:cBhvr>
                                      <p:to>
                                        <p:strVal val="visible"/>
                                      </p:to>
                                    </p:set>
                                    <p:animEffect transition="in" filter="fade">
                                      <p:cBhvr>
                                        <p:cTn id="21" dur="1000"/>
                                        <p:tgtEl>
                                          <p:spTgt spid="15370">
                                            <p:txEl>
                                              <p:pRg st="2" end="2"/>
                                            </p:txEl>
                                          </p:spTgt>
                                        </p:tgtEl>
                                      </p:cBhvr>
                                    </p:animEffect>
                                    <p:anim calcmode="lin" valueType="num">
                                      <p:cBhvr>
                                        <p:cTn id="22" dur="1000" fill="hold"/>
                                        <p:tgtEl>
                                          <p:spTgt spid="1537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5370">
                                            <p:txEl>
                                              <p:pRg st="3" end="3"/>
                                            </p:txEl>
                                          </p:spTgt>
                                        </p:tgtEl>
                                        <p:attrNameLst>
                                          <p:attrName>style.visibility</p:attrName>
                                        </p:attrNameLst>
                                      </p:cBhvr>
                                      <p:to>
                                        <p:strVal val="visible"/>
                                      </p:to>
                                    </p:set>
                                    <p:animEffect transition="in" filter="fade">
                                      <p:cBhvr>
                                        <p:cTn id="28" dur="1000"/>
                                        <p:tgtEl>
                                          <p:spTgt spid="15370">
                                            <p:txEl>
                                              <p:pRg st="3" end="3"/>
                                            </p:txEl>
                                          </p:spTgt>
                                        </p:tgtEl>
                                      </p:cBhvr>
                                    </p:animEffect>
                                    <p:anim calcmode="lin" valueType="num">
                                      <p:cBhvr>
                                        <p:cTn id="29" dur="1000" fill="hold"/>
                                        <p:tgtEl>
                                          <p:spTgt spid="1537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5370">
                                            <p:txEl>
                                              <p:pRg st="4" end="4"/>
                                            </p:txEl>
                                          </p:spTgt>
                                        </p:tgtEl>
                                        <p:attrNameLst>
                                          <p:attrName>style.visibility</p:attrName>
                                        </p:attrNameLst>
                                      </p:cBhvr>
                                      <p:to>
                                        <p:strVal val="visible"/>
                                      </p:to>
                                    </p:set>
                                    <p:animEffect transition="in" filter="fade">
                                      <p:cBhvr>
                                        <p:cTn id="35" dur="1000"/>
                                        <p:tgtEl>
                                          <p:spTgt spid="15370">
                                            <p:txEl>
                                              <p:pRg st="4" end="4"/>
                                            </p:txEl>
                                          </p:spTgt>
                                        </p:tgtEl>
                                      </p:cBhvr>
                                    </p:animEffect>
                                    <p:anim calcmode="lin" valueType="num">
                                      <p:cBhvr>
                                        <p:cTn id="36" dur="1000" fill="hold"/>
                                        <p:tgtEl>
                                          <p:spTgt spid="1537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7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1654175" y="4921250"/>
            <a:ext cx="3308350" cy="1936750"/>
          </a:xfrm>
          <a:custGeom>
            <a:avLst/>
            <a:gdLst>
              <a:gd name="connsiteX0" fmla="*/ 267381 w 4410076"/>
              <a:gd name="connsiteY0" fmla="*/ 1011366 h 1935958"/>
              <a:gd name="connsiteX1" fmla="*/ 267381 w 4410076"/>
              <a:gd name="connsiteY1" fmla="*/ 1935958 h 1935958"/>
              <a:gd name="connsiteX2" fmla="*/ 0 w 4410076"/>
              <a:gd name="connsiteY2" fmla="*/ 1935958 h 1935958"/>
              <a:gd name="connsiteX3" fmla="*/ 0 w 4410076"/>
              <a:gd name="connsiteY3" fmla="*/ 1935957 h 1935958"/>
              <a:gd name="connsiteX4" fmla="*/ 266136 w 4410076"/>
              <a:gd name="connsiteY4" fmla="*/ 1013165 h 1935958"/>
              <a:gd name="connsiteX5" fmla="*/ 2205038 w 4410076"/>
              <a:gd name="connsiteY5" fmla="*/ 0 h 1935958"/>
              <a:gd name="connsiteX6" fmla="*/ 4410076 w 4410076"/>
              <a:gd name="connsiteY6" fmla="*/ 1935957 h 1935958"/>
              <a:gd name="connsiteX7" fmla="*/ 4410076 w 4410076"/>
              <a:gd name="connsiteY7" fmla="*/ 1935958 h 1935958"/>
              <a:gd name="connsiteX8" fmla="*/ 2205038 w 4410076"/>
              <a:gd name="connsiteY8" fmla="*/ 1935958 h 193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076" h="1935958">
                <a:moveTo>
                  <a:pt x="267381" y="1011366"/>
                </a:moveTo>
                <a:lnTo>
                  <a:pt x="267381" y="1935958"/>
                </a:lnTo>
                <a:lnTo>
                  <a:pt x="0" y="1935958"/>
                </a:lnTo>
                <a:lnTo>
                  <a:pt x="0" y="1935957"/>
                </a:lnTo>
                <a:cubicBezTo>
                  <a:pt x="0" y="1601832"/>
                  <a:pt x="96409" y="1287477"/>
                  <a:pt x="266136" y="1013165"/>
                </a:cubicBezTo>
                <a:close/>
                <a:moveTo>
                  <a:pt x="2205038" y="0"/>
                </a:moveTo>
                <a:cubicBezTo>
                  <a:pt x="3422847" y="0"/>
                  <a:pt x="4410076" y="866757"/>
                  <a:pt x="4410076" y="1935957"/>
                </a:cubicBezTo>
                <a:lnTo>
                  <a:pt x="4410076" y="1935958"/>
                </a:lnTo>
                <a:lnTo>
                  <a:pt x="2205038" y="1935958"/>
                </a:lnTo>
                <a:close/>
              </a:path>
            </a:pathLst>
          </a:custGeom>
          <a:solidFill>
            <a:srgbClr val="BADB6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5619750" y="5600700"/>
            <a:ext cx="2379663" cy="1257300"/>
          </a:xfrm>
          <a:custGeom>
            <a:avLst/>
            <a:gdLst>
              <a:gd name="connsiteX0" fmla="*/ 1585913 w 3171826"/>
              <a:gd name="connsiteY0" fmla="*/ 0 h 1257300"/>
              <a:gd name="connsiteX1" fmla="*/ 3171826 w 3171826"/>
              <a:gd name="connsiteY1" fmla="*/ 1128713 h 1257300"/>
              <a:gd name="connsiteX2" fmla="*/ 3163638 w 3171826"/>
              <a:gd name="connsiteY2" fmla="*/ 1244118 h 1257300"/>
              <a:gd name="connsiteX3" fmla="*/ 3160811 w 3171826"/>
              <a:gd name="connsiteY3" fmla="*/ 1257300 h 1257300"/>
              <a:gd name="connsiteX4" fmla="*/ 11015 w 3171826"/>
              <a:gd name="connsiteY4" fmla="*/ 1257300 h 1257300"/>
              <a:gd name="connsiteX5" fmla="*/ 8188 w 3171826"/>
              <a:gd name="connsiteY5" fmla="*/ 1244118 h 1257300"/>
              <a:gd name="connsiteX6" fmla="*/ 0 w 3171826"/>
              <a:gd name="connsiteY6" fmla="*/ 1128713 h 1257300"/>
              <a:gd name="connsiteX7" fmla="*/ 1585913 w 3171826"/>
              <a:gd name="connsiteY7"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1826" h="1257300">
                <a:moveTo>
                  <a:pt x="1585913" y="0"/>
                </a:moveTo>
                <a:cubicBezTo>
                  <a:pt x="2461789" y="0"/>
                  <a:pt x="3171826" y="505342"/>
                  <a:pt x="3171826" y="1128713"/>
                </a:cubicBezTo>
                <a:cubicBezTo>
                  <a:pt x="3171826" y="1167674"/>
                  <a:pt x="3169052" y="1206174"/>
                  <a:pt x="3163638" y="1244118"/>
                </a:cubicBezTo>
                <a:lnTo>
                  <a:pt x="3160811" y="1257300"/>
                </a:lnTo>
                <a:lnTo>
                  <a:pt x="11015" y="1257300"/>
                </a:lnTo>
                <a:lnTo>
                  <a:pt x="8188" y="1244118"/>
                </a:lnTo>
                <a:cubicBezTo>
                  <a:pt x="2774" y="1206174"/>
                  <a:pt x="0" y="1167674"/>
                  <a:pt x="0" y="1128713"/>
                </a:cubicBezTo>
                <a:cubicBezTo>
                  <a:pt x="0" y="505342"/>
                  <a:pt x="710037" y="0"/>
                  <a:pt x="1585913" y="0"/>
                </a:cubicBezTo>
                <a:close/>
              </a:path>
            </a:pathLst>
          </a:custGeom>
          <a:solidFill>
            <a:srgbClr val="BADB6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5380038" y="-14288"/>
            <a:ext cx="2847975" cy="2692401"/>
          </a:xfrm>
          <a:custGeom>
            <a:avLst/>
            <a:gdLst>
              <a:gd name="connsiteX0" fmla="*/ 339378 w 3797300"/>
              <a:gd name="connsiteY0" fmla="*/ 0 h 2692596"/>
              <a:gd name="connsiteX1" fmla="*/ 3457922 w 3797300"/>
              <a:gd name="connsiteY1" fmla="*/ 0 h 2692596"/>
              <a:gd name="connsiteX2" fmla="*/ 3473040 w 3797300"/>
              <a:gd name="connsiteY2" fmla="*/ 18265 h 2692596"/>
              <a:gd name="connsiteX3" fmla="*/ 3797300 w 3797300"/>
              <a:gd name="connsiteY3" fmla="*/ 977302 h 2692596"/>
              <a:gd name="connsiteX4" fmla="*/ 1898650 w 3797300"/>
              <a:gd name="connsiteY4" fmla="*/ 2692596 h 2692596"/>
              <a:gd name="connsiteX5" fmla="*/ 0 w 3797300"/>
              <a:gd name="connsiteY5" fmla="*/ 977302 h 2692596"/>
              <a:gd name="connsiteX6" fmla="*/ 324260 w 3797300"/>
              <a:gd name="connsiteY6" fmla="*/ 18265 h 269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7300" h="2692596">
                <a:moveTo>
                  <a:pt x="339378" y="0"/>
                </a:moveTo>
                <a:lnTo>
                  <a:pt x="3457922" y="0"/>
                </a:lnTo>
                <a:lnTo>
                  <a:pt x="3473040" y="18265"/>
                </a:lnTo>
                <a:cubicBezTo>
                  <a:pt x="3677761" y="292027"/>
                  <a:pt x="3797300" y="622053"/>
                  <a:pt x="3797300" y="977302"/>
                </a:cubicBezTo>
                <a:cubicBezTo>
                  <a:pt x="3797300" y="1924633"/>
                  <a:pt x="2947245" y="2692596"/>
                  <a:pt x="1898650" y="2692596"/>
                </a:cubicBezTo>
                <a:cubicBezTo>
                  <a:pt x="850055" y="2692596"/>
                  <a:pt x="0" y="1924633"/>
                  <a:pt x="0" y="977302"/>
                </a:cubicBezTo>
                <a:cubicBezTo>
                  <a:pt x="0" y="622053"/>
                  <a:pt x="119539" y="292027"/>
                  <a:pt x="324260" y="18265"/>
                </a:cubicBezTo>
                <a:close/>
              </a:path>
            </a:pathLst>
          </a:custGeom>
          <a:solidFill>
            <a:srgbClr val="BADB6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a:off x="1277938" y="5916613"/>
            <a:ext cx="1968500" cy="941387"/>
          </a:xfrm>
          <a:custGeom>
            <a:avLst/>
            <a:gdLst>
              <a:gd name="connsiteX0" fmla="*/ 1311237 w 2622474"/>
              <a:gd name="connsiteY0" fmla="*/ 0 h 941386"/>
              <a:gd name="connsiteX1" fmla="*/ 2620756 w 2622474"/>
              <a:gd name="connsiteY1" fmla="*/ 926590 h 941386"/>
              <a:gd name="connsiteX2" fmla="*/ 2622474 w 2622474"/>
              <a:gd name="connsiteY2" fmla="*/ 941386 h 941386"/>
              <a:gd name="connsiteX3" fmla="*/ 0 w 2622474"/>
              <a:gd name="connsiteY3" fmla="*/ 941386 h 941386"/>
              <a:gd name="connsiteX4" fmla="*/ 1719 w 2622474"/>
              <a:gd name="connsiteY4" fmla="*/ 926590 h 941386"/>
              <a:gd name="connsiteX5" fmla="*/ 1311237 w 2622474"/>
              <a:gd name="connsiteY5" fmla="*/ 0 h 94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2474" h="941386">
                <a:moveTo>
                  <a:pt x="1311237" y="0"/>
                </a:moveTo>
                <a:cubicBezTo>
                  <a:pt x="1957184" y="0"/>
                  <a:pt x="2496116" y="397786"/>
                  <a:pt x="2620756" y="926590"/>
                </a:cubicBezTo>
                <a:lnTo>
                  <a:pt x="2622474" y="941386"/>
                </a:lnTo>
                <a:lnTo>
                  <a:pt x="0" y="941386"/>
                </a:lnTo>
                <a:lnTo>
                  <a:pt x="1719" y="926590"/>
                </a:lnTo>
                <a:cubicBezTo>
                  <a:pt x="126359" y="397786"/>
                  <a:pt x="665290" y="0"/>
                  <a:pt x="1311237" y="0"/>
                </a:cubicBezTo>
                <a:close/>
              </a:path>
            </a:pathLst>
          </a:cu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reeform 22"/>
          <p:cNvSpPr/>
          <p:nvPr/>
        </p:nvSpPr>
        <p:spPr>
          <a:xfrm>
            <a:off x="7551738" y="0"/>
            <a:ext cx="1592262" cy="1597025"/>
          </a:xfrm>
          <a:custGeom>
            <a:avLst/>
            <a:gdLst>
              <a:gd name="connsiteX0" fmla="*/ 99629 w 2122487"/>
              <a:gd name="connsiteY0" fmla="*/ 0 h 1597026"/>
              <a:gd name="connsiteX1" fmla="*/ 2122487 w 2122487"/>
              <a:gd name="connsiteY1" fmla="*/ 0 h 1597026"/>
              <a:gd name="connsiteX2" fmla="*/ 2122487 w 2122487"/>
              <a:gd name="connsiteY2" fmla="*/ 1373866 h 1597026"/>
              <a:gd name="connsiteX3" fmla="*/ 2084023 w 2122487"/>
              <a:gd name="connsiteY3" fmla="*/ 1398837 h 1597026"/>
              <a:gd name="connsiteX4" fmla="*/ 1336675 w 2122487"/>
              <a:gd name="connsiteY4" fmla="*/ 1597026 h 1597026"/>
              <a:gd name="connsiteX5" fmla="*/ 0 w 2122487"/>
              <a:gd name="connsiteY5" fmla="*/ 436563 h 1597026"/>
              <a:gd name="connsiteX6" fmla="*/ 27157 w 2122487"/>
              <a:gd name="connsiteY6" fmla="*/ 202689 h 159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487" h="1597026">
                <a:moveTo>
                  <a:pt x="99629" y="0"/>
                </a:moveTo>
                <a:lnTo>
                  <a:pt x="2122487" y="0"/>
                </a:lnTo>
                <a:lnTo>
                  <a:pt x="2122487" y="1373866"/>
                </a:lnTo>
                <a:lnTo>
                  <a:pt x="2084023" y="1398837"/>
                </a:lnTo>
                <a:cubicBezTo>
                  <a:pt x="1870688" y="1523963"/>
                  <a:pt x="1613509" y="1597026"/>
                  <a:pt x="1336675" y="1597026"/>
                </a:cubicBezTo>
                <a:cubicBezTo>
                  <a:pt x="598450" y="1597026"/>
                  <a:pt x="0" y="1077469"/>
                  <a:pt x="0" y="436563"/>
                </a:cubicBezTo>
                <a:cubicBezTo>
                  <a:pt x="0" y="356450"/>
                  <a:pt x="9351" y="278233"/>
                  <a:pt x="27157" y="202689"/>
                </a:cubicBezTo>
                <a:close/>
              </a:path>
            </a:pathLst>
          </a:cu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a:spLocks noChangeArrowheads="1"/>
          </p:cNvSpPr>
          <p:nvPr/>
        </p:nvSpPr>
        <p:spPr bwMode="auto">
          <a:xfrm>
            <a:off x="0" y="19050"/>
            <a:ext cx="5564188"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vi-VN" altLang="en-US" sz="3200">
                <a:solidFill>
                  <a:srgbClr val="000000"/>
                </a:solidFill>
                <a:latin typeface="Times New Roman" panose="02020603050405020304" pitchFamily="18" charset="0"/>
              </a:rPr>
              <a:t>Nghệ thuật viết tùy bút của Nguyễn Tuân thật đặc sắc:</a:t>
            </a:r>
          </a:p>
          <a:p>
            <a:r>
              <a:rPr lang="vi-VN" altLang="en-US" sz="3200">
                <a:solidFill>
                  <a:srgbClr val="000000"/>
                </a:solidFill>
                <a:latin typeface="Times New Roman" panose="02020603050405020304" pitchFamily="18" charset="0"/>
              </a:rPr>
              <a:t>+ Lối ví von độc đáo, bất ngờ, chính xác</a:t>
            </a:r>
          </a:p>
          <a:p>
            <a:r>
              <a:rPr lang="vi-VN" altLang="en-US" sz="3200">
                <a:solidFill>
                  <a:srgbClr val="000000"/>
                </a:solidFill>
                <a:latin typeface="Times New Roman" panose="02020603050405020304" pitchFamily="18" charset="0"/>
              </a:rPr>
              <a:t>+ Chi tiết chân thực và hóm hỉnh</a:t>
            </a:r>
          </a:p>
          <a:p>
            <a:r>
              <a:rPr lang="vi-VN" altLang="en-US" sz="3200">
                <a:solidFill>
                  <a:srgbClr val="000000"/>
                </a:solidFill>
                <a:latin typeface="Times New Roman" panose="02020603050405020304" pitchFamily="18" charset="0"/>
              </a:rPr>
              <a:t>+ Cách viết phóng túng, ngôn ngữ điêu luyện</a:t>
            </a:r>
          </a:p>
          <a:p>
            <a:r>
              <a:rPr lang="vi-VN" altLang="en-US" sz="3200">
                <a:solidFill>
                  <a:srgbClr val="000000"/>
                </a:solidFill>
                <a:latin typeface="Times New Roman" panose="02020603050405020304" pitchFamily="18" charset="0"/>
              </a:rPr>
              <a:t>+ Sự hiểu biết khoa học cặn kẽ, sức tưởng tượng phong phú, cảm xúc sâu lắng. Đặc biệt là lòng yêu thương và tự hào về con người và đất nước</a:t>
            </a:r>
            <a:endParaRPr lang="en-US" altLang="en-US" sz="3200">
              <a:solidFill>
                <a:srgbClr val="000000"/>
              </a:solidFill>
              <a:latin typeface="Calibri Light" panose="020F0302020204030204" pitchFamily="34" charset="0"/>
            </a:endParaRPr>
          </a:p>
          <a:p>
            <a:endParaRPr lang="en-US" altLang="en-US" sz="2800">
              <a:solidFill>
                <a:srgbClr val="000000"/>
              </a:solidFill>
              <a:latin typeface="Calibri Light" panose="020F0302020204030204" pitchFamily="34" charset="0"/>
            </a:endParaRPr>
          </a:p>
        </p:txBody>
      </p:sp>
      <p:pic>
        <p:nvPicPr>
          <p:cNvPr id="6349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798513"/>
            <a:ext cx="2843213"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ame 3"/>
          <p:cNvSpPr/>
          <p:nvPr/>
        </p:nvSpPr>
        <p:spPr>
          <a:xfrm>
            <a:off x="5619750" y="798513"/>
            <a:ext cx="2881313" cy="4992687"/>
          </a:xfrm>
          <a:prstGeom prst="frame">
            <a:avLst>
              <a:gd name="adj1" fmla="val 3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3498" name="TextBox 4"/>
          <p:cNvSpPr txBox="1">
            <a:spLocks noChangeArrowheads="1"/>
          </p:cNvSpPr>
          <p:nvPr/>
        </p:nvSpPr>
        <p:spPr bwMode="auto">
          <a:xfrm>
            <a:off x="5564188" y="5916613"/>
            <a:ext cx="30353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altLang="en-US" sz="3200" b="1">
                <a:solidFill>
                  <a:schemeClr val="bg1"/>
                </a:solidFill>
                <a:latin typeface="Times New Roman" panose="02020603050405020304" pitchFamily="18" charset="0"/>
              </a:rPr>
              <a:t>Tác giả Nguyễn Tuân</a:t>
            </a:r>
            <a:endParaRPr lang="en-US" altLang="en-US" sz="3200" b="1">
              <a:solidFill>
                <a:schemeClr val="bg1"/>
              </a:solidFill>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2"/>
          <p:cNvSpPr>
            <a:spLocks noChangeArrowheads="1" noChangeShapeType="1" noTextEdit="1"/>
          </p:cNvSpPr>
          <p:nvPr/>
        </p:nvSpPr>
        <p:spPr bwMode="auto">
          <a:xfrm>
            <a:off x="304800" y="152400"/>
            <a:ext cx="8534400" cy="3810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NGƯỜI LÁI ĐÒ SÔNG ĐÀ</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endParaRPr>
          </a:p>
        </p:txBody>
      </p:sp>
      <p:sp>
        <p:nvSpPr>
          <p:cNvPr id="10244" name="WordArt 3"/>
          <p:cNvSpPr>
            <a:spLocks noChangeArrowheads="1" noChangeShapeType="1" noTextEdit="1"/>
          </p:cNvSpPr>
          <p:nvPr/>
        </p:nvSpPr>
        <p:spPr bwMode="auto">
          <a:xfrm>
            <a:off x="6324600" y="542925"/>
            <a:ext cx="2628900" cy="523875"/>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rgbClr val="FF99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Nguyễn Tuân</a:t>
            </a:r>
          </a:p>
        </p:txBody>
      </p:sp>
      <p:sp>
        <p:nvSpPr>
          <p:cNvPr id="10245" name="Text Box 4"/>
          <p:cNvSpPr txBox="1">
            <a:spLocks noChangeArrowheads="1"/>
          </p:cNvSpPr>
          <p:nvPr/>
        </p:nvSpPr>
        <p:spPr bwMode="auto">
          <a:xfrm>
            <a:off x="0" y="9144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2400">
              <a:latin typeface="Times New Roman" panose="02020603050405020304" pitchFamily="18" charset="0"/>
            </a:endParaRPr>
          </a:p>
        </p:txBody>
      </p:sp>
      <p:sp>
        <p:nvSpPr>
          <p:cNvPr id="8198" name="Text Box 6"/>
          <p:cNvSpPr txBox="1">
            <a:spLocks noChangeArrowheads="1"/>
          </p:cNvSpPr>
          <p:nvPr/>
        </p:nvSpPr>
        <p:spPr bwMode="auto">
          <a:xfrm>
            <a:off x="533400" y="7731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u="sng">
                <a:solidFill>
                  <a:srgbClr val="FF3300"/>
                </a:solidFill>
                <a:latin typeface="Times New Roman" panose="02020603050405020304" pitchFamily="18" charset="0"/>
              </a:rPr>
              <a:t>II/ĐỌC- HIỂU VĂN BẢN:</a:t>
            </a:r>
          </a:p>
        </p:txBody>
      </p:sp>
      <p:sp>
        <p:nvSpPr>
          <p:cNvPr id="11" name="Text Box 8"/>
          <p:cNvSpPr txBox="1">
            <a:spLocks noChangeArrowheads="1"/>
          </p:cNvSpPr>
          <p:nvPr/>
        </p:nvSpPr>
        <p:spPr bwMode="auto">
          <a:xfrm>
            <a:off x="533400" y="1150938"/>
            <a:ext cx="487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solidFill>
                  <a:srgbClr val="0000FF"/>
                </a:solidFill>
                <a:latin typeface="Times New Roman" panose="02020603050405020304" pitchFamily="18" charset="0"/>
              </a:rPr>
              <a:t>1.Hình tượng Sông Đà</a:t>
            </a:r>
          </a:p>
        </p:txBody>
      </p:sp>
      <p:sp>
        <p:nvSpPr>
          <p:cNvPr id="18440" name="TextBox 11"/>
          <p:cNvSpPr txBox="1">
            <a:spLocks noChangeArrowheads="1"/>
          </p:cNvSpPr>
          <p:nvPr/>
        </p:nvSpPr>
        <p:spPr bwMode="auto">
          <a:xfrm>
            <a:off x="457200" y="16002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rPr>
              <a:t>1.1. Sông Đà hung bạo</a:t>
            </a:r>
          </a:p>
        </p:txBody>
      </p:sp>
      <p:sp>
        <p:nvSpPr>
          <p:cNvPr id="18442" name="TextBox 14"/>
          <p:cNvSpPr txBox="1">
            <a:spLocks noChangeArrowheads="1"/>
          </p:cNvSpPr>
          <p:nvPr/>
        </p:nvSpPr>
        <p:spPr bwMode="auto">
          <a:xfrm>
            <a:off x="1219200" y="3962400"/>
            <a:ext cx="3581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2800">
                <a:latin typeface="Times New Roman" panose="02020603050405020304" pitchFamily="18" charset="0"/>
              </a:rPr>
              <a:t>Vách đá bờ sông </a:t>
            </a:r>
          </a:p>
          <a:p>
            <a:pPr eaLnBrk="1" hangingPunct="1">
              <a:buFontTx/>
              <a:buChar char="-"/>
            </a:pPr>
            <a:r>
              <a:rPr lang="en-US" altLang="en-US" sz="2800">
                <a:latin typeface="Times New Roman" panose="02020603050405020304" pitchFamily="18" charset="0"/>
              </a:rPr>
              <a:t> Mặt ghềnh </a:t>
            </a:r>
          </a:p>
          <a:p>
            <a:pPr eaLnBrk="1" hangingPunct="1">
              <a:buFontTx/>
              <a:buChar char="-"/>
            </a:pPr>
            <a:r>
              <a:rPr lang="en-US" altLang="en-US" sz="2800">
                <a:latin typeface="Times New Roman" panose="02020603050405020304" pitchFamily="18" charset="0"/>
              </a:rPr>
              <a:t> Hút nước</a:t>
            </a:r>
          </a:p>
          <a:p>
            <a:pPr eaLnBrk="1" hangingPunct="1"/>
            <a:r>
              <a:rPr lang="en-US" altLang="en-US" sz="2800">
                <a:latin typeface="Times New Roman" panose="02020603050405020304" pitchFamily="18" charset="0"/>
              </a:rPr>
              <a:t>-Tiếng thác nước</a:t>
            </a:r>
          </a:p>
          <a:p>
            <a:pPr eaLnBrk="1" hangingPunct="1"/>
            <a:r>
              <a:rPr lang="en-US" altLang="en-US" sz="2800">
                <a:latin typeface="Times New Roman" panose="02020603050405020304" pitchFamily="18" charset="0"/>
              </a:rPr>
              <a:t>- Đá bày thạch trận</a:t>
            </a:r>
          </a:p>
        </p:txBody>
      </p:sp>
      <p:sp>
        <p:nvSpPr>
          <p:cNvPr id="13" name="AutoShape 11"/>
          <p:cNvSpPr>
            <a:spLocks noChangeArrowheads="1"/>
          </p:cNvSpPr>
          <p:nvPr/>
        </p:nvSpPr>
        <p:spPr bwMode="auto">
          <a:xfrm>
            <a:off x="3994150" y="1554163"/>
            <a:ext cx="5149850" cy="2303462"/>
          </a:xfrm>
          <a:prstGeom prst="wedgeEllipseCallout">
            <a:avLst>
              <a:gd name="adj1" fmla="val -41583"/>
              <a:gd name="adj2" fmla="val 55167"/>
            </a:avLst>
          </a:prstGeom>
          <a:solidFill>
            <a:srgbClr val="EFE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Nét</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tính</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cách</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hung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bạo</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sông</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Đà</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Nguyễn</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Tuân</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khắc</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a:effectLst>
                  <a:outerShdw blurRad="38100" dist="38100" dir="2700000" algn="tl">
                    <a:srgbClr val="FFFFFF"/>
                  </a:outerShdw>
                </a:effectLst>
                <a:latin typeface="Times New Roman" panose="02020603050405020304" pitchFamily="18" charset="0"/>
                <a:cs typeface="Times New Roman" panose="02020603050405020304" pitchFamily="18" charset="0"/>
              </a:rPr>
              <a:t>họa </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qua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những</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ảnh</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nào</a:t>
            </a:r>
            <a:r>
              <a:rPr lang="en-US" sz="24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arn(inVertical)">
                                      <p:cBhvr>
                                        <p:cTn id="7" dur="5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440"/>
                                        </p:tgtEl>
                                        <p:attrNameLst>
                                          <p:attrName>style.visibility</p:attrName>
                                        </p:attrNameLst>
                                      </p:cBhvr>
                                      <p:to>
                                        <p:strVal val="visible"/>
                                      </p:to>
                                    </p:set>
                                    <p:animEffect transition="in" filter="fade">
                                      <p:cBhvr>
                                        <p:cTn id="17" dur="1000"/>
                                        <p:tgtEl>
                                          <p:spTgt spid="18440"/>
                                        </p:tgtEl>
                                      </p:cBhvr>
                                    </p:animEffect>
                                    <p:anim calcmode="lin" valueType="num">
                                      <p:cBhvr>
                                        <p:cTn id="18" dur="1000" fill="hold"/>
                                        <p:tgtEl>
                                          <p:spTgt spid="18440"/>
                                        </p:tgtEl>
                                        <p:attrNameLst>
                                          <p:attrName>ppt_x</p:attrName>
                                        </p:attrNameLst>
                                      </p:cBhvr>
                                      <p:tavLst>
                                        <p:tav tm="0">
                                          <p:val>
                                            <p:strVal val="#ppt_x"/>
                                          </p:val>
                                        </p:tav>
                                        <p:tav tm="100000">
                                          <p:val>
                                            <p:strVal val="#ppt_x"/>
                                          </p:val>
                                        </p:tav>
                                      </p:tavLst>
                                    </p:anim>
                                    <p:anim calcmode="lin" valueType="num">
                                      <p:cBhvr>
                                        <p:cTn id="19" dur="1000" fill="hold"/>
                                        <p:tgtEl>
                                          <p:spTgt spid="18440"/>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442"/>
                                        </p:tgtEl>
                                        <p:attrNameLst>
                                          <p:attrName>style.visibility</p:attrName>
                                        </p:attrNameLst>
                                      </p:cBhvr>
                                      <p:to>
                                        <p:strVal val="visible"/>
                                      </p:to>
                                    </p:set>
                                    <p:animEffect transition="in" filter="fade">
                                      <p:cBhvr>
                                        <p:cTn id="29" dur="1000"/>
                                        <p:tgtEl>
                                          <p:spTgt spid="18442"/>
                                        </p:tgtEl>
                                      </p:cBhvr>
                                    </p:animEffect>
                                    <p:anim calcmode="lin" valueType="num">
                                      <p:cBhvr>
                                        <p:cTn id="30" dur="1000" fill="hold"/>
                                        <p:tgtEl>
                                          <p:spTgt spid="18442"/>
                                        </p:tgtEl>
                                        <p:attrNameLst>
                                          <p:attrName>ppt_x</p:attrName>
                                        </p:attrNameLst>
                                      </p:cBhvr>
                                      <p:tavLst>
                                        <p:tav tm="0">
                                          <p:val>
                                            <p:strVal val="#ppt_x"/>
                                          </p:val>
                                        </p:tav>
                                        <p:tav tm="100000">
                                          <p:val>
                                            <p:strVal val="#ppt_x"/>
                                          </p:val>
                                        </p:tav>
                                      </p:tavLst>
                                    </p:anim>
                                    <p:anim calcmode="lin" valueType="num">
                                      <p:cBhvr>
                                        <p:cTn id="31" dur="1000" fill="hold"/>
                                        <p:tgtEl>
                                          <p:spTgt spid="184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11" grpId="0"/>
      <p:bldP spid="18440" grpId="0"/>
      <p:bldP spid="18442" grpId="0"/>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5583238" y="0"/>
            <a:ext cx="1743075" cy="930275"/>
          </a:xfrm>
          <a:custGeom>
            <a:avLst/>
            <a:gdLst>
              <a:gd name="connsiteX0" fmla="*/ 0 w 2322992"/>
              <a:gd name="connsiteY0" fmla="*/ 0 h 930275"/>
              <a:gd name="connsiteX1" fmla="*/ 2322992 w 2322992"/>
              <a:gd name="connsiteY1" fmla="*/ 0 h 930275"/>
              <a:gd name="connsiteX2" fmla="*/ 2262945 w 2322992"/>
              <a:gd name="connsiteY2" fmla="*/ 194854 h 930275"/>
              <a:gd name="connsiteX3" fmla="*/ 1161496 w 2322992"/>
              <a:gd name="connsiteY3" fmla="*/ 930275 h 930275"/>
              <a:gd name="connsiteX4" fmla="*/ 60048 w 2322992"/>
              <a:gd name="connsiteY4" fmla="*/ 194854 h 930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992" h="930275">
                <a:moveTo>
                  <a:pt x="0" y="0"/>
                </a:moveTo>
                <a:lnTo>
                  <a:pt x="2322992" y="0"/>
                </a:lnTo>
                <a:lnTo>
                  <a:pt x="2262945" y="194854"/>
                </a:lnTo>
                <a:cubicBezTo>
                  <a:pt x="2081475" y="627030"/>
                  <a:pt x="1656642" y="930275"/>
                  <a:pt x="1161496" y="930275"/>
                </a:cubicBezTo>
                <a:cubicBezTo>
                  <a:pt x="666350" y="930275"/>
                  <a:pt x="241517" y="627030"/>
                  <a:pt x="60048" y="194854"/>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Horizontal Scroll 27"/>
          <p:cNvSpPr/>
          <p:nvPr/>
        </p:nvSpPr>
        <p:spPr>
          <a:xfrm>
            <a:off x="439738" y="231775"/>
            <a:ext cx="8540750" cy="1978025"/>
          </a:xfrm>
          <a:prstGeom prst="horizontalScroll">
            <a:avLst/>
          </a:prstGeom>
          <a:solidFill>
            <a:srgbClr val="D2802E"/>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0" name="Rounded Rectangle 9"/>
          <p:cNvSpPr/>
          <p:nvPr/>
        </p:nvSpPr>
        <p:spPr>
          <a:xfrm>
            <a:off x="611623" y="2349163"/>
            <a:ext cx="5300225"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rgbClr val="FFFFFF"/>
                </a:solidFill>
                <a:latin typeface="Times New Roman" pitchFamily="18" charset="0"/>
              </a:rPr>
              <a:t>A. Nhân hóa</a:t>
            </a:r>
            <a:endParaRPr lang="en-US" altLang="en-US" sz="3200" smtClean="0">
              <a:solidFill>
                <a:srgbClr val="FFFFFF"/>
              </a:solidFill>
              <a:latin typeface="Calibri Light" pitchFamily="34" charset="0"/>
            </a:endParaRPr>
          </a:p>
        </p:txBody>
      </p:sp>
      <p:sp>
        <p:nvSpPr>
          <p:cNvPr id="14" name="Freeform 13"/>
          <p:cNvSpPr/>
          <p:nvPr/>
        </p:nvSpPr>
        <p:spPr>
          <a:xfrm rot="14650402">
            <a:off x="-312566" y="5265495"/>
            <a:ext cx="2433479" cy="2011238"/>
          </a:xfrm>
          <a:custGeom>
            <a:avLst/>
            <a:gdLst>
              <a:gd name="connsiteX0" fmla="*/ 2229223 w 2433479"/>
              <a:gd name="connsiteY0" fmla="*/ 1789185 h 2681651"/>
              <a:gd name="connsiteX1" fmla="*/ 741142 w 2433479"/>
              <a:gd name="connsiteY1" fmla="*/ 2681651 h 2681651"/>
              <a:gd name="connsiteX2" fmla="*/ 82408 w 2433479"/>
              <a:gd name="connsiteY2" fmla="*/ 2547638 h 2681651"/>
              <a:gd name="connsiteX3" fmla="*/ 0 w 2433479"/>
              <a:gd name="connsiteY3" fmla="*/ 2507636 h 2681651"/>
              <a:gd name="connsiteX4" fmla="*/ 1213677 w 2433479"/>
              <a:gd name="connsiteY4" fmla="*/ 0 h 2681651"/>
              <a:gd name="connsiteX5" fmla="*/ 2381946 w 2433479"/>
              <a:gd name="connsiteY5" fmla="*/ 565434 h 2681651"/>
              <a:gd name="connsiteX6" fmla="*/ 2399097 w 2433479"/>
              <a:gd name="connsiteY6" fmla="*/ 632645 h 2681651"/>
              <a:gd name="connsiteX7" fmla="*/ 2433479 w 2433479"/>
              <a:gd name="connsiteY7" fmla="*/ 976327 h 2681651"/>
              <a:gd name="connsiteX8" fmla="*/ 2229223 w 2433479"/>
              <a:gd name="connsiteY8" fmla="*/ 1789185 h 268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479" h="2681651">
                <a:moveTo>
                  <a:pt x="2229223" y="1789185"/>
                </a:moveTo>
                <a:cubicBezTo>
                  <a:pt x="1942644" y="2320778"/>
                  <a:pt x="1383715" y="2681651"/>
                  <a:pt x="741142" y="2681651"/>
                </a:cubicBezTo>
                <a:cubicBezTo>
                  <a:pt x="507479" y="2681651"/>
                  <a:pt x="284876" y="2633932"/>
                  <a:pt x="82408" y="2547638"/>
                </a:cubicBezTo>
                <a:lnTo>
                  <a:pt x="0" y="2507636"/>
                </a:lnTo>
                <a:lnTo>
                  <a:pt x="1213677" y="0"/>
                </a:lnTo>
                <a:lnTo>
                  <a:pt x="2381946" y="565434"/>
                </a:lnTo>
                <a:lnTo>
                  <a:pt x="2399097" y="632645"/>
                </a:lnTo>
                <a:cubicBezTo>
                  <a:pt x="2421640" y="743657"/>
                  <a:pt x="2433479" y="858599"/>
                  <a:pt x="2433479" y="976327"/>
                </a:cubicBezTo>
                <a:cubicBezTo>
                  <a:pt x="2433479" y="1270647"/>
                  <a:pt x="2359486" y="1547552"/>
                  <a:pt x="2229223" y="1789185"/>
                </a:cubicBezTo>
                <a:close/>
              </a:path>
            </a:pathLst>
          </a:custGeom>
          <a:gradFill flip="none" rotWithShape="1">
            <a:gsLst>
              <a:gs pos="100000">
                <a:schemeClr val="bg1"/>
              </a:gs>
              <a:gs pos="1000">
                <a:schemeClr val="accent4">
                  <a:lumMod val="40000"/>
                  <a:lumOff val="60000"/>
                  <a:alpha val="65000"/>
                </a:scheme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2" name="Freeform 11"/>
          <p:cNvSpPr/>
          <p:nvPr/>
        </p:nvSpPr>
        <p:spPr>
          <a:xfrm>
            <a:off x="8399463" y="3248025"/>
            <a:ext cx="744537" cy="2366963"/>
          </a:xfrm>
          <a:custGeom>
            <a:avLst/>
            <a:gdLst>
              <a:gd name="connsiteX0" fmla="*/ 993775 w 993775"/>
              <a:gd name="connsiteY0" fmla="*/ 0 h 2367427"/>
              <a:gd name="connsiteX1" fmla="*/ 993775 w 993775"/>
              <a:gd name="connsiteY1" fmla="*/ 2367427 h 2367427"/>
              <a:gd name="connsiteX2" fmla="*/ 953842 w 993775"/>
              <a:gd name="connsiteY2" fmla="*/ 2363369 h 2367427"/>
              <a:gd name="connsiteX3" fmla="*/ 0 w 993775"/>
              <a:gd name="connsiteY3" fmla="*/ 1183713 h 2367427"/>
              <a:gd name="connsiteX4" fmla="*/ 953842 w 993775"/>
              <a:gd name="connsiteY4" fmla="*/ 4058 h 23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75" h="2367427">
                <a:moveTo>
                  <a:pt x="993775" y="0"/>
                </a:moveTo>
                <a:lnTo>
                  <a:pt x="993775" y="2367427"/>
                </a:lnTo>
                <a:lnTo>
                  <a:pt x="953842" y="2363369"/>
                </a:lnTo>
                <a:cubicBezTo>
                  <a:pt x="409485" y="2251089"/>
                  <a:pt x="0" y="1765603"/>
                  <a:pt x="0" y="1183713"/>
                </a:cubicBezTo>
                <a:cubicBezTo>
                  <a:pt x="0" y="601823"/>
                  <a:pt x="409485" y="116337"/>
                  <a:pt x="953842" y="4058"/>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541338" y="392113"/>
            <a:ext cx="8220075" cy="1570037"/>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dirty="0" smtClean="0">
                <a:solidFill>
                  <a:schemeClr val="bg1"/>
                </a:solidFill>
                <a:effectLst>
                  <a:outerShdw blurRad="38100" dist="38100" dir="2700000" algn="tl">
                    <a:srgbClr val="C0C0C0"/>
                  </a:outerShdw>
                </a:effectLst>
                <a:latin typeface="Times New Roman" pitchFamily="18" charset="0"/>
              </a:rPr>
              <a:t>Câu hỏi số 1:Biện pháp tu từ nào sau đây được Nguyễn Tuân sử dụng nhiều nhất khi khắc họa hình tượng con sông Đà?</a:t>
            </a:r>
            <a:r>
              <a:rPr lang="vi-VN" altLang="en-US" sz="2800" dirty="0" smtClean="0">
                <a:solidFill>
                  <a:schemeClr val="bg1"/>
                </a:solidFill>
                <a:effectLst>
                  <a:outerShdw blurRad="38100" dist="38100" dir="2700000" algn="tl">
                    <a:srgbClr val="C0C0C0"/>
                  </a:outerShdw>
                </a:effectLst>
                <a:latin typeface="Times New Roman" pitchFamily="18" charset="0"/>
              </a:rPr>
              <a:t>  </a:t>
            </a:r>
            <a:r>
              <a:rPr lang="vi-VN" altLang="en-US" sz="2800" dirty="0" smtClean="0">
                <a:solidFill>
                  <a:schemeClr val="bg1"/>
                </a:solidFill>
                <a:latin typeface="Times New Roman" pitchFamily="18" charset="0"/>
              </a:rPr>
              <a:t> </a:t>
            </a:r>
            <a:endParaRPr lang="en-US" altLang="en-US" sz="2800" dirty="0" smtClean="0">
              <a:solidFill>
                <a:schemeClr val="bg1"/>
              </a:solidFill>
              <a:latin typeface="Calibri Light" pitchFamily="34" charset="0"/>
            </a:endParaRPr>
          </a:p>
        </p:txBody>
      </p:sp>
      <p:sp>
        <p:nvSpPr>
          <p:cNvPr id="13" name="TextBox 12"/>
          <p:cNvSpPr txBox="1">
            <a:spLocks noChangeArrowheads="1"/>
          </p:cNvSpPr>
          <p:nvPr/>
        </p:nvSpPr>
        <p:spPr bwMode="auto">
          <a:xfrm>
            <a:off x="4343400" y="2446338"/>
            <a:ext cx="1447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FF0000"/>
                </a:solidFill>
                <a:latin typeface="Times New Roman" panose="02020603050405020304" pitchFamily="18" charset="0"/>
              </a:rPr>
              <a:t>ĐÚNG</a:t>
            </a:r>
            <a:endParaRPr lang="en-US" altLang="en-US" sz="3000">
              <a:solidFill>
                <a:srgbClr val="FF0000"/>
              </a:solidFill>
              <a:latin typeface="Calibri Light" panose="020F0302020204030204" pitchFamily="34" charset="0"/>
            </a:endParaRPr>
          </a:p>
        </p:txBody>
      </p:sp>
      <p:sp>
        <p:nvSpPr>
          <p:cNvPr id="65549" name="TextBox 18"/>
          <p:cNvSpPr txBox="1">
            <a:spLocks noChangeArrowheads="1"/>
          </p:cNvSpPr>
          <p:nvPr/>
        </p:nvSpPr>
        <p:spPr bwMode="auto">
          <a:xfrm>
            <a:off x="4938713" y="3098800"/>
            <a:ext cx="973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65550" name="TextBox 24"/>
          <p:cNvSpPr txBox="1">
            <a:spLocks noChangeArrowheads="1"/>
          </p:cNvSpPr>
          <p:nvPr/>
        </p:nvSpPr>
        <p:spPr bwMode="auto">
          <a:xfrm>
            <a:off x="4973638" y="4178300"/>
            <a:ext cx="973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65551" name="TextBox 26"/>
          <p:cNvSpPr txBox="1">
            <a:spLocks noChangeArrowheads="1"/>
          </p:cNvSpPr>
          <p:nvPr/>
        </p:nvSpPr>
        <p:spPr bwMode="auto">
          <a:xfrm>
            <a:off x="4973638" y="5275263"/>
            <a:ext cx="973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20" name="Rounded Rectangle 19"/>
          <p:cNvSpPr/>
          <p:nvPr/>
        </p:nvSpPr>
        <p:spPr>
          <a:xfrm>
            <a:off x="614590" y="3357694"/>
            <a:ext cx="5300225"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rgbClr val="FFFFFF"/>
                </a:solidFill>
                <a:latin typeface="Times New Roman" pitchFamily="18" charset="0"/>
              </a:rPr>
              <a:t>B. Điệp Ngữ</a:t>
            </a:r>
            <a:endParaRPr lang="en-US" altLang="en-US" sz="3200" smtClean="0">
              <a:solidFill>
                <a:srgbClr val="FFFFFF"/>
              </a:solidFill>
              <a:latin typeface="Calibri Light" pitchFamily="34" charset="0"/>
            </a:endParaRPr>
          </a:p>
        </p:txBody>
      </p:sp>
      <p:sp>
        <p:nvSpPr>
          <p:cNvPr id="21" name="TextBox 20"/>
          <p:cNvSpPr txBox="1">
            <a:spLocks noChangeArrowheads="1"/>
          </p:cNvSpPr>
          <p:nvPr/>
        </p:nvSpPr>
        <p:spPr bwMode="auto">
          <a:xfrm>
            <a:off x="4884738" y="3455988"/>
            <a:ext cx="973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
        <p:nvSpPr>
          <p:cNvPr id="22" name="Rounded Rectangle 21"/>
          <p:cNvSpPr/>
          <p:nvPr/>
        </p:nvSpPr>
        <p:spPr>
          <a:xfrm>
            <a:off x="611624" y="4357519"/>
            <a:ext cx="5300225"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rgbClr val="FFFFFF"/>
                </a:solidFill>
                <a:latin typeface="Times New Roman" pitchFamily="18" charset="0"/>
              </a:rPr>
              <a:t>C. So sánh</a:t>
            </a:r>
            <a:endParaRPr lang="en-US" altLang="en-US" sz="3200" smtClean="0">
              <a:solidFill>
                <a:srgbClr val="FFFFFF"/>
              </a:solidFill>
              <a:latin typeface="Calibri Light" pitchFamily="34" charset="0"/>
            </a:endParaRPr>
          </a:p>
        </p:txBody>
      </p:sp>
      <p:sp>
        <p:nvSpPr>
          <p:cNvPr id="23" name="TextBox 22"/>
          <p:cNvSpPr txBox="1">
            <a:spLocks noChangeArrowheads="1"/>
          </p:cNvSpPr>
          <p:nvPr/>
        </p:nvSpPr>
        <p:spPr bwMode="auto">
          <a:xfrm>
            <a:off x="4800600" y="4471988"/>
            <a:ext cx="973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
        <p:nvSpPr>
          <p:cNvPr id="29" name="Rounded Rectangle 28"/>
          <p:cNvSpPr/>
          <p:nvPr/>
        </p:nvSpPr>
        <p:spPr>
          <a:xfrm>
            <a:off x="611625" y="5366108"/>
            <a:ext cx="5300225"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rgbClr val="FFFFFF"/>
                </a:solidFill>
                <a:latin typeface="Times New Roman" pitchFamily="18" charset="0"/>
              </a:rPr>
              <a:t>D. Cường điệu</a:t>
            </a:r>
            <a:endParaRPr lang="en-US" altLang="en-US" sz="3200" smtClean="0">
              <a:solidFill>
                <a:srgbClr val="FFFFFF"/>
              </a:solidFill>
              <a:latin typeface="Calibri Light" pitchFamily="34" charset="0"/>
            </a:endParaRPr>
          </a:p>
        </p:txBody>
      </p:sp>
      <p:sp>
        <p:nvSpPr>
          <p:cNvPr id="30" name="TextBox 29"/>
          <p:cNvSpPr txBox="1">
            <a:spLocks noChangeArrowheads="1"/>
          </p:cNvSpPr>
          <p:nvPr/>
        </p:nvSpPr>
        <p:spPr bwMode="auto">
          <a:xfrm>
            <a:off x="4800600" y="5464175"/>
            <a:ext cx="973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after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500"/>
                                        <p:tgtEl>
                                          <p:spTgt spid="23">
                                            <p:txEl>
                                              <p:pRg st="0" end="0"/>
                                            </p:txEl>
                                          </p:spTgt>
                                        </p:tgtEl>
                                      </p:cBhvr>
                                    </p:animEffec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after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fade">
                                      <p:cBhvr>
                                        <p:cTn id="25" dur="500"/>
                                        <p:tgtEl>
                                          <p:spTgt spid="30">
                                            <p:txEl>
                                              <p:pRg st="0" end="0"/>
                                            </p:txEl>
                                          </p:spTgt>
                                        </p:tgtEl>
                                      </p:cBhvr>
                                    </p:animEffect>
                                  </p:childTnLst>
                                </p:cTn>
                              </p:par>
                            </p:childTnLst>
                          </p:cTn>
                        </p:par>
                      </p:childTnLst>
                    </p:cTn>
                  </p:par>
                </p:childTnLst>
              </p:cTn>
              <p:nextCondLst>
                <p:cond evt="onClick" delay="0">
                  <p:tgtEl>
                    <p:spTgt spid="29"/>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5583238" y="0"/>
            <a:ext cx="1743075" cy="930275"/>
          </a:xfrm>
          <a:custGeom>
            <a:avLst/>
            <a:gdLst>
              <a:gd name="connsiteX0" fmla="*/ 0 w 2322992"/>
              <a:gd name="connsiteY0" fmla="*/ 0 h 930275"/>
              <a:gd name="connsiteX1" fmla="*/ 2322992 w 2322992"/>
              <a:gd name="connsiteY1" fmla="*/ 0 h 930275"/>
              <a:gd name="connsiteX2" fmla="*/ 2262945 w 2322992"/>
              <a:gd name="connsiteY2" fmla="*/ 194854 h 930275"/>
              <a:gd name="connsiteX3" fmla="*/ 1161496 w 2322992"/>
              <a:gd name="connsiteY3" fmla="*/ 930275 h 930275"/>
              <a:gd name="connsiteX4" fmla="*/ 60048 w 2322992"/>
              <a:gd name="connsiteY4" fmla="*/ 194854 h 930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992" h="930275">
                <a:moveTo>
                  <a:pt x="0" y="0"/>
                </a:moveTo>
                <a:lnTo>
                  <a:pt x="2322992" y="0"/>
                </a:lnTo>
                <a:lnTo>
                  <a:pt x="2262945" y="194854"/>
                </a:lnTo>
                <a:cubicBezTo>
                  <a:pt x="2081475" y="627030"/>
                  <a:pt x="1656642" y="930275"/>
                  <a:pt x="1161496" y="930275"/>
                </a:cubicBezTo>
                <a:cubicBezTo>
                  <a:pt x="666350" y="930275"/>
                  <a:pt x="241517" y="627030"/>
                  <a:pt x="60048" y="194854"/>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Horizontal Scroll 27"/>
          <p:cNvSpPr/>
          <p:nvPr/>
        </p:nvSpPr>
        <p:spPr>
          <a:xfrm>
            <a:off x="439738" y="231775"/>
            <a:ext cx="8540750" cy="1411288"/>
          </a:xfrm>
          <a:prstGeom prst="horizontalScroll">
            <a:avLst/>
          </a:prstGeom>
          <a:solidFill>
            <a:srgbClr val="D2802E"/>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0" name="Rounded Rectangle 9"/>
          <p:cNvSpPr/>
          <p:nvPr/>
        </p:nvSpPr>
        <p:spPr>
          <a:xfrm>
            <a:off x="440532" y="1884382"/>
            <a:ext cx="8421291"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2800" dirty="0" smtClean="0">
                <a:latin typeface="Times New Roman" pitchFamily="18" charset="0"/>
              </a:rPr>
              <a:t>A. Một người lao động, đồng thời như một người nghệ sĩ</a:t>
            </a:r>
            <a:endParaRPr lang="en-US" altLang="en-US" sz="2800" dirty="0" smtClean="0">
              <a:latin typeface="Calibri Light" pitchFamily="34" charset="0"/>
            </a:endParaRPr>
          </a:p>
        </p:txBody>
      </p:sp>
      <p:sp>
        <p:nvSpPr>
          <p:cNvPr id="14" name="Freeform 13"/>
          <p:cNvSpPr/>
          <p:nvPr/>
        </p:nvSpPr>
        <p:spPr>
          <a:xfrm rot="14650402">
            <a:off x="-312566" y="5265495"/>
            <a:ext cx="2433479" cy="2011238"/>
          </a:xfrm>
          <a:custGeom>
            <a:avLst/>
            <a:gdLst>
              <a:gd name="connsiteX0" fmla="*/ 2229223 w 2433479"/>
              <a:gd name="connsiteY0" fmla="*/ 1789185 h 2681651"/>
              <a:gd name="connsiteX1" fmla="*/ 741142 w 2433479"/>
              <a:gd name="connsiteY1" fmla="*/ 2681651 h 2681651"/>
              <a:gd name="connsiteX2" fmla="*/ 82408 w 2433479"/>
              <a:gd name="connsiteY2" fmla="*/ 2547638 h 2681651"/>
              <a:gd name="connsiteX3" fmla="*/ 0 w 2433479"/>
              <a:gd name="connsiteY3" fmla="*/ 2507636 h 2681651"/>
              <a:gd name="connsiteX4" fmla="*/ 1213677 w 2433479"/>
              <a:gd name="connsiteY4" fmla="*/ 0 h 2681651"/>
              <a:gd name="connsiteX5" fmla="*/ 2381946 w 2433479"/>
              <a:gd name="connsiteY5" fmla="*/ 565434 h 2681651"/>
              <a:gd name="connsiteX6" fmla="*/ 2399097 w 2433479"/>
              <a:gd name="connsiteY6" fmla="*/ 632645 h 2681651"/>
              <a:gd name="connsiteX7" fmla="*/ 2433479 w 2433479"/>
              <a:gd name="connsiteY7" fmla="*/ 976327 h 2681651"/>
              <a:gd name="connsiteX8" fmla="*/ 2229223 w 2433479"/>
              <a:gd name="connsiteY8" fmla="*/ 1789185 h 268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479" h="2681651">
                <a:moveTo>
                  <a:pt x="2229223" y="1789185"/>
                </a:moveTo>
                <a:cubicBezTo>
                  <a:pt x="1942644" y="2320778"/>
                  <a:pt x="1383715" y="2681651"/>
                  <a:pt x="741142" y="2681651"/>
                </a:cubicBezTo>
                <a:cubicBezTo>
                  <a:pt x="507479" y="2681651"/>
                  <a:pt x="284876" y="2633932"/>
                  <a:pt x="82408" y="2547638"/>
                </a:cubicBezTo>
                <a:lnTo>
                  <a:pt x="0" y="2507636"/>
                </a:lnTo>
                <a:lnTo>
                  <a:pt x="1213677" y="0"/>
                </a:lnTo>
                <a:lnTo>
                  <a:pt x="2381946" y="565434"/>
                </a:lnTo>
                <a:lnTo>
                  <a:pt x="2399097" y="632645"/>
                </a:lnTo>
                <a:cubicBezTo>
                  <a:pt x="2421640" y="743657"/>
                  <a:pt x="2433479" y="858599"/>
                  <a:pt x="2433479" y="976327"/>
                </a:cubicBezTo>
                <a:cubicBezTo>
                  <a:pt x="2433479" y="1270647"/>
                  <a:pt x="2359486" y="1547552"/>
                  <a:pt x="2229223" y="1789185"/>
                </a:cubicBezTo>
                <a:close/>
              </a:path>
            </a:pathLst>
          </a:custGeom>
          <a:gradFill flip="none" rotWithShape="1">
            <a:gsLst>
              <a:gs pos="100000">
                <a:schemeClr val="bg1"/>
              </a:gs>
              <a:gs pos="1000">
                <a:schemeClr val="accent4">
                  <a:lumMod val="40000"/>
                  <a:lumOff val="60000"/>
                  <a:alpha val="65000"/>
                </a:scheme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2" name="Freeform 11"/>
          <p:cNvSpPr/>
          <p:nvPr/>
        </p:nvSpPr>
        <p:spPr>
          <a:xfrm>
            <a:off x="8399463" y="3248025"/>
            <a:ext cx="744537" cy="2366963"/>
          </a:xfrm>
          <a:custGeom>
            <a:avLst/>
            <a:gdLst>
              <a:gd name="connsiteX0" fmla="*/ 993775 w 993775"/>
              <a:gd name="connsiteY0" fmla="*/ 0 h 2367427"/>
              <a:gd name="connsiteX1" fmla="*/ 993775 w 993775"/>
              <a:gd name="connsiteY1" fmla="*/ 2367427 h 2367427"/>
              <a:gd name="connsiteX2" fmla="*/ 953842 w 993775"/>
              <a:gd name="connsiteY2" fmla="*/ 2363369 h 2367427"/>
              <a:gd name="connsiteX3" fmla="*/ 0 w 993775"/>
              <a:gd name="connsiteY3" fmla="*/ 1183713 h 2367427"/>
              <a:gd name="connsiteX4" fmla="*/ 953842 w 993775"/>
              <a:gd name="connsiteY4" fmla="*/ 4058 h 23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75" h="2367427">
                <a:moveTo>
                  <a:pt x="993775" y="0"/>
                </a:moveTo>
                <a:lnTo>
                  <a:pt x="993775" y="2367427"/>
                </a:lnTo>
                <a:lnTo>
                  <a:pt x="953842" y="2363369"/>
                </a:lnTo>
                <a:cubicBezTo>
                  <a:pt x="409485" y="2251089"/>
                  <a:pt x="0" y="1765603"/>
                  <a:pt x="0" y="1183713"/>
                </a:cubicBezTo>
                <a:cubicBezTo>
                  <a:pt x="0" y="601823"/>
                  <a:pt x="409485" y="116337"/>
                  <a:pt x="953842" y="4058"/>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541338" y="392113"/>
            <a:ext cx="8220075" cy="1508125"/>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chemeClr val="bg1"/>
                </a:solidFill>
                <a:effectLst>
                  <a:outerShdw blurRad="38100" dist="38100" dir="2700000" algn="tl">
                    <a:srgbClr val="C0C0C0"/>
                  </a:outerShdw>
                </a:effectLst>
                <a:latin typeface="Times New Roman" pitchFamily="18" charset="0"/>
              </a:rPr>
              <a:t>Câu hỏi số 2: Trong tác phẩm </a:t>
            </a:r>
            <a:r>
              <a:rPr lang="vi-VN" altLang="en-US" sz="3200" b="1" smtClean="0">
                <a:solidFill>
                  <a:schemeClr val="bg1"/>
                </a:solidFill>
                <a:effectLst>
                  <a:outerShdw blurRad="38100" dist="38100" dir="2700000" algn="tl">
                    <a:srgbClr val="C0C0C0"/>
                  </a:outerShdw>
                </a:effectLst>
                <a:latin typeface="Times New Roman" pitchFamily="18" charset="0"/>
              </a:rPr>
              <a:t>Người lái đò Sông Đà</a:t>
            </a:r>
            <a:r>
              <a:rPr lang="vi-VN" altLang="en-US" sz="3200" smtClean="0">
                <a:solidFill>
                  <a:schemeClr val="bg1"/>
                </a:solidFill>
                <a:effectLst>
                  <a:outerShdw blurRad="38100" dist="38100" dir="2700000" algn="tl">
                    <a:srgbClr val="C0C0C0"/>
                  </a:outerShdw>
                </a:effectLst>
                <a:latin typeface="Times New Roman" pitchFamily="18" charset="0"/>
              </a:rPr>
              <a:t>, hình ảnh người lái đò được thể hiện như:</a:t>
            </a:r>
            <a:endParaRPr lang="en-US" altLang="en-US" sz="3200" smtClean="0">
              <a:solidFill>
                <a:schemeClr val="bg1"/>
              </a:solidFill>
              <a:effectLst>
                <a:outerShdw blurRad="38100" dist="38100" dir="2700000" algn="tl">
                  <a:srgbClr val="C0C0C0"/>
                </a:outerShdw>
              </a:effectLst>
              <a:latin typeface="Calibri Light" pitchFamily="34" charset="0"/>
            </a:endParaRPr>
          </a:p>
          <a:p>
            <a:pPr>
              <a:defRPr/>
            </a:pPr>
            <a:endParaRPr lang="en-US" altLang="en-US" sz="2800" smtClean="0">
              <a:latin typeface="Calibri Light" pitchFamily="34" charset="0"/>
            </a:endParaRPr>
          </a:p>
        </p:txBody>
      </p:sp>
      <p:sp>
        <p:nvSpPr>
          <p:cNvPr id="13" name="TextBox 12"/>
          <p:cNvSpPr txBox="1">
            <a:spLocks noChangeArrowheads="1"/>
          </p:cNvSpPr>
          <p:nvPr/>
        </p:nvSpPr>
        <p:spPr bwMode="auto">
          <a:xfrm>
            <a:off x="7888288" y="1987550"/>
            <a:ext cx="9731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FF0000"/>
                </a:solidFill>
                <a:latin typeface="Times New Roman" panose="02020603050405020304" pitchFamily="18" charset="0"/>
              </a:rPr>
              <a:t>ĐÚNG</a:t>
            </a:r>
            <a:endParaRPr lang="en-US" altLang="en-US" sz="3000">
              <a:solidFill>
                <a:srgbClr val="FF0000"/>
              </a:solidFill>
              <a:latin typeface="Calibri Light" panose="020F0302020204030204" pitchFamily="34" charset="0"/>
            </a:endParaRPr>
          </a:p>
        </p:txBody>
      </p:sp>
      <p:sp>
        <p:nvSpPr>
          <p:cNvPr id="66573" name="TextBox 18"/>
          <p:cNvSpPr txBox="1">
            <a:spLocks noChangeArrowheads="1"/>
          </p:cNvSpPr>
          <p:nvPr/>
        </p:nvSpPr>
        <p:spPr bwMode="auto">
          <a:xfrm>
            <a:off x="4938713" y="3098800"/>
            <a:ext cx="973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66574" name="TextBox 24"/>
          <p:cNvSpPr txBox="1">
            <a:spLocks noChangeArrowheads="1"/>
          </p:cNvSpPr>
          <p:nvPr/>
        </p:nvSpPr>
        <p:spPr bwMode="auto">
          <a:xfrm>
            <a:off x="4973638" y="4178300"/>
            <a:ext cx="973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66575" name="TextBox 26"/>
          <p:cNvSpPr txBox="1">
            <a:spLocks noChangeArrowheads="1"/>
          </p:cNvSpPr>
          <p:nvPr/>
        </p:nvSpPr>
        <p:spPr bwMode="auto">
          <a:xfrm>
            <a:off x="4973638" y="5275263"/>
            <a:ext cx="973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20" name="Rounded Rectangle 19"/>
          <p:cNvSpPr/>
          <p:nvPr/>
        </p:nvSpPr>
        <p:spPr>
          <a:xfrm>
            <a:off x="440532" y="2982876"/>
            <a:ext cx="8421291"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2800" dirty="0" smtClean="0">
                <a:latin typeface="Times New Roman" pitchFamily="18" charset="0"/>
              </a:rPr>
              <a:t>B. Một người lao động lành nghề</a:t>
            </a:r>
            <a:endParaRPr lang="en-US" altLang="en-US" sz="2800" dirty="0" smtClean="0">
              <a:latin typeface="Calibri Light" pitchFamily="34" charset="0"/>
            </a:endParaRPr>
          </a:p>
        </p:txBody>
      </p:sp>
      <p:sp>
        <p:nvSpPr>
          <p:cNvPr id="21" name="TextBox 20"/>
          <p:cNvSpPr txBox="1">
            <a:spLocks noChangeArrowheads="1"/>
          </p:cNvSpPr>
          <p:nvPr/>
        </p:nvSpPr>
        <p:spPr bwMode="auto">
          <a:xfrm>
            <a:off x="7788275" y="3078163"/>
            <a:ext cx="973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
        <p:nvSpPr>
          <p:cNvPr id="22" name="Rounded Rectangle 21"/>
          <p:cNvSpPr/>
          <p:nvPr/>
        </p:nvSpPr>
        <p:spPr>
          <a:xfrm>
            <a:off x="440532" y="3958007"/>
            <a:ext cx="8421291"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2800" dirty="0" smtClean="0">
                <a:latin typeface="Times New Roman" pitchFamily="18" charset="0"/>
              </a:rPr>
              <a:t>C. Một con người đặc biệt, tuy đã cao tuổi nhưng vẫn có sức mạnh phi thường</a:t>
            </a:r>
            <a:endParaRPr lang="en-US" altLang="en-US" sz="2800" dirty="0" smtClean="0">
              <a:latin typeface="Calibri Light" pitchFamily="34" charset="0"/>
            </a:endParaRPr>
          </a:p>
        </p:txBody>
      </p:sp>
      <p:sp>
        <p:nvSpPr>
          <p:cNvPr id="23" name="TextBox 22"/>
          <p:cNvSpPr txBox="1">
            <a:spLocks noChangeArrowheads="1"/>
          </p:cNvSpPr>
          <p:nvPr/>
        </p:nvSpPr>
        <p:spPr bwMode="auto">
          <a:xfrm>
            <a:off x="7848600" y="4162425"/>
            <a:ext cx="973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
        <p:nvSpPr>
          <p:cNvPr id="29" name="Rounded Rectangle 28"/>
          <p:cNvSpPr/>
          <p:nvPr/>
        </p:nvSpPr>
        <p:spPr>
          <a:xfrm>
            <a:off x="465496" y="5089525"/>
            <a:ext cx="8421291"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2800" dirty="0" smtClean="0">
                <a:latin typeface="Times New Roman" pitchFamily="18" charset="0"/>
              </a:rPr>
              <a:t>D. Một kẻ ngang tàn, không biết lượng sức mình trước con sông Đà hung dữ</a:t>
            </a:r>
            <a:endParaRPr lang="en-US" altLang="en-US" sz="2800" dirty="0" smtClean="0">
              <a:latin typeface="Calibri Light" pitchFamily="34" charset="0"/>
            </a:endParaRPr>
          </a:p>
        </p:txBody>
      </p:sp>
      <p:sp>
        <p:nvSpPr>
          <p:cNvPr id="30" name="TextBox 29"/>
          <p:cNvSpPr txBox="1">
            <a:spLocks noChangeArrowheads="1"/>
          </p:cNvSpPr>
          <p:nvPr/>
        </p:nvSpPr>
        <p:spPr bwMode="auto">
          <a:xfrm>
            <a:off x="7848600" y="5089525"/>
            <a:ext cx="973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after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500"/>
                                        <p:tgtEl>
                                          <p:spTgt spid="23">
                                            <p:txEl>
                                              <p:pRg st="0" end="0"/>
                                            </p:txEl>
                                          </p:spTgt>
                                        </p:tgtEl>
                                      </p:cBhvr>
                                    </p:animEffec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after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fade">
                                      <p:cBhvr>
                                        <p:cTn id="25" dur="500"/>
                                        <p:tgtEl>
                                          <p:spTgt spid="30">
                                            <p:txEl>
                                              <p:pRg st="0" end="0"/>
                                            </p:txEl>
                                          </p:spTgt>
                                        </p:tgtEl>
                                      </p:cBhvr>
                                    </p:animEffect>
                                  </p:childTnLst>
                                </p:cTn>
                              </p:par>
                            </p:childTnLst>
                          </p:cTn>
                        </p:par>
                      </p:childTnLst>
                    </p:cTn>
                  </p:par>
                </p:childTnLst>
              </p:cTn>
              <p:nextCondLst>
                <p:cond evt="onClick" delay="0">
                  <p:tgtEl>
                    <p:spTgt spid="29"/>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5583238" y="0"/>
            <a:ext cx="1743075" cy="930275"/>
          </a:xfrm>
          <a:custGeom>
            <a:avLst/>
            <a:gdLst>
              <a:gd name="connsiteX0" fmla="*/ 0 w 2322992"/>
              <a:gd name="connsiteY0" fmla="*/ 0 h 930275"/>
              <a:gd name="connsiteX1" fmla="*/ 2322992 w 2322992"/>
              <a:gd name="connsiteY1" fmla="*/ 0 h 930275"/>
              <a:gd name="connsiteX2" fmla="*/ 2262945 w 2322992"/>
              <a:gd name="connsiteY2" fmla="*/ 194854 h 930275"/>
              <a:gd name="connsiteX3" fmla="*/ 1161496 w 2322992"/>
              <a:gd name="connsiteY3" fmla="*/ 930275 h 930275"/>
              <a:gd name="connsiteX4" fmla="*/ 60048 w 2322992"/>
              <a:gd name="connsiteY4" fmla="*/ 194854 h 930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992" h="930275">
                <a:moveTo>
                  <a:pt x="0" y="0"/>
                </a:moveTo>
                <a:lnTo>
                  <a:pt x="2322992" y="0"/>
                </a:lnTo>
                <a:lnTo>
                  <a:pt x="2262945" y="194854"/>
                </a:lnTo>
                <a:cubicBezTo>
                  <a:pt x="2081475" y="627030"/>
                  <a:pt x="1656642" y="930275"/>
                  <a:pt x="1161496" y="930275"/>
                </a:cubicBezTo>
                <a:cubicBezTo>
                  <a:pt x="666350" y="930275"/>
                  <a:pt x="241517" y="627030"/>
                  <a:pt x="60048" y="194854"/>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Horizontal Scroll 27"/>
          <p:cNvSpPr/>
          <p:nvPr/>
        </p:nvSpPr>
        <p:spPr>
          <a:xfrm>
            <a:off x="169863" y="165100"/>
            <a:ext cx="8893175" cy="1477963"/>
          </a:xfrm>
          <a:prstGeom prst="horizontalScroll">
            <a:avLst/>
          </a:prstGeom>
          <a:solidFill>
            <a:srgbClr val="D2802E"/>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0" name="Rounded Rectangle 9"/>
          <p:cNvSpPr/>
          <p:nvPr/>
        </p:nvSpPr>
        <p:spPr>
          <a:xfrm>
            <a:off x="646787" y="1884382"/>
            <a:ext cx="5300225"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rgbClr val="FFFFFF"/>
                </a:solidFill>
                <a:latin typeface="Times New Roman" pitchFamily="18" charset="0"/>
              </a:rPr>
              <a:t>A. Tiếng người</a:t>
            </a:r>
            <a:endParaRPr lang="en-US" altLang="en-US" sz="3200" smtClean="0">
              <a:solidFill>
                <a:srgbClr val="FFFFFF"/>
              </a:solidFill>
              <a:latin typeface="Calibri Light" pitchFamily="34" charset="0"/>
            </a:endParaRPr>
          </a:p>
        </p:txBody>
      </p:sp>
      <p:sp>
        <p:nvSpPr>
          <p:cNvPr id="14" name="Freeform 13"/>
          <p:cNvSpPr/>
          <p:nvPr/>
        </p:nvSpPr>
        <p:spPr>
          <a:xfrm rot="14650402">
            <a:off x="-312566" y="5265495"/>
            <a:ext cx="2433479" cy="2011238"/>
          </a:xfrm>
          <a:custGeom>
            <a:avLst/>
            <a:gdLst>
              <a:gd name="connsiteX0" fmla="*/ 2229223 w 2433479"/>
              <a:gd name="connsiteY0" fmla="*/ 1789185 h 2681651"/>
              <a:gd name="connsiteX1" fmla="*/ 741142 w 2433479"/>
              <a:gd name="connsiteY1" fmla="*/ 2681651 h 2681651"/>
              <a:gd name="connsiteX2" fmla="*/ 82408 w 2433479"/>
              <a:gd name="connsiteY2" fmla="*/ 2547638 h 2681651"/>
              <a:gd name="connsiteX3" fmla="*/ 0 w 2433479"/>
              <a:gd name="connsiteY3" fmla="*/ 2507636 h 2681651"/>
              <a:gd name="connsiteX4" fmla="*/ 1213677 w 2433479"/>
              <a:gd name="connsiteY4" fmla="*/ 0 h 2681651"/>
              <a:gd name="connsiteX5" fmla="*/ 2381946 w 2433479"/>
              <a:gd name="connsiteY5" fmla="*/ 565434 h 2681651"/>
              <a:gd name="connsiteX6" fmla="*/ 2399097 w 2433479"/>
              <a:gd name="connsiteY6" fmla="*/ 632645 h 2681651"/>
              <a:gd name="connsiteX7" fmla="*/ 2433479 w 2433479"/>
              <a:gd name="connsiteY7" fmla="*/ 976327 h 2681651"/>
              <a:gd name="connsiteX8" fmla="*/ 2229223 w 2433479"/>
              <a:gd name="connsiteY8" fmla="*/ 1789185 h 268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479" h="2681651">
                <a:moveTo>
                  <a:pt x="2229223" y="1789185"/>
                </a:moveTo>
                <a:cubicBezTo>
                  <a:pt x="1942644" y="2320778"/>
                  <a:pt x="1383715" y="2681651"/>
                  <a:pt x="741142" y="2681651"/>
                </a:cubicBezTo>
                <a:cubicBezTo>
                  <a:pt x="507479" y="2681651"/>
                  <a:pt x="284876" y="2633932"/>
                  <a:pt x="82408" y="2547638"/>
                </a:cubicBezTo>
                <a:lnTo>
                  <a:pt x="0" y="2507636"/>
                </a:lnTo>
                <a:lnTo>
                  <a:pt x="1213677" y="0"/>
                </a:lnTo>
                <a:lnTo>
                  <a:pt x="2381946" y="565434"/>
                </a:lnTo>
                <a:lnTo>
                  <a:pt x="2399097" y="632645"/>
                </a:lnTo>
                <a:cubicBezTo>
                  <a:pt x="2421640" y="743657"/>
                  <a:pt x="2433479" y="858599"/>
                  <a:pt x="2433479" y="976327"/>
                </a:cubicBezTo>
                <a:cubicBezTo>
                  <a:pt x="2433479" y="1270647"/>
                  <a:pt x="2359486" y="1547552"/>
                  <a:pt x="2229223" y="1789185"/>
                </a:cubicBezTo>
                <a:close/>
              </a:path>
            </a:pathLst>
          </a:custGeom>
          <a:gradFill flip="none" rotWithShape="1">
            <a:gsLst>
              <a:gs pos="100000">
                <a:schemeClr val="bg1"/>
              </a:gs>
              <a:gs pos="1000">
                <a:schemeClr val="accent4">
                  <a:lumMod val="40000"/>
                  <a:lumOff val="60000"/>
                  <a:alpha val="65000"/>
                </a:scheme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2" name="Freeform 11"/>
          <p:cNvSpPr/>
          <p:nvPr/>
        </p:nvSpPr>
        <p:spPr>
          <a:xfrm>
            <a:off x="8399463" y="3248025"/>
            <a:ext cx="744537" cy="2366963"/>
          </a:xfrm>
          <a:custGeom>
            <a:avLst/>
            <a:gdLst>
              <a:gd name="connsiteX0" fmla="*/ 993775 w 993775"/>
              <a:gd name="connsiteY0" fmla="*/ 0 h 2367427"/>
              <a:gd name="connsiteX1" fmla="*/ 993775 w 993775"/>
              <a:gd name="connsiteY1" fmla="*/ 2367427 h 2367427"/>
              <a:gd name="connsiteX2" fmla="*/ 953842 w 993775"/>
              <a:gd name="connsiteY2" fmla="*/ 2363369 h 2367427"/>
              <a:gd name="connsiteX3" fmla="*/ 0 w 993775"/>
              <a:gd name="connsiteY3" fmla="*/ 1183713 h 2367427"/>
              <a:gd name="connsiteX4" fmla="*/ 953842 w 993775"/>
              <a:gd name="connsiteY4" fmla="*/ 4058 h 23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75" h="2367427">
                <a:moveTo>
                  <a:pt x="993775" y="0"/>
                </a:moveTo>
                <a:lnTo>
                  <a:pt x="993775" y="2367427"/>
                </a:lnTo>
                <a:lnTo>
                  <a:pt x="953842" y="2363369"/>
                </a:lnTo>
                <a:cubicBezTo>
                  <a:pt x="409485" y="2251089"/>
                  <a:pt x="0" y="1765603"/>
                  <a:pt x="0" y="1183713"/>
                </a:cubicBezTo>
                <a:cubicBezTo>
                  <a:pt x="0" y="601823"/>
                  <a:pt x="409485" y="116337"/>
                  <a:pt x="953842" y="4058"/>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279400" y="390525"/>
            <a:ext cx="8864600" cy="2000250"/>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chemeClr val="bg1"/>
                </a:solidFill>
                <a:effectLst>
                  <a:outerShdw blurRad="38100" dist="38100" dir="2700000" algn="tl">
                    <a:srgbClr val="C0C0C0"/>
                  </a:outerShdw>
                </a:effectLst>
                <a:latin typeface="Times New Roman" pitchFamily="18" charset="0"/>
              </a:rPr>
              <a:t>Câu hỏi số 3:</a:t>
            </a:r>
            <a:r>
              <a:rPr lang="vi-VN" altLang="en-US" sz="2800" smtClean="0">
                <a:effectLst>
                  <a:outerShdw blurRad="38100" dist="38100" dir="2700000" algn="tl">
                    <a:srgbClr val="C0C0C0"/>
                  </a:outerShdw>
                </a:effectLst>
                <a:latin typeface="Times New Roman" pitchFamily="18" charset="0"/>
              </a:rPr>
              <a:t> </a:t>
            </a:r>
            <a:r>
              <a:rPr lang="vi-VN" altLang="en-US" sz="3200" smtClean="0">
                <a:solidFill>
                  <a:schemeClr val="bg1"/>
                </a:solidFill>
                <a:effectLst>
                  <a:outerShdw blurRad="38100" dist="38100" dir="2700000" algn="tl">
                    <a:srgbClr val="C0C0C0"/>
                  </a:outerShdw>
                </a:effectLst>
                <a:latin typeface="Times New Roman" pitchFamily="18" charset="0"/>
              </a:rPr>
              <a:t>Trong tác phẩm </a:t>
            </a:r>
            <a:r>
              <a:rPr lang="vi-VN" altLang="en-US" sz="3200" b="1" smtClean="0">
                <a:solidFill>
                  <a:schemeClr val="bg1"/>
                </a:solidFill>
                <a:effectLst>
                  <a:outerShdw blurRad="38100" dist="38100" dir="2700000" algn="tl">
                    <a:srgbClr val="C0C0C0"/>
                  </a:outerShdw>
                </a:effectLst>
                <a:latin typeface="Times New Roman" pitchFamily="18" charset="0"/>
              </a:rPr>
              <a:t>Người lái đò Sông Đà</a:t>
            </a:r>
            <a:r>
              <a:rPr lang="vi-VN" altLang="en-US" sz="3200" smtClean="0">
                <a:solidFill>
                  <a:schemeClr val="bg1"/>
                </a:solidFill>
                <a:effectLst>
                  <a:outerShdw blurRad="38100" dist="38100" dir="2700000" algn="tl">
                    <a:srgbClr val="C0C0C0"/>
                  </a:outerShdw>
                </a:effectLst>
                <a:latin typeface="Times New Roman" pitchFamily="18" charset="0"/>
              </a:rPr>
              <a:t>, trước thác ghềnh bạo liệt, ông lái đò lạnh lùng, gan góc nhưng lúc bình thường lại nhớ: </a:t>
            </a:r>
            <a:r>
              <a:rPr lang="vi-VN" altLang="en-US" sz="3200" smtClean="0">
                <a:solidFill>
                  <a:schemeClr val="bg1"/>
                </a:solidFill>
                <a:latin typeface="Times New Roman" pitchFamily="18" charset="0"/>
              </a:rPr>
              <a:t> </a:t>
            </a:r>
            <a:endParaRPr lang="en-US" altLang="en-US" sz="3200" smtClean="0">
              <a:solidFill>
                <a:schemeClr val="bg1"/>
              </a:solidFill>
              <a:latin typeface="Calibri Light" pitchFamily="34" charset="0"/>
            </a:endParaRPr>
          </a:p>
          <a:p>
            <a:pPr>
              <a:defRPr/>
            </a:pPr>
            <a:r>
              <a:rPr lang="vi-VN" altLang="en-US" sz="2800" smtClean="0">
                <a:latin typeface="Times New Roman" pitchFamily="18" charset="0"/>
              </a:rPr>
              <a:t>  </a:t>
            </a:r>
            <a:endParaRPr lang="en-US" altLang="en-US" sz="2800" smtClean="0">
              <a:latin typeface="Calibri Light" pitchFamily="34" charset="0"/>
            </a:endParaRPr>
          </a:p>
        </p:txBody>
      </p:sp>
      <p:sp>
        <p:nvSpPr>
          <p:cNvPr id="13" name="TextBox 12"/>
          <p:cNvSpPr txBox="1">
            <a:spLocks noChangeArrowheads="1"/>
          </p:cNvSpPr>
          <p:nvPr/>
        </p:nvSpPr>
        <p:spPr bwMode="auto">
          <a:xfrm>
            <a:off x="4938713" y="1962150"/>
            <a:ext cx="973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
        <p:nvSpPr>
          <p:cNvPr id="67597" name="TextBox 18"/>
          <p:cNvSpPr txBox="1">
            <a:spLocks noChangeArrowheads="1"/>
          </p:cNvSpPr>
          <p:nvPr/>
        </p:nvSpPr>
        <p:spPr bwMode="auto">
          <a:xfrm>
            <a:off x="4938713" y="3098800"/>
            <a:ext cx="973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67598" name="TextBox 24"/>
          <p:cNvSpPr txBox="1">
            <a:spLocks noChangeArrowheads="1"/>
          </p:cNvSpPr>
          <p:nvPr/>
        </p:nvSpPr>
        <p:spPr bwMode="auto">
          <a:xfrm>
            <a:off x="4973638" y="4178300"/>
            <a:ext cx="973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67599" name="TextBox 26"/>
          <p:cNvSpPr txBox="1">
            <a:spLocks noChangeArrowheads="1"/>
          </p:cNvSpPr>
          <p:nvPr/>
        </p:nvSpPr>
        <p:spPr bwMode="auto">
          <a:xfrm>
            <a:off x="4973638" y="5275263"/>
            <a:ext cx="973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20" name="Rounded Rectangle 19"/>
          <p:cNvSpPr/>
          <p:nvPr/>
        </p:nvSpPr>
        <p:spPr>
          <a:xfrm>
            <a:off x="646787" y="2982876"/>
            <a:ext cx="5300225"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rgbClr val="FFFFFF"/>
                </a:solidFill>
                <a:latin typeface="Times New Roman" pitchFamily="18" charset="0"/>
              </a:rPr>
              <a:t>B. Tiếng trẻ con</a:t>
            </a:r>
            <a:endParaRPr lang="en-US" altLang="en-US" sz="3200" smtClean="0">
              <a:solidFill>
                <a:srgbClr val="FFFFFF"/>
              </a:solidFill>
              <a:latin typeface="Calibri Light" pitchFamily="34" charset="0"/>
            </a:endParaRPr>
          </a:p>
        </p:txBody>
      </p:sp>
      <p:sp>
        <p:nvSpPr>
          <p:cNvPr id="21" name="TextBox 20"/>
          <p:cNvSpPr txBox="1">
            <a:spLocks noChangeArrowheads="1"/>
          </p:cNvSpPr>
          <p:nvPr/>
        </p:nvSpPr>
        <p:spPr bwMode="auto">
          <a:xfrm>
            <a:off x="4938713" y="3060700"/>
            <a:ext cx="973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
        <p:nvSpPr>
          <p:cNvPr id="22" name="Rounded Rectangle 21"/>
          <p:cNvSpPr/>
          <p:nvPr/>
        </p:nvSpPr>
        <p:spPr>
          <a:xfrm>
            <a:off x="646787" y="3958007"/>
            <a:ext cx="5300225"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rgbClr val="FFFFFF"/>
                </a:solidFill>
                <a:latin typeface="Times New Roman" pitchFamily="18" charset="0"/>
              </a:rPr>
              <a:t>C. Tiếng cười thủ thỉ</a:t>
            </a:r>
            <a:endParaRPr lang="en-US" altLang="en-US" sz="3200" smtClean="0">
              <a:solidFill>
                <a:srgbClr val="FFFFFF"/>
              </a:solidFill>
              <a:latin typeface="Calibri Light" pitchFamily="34" charset="0"/>
            </a:endParaRPr>
          </a:p>
        </p:txBody>
      </p:sp>
      <p:sp>
        <p:nvSpPr>
          <p:cNvPr id="23" name="TextBox 22"/>
          <p:cNvSpPr txBox="1">
            <a:spLocks noChangeArrowheads="1"/>
          </p:cNvSpPr>
          <p:nvPr/>
        </p:nvSpPr>
        <p:spPr bwMode="auto">
          <a:xfrm>
            <a:off x="4938713" y="4035425"/>
            <a:ext cx="973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
        <p:nvSpPr>
          <p:cNvPr id="29" name="Rounded Rectangle 28"/>
          <p:cNvSpPr/>
          <p:nvPr/>
        </p:nvSpPr>
        <p:spPr>
          <a:xfrm>
            <a:off x="646787" y="4991290"/>
            <a:ext cx="5300225"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rgbClr val="FFFFFF"/>
                </a:solidFill>
                <a:latin typeface="Times New Roman" pitchFamily="18" charset="0"/>
              </a:rPr>
              <a:t>D. Tiếng gà gáy</a:t>
            </a:r>
            <a:endParaRPr lang="en-US" altLang="en-US" sz="3200" smtClean="0">
              <a:solidFill>
                <a:srgbClr val="FFFFFF"/>
              </a:solidFill>
              <a:latin typeface="Calibri Light" pitchFamily="34" charset="0"/>
            </a:endParaRPr>
          </a:p>
        </p:txBody>
      </p:sp>
      <p:sp>
        <p:nvSpPr>
          <p:cNvPr id="30" name="TextBox 29"/>
          <p:cNvSpPr txBox="1">
            <a:spLocks noChangeArrowheads="1"/>
          </p:cNvSpPr>
          <p:nvPr/>
        </p:nvSpPr>
        <p:spPr bwMode="auto">
          <a:xfrm>
            <a:off x="4938713" y="5068888"/>
            <a:ext cx="9731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FF0000"/>
                </a:solidFill>
                <a:latin typeface="Times New Roman" panose="02020603050405020304" pitchFamily="18" charset="0"/>
              </a:rPr>
              <a:t>ĐÚNG</a:t>
            </a:r>
            <a:endParaRPr lang="en-US" altLang="en-US" sz="3000">
              <a:solidFill>
                <a:srgbClr val="FF0000"/>
              </a:solidFill>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after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500"/>
                                        <p:tgtEl>
                                          <p:spTgt spid="23">
                                            <p:txEl>
                                              <p:pRg st="0" end="0"/>
                                            </p:txEl>
                                          </p:spTgt>
                                        </p:tgtEl>
                                      </p:cBhvr>
                                    </p:animEffec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after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fade">
                                      <p:cBhvr>
                                        <p:cTn id="25" dur="500"/>
                                        <p:tgtEl>
                                          <p:spTgt spid="30">
                                            <p:txEl>
                                              <p:pRg st="0" end="0"/>
                                            </p:txEl>
                                          </p:spTgt>
                                        </p:tgtEl>
                                      </p:cBhvr>
                                    </p:animEffect>
                                  </p:childTnLst>
                                </p:cTn>
                              </p:par>
                            </p:childTnLst>
                          </p:cTn>
                        </p:par>
                      </p:childTnLst>
                    </p:cTn>
                  </p:par>
                </p:childTnLst>
              </p:cTn>
              <p:nextCondLst>
                <p:cond evt="onClick" delay="0">
                  <p:tgtEl>
                    <p:spTgt spid="29"/>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5583238" y="0"/>
            <a:ext cx="1743075" cy="930275"/>
          </a:xfrm>
          <a:custGeom>
            <a:avLst/>
            <a:gdLst>
              <a:gd name="connsiteX0" fmla="*/ 0 w 2322992"/>
              <a:gd name="connsiteY0" fmla="*/ 0 h 930275"/>
              <a:gd name="connsiteX1" fmla="*/ 2322992 w 2322992"/>
              <a:gd name="connsiteY1" fmla="*/ 0 h 930275"/>
              <a:gd name="connsiteX2" fmla="*/ 2262945 w 2322992"/>
              <a:gd name="connsiteY2" fmla="*/ 194854 h 930275"/>
              <a:gd name="connsiteX3" fmla="*/ 1161496 w 2322992"/>
              <a:gd name="connsiteY3" fmla="*/ 930275 h 930275"/>
              <a:gd name="connsiteX4" fmla="*/ 60048 w 2322992"/>
              <a:gd name="connsiteY4" fmla="*/ 194854 h 930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992" h="930275">
                <a:moveTo>
                  <a:pt x="0" y="0"/>
                </a:moveTo>
                <a:lnTo>
                  <a:pt x="2322992" y="0"/>
                </a:lnTo>
                <a:lnTo>
                  <a:pt x="2262945" y="194854"/>
                </a:lnTo>
                <a:cubicBezTo>
                  <a:pt x="2081475" y="627030"/>
                  <a:pt x="1656642" y="930275"/>
                  <a:pt x="1161496" y="930275"/>
                </a:cubicBezTo>
                <a:cubicBezTo>
                  <a:pt x="666350" y="930275"/>
                  <a:pt x="241517" y="627030"/>
                  <a:pt x="60048" y="194854"/>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Horizontal Scroll 27"/>
          <p:cNvSpPr/>
          <p:nvPr/>
        </p:nvSpPr>
        <p:spPr>
          <a:xfrm>
            <a:off x="274638" y="127000"/>
            <a:ext cx="8767762" cy="1516063"/>
          </a:xfrm>
          <a:prstGeom prst="horizontalScroll">
            <a:avLst/>
          </a:prstGeom>
          <a:solidFill>
            <a:srgbClr val="D2802E"/>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0" name="Rounded Rectangle 9"/>
          <p:cNvSpPr/>
          <p:nvPr/>
        </p:nvSpPr>
        <p:spPr>
          <a:xfrm>
            <a:off x="646787" y="1884382"/>
            <a:ext cx="6833709"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rgbClr val="FFFFFF"/>
                </a:solidFill>
                <a:latin typeface="Times New Roman" pitchFamily="18" charset="0"/>
              </a:rPr>
              <a:t>A. Mặt sông rộng mênh mông</a:t>
            </a:r>
            <a:endParaRPr lang="en-US" altLang="en-US" sz="3200" smtClean="0">
              <a:solidFill>
                <a:srgbClr val="FFFFFF"/>
              </a:solidFill>
              <a:latin typeface="Calibri Light" pitchFamily="34" charset="0"/>
            </a:endParaRPr>
          </a:p>
        </p:txBody>
      </p:sp>
      <p:sp>
        <p:nvSpPr>
          <p:cNvPr id="14" name="Freeform 13"/>
          <p:cNvSpPr/>
          <p:nvPr/>
        </p:nvSpPr>
        <p:spPr>
          <a:xfrm rot="14650402">
            <a:off x="-312566" y="5265495"/>
            <a:ext cx="2433479" cy="2011238"/>
          </a:xfrm>
          <a:custGeom>
            <a:avLst/>
            <a:gdLst>
              <a:gd name="connsiteX0" fmla="*/ 2229223 w 2433479"/>
              <a:gd name="connsiteY0" fmla="*/ 1789185 h 2681651"/>
              <a:gd name="connsiteX1" fmla="*/ 741142 w 2433479"/>
              <a:gd name="connsiteY1" fmla="*/ 2681651 h 2681651"/>
              <a:gd name="connsiteX2" fmla="*/ 82408 w 2433479"/>
              <a:gd name="connsiteY2" fmla="*/ 2547638 h 2681651"/>
              <a:gd name="connsiteX3" fmla="*/ 0 w 2433479"/>
              <a:gd name="connsiteY3" fmla="*/ 2507636 h 2681651"/>
              <a:gd name="connsiteX4" fmla="*/ 1213677 w 2433479"/>
              <a:gd name="connsiteY4" fmla="*/ 0 h 2681651"/>
              <a:gd name="connsiteX5" fmla="*/ 2381946 w 2433479"/>
              <a:gd name="connsiteY5" fmla="*/ 565434 h 2681651"/>
              <a:gd name="connsiteX6" fmla="*/ 2399097 w 2433479"/>
              <a:gd name="connsiteY6" fmla="*/ 632645 h 2681651"/>
              <a:gd name="connsiteX7" fmla="*/ 2433479 w 2433479"/>
              <a:gd name="connsiteY7" fmla="*/ 976327 h 2681651"/>
              <a:gd name="connsiteX8" fmla="*/ 2229223 w 2433479"/>
              <a:gd name="connsiteY8" fmla="*/ 1789185 h 268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479" h="2681651">
                <a:moveTo>
                  <a:pt x="2229223" y="1789185"/>
                </a:moveTo>
                <a:cubicBezTo>
                  <a:pt x="1942644" y="2320778"/>
                  <a:pt x="1383715" y="2681651"/>
                  <a:pt x="741142" y="2681651"/>
                </a:cubicBezTo>
                <a:cubicBezTo>
                  <a:pt x="507479" y="2681651"/>
                  <a:pt x="284876" y="2633932"/>
                  <a:pt x="82408" y="2547638"/>
                </a:cubicBezTo>
                <a:lnTo>
                  <a:pt x="0" y="2507636"/>
                </a:lnTo>
                <a:lnTo>
                  <a:pt x="1213677" y="0"/>
                </a:lnTo>
                <a:lnTo>
                  <a:pt x="2381946" y="565434"/>
                </a:lnTo>
                <a:lnTo>
                  <a:pt x="2399097" y="632645"/>
                </a:lnTo>
                <a:cubicBezTo>
                  <a:pt x="2421640" y="743657"/>
                  <a:pt x="2433479" y="858599"/>
                  <a:pt x="2433479" y="976327"/>
                </a:cubicBezTo>
                <a:cubicBezTo>
                  <a:pt x="2433479" y="1270647"/>
                  <a:pt x="2359486" y="1547552"/>
                  <a:pt x="2229223" y="1789185"/>
                </a:cubicBezTo>
                <a:close/>
              </a:path>
            </a:pathLst>
          </a:custGeom>
          <a:gradFill flip="none" rotWithShape="1">
            <a:gsLst>
              <a:gs pos="100000">
                <a:schemeClr val="bg1"/>
              </a:gs>
              <a:gs pos="1000">
                <a:schemeClr val="accent4">
                  <a:lumMod val="40000"/>
                  <a:lumOff val="60000"/>
                  <a:alpha val="65000"/>
                </a:scheme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2" name="Freeform 11"/>
          <p:cNvSpPr/>
          <p:nvPr/>
        </p:nvSpPr>
        <p:spPr>
          <a:xfrm>
            <a:off x="8399463" y="3248025"/>
            <a:ext cx="744537" cy="2366963"/>
          </a:xfrm>
          <a:custGeom>
            <a:avLst/>
            <a:gdLst>
              <a:gd name="connsiteX0" fmla="*/ 993775 w 993775"/>
              <a:gd name="connsiteY0" fmla="*/ 0 h 2367427"/>
              <a:gd name="connsiteX1" fmla="*/ 993775 w 993775"/>
              <a:gd name="connsiteY1" fmla="*/ 2367427 h 2367427"/>
              <a:gd name="connsiteX2" fmla="*/ 953842 w 993775"/>
              <a:gd name="connsiteY2" fmla="*/ 2363369 h 2367427"/>
              <a:gd name="connsiteX3" fmla="*/ 0 w 993775"/>
              <a:gd name="connsiteY3" fmla="*/ 1183713 h 2367427"/>
              <a:gd name="connsiteX4" fmla="*/ 953842 w 993775"/>
              <a:gd name="connsiteY4" fmla="*/ 4058 h 23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75" h="2367427">
                <a:moveTo>
                  <a:pt x="993775" y="0"/>
                </a:moveTo>
                <a:lnTo>
                  <a:pt x="993775" y="2367427"/>
                </a:lnTo>
                <a:lnTo>
                  <a:pt x="953842" y="2363369"/>
                </a:lnTo>
                <a:cubicBezTo>
                  <a:pt x="409485" y="2251089"/>
                  <a:pt x="0" y="1765603"/>
                  <a:pt x="0" y="1183713"/>
                </a:cubicBezTo>
                <a:cubicBezTo>
                  <a:pt x="0" y="601823"/>
                  <a:pt x="409485" y="116337"/>
                  <a:pt x="953842" y="4058"/>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417513" y="377825"/>
            <a:ext cx="9113837" cy="1524000"/>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100" smtClean="0">
                <a:solidFill>
                  <a:schemeClr val="bg1"/>
                </a:solidFill>
                <a:effectLst>
                  <a:outerShdw blurRad="38100" dist="38100" dir="2700000" algn="tl">
                    <a:srgbClr val="C0C0C0"/>
                  </a:outerShdw>
                </a:effectLst>
                <a:latin typeface="Times New Roman" pitchFamily="18" charset="0"/>
              </a:rPr>
              <a:t>Câu hỏi số </a:t>
            </a:r>
            <a:r>
              <a:rPr lang="vi-VN" altLang="en-US" sz="3100" smtClean="0">
                <a:solidFill>
                  <a:schemeClr val="bg1"/>
                </a:solidFill>
                <a:effectLst>
                  <a:outerShdw blurRad="38100" dist="38100" dir="2700000" algn="tl">
                    <a:srgbClr val="C0C0C0"/>
                  </a:outerShdw>
                </a:effectLst>
              </a:rPr>
              <a:t>4:</a:t>
            </a:r>
            <a:r>
              <a:rPr lang="vi-VN" altLang="en-US" sz="3100" smtClean="0">
                <a:effectLst>
                  <a:outerShdw blurRad="38100" dist="38100" dir="2700000" algn="tl">
                    <a:srgbClr val="C0C0C0"/>
                  </a:outerShdw>
                </a:effectLst>
              </a:rPr>
              <a:t> </a:t>
            </a:r>
            <a:r>
              <a:rPr lang="vi-VN" altLang="en-US" sz="3100" smtClean="0">
                <a:solidFill>
                  <a:schemeClr val="bg1"/>
                </a:solidFill>
                <a:effectLst>
                  <a:outerShdw blurRad="38100" dist="38100" dir="2700000" algn="tl">
                    <a:srgbClr val="C0C0C0"/>
                  </a:outerShdw>
                </a:effectLst>
                <a:latin typeface="Times New Roman" pitchFamily="18" charset="0"/>
              </a:rPr>
              <a:t>Trong tác phẩm </a:t>
            </a:r>
            <a:r>
              <a:rPr lang="vi-VN" altLang="en-US" sz="3100" b="1" smtClean="0">
                <a:solidFill>
                  <a:schemeClr val="bg1"/>
                </a:solidFill>
                <a:effectLst>
                  <a:outerShdw blurRad="38100" dist="38100" dir="2700000" algn="tl">
                    <a:srgbClr val="C0C0C0"/>
                  </a:outerShdw>
                </a:effectLst>
                <a:latin typeface="Times New Roman" pitchFamily="18" charset="0"/>
              </a:rPr>
              <a:t>Người lái đò Sông Đà</a:t>
            </a:r>
            <a:r>
              <a:rPr lang="vi-VN" altLang="en-US" sz="3100" smtClean="0">
                <a:solidFill>
                  <a:schemeClr val="bg1"/>
                </a:solidFill>
                <a:effectLst>
                  <a:outerShdw blurRad="38100" dist="38100" dir="2700000" algn="tl">
                    <a:srgbClr val="C0C0C0"/>
                  </a:outerShdw>
                </a:effectLst>
                <a:latin typeface="Times New Roman" pitchFamily="18" charset="0"/>
              </a:rPr>
              <a:t>, Nguyễn Tuân cho biết sự hùng vĩ của Sông Đà không phải chỉ có thác đá mà còn là: </a:t>
            </a:r>
            <a:endParaRPr lang="en-US" altLang="en-US" sz="3100" smtClean="0">
              <a:effectLst>
                <a:outerShdw blurRad="38100" dist="38100" dir="2700000" algn="tl">
                  <a:srgbClr val="C0C0C0"/>
                </a:outerShdw>
              </a:effectLst>
              <a:latin typeface="Calibri Light" pitchFamily="34" charset="0"/>
            </a:endParaRPr>
          </a:p>
        </p:txBody>
      </p:sp>
      <p:sp>
        <p:nvSpPr>
          <p:cNvPr id="13" name="TextBox 12"/>
          <p:cNvSpPr txBox="1">
            <a:spLocks noChangeArrowheads="1"/>
          </p:cNvSpPr>
          <p:nvPr/>
        </p:nvSpPr>
        <p:spPr bwMode="auto">
          <a:xfrm>
            <a:off x="6456363" y="1970088"/>
            <a:ext cx="9715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
        <p:nvSpPr>
          <p:cNvPr id="68621" name="TextBox 18"/>
          <p:cNvSpPr txBox="1">
            <a:spLocks noChangeArrowheads="1"/>
          </p:cNvSpPr>
          <p:nvPr/>
        </p:nvSpPr>
        <p:spPr bwMode="auto">
          <a:xfrm>
            <a:off x="4938713" y="3098800"/>
            <a:ext cx="973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68622" name="TextBox 24"/>
          <p:cNvSpPr txBox="1">
            <a:spLocks noChangeArrowheads="1"/>
          </p:cNvSpPr>
          <p:nvPr/>
        </p:nvSpPr>
        <p:spPr bwMode="auto">
          <a:xfrm>
            <a:off x="4973638" y="4178300"/>
            <a:ext cx="973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68623" name="TextBox 26"/>
          <p:cNvSpPr txBox="1">
            <a:spLocks noChangeArrowheads="1"/>
          </p:cNvSpPr>
          <p:nvPr/>
        </p:nvSpPr>
        <p:spPr bwMode="auto">
          <a:xfrm>
            <a:off x="4973638" y="5275263"/>
            <a:ext cx="973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20" name="Rounded Rectangle 19"/>
          <p:cNvSpPr/>
          <p:nvPr/>
        </p:nvSpPr>
        <p:spPr>
          <a:xfrm>
            <a:off x="646787" y="2982876"/>
            <a:ext cx="6833709"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rgbClr val="FFFFFF"/>
                </a:solidFill>
                <a:latin typeface="Times New Roman" pitchFamily="18" charset="0"/>
              </a:rPr>
              <a:t>B. Những dòng xoáy nước cuộn xiết</a:t>
            </a:r>
            <a:endParaRPr lang="en-US" altLang="en-US" sz="3200" smtClean="0">
              <a:solidFill>
                <a:srgbClr val="FFFFFF"/>
              </a:solidFill>
              <a:latin typeface="Calibri Light" pitchFamily="34" charset="0"/>
            </a:endParaRPr>
          </a:p>
        </p:txBody>
      </p:sp>
      <p:sp>
        <p:nvSpPr>
          <p:cNvPr id="21" name="TextBox 20"/>
          <p:cNvSpPr txBox="1">
            <a:spLocks noChangeArrowheads="1"/>
          </p:cNvSpPr>
          <p:nvPr/>
        </p:nvSpPr>
        <p:spPr bwMode="auto">
          <a:xfrm>
            <a:off x="6456363" y="3092450"/>
            <a:ext cx="9715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
        <p:nvSpPr>
          <p:cNvPr id="22" name="Rounded Rectangle 21"/>
          <p:cNvSpPr/>
          <p:nvPr/>
        </p:nvSpPr>
        <p:spPr>
          <a:xfrm>
            <a:off x="646787" y="3958007"/>
            <a:ext cx="6833709"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rgbClr val="FFFFFF"/>
                </a:solidFill>
                <a:latin typeface="Times New Roman" pitchFamily="18" charset="0"/>
              </a:rPr>
              <a:t>C. Chiều dài tưởng chừng vô tận của dòng sông</a:t>
            </a:r>
            <a:endParaRPr lang="en-US" altLang="en-US" sz="3200" smtClean="0">
              <a:solidFill>
                <a:srgbClr val="FFFFFF"/>
              </a:solidFill>
              <a:latin typeface="Calibri Light" pitchFamily="34" charset="0"/>
            </a:endParaRPr>
          </a:p>
        </p:txBody>
      </p:sp>
      <p:sp>
        <p:nvSpPr>
          <p:cNvPr id="23" name="TextBox 22"/>
          <p:cNvSpPr txBox="1">
            <a:spLocks noChangeArrowheads="1"/>
          </p:cNvSpPr>
          <p:nvPr/>
        </p:nvSpPr>
        <p:spPr bwMode="auto">
          <a:xfrm>
            <a:off x="6467475" y="4046538"/>
            <a:ext cx="973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
        <p:nvSpPr>
          <p:cNvPr id="29" name="Rounded Rectangle 28"/>
          <p:cNvSpPr/>
          <p:nvPr/>
        </p:nvSpPr>
        <p:spPr>
          <a:xfrm>
            <a:off x="646787" y="4991290"/>
            <a:ext cx="6833709"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rgbClr val="FFFFFF"/>
                </a:solidFill>
                <a:latin typeface="Times New Roman" pitchFamily="18" charset="0"/>
              </a:rPr>
              <a:t>D. Những cảnh đá bờ sông dựng vách thành</a:t>
            </a:r>
            <a:endParaRPr lang="en-US" altLang="en-US" sz="3200" smtClean="0">
              <a:solidFill>
                <a:srgbClr val="FFFFFF"/>
              </a:solidFill>
              <a:latin typeface="Calibri Light" pitchFamily="34" charset="0"/>
            </a:endParaRPr>
          </a:p>
        </p:txBody>
      </p:sp>
      <p:sp>
        <p:nvSpPr>
          <p:cNvPr id="30" name="TextBox 29"/>
          <p:cNvSpPr txBox="1">
            <a:spLocks noChangeArrowheads="1"/>
          </p:cNvSpPr>
          <p:nvPr/>
        </p:nvSpPr>
        <p:spPr bwMode="auto">
          <a:xfrm>
            <a:off x="6497638" y="5060950"/>
            <a:ext cx="9731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FF0000"/>
                </a:solidFill>
                <a:latin typeface="Times New Roman" panose="02020603050405020304" pitchFamily="18" charset="0"/>
              </a:rPr>
              <a:t>ĐÚNG</a:t>
            </a:r>
            <a:endParaRPr lang="en-US" altLang="en-US" sz="3000">
              <a:solidFill>
                <a:srgbClr val="FF0000"/>
              </a:solidFill>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after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500"/>
                                        <p:tgtEl>
                                          <p:spTgt spid="23">
                                            <p:txEl>
                                              <p:pRg st="0" end="0"/>
                                            </p:txEl>
                                          </p:spTgt>
                                        </p:tgtEl>
                                      </p:cBhvr>
                                    </p:animEffec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after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fade">
                                      <p:cBhvr>
                                        <p:cTn id="25" dur="500"/>
                                        <p:tgtEl>
                                          <p:spTgt spid="30">
                                            <p:txEl>
                                              <p:pRg st="0" end="0"/>
                                            </p:txEl>
                                          </p:spTgt>
                                        </p:tgtEl>
                                      </p:cBhvr>
                                    </p:animEffect>
                                  </p:childTnLst>
                                </p:cTn>
                              </p:par>
                            </p:childTnLst>
                          </p:cTn>
                        </p:par>
                      </p:childTnLst>
                    </p:cTn>
                  </p:par>
                </p:childTnLst>
              </p:cTn>
              <p:nextCondLst>
                <p:cond evt="onClick" delay="0">
                  <p:tgtEl>
                    <p:spTgt spid="29"/>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5583238" y="0"/>
            <a:ext cx="1743075" cy="930275"/>
          </a:xfrm>
          <a:custGeom>
            <a:avLst/>
            <a:gdLst>
              <a:gd name="connsiteX0" fmla="*/ 0 w 2322992"/>
              <a:gd name="connsiteY0" fmla="*/ 0 h 930275"/>
              <a:gd name="connsiteX1" fmla="*/ 2322992 w 2322992"/>
              <a:gd name="connsiteY1" fmla="*/ 0 h 930275"/>
              <a:gd name="connsiteX2" fmla="*/ 2262945 w 2322992"/>
              <a:gd name="connsiteY2" fmla="*/ 194854 h 930275"/>
              <a:gd name="connsiteX3" fmla="*/ 1161496 w 2322992"/>
              <a:gd name="connsiteY3" fmla="*/ 930275 h 930275"/>
              <a:gd name="connsiteX4" fmla="*/ 60048 w 2322992"/>
              <a:gd name="connsiteY4" fmla="*/ 194854 h 930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992" h="930275">
                <a:moveTo>
                  <a:pt x="0" y="0"/>
                </a:moveTo>
                <a:lnTo>
                  <a:pt x="2322992" y="0"/>
                </a:lnTo>
                <a:lnTo>
                  <a:pt x="2262945" y="194854"/>
                </a:lnTo>
                <a:cubicBezTo>
                  <a:pt x="2081475" y="627030"/>
                  <a:pt x="1656642" y="930275"/>
                  <a:pt x="1161496" y="930275"/>
                </a:cubicBezTo>
                <a:cubicBezTo>
                  <a:pt x="666350" y="930275"/>
                  <a:pt x="241517" y="627030"/>
                  <a:pt x="60048" y="194854"/>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Horizontal Scroll 27"/>
          <p:cNvSpPr/>
          <p:nvPr/>
        </p:nvSpPr>
        <p:spPr>
          <a:xfrm>
            <a:off x="439738" y="231775"/>
            <a:ext cx="8540750" cy="1411288"/>
          </a:xfrm>
          <a:prstGeom prst="horizontalScroll">
            <a:avLst/>
          </a:prstGeom>
          <a:solidFill>
            <a:srgbClr val="D2802E"/>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0" name="Rounded Rectangle 9"/>
          <p:cNvSpPr/>
          <p:nvPr/>
        </p:nvSpPr>
        <p:spPr>
          <a:xfrm>
            <a:off x="440532" y="1884382"/>
            <a:ext cx="8540354"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2600" smtClean="0">
                <a:solidFill>
                  <a:srgbClr val="FFFFFF"/>
                </a:solidFill>
                <a:latin typeface="Times New Roman" pitchFamily="18" charset="0"/>
                <a:cs typeface="Times New Roman" pitchFamily="18" charset="0"/>
              </a:rPr>
              <a:t>A. Tô đậm vẻ hung bạo dữ dội của thiên nhiên như một đe dọa nguy hiểm mà con người phải vượt qua</a:t>
            </a:r>
            <a:endParaRPr lang="en-US" altLang="en-US" sz="2600" smtClean="0">
              <a:solidFill>
                <a:srgbClr val="FFFFFF"/>
              </a:solidFill>
              <a:latin typeface="Times New Roman" pitchFamily="18" charset="0"/>
              <a:cs typeface="Times New Roman" pitchFamily="18" charset="0"/>
            </a:endParaRPr>
          </a:p>
        </p:txBody>
      </p:sp>
      <p:sp>
        <p:nvSpPr>
          <p:cNvPr id="14" name="Freeform 13"/>
          <p:cNvSpPr/>
          <p:nvPr/>
        </p:nvSpPr>
        <p:spPr>
          <a:xfrm rot="14650402">
            <a:off x="-312566" y="5265495"/>
            <a:ext cx="2433479" cy="2011238"/>
          </a:xfrm>
          <a:custGeom>
            <a:avLst/>
            <a:gdLst>
              <a:gd name="connsiteX0" fmla="*/ 2229223 w 2433479"/>
              <a:gd name="connsiteY0" fmla="*/ 1789185 h 2681651"/>
              <a:gd name="connsiteX1" fmla="*/ 741142 w 2433479"/>
              <a:gd name="connsiteY1" fmla="*/ 2681651 h 2681651"/>
              <a:gd name="connsiteX2" fmla="*/ 82408 w 2433479"/>
              <a:gd name="connsiteY2" fmla="*/ 2547638 h 2681651"/>
              <a:gd name="connsiteX3" fmla="*/ 0 w 2433479"/>
              <a:gd name="connsiteY3" fmla="*/ 2507636 h 2681651"/>
              <a:gd name="connsiteX4" fmla="*/ 1213677 w 2433479"/>
              <a:gd name="connsiteY4" fmla="*/ 0 h 2681651"/>
              <a:gd name="connsiteX5" fmla="*/ 2381946 w 2433479"/>
              <a:gd name="connsiteY5" fmla="*/ 565434 h 2681651"/>
              <a:gd name="connsiteX6" fmla="*/ 2399097 w 2433479"/>
              <a:gd name="connsiteY6" fmla="*/ 632645 h 2681651"/>
              <a:gd name="connsiteX7" fmla="*/ 2433479 w 2433479"/>
              <a:gd name="connsiteY7" fmla="*/ 976327 h 2681651"/>
              <a:gd name="connsiteX8" fmla="*/ 2229223 w 2433479"/>
              <a:gd name="connsiteY8" fmla="*/ 1789185 h 268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479" h="2681651">
                <a:moveTo>
                  <a:pt x="2229223" y="1789185"/>
                </a:moveTo>
                <a:cubicBezTo>
                  <a:pt x="1942644" y="2320778"/>
                  <a:pt x="1383715" y="2681651"/>
                  <a:pt x="741142" y="2681651"/>
                </a:cubicBezTo>
                <a:cubicBezTo>
                  <a:pt x="507479" y="2681651"/>
                  <a:pt x="284876" y="2633932"/>
                  <a:pt x="82408" y="2547638"/>
                </a:cubicBezTo>
                <a:lnTo>
                  <a:pt x="0" y="2507636"/>
                </a:lnTo>
                <a:lnTo>
                  <a:pt x="1213677" y="0"/>
                </a:lnTo>
                <a:lnTo>
                  <a:pt x="2381946" y="565434"/>
                </a:lnTo>
                <a:lnTo>
                  <a:pt x="2399097" y="632645"/>
                </a:lnTo>
                <a:cubicBezTo>
                  <a:pt x="2421640" y="743657"/>
                  <a:pt x="2433479" y="858599"/>
                  <a:pt x="2433479" y="976327"/>
                </a:cubicBezTo>
                <a:cubicBezTo>
                  <a:pt x="2433479" y="1270647"/>
                  <a:pt x="2359486" y="1547552"/>
                  <a:pt x="2229223" y="1789185"/>
                </a:cubicBezTo>
                <a:close/>
              </a:path>
            </a:pathLst>
          </a:custGeom>
          <a:gradFill flip="none" rotWithShape="1">
            <a:gsLst>
              <a:gs pos="100000">
                <a:schemeClr val="bg1"/>
              </a:gs>
              <a:gs pos="1000">
                <a:schemeClr val="accent4">
                  <a:lumMod val="40000"/>
                  <a:lumOff val="60000"/>
                  <a:alpha val="65000"/>
                </a:schemeClr>
              </a:gs>
              <a:gs pos="100000">
                <a:schemeClr val="accent1">
                  <a:lumMod val="45000"/>
                  <a:lumOff val="55000"/>
                </a:schemeClr>
              </a:gs>
              <a:gs pos="100000">
                <a:schemeClr val="accent1">
                  <a:lumMod val="45000"/>
                  <a:lumOff val="55000"/>
                  <a:alpha val="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2" name="Freeform 11"/>
          <p:cNvSpPr/>
          <p:nvPr/>
        </p:nvSpPr>
        <p:spPr>
          <a:xfrm>
            <a:off x="8399463" y="3248025"/>
            <a:ext cx="744537" cy="2366963"/>
          </a:xfrm>
          <a:custGeom>
            <a:avLst/>
            <a:gdLst>
              <a:gd name="connsiteX0" fmla="*/ 993775 w 993775"/>
              <a:gd name="connsiteY0" fmla="*/ 0 h 2367427"/>
              <a:gd name="connsiteX1" fmla="*/ 993775 w 993775"/>
              <a:gd name="connsiteY1" fmla="*/ 2367427 h 2367427"/>
              <a:gd name="connsiteX2" fmla="*/ 953842 w 993775"/>
              <a:gd name="connsiteY2" fmla="*/ 2363369 h 2367427"/>
              <a:gd name="connsiteX3" fmla="*/ 0 w 993775"/>
              <a:gd name="connsiteY3" fmla="*/ 1183713 h 2367427"/>
              <a:gd name="connsiteX4" fmla="*/ 953842 w 993775"/>
              <a:gd name="connsiteY4" fmla="*/ 4058 h 23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75" h="2367427">
                <a:moveTo>
                  <a:pt x="993775" y="0"/>
                </a:moveTo>
                <a:lnTo>
                  <a:pt x="993775" y="2367427"/>
                </a:lnTo>
                <a:lnTo>
                  <a:pt x="953842" y="2363369"/>
                </a:lnTo>
                <a:cubicBezTo>
                  <a:pt x="409485" y="2251089"/>
                  <a:pt x="0" y="1765603"/>
                  <a:pt x="0" y="1183713"/>
                </a:cubicBezTo>
                <a:cubicBezTo>
                  <a:pt x="0" y="601823"/>
                  <a:pt x="409485" y="116337"/>
                  <a:pt x="953842" y="4058"/>
                </a:cubicBezTo>
                <a:close/>
              </a:path>
            </a:pathLst>
          </a:custGeom>
          <a:solidFill>
            <a:schemeClr val="bg1">
              <a:alpha val="0"/>
            </a:schemeClr>
          </a:solidFill>
          <a:ln>
            <a:solidFill>
              <a:srgbClr val="5EC8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541338" y="392113"/>
            <a:ext cx="8220075" cy="2062162"/>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3200" smtClean="0">
                <a:solidFill>
                  <a:schemeClr val="bg1"/>
                </a:solidFill>
                <a:effectLst>
                  <a:outerShdw blurRad="38100" dist="38100" dir="2700000" algn="tl">
                    <a:srgbClr val="C0C0C0"/>
                  </a:outerShdw>
                </a:effectLst>
                <a:latin typeface="Times New Roman" pitchFamily="18" charset="0"/>
              </a:rPr>
              <a:t>Câu hỏi số 5: Ý đồ nghệ thuật chủ yếu của Nguyễn Tuân qua tùy bút “Người lái đò Sông Đà”?  </a:t>
            </a:r>
            <a:endParaRPr lang="en-US" altLang="en-US" sz="3200" smtClean="0">
              <a:solidFill>
                <a:schemeClr val="bg1"/>
              </a:solidFill>
              <a:effectLst>
                <a:outerShdw blurRad="38100" dist="38100" dir="2700000" algn="tl">
                  <a:srgbClr val="C0C0C0"/>
                </a:outerShdw>
              </a:effectLst>
              <a:latin typeface="Calibri Light" pitchFamily="34" charset="0"/>
            </a:endParaRPr>
          </a:p>
          <a:p>
            <a:pPr>
              <a:defRPr/>
            </a:pPr>
            <a:r>
              <a:rPr lang="vi-VN" altLang="en-US" sz="3200" smtClean="0">
                <a:solidFill>
                  <a:schemeClr val="bg1"/>
                </a:solidFill>
                <a:latin typeface="Times New Roman" pitchFamily="18" charset="0"/>
              </a:rPr>
              <a:t> </a:t>
            </a:r>
            <a:endParaRPr lang="en-US" altLang="en-US" sz="2800" smtClean="0">
              <a:latin typeface="Calibri Light" pitchFamily="34" charset="0"/>
            </a:endParaRPr>
          </a:p>
        </p:txBody>
      </p:sp>
      <p:sp>
        <p:nvSpPr>
          <p:cNvPr id="13" name="TextBox 12"/>
          <p:cNvSpPr txBox="1">
            <a:spLocks noChangeArrowheads="1"/>
          </p:cNvSpPr>
          <p:nvPr/>
        </p:nvSpPr>
        <p:spPr bwMode="auto">
          <a:xfrm>
            <a:off x="7912100" y="2095500"/>
            <a:ext cx="973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
        <p:nvSpPr>
          <p:cNvPr id="69645" name="TextBox 18"/>
          <p:cNvSpPr txBox="1">
            <a:spLocks noChangeArrowheads="1"/>
          </p:cNvSpPr>
          <p:nvPr/>
        </p:nvSpPr>
        <p:spPr bwMode="auto">
          <a:xfrm>
            <a:off x="4938713" y="3098800"/>
            <a:ext cx="973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69646" name="TextBox 24"/>
          <p:cNvSpPr txBox="1">
            <a:spLocks noChangeArrowheads="1"/>
          </p:cNvSpPr>
          <p:nvPr/>
        </p:nvSpPr>
        <p:spPr bwMode="auto">
          <a:xfrm>
            <a:off x="4973638" y="4178300"/>
            <a:ext cx="973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69647" name="TextBox 26"/>
          <p:cNvSpPr txBox="1">
            <a:spLocks noChangeArrowheads="1"/>
          </p:cNvSpPr>
          <p:nvPr/>
        </p:nvSpPr>
        <p:spPr bwMode="auto">
          <a:xfrm>
            <a:off x="4973638" y="5275263"/>
            <a:ext cx="973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chemeClr val="bg1"/>
                </a:solidFill>
                <a:latin typeface="Times New Roman" panose="02020603050405020304" pitchFamily="18" charset="0"/>
              </a:rPr>
              <a:t>SAI</a:t>
            </a:r>
            <a:endParaRPr lang="en-US" altLang="en-US" sz="3000">
              <a:solidFill>
                <a:schemeClr val="bg1"/>
              </a:solidFill>
              <a:latin typeface="Calibri Light" panose="020F0302020204030204" pitchFamily="34" charset="0"/>
            </a:endParaRPr>
          </a:p>
        </p:txBody>
      </p:sp>
      <p:sp>
        <p:nvSpPr>
          <p:cNvPr id="20" name="Rounded Rectangle 19"/>
          <p:cNvSpPr/>
          <p:nvPr/>
        </p:nvSpPr>
        <p:spPr>
          <a:xfrm>
            <a:off x="440532" y="2982876"/>
            <a:ext cx="8540354"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2600" smtClean="0">
                <a:solidFill>
                  <a:srgbClr val="FFFFFF"/>
                </a:solidFill>
                <a:latin typeface="Times New Roman" pitchFamily="18" charset="0"/>
              </a:rPr>
              <a:t>B. Thể hiện tình yêu thiên nhiên đất nước và sự tôn vinh người lao động</a:t>
            </a:r>
            <a:endParaRPr lang="en-US" altLang="en-US" sz="2600" smtClean="0">
              <a:solidFill>
                <a:srgbClr val="FFFFFF"/>
              </a:solidFill>
              <a:latin typeface="Calibri Light" pitchFamily="34" charset="0"/>
            </a:endParaRPr>
          </a:p>
        </p:txBody>
      </p:sp>
      <p:sp>
        <p:nvSpPr>
          <p:cNvPr id="21" name="TextBox 20"/>
          <p:cNvSpPr txBox="1">
            <a:spLocks noChangeArrowheads="1"/>
          </p:cNvSpPr>
          <p:nvPr/>
        </p:nvSpPr>
        <p:spPr bwMode="auto">
          <a:xfrm>
            <a:off x="7947025" y="3081338"/>
            <a:ext cx="974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FF0000"/>
                </a:solidFill>
                <a:latin typeface="Times New Roman" panose="02020603050405020304" pitchFamily="18" charset="0"/>
              </a:rPr>
              <a:t>ĐÚNG</a:t>
            </a:r>
            <a:endParaRPr lang="en-US" altLang="en-US" sz="3000">
              <a:solidFill>
                <a:srgbClr val="FF0000"/>
              </a:solidFill>
              <a:latin typeface="Calibri Light" panose="020F0302020204030204" pitchFamily="34" charset="0"/>
            </a:endParaRPr>
          </a:p>
        </p:txBody>
      </p:sp>
      <p:sp>
        <p:nvSpPr>
          <p:cNvPr id="22" name="Rounded Rectangle 21"/>
          <p:cNvSpPr/>
          <p:nvPr/>
        </p:nvSpPr>
        <p:spPr>
          <a:xfrm>
            <a:off x="440532" y="3958007"/>
            <a:ext cx="8540354"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2600" smtClean="0">
                <a:solidFill>
                  <a:srgbClr val="FFFFFF"/>
                </a:solidFill>
                <a:latin typeface="Times New Roman" pitchFamily="18" charset="0"/>
              </a:rPr>
              <a:t>C. Thể hiện niềm cảm thông đối với người lao động bởi phải đối diện với thiên nhiên hung bạo</a:t>
            </a:r>
            <a:endParaRPr lang="en-US" altLang="en-US" sz="2600" smtClean="0">
              <a:solidFill>
                <a:srgbClr val="FFFFFF"/>
              </a:solidFill>
              <a:latin typeface="Calibri Light" pitchFamily="34" charset="0"/>
            </a:endParaRPr>
          </a:p>
        </p:txBody>
      </p:sp>
      <p:sp>
        <p:nvSpPr>
          <p:cNvPr id="23" name="TextBox 22"/>
          <p:cNvSpPr txBox="1">
            <a:spLocks noChangeArrowheads="1"/>
          </p:cNvSpPr>
          <p:nvPr/>
        </p:nvSpPr>
        <p:spPr bwMode="auto">
          <a:xfrm>
            <a:off x="7912100" y="4081463"/>
            <a:ext cx="973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
        <p:nvSpPr>
          <p:cNvPr id="29" name="Rounded Rectangle 28"/>
          <p:cNvSpPr/>
          <p:nvPr/>
        </p:nvSpPr>
        <p:spPr>
          <a:xfrm>
            <a:off x="440531" y="4991290"/>
            <a:ext cx="8540354" cy="749637"/>
          </a:xfrm>
          <a:prstGeom prst="roundRect">
            <a:avLst/>
          </a:prstGeom>
          <a:solidFill>
            <a:srgbClr val="5EC8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2600" smtClean="0">
                <a:solidFill>
                  <a:srgbClr val="FFFFFF"/>
                </a:solidFill>
                <a:latin typeface="Times New Roman" pitchFamily="18" charset="0"/>
              </a:rPr>
              <a:t>D. Khẳng định một tương lai tươi sáng của cuộc sống người lao động Tây Bắc</a:t>
            </a:r>
            <a:endParaRPr lang="en-US" altLang="en-US" sz="2600" smtClean="0">
              <a:solidFill>
                <a:srgbClr val="FFFFFF"/>
              </a:solidFill>
              <a:latin typeface="Calibri Light" pitchFamily="34" charset="0"/>
            </a:endParaRPr>
          </a:p>
        </p:txBody>
      </p:sp>
      <p:sp>
        <p:nvSpPr>
          <p:cNvPr id="30" name="TextBox 29"/>
          <p:cNvSpPr txBox="1">
            <a:spLocks noChangeArrowheads="1"/>
          </p:cNvSpPr>
          <p:nvPr/>
        </p:nvSpPr>
        <p:spPr bwMode="auto">
          <a:xfrm>
            <a:off x="7912100" y="5073650"/>
            <a:ext cx="973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vi-VN" altLang="en-US" sz="3000">
                <a:solidFill>
                  <a:srgbClr val="2E75B6"/>
                </a:solidFill>
                <a:latin typeface="Times New Roman" panose="02020603050405020304" pitchFamily="18" charset="0"/>
              </a:rPr>
              <a:t>SAI</a:t>
            </a:r>
            <a:endParaRPr lang="en-US" altLang="en-US" sz="3000">
              <a:solidFill>
                <a:srgbClr val="2E75B6"/>
              </a:solidFill>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after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500"/>
                                        <p:tgtEl>
                                          <p:spTgt spid="23">
                                            <p:txEl>
                                              <p:pRg st="0" end="0"/>
                                            </p:txEl>
                                          </p:spTgt>
                                        </p:tgtEl>
                                      </p:cBhvr>
                                    </p:animEffec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after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fade">
                                      <p:cBhvr>
                                        <p:cTn id="25" dur="500"/>
                                        <p:tgtEl>
                                          <p:spTgt spid="30">
                                            <p:txEl>
                                              <p:pRg st="0" end="0"/>
                                            </p:txEl>
                                          </p:spTgt>
                                        </p:tgtEl>
                                      </p:cBhvr>
                                    </p:animEffect>
                                  </p:childTnLst>
                                </p:cTn>
                              </p:par>
                            </p:childTnLst>
                          </p:cTn>
                        </p:par>
                      </p:childTnLst>
                    </p:cTn>
                  </p:par>
                </p:childTnLst>
              </p:cTn>
              <p:nextCondLst>
                <p:cond evt="onClick" delay="0">
                  <p:tgtEl>
                    <p:spTgt spid="29"/>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8"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4"/>
          <p:cNvSpPr txBox="1">
            <a:spLocks noChangeArrowheads="1"/>
          </p:cNvSpPr>
          <p:nvPr/>
        </p:nvSpPr>
        <p:spPr bwMode="auto">
          <a:xfrm>
            <a:off x="0" y="9144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2400">
              <a:latin typeface="Times New Roman" panose="02020603050405020304" pitchFamily="18" charset="0"/>
            </a:endParaRPr>
          </a:p>
        </p:txBody>
      </p:sp>
      <p:sp>
        <p:nvSpPr>
          <p:cNvPr id="7" name="Rectangle 13"/>
          <p:cNvSpPr>
            <a:spLocks noChangeArrowheads="1"/>
          </p:cNvSpPr>
          <p:nvPr/>
        </p:nvSpPr>
        <p:spPr bwMode="auto">
          <a:xfrm>
            <a:off x="838200" y="1138238"/>
            <a:ext cx="4038600" cy="5857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solidFill>
                  <a:srgbClr val="FF0000"/>
                </a:solidFill>
                <a:latin typeface="Times New Roman" panose="02020603050405020304" pitchFamily="18" charset="0"/>
                <a:cs typeface="Times New Roman" panose="02020603050405020304" pitchFamily="18" charset="0"/>
              </a:rPr>
              <a:t>Vận dụng, mở rộng:</a:t>
            </a:r>
          </a:p>
        </p:txBody>
      </p:sp>
      <p:sp>
        <p:nvSpPr>
          <p:cNvPr id="70661" name="Text Box 14"/>
          <p:cNvSpPr txBox="1">
            <a:spLocks noChangeArrowheads="1"/>
          </p:cNvSpPr>
          <p:nvPr/>
        </p:nvSpPr>
        <p:spPr bwMode="auto">
          <a:xfrm>
            <a:off x="638175" y="1371600"/>
            <a:ext cx="8305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cs typeface="Arial" panose="020B0604020202020204" pitchFamily="34" charset="0"/>
              </a:rPr>
              <a:t> </a:t>
            </a:r>
            <a:endParaRPr lang="en-US" altLang="en-US" sz="2400">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638175" y="1841500"/>
            <a:ext cx="81248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 Qua hình tượng Sông Đà, em hiểu thế nào là</a:t>
            </a:r>
          </a:p>
          <a:p>
            <a:r>
              <a:rPr lang="en-US" altLang="en-US" sz="2800">
                <a:latin typeface="Times New Roman" panose="02020603050405020304" pitchFamily="18" charset="0"/>
                <a:cs typeface="Times New Roman" panose="02020603050405020304" pitchFamily="18" charset="0"/>
              </a:rPr>
              <a:t>“</a:t>
            </a:r>
            <a:r>
              <a:rPr lang="en-US" altLang="en-US" sz="2800" i="1">
                <a:latin typeface="Times New Roman" panose="02020603050405020304" pitchFamily="18" charset="0"/>
                <a:cs typeface="Times New Roman" panose="02020603050405020304" pitchFamily="18" charset="0"/>
              </a:rPr>
              <a:t>chất vàng thiên nhiên Tây Bắc</a:t>
            </a:r>
            <a:r>
              <a:rPr lang="en-US" altLang="en-US" sz="2800">
                <a:latin typeface="Times New Roman" panose="02020603050405020304" pitchFamily="18" charset="0"/>
                <a:cs typeface="Times New Roman" panose="02020603050405020304" pitchFamily="18" charset="0"/>
              </a:rPr>
              <a:t>” và “</a:t>
            </a:r>
            <a:r>
              <a:rPr lang="en-US" altLang="en-US" sz="2800" i="1">
                <a:latin typeface="Times New Roman" panose="02020603050405020304" pitchFamily="18" charset="0"/>
                <a:cs typeface="Times New Roman" panose="02020603050405020304" pitchFamily="18" charset="0"/>
              </a:rPr>
              <a:t>chất vàng mười đã qua thử lửa”</a:t>
            </a:r>
            <a:r>
              <a:rPr lang="en-US" altLang="en-US" sz="2800">
                <a:latin typeface="Times New Roman" panose="02020603050405020304" pitchFamily="18" charset="0"/>
                <a:cs typeface="Times New Roman" panose="02020603050405020304" pitchFamily="18" charset="0"/>
              </a:rPr>
              <a:t>mà Nguyễn Tuân đã ngợi ca.</a:t>
            </a:r>
          </a:p>
        </p:txBody>
      </p:sp>
      <p:sp>
        <p:nvSpPr>
          <p:cNvPr id="2" name="Rectangle 1"/>
          <p:cNvSpPr>
            <a:spLocks noChangeArrowheads="1"/>
          </p:cNvSpPr>
          <p:nvPr/>
        </p:nvSpPr>
        <p:spPr bwMode="auto">
          <a:xfrm>
            <a:off x="638175" y="3233738"/>
            <a:ext cx="79073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 Tìm đọc trọn vẹn tùy </a:t>
            </a:r>
            <a:r>
              <a:rPr lang="en-US" altLang="en-US" sz="2800" i="1">
                <a:latin typeface="Times New Roman" panose="02020603050405020304" pitchFamily="18" charset="0"/>
                <a:cs typeface="Times New Roman" panose="02020603050405020304" pitchFamily="18" charset="0"/>
              </a:rPr>
              <a:t>bút Người lái đò Sông Đà </a:t>
            </a:r>
            <a:r>
              <a:rPr lang="en-US" altLang="en-US" sz="2800">
                <a:latin typeface="Times New Roman" panose="02020603050405020304" pitchFamily="18" charset="0"/>
                <a:cs typeface="Times New Roman" panose="02020603050405020304" pitchFamily="18" charset="0"/>
              </a:rPr>
              <a:t>và sưu tầm thêm những hình ảnh, tư liệu về Sông Đà.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additive="base">
                                        <p:cTn id="2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457200" y="334963"/>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a:solidFill>
                  <a:srgbClr val="66FF33"/>
                </a:solidFill>
                <a:latin typeface="Times New Roman" panose="02020603050405020304" pitchFamily="18" charset="0"/>
                <a:cs typeface="Arial" panose="020B0604020202020204" pitchFamily="34" charset="0"/>
              </a:rPr>
              <a:t>Hình ảnh mặt ghềnh Hát Loóng</a:t>
            </a:r>
            <a:r>
              <a:rPr lang="en-US" altLang="en-US">
                <a:solidFill>
                  <a:srgbClr val="FF3300"/>
                </a:solidFill>
                <a:latin typeface="Times New Roman" panose="02020603050405020304" pitchFamily="18" charset="0"/>
                <a:cs typeface="Arial" panose="020B0604020202020204" pitchFamily="34" charset="0"/>
              </a:rPr>
              <a:t>.</a:t>
            </a:r>
          </a:p>
        </p:txBody>
      </p:sp>
      <p:pic>
        <p:nvPicPr>
          <p:cNvPr id="11267" name="Picture 4" descr="Kết quả hình ảnh cho Hình ảnh cảnh &amp;dstrok;á bờ sông dựng vách thành sông &amp;dstrok;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371600"/>
            <a:ext cx="12242800" cy="918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p:cNvSpPr txBox="1">
            <a:spLocks noChangeArrowheads="1"/>
          </p:cNvSpPr>
          <p:nvPr/>
        </p:nvSpPr>
        <p:spPr bwMode="auto">
          <a:xfrm>
            <a:off x="609600" y="231775"/>
            <a:ext cx="2438400" cy="45720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Cảnh đá bờ sông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8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en-US" altLang="en-US" smtClean="0"/>
          </a:p>
        </p:txBody>
      </p:sp>
      <p:sp>
        <p:nvSpPr>
          <p:cNvPr id="12291" name="Content Placeholder 2"/>
          <p:cNvSpPr>
            <a:spLocks noGrp="1"/>
          </p:cNvSpPr>
          <p:nvPr>
            <p:ph sz="quarter" idx="13"/>
          </p:nvPr>
        </p:nvSpPr>
        <p:spPr>
          <a:xfrm>
            <a:off x="1143000" y="731838"/>
            <a:ext cx="6400800" cy="3475037"/>
          </a:xfrm>
        </p:spPr>
        <p:txBody>
          <a:bodyPr/>
          <a:lstStyle/>
          <a:p>
            <a:pPr eaLnBrk="1" hangingPunct="1"/>
            <a:endParaRPr lang="en-US" altLang="en-US" smtClean="0"/>
          </a:p>
        </p:txBody>
      </p:sp>
      <p:pic>
        <p:nvPicPr>
          <p:cNvPr id="4" name="Picture 10" descr="Song da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8077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vi-VN" altLang="en-US" smtClean="0"/>
          </a:p>
        </p:txBody>
      </p:sp>
      <p:pic>
        <p:nvPicPr>
          <p:cNvPr id="13315" name="Content Placeholder 3" descr="muongte4107350resizeje9.jpg"/>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1921</TotalTime>
  <Words>3719</Words>
  <Application>Microsoft Office PowerPoint</Application>
  <PresentationFormat>On-screen Show (4:3)</PresentationFormat>
  <Paragraphs>324</Paragraphs>
  <Slides>66</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Trebuchet MS</vt:lpstr>
      <vt:lpstr>Georgia</vt:lpstr>
      <vt:lpstr>Times New Roman</vt:lpstr>
      <vt:lpstr>Wingdings</vt:lpstr>
      <vt:lpstr>Calibri</vt:lpstr>
      <vt:lpstr>Tahoma</vt:lpstr>
      <vt:lpstr>Symbol</vt:lpstr>
      <vt:lpstr>SimSun</vt:lpstr>
      <vt:lpstr>Calibri Light</vt:lpstr>
      <vt:lpstr>Wingdings 3</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Nhà văn khéo léo gợi lại thần sắc mây trời Tây Bắc, màu hoa ban trắng xóa, hoa gạo đỏ tươi đặc trưng, khói núi Mèo mà người đồng bào đốt nương mỗi khi Tết đến.       Sông Đà yêu kiều, diễm lệ như cô gái cháy bùng sức trẻ trong khoảnh khắc thanh xuân.</vt:lpstr>
      <vt:lpstr>PowerPoint Presentation</vt:lpstr>
      <vt:lpstr>* Sắc nước sông Đà  Nguyễn Tuân đặc biệt chú trọng sắc nước sông Đà ở hai mùa: Xuân và Thu </vt:lpstr>
      <vt:lpstr>• “Mùa thu nước Sông Đà lừ lừ chín đỏ như da mật một người bầm đi vì ruợu bữa, lù lừ cái màu đỏ giận dữ ở một người bất mãn bực bội gì mổi độ thu về” -&gt; cách nhân hoá, so sánh màu nước sông Đà mùa thu với màu da của một người nghiện rượu khiến dòng sông có sắc thái, có linh hồn, có xúc cảm hơn. </vt:lpstr>
      <vt:lpstr>  * Cảnh sắc bờ bãi sông Đà + Nước sông Đà như một miếng gương : “ Trước mắt thấy loang loáng như trẻ con nghịch chiếu gương vào mắt     mang vẻ đẹp hồn nhiên trong sáng + Nắng sông Đà : gợi nhớ đến cái tháng nắng Đường thi rất nên thơ, thơ mộng, thi vị được miêu tả bằng câu thơ của Lý Bạch: “Yên hoa tam nguyệt há Dương Châu”      cái nắng tháng 3 Đường thi giòn tan sau kì mưa dầm </vt:lpstr>
      <vt:lpstr>PowerPoint Presentation</vt:lpstr>
      <vt:lpstr>- Cảnh vật hai bên bờ Sông Đà vừa hoang sơ nhuốm màu cổ tích vừa trù phú, tràn trề nhựa sống.  - Ven sông có những nương ngô “nhú lên mấy lá ngô non đầu mùa”, có cỏ gianh đồi núi “đang ra những nõn búp”, có “đàn hươu cúi đầu ngốn búp cỏ gianh đẫm sương đêm” Đoạn  văn đã đạt đến chất thơ tuyệt vời bằng nghệ thuật cổ điển lấy động tả tĩnh, nghệ thuật hội họa cổ điển đã được vận dụng, khám phá mọi vẻ đẹp của cuộc sống.</vt:lpstr>
      <vt:lpstr>-Trong không gian hoang sơ, hiền hòa ấy  bỗng tác giả “ thèm được giật mình vì một tiếng còi xúp-lê”. Đặt vào hoàn cảnh chưa có chuyến tàu nào đi Phú Thọ - Yên Bái – Lai Châu., câu văn như một tiếng reo náo nức của tác giả trước công cuộc xây dựng miền Bắc (1958 – 1960).   </vt:lpstr>
      <vt:lpstr>Một tứ thơ xưa đọng lại nơi quãng sông càng làm tăng chất thơ: “Dải sông Đà bọt nước lên đênh. Bao nhiêu cảnh bấy nhiêu tình.”của “ một người tình nhân chưa quen biết” Nguyễn Tuân đã chọn câu thơ hết sức trữ tình của nhà thơ quê hương sông Đà, sống hết lòng với sông Đà. Câu thơ ấy hòa với những câu văn đẹp như thơ của Nguyễn Tuân đã “ đề thơ” vào sóng nước Đà giang như khẳng định sự tồn tại của một sinh thế có hồi, coi sông Đà như một bạn đồng hành</vt:lpstr>
      <vt:lpstr>-&gt;Từ điểm nhìn của một khách hải hồ trên dòng sông, nhà văn đã quan sát và khắc họa những vẻ đẹp Sông Đà như một người tình nhân hết sức đa dạng và nên thơ của cảnh vật ven sông. -&gt; Sông Đà bình lặng như một chứng nhân lịch sử. Đó là hình ảnh đẹp của quá khứ còn đọng lại ở thực tại. =&gt; Dưới ánh mắt của Nguyễn Tuân, sông Đà hiện lên như một dải lụa hiền hòa giữa vùng núi rừng Tây Bắc hoang sơ, hùng vĩ.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NGƯỜI LÁI ĐÒ SÔNG ĐÀ (Nguyễn Tuân)</dc:title>
  <dc:creator>Quyen</dc:creator>
  <cp:lastModifiedBy>DELL</cp:lastModifiedBy>
  <cp:revision>163</cp:revision>
  <dcterms:created xsi:type="dcterms:W3CDTF">2007-10-30T05:14:48Z</dcterms:created>
  <dcterms:modified xsi:type="dcterms:W3CDTF">2024-06-07T11:33:40Z</dcterms:modified>
</cp:coreProperties>
</file>