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5" r:id="rId2"/>
    <p:sldMasterId id="2147483709" r:id="rId3"/>
  </p:sldMasterIdLst>
  <p:sldIdLst>
    <p:sldId id="273" r:id="rId4"/>
    <p:sldId id="275" r:id="rId5"/>
    <p:sldId id="350" r:id="rId6"/>
    <p:sldId id="277" r:id="rId7"/>
    <p:sldId id="318" r:id="rId8"/>
    <p:sldId id="319" r:id="rId9"/>
    <p:sldId id="280" r:id="rId10"/>
    <p:sldId id="281" r:id="rId11"/>
    <p:sldId id="320" r:id="rId12"/>
    <p:sldId id="282" r:id="rId13"/>
    <p:sldId id="321" r:id="rId14"/>
    <p:sldId id="283" r:id="rId15"/>
    <p:sldId id="322" r:id="rId16"/>
    <p:sldId id="323" r:id="rId17"/>
    <p:sldId id="324" r:id="rId18"/>
    <p:sldId id="325" r:id="rId19"/>
    <p:sldId id="326" r:id="rId20"/>
    <p:sldId id="328" r:id="rId21"/>
    <p:sldId id="327" r:id="rId22"/>
    <p:sldId id="329" r:id="rId23"/>
    <p:sldId id="331" r:id="rId24"/>
    <p:sldId id="330" r:id="rId25"/>
    <p:sldId id="332" r:id="rId26"/>
    <p:sldId id="333" r:id="rId27"/>
    <p:sldId id="293" r:id="rId28"/>
    <p:sldId id="334" r:id="rId29"/>
    <p:sldId id="335" r:id="rId30"/>
    <p:sldId id="294" r:id="rId31"/>
    <p:sldId id="296" r:id="rId32"/>
    <p:sldId id="336" r:id="rId33"/>
    <p:sldId id="297" r:id="rId34"/>
    <p:sldId id="337" r:id="rId35"/>
    <p:sldId id="299" r:id="rId36"/>
    <p:sldId id="300" r:id="rId37"/>
    <p:sldId id="301" r:id="rId38"/>
    <p:sldId id="339" r:id="rId39"/>
    <p:sldId id="304" r:id="rId40"/>
    <p:sldId id="305" r:id="rId41"/>
    <p:sldId id="306" r:id="rId42"/>
    <p:sldId id="340" r:id="rId43"/>
    <p:sldId id="308" r:id="rId44"/>
    <p:sldId id="310" r:id="rId45"/>
    <p:sldId id="312" r:id="rId46"/>
    <p:sldId id="314" r:id="rId47"/>
    <p:sldId id="315" r:id="rId48"/>
    <p:sldId id="341" r:id="rId49"/>
    <p:sldId id="317" r:id="rId50"/>
    <p:sldId id="351" r:id="rId51"/>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Tahoma" panose="020B0604030504040204" pitchFamily="34" charset="0"/>
      <p:regular r:id="rId56"/>
      <p:bold r:id="rId57"/>
    </p:embeddedFont>
    <p:embeddedFont>
      <p:font typeface="Arial Black" panose="020B0A04020102020204" pitchFamily="34" charset="0"/>
      <p:bold r:id="rId58"/>
    </p:embeddedFont>
    <p:embeddedFont>
      <p:font typeface="Wingdings 2" panose="05020102010507070707" pitchFamily="18" charset="2"/>
      <p:regular r:id="rId59"/>
    </p:embeddedFont>
    <p:embeddedFont>
      <p:font typeface=".VnLinus" panose="020B7200000000000000"/>
      <p:regular r:id="rId60"/>
    </p:embeddedFont>
    <p:embeddedFont>
      <p:font typeface="Calibri Light" panose="020F0302020204030204" pitchFamily="34" charset="0"/>
      <p:regular r:id="rId61"/>
      <p: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6" name="Freeform 300"/>
          <p:cNvSpPr>
            <a:spLocks/>
          </p:cNvSpPr>
          <p:nvPr/>
        </p:nvSpPr>
        <p:spPr bwMode="ltGray">
          <a:xfrm>
            <a:off x="3" y="804886"/>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7" name="Freeform 301"/>
          <p:cNvSpPr>
            <a:spLocks/>
          </p:cNvSpPr>
          <p:nvPr/>
        </p:nvSpPr>
        <p:spPr bwMode="gray">
          <a:xfrm>
            <a:off x="10033000" y="4033861"/>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8" name="Freeform 302"/>
          <p:cNvSpPr>
            <a:spLocks/>
          </p:cNvSpPr>
          <p:nvPr/>
        </p:nvSpPr>
        <p:spPr bwMode="gray">
          <a:xfrm>
            <a:off x="11283966"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15"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073"/>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0"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23"/>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48"/>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08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000603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96894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35375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1" name="Straight Connector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2" name="Straight Connector 11"/>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Straight Connector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4" name="Straight Connector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5" name="Straight Connector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6" name="Rectangle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3048000" y="3124200"/>
            <a:ext cx="82296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10733617" y="1111250"/>
            <a:ext cx="2286000" cy="508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10045701" y="4117447"/>
            <a:ext cx="3657600" cy="512233"/>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767417" y="4929189"/>
            <a:ext cx="812800" cy="517525"/>
          </a:xfrm>
        </p:spPr>
        <p:txBody>
          <a:bodyPr/>
          <a:lstStyle>
            <a:lvl1pPr>
              <a:defRPr/>
            </a:lvl1pPr>
          </a:lstStyle>
          <a:p>
            <a:pPr>
              <a:defRPr/>
            </a:pPr>
            <a:fld id="{E3E4F2C5-E9B5-4727-8FF3-4FD1765B3101}" type="slidenum">
              <a:rPr lang="en-US"/>
              <a:pPr>
                <a:defRPr/>
              </a:pPr>
              <a:t>‹#›</a:t>
            </a:fld>
            <a:endParaRPr lang="en-US"/>
          </a:p>
        </p:txBody>
      </p:sp>
    </p:spTree>
    <p:extLst>
      <p:ext uri="{BB962C8B-B14F-4D97-AF65-F5344CB8AC3E}">
        <p14:creationId xmlns:p14="http://schemas.microsoft.com/office/powerpoint/2010/main" val="1153849903"/>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09600" y="1600200"/>
            <a:ext cx="99568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DB274734-F283-4912-AB61-854223B1EF68}"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570029798"/>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9" name="Straight Connector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0" name="Straight Connector 9"/>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1" name="Straight Connector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2" name="Straight Connector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13" name="Rectangle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10731500" y="1106488"/>
            <a:ext cx="2286000" cy="508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10045701" y="4114272"/>
            <a:ext cx="3657600" cy="512233"/>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786467" y="4929189"/>
            <a:ext cx="812800" cy="517525"/>
          </a:xfrm>
        </p:spPr>
        <p:txBody>
          <a:bodyPr/>
          <a:lstStyle>
            <a:lvl1pPr>
              <a:defRPr/>
            </a:lvl1pPr>
          </a:lstStyle>
          <a:p>
            <a:pPr>
              <a:defRPr/>
            </a:pPr>
            <a:fld id="{6279B972-53D1-470F-B904-9717278406A1}" type="slidenum">
              <a:rPr lang="en-US"/>
              <a:pPr>
                <a:defRPr/>
              </a:pPr>
              <a:t>‹#›</a:t>
            </a:fld>
            <a:endParaRPr lang="en-US"/>
          </a:p>
        </p:txBody>
      </p:sp>
    </p:spTree>
    <p:extLst>
      <p:ext uri="{BB962C8B-B14F-4D97-AF65-F5344CB8AC3E}">
        <p14:creationId xmlns:p14="http://schemas.microsoft.com/office/powerpoint/2010/main" val="3982248716"/>
      </p:ext>
    </p:extLst>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600200"/>
            <a:ext cx="4876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5693664" y="1600200"/>
            <a:ext cx="4876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3D16C146-A07B-4142-9670-729948CEACFA}" type="slidenum">
              <a:rPr lang="en-US"/>
              <a:pPr>
                <a:defRPr/>
              </a:pPr>
              <a:t>‹#›</a:t>
            </a:fld>
            <a:endParaRPr lang="en-US"/>
          </a:p>
        </p:txBody>
      </p:sp>
    </p:spTree>
    <p:extLst>
      <p:ext uri="{BB962C8B-B14F-4D97-AF65-F5344CB8AC3E}">
        <p14:creationId xmlns:p14="http://schemas.microsoft.com/office/powerpoint/2010/main" val="1622103185"/>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362200"/>
            <a:ext cx="4876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5829300" y="2362200"/>
            <a:ext cx="4876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EA2D460C-7403-47BE-AB64-6CE86B04D9D9}" type="slidenum">
              <a:rPr lang="en-US"/>
              <a:pPr>
                <a:defRPr/>
              </a:pPr>
              <a:t>‹#›</a:t>
            </a:fld>
            <a:endParaRPr lang="en-US"/>
          </a:p>
        </p:txBody>
      </p:sp>
    </p:spTree>
    <p:extLst>
      <p:ext uri="{BB962C8B-B14F-4D97-AF65-F5344CB8AC3E}">
        <p14:creationId xmlns:p14="http://schemas.microsoft.com/office/powerpoint/2010/main" val="3764633825"/>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489AC6DD-B364-49DC-8A31-B12FF173980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523439882"/>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FED32652-B886-4C1B-A62D-A5016F8CDCCF}" type="slidenum">
              <a:rPr lang="en-US"/>
              <a:pPr>
                <a:defRPr/>
              </a:pPr>
              <a:t>‹#›</a:t>
            </a:fld>
            <a:endParaRPr lang="en-US"/>
          </a:p>
        </p:txBody>
      </p:sp>
    </p:spTree>
    <p:extLst>
      <p:ext uri="{BB962C8B-B14F-4D97-AF65-F5344CB8AC3E}">
        <p14:creationId xmlns:p14="http://schemas.microsoft.com/office/powerpoint/2010/main" val="4190605250"/>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91753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6" name="Straight Connector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Straight Connector 17"/>
          <p:cNvSpPr>
            <a:spLocks noChangeShapeType="1"/>
          </p:cNvSpPr>
          <p:nvPr/>
        </p:nvSpPr>
        <p:spPr bwMode="auto">
          <a:xfrm>
            <a:off x="8257117" y="0"/>
            <a:ext cx="0" cy="6858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8" name="Straight Connector 18"/>
          <p:cNvSpPr>
            <a:spLocks noChangeShapeType="1"/>
          </p:cNvSpPr>
          <p:nvPr/>
        </p:nvSpPr>
        <p:spPr bwMode="auto">
          <a:xfrm>
            <a:off x="11988800" y="0"/>
            <a:ext cx="0" cy="6858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9" name="Rectangle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20"/>
          <p:cNvSpPr>
            <a:spLocks noChangeShapeType="1"/>
          </p:cNvSpPr>
          <p:nvPr/>
        </p:nvSpPr>
        <p:spPr bwMode="auto">
          <a:xfrm>
            <a:off x="11887200" y="0"/>
            <a:ext cx="0" cy="6858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11" name="Oval 10"/>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3FFC1085-900B-42E7-9A3F-4AFAE9FAC28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136387618"/>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Oval 5"/>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17"/>
          <p:cNvSpPr>
            <a:spLocks noChangeShapeType="1"/>
          </p:cNvSpPr>
          <p:nvPr/>
        </p:nvSpPr>
        <p:spPr bwMode="auto">
          <a:xfrm>
            <a:off x="11988800" y="0"/>
            <a:ext cx="0" cy="6858000"/>
          </a:xfrm>
          <a:prstGeom prst="line">
            <a:avLst/>
          </a:prstGeom>
          <a:noFill/>
          <a:ln w="9525" algn="ctr">
            <a:solidFill>
              <a:schemeClr val="tx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8" name="Rectangle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19"/>
          <p:cNvSpPr>
            <a:spLocks noChangeShapeType="1"/>
          </p:cNvSpPr>
          <p:nvPr/>
        </p:nvSpPr>
        <p:spPr bwMode="auto">
          <a:xfrm>
            <a:off x="11887200" y="0"/>
            <a:ext cx="0" cy="6858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10" name="Straight Connector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11" name="Straight Connector 23"/>
          <p:cNvSpPr>
            <a:spLocks noChangeShapeType="1"/>
          </p:cNvSpPr>
          <p:nvPr/>
        </p:nvSpPr>
        <p:spPr bwMode="auto">
          <a:xfrm>
            <a:off x="8257117" y="0"/>
            <a:ext cx="0" cy="6858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DAB6E69D-02E7-4AA6-B9F5-EEA2130CA7C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380397970"/>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2DD79F3-BE51-4FCD-A48E-19B7DFEC4C83}" type="slidenum">
              <a:rPr lang="en-US"/>
              <a:pPr>
                <a:defRPr/>
              </a:pPr>
              <a:t>‹#›</a:t>
            </a:fld>
            <a:endParaRPr lang="en-US"/>
          </a:p>
        </p:txBody>
      </p:sp>
    </p:spTree>
    <p:extLst>
      <p:ext uri="{BB962C8B-B14F-4D97-AF65-F5344CB8AC3E}">
        <p14:creationId xmlns:p14="http://schemas.microsoft.com/office/powerpoint/2010/main" val="2188242551"/>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6F78E98-A8BB-49C1-8087-EDE62F9E2820}" type="slidenum">
              <a:rPr lang="en-US"/>
              <a:pPr>
                <a:defRPr/>
              </a:pPr>
              <a:t>‹#›</a:t>
            </a:fld>
            <a:endParaRPr lang="en-US"/>
          </a:p>
        </p:txBody>
      </p:sp>
    </p:spTree>
    <p:extLst>
      <p:ext uri="{BB962C8B-B14F-4D97-AF65-F5344CB8AC3E}">
        <p14:creationId xmlns:p14="http://schemas.microsoft.com/office/powerpoint/2010/main" val="1004363435"/>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6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30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58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97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737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74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328472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55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909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12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102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4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49477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41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87708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76385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9933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151187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0998"/>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098"/>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16"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2162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3" name="Footer Placeholder 2"/>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32" name="Straight Connector 8"/>
          <p:cNvSpPr>
            <a:spLocks noChangeShapeType="1"/>
          </p:cNvSpPr>
          <p:nvPr/>
        </p:nvSpPr>
        <p:spPr bwMode="auto">
          <a:xfrm>
            <a:off x="11988800" y="0"/>
            <a:ext cx="0" cy="6858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Straight Connector 10"/>
          <p:cNvSpPr>
            <a:spLocks noChangeShapeType="1"/>
          </p:cNvSpPr>
          <p:nvPr/>
        </p:nvSpPr>
        <p:spPr bwMode="auto">
          <a:xfrm>
            <a:off x="11887200" y="0"/>
            <a:ext cx="0" cy="6858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a:solidFill>
                <a:prstClr val="black"/>
              </a:solidFill>
              <a:latin typeface="Arial" pitchFamily="34" charset="0"/>
            </a:endParaRPr>
          </a:p>
        </p:txBody>
      </p:sp>
      <p:sp>
        <p:nvSpPr>
          <p:cNvPr id="12" name="Oval 11"/>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10839451" y="5734050"/>
            <a:ext cx="8128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fontAlgn="base">
              <a:spcBef>
                <a:spcPct val="0"/>
              </a:spcBef>
              <a:spcAft>
                <a:spcPct val="0"/>
              </a:spcAft>
              <a:defRPr/>
            </a:pPr>
            <a:fld id="{FB8D0268-1FD3-448E-ABB8-0D53131FDD5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266759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dissolve/>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fontAlgn="base">
        <a:spcBef>
          <a:spcPct val="0"/>
        </a:spcBef>
        <a:spcAft>
          <a:spcPct val="0"/>
        </a:spcAft>
        <a:defRPr sz="3000">
          <a:solidFill>
            <a:schemeClr val="tx2"/>
          </a:solidFill>
          <a:latin typeface="Arial" pitchFamily="34" charset="0"/>
        </a:defRPr>
      </a:lvl6pPr>
      <a:lvl7pPr marL="914400" algn="l" rtl="0" fontAlgn="base">
        <a:spcBef>
          <a:spcPct val="0"/>
        </a:spcBef>
        <a:spcAft>
          <a:spcPct val="0"/>
        </a:spcAft>
        <a:defRPr sz="3000">
          <a:solidFill>
            <a:schemeClr val="tx2"/>
          </a:solidFill>
          <a:latin typeface="Arial" pitchFamily="34" charset="0"/>
        </a:defRPr>
      </a:lvl7pPr>
      <a:lvl8pPr marL="1371600" algn="l" rtl="0" fontAlgn="base">
        <a:spcBef>
          <a:spcPct val="0"/>
        </a:spcBef>
        <a:spcAft>
          <a:spcPct val="0"/>
        </a:spcAft>
        <a:defRPr sz="3000">
          <a:solidFill>
            <a:schemeClr val="tx2"/>
          </a:solidFill>
          <a:latin typeface="Arial" pitchFamily="34" charset="0"/>
        </a:defRPr>
      </a:lvl8pPr>
      <a:lvl9pPr marL="1828800" algn="l" rtl="0" fontAlgn="base">
        <a:spcBef>
          <a:spcPct val="0"/>
        </a:spcBef>
        <a:spcAft>
          <a:spcPct val="0"/>
        </a:spcAft>
        <a:defRPr sz="3000">
          <a:solidFill>
            <a:schemeClr val="tx2"/>
          </a:solidFill>
          <a:latin typeface="Arial"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5959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57463" cy="6858000"/>
          </a:xfrm>
        </p:spPr>
      </p:pic>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mtClean="0">
                <a:solidFill>
                  <a:srgbClr val="000000"/>
                </a:solidFill>
                <a:latin typeface="Arial" charset="0"/>
                <a:cs typeface="Arial" charset="0"/>
              </a:rPr>
              <a:t>www.themegallery.com</a:t>
            </a:r>
          </a:p>
        </p:txBody>
      </p:sp>
      <p:sp>
        <p:nvSpPr>
          <p:cNvPr id="138245" name="Rectangle 4"/>
          <p:cNvSpPr txBox="1">
            <a:spLocks noChangeArrowheads="1"/>
          </p:cNvSpPr>
          <p:nvPr/>
        </p:nvSpPr>
        <p:spPr bwMode="gray">
          <a:xfrm>
            <a:off x="3396343" y="2120537"/>
            <a:ext cx="7328264"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smtClean="0">
                <a:solidFill>
                  <a:srgbClr val="002060"/>
                </a:solidFill>
                <a:cs typeface="Times New Roman" pitchFamily="18" charset="0"/>
              </a:rPr>
              <a:t>Kính</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chào</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quý</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thầy</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cô</a:t>
            </a:r>
            <a:r>
              <a:rPr lang="en-US" sz="6000" b="1" i="1" dirty="0" smtClean="0">
                <a:solidFill>
                  <a:srgbClr val="002060"/>
                </a:solidFill>
                <a:cs typeface="Times New Roman" pitchFamily="18" charset="0"/>
              </a:rPr>
              <a:t> </a:t>
            </a:r>
          </a:p>
          <a:p>
            <a:pPr algn="ctr" fontAlgn="base">
              <a:lnSpc>
                <a:spcPct val="150000"/>
              </a:lnSpc>
              <a:spcBef>
                <a:spcPct val="0"/>
              </a:spcBef>
              <a:spcAft>
                <a:spcPct val="0"/>
              </a:spcAft>
            </a:pPr>
            <a:r>
              <a:rPr lang="en-US" sz="6000" b="1" i="1" dirty="0" err="1" smtClean="0">
                <a:solidFill>
                  <a:srgbClr val="002060"/>
                </a:solidFill>
                <a:cs typeface="Times New Roman" pitchFamily="18" charset="0"/>
              </a:rPr>
              <a:t>và</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các</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em</a:t>
            </a:r>
            <a:r>
              <a:rPr lang="en-US" sz="6000" b="1" i="1" dirty="0" smtClean="0">
                <a:solidFill>
                  <a:srgbClr val="002060"/>
                </a:solidFill>
                <a:cs typeface="Times New Roman" pitchFamily="18" charset="0"/>
              </a:rPr>
              <a:t>!</a:t>
            </a:r>
          </a:p>
        </p:txBody>
      </p:sp>
    </p:spTree>
    <p:extLst>
      <p:ext uri="{BB962C8B-B14F-4D97-AF65-F5344CB8AC3E}">
        <p14:creationId xmlns:p14="http://schemas.microsoft.com/office/powerpoint/2010/main" val="328868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476469" y="1605455"/>
            <a:ext cx="10871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spcBef>
                <a:spcPct val="0"/>
              </a:spcBef>
              <a:spcAft>
                <a:spcPct val="0"/>
              </a:spcAft>
            </a:pPr>
            <a:r>
              <a:rPr lang="nl-NL" sz="2800" b="1" dirty="0" smtClean="0">
                <a:solidFill>
                  <a:srgbClr val="FF0000"/>
                </a:solidFill>
                <a:cs typeface="Times New Roman" pitchFamily="18" charset="0"/>
              </a:rPr>
              <a:t>c. Bố cục</a:t>
            </a:r>
            <a:r>
              <a:rPr lang="en-US" sz="2800" b="1" dirty="0" smtClean="0">
                <a:solidFill>
                  <a:srgbClr val="FF0000"/>
                </a:solidFill>
                <a:cs typeface="Times New Roman" pitchFamily="18" charset="0"/>
              </a:rPr>
              <a:t>:</a:t>
            </a:r>
          </a:p>
        </p:txBody>
      </p:sp>
      <p:sp>
        <p:nvSpPr>
          <p:cNvPr id="7" name="Rectangle 7"/>
          <p:cNvSpPr>
            <a:spLocks noChangeArrowheads="1"/>
          </p:cNvSpPr>
          <p:nvPr/>
        </p:nvSpPr>
        <p:spPr bwMode="auto">
          <a:xfrm>
            <a:off x="2641600" y="4800600"/>
            <a:ext cx="670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n-US" sz="3200" smtClean="0">
              <a:solidFill>
                <a:prstClr val="black"/>
              </a:solidFill>
              <a:cs typeface="Times New Roman" pitchFamily="18" charset="0"/>
            </a:endParaRPr>
          </a:p>
        </p:txBody>
      </p:sp>
      <p:sp>
        <p:nvSpPr>
          <p:cNvPr id="12" name="Rectangle 3"/>
          <p:cNvSpPr txBox="1">
            <a:spLocks noChangeArrowheads="1"/>
          </p:cNvSpPr>
          <p:nvPr/>
        </p:nvSpPr>
        <p:spPr bwMode="auto">
          <a:xfrm>
            <a:off x="476469" y="2389570"/>
            <a:ext cx="11035861"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b="1" dirty="0" smtClean="0">
                <a:solidFill>
                  <a:prstClr val="black"/>
                </a:solidFill>
                <a:latin typeface="Times New Roman" pitchFamily="18" charset="0"/>
              </a:rPr>
              <a:t>Bố cục</a:t>
            </a:r>
            <a:r>
              <a:rPr lang="nl-NL" sz="2800" dirty="0" smtClean="0">
                <a:solidFill>
                  <a:prstClr val="black"/>
                </a:solidFill>
                <a:latin typeface="Times New Roman" pitchFamily="18" charset="0"/>
              </a:rPr>
              <a:t>: chia 2 đoạn</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b="1" i="1" dirty="0" smtClean="0">
                <a:solidFill>
                  <a:prstClr val="black"/>
                </a:solidFill>
                <a:latin typeface="Times New Roman" pitchFamily="18" charset="0"/>
              </a:rPr>
              <a:t>- Đoạn 1: </a:t>
            </a:r>
            <a:r>
              <a:rPr lang="nl-NL" sz="2800" dirty="0" smtClean="0">
                <a:solidFill>
                  <a:prstClr val="black"/>
                </a:solidFill>
                <a:latin typeface="Times New Roman" pitchFamily="18" charset="0"/>
              </a:rPr>
              <a:t>Từ đầu …. đến </a:t>
            </a:r>
            <a:r>
              <a:rPr lang="nl-NL" sz="2800" i="1" dirty="0" smtClean="0">
                <a:solidFill>
                  <a:prstClr val="black"/>
                </a:solidFill>
                <a:latin typeface="Times New Roman" pitchFamily="18" charset="0"/>
              </a:rPr>
              <a:t>“Chiếc thuyền lưới vó đã biến mất”:</a:t>
            </a:r>
            <a:r>
              <a:rPr lang="nl-NL" sz="2800" dirty="0" smtClean="0">
                <a:solidFill>
                  <a:prstClr val="black"/>
                </a:solidFill>
                <a:latin typeface="Times New Roman" pitchFamily="18" charset="0"/>
              </a:rPr>
              <a:t> Hai phát hiện của người nghệ sĩ nhiếp ảnh.</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b="1" i="1" dirty="0" smtClean="0">
                <a:solidFill>
                  <a:prstClr val="black"/>
                </a:solidFill>
                <a:latin typeface="Times New Roman" pitchFamily="18" charset="0"/>
              </a:rPr>
              <a:t>- Đoạn 2: </a:t>
            </a:r>
            <a:r>
              <a:rPr lang="nl-NL" sz="2800" dirty="0" smtClean="0">
                <a:solidFill>
                  <a:prstClr val="black"/>
                </a:solidFill>
                <a:latin typeface="Times New Roman" pitchFamily="18" charset="0"/>
              </a:rPr>
              <a:t>Phần còn lại: Câu chuyện của người đàn bà hàng chài ở toà án huyện và tấm ảnh được chọn.</a:t>
            </a:r>
            <a:endParaRPr lang="en-US" sz="2800" dirty="0" smtClean="0">
              <a:solidFill>
                <a:prstClr val="black"/>
              </a:solidFill>
              <a:latin typeface="Times New Roman" pitchFamily="18" charset="0"/>
            </a:endParaRPr>
          </a:p>
        </p:txBody>
      </p:sp>
      <p:sp>
        <p:nvSpPr>
          <p:cNvPr id="8"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9" name="Rectangle 7"/>
          <p:cNvSpPr>
            <a:spLocks noChangeArrowheads="1"/>
          </p:cNvSpPr>
          <p:nvPr/>
        </p:nvSpPr>
        <p:spPr bwMode="auto">
          <a:xfrm>
            <a:off x="337353" y="919655"/>
            <a:ext cx="924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b="1" dirty="0" smtClean="0">
                <a:solidFill>
                  <a:srgbClr val="FF0000"/>
                </a:solidFill>
                <a:cs typeface="Times New Roman" pitchFamily="18" charset="0"/>
              </a:rPr>
              <a:t>2.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phẩm</a:t>
            </a:r>
            <a:r>
              <a:rPr lang="en-US" sz="3200" b="1" dirty="0" smtClean="0">
                <a:solidFill>
                  <a:srgbClr val="FF0000"/>
                </a:solidFill>
                <a:cs typeface="Times New Roman" pitchFamily="18" charset="0"/>
              </a:rPr>
              <a:t>:</a:t>
            </a:r>
          </a:p>
        </p:txBody>
      </p:sp>
    </p:spTree>
    <p:extLst>
      <p:ext uri="{BB962C8B-B14F-4D97-AF65-F5344CB8AC3E}">
        <p14:creationId xmlns:p14="http://schemas.microsoft.com/office/powerpoint/2010/main" val="154090105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checkerboard(across)">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strips(downRight)">
                                      <p:cBhvr>
                                        <p:cTn id="17" dur="1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strips(downRight)">
                                      <p:cBhvr>
                                        <p:cTn id="22" dur="1000"/>
                                        <p:tgtEl>
                                          <p:spTgt spid="1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strips(downRight)">
                                      <p:cBhvr>
                                        <p:cTn id="2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Phát hiện thứ nhất về khung cảnh thiên nhiên hoàn mĩ: (</a:t>
            </a:r>
            <a:r>
              <a:rPr lang="nl-NL" sz="2800" b="1" i="1" u="sng" dirty="0" smtClean="0">
                <a:solidFill>
                  <a:srgbClr val="FF0000"/>
                </a:solidFill>
                <a:latin typeface="Times New Roman" pitchFamily="18" charset="0"/>
              </a:rPr>
              <a:t>nghệ thuật</a:t>
            </a:r>
            <a:r>
              <a:rPr lang="nl-NL" sz="2800" b="1" i="1" dirty="0" smtClean="0">
                <a:solidFill>
                  <a:srgbClr val="FF0000"/>
                </a:solidFill>
                <a:latin typeface="Times New Roman" pitchFamily="18" charset="0"/>
              </a:rPr>
              <a:t>)</a:t>
            </a:r>
            <a:endParaRPr lang="en-US" sz="2800" i="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3" name="Rectangle 2"/>
          <p:cNvSpPr/>
          <p:nvPr/>
        </p:nvSpPr>
        <p:spPr>
          <a:xfrm>
            <a:off x="305314" y="2632838"/>
            <a:ext cx="7672039" cy="3647152"/>
          </a:xfrm>
          <a:prstGeom prst="rect">
            <a:avLst/>
          </a:prstGeom>
        </p:spPr>
        <p:txBody>
          <a:bodyPr wrap="square">
            <a:spAutoFit/>
          </a:bodyPr>
          <a:lstStyle/>
          <a:p>
            <a:pPr algn="just" fontAlgn="base">
              <a:spcBef>
                <a:spcPts val="600"/>
              </a:spcBef>
              <a:spcAft>
                <a:spcPct val="0"/>
              </a:spcAft>
              <a:buClr>
                <a:srgbClr val="FE8637"/>
              </a:buClr>
              <a:buSzPct val="70000"/>
            </a:pPr>
            <a:r>
              <a:rPr lang="nl-NL" sz="2400" dirty="0">
                <a:solidFill>
                  <a:prstClr val="black"/>
                </a:solidFill>
              </a:rPr>
              <a:t>- Người nghệ sĩ đã phát hiện ra một vẻ đẹp trên mặt biển mờ sương, như </a:t>
            </a:r>
            <a:r>
              <a:rPr lang="nl-NL" sz="2400" i="1" dirty="0">
                <a:solidFill>
                  <a:prstClr val="black"/>
                </a:solidFill>
              </a:rPr>
              <a:t>“một bức tranh mực tàu của một danh hoạ thời cổ”: </a:t>
            </a:r>
            <a:endParaRPr lang="en-US" sz="2400" dirty="0">
              <a:solidFill>
                <a:prstClr val="black"/>
              </a:solidFill>
            </a:endParaRPr>
          </a:p>
          <a:p>
            <a:pPr algn="just" fontAlgn="base">
              <a:spcBef>
                <a:spcPts val="600"/>
              </a:spcBef>
              <a:spcAft>
                <a:spcPct val="0"/>
              </a:spcAft>
              <a:buClr>
                <a:srgbClr val="FE8637"/>
              </a:buClr>
              <a:buSzPct val="70000"/>
            </a:pPr>
            <a:r>
              <a:rPr lang="nl-NL" sz="2400" i="1" dirty="0">
                <a:solidFill>
                  <a:prstClr val="black"/>
                </a:solidFill>
              </a:rPr>
              <a:t>+“Mũi thuyền in một nét mơ hồ loè nhoè vào bầu sương mù màu trắng sữa có pha đôi chút màu hồng do ánh mặt trời chiếu vào”</a:t>
            </a:r>
            <a:endParaRPr lang="en-US" sz="2400" dirty="0">
              <a:solidFill>
                <a:prstClr val="black"/>
              </a:solidFill>
            </a:endParaRPr>
          </a:p>
          <a:p>
            <a:pPr algn="just" fontAlgn="base">
              <a:spcBef>
                <a:spcPts val="600"/>
              </a:spcBef>
              <a:spcAft>
                <a:spcPct val="0"/>
              </a:spcAft>
              <a:buClr>
                <a:srgbClr val="FE8637"/>
              </a:buClr>
              <a:buSzPct val="70000"/>
            </a:pPr>
            <a:r>
              <a:rPr lang="nl-NL" sz="2400" i="1" dirty="0">
                <a:solidFill>
                  <a:prstClr val="black"/>
                </a:solidFill>
              </a:rPr>
              <a:t>+“toàn bộ khung cảnh từ đường nét đến ánh sáng đều hài hoà và đẹp”, “một vẻ đẹp thực đơn giản và toàn bích”</a:t>
            </a:r>
            <a:endParaRPr lang="en-US" sz="2400" dirty="0">
              <a:solidFill>
                <a:prstClr val="black"/>
              </a:solidFill>
            </a:endParaRPr>
          </a:p>
          <a:p>
            <a:pPr algn="just" fontAlgn="base">
              <a:spcBef>
                <a:spcPts val="600"/>
              </a:spcBef>
              <a:spcAft>
                <a:spcPct val="0"/>
              </a:spcAft>
              <a:buClr>
                <a:srgbClr val="FE8637"/>
              </a:buClr>
              <a:buSzPct val="70000"/>
            </a:pPr>
            <a:r>
              <a:rPr lang="vi-VN" sz="2400" dirty="0">
                <a:solidFill>
                  <a:prstClr val="black"/>
                </a:solidFill>
              </a:rPr>
              <a:t>+ Toàn bộ sự việc được nhìn qua mắt lưới.</a:t>
            </a:r>
            <a:endParaRPr lang="en-US" sz="2400" dirty="0">
              <a:solidFill>
                <a:prstClr val="black"/>
              </a:solidFill>
            </a:endParaRPr>
          </a:p>
        </p:txBody>
      </p:sp>
      <p:pic>
        <p:nvPicPr>
          <p:cNvPr id="6" name="Google Shape;254;p18" descr="untitled"/>
          <p:cNvPicPr preferRelativeResize="0"/>
          <p:nvPr/>
        </p:nvPicPr>
        <p:blipFill rotWithShape="1">
          <a:blip r:embed="rId2">
            <a:alphaModFix/>
          </a:blip>
          <a:srcRect/>
          <a:stretch/>
        </p:blipFill>
        <p:spPr>
          <a:xfrm>
            <a:off x="8307977" y="2506717"/>
            <a:ext cx="3585876" cy="3953494"/>
          </a:xfrm>
          <a:prstGeom prst="rect">
            <a:avLst/>
          </a:prstGeom>
          <a:noFill/>
          <a:ln>
            <a:noFill/>
          </a:ln>
        </p:spPr>
      </p:pic>
    </p:spTree>
    <p:extLst>
      <p:ext uri="{BB962C8B-B14F-4D97-AF65-F5344CB8AC3E}">
        <p14:creationId xmlns:p14="http://schemas.microsoft.com/office/powerpoint/2010/main" val="428435750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lvl="0"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Phát hiện thứ nhất về khung cảnh thiên nhiên hoàn mĩ: (</a:t>
            </a:r>
            <a:r>
              <a:rPr lang="nl-NL" sz="2800" b="1" i="1" u="sng" dirty="0" smtClean="0">
                <a:solidFill>
                  <a:srgbClr val="FF0000"/>
                </a:solidFill>
                <a:latin typeface="Times New Roman" pitchFamily="18" charset="0"/>
              </a:rPr>
              <a:t>nghệ thuật</a:t>
            </a:r>
            <a:r>
              <a:rPr lang="nl-NL" sz="2800" b="1" i="1" dirty="0" smtClean="0">
                <a:solidFill>
                  <a:srgbClr val="FF0000"/>
                </a:solidFill>
                <a:latin typeface="Times New Roman" pitchFamily="18" charset="0"/>
              </a:rPr>
              <a:t>)</a:t>
            </a:r>
            <a:endParaRPr lang="en-US" sz="2800" i="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lvl="0" algn="just" fontAlgn="base">
              <a:spcBef>
                <a:spcPts val="600"/>
              </a:spcBef>
              <a:spcAft>
                <a:spcPct val="0"/>
              </a:spcAft>
              <a:buClr>
                <a:srgbClr val="FE8637"/>
              </a:buClr>
              <a:buSzPct val="70000"/>
            </a:pPr>
            <a:r>
              <a:rPr lang="nl-NL" sz="3600" b="1" dirty="0">
                <a:solidFill>
                  <a:srgbClr val="FF0000"/>
                </a:solidFill>
                <a:latin typeface="Times New Roman" pitchFamily="18" charset="0"/>
              </a:rPr>
              <a:t>II.  ĐỌC HIỂU VĂN </a:t>
            </a:r>
            <a:r>
              <a:rPr lang="nl-NL" sz="3600" b="1" dirty="0" smtClean="0">
                <a:solidFill>
                  <a:srgbClr val="FF0000"/>
                </a:solidFill>
                <a:latin typeface="Times New Roman" pitchFamily="18" charset="0"/>
              </a:rPr>
              <a:t>BẢN</a:t>
            </a:r>
            <a:endParaRPr lang="en-US" sz="3600" dirty="0">
              <a:solidFill>
                <a:srgbClr val="FF0000"/>
              </a:solidFill>
              <a:latin typeface="Times New Roman" pitchFamily="18" charset="0"/>
            </a:endParaRPr>
          </a:p>
        </p:txBody>
      </p:sp>
      <p:sp>
        <p:nvSpPr>
          <p:cNvPr id="8" name="Rectangle 7"/>
          <p:cNvSpPr/>
          <p:nvPr/>
        </p:nvSpPr>
        <p:spPr>
          <a:xfrm>
            <a:off x="525513" y="3368224"/>
            <a:ext cx="6096000" cy="1953868"/>
          </a:xfrm>
          <a:prstGeom prst="rect">
            <a:avLst/>
          </a:prstGeom>
        </p:spPr>
        <p:txBody>
          <a:bodyPr>
            <a:spAutoFit/>
          </a:bodyPr>
          <a:lstStyle/>
          <a:p>
            <a:pPr marL="342900" lvl="0" indent="-342900" algn="just" fontAlgn="base">
              <a:lnSpc>
                <a:spcPct val="150000"/>
              </a:lnSpc>
              <a:spcBef>
                <a:spcPts val="600"/>
              </a:spcBef>
              <a:spcAft>
                <a:spcPct val="0"/>
              </a:spcAft>
              <a:buClr>
                <a:srgbClr val="FE8637"/>
              </a:buClr>
              <a:buSzPct val="70000"/>
              <a:buFont typeface="Wingdings" pitchFamily="2" charset="2"/>
              <a:buChar char="Ø"/>
            </a:pPr>
            <a:r>
              <a:rPr lang="nl-NL" sz="2800" b="1" i="1" dirty="0">
                <a:solidFill>
                  <a:schemeClr val="bg2">
                    <a:lumMod val="10000"/>
                  </a:schemeClr>
                </a:solidFill>
                <a:latin typeface="Times New Roman" pitchFamily="18" charset="0"/>
              </a:rPr>
              <a:t>Cảnh “đắt” trời cho, vẻ đẹp mà cả đời anh chỉ có diễm phúc bắt gặp được một lần.</a:t>
            </a:r>
            <a:endParaRPr lang="en-US" sz="2800" b="1" i="1" dirty="0">
              <a:solidFill>
                <a:schemeClr val="bg2">
                  <a:lumMod val="10000"/>
                </a:schemeClr>
              </a:solidFill>
              <a:latin typeface="Times New Roman" pitchFamily="18" charset="0"/>
            </a:endParaRPr>
          </a:p>
        </p:txBody>
      </p:sp>
      <p:pic>
        <p:nvPicPr>
          <p:cNvPr id="6" name="Google Shape;298;p23" descr="C:\Users\MayTinhDucDung\Desktop\7(535).jpg"/>
          <p:cNvPicPr preferRelativeResize="0"/>
          <p:nvPr/>
        </p:nvPicPr>
        <p:blipFill rotWithShape="1">
          <a:blip r:embed="rId2">
            <a:alphaModFix/>
          </a:blip>
          <a:srcRect r="23960" b="22297"/>
          <a:stretch/>
        </p:blipFill>
        <p:spPr>
          <a:xfrm>
            <a:off x="6987272" y="2506717"/>
            <a:ext cx="4508042" cy="3894083"/>
          </a:xfrm>
          <a:prstGeom prst="rect">
            <a:avLst/>
          </a:prstGeom>
          <a:noFill/>
          <a:ln>
            <a:noFill/>
          </a:ln>
        </p:spPr>
      </p:pic>
    </p:spTree>
    <p:extLst>
      <p:ext uri="{BB962C8B-B14F-4D97-AF65-F5344CB8AC3E}">
        <p14:creationId xmlns:p14="http://schemas.microsoft.com/office/powerpoint/2010/main" val="16019436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Phát hiện thứ nhất về khung cảnh thiên nhiên hoàn mĩ: (</a:t>
            </a:r>
            <a:r>
              <a:rPr lang="nl-NL" sz="2800" b="1" i="1" u="sng" dirty="0" smtClean="0">
                <a:solidFill>
                  <a:srgbClr val="FF0000"/>
                </a:solidFill>
                <a:latin typeface="Times New Roman" pitchFamily="18" charset="0"/>
              </a:rPr>
              <a:t>nghệ thuật</a:t>
            </a:r>
            <a:r>
              <a:rPr lang="nl-NL" sz="2800" b="1" i="1" dirty="0" smtClean="0">
                <a:solidFill>
                  <a:srgbClr val="FF0000"/>
                </a:solidFill>
                <a:latin typeface="Times New Roman" pitchFamily="18" charset="0"/>
              </a:rPr>
              <a:t>)</a:t>
            </a:r>
            <a:endParaRPr lang="en-US" sz="2800" i="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6" name="Cloud Callout 5"/>
          <p:cNvSpPr/>
          <p:nvPr/>
        </p:nvSpPr>
        <p:spPr>
          <a:xfrm>
            <a:off x="5804671" y="2951754"/>
            <a:ext cx="6321973" cy="2471583"/>
          </a:xfrm>
          <a:prstGeom prst="cloudCallout">
            <a:avLst>
              <a:gd name="adj1" fmla="val -24777"/>
              <a:gd name="adj2" fmla="val 87196"/>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nl-NL" sz="2400" b="1" dirty="0">
                <a:solidFill>
                  <a:prstClr val="black"/>
                </a:solidFill>
              </a:rPr>
              <a:t>Người nghệ sĩ đã có những cảm nhận gì khi được chiêm ngưỡng bức ảnh nghệ thuật của tạo hoá?</a:t>
            </a:r>
            <a:endParaRPr lang="en-US" sz="2400" b="1" dirty="0">
              <a:solidFill>
                <a:prstClr val="black"/>
              </a:solidFill>
            </a:endParaRPr>
          </a:p>
        </p:txBody>
      </p:sp>
      <p:sp>
        <p:nvSpPr>
          <p:cNvPr id="3" name="Rectangle 2"/>
          <p:cNvSpPr/>
          <p:nvPr/>
        </p:nvSpPr>
        <p:spPr>
          <a:xfrm>
            <a:off x="399393" y="2361857"/>
            <a:ext cx="11125200" cy="3477875"/>
          </a:xfrm>
          <a:prstGeom prst="rect">
            <a:avLst/>
          </a:prstGeom>
        </p:spPr>
        <p:txBody>
          <a:bodyPr wrap="square">
            <a:spAutoFit/>
          </a:bodyPr>
          <a:lstStyle/>
          <a:p>
            <a:pPr lvl="0" algn="just" fontAlgn="base">
              <a:lnSpc>
                <a:spcPct val="150000"/>
              </a:lnSpc>
              <a:spcBef>
                <a:spcPts val="600"/>
              </a:spcBef>
              <a:spcAft>
                <a:spcPct val="0"/>
              </a:spcAft>
              <a:buClr>
                <a:srgbClr val="FE8637"/>
              </a:buClr>
              <a:buSzPct val="70000"/>
            </a:pPr>
            <a:r>
              <a:rPr lang="nl-NL" sz="2800" b="1" i="1" dirty="0">
                <a:solidFill>
                  <a:srgbClr val="00B050"/>
                </a:solidFill>
                <a:latin typeface="Times New Roman" pitchFamily="18" charset="0"/>
              </a:rPr>
              <a:t>- Tâm trạng, cảm nhận của người nghệ sĩ: </a:t>
            </a:r>
            <a:endParaRPr lang="en-US" sz="2800" b="1" i="1" dirty="0">
              <a:solidFill>
                <a:srgbClr val="00B050"/>
              </a:solidFill>
              <a:latin typeface="Times New Roman" pitchFamily="18" charset="0"/>
            </a:endParaRPr>
          </a:p>
          <a:p>
            <a:pPr lvl="0" algn="just" fontAlgn="base">
              <a:lnSpc>
                <a:spcPct val="150000"/>
              </a:lnSpc>
              <a:spcBef>
                <a:spcPts val="600"/>
              </a:spcBef>
              <a:spcAft>
                <a:spcPct val="0"/>
              </a:spcAft>
              <a:buClr>
                <a:srgbClr val="FE8637"/>
              </a:buClr>
              <a:buSzPct val="70000"/>
            </a:pPr>
            <a:r>
              <a:rPr lang="nl-NL" sz="2800" dirty="0">
                <a:solidFill>
                  <a:prstClr val="black"/>
                </a:solidFill>
                <a:latin typeface="Times New Roman" pitchFamily="18" charset="0"/>
              </a:rPr>
              <a:t>+</a:t>
            </a:r>
            <a:r>
              <a:rPr lang="nl-NL" sz="2800" i="1" dirty="0">
                <a:solidFill>
                  <a:prstClr val="black"/>
                </a:solidFill>
                <a:latin typeface="Times New Roman" pitchFamily="18" charset="0"/>
              </a:rPr>
              <a:t>“bối rối”,</a:t>
            </a:r>
            <a:r>
              <a:rPr lang="nl-NL" sz="2800" dirty="0">
                <a:solidFill>
                  <a:prstClr val="black"/>
                </a:solidFill>
                <a:latin typeface="Times New Roman" pitchFamily="18" charset="0"/>
              </a:rPr>
              <a:t> cảm thấy </a:t>
            </a:r>
            <a:r>
              <a:rPr lang="nl-NL" sz="2800" i="1" dirty="0">
                <a:solidFill>
                  <a:prstClr val="black"/>
                </a:solidFill>
                <a:latin typeface="Times New Roman" pitchFamily="18" charset="0"/>
              </a:rPr>
              <a:t>“trong trái tim như có cái gì bóp thắt vào”</a:t>
            </a:r>
            <a:r>
              <a:rPr lang="nl-NL" sz="2800" dirty="0">
                <a:solidFill>
                  <a:prstClr val="black"/>
                </a:solidFill>
                <a:latin typeface="Times New Roman" pitchFamily="18" charset="0"/>
              </a:rPr>
              <a:t> </a:t>
            </a:r>
            <a:endParaRPr lang="en-US" sz="2800" dirty="0">
              <a:solidFill>
                <a:prstClr val="black"/>
              </a:solidFill>
              <a:latin typeface="Times New Roman" pitchFamily="18" charset="0"/>
            </a:endParaRPr>
          </a:p>
          <a:p>
            <a:pPr lvl="0" algn="just" fontAlgn="base">
              <a:lnSpc>
                <a:spcPct val="150000"/>
              </a:lnSpc>
              <a:spcBef>
                <a:spcPts val="600"/>
              </a:spcBef>
              <a:spcAft>
                <a:spcPct val="0"/>
              </a:spcAft>
              <a:buClr>
                <a:srgbClr val="FE8637"/>
              </a:buClr>
              <a:buSzPct val="70000"/>
            </a:pPr>
            <a:r>
              <a:rPr lang="nl-NL" sz="2800" dirty="0">
                <a:solidFill>
                  <a:prstClr val="black"/>
                </a:solidFill>
                <a:latin typeface="Times New Roman" pitchFamily="18" charset="0"/>
              </a:rPr>
              <a:t>+</a:t>
            </a:r>
            <a:r>
              <a:rPr lang="nl-NL" sz="2800" i="1" dirty="0">
                <a:solidFill>
                  <a:prstClr val="black"/>
                </a:solidFill>
                <a:latin typeface="Times New Roman" pitchFamily="18" charset="0"/>
              </a:rPr>
              <a:t>“khám phá thấy cái chân lí của sự toàn diện, khám phá cái khoảnh khắc trong ngần của tâm hồn…”, “phát hiện ra bản thân cái đẹp chính là đạo đức”.</a:t>
            </a:r>
            <a:r>
              <a:rPr lang="nl-NL" sz="2800" dirty="0">
                <a:solidFill>
                  <a:prstClr val="black"/>
                </a:solidFill>
                <a:latin typeface="Times New Roman" pitchFamily="18" charset="0"/>
              </a:rPr>
              <a:t> </a:t>
            </a:r>
          </a:p>
        </p:txBody>
      </p:sp>
    </p:spTree>
    <p:extLst>
      <p:ext uri="{BB962C8B-B14F-4D97-AF65-F5344CB8AC3E}">
        <p14:creationId xmlns:p14="http://schemas.microsoft.com/office/powerpoint/2010/main" val="144665814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Phát hiện thứ nhất về khung cảnh thiên nhiên hoàn mĩ: (</a:t>
            </a:r>
            <a:r>
              <a:rPr lang="nl-NL" sz="2800" b="1" i="1" u="sng" dirty="0" smtClean="0">
                <a:solidFill>
                  <a:srgbClr val="FF0000"/>
                </a:solidFill>
                <a:latin typeface="Times New Roman" pitchFamily="18" charset="0"/>
              </a:rPr>
              <a:t>nghệ thuật</a:t>
            </a:r>
            <a:r>
              <a:rPr lang="nl-NL" sz="2800" b="1" i="1" dirty="0" smtClean="0">
                <a:solidFill>
                  <a:srgbClr val="FF0000"/>
                </a:solidFill>
                <a:latin typeface="Times New Roman" pitchFamily="18" charset="0"/>
              </a:rPr>
              <a:t>)</a:t>
            </a:r>
            <a:endParaRPr lang="en-US" sz="2800" i="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Cloud Callout 6"/>
          <p:cNvSpPr/>
          <p:nvPr/>
        </p:nvSpPr>
        <p:spPr>
          <a:xfrm>
            <a:off x="5804670" y="2317531"/>
            <a:ext cx="5777729" cy="3549869"/>
          </a:xfrm>
          <a:prstGeom prst="cloudCallout">
            <a:avLst>
              <a:gd name="adj1" fmla="val -24904"/>
              <a:gd name="adj2" fmla="val 72471"/>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nl-NL" sz="2800" b="1" dirty="0">
                <a:solidFill>
                  <a:prstClr val="black"/>
                </a:solidFill>
              </a:rPr>
              <a:t>Vì sao trong lúc cảm nhận vẻ đẹp của bức tranh, anh lại nghĩ đến câu nói</a:t>
            </a:r>
            <a:r>
              <a:rPr lang="nl-NL" sz="2800" b="1" i="1" dirty="0" smtClean="0">
                <a:solidFill>
                  <a:prstClr val="black"/>
                </a:solidFill>
              </a:rPr>
              <a:t>:“Bản </a:t>
            </a:r>
            <a:r>
              <a:rPr lang="nl-NL" sz="2800" b="1" i="1" dirty="0">
                <a:solidFill>
                  <a:prstClr val="black"/>
                </a:solidFill>
              </a:rPr>
              <a:t>thân cái đẹp chính là đạo đức”?</a:t>
            </a:r>
            <a:endParaRPr lang="en-US" sz="2800" b="1" i="1" dirty="0">
              <a:solidFill>
                <a:prstClr val="black"/>
              </a:solidFill>
            </a:endParaRPr>
          </a:p>
        </p:txBody>
      </p:sp>
      <p:sp>
        <p:nvSpPr>
          <p:cNvPr id="5" name="Rectangle 4"/>
          <p:cNvSpPr/>
          <p:nvPr/>
        </p:nvSpPr>
        <p:spPr>
          <a:xfrm>
            <a:off x="367862" y="3455718"/>
            <a:ext cx="10983310" cy="1569660"/>
          </a:xfrm>
          <a:prstGeom prst="rect">
            <a:avLst/>
          </a:prstGeom>
        </p:spPr>
        <p:txBody>
          <a:bodyPr wrap="square">
            <a:spAutoFit/>
          </a:bodyPr>
          <a:lstStyle/>
          <a:p>
            <a:pPr marL="457200" lvl="0" indent="-457200" algn="just" fontAlgn="base">
              <a:spcBef>
                <a:spcPts val="600"/>
              </a:spcBef>
              <a:spcAft>
                <a:spcPct val="0"/>
              </a:spcAft>
              <a:buClr>
                <a:srgbClr val="00B050"/>
              </a:buClr>
              <a:buSzPct val="70000"/>
              <a:buFont typeface="Wingdings" pitchFamily="2" charset="2"/>
              <a:buChar char="Ø"/>
            </a:pPr>
            <a:r>
              <a:rPr lang="nl-NL" sz="3200" b="1" i="1" dirty="0">
                <a:solidFill>
                  <a:srgbClr val="00B050"/>
                </a:solidFill>
                <a:latin typeface="Times New Roman" pitchFamily="18" charset="0"/>
              </a:rPr>
              <a:t>Hạnh phúc chất ngất, cảm nhận được cái Thiện, cái Mĩ của cuộc đời, cảm thấy tâm hồn mình như được thanh lọc, trở nên trong trẻo, tinh </a:t>
            </a:r>
            <a:r>
              <a:rPr lang="nl-NL" sz="2800" b="1" i="1" dirty="0">
                <a:solidFill>
                  <a:srgbClr val="00B050"/>
                </a:solidFill>
                <a:latin typeface="Times New Roman" pitchFamily="18" charset="0"/>
              </a:rPr>
              <a:t>khiết.</a:t>
            </a:r>
            <a:endParaRPr lang="en-US" sz="2800" b="1" i="1" dirty="0">
              <a:solidFill>
                <a:srgbClr val="00B050"/>
              </a:solidFill>
              <a:latin typeface="Times New Roman" pitchFamily="18" charset="0"/>
            </a:endParaRPr>
          </a:p>
        </p:txBody>
      </p:sp>
    </p:spTree>
    <p:extLst>
      <p:ext uri="{BB962C8B-B14F-4D97-AF65-F5344CB8AC3E}">
        <p14:creationId xmlns:p14="http://schemas.microsoft.com/office/powerpoint/2010/main" val="26899308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a:solidFill>
                  <a:srgbClr val="FF0000"/>
                </a:solidFill>
                <a:latin typeface="Times New Roman" pitchFamily="18" charset="0"/>
              </a:rPr>
              <a:t>b</a:t>
            </a:r>
            <a:r>
              <a:rPr lang="nl-NL" sz="2800" b="1" i="1" dirty="0" smtClean="0">
                <a:solidFill>
                  <a:srgbClr val="FF0000"/>
                </a:solidFill>
                <a:latin typeface="Times New Roman" pitchFamily="18" charset="0"/>
              </a:rPr>
              <a:t>. Phát hiện thứ hai về hiện thực nghiệt ngã của con người: </a:t>
            </a:r>
            <a:r>
              <a:rPr lang="nl-NL" sz="2800" b="1" i="1" dirty="0" smtClean="0">
                <a:latin typeface="Times New Roman" pitchFamily="18" charset="0"/>
              </a:rPr>
              <a:t>(</a:t>
            </a:r>
            <a:r>
              <a:rPr lang="nl-NL" sz="2800" b="1" i="1" u="sng" dirty="0" smtClean="0">
                <a:latin typeface="Times New Roman" pitchFamily="18" charset="0"/>
              </a:rPr>
              <a:t>cuộc đời</a:t>
            </a:r>
            <a:r>
              <a:rPr lang="nl-NL" sz="2800" b="1" i="1" dirty="0" smtClean="0">
                <a:latin typeface="Times New Roman" pitchFamily="18" charset="0"/>
              </a:rPr>
              <a:t>)</a:t>
            </a:r>
            <a:endParaRPr lang="en-US" sz="2800" i="1" dirty="0" smtClean="0">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40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3" name="Rectangle 2"/>
          <p:cNvSpPr/>
          <p:nvPr/>
        </p:nvSpPr>
        <p:spPr>
          <a:xfrm>
            <a:off x="383625" y="2506717"/>
            <a:ext cx="7735616" cy="3770263"/>
          </a:xfrm>
          <a:prstGeom prst="rect">
            <a:avLst/>
          </a:prstGeom>
        </p:spPr>
        <p:txBody>
          <a:bodyPr wrap="square">
            <a:spAutoFit/>
          </a:bodyPr>
          <a:lstStyle/>
          <a:p>
            <a:pPr lvl="0" algn="just" fontAlgn="base">
              <a:lnSpc>
                <a:spcPct val="150000"/>
              </a:lnSpc>
              <a:spcBef>
                <a:spcPts val="600"/>
              </a:spcBef>
              <a:spcAft>
                <a:spcPct val="0"/>
              </a:spcAft>
              <a:buClr>
                <a:srgbClr val="FE8637"/>
              </a:buClr>
              <a:buSzPct val="70000"/>
            </a:pPr>
            <a:r>
              <a:rPr lang="nl-NL" sz="2600" dirty="0">
                <a:solidFill>
                  <a:prstClr val="black"/>
                </a:solidFill>
                <a:latin typeface="Times New Roman" pitchFamily="18" charset="0"/>
              </a:rPr>
              <a:t>- Phùng đã chứng kiến cảnh tượng: một người đàn ông đánh vợ dã man.</a:t>
            </a:r>
            <a:r>
              <a:rPr lang="vi-VN" sz="2600" dirty="0">
                <a:solidFill>
                  <a:prstClr val="black"/>
                </a:solidFill>
                <a:latin typeface="Times New Roman" pitchFamily="18" charset="0"/>
              </a:rPr>
              <a:t> Giờ đây, </a:t>
            </a:r>
            <a:r>
              <a:rPr lang="vi-VN" sz="2600" b="1" i="1" dirty="0">
                <a:solidFill>
                  <a:schemeClr val="accent3">
                    <a:lumMod val="75000"/>
                  </a:schemeClr>
                </a:solidFill>
                <a:latin typeface="Times New Roman" pitchFamily="18" charset="0"/>
              </a:rPr>
              <a:t>c</a:t>
            </a:r>
            <a:r>
              <a:rPr lang="nl-NL" sz="2600" b="1" i="1" dirty="0">
                <a:solidFill>
                  <a:schemeClr val="accent3">
                    <a:lumMod val="75000"/>
                  </a:schemeClr>
                </a:solidFill>
                <a:latin typeface="Times New Roman" pitchFamily="18" charset="0"/>
              </a:rPr>
              <a:t>ảnh chiếc thuyền ngư phủ đẹp như mơ </a:t>
            </a:r>
            <a:r>
              <a:rPr lang="nl-NL" sz="2600" dirty="0">
                <a:solidFill>
                  <a:prstClr val="black"/>
                </a:solidFill>
                <a:latin typeface="Times New Roman" pitchFamily="18" charset="0"/>
              </a:rPr>
              <a:t>&gt;&lt; </a:t>
            </a:r>
            <a:r>
              <a:rPr lang="nl-NL" sz="2600" b="1" i="1" dirty="0">
                <a:solidFill>
                  <a:prstClr val="black"/>
                </a:solidFill>
                <a:latin typeface="Times New Roman" pitchFamily="18" charset="0"/>
              </a:rPr>
              <a:t>gia đình thuyền chài</a:t>
            </a:r>
            <a:r>
              <a:rPr lang="nl-NL" sz="2600" dirty="0">
                <a:solidFill>
                  <a:prstClr val="black"/>
                </a:solidFill>
                <a:latin typeface="Times New Roman" pitchFamily="18" charset="0"/>
              </a:rPr>
              <a:t>:</a:t>
            </a:r>
            <a:endParaRPr lang="en-US" sz="2600" dirty="0">
              <a:solidFill>
                <a:prstClr val="black"/>
              </a:solidFill>
              <a:latin typeface="Times New Roman" pitchFamily="18" charset="0"/>
            </a:endParaRPr>
          </a:p>
          <a:p>
            <a:pPr lvl="0" algn="just" fontAlgn="base">
              <a:lnSpc>
                <a:spcPct val="150000"/>
              </a:lnSpc>
              <a:spcBef>
                <a:spcPts val="600"/>
              </a:spcBef>
              <a:spcAft>
                <a:spcPct val="0"/>
              </a:spcAft>
              <a:buClr>
                <a:srgbClr val="FE8637"/>
              </a:buClr>
              <a:buSzPct val="70000"/>
            </a:pPr>
            <a:r>
              <a:rPr lang="nl-NL" sz="2600" dirty="0">
                <a:solidFill>
                  <a:prstClr val="black"/>
                </a:solidFill>
                <a:latin typeface="Times New Roman" pitchFamily="18" charset="0"/>
              </a:rPr>
              <a:t>+ Từ chiếc thuyền bước ra một người đàn bà: </a:t>
            </a:r>
            <a:r>
              <a:rPr lang="vi-VN" sz="2600" dirty="0">
                <a:solidFill>
                  <a:prstClr val="black"/>
                </a:solidFill>
                <a:latin typeface="Times New Roman" pitchFamily="18" charset="0"/>
              </a:rPr>
              <a:t>khoảng ngoài 40t, </a:t>
            </a:r>
            <a:r>
              <a:rPr lang="nl-NL" sz="2600" dirty="0">
                <a:solidFill>
                  <a:prstClr val="black"/>
                </a:solidFill>
                <a:latin typeface="Times New Roman" pitchFamily="18" charset="0"/>
              </a:rPr>
              <a:t>khắc khổ, xấu xí, mệt mỏi và chỉ biết</a:t>
            </a:r>
            <a:r>
              <a:rPr lang="nl-NL" sz="2600" i="1" dirty="0">
                <a:solidFill>
                  <a:prstClr val="black"/>
                </a:solidFill>
                <a:latin typeface="Times New Roman" pitchFamily="18" charset="0"/>
              </a:rPr>
              <a:t> “cam chịu đầy nhẫn nhục</a:t>
            </a:r>
            <a:r>
              <a:rPr lang="nl-NL" sz="2600" i="1" dirty="0" smtClean="0">
                <a:solidFill>
                  <a:prstClr val="black"/>
                </a:solidFill>
                <a:latin typeface="Times New Roman" pitchFamily="18" charset="0"/>
              </a:rPr>
              <a:t>”</a:t>
            </a:r>
            <a:r>
              <a:rPr lang="nl-NL" sz="2600" dirty="0" smtClean="0">
                <a:solidFill>
                  <a:prstClr val="black"/>
                </a:solidFill>
                <a:latin typeface="Times New Roman" pitchFamily="18" charset="0"/>
              </a:rPr>
              <a:t>.</a:t>
            </a:r>
            <a:endParaRPr lang="en-US" sz="2600" dirty="0">
              <a:solidFill>
                <a:prstClr val="black"/>
              </a:solidFill>
              <a:latin typeface="Times New Roman" pitchFamily="18" charset="0"/>
            </a:endParaRP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395" y="2786501"/>
            <a:ext cx="3729695" cy="315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2452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wheel(1)">
                                      <p:cBhvr>
                                        <p:cTn id="12" dur="2000"/>
                                        <p:tgtEl>
                                          <p:spTgt spid="573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a:solidFill>
                  <a:srgbClr val="FF0000"/>
                </a:solidFill>
                <a:latin typeface="Times New Roman" pitchFamily="18" charset="0"/>
              </a:rPr>
              <a:t>b</a:t>
            </a:r>
            <a:r>
              <a:rPr lang="nl-NL" sz="2800" b="1" i="1" dirty="0" smtClean="0">
                <a:solidFill>
                  <a:srgbClr val="FF0000"/>
                </a:solidFill>
                <a:latin typeface="Times New Roman" pitchFamily="18" charset="0"/>
              </a:rPr>
              <a:t>. Phát hiện thứ hai về hiện thực nghiệt ngã của con người: </a:t>
            </a:r>
            <a:r>
              <a:rPr lang="nl-NL" sz="2800" b="1" i="1" dirty="0" smtClean="0">
                <a:solidFill>
                  <a:prstClr val="black"/>
                </a:solidFill>
                <a:latin typeface="Times New Roman" pitchFamily="18" charset="0"/>
              </a:rPr>
              <a:t>(</a:t>
            </a:r>
            <a:r>
              <a:rPr lang="nl-NL" sz="2800" b="1" i="1" u="sng" dirty="0" smtClean="0">
                <a:solidFill>
                  <a:prstClr val="black"/>
                </a:solidFill>
                <a:latin typeface="Times New Roman" pitchFamily="18" charset="0"/>
              </a:rPr>
              <a:t>cuộc đời</a:t>
            </a:r>
            <a:r>
              <a:rPr lang="nl-NL" sz="2800" b="1" i="1" dirty="0" smtClean="0">
                <a:solidFill>
                  <a:prstClr val="black"/>
                </a:solidFill>
                <a:latin typeface="Times New Roman" pitchFamily="18" charset="0"/>
              </a:rPr>
              <a:t>)</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3" name="Rectangle 2"/>
          <p:cNvSpPr/>
          <p:nvPr/>
        </p:nvSpPr>
        <p:spPr>
          <a:xfrm>
            <a:off x="305315" y="2530880"/>
            <a:ext cx="6804935" cy="2677656"/>
          </a:xfrm>
          <a:prstGeom prst="rect">
            <a:avLst/>
          </a:prstGeom>
        </p:spPr>
        <p:txBody>
          <a:bodyPr wrap="square">
            <a:spAutoFit/>
          </a:bodyPr>
          <a:lstStyle/>
          <a:p>
            <a:pPr algn="just" fontAlgn="base">
              <a:lnSpc>
                <a:spcPct val="150000"/>
              </a:lnSpc>
              <a:spcBef>
                <a:spcPts val="600"/>
              </a:spcBef>
              <a:spcAft>
                <a:spcPct val="0"/>
              </a:spcAft>
              <a:buClr>
                <a:srgbClr val="FE8637"/>
              </a:buClr>
              <a:buSzPct val="70000"/>
            </a:pPr>
            <a:r>
              <a:rPr lang="nl-NL" sz="2800" dirty="0" smtClean="0">
                <a:solidFill>
                  <a:prstClr val="black"/>
                </a:solidFill>
              </a:rPr>
              <a:t>+ </a:t>
            </a:r>
            <a:r>
              <a:rPr lang="nl-NL" sz="2800" dirty="0">
                <a:solidFill>
                  <a:prstClr val="black"/>
                </a:solidFill>
              </a:rPr>
              <a:t>Lão đàn ông: thô kệch, dữ dằn, độc ác, </a:t>
            </a:r>
            <a:r>
              <a:rPr lang="vi-VN" sz="2800" dirty="0">
                <a:solidFill>
                  <a:prstClr val="black"/>
                </a:solidFill>
              </a:rPr>
              <a:t>rút ra 1 chiếc thắt lưng của lính Nguỵ xưa, </a:t>
            </a:r>
            <a:r>
              <a:rPr lang="nl-NL" sz="2800" dirty="0">
                <a:solidFill>
                  <a:prstClr val="black"/>
                </a:solidFill>
              </a:rPr>
              <a:t>quật tới tấp vào lưng vợ như một cách để giải toả uất ức, khổ đau</a:t>
            </a:r>
            <a:r>
              <a:rPr lang="nl-NL" sz="2800" dirty="0" smtClean="0">
                <a:solidFill>
                  <a:prstClr val="black"/>
                </a:solidFill>
              </a:rPr>
              <a:t>.</a:t>
            </a:r>
            <a:endParaRPr lang="en-US" sz="2800" dirty="0">
              <a:solidFill>
                <a:prstClr val="black"/>
              </a:solidFill>
            </a:endParaRP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763400"/>
            <a:ext cx="4682359"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5125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heel(1)">
                                      <p:cBhvr>
                                        <p:cTn id="12" dur="2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a:solidFill>
                  <a:srgbClr val="FF0000"/>
                </a:solidFill>
                <a:latin typeface="Times New Roman" pitchFamily="18" charset="0"/>
              </a:rPr>
              <a:t>b</a:t>
            </a:r>
            <a:r>
              <a:rPr lang="nl-NL" sz="2800" b="1" i="1" dirty="0" smtClean="0">
                <a:solidFill>
                  <a:srgbClr val="FF0000"/>
                </a:solidFill>
                <a:latin typeface="Times New Roman" pitchFamily="18" charset="0"/>
              </a:rPr>
              <a:t>. Phát hiện thứ hai về hiện thực nghiệt ngã của con người: </a:t>
            </a:r>
            <a:r>
              <a:rPr lang="nl-NL" sz="2800" b="1" i="1" dirty="0" smtClean="0">
                <a:solidFill>
                  <a:prstClr val="black"/>
                </a:solidFill>
                <a:latin typeface="Times New Roman" pitchFamily="18" charset="0"/>
              </a:rPr>
              <a:t>(</a:t>
            </a:r>
            <a:r>
              <a:rPr lang="nl-NL" sz="2800" b="1" i="1" u="sng" dirty="0" smtClean="0">
                <a:solidFill>
                  <a:prstClr val="black"/>
                </a:solidFill>
                <a:latin typeface="Times New Roman" pitchFamily="18" charset="0"/>
              </a:rPr>
              <a:t>cuộc đời</a:t>
            </a:r>
            <a:r>
              <a:rPr lang="nl-NL" sz="2800" b="1" i="1" dirty="0" smtClean="0">
                <a:solidFill>
                  <a:prstClr val="black"/>
                </a:solidFill>
                <a:latin typeface="Times New Roman" pitchFamily="18" charset="0"/>
              </a:rPr>
              <a:t>)</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3" name="Rectangle 2"/>
          <p:cNvSpPr/>
          <p:nvPr/>
        </p:nvSpPr>
        <p:spPr>
          <a:xfrm>
            <a:off x="383625" y="2490951"/>
            <a:ext cx="5307727" cy="2677656"/>
          </a:xfrm>
          <a:prstGeom prst="rect">
            <a:avLst/>
          </a:prstGeom>
        </p:spPr>
        <p:txBody>
          <a:bodyPr wrap="square">
            <a:spAutoFit/>
          </a:bodyPr>
          <a:lstStyle/>
          <a:p>
            <a:pPr algn="just" fontAlgn="base">
              <a:lnSpc>
                <a:spcPct val="150000"/>
              </a:lnSpc>
              <a:spcBef>
                <a:spcPts val="600"/>
              </a:spcBef>
              <a:spcAft>
                <a:spcPct val="0"/>
              </a:spcAft>
              <a:buClr>
                <a:srgbClr val="FE8637"/>
              </a:buClr>
              <a:buSzPct val="70000"/>
            </a:pPr>
            <a:r>
              <a:rPr lang="nl-NL" sz="2800" dirty="0" smtClean="0">
                <a:solidFill>
                  <a:prstClr val="black"/>
                </a:solidFill>
              </a:rPr>
              <a:t>+ </a:t>
            </a:r>
            <a:r>
              <a:rPr lang="nl-NL" sz="2800" dirty="0">
                <a:solidFill>
                  <a:prstClr val="black"/>
                </a:solidFill>
              </a:rPr>
              <a:t>Thằng bé Phác:</a:t>
            </a:r>
            <a:r>
              <a:rPr lang="nl-NL" sz="2800" i="1" dirty="0">
                <a:solidFill>
                  <a:prstClr val="black"/>
                </a:solidFill>
              </a:rPr>
              <a:t>“như một viên đạn</a:t>
            </a:r>
            <a:r>
              <a:rPr lang="nl-NL" sz="2800" dirty="0">
                <a:solidFill>
                  <a:prstClr val="black"/>
                </a:solidFill>
              </a:rPr>
              <a:t> </a:t>
            </a:r>
            <a:r>
              <a:rPr lang="nl-NL" sz="2800" i="1" dirty="0">
                <a:solidFill>
                  <a:prstClr val="black"/>
                </a:solidFill>
              </a:rPr>
              <a:t>trên đường lao tới đích”</a:t>
            </a:r>
            <a:r>
              <a:rPr lang="nl-NL" sz="2800" dirty="0">
                <a:solidFill>
                  <a:prstClr val="black"/>
                </a:solidFill>
              </a:rPr>
              <a:t> nhảy xổ vào gã đàn ông, đánh lại cha vì thương mẹ…</a:t>
            </a:r>
            <a:endParaRPr lang="en-US" sz="28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846" y="2734250"/>
            <a:ext cx="5245348" cy="3666549"/>
          </a:xfrm>
          <a:prstGeom prst="rect">
            <a:avLst/>
          </a:prstGeom>
        </p:spPr>
      </p:pic>
    </p:spTree>
    <p:extLst>
      <p:ext uri="{BB962C8B-B14F-4D97-AF65-F5344CB8AC3E}">
        <p14:creationId xmlns:p14="http://schemas.microsoft.com/office/powerpoint/2010/main" val="393649649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a:solidFill>
                  <a:srgbClr val="FF0000"/>
                </a:solidFill>
                <a:latin typeface="Times New Roman" pitchFamily="18" charset="0"/>
              </a:rPr>
              <a:t>b</a:t>
            </a:r>
            <a:r>
              <a:rPr lang="nl-NL" sz="2800" b="1" i="1" dirty="0" smtClean="0">
                <a:solidFill>
                  <a:srgbClr val="FF0000"/>
                </a:solidFill>
                <a:latin typeface="Times New Roman" pitchFamily="18" charset="0"/>
              </a:rPr>
              <a:t>. Phát hiện thứ hai về hiện thực nghiệt ngã của con người: </a:t>
            </a:r>
            <a:r>
              <a:rPr lang="nl-NL" sz="2800" b="1" i="1" dirty="0" smtClean="0">
                <a:solidFill>
                  <a:prstClr val="black"/>
                </a:solidFill>
                <a:latin typeface="Times New Roman" pitchFamily="18" charset="0"/>
              </a:rPr>
              <a:t>(</a:t>
            </a:r>
            <a:r>
              <a:rPr lang="nl-NL" sz="2800" b="1" i="1" u="sng" dirty="0" smtClean="0">
                <a:solidFill>
                  <a:prstClr val="black"/>
                </a:solidFill>
                <a:latin typeface="Times New Roman" pitchFamily="18" charset="0"/>
              </a:rPr>
              <a:t>cuộc đời</a:t>
            </a:r>
            <a:r>
              <a:rPr lang="nl-NL" sz="2800" b="1" i="1" dirty="0" smtClean="0">
                <a:solidFill>
                  <a:prstClr val="black"/>
                </a:solidFill>
                <a:latin typeface="Times New Roman" pitchFamily="18" charset="0"/>
              </a:rPr>
              <a:t>)</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5" name="Rectangle 4"/>
          <p:cNvSpPr/>
          <p:nvPr/>
        </p:nvSpPr>
        <p:spPr>
          <a:xfrm>
            <a:off x="457200" y="2517362"/>
            <a:ext cx="6763411" cy="3754874"/>
          </a:xfrm>
          <a:prstGeom prst="rect">
            <a:avLst/>
          </a:prstGeom>
        </p:spPr>
        <p:txBody>
          <a:bodyPr wrap="square">
            <a:spAutoFit/>
          </a:bodyPr>
          <a:lstStyle/>
          <a:p>
            <a:pPr algn="just" fontAlgn="base">
              <a:spcBef>
                <a:spcPts val="600"/>
              </a:spcBef>
              <a:spcAft>
                <a:spcPct val="0"/>
              </a:spcAft>
              <a:buClr>
                <a:srgbClr val="FE8637"/>
              </a:buClr>
              <a:buSzPct val="70000"/>
            </a:pPr>
            <a:r>
              <a:rPr lang="nl-NL" sz="3200" b="1" i="1" dirty="0">
                <a:solidFill>
                  <a:srgbClr val="0070C0"/>
                </a:solidFill>
              </a:rPr>
              <a:t>- Thái độ của người nghệ sĩ: </a:t>
            </a:r>
            <a:endParaRPr lang="en-US" sz="3200" b="1" i="1" dirty="0">
              <a:solidFill>
                <a:srgbClr val="0070C0"/>
              </a:solidFill>
            </a:endParaRPr>
          </a:p>
          <a:p>
            <a:pPr algn="just" fontAlgn="base">
              <a:spcBef>
                <a:spcPts val="600"/>
              </a:spcBef>
              <a:spcAft>
                <a:spcPct val="0"/>
              </a:spcAft>
              <a:buClr>
                <a:srgbClr val="FE8637"/>
              </a:buClr>
              <a:buSzPct val="70000"/>
            </a:pPr>
            <a:r>
              <a:rPr lang="nl-NL" sz="2800" dirty="0">
                <a:solidFill>
                  <a:prstClr val="black"/>
                </a:solidFill>
              </a:rPr>
              <a:t>+ </a:t>
            </a:r>
            <a:r>
              <a:rPr lang="nl-NL" sz="2800" i="1" dirty="0">
                <a:solidFill>
                  <a:prstClr val="black"/>
                </a:solidFill>
              </a:rPr>
              <a:t>“Chết lặng”,</a:t>
            </a:r>
            <a:r>
              <a:rPr lang="nl-NL" sz="2800" dirty="0">
                <a:solidFill>
                  <a:prstClr val="black"/>
                </a:solidFill>
              </a:rPr>
              <a:t> không tin vào những gì đang diễn ra trước mắt: </a:t>
            </a:r>
            <a:r>
              <a:rPr lang="nl-NL" sz="2800" i="1" dirty="0">
                <a:solidFill>
                  <a:prstClr val="black"/>
                </a:solidFill>
              </a:rPr>
              <a:t>“kinh ngạc đến mức, trong mấy phút đầu, tôi cứ đứng há mồm ra mà nhìn” </a:t>
            </a:r>
            <a:endParaRPr lang="en-US" sz="2800" dirty="0">
              <a:solidFill>
                <a:prstClr val="black"/>
              </a:solidFill>
            </a:endParaRPr>
          </a:p>
          <a:p>
            <a:pPr marL="457200" indent="-457200" algn="just" fontAlgn="base">
              <a:spcBef>
                <a:spcPts val="600"/>
              </a:spcBef>
              <a:spcAft>
                <a:spcPct val="0"/>
              </a:spcAft>
              <a:buClr>
                <a:srgbClr val="FE8637"/>
              </a:buClr>
              <a:buSzPct val="70000"/>
              <a:buFont typeface="Wingdings" pitchFamily="2" charset="2"/>
              <a:buChar char="Ø"/>
            </a:pPr>
            <a:r>
              <a:rPr lang="nl-NL" sz="2800" b="1" i="1" dirty="0" smtClean="0">
                <a:solidFill>
                  <a:schemeClr val="accent1">
                    <a:lumMod val="75000"/>
                  </a:schemeClr>
                </a:solidFill>
              </a:rPr>
              <a:t>Anh </a:t>
            </a:r>
            <a:r>
              <a:rPr lang="nl-NL" sz="2800" b="1" i="1" dirty="0">
                <a:solidFill>
                  <a:schemeClr val="accent1">
                    <a:lumMod val="75000"/>
                  </a:schemeClr>
                </a:solidFill>
              </a:rPr>
              <a:t>không ngờ đằng sau cái vẻ đẹp của tạo hoá lại có cái xấu, cái ác đến mức không thể tin được</a:t>
            </a:r>
            <a:r>
              <a:rPr lang="nl-NL" sz="2800" b="1" i="1" dirty="0" smtClean="0">
                <a:solidFill>
                  <a:schemeClr val="accent1">
                    <a:lumMod val="75000"/>
                  </a:schemeClr>
                </a:solidFill>
              </a:rPr>
              <a:t>.</a:t>
            </a:r>
            <a:endParaRPr lang="en-US" sz="2800" b="1" i="1" dirty="0">
              <a:solidFill>
                <a:schemeClr val="accent1">
                  <a:lumMod val="75000"/>
                </a:schemeClr>
              </a:solidFill>
            </a:endParaRPr>
          </a:p>
        </p:txBody>
      </p:sp>
    </p:spTree>
    <p:extLst>
      <p:ext uri="{BB962C8B-B14F-4D97-AF65-F5344CB8AC3E}">
        <p14:creationId xmlns:p14="http://schemas.microsoft.com/office/powerpoint/2010/main" val="40865913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a:solidFill>
                  <a:srgbClr val="FF0000"/>
                </a:solidFill>
                <a:latin typeface="Times New Roman" pitchFamily="18" charset="0"/>
              </a:rPr>
              <a:t>b</a:t>
            </a:r>
            <a:r>
              <a:rPr lang="nl-NL" sz="2800" b="1" i="1" dirty="0" smtClean="0">
                <a:solidFill>
                  <a:srgbClr val="FF0000"/>
                </a:solidFill>
                <a:latin typeface="Times New Roman" pitchFamily="18" charset="0"/>
              </a:rPr>
              <a:t>. Phát hiện thứ hai về hiện thực nghiệt ngã của con người: </a:t>
            </a:r>
            <a:r>
              <a:rPr lang="nl-NL" sz="2800" b="1" i="1" dirty="0" smtClean="0">
                <a:solidFill>
                  <a:prstClr val="black"/>
                </a:solidFill>
                <a:latin typeface="Times New Roman" pitchFamily="18" charset="0"/>
              </a:rPr>
              <a:t>(</a:t>
            </a:r>
            <a:r>
              <a:rPr lang="nl-NL" sz="2800" b="1" i="1" u="sng" dirty="0" smtClean="0">
                <a:solidFill>
                  <a:prstClr val="black"/>
                </a:solidFill>
                <a:latin typeface="Times New Roman" pitchFamily="18" charset="0"/>
              </a:rPr>
              <a:t>cuộc đời</a:t>
            </a:r>
            <a:r>
              <a:rPr lang="nl-NL" sz="2800" b="1" i="1" dirty="0" smtClean="0">
                <a:solidFill>
                  <a:prstClr val="black"/>
                </a:solidFill>
                <a:latin typeface="Times New Roman" pitchFamily="18" charset="0"/>
              </a:rPr>
              <a:t>)</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5" name="Rectangle 4"/>
          <p:cNvSpPr/>
          <p:nvPr/>
        </p:nvSpPr>
        <p:spPr>
          <a:xfrm>
            <a:off x="478741" y="3183767"/>
            <a:ext cx="7750862" cy="3185487"/>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dirty="0" smtClean="0">
                <a:solidFill>
                  <a:prstClr val="black"/>
                </a:solidFill>
                <a:latin typeface="Times New Roman" pitchFamily="18" charset="0"/>
              </a:rPr>
              <a:t>+ </a:t>
            </a:r>
            <a:r>
              <a:rPr lang="nl-NL" sz="2800" dirty="0">
                <a:solidFill>
                  <a:prstClr val="black"/>
                </a:solidFill>
                <a:latin typeface="Times New Roman" pitchFamily="18" charset="0"/>
              </a:rPr>
              <a:t>Không thể chịu được khi thấy cảnh ấy, Phùng đã </a:t>
            </a:r>
            <a:r>
              <a:rPr lang="nl-NL" sz="2800" i="1" dirty="0">
                <a:solidFill>
                  <a:prstClr val="black"/>
                </a:solidFill>
                <a:latin typeface="Times New Roman" pitchFamily="18" charset="0"/>
              </a:rPr>
              <a:t>“vứt chiếc máy ảnh xuống đất, chạy nhào tới</a:t>
            </a:r>
            <a:r>
              <a:rPr lang="nl-NL" sz="2800" i="1" dirty="0" smtClean="0">
                <a:solidFill>
                  <a:prstClr val="black"/>
                </a:solidFill>
                <a:latin typeface="Times New Roman" pitchFamily="18" charset="0"/>
              </a:rPr>
              <a:t>”</a:t>
            </a:r>
            <a:r>
              <a:rPr lang="en-US" sz="2800" dirty="0" smtClean="0">
                <a:solidFill>
                  <a:prstClr val="black"/>
                </a:solidFill>
                <a:latin typeface="Times New Roman" pitchFamily="18" charset="0"/>
              </a:rPr>
              <a:t> </a:t>
            </a:r>
            <a:r>
              <a:rPr lang="nl-NL" sz="2800" b="1" i="1" dirty="0" smtClean="0">
                <a:solidFill>
                  <a:prstClr val="black"/>
                </a:solidFill>
                <a:latin typeface="Times New Roman" pitchFamily="18" charset="0"/>
              </a:rPr>
              <a:t>-&gt; </a:t>
            </a:r>
            <a:r>
              <a:rPr lang="nl-NL" sz="2800" b="1" i="1" dirty="0">
                <a:solidFill>
                  <a:prstClr val="black"/>
                </a:solidFill>
                <a:latin typeface="Times New Roman" pitchFamily="18" charset="0"/>
              </a:rPr>
              <a:t>Bản chất của người lính khiến anh không thể làm ngơ trước sự bạo hành.</a:t>
            </a:r>
            <a:endParaRPr lang="en-US" sz="2800" b="1" i="1" dirty="0">
              <a:solidFill>
                <a:prstClr val="black"/>
              </a:solidFill>
              <a:latin typeface="Times New Roman" pitchFamily="18" charset="0"/>
            </a:endParaRPr>
          </a:p>
          <a:p>
            <a:pPr lvl="0" algn="just" fontAlgn="base">
              <a:spcBef>
                <a:spcPts val="600"/>
              </a:spcBef>
              <a:spcAft>
                <a:spcPct val="0"/>
              </a:spcAft>
              <a:buClr>
                <a:srgbClr val="FE8637"/>
              </a:buClr>
              <a:buSzPct val="70000"/>
            </a:pPr>
            <a:r>
              <a:rPr lang="vi-VN" sz="2800" dirty="0">
                <a:solidFill>
                  <a:prstClr val="black"/>
                </a:solidFill>
                <a:latin typeface="Times New Roman" pitchFamily="18" charset="0"/>
              </a:rPr>
              <a:t>- </a:t>
            </a:r>
            <a:r>
              <a:rPr lang="en-US" sz="2800" dirty="0" smtClean="0">
                <a:solidFill>
                  <a:prstClr val="black"/>
                </a:solidFill>
                <a:latin typeface="Times New Roman" pitchFamily="18" charset="0"/>
              </a:rPr>
              <a:t>Ba</a:t>
            </a:r>
            <a:r>
              <a:rPr lang="vi-VN" sz="2800" dirty="0" smtClean="0">
                <a:solidFill>
                  <a:prstClr val="black"/>
                </a:solidFill>
                <a:latin typeface="Times New Roman" pitchFamily="18" charset="0"/>
              </a:rPr>
              <a:t> </a:t>
            </a:r>
            <a:r>
              <a:rPr lang="vi-VN" sz="2800" dirty="0">
                <a:solidFill>
                  <a:prstClr val="black"/>
                </a:solidFill>
                <a:latin typeface="Times New Roman" pitchFamily="18" charset="0"/>
              </a:rPr>
              <a:t>hôm sau, cảnh đánh vợ lại tái diễn. Phùng xông ra can ngăn và bị đánh bị thương phải vào nằm tại trạm y tế của toà án huyện.</a:t>
            </a:r>
            <a:endParaRPr lang="en-US" sz="2800" dirty="0">
              <a:solidFill>
                <a:prstClr val="black"/>
              </a:solidFill>
              <a:latin typeface="Times New Roman" pitchFamily="18" charset="0"/>
            </a:endParaRPr>
          </a:p>
        </p:txBody>
      </p:sp>
      <p:sp>
        <p:nvSpPr>
          <p:cNvPr id="6" name="Rectangle 5"/>
          <p:cNvSpPr/>
          <p:nvPr/>
        </p:nvSpPr>
        <p:spPr>
          <a:xfrm>
            <a:off x="526039" y="2513139"/>
            <a:ext cx="5126724" cy="584775"/>
          </a:xfrm>
          <a:prstGeom prst="rect">
            <a:avLst/>
          </a:prstGeom>
        </p:spPr>
        <p:txBody>
          <a:bodyPr wrap="none">
            <a:spAutoFit/>
          </a:bodyPr>
          <a:lstStyle/>
          <a:p>
            <a:pPr lvl="0" algn="just" fontAlgn="base">
              <a:spcBef>
                <a:spcPts val="600"/>
              </a:spcBef>
              <a:spcAft>
                <a:spcPct val="0"/>
              </a:spcAft>
              <a:buClr>
                <a:srgbClr val="FE8637"/>
              </a:buClr>
              <a:buSzPct val="70000"/>
            </a:pPr>
            <a:r>
              <a:rPr lang="nl-NL" sz="3200" b="1" i="1" dirty="0">
                <a:solidFill>
                  <a:srgbClr val="0070C0"/>
                </a:solidFill>
                <a:latin typeface="Times New Roman" pitchFamily="18" charset="0"/>
              </a:rPr>
              <a:t>- Thái độ của người nghệ sĩ: </a:t>
            </a:r>
            <a:endParaRPr lang="en-US" sz="3200" b="1" i="1" dirty="0">
              <a:solidFill>
                <a:srgbClr val="0070C0"/>
              </a:solidFill>
              <a:latin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113" y="2738430"/>
            <a:ext cx="2868641" cy="3630823"/>
          </a:xfrm>
          <a:prstGeom prst="rect">
            <a:avLst/>
          </a:prstGeom>
        </p:spPr>
      </p:pic>
    </p:spTree>
    <p:extLst>
      <p:ext uri="{BB962C8B-B14F-4D97-AF65-F5344CB8AC3E}">
        <p14:creationId xmlns:p14="http://schemas.microsoft.com/office/powerpoint/2010/main" val="379479509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292379" y="3059668"/>
            <a:ext cx="2321469" cy="461665"/>
          </a:xfrm>
          <a:prstGeom prst="rect">
            <a:avLst/>
          </a:prstGeom>
        </p:spPr>
        <p:txBody>
          <a:bodyPr wrap="none">
            <a:spAutoFit/>
          </a:bodyPr>
          <a:lstStyle/>
          <a:p>
            <a:pPr algn="r" fontAlgn="base">
              <a:spcBef>
                <a:spcPct val="50000"/>
              </a:spcBef>
              <a:spcAft>
                <a:spcPct val="0"/>
              </a:spcAft>
            </a:pPr>
            <a:r>
              <a:rPr lang="en-US" sz="2400" b="1" dirty="0">
                <a:solidFill>
                  <a:srgbClr val="FF0000"/>
                </a:solidFill>
                <a:latin typeface=".VnLinus" pitchFamily="34" charset="0"/>
                <a:cs typeface="Arial" charset="0"/>
              </a:rPr>
              <a:t>- </a:t>
            </a:r>
            <a:r>
              <a:rPr lang="en-US" sz="2400" b="1" dirty="0" err="1">
                <a:solidFill>
                  <a:srgbClr val="FF0000"/>
                </a:solidFill>
                <a:latin typeface=".VnLinus" pitchFamily="34" charset="0"/>
                <a:cs typeface="Arial" charset="0"/>
              </a:rPr>
              <a:t>NguyÔn</a:t>
            </a:r>
            <a:r>
              <a:rPr lang="en-US" sz="2400" b="1" dirty="0">
                <a:solidFill>
                  <a:srgbClr val="FF0000"/>
                </a:solidFill>
                <a:latin typeface=".VnLinus" pitchFamily="34" charset="0"/>
                <a:cs typeface="Arial" charset="0"/>
              </a:rPr>
              <a:t> Minh </a:t>
            </a:r>
            <a:r>
              <a:rPr lang="en-US" sz="2400" b="1" dirty="0" err="1">
                <a:solidFill>
                  <a:srgbClr val="FF0000"/>
                </a:solidFill>
                <a:latin typeface=".VnLinus" pitchFamily="34" charset="0"/>
                <a:cs typeface="Arial" charset="0"/>
              </a:rPr>
              <a:t>Ch©u</a:t>
            </a:r>
            <a:r>
              <a:rPr lang="en-US" sz="2400" b="1" dirty="0">
                <a:solidFill>
                  <a:srgbClr val="FF0000"/>
                </a:solidFill>
                <a:latin typeface=".VnLinus" pitchFamily="34" charset="0"/>
                <a:cs typeface="Arial" charset="0"/>
              </a:rPr>
              <a:t> </a:t>
            </a:r>
            <a:r>
              <a:rPr lang="en-US" b="1" dirty="0">
                <a:solidFill>
                  <a:srgbClr val="FFF39D"/>
                </a:solidFill>
                <a:latin typeface=".VnLinus" pitchFamily="34" charset="0"/>
                <a:cs typeface="Arial" charset="0"/>
              </a:rPr>
              <a:t>-</a:t>
            </a:r>
          </a:p>
        </p:txBody>
      </p:sp>
    </p:spTree>
    <p:extLst>
      <p:ext uri="{BB962C8B-B14F-4D97-AF65-F5344CB8AC3E}">
        <p14:creationId xmlns:p14="http://schemas.microsoft.com/office/powerpoint/2010/main" val="2730226925"/>
      </p:ext>
    </p:extLst>
  </p:cSld>
  <p:clrMapOvr>
    <a:masterClrMapping/>
  </p:clrMapOvr>
  <p:transition spd="slow" advClick="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srgbClr val="FF0000"/>
                </a:solidFill>
                <a:latin typeface="Times New Roman" pitchFamily="18" charset="0"/>
              </a:rPr>
              <a:t>1.  Hai phát hiện của người nghệ sĩ nhiếp ảnh:</a:t>
            </a:r>
          </a:p>
          <a:p>
            <a:pPr algn="just" eaLnBrk="1" fontAlgn="base" hangingPunct="1">
              <a:lnSpc>
                <a:spcPct val="150000"/>
              </a:lnSpc>
              <a:spcBef>
                <a:spcPts val="600"/>
              </a:spcBef>
              <a:spcAft>
                <a:spcPct val="0"/>
              </a:spcAft>
              <a:buClr>
                <a:srgbClr val="FE8637"/>
              </a:buClr>
              <a:buSzPct val="70000"/>
            </a:pPr>
            <a:r>
              <a:rPr lang="nl-NL" sz="2800" b="1" i="1" dirty="0">
                <a:solidFill>
                  <a:srgbClr val="FF0000"/>
                </a:solidFill>
                <a:latin typeface="Times New Roman" pitchFamily="18" charset="0"/>
              </a:rPr>
              <a:t>c</a:t>
            </a:r>
            <a:r>
              <a:rPr lang="nl-NL" sz="2800" b="1" i="1" dirty="0" smtClean="0">
                <a:solidFill>
                  <a:srgbClr val="FF0000"/>
                </a:solidFill>
                <a:latin typeface="Times New Roman" pitchFamily="18" charset="0"/>
              </a:rPr>
              <a:t>. Ý nghĩa của phát  hiện</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Cloud 6"/>
          <p:cNvSpPr/>
          <p:nvPr/>
        </p:nvSpPr>
        <p:spPr>
          <a:xfrm>
            <a:off x="5484649" y="1153338"/>
            <a:ext cx="6418317" cy="3276600"/>
          </a:xfrm>
          <a:prstGeom prst="cloud">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800" b="1" i="1" dirty="0">
                <a:solidFill>
                  <a:srgbClr val="0070C0"/>
                </a:solidFill>
              </a:rPr>
              <a:t>Qua hai phát hiện của nghệ sĩ Phùng, Nguyễn Minh Châu muốn người đọc nhận thức được điều gì về cuộc đời?</a:t>
            </a:r>
          </a:p>
        </p:txBody>
      </p:sp>
      <p:sp>
        <p:nvSpPr>
          <p:cNvPr id="3" name="Rectangle 2"/>
          <p:cNvSpPr/>
          <p:nvPr/>
        </p:nvSpPr>
        <p:spPr>
          <a:xfrm>
            <a:off x="472954" y="2641644"/>
            <a:ext cx="11083159" cy="3262432"/>
          </a:xfrm>
          <a:prstGeom prst="rect">
            <a:avLst/>
          </a:prstGeom>
        </p:spPr>
        <p:txBody>
          <a:bodyPr wrap="square">
            <a:spAutoFit/>
          </a:bodyPr>
          <a:lstStyle/>
          <a:p>
            <a:pPr marL="457200" lvl="0" indent="-457200" algn="just" fontAlgn="base">
              <a:spcBef>
                <a:spcPts val="600"/>
              </a:spcBef>
              <a:spcAft>
                <a:spcPct val="0"/>
              </a:spcAft>
              <a:buClr>
                <a:schemeClr val="tx1"/>
              </a:buClr>
              <a:buSzPct val="70000"/>
              <a:buFontTx/>
              <a:buChar char="-"/>
            </a:pPr>
            <a:r>
              <a:rPr lang="nl-NL" sz="2800" dirty="0" smtClean="0">
                <a:latin typeface="Times New Roman" pitchFamily="18" charset="0"/>
              </a:rPr>
              <a:t>Phùng </a:t>
            </a:r>
            <a:r>
              <a:rPr lang="nl-NL" sz="2800" dirty="0">
                <a:latin typeface="Times New Roman" pitchFamily="18" charset="0"/>
              </a:rPr>
              <a:t>đã cay đắng nhận ra những ngang trái, xấu xa trong gia đình kia đã làm cho những điều huyền diệu mà anh đã phát hiện hiện hình ra thật khủng khiếp, ghê </a:t>
            </a:r>
            <a:r>
              <a:rPr lang="nl-NL" sz="2800" dirty="0" smtClean="0">
                <a:latin typeface="Times New Roman" pitchFamily="18" charset="0"/>
              </a:rPr>
              <a:t>sợ.</a:t>
            </a:r>
            <a:endParaRPr lang="en-US" sz="2800" dirty="0" smtClean="0">
              <a:latin typeface="Times New Roman" pitchFamily="18" charset="0"/>
            </a:endParaRPr>
          </a:p>
          <a:p>
            <a:pPr marL="457200" lvl="0" indent="-457200" algn="just" fontAlgn="base">
              <a:spcBef>
                <a:spcPts val="600"/>
              </a:spcBef>
              <a:spcAft>
                <a:spcPct val="0"/>
              </a:spcAft>
              <a:buClr>
                <a:schemeClr val="tx1"/>
              </a:buClr>
              <a:buSzPct val="70000"/>
              <a:buFontTx/>
              <a:buChar char="-"/>
            </a:pPr>
            <a:r>
              <a:rPr lang="nl-NL" sz="2800" dirty="0" smtClean="0">
                <a:latin typeface="Times New Roman" pitchFamily="18" charset="0"/>
              </a:rPr>
              <a:t>Cuộc </a:t>
            </a:r>
            <a:r>
              <a:rPr lang="nl-NL" sz="2800" dirty="0">
                <a:latin typeface="Times New Roman" pitchFamily="18" charset="0"/>
              </a:rPr>
              <a:t>đời không đơn giản, xuôi chiều, không phải bao giờ cũng đẹp, cũng là nghệ thuật, mà chứa đựng nhiều nghịch lí, mâu thuẫn giữa cái đẹp - xấu, thiện - </a:t>
            </a:r>
            <a:r>
              <a:rPr lang="nl-NL" sz="2800" dirty="0" smtClean="0">
                <a:latin typeface="Times New Roman" pitchFamily="18" charset="0"/>
              </a:rPr>
              <a:t>ác.</a:t>
            </a:r>
            <a:endParaRPr lang="en-US" sz="2800" dirty="0" smtClean="0">
              <a:latin typeface="Times New Roman" pitchFamily="18" charset="0"/>
            </a:endParaRPr>
          </a:p>
          <a:p>
            <a:pPr marL="457200" lvl="0" indent="-457200" algn="just" fontAlgn="base">
              <a:spcBef>
                <a:spcPts val="600"/>
              </a:spcBef>
              <a:spcAft>
                <a:spcPct val="0"/>
              </a:spcAft>
              <a:buClr>
                <a:schemeClr val="tx1"/>
              </a:buClr>
              <a:buSzPct val="70000"/>
              <a:buFontTx/>
              <a:buChar char="-"/>
            </a:pPr>
            <a:r>
              <a:rPr lang="nl-NL" sz="2800" dirty="0" smtClean="0">
                <a:latin typeface="Times New Roman" pitchFamily="18" charset="0"/>
              </a:rPr>
              <a:t>Người </a:t>
            </a:r>
            <a:r>
              <a:rPr lang="nl-NL" sz="2800" dirty="0">
                <a:latin typeface="Times New Roman" pitchFamily="18" charset="0"/>
              </a:rPr>
              <a:t>nghệ sĩ phải tìm hiểu cuộc đời trong mối quan hệ đa chiều.</a:t>
            </a:r>
            <a:endParaRPr lang="en-US" sz="2800" dirty="0">
              <a:latin typeface="Times New Roman" pitchFamily="18" charset="0"/>
            </a:endParaRPr>
          </a:p>
        </p:txBody>
      </p:sp>
    </p:spTree>
    <p:extLst>
      <p:ext uri="{BB962C8B-B14F-4D97-AF65-F5344CB8AC3E}">
        <p14:creationId xmlns:p14="http://schemas.microsoft.com/office/powerpoint/2010/main" val="14489923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6" name="Rectangle 5"/>
          <p:cNvSpPr/>
          <p:nvPr/>
        </p:nvSpPr>
        <p:spPr>
          <a:xfrm>
            <a:off x="551793" y="3472857"/>
            <a:ext cx="11083162" cy="1307537"/>
          </a:xfrm>
          <a:prstGeom prst="rect">
            <a:avLst/>
          </a:prstGeom>
        </p:spPr>
        <p:txBody>
          <a:bodyPr wrap="square">
            <a:spAutoFit/>
          </a:bodyPr>
          <a:lstStyle/>
          <a:p>
            <a:pPr algn="just" fontAlgn="base">
              <a:lnSpc>
                <a:spcPct val="150000"/>
              </a:lnSpc>
              <a:spcBef>
                <a:spcPts val="600"/>
              </a:spcBef>
              <a:spcAft>
                <a:spcPct val="0"/>
              </a:spcAft>
              <a:buClr>
                <a:srgbClr val="FE8637"/>
              </a:buClr>
              <a:buSzPct val="70000"/>
            </a:pPr>
            <a:r>
              <a:rPr lang="nl-NL" sz="2800" dirty="0" smtClean="0">
                <a:solidFill>
                  <a:prstClr val="black"/>
                </a:solidFill>
              </a:rPr>
              <a:t>+ </a:t>
            </a:r>
            <a:r>
              <a:rPr lang="nl-NL" sz="2800" dirty="0">
                <a:solidFill>
                  <a:prstClr val="black"/>
                </a:solidFill>
              </a:rPr>
              <a:t>Ngoài 40 tuổi, thô kệch, rỗ mặt, </a:t>
            </a:r>
            <a:r>
              <a:rPr lang="nl-NL" sz="2800" i="1" dirty="0">
                <a:solidFill>
                  <a:prstClr val="black"/>
                </a:solidFill>
              </a:rPr>
              <a:t>“khuôn mặt mệt mỏi”-&gt;</a:t>
            </a:r>
            <a:r>
              <a:rPr lang="nl-NL" sz="2800" dirty="0">
                <a:solidFill>
                  <a:prstClr val="black"/>
                </a:solidFill>
              </a:rPr>
              <a:t> Những chi tiết gợi ấn tượng về một cuộc đời nghèo khổ, lam lũ của người đàn bà</a:t>
            </a:r>
            <a:r>
              <a:rPr lang="nl-NL" sz="2800" dirty="0" smtClean="0">
                <a:solidFill>
                  <a:prstClr val="black"/>
                </a:solidFill>
              </a:rPr>
              <a:t>.</a:t>
            </a:r>
            <a:endParaRPr lang="en-US" sz="2800" dirty="0">
              <a:solidFill>
                <a:prstClr val="black"/>
              </a:solidFill>
            </a:endParaRPr>
          </a:p>
        </p:txBody>
      </p:sp>
      <p:sp>
        <p:nvSpPr>
          <p:cNvPr id="3" name="Rectangle 2"/>
          <p:cNvSpPr/>
          <p:nvPr/>
        </p:nvSpPr>
        <p:spPr>
          <a:xfrm>
            <a:off x="583325" y="2373885"/>
            <a:ext cx="10957035" cy="738664"/>
          </a:xfrm>
          <a:prstGeom prst="rect">
            <a:avLst/>
          </a:prstGeom>
        </p:spPr>
        <p:txBody>
          <a:bodyPr wrap="square">
            <a:spAutoFit/>
          </a:bodyPr>
          <a:lstStyle/>
          <a:p>
            <a:pPr lvl="0" algn="just" fontAlgn="base">
              <a:lnSpc>
                <a:spcPct val="150000"/>
              </a:lnSpc>
              <a:spcBef>
                <a:spcPts val="600"/>
              </a:spcBef>
              <a:spcAft>
                <a:spcPct val="0"/>
              </a:spcAft>
              <a:buClr>
                <a:srgbClr val="FE8637"/>
              </a:buClr>
              <a:buSzPct val="70000"/>
            </a:pPr>
            <a:r>
              <a:rPr lang="nl-NL" sz="2800" dirty="0">
                <a:solidFill>
                  <a:prstClr val="black"/>
                </a:solidFill>
              </a:rPr>
              <a:t>- </a:t>
            </a:r>
            <a:r>
              <a:rPr lang="nl-NL" sz="2800" b="1" dirty="0">
                <a:solidFill>
                  <a:prstClr val="black"/>
                </a:solidFill>
              </a:rPr>
              <a:t>Người đàn bà đáng thương, người mẹ nhẫn nhục để nuôi con:</a:t>
            </a:r>
            <a:endParaRPr lang="en-US" sz="2800" dirty="0">
              <a:solidFill>
                <a:prstClr val="black"/>
              </a:solidFill>
            </a:endParaRPr>
          </a:p>
        </p:txBody>
      </p:sp>
    </p:spTree>
    <p:extLst>
      <p:ext uri="{BB962C8B-B14F-4D97-AF65-F5344CB8AC3E}">
        <p14:creationId xmlns:p14="http://schemas.microsoft.com/office/powerpoint/2010/main" val="43440627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6" name="Rectangle 5"/>
          <p:cNvSpPr/>
          <p:nvPr/>
        </p:nvSpPr>
        <p:spPr>
          <a:xfrm>
            <a:off x="409904" y="3236413"/>
            <a:ext cx="11351172" cy="1815882"/>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dirty="0" smtClean="0">
                <a:solidFill>
                  <a:prstClr val="black"/>
                </a:solidFill>
                <a:latin typeface="Times New Roman" pitchFamily="18" charset="0"/>
              </a:rPr>
              <a:t>+ </a:t>
            </a:r>
            <a:r>
              <a:rPr lang="nl-NL" sz="2800" dirty="0">
                <a:solidFill>
                  <a:prstClr val="black"/>
                </a:solidFill>
                <a:latin typeface="Times New Roman" pitchFamily="18" charset="0"/>
              </a:rPr>
              <a:t>Bị chồng đánh đập</a:t>
            </a:r>
            <a:r>
              <a:rPr lang="nl-NL" sz="2800" i="1" dirty="0">
                <a:solidFill>
                  <a:prstClr val="black"/>
                </a:solidFill>
                <a:latin typeface="Times New Roman" pitchFamily="18" charset="0"/>
              </a:rPr>
              <a:t>“ba ngày một trận nhẹ, năm ngày một trận nặng”. </a:t>
            </a:r>
            <a:r>
              <a:rPr lang="nl-NL" sz="2800" dirty="0">
                <a:solidFill>
                  <a:prstClr val="black"/>
                </a:solidFill>
                <a:latin typeface="Times New Roman" pitchFamily="18" charset="0"/>
              </a:rPr>
              <a:t>Vừa đánh hắn vừa thở hồng hộc, nghiến răng ken két, chửi: “</a:t>
            </a:r>
            <a:r>
              <a:rPr lang="nl-NL" sz="2800" i="1" dirty="0">
                <a:solidFill>
                  <a:prstClr val="black"/>
                </a:solidFill>
                <a:latin typeface="Times New Roman" pitchFamily="18" charset="0"/>
              </a:rPr>
              <a:t>Mày chết đi cho ông nhờ. Chúng mày chết hết đi cho ông nhờ.” </a:t>
            </a:r>
            <a:r>
              <a:rPr lang="nl-NL" sz="2800" dirty="0">
                <a:solidFill>
                  <a:prstClr val="black"/>
                </a:solidFill>
                <a:latin typeface="Times New Roman" pitchFamily="18" charset="0"/>
              </a:rPr>
              <a:t>nhưng vẫn cam chịu </a:t>
            </a:r>
            <a:r>
              <a:rPr lang="nl-NL" sz="2800" i="1" dirty="0">
                <a:solidFill>
                  <a:prstClr val="black"/>
                </a:solidFill>
                <a:latin typeface="Times New Roman" pitchFamily="18" charset="0"/>
              </a:rPr>
              <a:t>“không hề kêu một tiếng, không chống trả, cũng không tìm cách chạy trốn” </a:t>
            </a:r>
            <a:endParaRPr lang="nl-NL" sz="2800" i="1" dirty="0" smtClean="0">
              <a:solidFill>
                <a:prstClr val="black"/>
              </a:solidFill>
              <a:latin typeface="Times New Roman" pitchFamily="18" charset="0"/>
            </a:endParaRPr>
          </a:p>
        </p:txBody>
      </p:sp>
      <p:sp>
        <p:nvSpPr>
          <p:cNvPr id="8" name="Rectangle 7"/>
          <p:cNvSpPr/>
          <p:nvPr/>
        </p:nvSpPr>
        <p:spPr>
          <a:xfrm>
            <a:off x="583325" y="2373885"/>
            <a:ext cx="10957035" cy="738664"/>
          </a:xfrm>
          <a:prstGeom prst="rect">
            <a:avLst/>
          </a:prstGeom>
        </p:spPr>
        <p:txBody>
          <a:bodyPr wrap="square">
            <a:spAutoFit/>
          </a:bodyPr>
          <a:lstStyle/>
          <a:p>
            <a:pPr lvl="0" algn="just" fontAlgn="base">
              <a:lnSpc>
                <a:spcPct val="150000"/>
              </a:lnSpc>
              <a:spcBef>
                <a:spcPts val="600"/>
              </a:spcBef>
              <a:spcAft>
                <a:spcPct val="0"/>
              </a:spcAft>
              <a:buClr>
                <a:srgbClr val="FE8637"/>
              </a:buClr>
              <a:buSzPct val="70000"/>
            </a:pPr>
            <a:r>
              <a:rPr lang="nl-NL" sz="2800" dirty="0">
                <a:solidFill>
                  <a:prstClr val="black"/>
                </a:solidFill>
              </a:rPr>
              <a:t>- </a:t>
            </a:r>
            <a:r>
              <a:rPr lang="nl-NL" sz="2800" b="1" dirty="0">
                <a:solidFill>
                  <a:prstClr val="black"/>
                </a:solidFill>
              </a:rPr>
              <a:t>Người đàn bà đáng thương, người mẹ nhẫn nhục để nuôi con:</a:t>
            </a:r>
            <a:endParaRPr lang="en-US" sz="2800" dirty="0">
              <a:solidFill>
                <a:prstClr val="black"/>
              </a:solidFill>
            </a:endParaRPr>
          </a:p>
        </p:txBody>
      </p:sp>
    </p:spTree>
    <p:extLst>
      <p:ext uri="{BB962C8B-B14F-4D97-AF65-F5344CB8AC3E}">
        <p14:creationId xmlns:p14="http://schemas.microsoft.com/office/powerpoint/2010/main" val="30864458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6" name="Rectangle 5"/>
          <p:cNvSpPr/>
          <p:nvPr/>
        </p:nvSpPr>
        <p:spPr>
          <a:xfrm>
            <a:off x="409904" y="3236413"/>
            <a:ext cx="11351172" cy="1384995"/>
          </a:xfrm>
          <a:prstGeom prst="rect">
            <a:avLst/>
          </a:prstGeom>
        </p:spPr>
        <p:txBody>
          <a:bodyPr wrap="square">
            <a:spAutoFit/>
          </a:bodyPr>
          <a:lstStyle/>
          <a:p>
            <a:pPr marL="457200" indent="-457200" algn="just" fontAlgn="base">
              <a:spcBef>
                <a:spcPts val="600"/>
              </a:spcBef>
              <a:spcAft>
                <a:spcPct val="0"/>
              </a:spcAft>
              <a:buClr>
                <a:srgbClr val="FE8637"/>
              </a:buClr>
              <a:buSzPct val="70000"/>
              <a:buFont typeface="Wingdings" pitchFamily="2" charset="2"/>
              <a:buChar char="Ø"/>
            </a:pPr>
            <a:r>
              <a:rPr lang="nl-NL" sz="2800" dirty="0" smtClean="0">
                <a:solidFill>
                  <a:prstClr val="black"/>
                </a:solidFill>
              </a:rPr>
              <a:t>Chị </a:t>
            </a:r>
            <a:r>
              <a:rPr lang="nl-NL" sz="2800" dirty="0">
                <a:solidFill>
                  <a:prstClr val="black"/>
                </a:solidFill>
              </a:rPr>
              <a:t>coi đó là lẽ đương nhiên, sẵn sàng chịu đựng tất cả để được sống gần con, được nuôi con. Đó là tấm lòng cao quý của người mẹ, quả là: “</a:t>
            </a:r>
            <a:r>
              <a:rPr lang="nl-NL" sz="2800" i="1" dirty="0">
                <a:solidFill>
                  <a:prstClr val="black"/>
                </a:solidFill>
              </a:rPr>
              <a:t>đằng sau tấm lưng áo bạc phếch và rách rưới là một tấm lòng vàng”</a:t>
            </a:r>
            <a:r>
              <a:rPr lang="nl-NL" sz="2800" dirty="0">
                <a:solidFill>
                  <a:prstClr val="black"/>
                </a:solidFill>
              </a:rPr>
              <a:t>.</a:t>
            </a:r>
            <a:endParaRPr lang="en-US" sz="2800" dirty="0">
              <a:solidFill>
                <a:prstClr val="black"/>
              </a:solidFill>
            </a:endParaRPr>
          </a:p>
        </p:txBody>
      </p:sp>
      <p:sp>
        <p:nvSpPr>
          <p:cNvPr id="8" name="Rectangle 7"/>
          <p:cNvSpPr/>
          <p:nvPr/>
        </p:nvSpPr>
        <p:spPr>
          <a:xfrm>
            <a:off x="583325" y="2373885"/>
            <a:ext cx="10957035" cy="738664"/>
          </a:xfrm>
          <a:prstGeom prst="rect">
            <a:avLst/>
          </a:prstGeom>
        </p:spPr>
        <p:txBody>
          <a:bodyPr wrap="square">
            <a:spAutoFit/>
          </a:bodyPr>
          <a:lstStyle/>
          <a:p>
            <a:pPr algn="just" fontAlgn="base">
              <a:lnSpc>
                <a:spcPct val="150000"/>
              </a:lnSpc>
              <a:spcBef>
                <a:spcPts val="600"/>
              </a:spcBef>
              <a:spcAft>
                <a:spcPct val="0"/>
              </a:spcAft>
              <a:buClr>
                <a:srgbClr val="FE8637"/>
              </a:buClr>
              <a:buSzPct val="70000"/>
            </a:pPr>
            <a:r>
              <a:rPr lang="nl-NL" sz="2800" dirty="0">
                <a:solidFill>
                  <a:prstClr val="black"/>
                </a:solidFill>
              </a:rPr>
              <a:t>- </a:t>
            </a:r>
            <a:r>
              <a:rPr lang="nl-NL" sz="2800" b="1" dirty="0">
                <a:solidFill>
                  <a:prstClr val="black"/>
                </a:solidFill>
              </a:rPr>
              <a:t>Người đàn bà đáng thương, người mẹ nhẫn nhục để nuôi con:</a:t>
            </a:r>
            <a:endParaRPr lang="en-US" sz="2800" dirty="0">
              <a:solidFill>
                <a:prstClr val="black"/>
              </a:solidFill>
            </a:endParaRPr>
          </a:p>
        </p:txBody>
      </p:sp>
    </p:spTree>
    <p:extLst>
      <p:ext uri="{BB962C8B-B14F-4D97-AF65-F5344CB8AC3E}">
        <p14:creationId xmlns:p14="http://schemas.microsoft.com/office/powerpoint/2010/main" val="156125552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2" name="Rectangle 1"/>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8" name="Rectangle 7"/>
          <p:cNvSpPr/>
          <p:nvPr/>
        </p:nvSpPr>
        <p:spPr>
          <a:xfrm>
            <a:off x="583325" y="2373885"/>
            <a:ext cx="10957035" cy="738664"/>
          </a:xfrm>
          <a:prstGeom prst="rect">
            <a:avLst/>
          </a:prstGeom>
        </p:spPr>
        <p:txBody>
          <a:bodyPr wrap="square">
            <a:spAutoFit/>
          </a:bodyPr>
          <a:lstStyle/>
          <a:p>
            <a:pPr algn="just" fontAlgn="base">
              <a:lnSpc>
                <a:spcPct val="150000"/>
              </a:lnSpc>
              <a:spcBef>
                <a:spcPts val="600"/>
              </a:spcBef>
              <a:spcAft>
                <a:spcPct val="0"/>
              </a:spcAft>
              <a:buClr>
                <a:srgbClr val="FE8637"/>
              </a:buClr>
              <a:buSzPct val="70000"/>
            </a:pPr>
            <a:r>
              <a:rPr lang="nl-NL" sz="2800" dirty="0">
                <a:solidFill>
                  <a:prstClr val="black"/>
                </a:solidFill>
              </a:rPr>
              <a:t>- </a:t>
            </a:r>
            <a:r>
              <a:rPr lang="nl-NL" sz="2800" b="1" dirty="0">
                <a:solidFill>
                  <a:prstClr val="black"/>
                </a:solidFill>
              </a:rPr>
              <a:t>Người đàn bà đáng thương, người mẹ nhẫn nhục để nuôi con:</a:t>
            </a:r>
            <a:endParaRPr lang="en-US" sz="2800" dirty="0">
              <a:solidFill>
                <a:prstClr val="black"/>
              </a:solidFill>
            </a:endParaRPr>
          </a:p>
        </p:txBody>
      </p:sp>
      <p:sp>
        <p:nvSpPr>
          <p:cNvPr id="3" name="Rectangle 2"/>
          <p:cNvSpPr/>
          <p:nvPr/>
        </p:nvSpPr>
        <p:spPr>
          <a:xfrm>
            <a:off x="394139" y="3198353"/>
            <a:ext cx="11508832" cy="2677656"/>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dirty="0">
                <a:solidFill>
                  <a:prstClr val="black"/>
                </a:solidFill>
                <a:latin typeface="Times New Roman" pitchFamily="18" charset="0"/>
              </a:rPr>
              <a:t>+ Chị là người phụ nữ luôn lo nghĩ cho con: khi con lớn, sự chúng nhìn thấy cảnh bạo lực trong gia đình, sợ con bị tổn thương, sợ chúng thù bố,... chị đưa ra một đề nghị đầy xót xa: “</a:t>
            </a:r>
            <a:r>
              <a:rPr lang="nl-NL" sz="2800" i="1" dirty="0">
                <a:solidFill>
                  <a:prstClr val="black"/>
                </a:solidFill>
                <a:latin typeface="Times New Roman" pitchFamily="18" charset="0"/>
              </a:rPr>
              <a:t>các con đã lớn đừng đánh tôi trên thuyền, mà hãy đưa tôi lên bờ mà đánh”. </a:t>
            </a:r>
            <a:r>
              <a:rPr lang="nl-NL" sz="2800" dirty="0">
                <a:solidFill>
                  <a:prstClr val="black"/>
                </a:solidFill>
                <a:latin typeface="Times New Roman" pitchFamily="18" charset="0"/>
              </a:rPr>
              <a:t>Lời đề nghị tưởng chừng mù quáng thế nhưng nó chứa đựng một vẻ đẹp tâm hồn cao cả của người đàn bà. Chị thực sự đã hi sinh thầm lặng cho những đứa con thân yêu của mình.</a:t>
            </a:r>
          </a:p>
        </p:txBody>
      </p:sp>
    </p:spTree>
    <p:extLst>
      <p:ext uri="{BB962C8B-B14F-4D97-AF65-F5344CB8AC3E}">
        <p14:creationId xmlns:p14="http://schemas.microsoft.com/office/powerpoint/2010/main" val="122324362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15314" y="1636996"/>
            <a:ext cx="115403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endParaRPr lang="nl-NL" sz="20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0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pPr>
            <a:r>
              <a:rPr lang="nl-NL" sz="2400" dirty="0" smtClean="0">
                <a:solidFill>
                  <a:prstClr val="black"/>
                </a:solidFill>
                <a:latin typeface="Times New Roman" pitchFamily="18" charset="0"/>
              </a:rPr>
              <a:t>- </a:t>
            </a:r>
            <a:r>
              <a:rPr lang="nl-NL" sz="2400" b="1" dirty="0" smtClean="0">
                <a:solidFill>
                  <a:prstClr val="black"/>
                </a:solidFill>
                <a:latin typeface="Times New Roman" pitchFamily="18" charset="0"/>
              </a:rPr>
              <a:t>Người mẹ khẳng định trách nhiệm và bổn phận của bản thân</a:t>
            </a:r>
            <a:r>
              <a:rPr lang="nl-NL" sz="2400" dirty="0" smtClean="0">
                <a:solidFill>
                  <a:prstClr val="black"/>
                </a:solidFill>
                <a:latin typeface="Times New Roman" pitchFamily="18" charset="0"/>
              </a:rPr>
              <a:t>:</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a:t>
            </a:r>
            <a:r>
              <a:rPr lang="vi-VN" sz="2400" dirty="0" smtClean="0">
                <a:solidFill>
                  <a:prstClr val="black"/>
                </a:solidFill>
                <a:latin typeface="Times New Roman" pitchFamily="18" charset="0"/>
              </a:rPr>
              <a:t>Chị có mặt tại toà án huyện theo lời mời của chánh án Đẩu - người đã mong muốn giải thoát chị khỏi người chồng vũ phu. </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en-US" sz="20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en-US" sz="20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en-US" sz="20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en-US" sz="2400" dirty="0" smtClean="0">
                <a:solidFill>
                  <a:prstClr val="black"/>
                </a:solidFill>
                <a:latin typeface="Times New Roman" pitchFamily="18" charset="0"/>
              </a:rPr>
              <a:t>+ </a:t>
            </a:r>
            <a:r>
              <a:rPr lang="nl-NL" sz="2400" dirty="0" smtClean="0">
                <a:solidFill>
                  <a:prstClr val="black"/>
                </a:solidFill>
                <a:latin typeface="Times New Roman" pitchFamily="18" charset="0"/>
              </a:rPr>
              <a:t>Người đàn bà đã từ chối lời đề nghị và sự giúp đỡ của chánh án Đẩu và nghệ sĩ Phùng: van nài toà </a:t>
            </a:r>
            <a:r>
              <a:rPr lang="nl-NL" sz="2400" i="1" dirty="0" smtClean="0">
                <a:solidFill>
                  <a:prstClr val="black"/>
                </a:solidFill>
                <a:latin typeface="Times New Roman" pitchFamily="18" charset="0"/>
              </a:rPr>
              <a:t>“Quý toà bắt tội con cũng được, phạt tù con cũng được, đừng bắt con bỏ nó”</a:t>
            </a:r>
            <a:r>
              <a:rPr lang="nl-NL" sz="2400" dirty="0" smtClean="0">
                <a:solidFill>
                  <a:prstClr val="black"/>
                </a:solidFill>
                <a:latin typeface="Times New Roman" pitchFamily="18" charset="0"/>
              </a:rPr>
              <a:t> -&gt; Lời van xin xuất phát từ trái tim của người mẹ. </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en-US" sz="20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en-US" sz="2000" dirty="0" smtClean="0">
              <a:solidFill>
                <a:srgbClr val="FF0000"/>
              </a:solidFill>
              <a:latin typeface="Times New Roman" pitchFamily="18" charset="0"/>
            </a:endParaRPr>
          </a:p>
        </p:txBody>
      </p:sp>
      <p:sp>
        <p:nvSpPr>
          <p:cNvPr id="2" name="Cloud 1"/>
          <p:cNvSpPr/>
          <p:nvPr/>
        </p:nvSpPr>
        <p:spPr>
          <a:xfrm flipH="1">
            <a:off x="8453967" y="-152400"/>
            <a:ext cx="3860800" cy="2209800"/>
          </a:xfrm>
          <a:prstGeom prst="cloud">
            <a:avLst/>
          </a:prstGeom>
          <a:solidFill>
            <a:srgbClr val="7CB0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000" b="1" dirty="0">
                <a:solidFill>
                  <a:prstClr val="black"/>
                </a:solidFill>
              </a:rPr>
              <a:t>Trước hết, em hãy tìm hiểu vì sao người đàn bà hàng chài lại xuất hiện ở toà án huyện?</a:t>
            </a:r>
            <a:endParaRPr lang="en-US" sz="2000" b="1" dirty="0">
              <a:solidFill>
                <a:prstClr val="black"/>
              </a:solidFill>
            </a:endParaRPr>
          </a:p>
        </p:txBody>
      </p:sp>
      <p:sp>
        <p:nvSpPr>
          <p:cNvPr id="5" name="Cloud 4"/>
          <p:cNvSpPr/>
          <p:nvPr/>
        </p:nvSpPr>
        <p:spPr>
          <a:xfrm flipH="1">
            <a:off x="5588000" y="3200400"/>
            <a:ext cx="5994400" cy="1981200"/>
          </a:xfrm>
          <a:prstGeom prst="cloud">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000" b="1" dirty="0">
                <a:solidFill>
                  <a:srgbClr val="0000FF"/>
                </a:solidFill>
              </a:rPr>
              <a:t>Người đàn bà có làm theo lời đề nghị và sự giúp đỡ của chánh án Đẩu và nghệ sĩ Phùng hay không? Vì sao?</a:t>
            </a:r>
            <a:endParaRPr lang="en-US" sz="2000" b="1" dirty="0">
              <a:solidFill>
                <a:srgbClr val="0000FF"/>
              </a:solidFill>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76471377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trips(downRight)">
                                      <p:cBhvr>
                                        <p:cTn id="7" dur="1000"/>
                                        <p:tgtEl>
                                          <p:spTgt spid="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strips(downRight)">
                                      <p:cBhvr>
                                        <p:cTn id="1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36846" y="-948590"/>
            <a:ext cx="114715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pPr>
            <a:endParaRPr lang="nl-NL"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r>
              <a:rPr lang="nl-NL" sz="2800" dirty="0" smtClean="0">
                <a:solidFill>
                  <a:prstClr val="black"/>
                </a:solidFill>
                <a:latin typeface="Times New Roman" pitchFamily="18" charset="0"/>
              </a:rPr>
              <a:t>- Chị giải thích:</a:t>
            </a:r>
            <a:r>
              <a:rPr lang="nl-NL" sz="2800" i="1" dirty="0" smtClean="0">
                <a:solidFill>
                  <a:prstClr val="black"/>
                </a:solidFill>
                <a:latin typeface="Times New Roman" pitchFamily="18" charset="0"/>
              </a:rPr>
              <a:t>“Các chú đâu có phải là người làm ăn … các chú đâu có hiểu được cái việc của các người làm ăn lam lũ, khó nhọc... ”, “… chưa bao giờ các chú biết như thế nào là nỗi vất vả của người đàn bà trên một chiếc thuyền không có đàn ông…” </a:t>
            </a:r>
          </a:p>
        </p:txBody>
      </p:sp>
      <p:sp>
        <p:nvSpPr>
          <p:cNvPr id="3" name="Cloud 2"/>
          <p:cNvSpPr/>
          <p:nvPr/>
        </p:nvSpPr>
        <p:spPr>
          <a:xfrm flipH="1">
            <a:off x="4876800" y="2304424"/>
            <a:ext cx="7010400" cy="1143000"/>
          </a:xfrm>
          <a:prstGeom prst="cloud">
            <a:avLst/>
          </a:prstGeom>
          <a:solidFill>
            <a:srgbClr val="66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400" b="1" dirty="0">
                <a:solidFill>
                  <a:srgbClr val="0000FF"/>
                </a:solidFill>
              </a:rPr>
              <a:t>Tại sao chị ta lại cam chịu cuộc sống như thế?</a:t>
            </a:r>
            <a:endParaRPr lang="en-US" sz="2400" b="1" dirty="0">
              <a:solidFill>
                <a:srgbClr val="0000FF"/>
              </a:solidFill>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100091338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strips(downRight)">
                                      <p:cBhvr>
                                        <p:cTn id="1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3426" y="-917058"/>
            <a:ext cx="1178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pPr>
            <a:endParaRPr lang="nl-NL"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pPr>
            <a:endParaRPr lang="nl-NL" sz="2800" dirty="0" smtClean="0">
              <a:solidFill>
                <a:prstClr val="black"/>
              </a:solidFill>
              <a:latin typeface="Times New Roman" pitchFamily="18" charset="0"/>
            </a:endParaRPr>
          </a:p>
          <a:p>
            <a:pPr marL="342900" indent="-342900" algn="just" eaLnBrk="1" fontAlgn="base" hangingPunct="1">
              <a:lnSpc>
                <a:spcPct val="150000"/>
              </a:lnSpc>
              <a:spcBef>
                <a:spcPts val="600"/>
              </a:spcBef>
              <a:spcAft>
                <a:spcPct val="0"/>
              </a:spcAft>
              <a:buClr>
                <a:srgbClr val="FE8637"/>
              </a:buClr>
              <a:buSzPct val="70000"/>
              <a:buFont typeface="Wingdings" pitchFamily="2" charset="2"/>
              <a:buChar char="Ø"/>
            </a:pPr>
            <a:r>
              <a:rPr lang="nl-NL" sz="2800" b="1" i="1" dirty="0" smtClean="0">
                <a:solidFill>
                  <a:prstClr val="black"/>
                </a:solidFill>
                <a:latin typeface="Times New Roman" pitchFamily="18" charset="0"/>
              </a:rPr>
              <a:t>Qua lời tỏ bày ấy, ta thấy chị không hề mù quáng, không hề ngu muội mà chị nhận thức rất rõ về cuộc sống của bản thân, cuộc sống của những người phụ nữ trên biển:</a:t>
            </a:r>
            <a:r>
              <a:rPr lang="nl-NL" sz="2800" i="1" dirty="0" smtClean="0">
                <a:solidFill>
                  <a:prstClr val="black"/>
                </a:solidFill>
                <a:latin typeface="Times New Roman" pitchFamily="18" charset="0"/>
              </a:rPr>
              <a:t>“đám đàn bà hàng chài ở thuyền chúng tôi cần phải có người đàn ông để chèo chống khi phong ba, để cùng làm ăn nuôi nấng đặng một sấp con nhà nào cũng trên dưới chục đứa…Đàn bà ở thuyền chúng tôi phải sống cho con chứ không thể sống cho mình...” </a:t>
            </a:r>
          </a:p>
          <a:p>
            <a:pPr algn="just" eaLnBrk="1" fontAlgn="base" hangingPunct="1">
              <a:lnSpc>
                <a:spcPct val="150000"/>
              </a:lnSpc>
              <a:spcBef>
                <a:spcPts val="600"/>
              </a:spcBef>
              <a:spcAft>
                <a:spcPct val="0"/>
              </a:spcAft>
              <a:buClr>
                <a:srgbClr val="FE8637"/>
              </a:buClr>
              <a:buSzPct val="70000"/>
              <a:buFont typeface="Wingdings" pitchFamily="2" charset="2"/>
              <a:buNone/>
            </a:pPr>
            <a:endParaRPr lang="en-US" sz="2400" dirty="0" smtClean="0">
              <a:solidFill>
                <a:srgbClr val="FF0000"/>
              </a:solidFill>
              <a:latin typeface="Times New Roman" pitchFamily="18" charset="0"/>
            </a:endParaRPr>
          </a:p>
        </p:txBody>
      </p:sp>
      <p:sp>
        <p:nvSpPr>
          <p:cNvPr id="3" name="Cloud 2"/>
          <p:cNvSpPr/>
          <p:nvPr/>
        </p:nvSpPr>
        <p:spPr>
          <a:xfrm flipH="1">
            <a:off x="4876800" y="2304424"/>
            <a:ext cx="7010400" cy="1143000"/>
          </a:xfrm>
          <a:prstGeom prst="cloud">
            <a:avLst/>
          </a:prstGeom>
          <a:solidFill>
            <a:srgbClr val="66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400" b="1" dirty="0">
                <a:solidFill>
                  <a:srgbClr val="0000FF"/>
                </a:solidFill>
              </a:rPr>
              <a:t>Tại sao chị ta lại cam chịu cuộc sống như thế?</a:t>
            </a:r>
            <a:endParaRPr lang="en-US" sz="2400" b="1" dirty="0">
              <a:solidFill>
                <a:srgbClr val="0000FF"/>
              </a:solidFill>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3998503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strips(downRight)">
                                      <p:cBhvr>
                                        <p:cTn id="1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31070" y="2787881"/>
            <a:ext cx="114072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just" eaLnBrk="1" fontAlgn="base" hangingPunct="1">
              <a:lnSpc>
                <a:spcPct val="150000"/>
              </a:lnSpc>
              <a:spcBef>
                <a:spcPts val="600"/>
              </a:spcBef>
              <a:spcAft>
                <a:spcPct val="0"/>
              </a:spcAft>
              <a:buClr>
                <a:srgbClr val="FE8637"/>
              </a:buClr>
              <a:buSzPct val="70000"/>
              <a:buFont typeface="Wingdings" pitchFamily="2" charset="2"/>
              <a:buChar char="Ø"/>
            </a:pPr>
            <a:r>
              <a:rPr lang="nl-NL" sz="3200" dirty="0" smtClean="0">
                <a:solidFill>
                  <a:prstClr val="black"/>
                </a:solidFill>
                <a:latin typeface="Times New Roman" pitchFamily="18" charset="0"/>
              </a:rPr>
              <a:t>Nhà văn đã đi sâu vào đời sống nội tâm của nhân vật, hiểu được nỗi lòng và sâu trái tim của người mẹ. Đó là tình thương con vô bờ bến, giống như lời bài hát: </a:t>
            </a:r>
          </a:p>
          <a:p>
            <a:pPr algn="ctr" eaLnBrk="1" fontAlgn="base" hangingPunct="1">
              <a:lnSpc>
                <a:spcPct val="150000"/>
              </a:lnSpc>
              <a:spcBef>
                <a:spcPts val="600"/>
              </a:spcBef>
              <a:spcAft>
                <a:spcPct val="0"/>
              </a:spcAft>
              <a:buClr>
                <a:srgbClr val="FE8637"/>
              </a:buClr>
              <a:buSzPct val="70000"/>
            </a:pPr>
            <a:r>
              <a:rPr lang="nl-NL" sz="2800" dirty="0" smtClean="0">
                <a:solidFill>
                  <a:prstClr val="black"/>
                </a:solidFill>
                <a:latin typeface="Times New Roman" pitchFamily="18" charset="0"/>
              </a:rPr>
              <a:t>“</a:t>
            </a:r>
            <a:r>
              <a:rPr lang="nl-NL" sz="2800" i="1" dirty="0" smtClean="0">
                <a:solidFill>
                  <a:prstClr val="black"/>
                </a:solidFill>
                <a:latin typeface="Times New Roman" pitchFamily="18" charset="0"/>
              </a:rPr>
              <a:t>Lòng mẹ bao la như biển Thái Bình dạt dào</a:t>
            </a:r>
          </a:p>
          <a:p>
            <a:pPr algn="ctr" eaLnBrk="1" fontAlgn="base" hangingPunct="1">
              <a:lnSpc>
                <a:spcPct val="150000"/>
              </a:lnSpc>
              <a:spcBef>
                <a:spcPts val="600"/>
              </a:spcBef>
              <a:spcAft>
                <a:spcPct val="0"/>
              </a:spcAft>
              <a:buClr>
                <a:srgbClr val="FE8637"/>
              </a:buClr>
              <a:buSzPct val="70000"/>
            </a:pPr>
            <a:r>
              <a:rPr lang="nl-NL" sz="2800" i="1" dirty="0" smtClean="0">
                <a:solidFill>
                  <a:prstClr val="black"/>
                </a:solidFill>
                <a:latin typeface="Times New Roman" pitchFamily="18" charset="0"/>
              </a:rPr>
              <a:t> Lòng mẹ tha thiết như dòng suối hiền, ngọt ngào</a:t>
            </a:r>
            <a:r>
              <a:rPr lang="nl-NL" sz="2800" dirty="0" smtClean="0">
                <a:solidFill>
                  <a:prstClr val="black"/>
                </a:solidFill>
                <a:latin typeface="Times New Roman" pitchFamily="18" charset="0"/>
              </a:rPr>
              <a:t>”.</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endParaRPr lang="en-US" sz="2800" dirty="0" smtClean="0">
              <a:solidFill>
                <a:srgbClr val="FF0000"/>
              </a:solidFill>
              <a:latin typeface="Times New Roman" pitchFamily="18" charset="0"/>
            </a:endParaRPr>
          </a:p>
        </p:txBody>
      </p:sp>
      <p:sp>
        <p:nvSpPr>
          <p:cNvPr id="5" name="Cloud 4"/>
          <p:cNvSpPr/>
          <p:nvPr/>
        </p:nvSpPr>
        <p:spPr>
          <a:xfrm flipH="1">
            <a:off x="3750733" y="2011429"/>
            <a:ext cx="8229600" cy="1552903"/>
          </a:xfrm>
          <a:prstGeom prst="cloud">
            <a:avLst/>
          </a:prstGeom>
          <a:solidFill>
            <a:srgbClr val="FF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800" dirty="0">
                <a:solidFill>
                  <a:prstClr val="black"/>
                </a:solidFill>
              </a:rPr>
              <a:t>Em nhận xét, đánh giá thế nào về người đàn bà hàng chài? </a:t>
            </a:r>
            <a:endParaRPr lang="en-US" sz="2800" b="1" dirty="0">
              <a:solidFill>
                <a:prstClr val="black"/>
              </a:solidFill>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32435142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10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1" descr="2551015097_126ea78698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31672"/>
            <a:ext cx="5994400" cy="3524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4820" name="Picture 4" descr="895310098_32a7f8b549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325" y="2767673"/>
            <a:ext cx="5384800" cy="3538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137455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trúc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bài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học</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71500" indent="-571500">
              <a:lnSpc>
                <a:spcPct val="150000"/>
              </a:lnSpc>
              <a:buAutoNum type="romanUcPeriod"/>
            </a:pP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chung</a:t>
            </a:r>
            <a:endParaRPr lang="en-US" sz="3600" dirty="0" smtClean="0">
              <a:latin typeface="Times New Roman" pitchFamily="18" charset="0"/>
              <a:cs typeface="Times New Roman" pitchFamily="18" charset="0"/>
            </a:endParaRPr>
          </a:p>
          <a:p>
            <a:pPr marL="571500" indent="-571500">
              <a:lnSpc>
                <a:spcPct val="150000"/>
              </a:lnSpc>
              <a:buAutoNum type="romanUcPeriod"/>
            </a:pP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hiểu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smtClean="0">
              <a:latin typeface="Times New Roman" pitchFamily="18" charset="0"/>
              <a:cs typeface="Times New Roman" pitchFamily="18" charset="0"/>
            </a:endParaRPr>
          </a:p>
          <a:p>
            <a:pPr marL="571500" indent="-571500">
              <a:lnSpc>
                <a:spcPct val="150000"/>
              </a:lnSpc>
              <a:buAutoNum type="romanUcPeriod"/>
            </a:pPr>
            <a:r>
              <a:rPr lang="en-US" sz="3600" dirty="0" err="1" smtClean="0">
                <a:latin typeface="Times New Roman" pitchFamily="18" charset="0"/>
                <a:cs typeface="Times New Roman" pitchFamily="18" charset="0"/>
              </a:rPr>
              <a:t>Tổng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endParaRPr lang="en-US" sz="3600" dirty="0" smtClean="0">
              <a:latin typeface="Times New Roman" pitchFamily="18" charset="0"/>
              <a:cs typeface="Times New Roman" pitchFamily="18" charset="0"/>
            </a:endParaRPr>
          </a:p>
          <a:p>
            <a:pPr marL="571500" indent="-571500">
              <a:lnSpc>
                <a:spcPct val="150000"/>
              </a:lnSpc>
              <a:buAutoNum type="romanUcPeriod"/>
            </a:pPr>
            <a:r>
              <a:rPr lang="en-US" sz="3600" dirty="0" err="1" smtClean="0">
                <a:latin typeface="Times New Roman" pitchFamily="18" charset="0"/>
                <a:cs typeface="Times New Roman" pitchFamily="18" charset="0"/>
              </a:rPr>
              <a:t>Củng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a:t>
            </a:r>
            <a:endParaRPr lang="en-US"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185" y="1690687"/>
            <a:ext cx="5838004" cy="4879929"/>
          </a:xfrm>
          <a:prstGeom prst="rect">
            <a:avLst/>
          </a:prstGeom>
        </p:spPr>
      </p:pic>
    </p:spTree>
    <p:extLst>
      <p:ext uri="{BB962C8B-B14F-4D97-AF65-F5344CB8AC3E}">
        <p14:creationId xmlns:p14="http://schemas.microsoft.com/office/powerpoint/2010/main" val="240795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31071" y="2488316"/>
            <a:ext cx="11549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600" b="1" dirty="0" smtClean="0">
                <a:solidFill>
                  <a:prstClr val="black"/>
                </a:solidFill>
                <a:latin typeface="Times New Roman" pitchFamily="18" charset="0"/>
              </a:rPr>
              <a:t>- Chị là người vợ có tấm lòng bao dung, người phụ nữ sâu sắc, thấu hiểu lẽ đời:</a:t>
            </a:r>
            <a:endParaRPr lang="en-US" sz="26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600" dirty="0" smtClean="0">
                <a:solidFill>
                  <a:prstClr val="black"/>
                </a:solidFill>
                <a:latin typeface="Times New Roman" pitchFamily="18" charset="0"/>
              </a:rPr>
              <a:t>+ Trước toà án, chị mượn quá khứ để bảo vệ chồng: “</a:t>
            </a:r>
            <a:r>
              <a:rPr lang="nl-NL" sz="2600" i="1" dirty="0" smtClean="0">
                <a:solidFill>
                  <a:prstClr val="black"/>
                </a:solidFill>
                <a:latin typeface="Times New Roman" pitchFamily="18" charset="0"/>
              </a:rPr>
              <a:t>Lão chồng tôi khi ấy là một anh con trai cục tính nhưng hiền lành lắm, không bao giờ đánh đập tôi”. </a:t>
            </a:r>
            <a:r>
              <a:rPr lang="nl-NL" sz="2600" dirty="0" smtClean="0">
                <a:solidFill>
                  <a:prstClr val="black"/>
                </a:solidFill>
                <a:latin typeface="Times New Roman" pitchFamily="18" charset="0"/>
              </a:rPr>
              <a:t>-&gt; Chị khẳng định bản tính rất hiền lành của anh và qua đó để khẳng định chính hoàn cảnh sống sống đã làm thay đổi tính cách con người. Cuộc sống khó khăn, con cái nheo nhóc, thuyền chật hẹp, tù túng,... đã làm anh sinh ra cáu gắt, cộc cằn, thô lỗ và có những hành động bạo hành như thế. -&gt; Chị bênh vực cho chồng.</a:t>
            </a:r>
            <a:endParaRPr lang="en-US" sz="2600" dirty="0" smtClean="0">
              <a:solidFill>
                <a:srgbClr val="FF0000"/>
              </a:solidFill>
              <a:latin typeface="Times New Roman" pitchFamily="18" charset="0"/>
            </a:endParaRPr>
          </a:p>
        </p:txBody>
      </p:sp>
      <p:sp>
        <p:nvSpPr>
          <p:cNvPr id="2" name="Flowchart: Connector 1"/>
          <p:cNvSpPr/>
          <p:nvPr/>
        </p:nvSpPr>
        <p:spPr>
          <a:xfrm>
            <a:off x="4368800" y="1981200"/>
            <a:ext cx="4470400" cy="1828800"/>
          </a:xfrm>
          <a:prstGeom prst="flowChartConnector">
            <a:avLst/>
          </a:prstGeom>
          <a:solidFill>
            <a:srgbClr val="38A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000" b="1" dirty="0">
                <a:solidFill>
                  <a:prstClr val="white"/>
                </a:solidFill>
              </a:rPr>
              <a:t>Người đàn bà ấy đã nói và kể lại những gì về người chồng vũ phu của mình?</a:t>
            </a:r>
            <a:endParaRPr lang="en-US" sz="2000" b="1" dirty="0">
              <a:solidFill>
                <a:prstClr val="white"/>
              </a:solidFill>
            </a:endParaRPr>
          </a:p>
        </p:txBody>
      </p:sp>
      <p:sp>
        <p:nvSpPr>
          <p:cNvPr id="5"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Tree>
    <p:extLst>
      <p:ext uri="{BB962C8B-B14F-4D97-AF65-F5344CB8AC3E}">
        <p14:creationId xmlns:p14="http://schemas.microsoft.com/office/powerpoint/2010/main" val="6125561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62611" y="2425252"/>
            <a:ext cx="11445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buFont typeface="Wingdings" pitchFamily="2" charset="2"/>
              <a:buNone/>
            </a:pPr>
            <a:r>
              <a:rPr lang="nl-NL" sz="2600" b="1" dirty="0" smtClean="0">
                <a:solidFill>
                  <a:prstClr val="black"/>
                </a:solidFill>
                <a:latin typeface="Times New Roman" pitchFamily="18" charset="0"/>
              </a:rPr>
              <a:t>- Chị là người vợ có tấm lòng bao dung, người phụ nữ sâu sắc, thấu hiểu lẽ đời:</a:t>
            </a:r>
            <a:endParaRPr lang="en-US" sz="26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600" dirty="0" smtClean="0">
                <a:solidFill>
                  <a:prstClr val="black"/>
                </a:solidFill>
                <a:latin typeface="Times New Roman" pitchFamily="18" charset="0"/>
              </a:rPr>
              <a:t>+ Trước toà, chị còn mượn hiện tại để bênh vực chồng: chị khẳng định </a:t>
            </a:r>
            <a:r>
              <a:rPr lang="nl-NL" sz="2600" i="1" dirty="0" smtClean="0">
                <a:solidFill>
                  <a:prstClr val="black"/>
                </a:solidFill>
                <a:latin typeface="Times New Roman" pitchFamily="18" charset="0"/>
              </a:rPr>
              <a:t>“trên chiếc thuyền cũng có lúc vợ chồng con cái chúng tôi sống hoà thuận, vui vẻ” </a:t>
            </a:r>
            <a:r>
              <a:rPr lang="nl-NL" sz="2600" dirty="0" smtClean="0">
                <a:solidFill>
                  <a:prstClr val="black"/>
                </a:solidFill>
                <a:latin typeface="Times New Roman" pitchFamily="18" charset="0"/>
              </a:rPr>
              <a:t> và</a:t>
            </a:r>
            <a:r>
              <a:rPr lang="nl-NL" sz="2600" i="1" dirty="0" smtClean="0">
                <a:solidFill>
                  <a:prstClr val="black"/>
                </a:solidFill>
                <a:latin typeface="Times New Roman" pitchFamily="18" charset="0"/>
              </a:rPr>
              <a:t>“Vui nhất là lúc ngồi nhìn đàn con tôi chúng nó được ăn no…”</a:t>
            </a:r>
            <a:r>
              <a:rPr lang="nl-NL" sz="2600" dirty="0" smtClean="0">
                <a:solidFill>
                  <a:prstClr val="black"/>
                </a:solidFill>
                <a:latin typeface="Times New Roman" pitchFamily="18" charset="0"/>
              </a:rPr>
              <a:t> -&gt; Trong đau khổ triền miên, người đàn bà ấy vẫn chắt lọc được những niềm hạnh phúc nhỏ nhoi. Đây quả là cái nhìn đầy nhân hậu, yêu thương.</a:t>
            </a:r>
            <a:endParaRPr lang="en-US" sz="26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endParaRPr lang="en-US" sz="2600" dirty="0" smtClean="0">
              <a:solidFill>
                <a:srgbClr val="FF0000"/>
              </a:solidFill>
              <a:latin typeface="Times New Roman" pitchFamily="18" charset="0"/>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317253418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62611" y="2506717"/>
            <a:ext cx="11445760" cy="8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buFont typeface="Wingdings" pitchFamily="2" charset="2"/>
              <a:buNone/>
            </a:pPr>
            <a:r>
              <a:rPr lang="nl-NL" sz="2600" b="1" dirty="0" smtClean="0">
                <a:solidFill>
                  <a:prstClr val="black"/>
                </a:solidFill>
                <a:latin typeface="Times New Roman" pitchFamily="18" charset="0"/>
              </a:rPr>
              <a:t>- Chị là người vợ có tấm lòng bao dung, người phụ nữ sâu sắc, thấu hiểu lẽ đời:</a:t>
            </a:r>
            <a:endParaRPr lang="en-US" sz="26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endParaRPr lang="en-US" sz="2600" dirty="0" smtClean="0">
              <a:solidFill>
                <a:srgbClr val="FF0000"/>
              </a:solidFill>
              <a:latin typeface="Times New Roman" pitchFamily="18" charset="0"/>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1584004"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lvl="0" algn="just" eaLnBrk="1" fontAlgn="base" hangingPunct="1">
              <a:lnSpc>
                <a:spcPct val="150000"/>
              </a:lnSpc>
              <a:spcBef>
                <a:spcPts val="600"/>
              </a:spcBef>
              <a:spcAft>
                <a:spcPct val="0"/>
              </a:spcAft>
              <a:buClr>
                <a:srgbClr val="FE8637"/>
              </a:buClr>
              <a:buSzPct val="70000"/>
            </a:pPr>
            <a:r>
              <a:rPr lang="nl-NL" sz="2600" dirty="0">
                <a:solidFill>
                  <a:prstClr val="black"/>
                </a:solidFill>
                <a:latin typeface="Times New Roman" pitchFamily="18" charset="0"/>
              </a:rPr>
              <a:t>+ Không những thế, chị còn tự trách mình để bênh vực cho chồng: </a:t>
            </a:r>
            <a:r>
              <a:rPr lang="nl-NL" sz="2600" i="1" dirty="0">
                <a:solidFill>
                  <a:prstClr val="black"/>
                </a:solidFill>
                <a:latin typeface="Times New Roman" pitchFamily="18" charset="0"/>
              </a:rPr>
              <a:t>“Giá tôi đẻ ít đi, hoặc chúng tôi sắm được một chiếc thuyền rộng hơn,…”</a:t>
            </a:r>
            <a:r>
              <a:rPr lang="nl-NL" sz="2600" dirty="0">
                <a:solidFill>
                  <a:prstClr val="black"/>
                </a:solidFill>
                <a:latin typeface="Times New Roman" pitchFamily="18" charset="0"/>
              </a:rPr>
              <a:t> -&gt; tự nhận trách nhiệm, lỗi phần mình, xem mình là nguyên nhân của nỗi cáu gắt của chồng. Ở đây, chị là người rất cảm thông với người chồng.</a:t>
            </a:r>
            <a:endParaRPr lang="en-US" sz="2600" dirty="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172467468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wipe(down)">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50052" y="1813034"/>
            <a:ext cx="11195269" cy="644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endParaRPr lang="nl-NL"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=&gt; Tác giả xây dựng nhân vật có sự đối lập giữa vẻ bên ngoài và tâm hồn bên trong: </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Người đàn bà thất học nhưng rất hiểu cuộc đời: hiểu thiên chức làm mẹ, hiểu nỗi khốn khổ và sự bế tắc của người chồng.</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Thấp thoáng vẻ đẹp truyền thống của  người phụ nữ VN trong quá khứ: Giàu đức hy sinh, giàu lòng vị tha, nhân hậu - chắt chiu hạnh phúc đời thường - nhìn đời một cách sâu sắc.</a:t>
            </a:r>
            <a:endParaRPr lang="en-US" sz="2800" dirty="0" smtClean="0">
              <a:solidFill>
                <a:prstClr val="black"/>
              </a:solidFill>
              <a:latin typeface="Times New Roman" pitchFamily="18" charset="0"/>
            </a:endParaRPr>
          </a:p>
        </p:txBody>
      </p:sp>
      <p:sp>
        <p:nvSpPr>
          <p:cNvPr id="3" name="Cloud 2"/>
          <p:cNvSpPr/>
          <p:nvPr/>
        </p:nvSpPr>
        <p:spPr>
          <a:xfrm flipH="1">
            <a:off x="2844800" y="2819400"/>
            <a:ext cx="9144000" cy="1143000"/>
          </a:xfrm>
          <a:prstGeom prst="cloud">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400" b="1" dirty="0">
                <a:solidFill>
                  <a:prstClr val="black"/>
                </a:solidFill>
              </a:rPr>
              <a:t>Qua câu chuyện về cuộc đời chị, nhà văn muốn nói điều gì?</a:t>
            </a:r>
            <a:endParaRPr lang="en-US" sz="2400" b="1" dirty="0">
              <a:solidFill>
                <a:prstClr val="black"/>
              </a:solidFill>
            </a:endParaRPr>
          </a:p>
        </p:txBody>
      </p:sp>
      <p:sp>
        <p:nvSpPr>
          <p:cNvPr id="5" name="Rectangle 4"/>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150403753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0996" y="898620"/>
            <a:ext cx="111654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endParaRPr lang="nl-NL" sz="24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4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4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4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Qua các nhân vật, </a:t>
            </a:r>
            <a:r>
              <a:rPr lang="vi-VN" sz="2800" dirty="0" smtClean="0">
                <a:solidFill>
                  <a:prstClr val="black"/>
                </a:solidFill>
                <a:latin typeface="Times New Roman" pitchFamily="18" charset="0"/>
              </a:rPr>
              <a:t>nhân vật Phùng (thể hiện quan điểm </a:t>
            </a:r>
            <a:r>
              <a:rPr lang="nl-NL" sz="2800" dirty="0" smtClean="0">
                <a:solidFill>
                  <a:prstClr val="black"/>
                </a:solidFill>
                <a:latin typeface="Times New Roman" pitchFamily="18" charset="0"/>
              </a:rPr>
              <a:t>nhà văn</a:t>
            </a:r>
            <a:r>
              <a:rPr lang="vi-VN" sz="2800" dirty="0" smtClean="0">
                <a:solidFill>
                  <a:prstClr val="black"/>
                </a:solidFill>
                <a:latin typeface="Times New Roman" pitchFamily="18" charset="0"/>
              </a:rPr>
              <a:t>) nhận rõ</a:t>
            </a:r>
            <a:r>
              <a:rPr lang="nl-NL" sz="2800" dirty="0" smtClean="0">
                <a:solidFill>
                  <a:prstClr val="black"/>
                </a:solidFill>
                <a:latin typeface="Times New Roman" pitchFamily="18" charset="0"/>
              </a:rPr>
              <a:t>: </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vi-VN" sz="2800" b="1" i="1" dirty="0" smtClean="0">
                <a:solidFill>
                  <a:prstClr val="black"/>
                </a:solidFill>
                <a:latin typeface="Times New Roman" pitchFamily="18" charset="0"/>
              </a:rPr>
              <a:t>+ </a:t>
            </a:r>
            <a:r>
              <a:rPr lang="vi-VN" sz="2800" b="1" i="1" u="sng" dirty="0" smtClean="0">
                <a:solidFill>
                  <a:prstClr val="black"/>
                </a:solidFill>
                <a:latin typeface="Times New Roman" pitchFamily="18" charset="0"/>
              </a:rPr>
              <a:t>Hiểu rõ về người đàn bà</a:t>
            </a:r>
            <a:r>
              <a:rPr lang="vi-VN" sz="2800" b="1" i="1" dirty="0" smtClean="0">
                <a:solidFill>
                  <a:prstClr val="black"/>
                </a:solidFill>
                <a:latin typeface="Times New Roman" pitchFamily="18" charset="0"/>
              </a:rPr>
              <a:t>: </a:t>
            </a:r>
            <a:r>
              <a:rPr lang="vi-VN" sz="2800" dirty="0" smtClean="0">
                <a:solidFill>
                  <a:prstClr val="black"/>
                </a:solidFill>
                <a:latin typeface="Times New Roman" pitchFamily="18" charset="0"/>
              </a:rPr>
              <a:t>chị không ngu ngốc, không cam chịu một cách vô lý. Ngược lại, chị biết chắt chiu hạnh phúc đời thường, chị rất hiểu lẽ đời.</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vi-VN" sz="2800" b="1" i="1" dirty="0" smtClean="0">
                <a:solidFill>
                  <a:prstClr val="black"/>
                </a:solidFill>
                <a:latin typeface="Times New Roman" pitchFamily="18" charset="0"/>
              </a:rPr>
              <a:t>+ </a:t>
            </a:r>
            <a:r>
              <a:rPr lang="vi-VN" sz="2800" b="1" i="1" u="sng" dirty="0" smtClean="0">
                <a:solidFill>
                  <a:prstClr val="black"/>
                </a:solidFill>
                <a:latin typeface="Times New Roman" pitchFamily="18" charset="0"/>
              </a:rPr>
              <a:t>Hiểu về Đẩu</a:t>
            </a:r>
            <a:r>
              <a:rPr lang="vi-VN" sz="2800" b="1" i="1" dirty="0" smtClean="0">
                <a:solidFill>
                  <a:prstClr val="black"/>
                </a:solidFill>
                <a:latin typeface="Times New Roman" pitchFamily="18" charset="0"/>
              </a:rPr>
              <a:t>: </a:t>
            </a:r>
            <a:r>
              <a:rPr lang="vi-VN" sz="2800" dirty="0" smtClean="0">
                <a:solidFill>
                  <a:prstClr val="black"/>
                </a:solidFill>
                <a:latin typeface="Times New Roman" pitchFamily="18" charset="0"/>
              </a:rPr>
              <a:t>Anh là người tốt nhưng chưa thật sự am tường về đời sống nhân dân.</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vi-VN" sz="2800" b="1" i="1" dirty="0" smtClean="0">
                <a:solidFill>
                  <a:prstClr val="black"/>
                </a:solidFill>
                <a:latin typeface="Times New Roman" pitchFamily="18" charset="0"/>
              </a:rPr>
              <a:t>+ </a:t>
            </a:r>
            <a:r>
              <a:rPr lang="vi-VN" sz="2800" b="1" i="1" u="sng" dirty="0" smtClean="0">
                <a:solidFill>
                  <a:prstClr val="black"/>
                </a:solidFill>
                <a:latin typeface="Times New Roman" pitchFamily="18" charset="0"/>
              </a:rPr>
              <a:t>Hơn ai hết, hiểu về bản thân mình</a:t>
            </a:r>
            <a:r>
              <a:rPr lang="vi-VN" sz="2800" b="1" i="1" dirty="0" smtClean="0">
                <a:solidFill>
                  <a:prstClr val="black"/>
                </a:solidFill>
                <a:latin typeface="Times New Roman" pitchFamily="18" charset="0"/>
              </a:rPr>
              <a:t>: </a:t>
            </a:r>
            <a:r>
              <a:rPr lang="vi-VN" sz="2800" dirty="0" smtClean="0">
                <a:solidFill>
                  <a:prstClr val="black"/>
                </a:solidFill>
                <a:latin typeface="Times New Roman" pitchFamily="18" charset="0"/>
              </a:rPr>
              <a:t>mình đã quá đơn giản khi nhìn cs, bởi </a:t>
            </a:r>
            <a:r>
              <a:rPr lang="nl-NL" sz="2800" dirty="0" smtClean="0">
                <a:solidFill>
                  <a:prstClr val="black"/>
                </a:solidFill>
                <a:latin typeface="Times New Roman" pitchFamily="18" charset="0"/>
              </a:rPr>
              <a:t>cuộc sống con người không đơn giản, người nghệ sĩ không thể dễ dãi, giản đơn khi nhìn nhận mọi sự vật, hiện tượng của đời sống.</a:t>
            </a:r>
            <a:endParaRPr lang="en-US" sz="2800" dirty="0" smtClean="0">
              <a:solidFill>
                <a:prstClr val="black"/>
              </a:solidFill>
              <a:latin typeface="Times New Roman" pitchFamily="18" charset="0"/>
            </a:endParaRPr>
          </a:p>
        </p:txBody>
      </p:sp>
      <p:sp>
        <p:nvSpPr>
          <p:cNvPr id="3" name="Cloud 2"/>
          <p:cNvSpPr/>
          <p:nvPr/>
        </p:nvSpPr>
        <p:spPr>
          <a:xfrm flipH="1">
            <a:off x="5321741" y="2427908"/>
            <a:ext cx="6344745" cy="1876097"/>
          </a:xfrm>
          <a:prstGeom prst="cloud">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400" b="1" dirty="0">
                <a:solidFill>
                  <a:prstClr val="black"/>
                </a:solidFill>
              </a:rPr>
              <a:t>Nhân vật Phùng nhận thấy người đàn bà như thế nào?</a:t>
            </a:r>
            <a:endParaRPr lang="en-US" sz="2400" b="1" dirty="0">
              <a:solidFill>
                <a:prstClr val="black"/>
              </a:solidFill>
            </a:endParaRPr>
          </a:p>
        </p:txBody>
      </p:sp>
      <p:sp>
        <p:nvSpPr>
          <p:cNvPr id="5" name="Rectangle 4"/>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6" name="Rectangle 3"/>
          <p:cNvSpPr txBox="1">
            <a:spLocks noChangeArrowheads="1"/>
          </p:cNvSpPr>
          <p:nvPr/>
        </p:nvSpPr>
        <p:spPr bwMode="auto">
          <a:xfrm>
            <a:off x="224367" y="1153338"/>
            <a:ext cx="12192000" cy="135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a:solidFill>
                  <a:srgbClr val="FF0000"/>
                </a:solidFill>
                <a:latin typeface="Times New Roman" pitchFamily="18" charset="0"/>
              </a:rPr>
              <a:t>2</a:t>
            </a:r>
            <a:r>
              <a:rPr lang="nl-NL" sz="2800" b="1" dirty="0" smtClean="0">
                <a:solidFill>
                  <a:srgbClr val="FF0000"/>
                </a:solidFill>
                <a:latin typeface="Times New Roman" pitchFamily="18" charset="0"/>
              </a:rPr>
              <a:t>.  Câu chuyện của người đàn bà hàng chài ở tòa án huyện</a:t>
            </a:r>
          </a:p>
          <a:p>
            <a:pPr algn="just" eaLnBrk="1" fontAlgn="base" hangingPunct="1">
              <a:lnSpc>
                <a:spcPct val="150000"/>
              </a:lnSpc>
              <a:spcBef>
                <a:spcPts val="600"/>
              </a:spcBef>
              <a:spcAft>
                <a:spcPct val="0"/>
              </a:spcAft>
              <a:buClr>
                <a:srgbClr val="FE8637"/>
              </a:buClr>
              <a:buSzPct val="70000"/>
            </a:pPr>
            <a:r>
              <a:rPr lang="nl-NL" sz="2800" b="1" i="1" dirty="0" smtClean="0">
                <a:solidFill>
                  <a:srgbClr val="FF0000"/>
                </a:solidFill>
                <a:latin typeface="Times New Roman" pitchFamily="18" charset="0"/>
              </a:rPr>
              <a:t>a. Câu chuyện về ngươi đàn bà hàng chài</a:t>
            </a:r>
            <a:endParaRPr lang="en-US" sz="2800" i="1"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800" b="1" dirty="0" smtClean="0">
              <a:solidFill>
                <a:srgbClr val="FF0000"/>
              </a:solidFill>
              <a:latin typeface="Times New Roman" pitchFamily="18" charset="0"/>
            </a:endParaRPr>
          </a:p>
        </p:txBody>
      </p:sp>
    </p:spTree>
    <p:extLst>
      <p:ext uri="{BB962C8B-B14F-4D97-AF65-F5344CB8AC3E}">
        <p14:creationId xmlns:p14="http://schemas.microsoft.com/office/powerpoint/2010/main" val="217821566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 calcmode="lin" valueType="num">
                                      <p:cBhvr additive="base">
                                        <p:cTn id="1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additive="base">
                                        <p:cTn id="2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additive="base">
                                        <p:cTn id="3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25671" y="2610924"/>
            <a:ext cx="11296865" cy="406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Dáng vẻ khắc khổ, lam lũ nhưng mạnh mẽ và dữ dội: </a:t>
            </a:r>
            <a:r>
              <a:rPr lang="nl-NL" sz="2400" i="1" dirty="0" smtClean="0">
                <a:solidFill>
                  <a:prstClr val="black"/>
                </a:solidFill>
                <a:latin typeface="Times New Roman" pitchFamily="18" charset="0"/>
              </a:rPr>
              <a:t>“Lưng rộng và cong như một chiếc thuyền”, “mái tóc tổ quạ”, “chân đi chữ bát”, “hai con mắt độc dữ”</a:t>
            </a:r>
            <a:endParaRPr lang="en-US" sz="24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Vốn là một anh con trai hiền lành, chỉ vì </a:t>
            </a:r>
            <a:r>
              <a:rPr lang="nl-NL" sz="2400" i="1" dirty="0" smtClean="0">
                <a:solidFill>
                  <a:prstClr val="black"/>
                </a:solidFill>
                <a:latin typeface="Times New Roman" pitchFamily="18" charset="0"/>
              </a:rPr>
              <a:t>“nghèo khổ, túng quẫn”</a:t>
            </a:r>
            <a:r>
              <a:rPr lang="nl-NL" sz="2400" dirty="0" smtClean="0">
                <a:solidFill>
                  <a:prstClr val="black"/>
                </a:solidFill>
                <a:latin typeface="Times New Roman" pitchFamily="18" charset="0"/>
              </a:rPr>
              <a:t>, nhiều lo toan, cực nhọc mà trở thành người đàn ông độc ác, người chồng vũ phu.</a:t>
            </a:r>
            <a:endParaRPr lang="en-US" sz="24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Khi nào thấy khổ là lão đánh vợ: </a:t>
            </a:r>
            <a:r>
              <a:rPr lang="nl-NL" sz="2400" i="1" dirty="0" smtClean="0">
                <a:solidFill>
                  <a:prstClr val="black"/>
                </a:solidFill>
                <a:latin typeface="Times New Roman" pitchFamily="18" charset="0"/>
              </a:rPr>
              <a:t>“lão trút cơn giận như lửa cháy bằng cách dùng chiếc thắt lưng quật tới tấp vào lưng người đàn bà”,</a:t>
            </a:r>
            <a:r>
              <a:rPr lang="nl-NL" sz="2400" dirty="0" smtClean="0">
                <a:solidFill>
                  <a:prstClr val="black"/>
                </a:solidFill>
                <a:latin typeface="Times New Roman" pitchFamily="18" charset="0"/>
              </a:rPr>
              <a:t> đánh như để giải toả uất ức, để trút sạch tức tối, buồn phiền.</a:t>
            </a:r>
          </a:p>
        </p:txBody>
      </p:sp>
      <p:sp>
        <p:nvSpPr>
          <p:cNvPr id="3" name="Cloud 2"/>
          <p:cNvSpPr/>
          <p:nvPr/>
        </p:nvSpPr>
        <p:spPr>
          <a:xfrm>
            <a:off x="7130392" y="2122193"/>
            <a:ext cx="4396976" cy="2382324"/>
          </a:xfrm>
          <a:prstGeom prst="cloud">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400" b="1" dirty="0">
                <a:solidFill>
                  <a:prstClr val="black"/>
                </a:solidFill>
              </a:rPr>
              <a:t>Ngoại hình, hoàn cảnh của người đàn ông?</a:t>
            </a:r>
          </a:p>
        </p:txBody>
      </p:sp>
      <p:sp>
        <p:nvSpPr>
          <p:cNvPr id="6" name="Rectangle 5"/>
          <p:cNvSpPr/>
          <p:nvPr/>
        </p:nvSpPr>
        <p:spPr>
          <a:xfrm>
            <a:off x="399322" y="1072041"/>
            <a:ext cx="11633349" cy="1538883"/>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2</a:t>
            </a:r>
            <a:r>
              <a:rPr lang="nl-NL" sz="2800" b="1" dirty="0">
                <a:solidFill>
                  <a:srgbClr val="FF0000"/>
                </a:solidFill>
                <a:latin typeface="Times New Roman" pitchFamily="18" charset="0"/>
              </a:rPr>
              <a:t>. Câu chuyện của người đàn bà hàng chài ở toà án huyện:</a:t>
            </a:r>
          </a:p>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b. Các nhân vật trong câu chuyện:</a:t>
            </a:r>
            <a:endParaRPr lang="en-US" sz="2800" dirty="0">
              <a:solidFill>
                <a:srgbClr val="FF0000"/>
              </a:solidFill>
              <a:latin typeface="Times New Roman" pitchFamily="18" charset="0"/>
            </a:endParaRPr>
          </a:p>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 Người </a:t>
            </a:r>
            <a:r>
              <a:rPr lang="nl-NL" sz="2800" b="1" dirty="0">
                <a:solidFill>
                  <a:srgbClr val="FF0000"/>
                </a:solidFill>
                <a:latin typeface="Times New Roman" pitchFamily="18" charset="0"/>
              </a:rPr>
              <a:t>đàn ông</a:t>
            </a:r>
            <a:r>
              <a:rPr lang="nl-NL" sz="2800" dirty="0">
                <a:solidFill>
                  <a:srgbClr val="FF0000"/>
                </a:solidFill>
                <a:latin typeface="Times New Roman" pitchFamily="18" charset="0"/>
              </a:rPr>
              <a:t>: </a:t>
            </a:r>
            <a:endParaRPr lang="en-US" sz="2800" dirty="0">
              <a:solidFill>
                <a:srgbClr val="FF0000"/>
              </a:solidFill>
              <a:latin typeface="Times New Roman" pitchFamily="18" charset="0"/>
            </a:endParaRPr>
          </a:p>
        </p:txBody>
      </p:sp>
      <p:sp>
        <p:nvSpPr>
          <p:cNvPr id="7" name="Rectangle 6"/>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Tree>
    <p:extLst>
      <p:ext uri="{BB962C8B-B14F-4D97-AF65-F5344CB8AC3E}">
        <p14:creationId xmlns:p14="http://schemas.microsoft.com/office/powerpoint/2010/main" val="246872168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7716" y="2672266"/>
            <a:ext cx="113721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spcBef>
                <a:spcPct val="0"/>
              </a:spcBef>
              <a:spcAft>
                <a:spcPct val="0"/>
              </a:spcAft>
            </a:pPr>
            <a:r>
              <a:rPr lang="nl-NL" sz="2800" dirty="0" smtClean="0">
                <a:solidFill>
                  <a:prstClr val="black"/>
                </a:solidFill>
                <a:latin typeface="Times New Roman" pitchFamily="18" charset="0"/>
              </a:rPr>
              <a:t>- Qua cái nhìn của người đàn bà: anh là nạn nhân của hoàn cảnh nên đáng được cảm thông, chia sẻ.</a:t>
            </a: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Qua cái nhìn của chánh án Đẩu, nghệ sĩ Phùng và bé Phác: người đàn ông là người vũ phu, thủ phạm gây đau khổ nên đáng căm phẫn, đáng lên án.</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-&gt; Vừa là nạn nhân của cuộc sống khốn khổ, vừa là thủ phạm gây đau khổ cho những người thân.</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=&gt; Qua nhân vật người đàn ông, Nguyễn Minh Châu gửi gắm quan điểm: phải có cái nhìn đa diện, nhiều chiều về cuộc sống và con người.</a:t>
            </a:r>
            <a:endParaRPr lang="en-US" sz="2800" dirty="0" smtClean="0">
              <a:solidFill>
                <a:prstClr val="black"/>
              </a:solidFill>
              <a:latin typeface="Times New Roman" pitchFamily="18" charset="0"/>
            </a:endParaRPr>
          </a:p>
        </p:txBody>
      </p:sp>
      <p:sp>
        <p:nvSpPr>
          <p:cNvPr id="2" name="Sun 1"/>
          <p:cNvSpPr/>
          <p:nvPr/>
        </p:nvSpPr>
        <p:spPr>
          <a:xfrm>
            <a:off x="3673366" y="1861645"/>
            <a:ext cx="8737600" cy="4191000"/>
          </a:xfrm>
          <a:prstGeom prst="sun">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000" dirty="0">
                <a:solidFill>
                  <a:prstClr val="black"/>
                </a:solidFill>
              </a:rPr>
              <a:t>“</a:t>
            </a:r>
            <a:r>
              <a:rPr lang="nl-NL" sz="2000" b="1" i="1" dirty="0">
                <a:solidFill>
                  <a:prstClr val="black"/>
                </a:solidFill>
              </a:rPr>
              <a:t>Nếu em là nhân vật người đàn ông trong tác phẩm, em có hành động như vậy không? Vì sao?”</a:t>
            </a:r>
            <a:r>
              <a:rPr lang="nl-NL" sz="2000" b="1" dirty="0">
                <a:solidFill>
                  <a:prstClr val="black"/>
                </a:solidFill>
              </a:rPr>
              <a:t> </a:t>
            </a:r>
            <a:endParaRPr lang="en-US" sz="2000" dirty="0">
              <a:solidFill>
                <a:prstClr val="black"/>
              </a:solidFill>
            </a:endParaRPr>
          </a:p>
        </p:txBody>
      </p:sp>
      <p:sp>
        <p:nvSpPr>
          <p:cNvPr id="6" name="Rectangle 5"/>
          <p:cNvSpPr/>
          <p:nvPr/>
        </p:nvSpPr>
        <p:spPr>
          <a:xfrm>
            <a:off x="399322" y="1072041"/>
            <a:ext cx="11633349" cy="1538883"/>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2</a:t>
            </a:r>
            <a:r>
              <a:rPr lang="nl-NL" sz="2800" b="1" dirty="0">
                <a:solidFill>
                  <a:srgbClr val="FF0000"/>
                </a:solidFill>
                <a:latin typeface="Times New Roman" pitchFamily="18" charset="0"/>
              </a:rPr>
              <a:t>. Câu chuyện của người đàn bà hàng chài ở toà án huyện:</a:t>
            </a:r>
          </a:p>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b. Các nhân vật trong câu chuyện:</a:t>
            </a:r>
            <a:endParaRPr lang="en-US" sz="2800" dirty="0">
              <a:solidFill>
                <a:srgbClr val="FF0000"/>
              </a:solidFill>
              <a:latin typeface="Times New Roman" pitchFamily="18" charset="0"/>
            </a:endParaRPr>
          </a:p>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 Người </a:t>
            </a:r>
            <a:r>
              <a:rPr lang="nl-NL" sz="2800" b="1" dirty="0">
                <a:solidFill>
                  <a:srgbClr val="FF0000"/>
                </a:solidFill>
                <a:latin typeface="Times New Roman" pitchFamily="18" charset="0"/>
              </a:rPr>
              <a:t>đàn ông</a:t>
            </a:r>
            <a:r>
              <a:rPr lang="nl-NL" sz="2800" dirty="0">
                <a:solidFill>
                  <a:srgbClr val="FF0000"/>
                </a:solidFill>
                <a:latin typeface="Times New Roman" pitchFamily="18" charset="0"/>
              </a:rPr>
              <a:t>: </a:t>
            </a:r>
            <a:endParaRPr lang="en-US" sz="2800" dirty="0">
              <a:solidFill>
                <a:srgbClr val="FF0000"/>
              </a:solidFill>
              <a:latin typeface="Times New Roman" pitchFamily="18" charset="0"/>
            </a:endParaRPr>
          </a:p>
        </p:txBody>
      </p:sp>
      <p:sp>
        <p:nvSpPr>
          <p:cNvPr id="7" name="Rectangle 6"/>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Tree>
    <p:extLst>
      <p:ext uri="{BB962C8B-B14F-4D97-AF65-F5344CB8AC3E}">
        <p14:creationId xmlns:p14="http://schemas.microsoft.com/office/powerpoint/2010/main" val="34062848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trips(downRight)">
                                      <p:cBhvr>
                                        <p:cTn id="16" dur="10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strips(downRight)">
                                      <p:cBhvr>
                                        <p:cTn id="21" dur="10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strips(downRight)">
                                      <p:cBhvr>
                                        <p:cTn id="26" dur="1000"/>
                                        <p:tgtEl>
                                          <p:spTgt spid="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strips(downRight)">
                                      <p:cBhvr>
                                        <p:cTn id="3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Oval 4"/>
          <p:cNvSpPr>
            <a:spLocks noChangeArrowheads="1"/>
          </p:cNvSpPr>
          <p:nvPr/>
        </p:nvSpPr>
        <p:spPr bwMode="auto">
          <a:xfrm>
            <a:off x="203200" y="533400"/>
            <a:ext cx="1828800" cy="1219200"/>
          </a:xfrm>
          <a:prstGeom prst="ellipse">
            <a:avLst/>
          </a:prstGeom>
          <a:solidFill>
            <a:schemeClr val="accent4">
              <a:lumMod val="20000"/>
              <a:lumOff val="80000"/>
            </a:schemeClr>
          </a:solidFill>
          <a:ln w="76200" cmpd="tri">
            <a:solidFill>
              <a:schemeClr val="bg1"/>
            </a:solidFill>
            <a:round/>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Nhân vật</a:t>
            </a:r>
          </a:p>
          <a:p>
            <a:pPr algn="ctr" fontAlgn="base">
              <a:spcBef>
                <a:spcPct val="0"/>
              </a:spcBef>
              <a:spcAft>
                <a:spcPct val="0"/>
              </a:spcAft>
            </a:pPr>
            <a:r>
              <a:rPr lang="en-US" b="1" smtClean="0">
                <a:solidFill>
                  <a:prstClr val="black"/>
                </a:solidFill>
                <a:cs typeface="Times New Roman" pitchFamily="18" charset="0"/>
              </a:rPr>
              <a:t>Đẩu</a:t>
            </a:r>
          </a:p>
        </p:txBody>
      </p:sp>
      <p:sp>
        <p:nvSpPr>
          <p:cNvPr id="46088" name="AutoShape 8"/>
          <p:cNvSpPr>
            <a:spLocks noChangeArrowheads="1"/>
          </p:cNvSpPr>
          <p:nvPr/>
        </p:nvSpPr>
        <p:spPr bwMode="auto">
          <a:xfrm>
            <a:off x="9550400" y="533400"/>
            <a:ext cx="2336800" cy="2133600"/>
          </a:xfrm>
          <a:prstGeom prst="irregularSeal1">
            <a:avLst/>
          </a:prstGeom>
          <a:solidFill>
            <a:schemeClr val="bg2"/>
          </a:solidFill>
          <a:ln w="76200" cmpd="tri">
            <a:noFill/>
            <a:miter lim="800000"/>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Phải</a:t>
            </a:r>
          </a:p>
          <a:p>
            <a:pPr algn="ctr" fontAlgn="base">
              <a:spcBef>
                <a:spcPct val="0"/>
              </a:spcBef>
              <a:spcAft>
                <a:spcPct val="0"/>
              </a:spcAft>
            </a:pPr>
            <a:r>
              <a:rPr lang="en-US" b="1" smtClean="0">
                <a:solidFill>
                  <a:prstClr val="black"/>
                </a:solidFill>
                <a:cs typeface="Times New Roman" pitchFamily="18" charset="0"/>
              </a:rPr>
              <a:t>lên án,</a:t>
            </a:r>
          </a:p>
          <a:p>
            <a:pPr algn="ctr" fontAlgn="base">
              <a:spcBef>
                <a:spcPct val="0"/>
              </a:spcBef>
              <a:spcAft>
                <a:spcPct val="0"/>
              </a:spcAft>
            </a:pPr>
            <a:r>
              <a:rPr lang="en-US" b="1" smtClean="0">
                <a:solidFill>
                  <a:prstClr val="black"/>
                </a:solidFill>
                <a:cs typeface="Times New Roman" pitchFamily="18" charset="0"/>
              </a:rPr>
              <a:t>đấu</a:t>
            </a:r>
          </a:p>
          <a:p>
            <a:pPr algn="ctr" fontAlgn="base">
              <a:spcBef>
                <a:spcPct val="0"/>
              </a:spcBef>
              <a:spcAft>
                <a:spcPct val="0"/>
              </a:spcAft>
            </a:pPr>
            <a:r>
              <a:rPr lang="en-US" b="1" smtClean="0">
                <a:solidFill>
                  <a:prstClr val="black"/>
                </a:solidFill>
                <a:cs typeface="Times New Roman" pitchFamily="18" charset="0"/>
              </a:rPr>
              <a:t>tranh</a:t>
            </a:r>
          </a:p>
        </p:txBody>
      </p:sp>
      <p:sp>
        <p:nvSpPr>
          <p:cNvPr id="46089" name="AutoShape 9"/>
          <p:cNvSpPr>
            <a:spLocks noChangeArrowheads="1"/>
          </p:cNvSpPr>
          <p:nvPr/>
        </p:nvSpPr>
        <p:spPr bwMode="auto">
          <a:xfrm>
            <a:off x="2946400" y="1905000"/>
            <a:ext cx="2844800" cy="1752600"/>
          </a:xfrm>
          <a:prstGeom prst="star16">
            <a:avLst>
              <a:gd name="adj" fmla="val 37500"/>
            </a:avLst>
          </a:prstGeom>
          <a:solidFill>
            <a:schemeClr val="accent5">
              <a:lumMod val="20000"/>
              <a:lumOff val="80000"/>
            </a:schemeClr>
          </a:solidFill>
          <a:ln w="76200" cmpd="tri">
            <a:noFill/>
            <a:miter lim="800000"/>
            <a:headEnd/>
            <a:tailEnd/>
          </a:ln>
        </p:spPr>
        <p:txBody>
          <a:bodyPr wrap="none" anchor="ctr"/>
          <a:lstStyle/>
          <a:p>
            <a:pPr algn="ctr" fontAlgn="base">
              <a:spcBef>
                <a:spcPct val="0"/>
              </a:spcBef>
              <a:spcAft>
                <a:spcPct val="0"/>
              </a:spcAft>
            </a:pPr>
            <a:r>
              <a:rPr lang="en-US" sz="2400" b="1" smtClean="0">
                <a:solidFill>
                  <a:prstClr val="black"/>
                </a:solidFill>
                <a:cs typeface="Times New Roman" pitchFamily="18" charset="0"/>
              </a:rPr>
              <a:t>Người </a:t>
            </a:r>
          </a:p>
          <a:p>
            <a:pPr algn="ctr" fontAlgn="base">
              <a:spcBef>
                <a:spcPct val="0"/>
              </a:spcBef>
              <a:spcAft>
                <a:spcPct val="0"/>
              </a:spcAft>
            </a:pPr>
            <a:r>
              <a:rPr lang="en-US" sz="2400" b="1" smtClean="0">
                <a:solidFill>
                  <a:prstClr val="black"/>
                </a:solidFill>
                <a:cs typeface="Times New Roman" pitchFamily="18" charset="0"/>
              </a:rPr>
              <a:t>chồng</a:t>
            </a:r>
          </a:p>
          <a:p>
            <a:pPr algn="ctr" fontAlgn="base">
              <a:spcBef>
                <a:spcPct val="0"/>
              </a:spcBef>
              <a:spcAft>
                <a:spcPct val="0"/>
              </a:spcAft>
            </a:pPr>
            <a:r>
              <a:rPr lang="en-US" sz="2400" b="1" smtClean="0">
                <a:solidFill>
                  <a:prstClr val="black"/>
                </a:solidFill>
                <a:cs typeface="Times New Roman" pitchFamily="18" charset="0"/>
              </a:rPr>
              <a:t>vũ phu</a:t>
            </a:r>
          </a:p>
        </p:txBody>
      </p:sp>
      <p:sp>
        <p:nvSpPr>
          <p:cNvPr id="46090" name="Oval 10"/>
          <p:cNvSpPr>
            <a:spLocks noChangeArrowheads="1"/>
          </p:cNvSpPr>
          <p:nvPr/>
        </p:nvSpPr>
        <p:spPr bwMode="auto">
          <a:xfrm>
            <a:off x="203200" y="2057400"/>
            <a:ext cx="1828800" cy="1295400"/>
          </a:xfrm>
          <a:prstGeom prst="ellipse">
            <a:avLst/>
          </a:prstGeom>
          <a:solidFill>
            <a:schemeClr val="accent4">
              <a:lumMod val="20000"/>
              <a:lumOff val="80000"/>
            </a:schemeClr>
          </a:solidFill>
          <a:ln w="76200" cmpd="tri">
            <a:solidFill>
              <a:schemeClr val="bg1"/>
            </a:solidFill>
            <a:round/>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Nhân vật</a:t>
            </a:r>
          </a:p>
          <a:p>
            <a:pPr algn="ctr" fontAlgn="base">
              <a:spcBef>
                <a:spcPct val="0"/>
              </a:spcBef>
              <a:spcAft>
                <a:spcPct val="0"/>
              </a:spcAft>
            </a:pPr>
            <a:r>
              <a:rPr lang="en-US" b="1" smtClean="0">
                <a:solidFill>
                  <a:prstClr val="black"/>
                </a:solidFill>
                <a:cs typeface="Times New Roman" pitchFamily="18" charset="0"/>
              </a:rPr>
              <a:t>Phùng</a:t>
            </a:r>
          </a:p>
        </p:txBody>
      </p:sp>
      <p:sp>
        <p:nvSpPr>
          <p:cNvPr id="46091" name="Oval 11"/>
          <p:cNvSpPr>
            <a:spLocks noChangeArrowheads="1"/>
          </p:cNvSpPr>
          <p:nvPr/>
        </p:nvSpPr>
        <p:spPr bwMode="auto">
          <a:xfrm>
            <a:off x="203200" y="3733800"/>
            <a:ext cx="2133600" cy="1447800"/>
          </a:xfrm>
          <a:prstGeom prst="ellipse">
            <a:avLst/>
          </a:prstGeom>
          <a:solidFill>
            <a:schemeClr val="accent4">
              <a:lumMod val="20000"/>
              <a:lumOff val="80000"/>
            </a:schemeClr>
          </a:solidFill>
          <a:ln w="76200" cmpd="tri">
            <a:solidFill>
              <a:schemeClr val="bg1"/>
            </a:solidFill>
            <a:round/>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Người</a:t>
            </a:r>
          </a:p>
          <a:p>
            <a:pPr algn="ctr" fontAlgn="base">
              <a:spcBef>
                <a:spcPct val="0"/>
              </a:spcBef>
              <a:spcAft>
                <a:spcPct val="0"/>
              </a:spcAft>
            </a:pPr>
            <a:r>
              <a:rPr lang="en-US" b="1" smtClean="0">
                <a:solidFill>
                  <a:prstClr val="black"/>
                </a:solidFill>
                <a:cs typeface="Times New Roman" pitchFamily="18" charset="0"/>
              </a:rPr>
              <a:t>đàn bà</a:t>
            </a:r>
          </a:p>
          <a:p>
            <a:pPr algn="ctr" fontAlgn="base">
              <a:spcBef>
                <a:spcPct val="0"/>
              </a:spcBef>
              <a:spcAft>
                <a:spcPct val="0"/>
              </a:spcAft>
            </a:pPr>
            <a:r>
              <a:rPr lang="en-US" b="1" smtClean="0">
                <a:solidFill>
                  <a:prstClr val="black"/>
                </a:solidFill>
                <a:cs typeface="Times New Roman" pitchFamily="18" charset="0"/>
              </a:rPr>
              <a:t>hàng chài</a:t>
            </a:r>
          </a:p>
        </p:txBody>
      </p:sp>
      <p:sp>
        <p:nvSpPr>
          <p:cNvPr id="46096" name="Oval 16"/>
          <p:cNvSpPr>
            <a:spLocks noChangeArrowheads="1"/>
          </p:cNvSpPr>
          <p:nvPr/>
        </p:nvSpPr>
        <p:spPr bwMode="auto">
          <a:xfrm>
            <a:off x="9652000" y="3276600"/>
            <a:ext cx="1727200" cy="2209800"/>
          </a:xfrm>
          <a:prstGeom prst="ellipse">
            <a:avLst/>
          </a:prstGeom>
          <a:solidFill>
            <a:schemeClr val="bg2"/>
          </a:solidFill>
          <a:ln w="76200" cmpd="tri">
            <a:noFill/>
            <a:round/>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Đáng </a:t>
            </a:r>
          </a:p>
          <a:p>
            <a:pPr algn="ctr" fontAlgn="base">
              <a:spcBef>
                <a:spcPct val="0"/>
              </a:spcBef>
              <a:spcAft>
                <a:spcPct val="0"/>
              </a:spcAft>
            </a:pPr>
            <a:r>
              <a:rPr lang="en-US" b="1" smtClean="0">
                <a:solidFill>
                  <a:prstClr val="black"/>
                </a:solidFill>
                <a:cs typeface="Times New Roman" pitchFamily="18" charset="0"/>
              </a:rPr>
              <a:t>cảm</a:t>
            </a:r>
          </a:p>
          <a:p>
            <a:pPr algn="ctr" fontAlgn="base">
              <a:spcBef>
                <a:spcPct val="0"/>
              </a:spcBef>
              <a:spcAft>
                <a:spcPct val="0"/>
              </a:spcAft>
            </a:pPr>
            <a:r>
              <a:rPr lang="en-US" b="1" smtClean="0">
                <a:solidFill>
                  <a:prstClr val="black"/>
                </a:solidFill>
                <a:cs typeface="Times New Roman" pitchFamily="18" charset="0"/>
              </a:rPr>
              <a:t> thông,</a:t>
            </a:r>
          </a:p>
          <a:p>
            <a:pPr algn="ctr" fontAlgn="base">
              <a:spcBef>
                <a:spcPct val="0"/>
              </a:spcBef>
              <a:spcAft>
                <a:spcPct val="0"/>
              </a:spcAft>
            </a:pPr>
            <a:r>
              <a:rPr lang="en-US" b="1" smtClean="0">
                <a:solidFill>
                  <a:prstClr val="black"/>
                </a:solidFill>
                <a:cs typeface="Times New Roman" pitchFamily="18" charset="0"/>
              </a:rPr>
              <a:t>chia </a:t>
            </a:r>
          </a:p>
          <a:p>
            <a:pPr algn="ctr" fontAlgn="base">
              <a:spcBef>
                <a:spcPct val="0"/>
              </a:spcBef>
              <a:spcAft>
                <a:spcPct val="0"/>
              </a:spcAft>
            </a:pPr>
            <a:r>
              <a:rPr lang="en-US" b="1" smtClean="0">
                <a:solidFill>
                  <a:prstClr val="black"/>
                </a:solidFill>
                <a:cs typeface="Times New Roman" pitchFamily="18" charset="0"/>
              </a:rPr>
              <a:t>sẻ</a:t>
            </a:r>
          </a:p>
        </p:txBody>
      </p:sp>
      <p:sp>
        <p:nvSpPr>
          <p:cNvPr id="46097" name="Line 17"/>
          <p:cNvSpPr>
            <a:spLocks noChangeShapeType="1"/>
          </p:cNvSpPr>
          <p:nvPr/>
        </p:nvSpPr>
        <p:spPr bwMode="auto">
          <a:xfrm>
            <a:off x="2133600" y="1600200"/>
            <a:ext cx="9144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098" name="Rectangle 18"/>
          <p:cNvSpPr>
            <a:spLocks noChangeArrowheads="1"/>
          </p:cNvSpPr>
          <p:nvPr/>
        </p:nvSpPr>
        <p:spPr bwMode="auto">
          <a:xfrm>
            <a:off x="6502400" y="533400"/>
            <a:ext cx="1727200" cy="1981200"/>
          </a:xfrm>
          <a:prstGeom prst="rect">
            <a:avLst/>
          </a:prstGeom>
          <a:solidFill>
            <a:schemeClr val="accent4">
              <a:lumMod val="40000"/>
              <a:lumOff val="60000"/>
            </a:schemeClr>
          </a:solidFill>
          <a:ln w="76200" cmpd="tri">
            <a:solidFill>
              <a:schemeClr val="bg1"/>
            </a:solidFill>
            <a:miter lim="800000"/>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Thủ</a:t>
            </a:r>
          </a:p>
          <a:p>
            <a:pPr algn="ctr" fontAlgn="base">
              <a:spcBef>
                <a:spcPct val="0"/>
              </a:spcBef>
              <a:spcAft>
                <a:spcPct val="0"/>
              </a:spcAft>
            </a:pPr>
            <a:r>
              <a:rPr lang="en-US" b="1" smtClean="0">
                <a:solidFill>
                  <a:prstClr val="black"/>
                </a:solidFill>
                <a:cs typeface="Times New Roman" pitchFamily="18" charset="0"/>
              </a:rPr>
              <a:t>phạm</a:t>
            </a:r>
          </a:p>
          <a:p>
            <a:pPr algn="ctr" fontAlgn="base">
              <a:spcBef>
                <a:spcPct val="0"/>
              </a:spcBef>
              <a:spcAft>
                <a:spcPct val="0"/>
              </a:spcAft>
            </a:pPr>
            <a:r>
              <a:rPr lang="en-US" b="1" smtClean="0">
                <a:solidFill>
                  <a:prstClr val="black"/>
                </a:solidFill>
                <a:cs typeface="Times New Roman" pitchFamily="18" charset="0"/>
              </a:rPr>
              <a:t>gây</a:t>
            </a:r>
          </a:p>
          <a:p>
            <a:pPr algn="ctr" fontAlgn="base">
              <a:spcBef>
                <a:spcPct val="0"/>
              </a:spcBef>
              <a:spcAft>
                <a:spcPct val="0"/>
              </a:spcAft>
            </a:pPr>
            <a:r>
              <a:rPr lang="en-US" b="1" smtClean="0">
                <a:solidFill>
                  <a:prstClr val="black"/>
                </a:solidFill>
                <a:cs typeface="Times New Roman" pitchFamily="18" charset="0"/>
              </a:rPr>
              <a:t>đau</a:t>
            </a:r>
          </a:p>
          <a:p>
            <a:pPr algn="ctr" fontAlgn="base">
              <a:spcBef>
                <a:spcPct val="0"/>
              </a:spcBef>
              <a:spcAft>
                <a:spcPct val="0"/>
              </a:spcAft>
            </a:pPr>
            <a:r>
              <a:rPr lang="en-US" b="1" smtClean="0">
                <a:solidFill>
                  <a:prstClr val="black"/>
                </a:solidFill>
                <a:cs typeface="Times New Roman" pitchFamily="18" charset="0"/>
              </a:rPr>
              <a:t>khổ</a:t>
            </a:r>
          </a:p>
        </p:txBody>
      </p:sp>
      <p:sp>
        <p:nvSpPr>
          <p:cNvPr id="46099" name="Rectangle 19"/>
          <p:cNvSpPr>
            <a:spLocks noChangeArrowheads="1"/>
          </p:cNvSpPr>
          <p:nvPr/>
        </p:nvSpPr>
        <p:spPr bwMode="auto">
          <a:xfrm>
            <a:off x="6502400" y="3352800"/>
            <a:ext cx="1727200" cy="1981200"/>
          </a:xfrm>
          <a:prstGeom prst="rect">
            <a:avLst/>
          </a:prstGeom>
          <a:solidFill>
            <a:schemeClr val="accent4">
              <a:lumMod val="40000"/>
              <a:lumOff val="60000"/>
            </a:schemeClr>
          </a:solidFill>
          <a:ln w="76200" cmpd="tri">
            <a:solidFill>
              <a:schemeClr val="bg1"/>
            </a:solidFill>
            <a:miter lim="800000"/>
            <a:headEnd/>
            <a:tailEnd/>
          </a:ln>
        </p:spPr>
        <p:txBody>
          <a:bodyPr wrap="none" anchor="ctr"/>
          <a:lstStyle/>
          <a:p>
            <a:pPr algn="ctr" fontAlgn="base">
              <a:spcBef>
                <a:spcPct val="0"/>
              </a:spcBef>
              <a:spcAft>
                <a:spcPct val="0"/>
              </a:spcAft>
            </a:pPr>
            <a:r>
              <a:rPr lang="en-US" b="1" smtClean="0">
                <a:solidFill>
                  <a:prstClr val="black"/>
                </a:solidFill>
                <a:cs typeface="Times New Roman" pitchFamily="18" charset="0"/>
              </a:rPr>
              <a:t>Nạn</a:t>
            </a:r>
          </a:p>
          <a:p>
            <a:pPr algn="ctr" fontAlgn="base">
              <a:spcBef>
                <a:spcPct val="0"/>
              </a:spcBef>
              <a:spcAft>
                <a:spcPct val="0"/>
              </a:spcAft>
            </a:pPr>
            <a:r>
              <a:rPr lang="en-US" b="1" smtClean="0">
                <a:solidFill>
                  <a:prstClr val="black"/>
                </a:solidFill>
                <a:cs typeface="Times New Roman" pitchFamily="18" charset="0"/>
              </a:rPr>
              <a:t> nhân</a:t>
            </a:r>
          </a:p>
          <a:p>
            <a:pPr algn="ctr" fontAlgn="base">
              <a:spcBef>
                <a:spcPct val="0"/>
              </a:spcBef>
              <a:spcAft>
                <a:spcPct val="0"/>
              </a:spcAft>
            </a:pPr>
            <a:r>
              <a:rPr lang="en-US" b="1" smtClean="0">
                <a:solidFill>
                  <a:prstClr val="black"/>
                </a:solidFill>
                <a:cs typeface="Times New Roman" pitchFamily="18" charset="0"/>
              </a:rPr>
              <a:t>của</a:t>
            </a:r>
          </a:p>
          <a:p>
            <a:pPr algn="ctr" fontAlgn="base">
              <a:spcBef>
                <a:spcPct val="0"/>
              </a:spcBef>
              <a:spcAft>
                <a:spcPct val="0"/>
              </a:spcAft>
            </a:pPr>
            <a:r>
              <a:rPr lang="en-US" b="1" smtClean="0">
                <a:solidFill>
                  <a:prstClr val="black"/>
                </a:solidFill>
                <a:cs typeface="Times New Roman" pitchFamily="18" charset="0"/>
              </a:rPr>
              <a:t>hoàn </a:t>
            </a:r>
          </a:p>
          <a:p>
            <a:pPr algn="ctr" fontAlgn="base">
              <a:spcBef>
                <a:spcPct val="0"/>
              </a:spcBef>
              <a:spcAft>
                <a:spcPct val="0"/>
              </a:spcAft>
            </a:pPr>
            <a:r>
              <a:rPr lang="en-US" b="1" smtClean="0">
                <a:solidFill>
                  <a:prstClr val="black"/>
                </a:solidFill>
                <a:cs typeface="Times New Roman" pitchFamily="18" charset="0"/>
              </a:rPr>
              <a:t>cảnh</a:t>
            </a:r>
          </a:p>
        </p:txBody>
      </p:sp>
      <p:sp>
        <p:nvSpPr>
          <p:cNvPr id="46100" name="Line 20"/>
          <p:cNvSpPr>
            <a:spLocks noChangeShapeType="1"/>
          </p:cNvSpPr>
          <p:nvPr/>
        </p:nvSpPr>
        <p:spPr bwMode="auto">
          <a:xfrm>
            <a:off x="5181600" y="3581400"/>
            <a:ext cx="1117600" cy="762000"/>
          </a:xfrm>
          <a:prstGeom prst="line">
            <a:avLst/>
          </a:prstGeom>
          <a:noFill/>
          <a:ln w="76200"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101" name="Line 21"/>
          <p:cNvSpPr>
            <a:spLocks noChangeShapeType="1"/>
          </p:cNvSpPr>
          <p:nvPr/>
        </p:nvSpPr>
        <p:spPr bwMode="auto">
          <a:xfrm flipV="1">
            <a:off x="2438400" y="3581400"/>
            <a:ext cx="1016000" cy="609600"/>
          </a:xfrm>
          <a:prstGeom prst="line">
            <a:avLst/>
          </a:prstGeom>
          <a:noFill/>
          <a:ln w="76200"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102" name="Line 22"/>
          <p:cNvSpPr>
            <a:spLocks noChangeShapeType="1"/>
          </p:cNvSpPr>
          <p:nvPr/>
        </p:nvSpPr>
        <p:spPr bwMode="auto">
          <a:xfrm>
            <a:off x="8534400" y="4419600"/>
            <a:ext cx="711200" cy="0"/>
          </a:xfrm>
          <a:prstGeom prst="line">
            <a:avLst/>
          </a:prstGeom>
          <a:noFill/>
          <a:ln w="76200"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103" name="Line 23"/>
          <p:cNvSpPr>
            <a:spLocks noChangeShapeType="1"/>
          </p:cNvSpPr>
          <p:nvPr/>
        </p:nvSpPr>
        <p:spPr bwMode="auto">
          <a:xfrm flipV="1">
            <a:off x="5080000" y="1524000"/>
            <a:ext cx="12192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104" name="Line 24"/>
          <p:cNvSpPr>
            <a:spLocks noChangeShapeType="1"/>
          </p:cNvSpPr>
          <p:nvPr/>
        </p:nvSpPr>
        <p:spPr bwMode="auto">
          <a:xfrm>
            <a:off x="2133600" y="2743200"/>
            <a:ext cx="609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105" name="Line 25"/>
          <p:cNvSpPr>
            <a:spLocks noChangeShapeType="1"/>
          </p:cNvSpPr>
          <p:nvPr/>
        </p:nvSpPr>
        <p:spPr bwMode="auto">
          <a:xfrm>
            <a:off x="8432800" y="1524000"/>
            <a:ext cx="711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46106" name="AutoShape 26"/>
          <p:cNvSpPr>
            <a:spLocks noChangeArrowheads="1"/>
          </p:cNvSpPr>
          <p:nvPr/>
        </p:nvSpPr>
        <p:spPr bwMode="auto">
          <a:xfrm>
            <a:off x="406400" y="5486400"/>
            <a:ext cx="11480800" cy="1295400"/>
          </a:xfrm>
          <a:prstGeom prst="horizontalScroll">
            <a:avLst>
              <a:gd name="adj" fmla="val 12500"/>
            </a:avLst>
          </a:prstGeom>
          <a:solidFill>
            <a:schemeClr val="accent1">
              <a:lumMod val="20000"/>
              <a:lumOff val="80000"/>
            </a:schemeClr>
          </a:solidFill>
          <a:ln w="38100">
            <a:noFill/>
            <a:round/>
            <a:headEnd/>
            <a:tailEnd/>
          </a:ln>
          <a:effectLst/>
        </p:spPr>
        <p:txBody>
          <a:bodyPr wrap="none" anchor="ctr"/>
          <a:lstStyle/>
          <a:p>
            <a:pPr algn="ctr" fontAlgn="base">
              <a:spcBef>
                <a:spcPct val="0"/>
              </a:spcBef>
              <a:spcAft>
                <a:spcPct val="0"/>
              </a:spcAft>
              <a:defRPr/>
            </a:pPr>
            <a:endParaRPr lang="en-US" sz="2400" b="1" i="1" dirty="0">
              <a:solidFill>
                <a:prstClr val="black"/>
              </a:solidFill>
              <a:cs typeface="Times New Roman" pitchFamily="18" charset="0"/>
            </a:endParaRPr>
          </a:p>
          <a:p>
            <a:pPr algn="ctr" fontAlgn="base">
              <a:spcBef>
                <a:spcPct val="0"/>
              </a:spcBef>
              <a:spcAft>
                <a:spcPct val="0"/>
              </a:spcAft>
              <a:defRPr/>
            </a:pPr>
            <a:r>
              <a:rPr lang="en-US" sz="2400" b="1" i="1" dirty="0" err="1">
                <a:solidFill>
                  <a:srgbClr val="CC0000"/>
                </a:solidFill>
                <a:cs typeface="Times New Roman" pitchFamily="18" charset="0"/>
              </a:rPr>
              <a:t>Không</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thể</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nhìn</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người</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và</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nhìn</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đời</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một</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phía</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mà</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phải</a:t>
            </a:r>
            <a:r>
              <a:rPr lang="en-US" sz="2400" i="1" dirty="0">
                <a:solidFill>
                  <a:srgbClr val="CC0000"/>
                </a:solidFill>
                <a:cs typeface="Times New Roman" pitchFamily="18" charset="0"/>
              </a:rPr>
              <a:t> </a:t>
            </a:r>
            <a:r>
              <a:rPr lang="en-US" sz="2400" b="1" i="1" dirty="0" err="1">
                <a:solidFill>
                  <a:srgbClr val="CC0000"/>
                </a:solidFill>
                <a:cs typeface="Times New Roman" pitchFamily="18" charset="0"/>
              </a:rPr>
              <a:t>có</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cái</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nhìn</a:t>
            </a:r>
            <a:r>
              <a:rPr lang="en-US" sz="2400" b="1" i="1" dirty="0">
                <a:solidFill>
                  <a:srgbClr val="CC0000"/>
                </a:solidFill>
                <a:cs typeface="Times New Roman" pitchFamily="18" charset="0"/>
              </a:rPr>
              <a:t> </a:t>
            </a:r>
          </a:p>
          <a:p>
            <a:pPr algn="ctr" fontAlgn="base">
              <a:spcBef>
                <a:spcPct val="0"/>
              </a:spcBef>
              <a:spcAft>
                <a:spcPct val="0"/>
              </a:spcAft>
              <a:defRPr/>
            </a:pPr>
            <a:r>
              <a:rPr lang="en-US" sz="2400" b="1" i="1" dirty="0" err="1">
                <a:solidFill>
                  <a:srgbClr val="CC0000"/>
                </a:solidFill>
                <a:cs typeface="Times New Roman" pitchFamily="18" charset="0"/>
              </a:rPr>
              <a:t>đa</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diện</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phát</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hiện</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ra</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bản</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chất</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sau</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vẻ</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ngoài</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của</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hiện</a:t>
            </a:r>
            <a:r>
              <a:rPr lang="en-US" sz="2400" b="1" i="1" dirty="0">
                <a:solidFill>
                  <a:srgbClr val="CC0000"/>
                </a:solidFill>
                <a:cs typeface="Times New Roman" pitchFamily="18" charset="0"/>
              </a:rPr>
              <a:t> </a:t>
            </a:r>
            <a:r>
              <a:rPr lang="en-US" sz="2400" b="1" i="1" dirty="0" err="1">
                <a:solidFill>
                  <a:srgbClr val="CC0000"/>
                </a:solidFill>
                <a:cs typeface="Times New Roman" pitchFamily="18" charset="0"/>
              </a:rPr>
              <a:t>tượng</a:t>
            </a:r>
            <a:r>
              <a:rPr lang="en-US" sz="2400" b="1" i="1" dirty="0">
                <a:solidFill>
                  <a:srgbClr val="CC0000"/>
                </a:solidFill>
                <a:cs typeface="Times New Roman" pitchFamily="18" charset="0"/>
              </a:rPr>
              <a:t>.</a:t>
            </a:r>
          </a:p>
          <a:p>
            <a:pPr algn="ctr" fontAlgn="base">
              <a:spcBef>
                <a:spcPct val="0"/>
              </a:spcBef>
              <a:spcAft>
                <a:spcPct val="0"/>
              </a:spcAft>
              <a:defRPr/>
            </a:pPr>
            <a:endParaRPr lang="en-US" sz="2400" b="1" i="1" dirty="0">
              <a:solidFill>
                <a:srgbClr val="CC0000"/>
              </a:solidFill>
              <a:cs typeface="Times New Roman" pitchFamily="18" charset="0"/>
            </a:endParaRPr>
          </a:p>
        </p:txBody>
      </p:sp>
      <p:sp>
        <p:nvSpPr>
          <p:cNvPr id="43026" name="Text Box 29"/>
          <p:cNvSpPr txBox="1">
            <a:spLocks noChangeArrowheads="1"/>
          </p:cNvSpPr>
          <p:nvPr/>
        </p:nvSpPr>
        <p:spPr bwMode="auto">
          <a:xfrm>
            <a:off x="1387975" y="2"/>
            <a:ext cx="8016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smtClean="0">
                <a:solidFill>
                  <a:srgbClr val="FF0000"/>
                </a:solidFill>
                <a:latin typeface="Times New Roman" pitchFamily="18" charset="0"/>
                <a:cs typeface="Times New Roman" pitchFamily="18" charset="0"/>
              </a:rPr>
              <a:t>Cách nhìn nhận của các nhân vật</a:t>
            </a:r>
            <a:r>
              <a:rPr lang="en-US" sz="2400" smtClean="0">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về người chồng bạo hành</a:t>
            </a:r>
          </a:p>
        </p:txBody>
      </p:sp>
    </p:spTree>
    <p:extLst>
      <p:ext uri="{BB962C8B-B14F-4D97-AF65-F5344CB8AC3E}">
        <p14:creationId xmlns:p14="http://schemas.microsoft.com/office/powerpoint/2010/main" val="284846291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anim calcmode="lin" valueType="num">
                                      <p:cBhvr>
                                        <p:cTn id="9" dur="1000" fill="hold"/>
                                        <p:tgtEl>
                                          <p:spTgt spid="46089"/>
                                        </p:tgtEl>
                                        <p:attrNameLst>
                                          <p:attrName>style.rotation</p:attrName>
                                        </p:attrNameLst>
                                      </p:cBhvr>
                                      <p:tavLst>
                                        <p:tav tm="0">
                                          <p:val>
                                            <p:fltVal val="90"/>
                                          </p:val>
                                        </p:tav>
                                        <p:tav tm="100000">
                                          <p:val>
                                            <p:fltVal val="0"/>
                                          </p:val>
                                        </p:tav>
                                      </p:tavLst>
                                    </p:anim>
                                    <p:animEffect transition="in" filter="fade">
                                      <p:cBhvr>
                                        <p:cTn id="10" dur="1000"/>
                                        <p:tgtEl>
                                          <p:spTgt spid="460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46084"/>
                                        </p:tgtEl>
                                        <p:attrNameLst>
                                          <p:attrName>style.visibility</p:attrName>
                                        </p:attrNameLst>
                                      </p:cBhvr>
                                      <p:to>
                                        <p:strVal val="visible"/>
                                      </p:to>
                                    </p:set>
                                    <p:anim calcmode="lin" valueType="num">
                                      <p:cBhvr additive="base">
                                        <p:cTn id="15" dur="2000" fill="hold"/>
                                        <p:tgtEl>
                                          <p:spTgt spid="46084"/>
                                        </p:tgtEl>
                                        <p:attrNameLst>
                                          <p:attrName>ppt_x</p:attrName>
                                        </p:attrNameLst>
                                      </p:cBhvr>
                                      <p:tavLst>
                                        <p:tav tm="0">
                                          <p:val>
                                            <p:strVal val="1+#ppt_w/2"/>
                                          </p:val>
                                        </p:tav>
                                        <p:tav tm="100000">
                                          <p:val>
                                            <p:strVal val="#ppt_x"/>
                                          </p:val>
                                        </p:tav>
                                      </p:tavLst>
                                    </p:anim>
                                    <p:anim calcmode="lin" valueType="num">
                                      <p:cBhvr additive="base">
                                        <p:cTn id="16" dur="2000" fill="hold"/>
                                        <p:tgtEl>
                                          <p:spTgt spid="46084"/>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6090"/>
                                        </p:tgtEl>
                                        <p:attrNameLst>
                                          <p:attrName>style.visibility</p:attrName>
                                        </p:attrNameLst>
                                      </p:cBhvr>
                                      <p:to>
                                        <p:strVal val="visible"/>
                                      </p:to>
                                    </p:set>
                                    <p:anim calcmode="lin" valueType="num">
                                      <p:cBhvr additive="base">
                                        <p:cTn id="19" dur="2000" fill="hold"/>
                                        <p:tgtEl>
                                          <p:spTgt spid="46090"/>
                                        </p:tgtEl>
                                        <p:attrNameLst>
                                          <p:attrName>ppt_x</p:attrName>
                                        </p:attrNameLst>
                                      </p:cBhvr>
                                      <p:tavLst>
                                        <p:tav tm="0">
                                          <p:val>
                                            <p:strVal val="1+#ppt_w/2"/>
                                          </p:val>
                                        </p:tav>
                                        <p:tav tm="100000">
                                          <p:val>
                                            <p:strVal val="#ppt_x"/>
                                          </p:val>
                                        </p:tav>
                                      </p:tavLst>
                                    </p:anim>
                                    <p:anim calcmode="lin" valueType="num">
                                      <p:cBhvr additive="base">
                                        <p:cTn id="20" dur="2000" fill="hold"/>
                                        <p:tgtEl>
                                          <p:spTgt spid="46090"/>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6091"/>
                                        </p:tgtEl>
                                        <p:attrNameLst>
                                          <p:attrName>style.visibility</p:attrName>
                                        </p:attrNameLst>
                                      </p:cBhvr>
                                      <p:to>
                                        <p:strVal val="visible"/>
                                      </p:to>
                                    </p:set>
                                    <p:anim calcmode="lin" valueType="num">
                                      <p:cBhvr additive="base">
                                        <p:cTn id="23" dur="2000" fill="hold"/>
                                        <p:tgtEl>
                                          <p:spTgt spid="46091"/>
                                        </p:tgtEl>
                                        <p:attrNameLst>
                                          <p:attrName>ppt_x</p:attrName>
                                        </p:attrNameLst>
                                      </p:cBhvr>
                                      <p:tavLst>
                                        <p:tav tm="0">
                                          <p:val>
                                            <p:strVal val="1+#ppt_w/2"/>
                                          </p:val>
                                        </p:tav>
                                        <p:tav tm="100000">
                                          <p:val>
                                            <p:strVal val="#ppt_x"/>
                                          </p:val>
                                        </p:tav>
                                      </p:tavLst>
                                    </p:anim>
                                    <p:anim calcmode="lin" valueType="num">
                                      <p:cBhvr additive="base">
                                        <p:cTn id="24" dur="2000" fill="hold"/>
                                        <p:tgtEl>
                                          <p:spTgt spid="46091"/>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46097"/>
                                        </p:tgtEl>
                                        <p:attrNameLst>
                                          <p:attrName>style.visibility</p:attrName>
                                        </p:attrNameLst>
                                      </p:cBhvr>
                                      <p:to>
                                        <p:strVal val="visible"/>
                                      </p:to>
                                    </p:set>
                                    <p:animEffect transition="in" filter="wipe(left)">
                                      <p:cBhvr>
                                        <p:cTn id="27" dur="2000"/>
                                        <p:tgtEl>
                                          <p:spTgt spid="4609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6104"/>
                                        </p:tgtEl>
                                        <p:attrNameLst>
                                          <p:attrName>style.visibility</p:attrName>
                                        </p:attrNameLst>
                                      </p:cBhvr>
                                      <p:to>
                                        <p:strVal val="visible"/>
                                      </p:to>
                                    </p:set>
                                    <p:animEffect transition="in" filter="wipe(left)">
                                      <p:cBhvr>
                                        <p:cTn id="30" dur="2000"/>
                                        <p:tgtEl>
                                          <p:spTgt spid="4610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6101"/>
                                        </p:tgtEl>
                                        <p:attrNameLst>
                                          <p:attrName>style.visibility</p:attrName>
                                        </p:attrNameLst>
                                      </p:cBhvr>
                                      <p:to>
                                        <p:strVal val="visible"/>
                                      </p:to>
                                    </p:set>
                                    <p:animEffect transition="in" filter="wipe(left)">
                                      <p:cBhvr>
                                        <p:cTn id="33" dur="2000"/>
                                        <p:tgtEl>
                                          <p:spTgt spid="461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6103"/>
                                        </p:tgtEl>
                                        <p:attrNameLst>
                                          <p:attrName>style.visibility</p:attrName>
                                        </p:attrNameLst>
                                      </p:cBhvr>
                                      <p:to>
                                        <p:strVal val="visible"/>
                                      </p:to>
                                    </p:set>
                                    <p:animEffect transition="in" filter="wipe(down)">
                                      <p:cBhvr>
                                        <p:cTn id="38" dur="500"/>
                                        <p:tgtEl>
                                          <p:spTgt spid="461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46098"/>
                                        </p:tgtEl>
                                        <p:attrNameLst>
                                          <p:attrName>style.visibility</p:attrName>
                                        </p:attrNameLst>
                                      </p:cBhvr>
                                      <p:to>
                                        <p:strVal val="visible"/>
                                      </p:to>
                                    </p:set>
                                    <p:animEffect transition="in" filter="wheel(4)">
                                      <p:cBhvr>
                                        <p:cTn id="43" dur="1000"/>
                                        <p:tgtEl>
                                          <p:spTgt spid="4609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6105"/>
                                        </p:tgtEl>
                                        <p:attrNameLst>
                                          <p:attrName>style.visibility</p:attrName>
                                        </p:attrNameLst>
                                      </p:cBhvr>
                                      <p:to>
                                        <p:strVal val="visible"/>
                                      </p:to>
                                    </p:set>
                                    <p:animEffect transition="in" filter="wipe(left)">
                                      <p:cBhvr>
                                        <p:cTn id="46" dur="500"/>
                                        <p:tgtEl>
                                          <p:spTgt spid="4610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46088"/>
                                        </p:tgtEl>
                                        <p:attrNameLst>
                                          <p:attrName>style.visibility</p:attrName>
                                        </p:attrNameLst>
                                      </p:cBhvr>
                                      <p:to>
                                        <p:strVal val="visible"/>
                                      </p:to>
                                    </p:set>
                                    <p:anim calcmode="lin" valueType="num">
                                      <p:cBhvr>
                                        <p:cTn id="51" dur="1000" fill="hold"/>
                                        <p:tgtEl>
                                          <p:spTgt spid="46088"/>
                                        </p:tgtEl>
                                        <p:attrNameLst>
                                          <p:attrName>ppt_w</p:attrName>
                                        </p:attrNameLst>
                                      </p:cBhvr>
                                      <p:tavLst>
                                        <p:tav tm="0">
                                          <p:val>
                                            <p:fltVal val="0"/>
                                          </p:val>
                                        </p:tav>
                                        <p:tav tm="100000">
                                          <p:val>
                                            <p:strVal val="#ppt_w"/>
                                          </p:val>
                                        </p:tav>
                                      </p:tavLst>
                                    </p:anim>
                                    <p:anim calcmode="lin" valueType="num">
                                      <p:cBhvr>
                                        <p:cTn id="52" dur="1000" fill="hold"/>
                                        <p:tgtEl>
                                          <p:spTgt spid="46088"/>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6100"/>
                                        </p:tgtEl>
                                        <p:attrNameLst>
                                          <p:attrName>style.visibility</p:attrName>
                                        </p:attrNameLst>
                                      </p:cBhvr>
                                      <p:to>
                                        <p:strVal val="visible"/>
                                      </p:to>
                                    </p:set>
                                    <p:animEffect transition="in" filter="wipe(left)">
                                      <p:cBhvr>
                                        <p:cTn id="57" dur="500"/>
                                        <p:tgtEl>
                                          <p:spTgt spid="4610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46099"/>
                                        </p:tgtEl>
                                        <p:attrNameLst>
                                          <p:attrName>style.visibility</p:attrName>
                                        </p:attrNameLst>
                                      </p:cBhvr>
                                      <p:to>
                                        <p:strVal val="visible"/>
                                      </p:to>
                                    </p:set>
                                    <p:animEffect transition="in" filter="wheel(4)">
                                      <p:cBhvr>
                                        <p:cTn id="62" dur="1000"/>
                                        <p:tgtEl>
                                          <p:spTgt spid="4609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6102"/>
                                        </p:tgtEl>
                                        <p:attrNameLst>
                                          <p:attrName>style.visibility</p:attrName>
                                        </p:attrNameLst>
                                      </p:cBhvr>
                                      <p:to>
                                        <p:strVal val="visible"/>
                                      </p:to>
                                    </p:set>
                                    <p:animEffect transition="in" filter="wipe(left)">
                                      <p:cBhvr>
                                        <p:cTn id="65" dur="500"/>
                                        <p:tgtEl>
                                          <p:spTgt spid="4610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46096"/>
                                        </p:tgtEl>
                                        <p:attrNameLst>
                                          <p:attrName>style.visibility</p:attrName>
                                        </p:attrNameLst>
                                      </p:cBhvr>
                                      <p:to>
                                        <p:strVal val="visible"/>
                                      </p:to>
                                    </p:set>
                                    <p:anim calcmode="lin" valueType="num">
                                      <p:cBhvr>
                                        <p:cTn id="70" dur="1000" fill="hold"/>
                                        <p:tgtEl>
                                          <p:spTgt spid="46096"/>
                                        </p:tgtEl>
                                        <p:attrNameLst>
                                          <p:attrName>ppt_w</p:attrName>
                                        </p:attrNameLst>
                                      </p:cBhvr>
                                      <p:tavLst>
                                        <p:tav tm="0">
                                          <p:val>
                                            <p:fltVal val="0"/>
                                          </p:val>
                                        </p:tav>
                                        <p:tav tm="100000">
                                          <p:val>
                                            <p:strVal val="#ppt_w"/>
                                          </p:val>
                                        </p:tav>
                                      </p:tavLst>
                                    </p:anim>
                                    <p:anim calcmode="lin" valueType="num">
                                      <p:cBhvr>
                                        <p:cTn id="71" dur="1000" fill="hold"/>
                                        <p:tgtEl>
                                          <p:spTgt spid="46096"/>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6106"/>
                                        </p:tgtEl>
                                        <p:attrNameLst>
                                          <p:attrName>style.visibility</p:attrName>
                                        </p:attrNameLst>
                                      </p:cBhvr>
                                      <p:to>
                                        <p:strVal val="visible"/>
                                      </p:to>
                                    </p:set>
                                    <p:animEffect transition="in" filter="wipe(left)">
                                      <p:cBhvr>
                                        <p:cTn id="76" dur="2000"/>
                                        <p:tgtEl>
                                          <p:spTgt spid="46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8" grpId="0" animBg="1"/>
      <p:bldP spid="46089" grpId="0" animBg="1"/>
      <p:bldP spid="46090" grpId="0" animBg="1"/>
      <p:bldP spid="46091" grpId="0" animBg="1"/>
      <p:bldP spid="46096" grpId="0" animBg="1"/>
      <p:bldP spid="46097" grpId="0" animBg="1"/>
      <p:bldP spid="46098" grpId="0" animBg="1"/>
      <p:bldP spid="46099" grpId="0" animBg="1"/>
      <p:bldP spid="46100" grpId="0" animBg="1"/>
      <p:bldP spid="46101" grpId="0" animBg="1"/>
      <p:bldP spid="46102" grpId="0" animBg="1"/>
      <p:bldP spid="46103" grpId="0" animBg="1"/>
      <p:bldP spid="46104" grpId="0" animBg="1"/>
      <p:bldP spid="46105" grpId="0" animBg="1"/>
      <p:bldP spid="4610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4874" y="239120"/>
            <a:ext cx="11176000" cy="533400"/>
          </a:xfrm>
          <a:solidFill>
            <a:schemeClr val="accent2">
              <a:lumMod val="20000"/>
              <a:lumOff val="80000"/>
            </a:schemeClr>
          </a:solidFill>
          <a:ln w="3175">
            <a:solidFill>
              <a:schemeClr val="tx1"/>
            </a:solidFill>
          </a:ln>
        </p:spPr>
        <p:txBody>
          <a:bodyPr/>
          <a:lstStyle/>
          <a:p>
            <a:pPr algn="ctr" eaLnBrk="1" fontAlgn="auto" hangingPunct="1">
              <a:spcAft>
                <a:spcPts val="0"/>
              </a:spcAft>
              <a:defRPr/>
            </a:pPr>
            <a:r>
              <a:rPr lang="en-US" sz="2800" b="1" i="1" dirty="0" err="1" smtClean="0">
                <a:solidFill>
                  <a:srgbClr val="FF0000"/>
                </a:solidFill>
                <a:latin typeface="+mn-lt"/>
                <a:cs typeface="Times New Roman" pitchFamily="18" charset="0"/>
              </a:rPr>
              <a:t>Suy</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nghĩ</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cỦa</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Phùng</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vỀ</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các</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nhân</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vẬt</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trong</a:t>
            </a:r>
            <a:r>
              <a:rPr lang="en-US" sz="2800" b="1" i="1" dirty="0" smtClean="0">
                <a:solidFill>
                  <a:srgbClr val="FF0000"/>
                </a:solidFill>
                <a:latin typeface="+mn-lt"/>
                <a:cs typeface="Times New Roman" pitchFamily="18" charset="0"/>
              </a:rPr>
              <a:t> </a:t>
            </a:r>
            <a:r>
              <a:rPr lang="en-US" sz="2800" b="1" i="1" dirty="0" err="1" smtClean="0">
                <a:solidFill>
                  <a:srgbClr val="FF0000"/>
                </a:solidFill>
                <a:latin typeface="+mn-lt"/>
                <a:cs typeface="Times New Roman" pitchFamily="18" charset="0"/>
              </a:rPr>
              <a:t>truyỆn</a:t>
            </a:r>
            <a:r>
              <a:rPr lang="en-US" sz="2800" b="1" i="1" dirty="0" smtClean="0">
                <a:solidFill>
                  <a:srgbClr val="FF0000"/>
                </a:solidFill>
                <a:latin typeface="+mn-lt"/>
                <a:cs typeface="Times New Roman" pitchFamily="18" charset="0"/>
              </a:rPr>
              <a:t>:</a:t>
            </a:r>
          </a:p>
        </p:txBody>
      </p:sp>
      <p:sp>
        <p:nvSpPr>
          <p:cNvPr id="36869" name="Rectangle 5"/>
          <p:cNvSpPr>
            <a:spLocks noChangeArrowheads="1"/>
          </p:cNvSpPr>
          <p:nvPr/>
        </p:nvSpPr>
        <p:spPr bwMode="auto">
          <a:xfrm>
            <a:off x="304800" y="1261238"/>
            <a:ext cx="3556000" cy="609600"/>
          </a:xfrm>
          <a:prstGeom prst="rect">
            <a:avLst/>
          </a:prstGeom>
          <a:solidFill>
            <a:schemeClr val="accent6">
              <a:lumMod val="20000"/>
              <a:lumOff val="8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sz="2000" b="1">
                <a:solidFill>
                  <a:prstClr val="black"/>
                </a:solidFill>
                <a:cs typeface="Times New Roman" pitchFamily="18" charset="0"/>
                <a:sym typeface="Wingdings" pitchFamily="2" charset="2"/>
              </a:rPr>
              <a:t>Người đàn bà</a:t>
            </a:r>
          </a:p>
        </p:txBody>
      </p:sp>
      <p:sp>
        <p:nvSpPr>
          <p:cNvPr id="36870" name="Rectangle 6"/>
          <p:cNvSpPr>
            <a:spLocks noChangeArrowheads="1"/>
          </p:cNvSpPr>
          <p:nvPr/>
        </p:nvSpPr>
        <p:spPr bwMode="auto">
          <a:xfrm>
            <a:off x="304800" y="2251838"/>
            <a:ext cx="3556000" cy="609600"/>
          </a:xfrm>
          <a:prstGeom prst="rect">
            <a:avLst/>
          </a:prstGeom>
          <a:solidFill>
            <a:schemeClr val="accent6">
              <a:lumMod val="20000"/>
              <a:lumOff val="8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Ngoại hình xấu xí</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(thô kệch, mặt rỗ)</a:t>
            </a:r>
          </a:p>
        </p:txBody>
      </p:sp>
      <p:sp>
        <p:nvSpPr>
          <p:cNvPr id="36871" name="Rectangle 7"/>
          <p:cNvSpPr>
            <a:spLocks noChangeArrowheads="1"/>
          </p:cNvSpPr>
          <p:nvPr/>
        </p:nvSpPr>
        <p:spPr bwMode="auto">
          <a:xfrm>
            <a:off x="8432800" y="1261238"/>
            <a:ext cx="3556000" cy="609600"/>
          </a:xfrm>
          <a:prstGeom prst="rect">
            <a:avLst/>
          </a:prstGeom>
          <a:solidFill>
            <a:schemeClr val="accent4">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sz="2000" b="1">
                <a:solidFill>
                  <a:prstClr val="black"/>
                </a:solidFill>
                <a:cs typeface="Times New Roman" pitchFamily="18" charset="0"/>
                <a:sym typeface="Wingdings" pitchFamily="2" charset="2"/>
              </a:rPr>
              <a:t>Chính mình</a:t>
            </a:r>
          </a:p>
        </p:txBody>
      </p:sp>
      <p:sp>
        <p:nvSpPr>
          <p:cNvPr id="36872" name="Rectangle 8"/>
          <p:cNvSpPr>
            <a:spLocks noChangeArrowheads="1"/>
          </p:cNvSpPr>
          <p:nvPr/>
        </p:nvSpPr>
        <p:spPr bwMode="auto">
          <a:xfrm>
            <a:off x="4368800" y="1261238"/>
            <a:ext cx="3556000" cy="609600"/>
          </a:xfrm>
          <a:prstGeom prst="rect">
            <a:avLst/>
          </a:prstGeom>
          <a:solidFill>
            <a:schemeClr val="accent2">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sz="2000" b="1">
                <a:solidFill>
                  <a:prstClr val="black"/>
                </a:solidFill>
                <a:cs typeface="Times New Roman" pitchFamily="18" charset="0"/>
                <a:sym typeface="Wingdings" pitchFamily="2" charset="2"/>
              </a:rPr>
              <a:t>Chánh án Đẩu</a:t>
            </a:r>
          </a:p>
        </p:txBody>
      </p:sp>
      <p:sp>
        <p:nvSpPr>
          <p:cNvPr id="36874" name="Rectangle 10"/>
          <p:cNvSpPr>
            <a:spLocks noChangeArrowheads="1"/>
          </p:cNvSpPr>
          <p:nvPr/>
        </p:nvSpPr>
        <p:spPr bwMode="auto">
          <a:xfrm>
            <a:off x="5080000" y="5452238"/>
            <a:ext cx="6096000" cy="1066800"/>
          </a:xfrm>
          <a:prstGeom prst="rect">
            <a:avLst/>
          </a:prstGeom>
          <a:solidFill>
            <a:schemeClr val="accent1">
              <a:lumMod val="20000"/>
              <a:lumOff val="8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dirty="0" err="1">
                <a:solidFill>
                  <a:prstClr val="black"/>
                </a:solidFill>
                <a:cs typeface="Times New Roman" pitchFamily="18" charset="0"/>
                <a:sym typeface="Wingdings" pitchFamily="2" charset="2"/>
              </a:rPr>
              <a:t>Là</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những</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người</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lính</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từng</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vào</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sinh</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ra</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tử</a:t>
            </a:r>
            <a:endParaRPr lang="en-US" b="1" dirty="0">
              <a:solidFill>
                <a:prstClr val="black"/>
              </a:solidFill>
              <a:cs typeface="Times New Roman" pitchFamily="18" charset="0"/>
              <a:sym typeface="Wingdings" pitchFamily="2" charset="2"/>
            </a:endParaRPr>
          </a:p>
          <a:p>
            <a:pPr marL="342900" indent="-342900" algn="ctr" fontAlgn="base">
              <a:spcBef>
                <a:spcPct val="20000"/>
              </a:spcBef>
              <a:spcAft>
                <a:spcPct val="0"/>
              </a:spcAft>
              <a:buClr>
                <a:srgbClr val="FFF39D"/>
              </a:buClr>
              <a:buSzPct val="65000"/>
              <a:buFont typeface="Wingdings" pitchFamily="2" charset="2"/>
              <a:buNone/>
              <a:defRPr/>
            </a:pPr>
            <a:r>
              <a:rPr lang="en-US" b="1" dirty="0" err="1">
                <a:solidFill>
                  <a:prstClr val="black"/>
                </a:solidFill>
                <a:cs typeface="Times New Roman" pitchFamily="18" charset="0"/>
                <a:sym typeface="Wingdings" pitchFamily="2" charset="2"/>
              </a:rPr>
              <a:t>nhưng</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họ</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chưa</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thấu</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hiểu</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sự</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khó</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khăn</a:t>
            </a:r>
            <a:endParaRPr lang="en-US" b="1" dirty="0">
              <a:solidFill>
                <a:prstClr val="black"/>
              </a:solidFill>
              <a:cs typeface="Times New Roman" pitchFamily="18" charset="0"/>
              <a:sym typeface="Wingdings" pitchFamily="2" charset="2"/>
            </a:endParaRPr>
          </a:p>
          <a:p>
            <a:pPr marL="342900" indent="-342900" algn="ctr" fontAlgn="base">
              <a:spcBef>
                <a:spcPct val="20000"/>
              </a:spcBef>
              <a:spcAft>
                <a:spcPct val="0"/>
              </a:spcAft>
              <a:buClr>
                <a:srgbClr val="FFF39D"/>
              </a:buClr>
              <a:buSzPct val="65000"/>
              <a:buFont typeface="Wingdings" pitchFamily="2" charset="2"/>
              <a:buNone/>
              <a:defRPr/>
            </a:pPr>
            <a:r>
              <a:rPr lang="en-US" b="1" dirty="0" err="1">
                <a:solidFill>
                  <a:prstClr val="black"/>
                </a:solidFill>
                <a:cs typeface="Times New Roman" pitchFamily="18" charset="0"/>
                <a:sym typeface="Wingdings" pitchFamily="2" charset="2"/>
              </a:rPr>
              <a:t>trong</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cuộc</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chiến</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mới</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bảo</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vệ</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nhân</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tính</a:t>
            </a:r>
            <a:endParaRPr lang="en-US" b="1" dirty="0">
              <a:solidFill>
                <a:prstClr val="black"/>
              </a:solidFill>
              <a:cs typeface="Times New Roman" pitchFamily="18" charset="0"/>
              <a:sym typeface="Wingdings" pitchFamily="2" charset="2"/>
            </a:endParaRPr>
          </a:p>
        </p:txBody>
      </p:sp>
      <p:sp>
        <p:nvSpPr>
          <p:cNvPr id="36875" name="Rectangle 11"/>
          <p:cNvSpPr>
            <a:spLocks noChangeArrowheads="1"/>
          </p:cNvSpPr>
          <p:nvPr/>
        </p:nvSpPr>
        <p:spPr bwMode="auto">
          <a:xfrm>
            <a:off x="304800" y="5452238"/>
            <a:ext cx="3556000" cy="1066800"/>
          </a:xfrm>
          <a:prstGeom prst="rect">
            <a:avLst/>
          </a:prstGeom>
          <a:solidFill>
            <a:schemeClr val="accent6">
              <a:lumMod val="20000"/>
              <a:lumOff val="8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Ngườì phụ nữ Việt Nam</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nhân hậu, bao dung,</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giàu dức hi sinh, vị tha</a:t>
            </a:r>
          </a:p>
        </p:txBody>
      </p:sp>
      <p:sp>
        <p:nvSpPr>
          <p:cNvPr id="36876" name="Rectangle 12"/>
          <p:cNvSpPr>
            <a:spLocks noChangeArrowheads="1"/>
          </p:cNvSpPr>
          <p:nvPr/>
        </p:nvSpPr>
        <p:spPr bwMode="auto">
          <a:xfrm>
            <a:off x="304800" y="3318638"/>
            <a:ext cx="3556000" cy="609600"/>
          </a:xfrm>
          <a:prstGeom prst="rect">
            <a:avLst/>
          </a:prstGeom>
          <a:solidFill>
            <a:schemeClr val="accent6">
              <a:lumMod val="20000"/>
              <a:lumOff val="8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Cuộc đời nhọc nhằn,</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biết chắt chiu hạnh phúc</a:t>
            </a:r>
          </a:p>
        </p:txBody>
      </p:sp>
      <p:sp>
        <p:nvSpPr>
          <p:cNvPr id="36877" name="Rectangle 13"/>
          <p:cNvSpPr>
            <a:spLocks noChangeArrowheads="1"/>
          </p:cNvSpPr>
          <p:nvPr/>
        </p:nvSpPr>
        <p:spPr bwMode="auto">
          <a:xfrm>
            <a:off x="304800" y="4385438"/>
            <a:ext cx="3556000" cy="609600"/>
          </a:xfrm>
          <a:prstGeom prst="rect">
            <a:avLst/>
          </a:prstGeom>
          <a:solidFill>
            <a:schemeClr val="accent6">
              <a:lumMod val="20000"/>
              <a:lumOff val="8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Sống cam chịu, kín đáo,</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hiểu sâu sắc lẽ đời</a:t>
            </a:r>
          </a:p>
        </p:txBody>
      </p:sp>
      <p:sp>
        <p:nvSpPr>
          <p:cNvPr id="36879" name="Rectangle 15"/>
          <p:cNvSpPr>
            <a:spLocks noChangeArrowheads="1"/>
          </p:cNvSpPr>
          <p:nvPr/>
        </p:nvSpPr>
        <p:spPr bwMode="auto">
          <a:xfrm>
            <a:off x="4368800" y="3318638"/>
            <a:ext cx="3556000" cy="609600"/>
          </a:xfrm>
          <a:prstGeom prst="rect">
            <a:avLst/>
          </a:prstGeom>
          <a:solidFill>
            <a:schemeClr val="accent2">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Sẵn sàng bảo vệ</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công lí</a:t>
            </a:r>
          </a:p>
        </p:txBody>
      </p:sp>
      <p:sp>
        <p:nvSpPr>
          <p:cNvPr id="36880" name="Rectangle 16"/>
          <p:cNvSpPr>
            <a:spLocks noChangeArrowheads="1"/>
          </p:cNvSpPr>
          <p:nvPr/>
        </p:nvSpPr>
        <p:spPr bwMode="auto">
          <a:xfrm>
            <a:off x="4368800" y="2251838"/>
            <a:ext cx="3556000" cy="609600"/>
          </a:xfrm>
          <a:prstGeom prst="rect">
            <a:avLst/>
          </a:prstGeom>
          <a:solidFill>
            <a:schemeClr val="accent2">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Có lòng tốt</a:t>
            </a:r>
          </a:p>
        </p:txBody>
      </p:sp>
      <p:sp>
        <p:nvSpPr>
          <p:cNvPr id="36881" name="Rectangle 17"/>
          <p:cNvSpPr>
            <a:spLocks noChangeArrowheads="1"/>
          </p:cNvSpPr>
          <p:nvPr/>
        </p:nvSpPr>
        <p:spPr bwMode="auto">
          <a:xfrm>
            <a:off x="4368800" y="4385438"/>
            <a:ext cx="3556000" cy="609600"/>
          </a:xfrm>
          <a:prstGeom prst="rect">
            <a:avLst/>
          </a:prstGeom>
          <a:solidFill>
            <a:schemeClr val="accent2">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Chưa thực sự đi sâu</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vào đời sống nhân dân</a:t>
            </a:r>
          </a:p>
        </p:txBody>
      </p:sp>
      <p:sp>
        <p:nvSpPr>
          <p:cNvPr id="36882" name="Rectangle 18"/>
          <p:cNvSpPr>
            <a:spLocks noChangeArrowheads="1"/>
          </p:cNvSpPr>
          <p:nvPr/>
        </p:nvSpPr>
        <p:spPr bwMode="auto">
          <a:xfrm>
            <a:off x="8331200" y="3318638"/>
            <a:ext cx="3657600" cy="609600"/>
          </a:xfrm>
          <a:prstGeom prst="rect">
            <a:avLst/>
          </a:prstGeom>
          <a:solidFill>
            <a:schemeClr val="accent4">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endParaRPr lang="en-US" b="1" dirty="0">
              <a:solidFill>
                <a:prstClr val="black"/>
              </a:solidFill>
              <a:cs typeface="Times New Roman" pitchFamily="18" charset="0"/>
              <a:sym typeface="Wingdings" pitchFamily="2" charset="2"/>
            </a:endParaRPr>
          </a:p>
          <a:p>
            <a:pPr marL="342900" indent="-342900" algn="ctr" fontAlgn="base">
              <a:spcBef>
                <a:spcPct val="20000"/>
              </a:spcBef>
              <a:spcAft>
                <a:spcPct val="0"/>
              </a:spcAft>
              <a:buClr>
                <a:srgbClr val="FFF39D"/>
              </a:buClr>
              <a:buSzPct val="65000"/>
              <a:buFont typeface="Wingdings" pitchFamily="2" charset="2"/>
              <a:buNone/>
              <a:defRPr/>
            </a:pPr>
            <a:r>
              <a:rPr lang="en-US" b="1" dirty="0" err="1">
                <a:solidFill>
                  <a:prstClr val="black"/>
                </a:solidFill>
                <a:cs typeface="Times New Roman" pitchFamily="18" charset="0"/>
                <a:sym typeface="Wingdings" pitchFamily="2" charset="2"/>
              </a:rPr>
              <a:t>Căm</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ghét</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áp</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bức</a:t>
            </a:r>
            <a:r>
              <a:rPr lang="en-US" b="1" dirty="0">
                <a:solidFill>
                  <a:prstClr val="black"/>
                </a:solidFill>
                <a:cs typeface="Times New Roman" pitchFamily="18" charset="0"/>
                <a:sym typeface="Wingdings" pitchFamily="2" charset="2"/>
              </a:rPr>
              <a:t>,</a:t>
            </a:r>
          </a:p>
          <a:p>
            <a:pPr marL="342900" indent="-342900" algn="ctr" fontAlgn="base">
              <a:spcBef>
                <a:spcPct val="0"/>
              </a:spcBef>
              <a:spcAft>
                <a:spcPct val="0"/>
              </a:spcAft>
              <a:defRPr/>
            </a:pPr>
            <a:r>
              <a:rPr lang="en-US" b="1" dirty="0" err="1">
                <a:solidFill>
                  <a:prstClr val="black"/>
                </a:solidFill>
                <a:cs typeface="Times New Roman" pitchFamily="18" charset="0"/>
                <a:sym typeface="Wingdings" pitchFamily="2" charset="2"/>
              </a:rPr>
              <a:t>đấu</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tranh</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cho</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công</a:t>
            </a:r>
            <a:r>
              <a:rPr lang="en-US" b="1" dirty="0">
                <a:solidFill>
                  <a:prstClr val="black"/>
                </a:solidFill>
                <a:cs typeface="Times New Roman" pitchFamily="18" charset="0"/>
                <a:sym typeface="Wingdings" pitchFamily="2" charset="2"/>
              </a:rPr>
              <a:t> </a:t>
            </a:r>
            <a:r>
              <a:rPr lang="en-US" b="1" dirty="0" err="1">
                <a:solidFill>
                  <a:prstClr val="black"/>
                </a:solidFill>
                <a:cs typeface="Times New Roman" pitchFamily="18" charset="0"/>
                <a:sym typeface="Wingdings" pitchFamily="2" charset="2"/>
              </a:rPr>
              <a:t>bằng</a:t>
            </a:r>
            <a:endParaRPr lang="en-US" b="1" dirty="0">
              <a:solidFill>
                <a:prstClr val="black"/>
              </a:solidFill>
              <a:cs typeface="Times New Roman" pitchFamily="18" charset="0"/>
              <a:sym typeface="Wingdings" pitchFamily="2" charset="2"/>
            </a:endParaRPr>
          </a:p>
          <a:p>
            <a:pPr marL="342900" indent="-342900" algn="ctr" fontAlgn="base">
              <a:spcBef>
                <a:spcPct val="20000"/>
              </a:spcBef>
              <a:spcAft>
                <a:spcPct val="0"/>
              </a:spcAft>
              <a:buClr>
                <a:srgbClr val="FFF39D"/>
              </a:buClr>
              <a:buSzPct val="65000"/>
              <a:buFont typeface="Wingdings" pitchFamily="2" charset="2"/>
              <a:buNone/>
              <a:defRPr/>
            </a:pPr>
            <a:endParaRPr lang="en-US" b="1" dirty="0">
              <a:solidFill>
                <a:prstClr val="black"/>
              </a:solidFill>
              <a:cs typeface="Times New Roman" pitchFamily="18" charset="0"/>
              <a:sym typeface="Wingdings" pitchFamily="2" charset="2"/>
            </a:endParaRPr>
          </a:p>
        </p:txBody>
      </p:sp>
      <p:sp>
        <p:nvSpPr>
          <p:cNvPr id="36884" name="Rectangle 20"/>
          <p:cNvSpPr>
            <a:spLocks noChangeArrowheads="1"/>
          </p:cNvSpPr>
          <p:nvPr/>
        </p:nvSpPr>
        <p:spPr bwMode="auto">
          <a:xfrm>
            <a:off x="8432800" y="4385438"/>
            <a:ext cx="3556000" cy="609600"/>
          </a:xfrm>
          <a:prstGeom prst="rect">
            <a:avLst/>
          </a:prstGeom>
          <a:solidFill>
            <a:schemeClr val="accent4">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Đã đơn giản khi nhìn </a:t>
            </a:r>
          </a:p>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về cuộc đời, con người</a:t>
            </a:r>
          </a:p>
        </p:txBody>
      </p:sp>
      <p:sp>
        <p:nvSpPr>
          <p:cNvPr id="36885" name="Rectangle 21"/>
          <p:cNvSpPr>
            <a:spLocks noChangeArrowheads="1"/>
          </p:cNvSpPr>
          <p:nvPr/>
        </p:nvSpPr>
        <p:spPr bwMode="auto">
          <a:xfrm>
            <a:off x="8432800" y="2251838"/>
            <a:ext cx="3556000" cy="609600"/>
          </a:xfrm>
          <a:prstGeom prst="rect">
            <a:avLst/>
          </a:prstGeom>
          <a:solidFill>
            <a:schemeClr val="accent4">
              <a:lumMod val="40000"/>
              <a:lumOff val="60000"/>
            </a:schemeClr>
          </a:solidFill>
          <a:ln w="3175">
            <a:solidFill>
              <a:schemeClr val="bg1"/>
            </a:solidFill>
            <a:miter lim="800000"/>
            <a:headEnd/>
            <a:tailEnd/>
          </a:ln>
        </p:spPr>
        <p:txBody>
          <a:bodyPr wrap="none" anchor="ctr"/>
          <a:lstStyle/>
          <a:p>
            <a:pPr marL="342900" indent="-342900" algn="ctr" fontAlgn="base">
              <a:spcBef>
                <a:spcPct val="20000"/>
              </a:spcBef>
              <a:spcAft>
                <a:spcPct val="0"/>
              </a:spcAft>
              <a:buClr>
                <a:srgbClr val="FFF39D"/>
              </a:buClr>
              <a:buSzPct val="65000"/>
              <a:buFont typeface="Wingdings" pitchFamily="2" charset="2"/>
              <a:buNone/>
              <a:defRPr/>
            </a:pPr>
            <a:r>
              <a:rPr lang="en-US" b="1">
                <a:solidFill>
                  <a:prstClr val="black"/>
                </a:solidFill>
                <a:cs typeface="Times New Roman" pitchFamily="18" charset="0"/>
                <a:sym typeface="Wingdings" pitchFamily="2" charset="2"/>
              </a:rPr>
              <a:t>Nhạy cảm</a:t>
            </a:r>
          </a:p>
        </p:txBody>
      </p:sp>
      <p:sp>
        <p:nvSpPr>
          <p:cNvPr id="36886" name="Line 22"/>
          <p:cNvSpPr>
            <a:spLocks noChangeShapeType="1"/>
          </p:cNvSpPr>
          <p:nvPr/>
        </p:nvSpPr>
        <p:spPr bwMode="auto">
          <a:xfrm>
            <a:off x="1930400" y="19470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87" name="Line 23"/>
          <p:cNvSpPr>
            <a:spLocks noChangeShapeType="1"/>
          </p:cNvSpPr>
          <p:nvPr/>
        </p:nvSpPr>
        <p:spPr bwMode="auto">
          <a:xfrm>
            <a:off x="1930400" y="5071238"/>
            <a:ext cx="0" cy="381000"/>
          </a:xfrm>
          <a:prstGeom prst="line">
            <a:avLst/>
          </a:prstGeom>
          <a:noFill/>
          <a:ln w="31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89" name="Line 25"/>
          <p:cNvSpPr>
            <a:spLocks noChangeShapeType="1"/>
          </p:cNvSpPr>
          <p:nvPr/>
        </p:nvSpPr>
        <p:spPr bwMode="auto">
          <a:xfrm>
            <a:off x="2032000" y="30138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0" name="Line 26"/>
          <p:cNvSpPr>
            <a:spLocks noChangeShapeType="1"/>
          </p:cNvSpPr>
          <p:nvPr/>
        </p:nvSpPr>
        <p:spPr bwMode="auto">
          <a:xfrm>
            <a:off x="2032000" y="40044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1" name="Line 27"/>
          <p:cNvSpPr>
            <a:spLocks noChangeShapeType="1"/>
          </p:cNvSpPr>
          <p:nvPr/>
        </p:nvSpPr>
        <p:spPr bwMode="auto">
          <a:xfrm>
            <a:off x="10261600" y="40044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2" name="Line 28"/>
          <p:cNvSpPr>
            <a:spLocks noChangeShapeType="1"/>
          </p:cNvSpPr>
          <p:nvPr/>
        </p:nvSpPr>
        <p:spPr bwMode="auto">
          <a:xfrm>
            <a:off x="10261600" y="29376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3" name="Line 29"/>
          <p:cNvSpPr>
            <a:spLocks noChangeShapeType="1"/>
          </p:cNvSpPr>
          <p:nvPr/>
        </p:nvSpPr>
        <p:spPr bwMode="auto">
          <a:xfrm>
            <a:off x="10261600" y="19470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4" name="Line 30"/>
          <p:cNvSpPr>
            <a:spLocks noChangeShapeType="1"/>
          </p:cNvSpPr>
          <p:nvPr/>
        </p:nvSpPr>
        <p:spPr bwMode="auto">
          <a:xfrm>
            <a:off x="6096000" y="40044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5" name="Line 31"/>
          <p:cNvSpPr>
            <a:spLocks noChangeShapeType="1"/>
          </p:cNvSpPr>
          <p:nvPr/>
        </p:nvSpPr>
        <p:spPr bwMode="auto">
          <a:xfrm>
            <a:off x="6096000" y="2937638"/>
            <a:ext cx="0" cy="304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6" name="Line 32"/>
          <p:cNvSpPr>
            <a:spLocks noChangeShapeType="1"/>
          </p:cNvSpPr>
          <p:nvPr/>
        </p:nvSpPr>
        <p:spPr bwMode="auto">
          <a:xfrm flipH="1">
            <a:off x="6096000" y="1947038"/>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7" name="Line 33"/>
          <p:cNvSpPr>
            <a:spLocks noChangeShapeType="1"/>
          </p:cNvSpPr>
          <p:nvPr/>
        </p:nvSpPr>
        <p:spPr bwMode="auto">
          <a:xfrm>
            <a:off x="10261600" y="5071238"/>
            <a:ext cx="0" cy="381000"/>
          </a:xfrm>
          <a:prstGeom prst="line">
            <a:avLst/>
          </a:prstGeom>
          <a:noFill/>
          <a:ln w="31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
        <p:nvSpPr>
          <p:cNvPr id="36898" name="Line 34"/>
          <p:cNvSpPr>
            <a:spLocks noChangeShapeType="1"/>
          </p:cNvSpPr>
          <p:nvPr/>
        </p:nvSpPr>
        <p:spPr bwMode="auto">
          <a:xfrm>
            <a:off x="6096000" y="5071238"/>
            <a:ext cx="0" cy="381000"/>
          </a:xfrm>
          <a:prstGeom prst="line">
            <a:avLst/>
          </a:prstGeom>
          <a:noFill/>
          <a:ln w="31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smtClean="0">
              <a:solidFill>
                <a:prstClr val="black"/>
              </a:solidFill>
            </a:endParaRPr>
          </a:p>
        </p:txBody>
      </p:sp>
    </p:spTree>
    <p:extLst>
      <p:ext uri="{BB962C8B-B14F-4D97-AF65-F5344CB8AC3E}">
        <p14:creationId xmlns:p14="http://schemas.microsoft.com/office/powerpoint/2010/main" val="25250351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1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p:cTn id="12" dur="500" decel="50000" fill="hold">
                                          <p:stCondLst>
                                            <p:cond delay="0"/>
                                          </p:stCondLst>
                                        </p:cTn>
                                        <p:tgtEl>
                                          <p:spTgt spid="3686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686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6869"/>
                                        </p:tgtEl>
                                        <p:attrNameLst>
                                          <p:attrName>ppt_w</p:attrName>
                                        </p:attrNameLst>
                                      </p:cBhvr>
                                      <p:tavLst>
                                        <p:tav tm="0">
                                          <p:val>
                                            <p:strVal val="#ppt_w*.05"/>
                                          </p:val>
                                        </p:tav>
                                        <p:tav tm="100000">
                                          <p:val>
                                            <p:strVal val="#ppt_w"/>
                                          </p:val>
                                        </p:tav>
                                      </p:tavLst>
                                    </p:anim>
                                    <p:anim calcmode="lin" valueType="num">
                                      <p:cBhvr>
                                        <p:cTn id="15" dur="1000" fill="hold"/>
                                        <p:tgtEl>
                                          <p:spTgt spid="3686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686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686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686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68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6872"/>
                                        </p:tgtEl>
                                        <p:attrNameLst>
                                          <p:attrName>style.visibility</p:attrName>
                                        </p:attrNameLst>
                                      </p:cBhvr>
                                      <p:to>
                                        <p:strVal val="visible"/>
                                      </p:to>
                                    </p:set>
                                    <p:anim calcmode="lin" valueType="num">
                                      <p:cBhvr>
                                        <p:cTn id="24" dur="500" decel="50000" fill="hold">
                                          <p:stCondLst>
                                            <p:cond delay="0"/>
                                          </p:stCondLst>
                                        </p:cTn>
                                        <p:tgtEl>
                                          <p:spTgt spid="3687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687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6872"/>
                                        </p:tgtEl>
                                        <p:attrNameLst>
                                          <p:attrName>ppt_w</p:attrName>
                                        </p:attrNameLst>
                                      </p:cBhvr>
                                      <p:tavLst>
                                        <p:tav tm="0">
                                          <p:val>
                                            <p:strVal val="#ppt_w*.05"/>
                                          </p:val>
                                        </p:tav>
                                        <p:tav tm="100000">
                                          <p:val>
                                            <p:strVal val="#ppt_w"/>
                                          </p:val>
                                        </p:tav>
                                      </p:tavLst>
                                    </p:anim>
                                    <p:anim calcmode="lin" valueType="num">
                                      <p:cBhvr>
                                        <p:cTn id="27" dur="1000" fill="hold"/>
                                        <p:tgtEl>
                                          <p:spTgt spid="3687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687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687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687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68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6871"/>
                                        </p:tgtEl>
                                        <p:attrNameLst>
                                          <p:attrName>style.visibility</p:attrName>
                                        </p:attrNameLst>
                                      </p:cBhvr>
                                      <p:to>
                                        <p:strVal val="visible"/>
                                      </p:to>
                                    </p:set>
                                    <p:anim calcmode="lin" valueType="num">
                                      <p:cBhvr>
                                        <p:cTn id="36" dur="500" decel="50000" fill="hold">
                                          <p:stCondLst>
                                            <p:cond delay="0"/>
                                          </p:stCondLst>
                                        </p:cTn>
                                        <p:tgtEl>
                                          <p:spTgt spid="36871"/>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6871"/>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6871"/>
                                        </p:tgtEl>
                                        <p:attrNameLst>
                                          <p:attrName>ppt_w</p:attrName>
                                        </p:attrNameLst>
                                      </p:cBhvr>
                                      <p:tavLst>
                                        <p:tav tm="0">
                                          <p:val>
                                            <p:strVal val="#ppt_w*.05"/>
                                          </p:val>
                                        </p:tav>
                                        <p:tav tm="100000">
                                          <p:val>
                                            <p:strVal val="#ppt_w"/>
                                          </p:val>
                                        </p:tav>
                                      </p:tavLst>
                                    </p:anim>
                                    <p:anim calcmode="lin" valueType="num">
                                      <p:cBhvr>
                                        <p:cTn id="39" dur="1000" fill="hold"/>
                                        <p:tgtEl>
                                          <p:spTgt spid="36871"/>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6871"/>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6871"/>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6871"/>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68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36870"/>
                                        </p:tgtEl>
                                        <p:attrNameLst>
                                          <p:attrName>style.visibility</p:attrName>
                                        </p:attrNameLst>
                                      </p:cBhvr>
                                      <p:to>
                                        <p:strVal val="visible"/>
                                      </p:to>
                                    </p:set>
                                    <p:anim calcmode="lin" valueType="num">
                                      <p:cBhvr>
                                        <p:cTn id="48" dur="500" decel="50000" fill="hold">
                                          <p:stCondLst>
                                            <p:cond delay="0"/>
                                          </p:stCondLst>
                                        </p:cTn>
                                        <p:tgtEl>
                                          <p:spTgt spid="36870"/>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6870"/>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6870"/>
                                        </p:tgtEl>
                                        <p:attrNameLst>
                                          <p:attrName>ppt_w</p:attrName>
                                        </p:attrNameLst>
                                      </p:cBhvr>
                                      <p:tavLst>
                                        <p:tav tm="0">
                                          <p:val>
                                            <p:strVal val="#ppt_w*.05"/>
                                          </p:val>
                                        </p:tav>
                                        <p:tav tm="100000">
                                          <p:val>
                                            <p:strVal val="#ppt_w"/>
                                          </p:val>
                                        </p:tav>
                                      </p:tavLst>
                                    </p:anim>
                                    <p:anim calcmode="lin" valueType="num">
                                      <p:cBhvr>
                                        <p:cTn id="51" dur="1000" fill="hold"/>
                                        <p:tgtEl>
                                          <p:spTgt spid="36870"/>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6870"/>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6870"/>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6870"/>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687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6886"/>
                                        </p:tgtEl>
                                        <p:attrNameLst>
                                          <p:attrName>style.visibility</p:attrName>
                                        </p:attrNameLst>
                                      </p:cBhvr>
                                      <p:to>
                                        <p:strVal val="visible"/>
                                      </p:to>
                                    </p:set>
                                    <p:animEffect transition="in" filter="wipe(left)">
                                      <p:cBhvr>
                                        <p:cTn id="58" dur="2000"/>
                                        <p:tgtEl>
                                          <p:spTgt spid="3688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6876"/>
                                        </p:tgtEl>
                                        <p:attrNameLst>
                                          <p:attrName>style.visibility</p:attrName>
                                        </p:attrNameLst>
                                      </p:cBhvr>
                                      <p:to>
                                        <p:strVal val="visible"/>
                                      </p:to>
                                    </p:set>
                                    <p:anim calcmode="lin" valueType="num">
                                      <p:cBhvr>
                                        <p:cTn id="63" dur="500" decel="50000" fill="hold">
                                          <p:stCondLst>
                                            <p:cond delay="0"/>
                                          </p:stCondLst>
                                        </p:cTn>
                                        <p:tgtEl>
                                          <p:spTgt spid="36876"/>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6876"/>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6876"/>
                                        </p:tgtEl>
                                        <p:attrNameLst>
                                          <p:attrName>ppt_w</p:attrName>
                                        </p:attrNameLst>
                                      </p:cBhvr>
                                      <p:tavLst>
                                        <p:tav tm="0">
                                          <p:val>
                                            <p:strVal val="#ppt_w*.05"/>
                                          </p:val>
                                        </p:tav>
                                        <p:tav tm="100000">
                                          <p:val>
                                            <p:strVal val="#ppt_w"/>
                                          </p:val>
                                        </p:tav>
                                      </p:tavLst>
                                    </p:anim>
                                    <p:anim calcmode="lin" valueType="num">
                                      <p:cBhvr>
                                        <p:cTn id="66" dur="1000" fill="hold"/>
                                        <p:tgtEl>
                                          <p:spTgt spid="36876"/>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6876"/>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6876"/>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6876"/>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687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6889"/>
                                        </p:tgtEl>
                                        <p:attrNameLst>
                                          <p:attrName>style.visibility</p:attrName>
                                        </p:attrNameLst>
                                      </p:cBhvr>
                                      <p:to>
                                        <p:strVal val="visible"/>
                                      </p:to>
                                    </p:set>
                                    <p:animEffect transition="in" filter="wipe(left)">
                                      <p:cBhvr>
                                        <p:cTn id="73" dur="2000"/>
                                        <p:tgtEl>
                                          <p:spTgt spid="3688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36877"/>
                                        </p:tgtEl>
                                        <p:attrNameLst>
                                          <p:attrName>style.visibility</p:attrName>
                                        </p:attrNameLst>
                                      </p:cBhvr>
                                      <p:to>
                                        <p:strVal val="visible"/>
                                      </p:to>
                                    </p:set>
                                    <p:anim calcmode="lin" valueType="num">
                                      <p:cBhvr>
                                        <p:cTn id="78" dur="500" decel="50000" fill="hold">
                                          <p:stCondLst>
                                            <p:cond delay="0"/>
                                          </p:stCondLst>
                                        </p:cTn>
                                        <p:tgtEl>
                                          <p:spTgt spid="36877"/>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36877"/>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36877"/>
                                        </p:tgtEl>
                                        <p:attrNameLst>
                                          <p:attrName>ppt_w</p:attrName>
                                        </p:attrNameLst>
                                      </p:cBhvr>
                                      <p:tavLst>
                                        <p:tav tm="0">
                                          <p:val>
                                            <p:strVal val="#ppt_w*.05"/>
                                          </p:val>
                                        </p:tav>
                                        <p:tav tm="100000">
                                          <p:val>
                                            <p:strVal val="#ppt_w"/>
                                          </p:val>
                                        </p:tav>
                                      </p:tavLst>
                                    </p:anim>
                                    <p:anim calcmode="lin" valueType="num">
                                      <p:cBhvr>
                                        <p:cTn id="81" dur="1000" fill="hold"/>
                                        <p:tgtEl>
                                          <p:spTgt spid="36877"/>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36877"/>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36877"/>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36877"/>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3687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6890"/>
                                        </p:tgtEl>
                                        <p:attrNameLst>
                                          <p:attrName>style.visibility</p:attrName>
                                        </p:attrNameLst>
                                      </p:cBhvr>
                                      <p:to>
                                        <p:strVal val="visible"/>
                                      </p:to>
                                    </p:set>
                                    <p:animEffect transition="in" filter="wipe(left)">
                                      <p:cBhvr>
                                        <p:cTn id="88" dur="2000"/>
                                        <p:tgtEl>
                                          <p:spTgt spid="3689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36875"/>
                                        </p:tgtEl>
                                        <p:attrNameLst>
                                          <p:attrName>style.visibility</p:attrName>
                                        </p:attrNameLst>
                                      </p:cBhvr>
                                      <p:to>
                                        <p:strVal val="visible"/>
                                      </p:to>
                                    </p:set>
                                    <p:anim calcmode="lin" valueType="num">
                                      <p:cBhvr>
                                        <p:cTn id="93" dur="500" decel="50000" fill="hold">
                                          <p:stCondLst>
                                            <p:cond delay="0"/>
                                          </p:stCondLst>
                                        </p:cTn>
                                        <p:tgtEl>
                                          <p:spTgt spid="36875"/>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36875"/>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36875"/>
                                        </p:tgtEl>
                                        <p:attrNameLst>
                                          <p:attrName>ppt_w</p:attrName>
                                        </p:attrNameLst>
                                      </p:cBhvr>
                                      <p:tavLst>
                                        <p:tav tm="0">
                                          <p:val>
                                            <p:strVal val="#ppt_w*.05"/>
                                          </p:val>
                                        </p:tav>
                                        <p:tav tm="100000">
                                          <p:val>
                                            <p:strVal val="#ppt_w"/>
                                          </p:val>
                                        </p:tav>
                                      </p:tavLst>
                                    </p:anim>
                                    <p:anim calcmode="lin" valueType="num">
                                      <p:cBhvr>
                                        <p:cTn id="96" dur="1000" fill="hold"/>
                                        <p:tgtEl>
                                          <p:spTgt spid="36875"/>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36875"/>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36875"/>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36875"/>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3687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6887"/>
                                        </p:tgtEl>
                                        <p:attrNameLst>
                                          <p:attrName>style.visibility</p:attrName>
                                        </p:attrNameLst>
                                      </p:cBhvr>
                                      <p:to>
                                        <p:strVal val="visible"/>
                                      </p:to>
                                    </p:set>
                                    <p:animEffect transition="in" filter="wipe(left)">
                                      <p:cBhvr>
                                        <p:cTn id="103" dur="2000"/>
                                        <p:tgtEl>
                                          <p:spTgt spid="3688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5" presetClass="entr" presetSubtype="0" fill="hold" grpId="0" nodeType="clickEffect">
                                  <p:stCondLst>
                                    <p:cond delay="0"/>
                                  </p:stCondLst>
                                  <p:childTnLst>
                                    <p:set>
                                      <p:cBhvr>
                                        <p:cTn id="107" dur="1" fill="hold">
                                          <p:stCondLst>
                                            <p:cond delay="0"/>
                                          </p:stCondLst>
                                        </p:cTn>
                                        <p:tgtEl>
                                          <p:spTgt spid="36880"/>
                                        </p:tgtEl>
                                        <p:attrNameLst>
                                          <p:attrName>style.visibility</p:attrName>
                                        </p:attrNameLst>
                                      </p:cBhvr>
                                      <p:to>
                                        <p:strVal val="visible"/>
                                      </p:to>
                                    </p:set>
                                    <p:anim calcmode="lin" valueType="num">
                                      <p:cBhvr>
                                        <p:cTn id="108" dur="500" decel="50000" fill="hold">
                                          <p:stCondLst>
                                            <p:cond delay="0"/>
                                          </p:stCondLst>
                                        </p:cTn>
                                        <p:tgtEl>
                                          <p:spTgt spid="36880"/>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36880"/>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36880"/>
                                        </p:tgtEl>
                                        <p:attrNameLst>
                                          <p:attrName>ppt_w</p:attrName>
                                        </p:attrNameLst>
                                      </p:cBhvr>
                                      <p:tavLst>
                                        <p:tav tm="0">
                                          <p:val>
                                            <p:strVal val="#ppt_w*.05"/>
                                          </p:val>
                                        </p:tav>
                                        <p:tav tm="100000">
                                          <p:val>
                                            <p:strVal val="#ppt_w"/>
                                          </p:val>
                                        </p:tav>
                                      </p:tavLst>
                                    </p:anim>
                                    <p:anim calcmode="lin" valueType="num">
                                      <p:cBhvr>
                                        <p:cTn id="111" dur="1000" fill="hold"/>
                                        <p:tgtEl>
                                          <p:spTgt spid="36880"/>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36880"/>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36880"/>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36880"/>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3688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6896"/>
                                        </p:tgtEl>
                                        <p:attrNameLst>
                                          <p:attrName>style.visibility</p:attrName>
                                        </p:attrNameLst>
                                      </p:cBhvr>
                                      <p:to>
                                        <p:strVal val="visible"/>
                                      </p:to>
                                    </p:set>
                                    <p:animEffect transition="in" filter="wipe(left)">
                                      <p:cBhvr>
                                        <p:cTn id="118" dur="2000"/>
                                        <p:tgtEl>
                                          <p:spTgt spid="3689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36879"/>
                                        </p:tgtEl>
                                        <p:attrNameLst>
                                          <p:attrName>style.visibility</p:attrName>
                                        </p:attrNameLst>
                                      </p:cBhvr>
                                      <p:to>
                                        <p:strVal val="visible"/>
                                      </p:to>
                                    </p:set>
                                    <p:anim calcmode="lin" valueType="num">
                                      <p:cBhvr>
                                        <p:cTn id="123" dur="500" decel="50000" fill="hold">
                                          <p:stCondLst>
                                            <p:cond delay="0"/>
                                          </p:stCondLst>
                                        </p:cTn>
                                        <p:tgtEl>
                                          <p:spTgt spid="36879"/>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6879"/>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6879"/>
                                        </p:tgtEl>
                                        <p:attrNameLst>
                                          <p:attrName>ppt_w</p:attrName>
                                        </p:attrNameLst>
                                      </p:cBhvr>
                                      <p:tavLst>
                                        <p:tav tm="0">
                                          <p:val>
                                            <p:strVal val="#ppt_w*.05"/>
                                          </p:val>
                                        </p:tav>
                                        <p:tav tm="100000">
                                          <p:val>
                                            <p:strVal val="#ppt_w"/>
                                          </p:val>
                                        </p:tav>
                                      </p:tavLst>
                                    </p:anim>
                                    <p:anim calcmode="lin" valueType="num">
                                      <p:cBhvr>
                                        <p:cTn id="126" dur="1000" fill="hold"/>
                                        <p:tgtEl>
                                          <p:spTgt spid="36879"/>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6879"/>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6879"/>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6879"/>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6879"/>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36895"/>
                                        </p:tgtEl>
                                        <p:attrNameLst>
                                          <p:attrName>style.visibility</p:attrName>
                                        </p:attrNameLst>
                                      </p:cBhvr>
                                      <p:to>
                                        <p:strVal val="visible"/>
                                      </p:to>
                                    </p:set>
                                    <p:animEffect transition="in" filter="wipe(left)">
                                      <p:cBhvr>
                                        <p:cTn id="133" dur="2000"/>
                                        <p:tgtEl>
                                          <p:spTgt spid="3689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5" presetClass="entr" presetSubtype="0" fill="hold" grpId="0" nodeType="clickEffect">
                                  <p:stCondLst>
                                    <p:cond delay="0"/>
                                  </p:stCondLst>
                                  <p:childTnLst>
                                    <p:set>
                                      <p:cBhvr>
                                        <p:cTn id="137" dur="1" fill="hold">
                                          <p:stCondLst>
                                            <p:cond delay="0"/>
                                          </p:stCondLst>
                                        </p:cTn>
                                        <p:tgtEl>
                                          <p:spTgt spid="36881"/>
                                        </p:tgtEl>
                                        <p:attrNameLst>
                                          <p:attrName>style.visibility</p:attrName>
                                        </p:attrNameLst>
                                      </p:cBhvr>
                                      <p:to>
                                        <p:strVal val="visible"/>
                                      </p:to>
                                    </p:set>
                                    <p:anim calcmode="lin" valueType="num">
                                      <p:cBhvr>
                                        <p:cTn id="138" dur="500" decel="50000" fill="hold">
                                          <p:stCondLst>
                                            <p:cond delay="0"/>
                                          </p:stCondLst>
                                        </p:cTn>
                                        <p:tgtEl>
                                          <p:spTgt spid="36881"/>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36881"/>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36881"/>
                                        </p:tgtEl>
                                        <p:attrNameLst>
                                          <p:attrName>ppt_w</p:attrName>
                                        </p:attrNameLst>
                                      </p:cBhvr>
                                      <p:tavLst>
                                        <p:tav tm="0">
                                          <p:val>
                                            <p:strVal val="#ppt_w*.05"/>
                                          </p:val>
                                        </p:tav>
                                        <p:tav tm="100000">
                                          <p:val>
                                            <p:strVal val="#ppt_w"/>
                                          </p:val>
                                        </p:tav>
                                      </p:tavLst>
                                    </p:anim>
                                    <p:anim calcmode="lin" valueType="num">
                                      <p:cBhvr>
                                        <p:cTn id="141" dur="1000" fill="hold"/>
                                        <p:tgtEl>
                                          <p:spTgt spid="36881"/>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36881"/>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36881"/>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36881"/>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3688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36894"/>
                                        </p:tgtEl>
                                        <p:attrNameLst>
                                          <p:attrName>style.visibility</p:attrName>
                                        </p:attrNameLst>
                                      </p:cBhvr>
                                      <p:to>
                                        <p:strVal val="visible"/>
                                      </p:to>
                                    </p:set>
                                    <p:animEffect transition="in" filter="wipe(left)">
                                      <p:cBhvr>
                                        <p:cTn id="148" dur="2000"/>
                                        <p:tgtEl>
                                          <p:spTgt spid="3689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5" presetClass="entr" presetSubtype="0" fill="hold" grpId="0" nodeType="clickEffect">
                                  <p:stCondLst>
                                    <p:cond delay="0"/>
                                  </p:stCondLst>
                                  <p:childTnLst>
                                    <p:set>
                                      <p:cBhvr>
                                        <p:cTn id="152" dur="1" fill="hold">
                                          <p:stCondLst>
                                            <p:cond delay="0"/>
                                          </p:stCondLst>
                                        </p:cTn>
                                        <p:tgtEl>
                                          <p:spTgt spid="36885"/>
                                        </p:tgtEl>
                                        <p:attrNameLst>
                                          <p:attrName>style.visibility</p:attrName>
                                        </p:attrNameLst>
                                      </p:cBhvr>
                                      <p:to>
                                        <p:strVal val="visible"/>
                                      </p:to>
                                    </p:set>
                                    <p:anim calcmode="lin" valueType="num">
                                      <p:cBhvr>
                                        <p:cTn id="153" dur="500" decel="50000" fill="hold">
                                          <p:stCondLst>
                                            <p:cond delay="0"/>
                                          </p:stCondLst>
                                        </p:cTn>
                                        <p:tgtEl>
                                          <p:spTgt spid="36885"/>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36885"/>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36885"/>
                                        </p:tgtEl>
                                        <p:attrNameLst>
                                          <p:attrName>ppt_w</p:attrName>
                                        </p:attrNameLst>
                                      </p:cBhvr>
                                      <p:tavLst>
                                        <p:tav tm="0">
                                          <p:val>
                                            <p:strVal val="#ppt_w*.05"/>
                                          </p:val>
                                        </p:tav>
                                        <p:tav tm="100000">
                                          <p:val>
                                            <p:strVal val="#ppt_w"/>
                                          </p:val>
                                        </p:tav>
                                      </p:tavLst>
                                    </p:anim>
                                    <p:anim calcmode="lin" valueType="num">
                                      <p:cBhvr>
                                        <p:cTn id="156" dur="1000" fill="hold"/>
                                        <p:tgtEl>
                                          <p:spTgt spid="36885"/>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36885"/>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36885"/>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36885"/>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36885"/>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36893"/>
                                        </p:tgtEl>
                                        <p:attrNameLst>
                                          <p:attrName>style.visibility</p:attrName>
                                        </p:attrNameLst>
                                      </p:cBhvr>
                                      <p:to>
                                        <p:strVal val="visible"/>
                                      </p:to>
                                    </p:set>
                                    <p:animEffect transition="in" filter="wipe(left)">
                                      <p:cBhvr>
                                        <p:cTn id="163" dur="2000"/>
                                        <p:tgtEl>
                                          <p:spTgt spid="36893"/>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5" presetClass="entr" presetSubtype="0" fill="hold" grpId="0" nodeType="clickEffect">
                                  <p:stCondLst>
                                    <p:cond delay="0"/>
                                  </p:stCondLst>
                                  <p:childTnLst>
                                    <p:set>
                                      <p:cBhvr>
                                        <p:cTn id="167" dur="1" fill="hold">
                                          <p:stCondLst>
                                            <p:cond delay="0"/>
                                          </p:stCondLst>
                                        </p:cTn>
                                        <p:tgtEl>
                                          <p:spTgt spid="36882"/>
                                        </p:tgtEl>
                                        <p:attrNameLst>
                                          <p:attrName>style.visibility</p:attrName>
                                        </p:attrNameLst>
                                      </p:cBhvr>
                                      <p:to>
                                        <p:strVal val="visible"/>
                                      </p:to>
                                    </p:set>
                                    <p:anim calcmode="lin" valueType="num">
                                      <p:cBhvr>
                                        <p:cTn id="168" dur="500" decel="50000" fill="hold">
                                          <p:stCondLst>
                                            <p:cond delay="0"/>
                                          </p:stCondLst>
                                        </p:cTn>
                                        <p:tgtEl>
                                          <p:spTgt spid="36882"/>
                                        </p:tgtEl>
                                        <p:attrNameLst>
                                          <p:attrName>style.rotation</p:attrName>
                                        </p:attrNameLst>
                                      </p:cBhvr>
                                      <p:tavLst>
                                        <p:tav tm="0">
                                          <p:val>
                                            <p:fltVal val="-90"/>
                                          </p:val>
                                        </p:tav>
                                        <p:tav tm="100000">
                                          <p:val>
                                            <p:fltVal val="0"/>
                                          </p:val>
                                        </p:tav>
                                      </p:tavLst>
                                    </p:anim>
                                    <p:anim calcmode="lin" valueType="num">
                                      <p:cBhvr>
                                        <p:cTn id="169" dur="500" decel="50000" fill="hold">
                                          <p:stCondLst>
                                            <p:cond delay="0"/>
                                          </p:stCondLst>
                                        </p:cTn>
                                        <p:tgtEl>
                                          <p:spTgt spid="36882"/>
                                        </p:tgtEl>
                                        <p:attrNameLst>
                                          <p:attrName>ppt_w</p:attrName>
                                        </p:attrNameLst>
                                      </p:cBhvr>
                                      <p:tavLst>
                                        <p:tav tm="0">
                                          <p:val>
                                            <p:strVal val="#ppt_w"/>
                                          </p:val>
                                        </p:tav>
                                        <p:tav tm="100000">
                                          <p:val>
                                            <p:strVal val="#ppt_w*.05"/>
                                          </p:val>
                                        </p:tav>
                                      </p:tavLst>
                                    </p:anim>
                                    <p:anim calcmode="lin" valueType="num">
                                      <p:cBhvr>
                                        <p:cTn id="170" dur="500" accel="50000" fill="hold">
                                          <p:stCondLst>
                                            <p:cond delay="500"/>
                                          </p:stCondLst>
                                        </p:cTn>
                                        <p:tgtEl>
                                          <p:spTgt spid="36882"/>
                                        </p:tgtEl>
                                        <p:attrNameLst>
                                          <p:attrName>ppt_w</p:attrName>
                                        </p:attrNameLst>
                                      </p:cBhvr>
                                      <p:tavLst>
                                        <p:tav tm="0">
                                          <p:val>
                                            <p:strVal val="#ppt_w*.05"/>
                                          </p:val>
                                        </p:tav>
                                        <p:tav tm="100000">
                                          <p:val>
                                            <p:strVal val="#ppt_w"/>
                                          </p:val>
                                        </p:tav>
                                      </p:tavLst>
                                    </p:anim>
                                    <p:anim calcmode="lin" valueType="num">
                                      <p:cBhvr>
                                        <p:cTn id="171" dur="1000" fill="hold"/>
                                        <p:tgtEl>
                                          <p:spTgt spid="36882"/>
                                        </p:tgtEl>
                                        <p:attrNameLst>
                                          <p:attrName>ppt_h</p:attrName>
                                        </p:attrNameLst>
                                      </p:cBhvr>
                                      <p:tavLst>
                                        <p:tav tm="0">
                                          <p:val>
                                            <p:strVal val="#ppt_h"/>
                                          </p:val>
                                        </p:tav>
                                        <p:tav tm="100000">
                                          <p:val>
                                            <p:strVal val="#ppt_h"/>
                                          </p:val>
                                        </p:tav>
                                      </p:tavLst>
                                    </p:anim>
                                    <p:anim calcmode="lin" valueType="num">
                                      <p:cBhvr>
                                        <p:cTn id="172" dur="500" decel="50000" fill="hold">
                                          <p:stCondLst>
                                            <p:cond delay="0"/>
                                          </p:stCondLst>
                                        </p:cTn>
                                        <p:tgtEl>
                                          <p:spTgt spid="36882"/>
                                        </p:tgtEl>
                                        <p:attrNameLst>
                                          <p:attrName>ppt_x</p:attrName>
                                        </p:attrNameLst>
                                      </p:cBhvr>
                                      <p:tavLst>
                                        <p:tav tm="0">
                                          <p:val>
                                            <p:strVal val="#ppt_x+.4"/>
                                          </p:val>
                                        </p:tav>
                                        <p:tav tm="100000">
                                          <p:val>
                                            <p:strVal val="#ppt_x"/>
                                          </p:val>
                                        </p:tav>
                                      </p:tavLst>
                                    </p:anim>
                                    <p:anim calcmode="lin" valueType="num">
                                      <p:cBhvr>
                                        <p:cTn id="173" dur="500" decel="50000" fill="hold">
                                          <p:stCondLst>
                                            <p:cond delay="0"/>
                                          </p:stCondLst>
                                        </p:cTn>
                                        <p:tgtEl>
                                          <p:spTgt spid="36882"/>
                                        </p:tgtEl>
                                        <p:attrNameLst>
                                          <p:attrName>ppt_y</p:attrName>
                                        </p:attrNameLst>
                                      </p:cBhvr>
                                      <p:tavLst>
                                        <p:tav tm="0">
                                          <p:val>
                                            <p:strVal val="#ppt_y-.2"/>
                                          </p:val>
                                        </p:tav>
                                        <p:tav tm="100000">
                                          <p:val>
                                            <p:strVal val="#ppt_y+.1"/>
                                          </p:val>
                                        </p:tav>
                                      </p:tavLst>
                                    </p:anim>
                                    <p:anim calcmode="lin" valueType="num">
                                      <p:cBhvr>
                                        <p:cTn id="174" dur="500" accel="50000" fill="hold">
                                          <p:stCondLst>
                                            <p:cond delay="500"/>
                                          </p:stCondLst>
                                        </p:cTn>
                                        <p:tgtEl>
                                          <p:spTgt spid="36882"/>
                                        </p:tgtEl>
                                        <p:attrNameLst>
                                          <p:attrName>ppt_y</p:attrName>
                                        </p:attrNameLst>
                                      </p:cBhvr>
                                      <p:tavLst>
                                        <p:tav tm="0">
                                          <p:val>
                                            <p:strVal val="#ppt_y+.1"/>
                                          </p:val>
                                        </p:tav>
                                        <p:tav tm="100000">
                                          <p:val>
                                            <p:strVal val="#ppt_y"/>
                                          </p:val>
                                        </p:tav>
                                      </p:tavLst>
                                    </p:anim>
                                    <p:animEffect transition="in" filter="fade">
                                      <p:cBhvr>
                                        <p:cTn id="175" dur="1000" decel="50000">
                                          <p:stCondLst>
                                            <p:cond delay="0"/>
                                          </p:stCondLst>
                                        </p:cTn>
                                        <p:tgtEl>
                                          <p:spTgt spid="36882"/>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36892"/>
                                        </p:tgtEl>
                                        <p:attrNameLst>
                                          <p:attrName>style.visibility</p:attrName>
                                        </p:attrNameLst>
                                      </p:cBhvr>
                                      <p:to>
                                        <p:strVal val="visible"/>
                                      </p:to>
                                    </p:set>
                                    <p:animEffect transition="in" filter="wipe(left)">
                                      <p:cBhvr>
                                        <p:cTn id="178" dur="2000"/>
                                        <p:tgtEl>
                                          <p:spTgt spid="3689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5" presetClass="entr" presetSubtype="0" fill="hold" grpId="0" nodeType="clickEffect">
                                  <p:stCondLst>
                                    <p:cond delay="0"/>
                                  </p:stCondLst>
                                  <p:childTnLst>
                                    <p:set>
                                      <p:cBhvr>
                                        <p:cTn id="182" dur="1" fill="hold">
                                          <p:stCondLst>
                                            <p:cond delay="0"/>
                                          </p:stCondLst>
                                        </p:cTn>
                                        <p:tgtEl>
                                          <p:spTgt spid="36884"/>
                                        </p:tgtEl>
                                        <p:attrNameLst>
                                          <p:attrName>style.visibility</p:attrName>
                                        </p:attrNameLst>
                                      </p:cBhvr>
                                      <p:to>
                                        <p:strVal val="visible"/>
                                      </p:to>
                                    </p:set>
                                    <p:anim calcmode="lin" valueType="num">
                                      <p:cBhvr>
                                        <p:cTn id="183" dur="500" decel="50000" fill="hold">
                                          <p:stCondLst>
                                            <p:cond delay="0"/>
                                          </p:stCondLst>
                                        </p:cTn>
                                        <p:tgtEl>
                                          <p:spTgt spid="36884"/>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36884"/>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36884"/>
                                        </p:tgtEl>
                                        <p:attrNameLst>
                                          <p:attrName>ppt_w</p:attrName>
                                        </p:attrNameLst>
                                      </p:cBhvr>
                                      <p:tavLst>
                                        <p:tav tm="0">
                                          <p:val>
                                            <p:strVal val="#ppt_w*.05"/>
                                          </p:val>
                                        </p:tav>
                                        <p:tav tm="100000">
                                          <p:val>
                                            <p:strVal val="#ppt_w"/>
                                          </p:val>
                                        </p:tav>
                                      </p:tavLst>
                                    </p:anim>
                                    <p:anim calcmode="lin" valueType="num">
                                      <p:cBhvr>
                                        <p:cTn id="186" dur="1000" fill="hold"/>
                                        <p:tgtEl>
                                          <p:spTgt spid="36884"/>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36884"/>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36884"/>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36884"/>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36884"/>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36891"/>
                                        </p:tgtEl>
                                        <p:attrNameLst>
                                          <p:attrName>style.visibility</p:attrName>
                                        </p:attrNameLst>
                                      </p:cBhvr>
                                      <p:to>
                                        <p:strVal val="visible"/>
                                      </p:to>
                                    </p:set>
                                    <p:animEffect transition="in" filter="wipe(left)">
                                      <p:cBhvr>
                                        <p:cTn id="193" dur="2000"/>
                                        <p:tgtEl>
                                          <p:spTgt spid="36891"/>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5" presetClass="entr" presetSubtype="0" fill="hold" grpId="0" nodeType="clickEffect">
                                  <p:stCondLst>
                                    <p:cond delay="0"/>
                                  </p:stCondLst>
                                  <p:childTnLst>
                                    <p:set>
                                      <p:cBhvr>
                                        <p:cTn id="197" dur="1" fill="hold">
                                          <p:stCondLst>
                                            <p:cond delay="0"/>
                                          </p:stCondLst>
                                        </p:cTn>
                                        <p:tgtEl>
                                          <p:spTgt spid="36874"/>
                                        </p:tgtEl>
                                        <p:attrNameLst>
                                          <p:attrName>style.visibility</p:attrName>
                                        </p:attrNameLst>
                                      </p:cBhvr>
                                      <p:to>
                                        <p:strVal val="visible"/>
                                      </p:to>
                                    </p:set>
                                    <p:anim calcmode="lin" valueType="num">
                                      <p:cBhvr>
                                        <p:cTn id="198" dur="500" decel="50000" fill="hold">
                                          <p:stCondLst>
                                            <p:cond delay="0"/>
                                          </p:stCondLst>
                                        </p:cTn>
                                        <p:tgtEl>
                                          <p:spTgt spid="36874"/>
                                        </p:tgtEl>
                                        <p:attrNameLst>
                                          <p:attrName>style.rotation</p:attrName>
                                        </p:attrNameLst>
                                      </p:cBhvr>
                                      <p:tavLst>
                                        <p:tav tm="0">
                                          <p:val>
                                            <p:fltVal val="-90"/>
                                          </p:val>
                                        </p:tav>
                                        <p:tav tm="100000">
                                          <p:val>
                                            <p:fltVal val="0"/>
                                          </p:val>
                                        </p:tav>
                                      </p:tavLst>
                                    </p:anim>
                                    <p:anim calcmode="lin" valueType="num">
                                      <p:cBhvr>
                                        <p:cTn id="199" dur="500" decel="50000" fill="hold">
                                          <p:stCondLst>
                                            <p:cond delay="0"/>
                                          </p:stCondLst>
                                        </p:cTn>
                                        <p:tgtEl>
                                          <p:spTgt spid="36874"/>
                                        </p:tgtEl>
                                        <p:attrNameLst>
                                          <p:attrName>ppt_w</p:attrName>
                                        </p:attrNameLst>
                                      </p:cBhvr>
                                      <p:tavLst>
                                        <p:tav tm="0">
                                          <p:val>
                                            <p:strVal val="#ppt_w"/>
                                          </p:val>
                                        </p:tav>
                                        <p:tav tm="100000">
                                          <p:val>
                                            <p:strVal val="#ppt_w*.05"/>
                                          </p:val>
                                        </p:tav>
                                      </p:tavLst>
                                    </p:anim>
                                    <p:anim calcmode="lin" valueType="num">
                                      <p:cBhvr>
                                        <p:cTn id="200" dur="500" accel="50000" fill="hold">
                                          <p:stCondLst>
                                            <p:cond delay="500"/>
                                          </p:stCondLst>
                                        </p:cTn>
                                        <p:tgtEl>
                                          <p:spTgt spid="36874"/>
                                        </p:tgtEl>
                                        <p:attrNameLst>
                                          <p:attrName>ppt_w</p:attrName>
                                        </p:attrNameLst>
                                      </p:cBhvr>
                                      <p:tavLst>
                                        <p:tav tm="0">
                                          <p:val>
                                            <p:strVal val="#ppt_w*.05"/>
                                          </p:val>
                                        </p:tav>
                                        <p:tav tm="100000">
                                          <p:val>
                                            <p:strVal val="#ppt_w"/>
                                          </p:val>
                                        </p:tav>
                                      </p:tavLst>
                                    </p:anim>
                                    <p:anim calcmode="lin" valueType="num">
                                      <p:cBhvr>
                                        <p:cTn id="201" dur="1000" fill="hold"/>
                                        <p:tgtEl>
                                          <p:spTgt spid="36874"/>
                                        </p:tgtEl>
                                        <p:attrNameLst>
                                          <p:attrName>ppt_h</p:attrName>
                                        </p:attrNameLst>
                                      </p:cBhvr>
                                      <p:tavLst>
                                        <p:tav tm="0">
                                          <p:val>
                                            <p:strVal val="#ppt_h"/>
                                          </p:val>
                                        </p:tav>
                                        <p:tav tm="100000">
                                          <p:val>
                                            <p:strVal val="#ppt_h"/>
                                          </p:val>
                                        </p:tav>
                                      </p:tavLst>
                                    </p:anim>
                                    <p:anim calcmode="lin" valueType="num">
                                      <p:cBhvr>
                                        <p:cTn id="202" dur="500" decel="50000" fill="hold">
                                          <p:stCondLst>
                                            <p:cond delay="0"/>
                                          </p:stCondLst>
                                        </p:cTn>
                                        <p:tgtEl>
                                          <p:spTgt spid="36874"/>
                                        </p:tgtEl>
                                        <p:attrNameLst>
                                          <p:attrName>ppt_x</p:attrName>
                                        </p:attrNameLst>
                                      </p:cBhvr>
                                      <p:tavLst>
                                        <p:tav tm="0">
                                          <p:val>
                                            <p:strVal val="#ppt_x+.4"/>
                                          </p:val>
                                        </p:tav>
                                        <p:tav tm="100000">
                                          <p:val>
                                            <p:strVal val="#ppt_x"/>
                                          </p:val>
                                        </p:tav>
                                      </p:tavLst>
                                    </p:anim>
                                    <p:anim calcmode="lin" valueType="num">
                                      <p:cBhvr>
                                        <p:cTn id="203" dur="500" decel="50000" fill="hold">
                                          <p:stCondLst>
                                            <p:cond delay="0"/>
                                          </p:stCondLst>
                                        </p:cTn>
                                        <p:tgtEl>
                                          <p:spTgt spid="36874"/>
                                        </p:tgtEl>
                                        <p:attrNameLst>
                                          <p:attrName>ppt_y</p:attrName>
                                        </p:attrNameLst>
                                      </p:cBhvr>
                                      <p:tavLst>
                                        <p:tav tm="0">
                                          <p:val>
                                            <p:strVal val="#ppt_y-.2"/>
                                          </p:val>
                                        </p:tav>
                                        <p:tav tm="100000">
                                          <p:val>
                                            <p:strVal val="#ppt_y+.1"/>
                                          </p:val>
                                        </p:tav>
                                      </p:tavLst>
                                    </p:anim>
                                    <p:anim calcmode="lin" valueType="num">
                                      <p:cBhvr>
                                        <p:cTn id="204" dur="500" accel="50000" fill="hold">
                                          <p:stCondLst>
                                            <p:cond delay="500"/>
                                          </p:stCondLst>
                                        </p:cTn>
                                        <p:tgtEl>
                                          <p:spTgt spid="36874"/>
                                        </p:tgtEl>
                                        <p:attrNameLst>
                                          <p:attrName>ppt_y</p:attrName>
                                        </p:attrNameLst>
                                      </p:cBhvr>
                                      <p:tavLst>
                                        <p:tav tm="0">
                                          <p:val>
                                            <p:strVal val="#ppt_y+.1"/>
                                          </p:val>
                                        </p:tav>
                                        <p:tav tm="100000">
                                          <p:val>
                                            <p:strVal val="#ppt_y"/>
                                          </p:val>
                                        </p:tav>
                                      </p:tavLst>
                                    </p:anim>
                                    <p:animEffect transition="in" filter="fade">
                                      <p:cBhvr>
                                        <p:cTn id="205" dur="1000" decel="50000">
                                          <p:stCondLst>
                                            <p:cond delay="0"/>
                                          </p:stCondLst>
                                        </p:cTn>
                                        <p:tgtEl>
                                          <p:spTgt spid="36874"/>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36897"/>
                                        </p:tgtEl>
                                        <p:attrNameLst>
                                          <p:attrName>style.visibility</p:attrName>
                                        </p:attrNameLst>
                                      </p:cBhvr>
                                      <p:to>
                                        <p:strVal val="visible"/>
                                      </p:to>
                                    </p:set>
                                    <p:animEffect transition="in" filter="wipe(left)">
                                      <p:cBhvr>
                                        <p:cTn id="208" dur="2000"/>
                                        <p:tgtEl>
                                          <p:spTgt spid="36897"/>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36898"/>
                                        </p:tgtEl>
                                        <p:attrNameLst>
                                          <p:attrName>style.visibility</p:attrName>
                                        </p:attrNameLst>
                                      </p:cBhvr>
                                      <p:to>
                                        <p:strVal val="visible"/>
                                      </p:to>
                                    </p:set>
                                    <p:animEffect transition="in" filter="wipe(left)">
                                      <p:cBhvr>
                                        <p:cTn id="211" dur="2000"/>
                                        <p:tgtEl>
                                          <p:spTgt spid="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9" grpId="0" animBg="1"/>
      <p:bldP spid="36870" grpId="0" animBg="1"/>
      <p:bldP spid="36871" grpId="0" animBg="1"/>
      <p:bldP spid="36872" grpId="0" animBg="1"/>
      <p:bldP spid="36874" grpId="0" animBg="1"/>
      <p:bldP spid="36875" grpId="0" animBg="1"/>
      <p:bldP spid="36876" grpId="0" animBg="1"/>
      <p:bldP spid="36877" grpId="0" animBg="1"/>
      <p:bldP spid="36879" grpId="0" animBg="1"/>
      <p:bldP spid="36880" grpId="0" animBg="1"/>
      <p:bldP spid="36881" grpId="0" animBg="1"/>
      <p:bldP spid="36882" grpId="0" animBg="1"/>
      <p:bldP spid="36884" grpId="0" animBg="1"/>
      <p:bldP spid="36885" grpId="0" animBg="1"/>
      <p:bldP spid="36886" grpId="0" animBg="1"/>
      <p:bldP spid="36887" grpId="0" animBg="1"/>
      <p:bldP spid="36889" grpId="0" animBg="1"/>
      <p:bldP spid="36890" grpId="0" animBg="1"/>
      <p:bldP spid="36891" grpId="0" animBg="1"/>
      <p:bldP spid="36892" grpId="0" animBg="1"/>
      <p:bldP spid="36893" grpId="0" animBg="1"/>
      <p:bldP spid="36894" grpId="0" animBg="1"/>
      <p:bldP spid="36895" grpId="0" animBg="1"/>
      <p:bldP spid="36896" grpId="0" animBg="1"/>
      <p:bldP spid="36897" grpId="0" animBg="1"/>
      <p:bldP spid="3689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4499" y="2782478"/>
            <a:ext cx="1114709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b="1" dirty="0" smtClean="0">
                <a:solidFill>
                  <a:prstClr val="black"/>
                </a:solidFill>
                <a:latin typeface="Times New Roman" pitchFamily="18" charset="0"/>
              </a:rPr>
              <a:t>- Chị Phác</a:t>
            </a:r>
            <a:r>
              <a:rPr lang="nl-NL" sz="2800" dirty="0" smtClean="0">
                <a:solidFill>
                  <a:prstClr val="black"/>
                </a:solidFill>
                <a:latin typeface="Times New Roman" pitchFamily="18" charset="0"/>
              </a:rPr>
              <a:t>:</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Một cô bé ốm yếu mà can đảm, phải vật lộn để tước lấy con dao từ tay Phác, không cho nó làm việc trái với luân thường đạo lí.</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Trong lòng tan nát vì đau đớn: bố điên cuồng hành hạ mẹ, vì thương mẹ mà thằng em định cầm dao ngăn bố lại…</a:t>
            </a:r>
            <a:endParaRPr lang="en-US" sz="2800" dirty="0" smtClean="0">
              <a:solidFill>
                <a:prstClr val="black"/>
              </a:solidFill>
              <a:latin typeface="Times New Roman" pitchFamily="18" charset="0"/>
            </a:endParaRPr>
          </a:p>
          <a:p>
            <a:pPr marL="457200" indent="-457200" algn="just" eaLnBrk="1" fontAlgn="base" hangingPunct="1">
              <a:spcBef>
                <a:spcPts val="600"/>
              </a:spcBef>
              <a:spcAft>
                <a:spcPct val="0"/>
              </a:spcAft>
              <a:buClr>
                <a:srgbClr val="FE8637"/>
              </a:buClr>
              <a:buSzPct val="70000"/>
              <a:buFont typeface="Wingdings" pitchFamily="2" charset="2"/>
              <a:buChar char="Ø"/>
            </a:pPr>
            <a:r>
              <a:rPr lang="nl-NL" sz="2800" b="1" i="1" dirty="0" smtClean="0">
                <a:solidFill>
                  <a:schemeClr val="accent1"/>
                </a:solidFill>
                <a:latin typeface="Times New Roman" pitchFamily="18" charset="0"/>
              </a:rPr>
              <a:t>Có những hành động đúng đắn, biết lo toan, là chỗ dựa vững chắc cho người mẹ.</a:t>
            </a:r>
            <a:endParaRPr lang="en-US" sz="2800" b="1" i="1" dirty="0" smtClean="0">
              <a:solidFill>
                <a:schemeClr val="accent1"/>
              </a:solidFill>
              <a:latin typeface="Times New Roman" pitchFamily="18" charset="0"/>
            </a:endParaRPr>
          </a:p>
        </p:txBody>
      </p:sp>
      <p:sp>
        <p:nvSpPr>
          <p:cNvPr id="2" name="Up Ribbon 1"/>
          <p:cNvSpPr/>
          <p:nvPr/>
        </p:nvSpPr>
        <p:spPr>
          <a:xfrm>
            <a:off x="5804671" y="1954925"/>
            <a:ext cx="5892800" cy="1651602"/>
          </a:xfrm>
          <a:prstGeom prst="ribbon2">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400" b="1" dirty="0" smtClean="0">
                <a:solidFill>
                  <a:schemeClr val="accent2">
                    <a:lumMod val="75000"/>
                  </a:schemeClr>
                </a:solidFill>
              </a:rPr>
              <a:t>Những hiểu biết của em về chị em </a:t>
            </a:r>
            <a:r>
              <a:rPr lang="nl-NL" sz="2400" b="1" dirty="0">
                <a:solidFill>
                  <a:schemeClr val="accent2">
                    <a:lumMod val="75000"/>
                  </a:schemeClr>
                </a:solidFill>
              </a:rPr>
              <a:t>Phác?</a:t>
            </a:r>
            <a:endParaRPr lang="en-US" sz="2400" b="1" dirty="0">
              <a:solidFill>
                <a:schemeClr val="accent2">
                  <a:lumMod val="75000"/>
                </a:schemeClr>
              </a:solidFill>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6"/>
          <p:cNvSpPr/>
          <p:nvPr/>
        </p:nvSpPr>
        <p:spPr>
          <a:xfrm>
            <a:off x="399322" y="1072041"/>
            <a:ext cx="11633349" cy="1538883"/>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2</a:t>
            </a:r>
            <a:r>
              <a:rPr lang="nl-NL" sz="2800" b="1" dirty="0">
                <a:solidFill>
                  <a:srgbClr val="FF0000"/>
                </a:solidFill>
                <a:latin typeface="Times New Roman" pitchFamily="18" charset="0"/>
              </a:rPr>
              <a:t>. Câu chuyện của người đàn bà hàng chài ở toà án huyện:</a:t>
            </a:r>
          </a:p>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b. Các nhân vật trong câu chuyện:</a:t>
            </a:r>
            <a:endParaRPr lang="en-US" sz="2800" dirty="0">
              <a:solidFill>
                <a:srgbClr val="FF0000"/>
              </a:solidFill>
              <a:latin typeface="Times New Roman" pitchFamily="18" charset="0"/>
            </a:endParaRPr>
          </a:p>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 Chị Phác</a:t>
            </a:r>
            <a:endParaRPr lang="en-US" sz="2800" dirty="0">
              <a:solidFill>
                <a:srgbClr val="FF0000"/>
              </a:solidFill>
              <a:latin typeface="Times New Roman" pitchFamily="18" charset="0"/>
            </a:endParaRPr>
          </a:p>
        </p:txBody>
      </p:sp>
    </p:spTree>
    <p:extLst>
      <p:ext uri="{BB962C8B-B14F-4D97-AF65-F5344CB8AC3E}">
        <p14:creationId xmlns:p14="http://schemas.microsoft.com/office/powerpoint/2010/main" val="217399610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15363" name="Content Placeholder 3"/>
          <p:cNvSpPr>
            <a:spLocks noGrp="1"/>
          </p:cNvSpPr>
          <p:nvPr>
            <p:ph sz="quarter" idx="1"/>
          </p:nvPr>
        </p:nvSpPr>
        <p:spPr>
          <a:xfrm>
            <a:off x="545678" y="819818"/>
            <a:ext cx="9956800" cy="609600"/>
          </a:xfrm>
        </p:spPr>
        <p:txBody>
          <a:bodyPr/>
          <a:lstStyle/>
          <a:p>
            <a:pPr marL="0" indent="0" algn="just" eaLnBrk="1" hangingPunct="1">
              <a:buFont typeface="Wingdings" pitchFamily="2" charset="2"/>
              <a:buNone/>
            </a:pPr>
            <a:r>
              <a:rPr lang="en-US" sz="3200" b="1" dirty="0" smtClean="0">
                <a:solidFill>
                  <a:srgbClr val="FF0000"/>
                </a:solidFill>
                <a:cs typeface="Times New Roman" pitchFamily="18" charset="0"/>
              </a:rPr>
              <a:t>1.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giả</a:t>
            </a:r>
            <a:endParaRPr lang="en-US" sz="3200" b="1" dirty="0" smtClean="0">
              <a:solidFill>
                <a:srgbClr val="FF0000"/>
              </a:solidFill>
              <a:cs typeface="Times New Roman" pitchFamily="18" charset="0"/>
            </a:endParaRPr>
          </a:p>
        </p:txBody>
      </p:sp>
      <p:sp>
        <p:nvSpPr>
          <p:cNvPr id="8" name="Cloud Callout 7"/>
          <p:cNvSpPr/>
          <p:nvPr/>
        </p:nvSpPr>
        <p:spPr>
          <a:xfrm>
            <a:off x="362607" y="2128344"/>
            <a:ext cx="7535917" cy="3799490"/>
          </a:xfrm>
          <a:prstGeom prst="cloud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defRPr/>
            </a:pPr>
            <a:r>
              <a:rPr lang="nl-NL" sz="3200" b="1" i="1" dirty="0">
                <a:solidFill>
                  <a:schemeClr val="tx1"/>
                </a:solidFill>
                <a:cs typeface="Times New Roman" pitchFamily="18" charset="0"/>
              </a:rPr>
              <a:t>Em đã biết được những gì về Nguyễn Minh Châu và sáng tác của ông, </a:t>
            </a:r>
            <a:r>
              <a:rPr lang="nl-NL" sz="3200" b="1" i="1" dirty="0" smtClean="0">
                <a:solidFill>
                  <a:schemeClr val="tx1"/>
                </a:solidFill>
                <a:cs typeface="Times New Roman" pitchFamily="18" charset="0"/>
              </a:rPr>
              <a:t>đặc biệt là </a:t>
            </a:r>
            <a:r>
              <a:rPr lang="nl-NL" sz="3200" b="1" i="1" dirty="0">
                <a:solidFill>
                  <a:schemeClr val="tx1"/>
                </a:solidFill>
                <a:cs typeface="Times New Roman" pitchFamily="18" charset="0"/>
              </a:rPr>
              <a:t>chặng đường sau năm 1975?</a:t>
            </a:r>
            <a:endParaRPr lang="en-US" sz="3200" b="1" i="1" dirty="0">
              <a:solidFill>
                <a:schemeClr val="tx1"/>
              </a:solidFill>
              <a:ea typeface="PMingLiU"/>
              <a:cs typeface="Times New Roman" pitchFamily="18" charset="0"/>
            </a:endParaRPr>
          </a:p>
        </p:txBody>
      </p:sp>
      <p:sp>
        <p:nvSpPr>
          <p:cNvPr id="2" name="AutoShape 2" descr="Những Nhận Định Của Nguyễn Minh Châu Có Thể Sử Dụng Trong Tác Phẩm Chiếc  Thuyền Ngoài X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524" y="1124617"/>
            <a:ext cx="4050384" cy="5354559"/>
          </a:xfrm>
          <a:prstGeom prst="rect">
            <a:avLst/>
          </a:prstGeom>
        </p:spPr>
      </p:pic>
    </p:spTree>
    <p:extLst>
      <p:ext uri="{BB962C8B-B14F-4D97-AF65-F5344CB8AC3E}">
        <p14:creationId xmlns:p14="http://schemas.microsoft.com/office/powerpoint/2010/main" val="38584012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2"/>
                                        </p:tgtEl>
                                        <p:attrNameLst>
                                          <p:attrName>fillcolor</p:attrName>
                                        </p:attrNameLst>
                                      </p:cBhvr>
                                      <p:tavLst>
                                        <p:tav tm="0">
                                          <p:val>
                                            <p:clrVal>
                                              <a:schemeClr val="accent2"/>
                                            </p:clrVal>
                                          </p:val>
                                        </p:tav>
                                        <p:tav tm="50000">
                                          <p:val>
                                            <p:clrVal>
                                              <a:schemeClr val="hlink"/>
                                            </p:clrVal>
                                          </p:val>
                                        </p:tav>
                                      </p:tavLst>
                                    </p:anim>
                                    <p:set>
                                      <p:cBhvr>
                                        <p:cTn id="9" dur="80"/>
                                        <p:tgtEl>
                                          <p:spTgt spid="204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wipe(down)">
                                      <p:cBhvr>
                                        <p:cTn id="14" dur="500"/>
                                        <p:tgtEl>
                                          <p:spTgt spid="1536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5363" grpId="0" build="p"/>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51790" y="2751003"/>
            <a:ext cx="1114622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600" b="1" dirty="0" smtClean="0">
                <a:solidFill>
                  <a:prstClr val="black"/>
                </a:solidFill>
                <a:latin typeface="Times New Roman" pitchFamily="18" charset="0"/>
              </a:rPr>
              <a:t>- Phác</a:t>
            </a:r>
            <a:r>
              <a:rPr lang="nl-NL" sz="2600" dirty="0" smtClean="0">
                <a:solidFill>
                  <a:prstClr val="black"/>
                </a:solidFill>
                <a:latin typeface="Times New Roman" pitchFamily="18" charset="0"/>
              </a:rPr>
              <a:t>: Tính cách giống cha như đúc; </a:t>
            </a:r>
            <a:endParaRPr lang="en-US" sz="26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600" dirty="0" smtClean="0">
                <a:solidFill>
                  <a:prstClr val="black"/>
                </a:solidFill>
                <a:latin typeface="Times New Roman" pitchFamily="18" charset="0"/>
              </a:rPr>
              <a:t>+ Thương mẹ theo kiểu trẻ con xốc nổi, theo cách của đứa con trai vùng biển: chạy lại giật cái thắt lưng đánh lại cha và bị hai cái tát ngã dúi xuống cát.</a:t>
            </a:r>
            <a:endParaRPr lang="en-US" sz="26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600" dirty="0" smtClean="0">
                <a:solidFill>
                  <a:prstClr val="black"/>
                </a:solidFill>
                <a:latin typeface="Times New Roman" pitchFamily="18" charset="0"/>
              </a:rPr>
              <a:t>+ Nó</a:t>
            </a:r>
            <a:r>
              <a:rPr lang="nl-NL" sz="2600" i="1" dirty="0" smtClean="0">
                <a:solidFill>
                  <a:prstClr val="black"/>
                </a:solidFill>
                <a:latin typeface="Times New Roman" pitchFamily="18" charset="0"/>
              </a:rPr>
              <a:t>“lặng lẽ đưa ngón tay lên khẽ sờ trên khuôn mặt người mẹ, như muốn lau đi những giọt nước mắt chứa đầy trong nốt rỗ chằng chịt”</a:t>
            </a:r>
            <a:endParaRPr lang="en-US" sz="26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600" i="1" dirty="0" smtClean="0">
                <a:solidFill>
                  <a:prstClr val="black"/>
                </a:solidFill>
                <a:latin typeface="Times New Roman" pitchFamily="18" charset="0"/>
              </a:rPr>
              <a:t>+ </a:t>
            </a:r>
            <a:r>
              <a:rPr lang="nl-NL" sz="2600" dirty="0" smtClean="0">
                <a:solidFill>
                  <a:prstClr val="black"/>
                </a:solidFill>
                <a:latin typeface="Times New Roman" pitchFamily="18" charset="0"/>
              </a:rPr>
              <a:t>Nó </a:t>
            </a:r>
            <a:r>
              <a:rPr lang="nl-NL" sz="2600" i="1" dirty="0" smtClean="0">
                <a:solidFill>
                  <a:prstClr val="black"/>
                </a:solidFill>
                <a:latin typeface="Times New Roman" pitchFamily="18" charset="0"/>
              </a:rPr>
              <a:t>“tuyên bố với các bác ở xưởng đóng thuyền rằng: nó còn có mặt ở dưới biển này thì mẹ nó không bị đánh” </a:t>
            </a:r>
            <a:r>
              <a:rPr lang="nl-NL" sz="2600" dirty="0" smtClean="0">
                <a:solidFill>
                  <a:prstClr val="black"/>
                </a:solidFill>
                <a:latin typeface="Times New Roman" pitchFamily="18" charset="0"/>
              </a:rPr>
              <a:t>-&gt; Phản ứng dữ dội, tình thương mẹ dạt dào.</a:t>
            </a:r>
            <a:endParaRPr lang="en-US" sz="26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600" dirty="0" smtClean="0">
                <a:solidFill>
                  <a:prstClr val="black"/>
                </a:solidFill>
                <a:latin typeface="Times New Roman" pitchFamily="18" charset="0"/>
              </a:rPr>
              <a:t>=&gt; Nhà văn tạo nên tình huống khó xử, nỗi đau khó giải quyết cho người đọc: đứng về ai, làm thế nào để trọn đạo làm con?</a:t>
            </a:r>
            <a:endParaRPr lang="en-US" sz="2600" dirty="0" smtClean="0">
              <a:solidFill>
                <a:prstClr val="black"/>
              </a:solidFill>
              <a:latin typeface="Times New Roman" pitchFamily="18" charset="0"/>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6"/>
          <p:cNvSpPr/>
          <p:nvPr/>
        </p:nvSpPr>
        <p:spPr>
          <a:xfrm>
            <a:off x="399322" y="1072041"/>
            <a:ext cx="11633349" cy="1538883"/>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2</a:t>
            </a:r>
            <a:r>
              <a:rPr lang="nl-NL" sz="2800" b="1" dirty="0">
                <a:solidFill>
                  <a:srgbClr val="FF0000"/>
                </a:solidFill>
                <a:latin typeface="Times New Roman" pitchFamily="18" charset="0"/>
              </a:rPr>
              <a:t>. Câu chuyện của người đàn bà hàng chài ở toà án huyện:</a:t>
            </a:r>
          </a:p>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b. Các nhân vật trong câu chuyện:</a:t>
            </a:r>
            <a:endParaRPr lang="en-US" sz="2800" dirty="0">
              <a:solidFill>
                <a:srgbClr val="FF0000"/>
              </a:solidFill>
              <a:latin typeface="Times New Roman" pitchFamily="18" charset="0"/>
            </a:endParaRPr>
          </a:p>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 Phác</a:t>
            </a:r>
            <a:endParaRPr lang="en-US" sz="2800" dirty="0">
              <a:solidFill>
                <a:srgbClr val="FF0000"/>
              </a:solidFill>
              <a:latin typeface="Times New Roman" pitchFamily="18" charset="0"/>
            </a:endParaRPr>
          </a:p>
        </p:txBody>
      </p:sp>
    </p:spTree>
    <p:extLst>
      <p:ext uri="{BB962C8B-B14F-4D97-AF65-F5344CB8AC3E}">
        <p14:creationId xmlns:p14="http://schemas.microsoft.com/office/powerpoint/2010/main" val="318232989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80">
                                          <p:stCondLst>
                                            <p:cond delay="0"/>
                                          </p:stCondLst>
                                        </p:cTn>
                                        <p:tgtEl>
                                          <p:spTgt spid="4">
                                            <p:txEl>
                                              <p:pRg st="3" end="3"/>
                                            </p:txEl>
                                          </p:spTgt>
                                        </p:tgtEl>
                                      </p:cBhvr>
                                    </p:animEffect>
                                    <p:anim calcmode="lin" valueType="num">
                                      <p:cBhvr>
                                        <p:cTn id="23"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xEl>
                                              <p:pRg st="3" end="3"/>
                                            </p:txEl>
                                          </p:spTgt>
                                        </p:tgtEl>
                                      </p:cBhvr>
                                      <p:to x="100000" y="60000"/>
                                    </p:animScale>
                                    <p:animScale>
                                      <p:cBhvr>
                                        <p:cTn id="29" dur="166" decel="50000">
                                          <p:stCondLst>
                                            <p:cond delay="676"/>
                                          </p:stCondLst>
                                        </p:cTn>
                                        <p:tgtEl>
                                          <p:spTgt spid="4">
                                            <p:txEl>
                                              <p:pRg st="3" end="3"/>
                                            </p:txEl>
                                          </p:spTgt>
                                        </p:tgtEl>
                                      </p:cBhvr>
                                      <p:to x="100000" y="100000"/>
                                    </p:animScale>
                                    <p:animScale>
                                      <p:cBhvr>
                                        <p:cTn id="30" dur="26">
                                          <p:stCondLst>
                                            <p:cond delay="1312"/>
                                          </p:stCondLst>
                                        </p:cTn>
                                        <p:tgtEl>
                                          <p:spTgt spid="4">
                                            <p:txEl>
                                              <p:pRg st="3" end="3"/>
                                            </p:txEl>
                                          </p:spTgt>
                                        </p:tgtEl>
                                      </p:cBhvr>
                                      <p:to x="100000" y="80000"/>
                                    </p:animScale>
                                    <p:animScale>
                                      <p:cBhvr>
                                        <p:cTn id="31" dur="166" decel="50000">
                                          <p:stCondLst>
                                            <p:cond delay="1338"/>
                                          </p:stCondLst>
                                        </p:cTn>
                                        <p:tgtEl>
                                          <p:spTgt spid="4">
                                            <p:txEl>
                                              <p:pRg st="3" end="3"/>
                                            </p:txEl>
                                          </p:spTgt>
                                        </p:tgtEl>
                                      </p:cBhvr>
                                      <p:to x="100000" y="100000"/>
                                    </p:animScale>
                                    <p:animScale>
                                      <p:cBhvr>
                                        <p:cTn id="32" dur="26">
                                          <p:stCondLst>
                                            <p:cond delay="1642"/>
                                          </p:stCondLst>
                                        </p:cTn>
                                        <p:tgtEl>
                                          <p:spTgt spid="4">
                                            <p:txEl>
                                              <p:pRg st="3" end="3"/>
                                            </p:txEl>
                                          </p:spTgt>
                                        </p:tgtEl>
                                      </p:cBhvr>
                                      <p:to x="100000" y="90000"/>
                                    </p:animScale>
                                    <p:animScale>
                                      <p:cBhvr>
                                        <p:cTn id="33" dur="166" decel="50000">
                                          <p:stCondLst>
                                            <p:cond delay="1668"/>
                                          </p:stCondLst>
                                        </p:cTn>
                                        <p:tgtEl>
                                          <p:spTgt spid="4">
                                            <p:txEl>
                                              <p:pRg st="3" end="3"/>
                                            </p:txEl>
                                          </p:spTgt>
                                        </p:tgtEl>
                                      </p:cBhvr>
                                      <p:to x="100000" y="100000"/>
                                    </p:animScale>
                                    <p:animScale>
                                      <p:cBhvr>
                                        <p:cTn id="34" dur="26">
                                          <p:stCondLst>
                                            <p:cond delay="1808"/>
                                          </p:stCondLst>
                                        </p:cTn>
                                        <p:tgtEl>
                                          <p:spTgt spid="4">
                                            <p:txEl>
                                              <p:pRg st="3" end="3"/>
                                            </p:txEl>
                                          </p:spTgt>
                                        </p:tgtEl>
                                      </p:cBhvr>
                                      <p:to x="100000" y="95000"/>
                                    </p:animScale>
                                    <p:animScale>
                                      <p:cBhvr>
                                        <p:cTn id="35" dur="166" decel="50000">
                                          <p:stCondLst>
                                            <p:cond delay="1834"/>
                                          </p:stCondLst>
                                        </p:cTn>
                                        <p:tgtEl>
                                          <p:spTgt spid="4">
                                            <p:txEl>
                                              <p:pRg st="3" end="3"/>
                                            </p:txEl>
                                          </p:spTgt>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60862" y="1789366"/>
            <a:ext cx="114632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endParaRPr lang="nl-NL"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endParaRPr lang="nl-NL"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Nhạy cảm trước cái đẹp của thiên nhiên, trước vẻ đẹp tinh khôi của thuyền biển lúc bình minh.</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Xúc động mãnh liệt trước tình trạng con người phải chịu sự bạo hành của cái xấu, cái ác.</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pPr>
            <a:r>
              <a:rPr lang="nl-NL" sz="2400" dirty="0" smtClean="0">
                <a:solidFill>
                  <a:prstClr val="black"/>
                </a:solidFill>
                <a:latin typeface="Times New Roman" pitchFamily="18" charset="0"/>
              </a:rPr>
              <a:t>- Phát hiện vẻ đẹp tâm hồn con người: đằng sau vẻ xấu xí người đàn bà là một tâm hồn yêu thương, vị tha…</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Rút ra chân lí về mối quan hệ giữa nghệ thuật và cuộc sống: </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Trước khi rung động trước cái đẹp nghệ thuật phải biết yêu - ghét, vui - buồn trước cuộc đời.</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Phải biết hành động để có một cuộc sống xứng đáng với con người.</a:t>
            </a:r>
            <a:endParaRPr lang="en-US" sz="2400" dirty="0" smtClean="0">
              <a:solidFill>
                <a:prstClr val="black"/>
              </a:solidFill>
              <a:latin typeface="Times New Roman" pitchFamily="18" charset="0"/>
            </a:endParaRPr>
          </a:p>
        </p:txBody>
      </p:sp>
      <p:sp>
        <p:nvSpPr>
          <p:cNvPr id="2" name="Vertical Scroll 1"/>
          <p:cNvSpPr/>
          <p:nvPr/>
        </p:nvSpPr>
        <p:spPr>
          <a:xfrm>
            <a:off x="8382443" y="1864527"/>
            <a:ext cx="3441700" cy="2438400"/>
          </a:xfrm>
          <a:prstGeom prst="verticalScroll">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000" b="1" dirty="0">
                <a:solidFill>
                  <a:schemeClr val="tx1"/>
                </a:solidFill>
              </a:rPr>
              <a:t>Trình bày những cảm nhận của em về nhân vật người nghệ sĩ nhiếp ảnh Phùng?</a:t>
            </a:r>
            <a:endParaRPr lang="en-US" sz="2000" b="1" dirty="0">
              <a:solidFill>
                <a:schemeClr val="tx1"/>
              </a:solidFill>
            </a:endParaRPr>
          </a:p>
        </p:txBody>
      </p:sp>
      <p:sp>
        <p:nvSpPr>
          <p:cNvPr id="5" name="Vertical Scroll 4"/>
          <p:cNvSpPr/>
          <p:nvPr/>
        </p:nvSpPr>
        <p:spPr>
          <a:xfrm>
            <a:off x="3023461" y="3631325"/>
            <a:ext cx="3441700" cy="2438400"/>
          </a:xfrm>
          <a:prstGeom prst="verticalScroll">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ts val="600"/>
              </a:spcBef>
              <a:spcAft>
                <a:spcPct val="0"/>
              </a:spcAft>
              <a:buClr>
                <a:srgbClr val="FE8637"/>
              </a:buClr>
              <a:buSzPct val="70000"/>
              <a:defRPr/>
            </a:pPr>
            <a:r>
              <a:rPr lang="nl-NL" sz="2000" b="1" dirty="0">
                <a:solidFill>
                  <a:schemeClr val="tx1"/>
                </a:solidFill>
              </a:rPr>
              <a:t>Qua câu chuyện của người đàn bà hàng chài, Phùng có những thay đổi gì trong suy nghĩ?</a:t>
            </a:r>
            <a:endParaRPr lang="en-US" sz="2000" b="1" dirty="0">
              <a:solidFill>
                <a:schemeClr val="tx1"/>
              </a:solidFill>
            </a:endParaRPr>
          </a:p>
        </p:txBody>
      </p:sp>
      <p:sp>
        <p:nvSpPr>
          <p:cNvPr id="6" name="Rectangle 5"/>
          <p:cNvSpPr/>
          <p:nvPr/>
        </p:nvSpPr>
        <p:spPr>
          <a:xfrm>
            <a:off x="399322" y="1072041"/>
            <a:ext cx="11633349" cy="1538883"/>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2</a:t>
            </a:r>
            <a:r>
              <a:rPr lang="nl-NL" sz="2800" b="1" dirty="0">
                <a:solidFill>
                  <a:srgbClr val="FF0000"/>
                </a:solidFill>
                <a:latin typeface="Times New Roman" pitchFamily="18" charset="0"/>
              </a:rPr>
              <a:t>. Câu chuyện của người đàn bà hàng chài ở toà án huyện:</a:t>
            </a:r>
          </a:p>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b. Các nhân vật trong câu chuyện:</a:t>
            </a:r>
            <a:endParaRPr lang="en-US" sz="2800" dirty="0">
              <a:solidFill>
                <a:srgbClr val="FF0000"/>
              </a:solidFill>
              <a:latin typeface="Times New Roman" pitchFamily="18" charset="0"/>
            </a:endParaRPr>
          </a:p>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 Nghệ sĩ Phùng</a:t>
            </a:r>
            <a:endParaRPr lang="en-US" sz="2800" dirty="0">
              <a:solidFill>
                <a:srgbClr val="FF0000"/>
              </a:solidFill>
              <a:latin typeface="Times New Roman" pitchFamily="18" charset="0"/>
            </a:endParaRPr>
          </a:p>
        </p:txBody>
      </p:sp>
      <p:sp>
        <p:nvSpPr>
          <p:cNvPr id="7" name="Rectangle 6"/>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Tree>
    <p:extLst>
      <p:ext uri="{BB962C8B-B14F-4D97-AF65-F5344CB8AC3E}">
        <p14:creationId xmlns:p14="http://schemas.microsoft.com/office/powerpoint/2010/main" val="321500158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down)">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06400" y="2709052"/>
            <a:ext cx="1178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Vị Bao Công của vùng biển, quan tâm đến cuộc đời những người bất hạnh. </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a:t>
            </a:r>
            <a:r>
              <a:rPr lang="nl-NL" sz="2800" i="1" dirty="0" smtClean="0">
                <a:solidFill>
                  <a:prstClr val="black"/>
                </a:solidFill>
                <a:latin typeface="Times New Roman" pitchFamily="18" charset="0"/>
              </a:rPr>
              <a:t>“Vỡ ra”</a:t>
            </a:r>
            <a:r>
              <a:rPr lang="nl-NL" sz="2800" dirty="0" smtClean="0">
                <a:solidFill>
                  <a:prstClr val="black"/>
                </a:solidFill>
                <a:latin typeface="Times New Roman" pitchFamily="18" charset="0"/>
              </a:rPr>
              <a:t> nhiều vấn đề về cách nhìn nhận, đánh giá con người:</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Cuộc đời người đàn bà này không hề giản đơn.</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Trong hoàn cảnh này, cách hành xử của người đàn bà là không thể khác.</a:t>
            </a:r>
            <a:endParaRPr lang="en-US" sz="2800" dirty="0" smtClean="0">
              <a:solidFill>
                <a:prstClr val="black"/>
              </a:solidFill>
              <a:latin typeface="Times New Roman" pitchFamily="18" charset="0"/>
            </a:endParaRPr>
          </a:p>
          <a:p>
            <a:pPr algn="just" eaLnBrk="1" fontAlgn="base" hangingPunct="1">
              <a:lnSpc>
                <a:spcPct val="150000"/>
              </a:lnSpc>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rPr>
              <a:t>+ Giải pháp </a:t>
            </a:r>
            <a:r>
              <a:rPr lang="nl-NL" sz="2800" i="1" dirty="0" smtClean="0">
                <a:solidFill>
                  <a:prstClr val="black"/>
                </a:solidFill>
                <a:latin typeface="Times New Roman" pitchFamily="18" charset="0"/>
              </a:rPr>
              <a:t>“bỏ chồng”</a:t>
            </a:r>
            <a:r>
              <a:rPr lang="nl-NL" sz="2800" dirty="0" smtClean="0">
                <a:solidFill>
                  <a:prstClr val="black"/>
                </a:solidFill>
                <a:latin typeface="Times New Roman" pitchFamily="18" charset="0"/>
              </a:rPr>
              <a:t> mà Đẩu áp dụng là không ổn.</a:t>
            </a:r>
            <a:endParaRPr lang="en-US" sz="2800" dirty="0" smtClean="0">
              <a:solidFill>
                <a:prstClr val="black"/>
              </a:solidFill>
              <a:latin typeface="Times New Roman" pitchFamily="18" charset="0"/>
            </a:endParaRPr>
          </a:p>
        </p:txBody>
      </p:sp>
      <p:sp>
        <p:nvSpPr>
          <p:cNvPr id="3" name="Vertical Scroll 2"/>
          <p:cNvSpPr/>
          <p:nvPr/>
        </p:nvSpPr>
        <p:spPr>
          <a:xfrm>
            <a:off x="7062003" y="462441"/>
            <a:ext cx="3443816" cy="1219200"/>
          </a:xfrm>
          <a:prstGeom prst="verticalScroll">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400" b="1" dirty="0">
                <a:solidFill>
                  <a:schemeClr val="tx1"/>
                </a:solidFill>
              </a:rPr>
              <a:t>Nhân vật chánh án Đẩu được nhận định như thế nào?</a:t>
            </a:r>
            <a:endParaRPr lang="en-US" sz="2400" b="1" dirty="0">
              <a:solidFill>
                <a:schemeClr val="tx1"/>
              </a:solidFill>
            </a:endParaRPr>
          </a:p>
        </p:txBody>
      </p:sp>
      <p:sp>
        <p:nvSpPr>
          <p:cNvPr id="5" name="Vertical Scroll 4"/>
          <p:cNvSpPr/>
          <p:nvPr/>
        </p:nvSpPr>
        <p:spPr>
          <a:xfrm>
            <a:off x="7924801" y="2362200"/>
            <a:ext cx="4107869" cy="4495800"/>
          </a:xfrm>
          <a:prstGeom prst="verticalScroll">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nl-NL" sz="2400" b="1" dirty="0">
                <a:solidFill>
                  <a:schemeClr val="tx1"/>
                </a:solidFill>
              </a:rPr>
              <a:t>Trước khi nghe câu chuyện của người đàn bà hàng chài, thái độ của chánh án Đẩu là rất cương quyết. Nhưng khi nghe những gì mà người phụ nữ này giải bày, Đẩu cảm thấy như thế nào?</a:t>
            </a:r>
            <a:endParaRPr lang="en-US" sz="2400" b="1" dirty="0">
              <a:solidFill>
                <a:schemeClr val="tx1"/>
              </a:solidFill>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
        <p:nvSpPr>
          <p:cNvPr id="7" name="Rectangle 6"/>
          <p:cNvSpPr/>
          <p:nvPr/>
        </p:nvSpPr>
        <p:spPr>
          <a:xfrm>
            <a:off x="399322" y="1072041"/>
            <a:ext cx="11633349" cy="1538883"/>
          </a:xfrm>
          <a:prstGeom prst="rect">
            <a:avLst/>
          </a:prstGeom>
        </p:spPr>
        <p:txBody>
          <a:bodyPr wrap="square">
            <a:spAutoFit/>
          </a:bodyPr>
          <a:lstStyle/>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2</a:t>
            </a:r>
            <a:r>
              <a:rPr lang="nl-NL" sz="2800" b="1" dirty="0">
                <a:solidFill>
                  <a:srgbClr val="FF0000"/>
                </a:solidFill>
                <a:latin typeface="Times New Roman" pitchFamily="18" charset="0"/>
              </a:rPr>
              <a:t>. Câu chuyện của người đàn bà hàng chài ở toà án huyện:</a:t>
            </a:r>
          </a:p>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b. Các nhân vật trong câu chuyện:</a:t>
            </a:r>
            <a:endParaRPr lang="en-US" sz="2800" dirty="0">
              <a:solidFill>
                <a:srgbClr val="FF0000"/>
              </a:solidFill>
              <a:latin typeface="Times New Roman" pitchFamily="18" charset="0"/>
            </a:endParaRPr>
          </a:p>
          <a:p>
            <a:pPr lvl="0" algn="just" fontAlgn="base">
              <a:spcBef>
                <a:spcPts val="600"/>
              </a:spcBef>
              <a:spcAft>
                <a:spcPct val="0"/>
              </a:spcAft>
              <a:buClr>
                <a:srgbClr val="FE8637"/>
              </a:buClr>
              <a:buSzPct val="70000"/>
            </a:pPr>
            <a:r>
              <a:rPr lang="nl-NL" sz="2800" b="1" dirty="0" smtClean="0">
                <a:solidFill>
                  <a:srgbClr val="FF0000"/>
                </a:solidFill>
                <a:latin typeface="Times New Roman" pitchFamily="18" charset="0"/>
              </a:rPr>
              <a:t>* Nghệ sĩ Phùng</a:t>
            </a:r>
            <a:endParaRPr lang="en-US" sz="2800" dirty="0">
              <a:solidFill>
                <a:srgbClr val="FF0000"/>
              </a:solidFill>
              <a:latin typeface="Times New Roman" pitchFamily="18" charset="0"/>
            </a:endParaRPr>
          </a:p>
        </p:txBody>
      </p:sp>
    </p:spTree>
    <p:extLst>
      <p:ext uri="{BB962C8B-B14F-4D97-AF65-F5344CB8AC3E}">
        <p14:creationId xmlns:p14="http://schemas.microsoft.com/office/powerpoint/2010/main" val="379188731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circle(in)">
                                      <p:cBhvr>
                                        <p:cTn id="4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5698" y="1910967"/>
            <a:ext cx="113038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Mỗi lần nhìn kĩ bức ảnh đen trắng, người nghệ sĩ đều thấy “hiện lên cái mùa hồng hồng của ánh sương mai”. -&gt; Đấy chính là chất thơ, vẻ đẹp lãng mạn của </a:t>
            </a:r>
            <a:r>
              <a:rPr lang="nl-NL" sz="2400" b="1" u="sng" dirty="0" smtClean="0">
                <a:solidFill>
                  <a:prstClr val="black"/>
                </a:solidFill>
                <a:latin typeface="Times New Roman" pitchFamily="18" charset="0"/>
              </a:rPr>
              <a:t>nghệ thuật</a:t>
            </a:r>
            <a:r>
              <a:rPr lang="nl-NL" sz="2400" dirty="0" smtClean="0">
                <a:solidFill>
                  <a:prstClr val="black"/>
                </a:solidFill>
                <a:latin typeface="Times New Roman" pitchFamily="18" charset="0"/>
              </a:rPr>
              <a:t> trong bức ảnh.</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 Nhưng nếu nhìn lâu hơn, bao giờ anh cũng thấy </a:t>
            </a:r>
            <a:r>
              <a:rPr lang="nl-NL" sz="2400" i="1" dirty="0" smtClean="0">
                <a:solidFill>
                  <a:prstClr val="black"/>
                </a:solidFill>
                <a:latin typeface="Times New Roman" pitchFamily="18" charset="0"/>
              </a:rPr>
              <a:t>“người đàn bà ấy đang bước ra khỏi tấm ảnh”.</a:t>
            </a:r>
            <a:r>
              <a:rPr lang="nl-NL" sz="2400" dirty="0" smtClean="0">
                <a:solidFill>
                  <a:prstClr val="black"/>
                </a:solidFill>
                <a:latin typeface="Times New Roman" pitchFamily="18" charset="0"/>
              </a:rPr>
              <a:t> -&gt; Hiện thân của những lam lũ, khốn khó của đời thường, là sự thật cuộc đời đằng sau bức  tranh, là </a:t>
            </a:r>
            <a:r>
              <a:rPr lang="nl-NL" sz="2400" b="1" u="sng" dirty="0" smtClean="0">
                <a:solidFill>
                  <a:prstClr val="black"/>
                </a:solidFill>
                <a:latin typeface="Times New Roman" pitchFamily="18" charset="0"/>
              </a:rPr>
              <a:t>hiện thực cuộc sống.</a:t>
            </a:r>
            <a:endParaRPr lang="en-US" sz="24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400" dirty="0" smtClean="0">
                <a:solidFill>
                  <a:prstClr val="black"/>
                </a:solidFill>
                <a:latin typeface="Times New Roman" pitchFamily="18" charset="0"/>
              </a:rPr>
              <a:t>=&gt; Qua chi tiết nghệ thuật này, NMC thể hiện quan niệm về nghệ thuật: nghệ thuật chân chính không bao giờ rời xa cuộc đời và phải là cuộc đời, luôn luôn vì cuộc đời.</a:t>
            </a:r>
            <a:endParaRPr lang="en-US" sz="2400" dirty="0" smtClean="0">
              <a:solidFill>
                <a:prstClr val="black"/>
              </a:solidFill>
              <a:latin typeface="Times New Roman" pitchFamily="18" charset="0"/>
            </a:endParaRPr>
          </a:p>
        </p:txBody>
      </p:sp>
      <p:sp>
        <p:nvSpPr>
          <p:cNvPr id="2" name="Heart 1"/>
          <p:cNvSpPr/>
          <p:nvPr/>
        </p:nvSpPr>
        <p:spPr>
          <a:xfrm>
            <a:off x="7620000" y="1855788"/>
            <a:ext cx="4572000" cy="2362200"/>
          </a:xfrm>
          <a:prstGeom prst="heart">
            <a:avLst/>
          </a:prstGeom>
          <a:solidFill>
            <a:srgbClr val="FD39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prstClr val="white"/>
                </a:solidFill>
              </a:rPr>
              <a:t> </a:t>
            </a:r>
          </a:p>
          <a:p>
            <a:pPr algn="ctr" fontAlgn="base">
              <a:spcBef>
                <a:spcPct val="0"/>
              </a:spcBef>
              <a:spcAft>
                <a:spcPct val="0"/>
              </a:spcAft>
              <a:defRPr/>
            </a:pPr>
            <a:r>
              <a:rPr lang="nl-NL" sz="2000" b="1" dirty="0">
                <a:solidFill>
                  <a:prstClr val="black"/>
                </a:solidFill>
              </a:rPr>
              <a:t>Mỗi lần nhìn bức ảnh đen trắng, người nghệ sĩ đều thấy những gì? </a:t>
            </a:r>
            <a:endParaRPr lang="en-US" sz="2000" b="1" dirty="0">
              <a:solidFill>
                <a:prstClr val="black"/>
              </a:solidFill>
            </a:endParaRPr>
          </a:p>
        </p:txBody>
      </p:sp>
      <p:sp>
        <p:nvSpPr>
          <p:cNvPr id="5" name="Heart 4"/>
          <p:cNvSpPr/>
          <p:nvPr/>
        </p:nvSpPr>
        <p:spPr>
          <a:xfrm>
            <a:off x="3558117" y="2120462"/>
            <a:ext cx="4572000" cy="2362200"/>
          </a:xfrm>
          <a:prstGeom prst="heart">
            <a:avLst/>
          </a:prstGeom>
          <a:solidFill>
            <a:srgbClr val="4BEB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prstClr val="white"/>
                </a:solidFill>
              </a:rPr>
              <a:t> </a:t>
            </a:r>
          </a:p>
          <a:p>
            <a:pPr algn="ctr" fontAlgn="base">
              <a:spcBef>
                <a:spcPts val="600"/>
              </a:spcBef>
              <a:spcAft>
                <a:spcPct val="0"/>
              </a:spcAft>
              <a:buClr>
                <a:srgbClr val="FE8637"/>
              </a:buClr>
              <a:buSzPct val="70000"/>
              <a:defRPr/>
            </a:pPr>
            <a:r>
              <a:rPr lang="nl-NL" sz="2000" b="1" dirty="0">
                <a:solidFill>
                  <a:prstClr val="white"/>
                </a:solidFill>
              </a:rPr>
              <a:t>Vậy tác giả muốn phát biểu điều gì về mối quan hệ giữa nghệ thuật và cuộc đời?</a:t>
            </a:r>
            <a:endParaRPr lang="en-US" sz="2000" b="1" dirty="0">
              <a:solidFill>
                <a:prstClr val="white"/>
              </a:solidFill>
            </a:endParaRPr>
          </a:p>
        </p:txBody>
      </p:sp>
      <p:sp>
        <p:nvSpPr>
          <p:cNvPr id="3" name="Rectangle 2"/>
          <p:cNvSpPr/>
          <p:nvPr/>
        </p:nvSpPr>
        <p:spPr>
          <a:xfrm>
            <a:off x="385698" y="1134161"/>
            <a:ext cx="7353167" cy="523220"/>
          </a:xfrm>
          <a:prstGeom prst="rect">
            <a:avLst/>
          </a:prstGeom>
        </p:spPr>
        <p:txBody>
          <a:bodyPr wrap="none">
            <a:spAutoFit/>
          </a:bodyPr>
          <a:lstStyle/>
          <a:p>
            <a:pPr lvl="0" algn="just" fontAlgn="base">
              <a:spcBef>
                <a:spcPts val="600"/>
              </a:spcBef>
              <a:spcAft>
                <a:spcPct val="0"/>
              </a:spcAft>
              <a:buClr>
                <a:srgbClr val="FE8637"/>
              </a:buClr>
              <a:buSzPct val="70000"/>
            </a:pPr>
            <a:r>
              <a:rPr lang="nl-NL" sz="2800" b="1" dirty="0">
                <a:solidFill>
                  <a:srgbClr val="FF0000"/>
                </a:solidFill>
                <a:latin typeface="Times New Roman" pitchFamily="18" charset="0"/>
              </a:rPr>
              <a:t>3. Tấm ảnh được chọn trong “bộ lịch năm ấy”:</a:t>
            </a:r>
            <a:endParaRPr lang="nl-NL" sz="3200" dirty="0">
              <a:solidFill>
                <a:prstClr val="black"/>
              </a:solidFill>
              <a:latin typeface="Times New Roman" pitchFamily="18" charset="0"/>
            </a:endParaRPr>
          </a:p>
        </p:txBody>
      </p:sp>
      <p:sp>
        <p:nvSpPr>
          <p:cNvPr id="6" name="Rectangle 5"/>
          <p:cNvSpPr/>
          <p:nvPr/>
        </p:nvSpPr>
        <p:spPr>
          <a:xfrm>
            <a:off x="242251" y="275293"/>
            <a:ext cx="556242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a:solidFill>
                  <a:srgbClr val="FF0000"/>
                </a:solidFill>
              </a:rPr>
              <a:t>II.  ĐỌC HIỂU VĂN </a:t>
            </a:r>
            <a:r>
              <a:rPr lang="nl-NL" sz="3600" b="1" dirty="0" smtClean="0">
                <a:solidFill>
                  <a:srgbClr val="FF0000"/>
                </a:solidFill>
              </a:rPr>
              <a:t>BẢN</a:t>
            </a:r>
            <a:endParaRPr lang="en-US" sz="3600" dirty="0">
              <a:solidFill>
                <a:srgbClr val="FF0000"/>
              </a:solidFill>
            </a:endParaRPr>
          </a:p>
        </p:txBody>
      </p:sp>
    </p:spTree>
    <p:extLst>
      <p:ext uri="{BB962C8B-B14F-4D97-AF65-F5344CB8AC3E}">
        <p14:creationId xmlns:p14="http://schemas.microsoft.com/office/powerpoint/2010/main" val="20510735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23900" y="0"/>
            <a:ext cx="10972800" cy="533400"/>
          </a:xfrm>
        </p:spPr>
        <p:txBody>
          <a:bodyPr/>
          <a:lstStyle/>
          <a:p>
            <a:pPr algn="ctr" eaLnBrk="1" fontAlgn="auto" hangingPunct="1">
              <a:spcAft>
                <a:spcPts val="0"/>
              </a:spcAft>
              <a:defRPr/>
            </a:pPr>
            <a:r>
              <a:rPr lang="en-US" sz="2800" b="1" dirty="0" err="1" smtClean="0">
                <a:solidFill>
                  <a:srgbClr val="FF0000"/>
                </a:solidFill>
                <a:latin typeface="Times New Roman" pitchFamily="18" charset="0"/>
                <a:cs typeface="Times New Roman" pitchFamily="18" charset="0"/>
              </a:rPr>
              <a:t>TẤm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Ảnh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chỌn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lỊch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Ấy</a:t>
            </a:r>
            <a:r>
              <a:rPr lang="en-US" sz="2800" b="1" dirty="0" smtClean="0">
                <a:solidFill>
                  <a:srgbClr val="FF0000"/>
                </a:solidFill>
                <a:latin typeface="Times New Roman" pitchFamily="18" charset="0"/>
                <a:cs typeface="Times New Roman" pitchFamily="18" charset="0"/>
              </a:rPr>
              <a:t>:</a:t>
            </a:r>
          </a:p>
        </p:txBody>
      </p:sp>
      <p:sp>
        <p:nvSpPr>
          <p:cNvPr id="52228" name="Oval 4"/>
          <p:cNvSpPr>
            <a:spLocks noChangeArrowheads="1"/>
          </p:cNvSpPr>
          <p:nvPr/>
        </p:nvSpPr>
        <p:spPr bwMode="auto">
          <a:xfrm>
            <a:off x="342900" y="2286000"/>
            <a:ext cx="1828800" cy="1295400"/>
          </a:xfrm>
          <a:prstGeom prst="ellipse">
            <a:avLst/>
          </a:prstGeom>
          <a:solidFill>
            <a:schemeClr val="accent1">
              <a:lumMod val="20000"/>
              <a:lumOff val="80000"/>
            </a:schemeClr>
          </a:solidFill>
          <a:ln w="57150">
            <a:solidFill>
              <a:schemeClr val="bg1"/>
            </a:solidFill>
            <a:round/>
            <a:headEnd/>
            <a:tailEnd/>
          </a:ln>
        </p:spPr>
        <p:txBody>
          <a:bodyPr wrap="none" anchor="ctr"/>
          <a:lstStyle/>
          <a:p>
            <a:pPr algn="ctr" fontAlgn="base">
              <a:spcBef>
                <a:spcPct val="0"/>
              </a:spcBef>
              <a:spcAft>
                <a:spcPct val="0"/>
              </a:spcAft>
            </a:pPr>
            <a:r>
              <a:rPr lang="en-US" b="1" dirty="0" err="1" smtClean="0">
                <a:solidFill>
                  <a:prstClr val="black"/>
                </a:solidFill>
                <a:cs typeface="Times New Roman" pitchFamily="18" charset="0"/>
              </a:rPr>
              <a:t>Nhân</a:t>
            </a:r>
            <a:r>
              <a:rPr lang="en-US" b="1" dirty="0" smtClean="0">
                <a:solidFill>
                  <a:prstClr val="black"/>
                </a:solidFill>
                <a:cs typeface="Times New Roman" pitchFamily="18" charset="0"/>
              </a:rPr>
              <a:t> </a:t>
            </a:r>
            <a:r>
              <a:rPr lang="en-US" b="1" dirty="0" err="1" smtClean="0">
                <a:solidFill>
                  <a:prstClr val="black"/>
                </a:solidFill>
                <a:cs typeface="Times New Roman" pitchFamily="18" charset="0"/>
              </a:rPr>
              <a:t>vật</a:t>
            </a:r>
            <a:endParaRPr lang="en-US" b="1" dirty="0" smtClean="0">
              <a:solidFill>
                <a:prstClr val="black"/>
              </a:solidFill>
              <a:cs typeface="Times New Roman" pitchFamily="18" charset="0"/>
            </a:endParaRPr>
          </a:p>
          <a:p>
            <a:pPr algn="ctr" fontAlgn="base">
              <a:spcBef>
                <a:spcPct val="0"/>
              </a:spcBef>
              <a:spcAft>
                <a:spcPct val="0"/>
              </a:spcAft>
            </a:pPr>
            <a:r>
              <a:rPr lang="en-US" b="1" dirty="0" err="1" smtClean="0">
                <a:solidFill>
                  <a:prstClr val="black"/>
                </a:solidFill>
                <a:cs typeface="Times New Roman" pitchFamily="18" charset="0"/>
              </a:rPr>
              <a:t>Phùng</a:t>
            </a:r>
            <a:endParaRPr lang="en-US" b="1" dirty="0" smtClean="0">
              <a:solidFill>
                <a:prstClr val="black"/>
              </a:solidFill>
              <a:cs typeface="Times New Roman" pitchFamily="18" charset="0"/>
            </a:endParaRPr>
          </a:p>
        </p:txBody>
      </p:sp>
      <p:sp>
        <p:nvSpPr>
          <p:cNvPr id="52229" name="AutoShape 5"/>
          <p:cNvSpPr>
            <a:spLocks noChangeArrowheads="1"/>
          </p:cNvSpPr>
          <p:nvPr/>
        </p:nvSpPr>
        <p:spPr bwMode="auto">
          <a:xfrm>
            <a:off x="3898900" y="2133600"/>
            <a:ext cx="1320800" cy="1752600"/>
          </a:xfrm>
          <a:prstGeom prst="foldedCorner">
            <a:avLst>
              <a:gd name="adj" fmla="val 12500"/>
            </a:avLst>
          </a:prstGeom>
          <a:solidFill>
            <a:schemeClr val="accent2">
              <a:lumMod val="40000"/>
              <a:lumOff val="60000"/>
            </a:schemeClr>
          </a:solidFill>
          <a:ln w="57150">
            <a:solidFill>
              <a:schemeClr val="bg1"/>
            </a:solidFill>
            <a:round/>
            <a:headEnd/>
            <a:tailEnd/>
          </a:ln>
          <a:effectLst/>
        </p:spPr>
        <p:txBody>
          <a:bodyPr wrap="none" anchor="ctr"/>
          <a:lstStyle/>
          <a:p>
            <a:pPr algn="ctr" fontAlgn="base">
              <a:spcBef>
                <a:spcPct val="0"/>
              </a:spcBef>
              <a:spcAft>
                <a:spcPct val="0"/>
              </a:spcAft>
              <a:defRPr/>
            </a:pPr>
            <a:r>
              <a:rPr lang="en-US" b="1">
                <a:solidFill>
                  <a:prstClr val="black"/>
                </a:solidFill>
                <a:cs typeface="Times New Roman" pitchFamily="18" charset="0"/>
              </a:rPr>
              <a:t>Ảnh </a:t>
            </a:r>
          </a:p>
          <a:p>
            <a:pPr algn="ctr" fontAlgn="base">
              <a:spcBef>
                <a:spcPct val="0"/>
              </a:spcBef>
              <a:spcAft>
                <a:spcPct val="0"/>
              </a:spcAft>
              <a:defRPr/>
            </a:pPr>
            <a:r>
              <a:rPr lang="en-US" b="1">
                <a:solidFill>
                  <a:prstClr val="black"/>
                </a:solidFill>
                <a:cs typeface="Times New Roman" pitchFamily="18" charset="0"/>
              </a:rPr>
              <a:t>đen</a:t>
            </a:r>
          </a:p>
          <a:p>
            <a:pPr algn="ctr" fontAlgn="base">
              <a:spcBef>
                <a:spcPct val="0"/>
              </a:spcBef>
              <a:spcAft>
                <a:spcPct val="0"/>
              </a:spcAft>
              <a:defRPr/>
            </a:pPr>
            <a:r>
              <a:rPr lang="en-US" b="1">
                <a:solidFill>
                  <a:prstClr val="black"/>
                </a:solidFill>
                <a:cs typeface="Times New Roman" pitchFamily="18" charset="0"/>
              </a:rPr>
              <a:t>trắng</a:t>
            </a:r>
          </a:p>
        </p:txBody>
      </p:sp>
      <p:sp>
        <p:nvSpPr>
          <p:cNvPr id="52230" name="AutoShape 6"/>
          <p:cNvSpPr>
            <a:spLocks noChangeArrowheads="1"/>
          </p:cNvSpPr>
          <p:nvPr/>
        </p:nvSpPr>
        <p:spPr bwMode="auto">
          <a:xfrm>
            <a:off x="6502400" y="685800"/>
            <a:ext cx="1828800" cy="1676400"/>
          </a:xfrm>
          <a:prstGeom prst="foldedCorner">
            <a:avLst>
              <a:gd name="adj" fmla="val 12500"/>
            </a:avLst>
          </a:prstGeom>
          <a:solidFill>
            <a:schemeClr val="bg2"/>
          </a:solidFill>
          <a:ln w="57150">
            <a:solidFill>
              <a:schemeClr val="bg1"/>
            </a:solidFill>
            <a:round/>
            <a:headEnd/>
            <a:tailEnd/>
          </a:ln>
          <a:effectLst/>
        </p:spPr>
        <p:txBody>
          <a:bodyPr wrap="none" anchor="ctr"/>
          <a:lstStyle/>
          <a:p>
            <a:pPr algn="ctr" fontAlgn="base">
              <a:spcBef>
                <a:spcPct val="0"/>
              </a:spcBef>
              <a:spcAft>
                <a:spcPct val="0"/>
              </a:spcAft>
              <a:defRPr/>
            </a:pPr>
            <a:endParaRPr lang="en-US" b="1">
              <a:solidFill>
                <a:prstClr val="black"/>
              </a:solidFill>
              <a:cs typeface="Times New Roman" pitchFamily="18" charset="0"/>
            </a:endParaRPr>
          </a:p>
          <a:p>
            <a:pPr algn="ctr" fontAlgn="base">
              <a:spcBef>
                <a:spcPct val="0"/>
              </a:spcBef>
              <a:spcAft>
                <a:spcPct val="0"/>
              </a:spcAft>
              <a:defRPr/>
            </a:pPr>
            <a:r>
              <a:rPr lang="en-US" b="1">
                <a:solidFill>
                  <a:prstClr val="black"/>
                </a:solidFill>
                <a:cs typeface="Times New Roman" pitchFamily="18" charset="0"/>
              </a:rPr>
              <a:t>Màu</a:t>
            </a:r>
          </a:p>
          <a:p>
            <a:pPr algn="ctr" fontAlgn="base">
              <a:spcBef>
                <a:spcPct val="0"/>
              </a:spcBef>
              <a:spcAft>
                <a:spcPct val="0"/>
              </a:spcAft>
              <a:defRPr/>
            </a:pPr>
            <a:r>
              <a:rPr lang="en-US" b="1">
                <a:solidFill>
                  <a:prstClr val="black"/>
                </a:solidFill>
                <a:cs typeface="Times New Roman" pitchFamily="18" charset="0"/>
              </a:rPr>
              <a:t>hồng</a:t>
            </a:r>
          </a:p>
          <a:p>
            <a:pPr algn="ctr" fontAlgn="base">
              <a:spcBef>
                <a:spcPct val="0"/>
              </a:spcBef>
              <a:spcAft>
                <a:spcPct val="0"/>
              </a:spcAft>
              <a:defRPr/>
            </a:pPr>
            <a:r>
              <a:rPr lang="en-US" b="1">
                <a:solidFill>
                  <a:prstClr val="black"/>
                </a:solidFill>
                <a:cs typeface="Times New Roman" pitchFamily="18" charset="0"/>
              </a:rPr>
              <a:t>hồng</a:t>
            </a:r>
          </a:p>
          <a:p>
            <a:pPr algn="ctr" fontAlgn="base">
              <a:spcBef>
                <a:spcPct val="0"/>
              </a:spcBef>
              <a:spcAft>
                <a:spcPct val="0"/>
              </a:spcAft>
              <a:defRPr/>
            </a:pPr>
            <a:r>
              <a:rPr lang="en-US" b="1">
                <a:solidFill>
                  <a:prstClr val="black"/>
                </a:solidFill>
                <a:cs typeface="Times New Roman" pitchFamily="18" charset="0"/>
              </a:rPr>
              <a:t>của ánh</a:t>
            </a:r>
          </a:p>
          <a:p>
            <a:pPr algn="ctr" fontAlgn="base">
              <a:spcBef>
                <a:spcPct val="0"/>
              </a:spcBef>
              <a:spcAft>
                <a:spcPct val="0"/>
              </a:spcAft>
              <a:defRPr/>
            </a:pPr>
            <a:r>
              <a:rPr lang="en-US" b="1">
                <a:solidFill>
                  <a:prstClr val="black"/>
                </a:solidFill>
                <a:cs typeface="Times New Roman" pitchFamily="18" charset="0"/>
              </a:rPr>
              <a:t>sương</a:t>
            </a:r>
          </a:p>
          <a:p>
            <a:pPr algn="ctr" fontAlgn="base">
              <a:spcBef>
                <a:spcPct val="0"/>
              </a:spcBef>
              <a:spcAft>
                <a:spcPct val="0"/>
              </a:spcAft>
              <a:defRPr/>
            </a:pPr>
            <a:r>
              <a:rPr lang="en-US" b="1">
                <a:solidFill>
                  <a:prstClr val="black"/>
                </a:solidFill>
                <a:cs typeface="Times New Roman" pitchFamily="18" charset="0"/>
              </a:rPr>
              <a:t>mai</a:t>
            </a:r>
          </a:p>
        </p:txBody>
      </p:sp>
      <p:sp>
        <p:nvSpPr>
          <p:cNvPr id="52231" name="AutoShape 7"/>
          <p:cNvSpPr>
            <a:spLocks noChangeArrowheads="1"/>
          </p:cNvSpPr>
          <p:nvPr/>
        </p:nvSpPr>
        <p:spPr bwMode="auto">
          <a:xfrm>
            <a:off x="9855200" y="685800"/>
            <a:ext cx="1320800" cy="1676400"/>
          </a:xfrm>
          <a:prstGeom prst="foldedCorner">
            <a:avLst>
              <a:gd name="adj" fmla="val 12500"/>
            </a:avLst>
          </a:prstGeom>
          <a:solidFill>
            <a:schemeClr val="tx2">
              <a:lumMod val="20000"/>
              <a:lumOff val="80000"/>
            </a:schemeClr>
          </a:solidFill>
          <a:ln w="57150">
            <a:solidFill>
              <a:schemeClr val="bg1"/>
            </a:solidFill>
            <a:round/>
            <a:headEnd/>
            <a:tailEnd/>
          </a:ln>
          <a:effectLst/>
        </p:spPr>
        <p:txBody>
          <a:bodyPr wrap="none" anchor="ctr"/>
          <a:lstStyle/>
          <a:p>
            <a:pPr algn="ctr" fontAlgn="base">
              <a:spcBef>
                <a:spcPct val="0"/>
              </a:spcBef>
              <a:spcAft>
                <a:spcPct val="0"/>
              </a:spcAft>
              <a:defRPr/>
            </a:pPr>
            <a:r>
              <a:rPr lang="en-US" sz="2000" b="1" dirty="0" err="1">
                <a:solidFill>
                  <a:prstClr val="black"/>
                </a:solidFill>
                <a:cs typeface="Times New Roman" pitchFamily="18" charset="0"/>
              </a:rPr>
              <a:t>Người</a:t>
            </a:r>
            <a:r>
              <a:rPr lang="en-US" sz="2000" b="1" dirty="0">
                <a:solidFill>
                  <a:prstClr val="black"/>
                </a:solidFill>
                <a:cs typeface="Times New Roman" pitchFamily="18" charset="0"/>
              </a:rPr>
              <a:t> </a:t>
            </a:r>
          </a:p>
          <a:p>
            <a:pPr algn="ctr" fontAlgn="base">
              <a:spcBef>
                <a:spcPct val="0"/>
              </a:spcBef>
              <a:spcAft>
                <a:spcPct val="0"/>
              </a:spcAft>
              <a:defRPr/>
            </a:pPr>
            <a:r>
              <a:rPr lang="en-US" sz="2000" b="1" dirty="0" err="1">
                <a:solidFill>
                  <a:prstClr val="black"/>
                </a:solidFill>
                <a:cs typeface="Times New Roman" pitchFamily="18" charset="0"/>
              </a:rPr>
              <a:t>đàn</a:t>
            </a:r>
            <a:endParaRPr lang="en-US" sz="2000" b="1" dirty="0">
              <a:solidFill>
                <a:prstClr val="black"/>
              </a:solidFill>
              <a:cs typeface="Times New Roman" pitchFamily="18" charset="0"/>
            </a:endParaRPr>
          </a:p>
          <a:p>
            <a:pPr algn="ctr" fontAlgn="base">
              <a:spcBef>
                <a:spcPct val="0"/>
              </a:spcBef>
              <a:spcAft>
                <a:spcPct val="0"/>
              </a:spcAft>
              <a:defRPr/>
            </a:pPr>
            <a:r>
              <a:rPr lang="en-US" sz="2000" b="1" dirty="0" err="1">
                <a:solidFill>
                  <a:prstClr val="black"/>
                </a:solidFill>
                <a:cs typeface="Times New Roman" pitchFamily="18" charset="0"/>
              </a:rPr>
              <a:t>bà</a:t>
            </a:r>
            <a:endParaRPr lang="en-US" sz="2000" b="1" dirty="0">
              <a:solidFill>
                <a:prstClr val="black"/>
              </a:solidFill>
              <a:cs typeface="Times New Roman" pitchFamily="18" charset="0"/>
            </a:endParaRPr>
          </a:p>
          <a:p>
            <a:pPr algn="ctr" fontAlgn="base">
              <a:spcBef>
                <a:spcPct val="0"/>
              </a:spcBef>
              <a:spcAft>
                <a:spcPct val="0"/>
              </a:spcAft>
              <a:defRPr/>
            </a:pPr>
            <a:r>
              <a:rPr lang="en-US" sz="2000" b="1" dirty="0" err="1">
                <a:solidFill>
                  <a:prstClr val="black"/>
                </a:solidFill>
                <a:cs typeface="Times New Roman" pitchFamily="18" charset="0"/>
              </a:rPr>
              <a:t>vùng</a:t>
            </a:r>
            <a:endParaRPr lang="en-US" sz="2000" b="1" dirty="0">
              <a:solidFill>
                <a:prstClr val="black"/>
              </a:solidFill>
              <a:cs typeface="Times New Roman" pitchFamily="18" charset="0"/>
            </a:endParaRPr>
          </a:p>
          <a:p>
            <a:pPr algn="ctr" fontAlgn="base">
              <a:spcBef>
                <a:spcPct val="0"/>
              </a:spcBef>
              <a:spcAft>
                <a:spcPct val="0"/>
              </a:spcAft>
              <a:defRPr/>
            </a:pPr>
            <a:r>
              <a:rPr lang="en-US" sz="2000" b="1" dirty="0" err="1">
                <a:solidFill>
                  <a:prstClr val="black"/>
                </a:solidFill>
                <a:cs typeface="Times New Roman" pitchFamily="18" charset="0"/>
              </a:rPr>
              <a:t>biển</a:t>
            </a:r>
            <a:endParaRPr lang="en-US" sz="2000" b="1" dirty="0">
              <a:solidFill>
                <a:prstClr val="black"/>
              </a:solidFill>
              <a:cs typeface="Times New Roman" pitchFamily="18" charset="0"/>
            </a:endParaRPr>
          </a:p>
        </p:txBody>
      </p:sp>
      <p:sp>
        <p:nvSpPr>
          <p:cNvPr id="52232" name="AutoShape 8"/>
          <p:cNvSpPr>
            <a:spLocks noChangeArrowheads="1"/>
          </p:cNvSpPr>
          <p:nvPr/>
        </p:nvSpPr>
        <p:spPr bwMode="auto">
          <a:xfrm>
            <a:off x="6502400" y="3352800"/>
            <a:ext cx="1828800" cy="1752600"/>
          </a:xfrm>
          <a:prstGeom prst="verticalScroll">
            <a:avLst>
              <a:gd name="adj" fmla="val 12500"/>
            </a:avLst>
          </a:prstGeom>
          <a:gradFill rotWithShape="1">
            <a:gsLst>
              <a:gs pos="0">
                <a:schemeClr val="bg1"/>
              </a:gs>
              <a:gs pos="100000">
                <a:srgbClr val="FFCCFF"/>
              </a:gs>
            </a:gsLst>
            <a:path path="rect">
              <a:fillToRect l="50000" t="50000" r="50000" b="50000"/>
            </a:path>
          </a:gradFill>
          <a:ln w="38100">
            <a:solidFill>
              <a:srgbClr val="FF66FF"/>
            </a:solidFill>
            <a:round/>
            <a:headEnd/>
            <a:tailEnd/>
          </a:ln>
        </p:spPr>
        <p:txBody>
          <a:bodyPr wrap="none" anchor="ctr"/>
          <a:lstStyle/>
          <a:p>
            <a:pPr algn="ctr" fontAlgn="base">
              <a:spcBef>
                <a:spcPct val="0"/>
              </a:spcBef>
              <a:spcAft>
                <a:spcPct val="0"/>
              </a:spcAft>
            </a:pPr>
            <a:r>
              <a:rPr lang="en-US" sz="2000" b="1" smtClean="0">
                <a:solidFill>
                  <a:srgbClr val="FF3399"/>
                </a:solidFill>
                <a:latin typeface="Tahoma" pitchFamily="34" charset="0"/>
              </a:rPr>
              <a:t>NGHỆ</a:t>
            </a:r>
          </a:p>
          <a:p>
            <a:pPr algn="ctr" fontAlgn="base">
              <a:spcBef>
                <a:spcPct val="0"/>
              </a:spcBef>
              <a:spcAft>
                <a:spcPct val="0"/>
              </a:spcAft>
            </a:pPr>
            <a:r>
              <a:rPr lang="en-US" sz="2000" b="1" smtClean="0">
                <a:solidFill>
                  <a:srgbClr val="FF3399"/>
                </a:solidFill>
                <a:latin typeface="Tahoma" pitchFamily="34" charset="0"/>
              </a:rPr>
              <a:t>THUẬT</a:t>
            </a:r>
          </a:p>
        </p:txBody>
      </p:sp>
      <p:sp>
        <p:nvSpPr>
          <p:cNvPr id="52233" name="AutoShape 9"/>
          <p:cNvSpPr>
            <a:spLocks noChangeArrowheads="1"/>
          </p:cNvSpPr>
          <p:nvPr/>
        </p:nvSpPr>
        <p:spPr bwMode="auto">
          <a:xfrm>
            <a:off x="9245600" y="3352800"/>
            <a:ext cx="2540000" cy="1752600"/>
          </a:xfrm>
          <a:prstGeom prst="star8">
            <a:avLst>
              <a:gd name="adj" fmla="val 38250"/>
            </a:avLst>
          </a:prstGeom>
          <a:gradFill rotWithShape="1">
            <a:gsLst>
              <a:gs pos="0">
                <a:schemeClr val="bg1"/>
              </a:gs>
              <a:gs pos="100000">
                <a:srgbClr val="CC99FF"/>
              </a:gs>
            </a:gsLst>
            <a:path path="shape">
              <a:fillToRect l="50000" t="50000" r="50000" b="50000"/>
            </a:path>
          </a:gradFill>
          <a:ln w="38100">
            <a:solidFill>
              <a:srgbClr val="9933FF"/>
            </a:solidFill>
            <a:miter lim="800000"/>
            <a:headEnd/>
            <a:tailEnd/>
          </a:ln>
        </p:spPr>
        <p:txBody>
          <a:bodyPr wrap="none" anchor="ctr"/>
          <a:lstStyle/>
          <a:p>
            <a:pPr algn="ctr" fontAlgn="base">
              <a:spcBef>
                <a:spcPct val="0"/>
              </a:spcBef>
              <a:spcAft>
                <a:spcPct val="0"/>
              </a:spcAft>
            </a:pPr>
            <a:r>
              <a:rPr lang="en-US" sz="2000" b="1" smtClean="0">
                <a:solidFill>
                  <a:srgbClr val="6600CC"/>
                </a:solidFill>
                <a:latin typeface="Tahoma" pitchFamily="34" charset="0"/>
              </a:rPr>
              <a:t>CUỘC</a:t>
            </a:r>
          </a:p>
          <a:p>
            <a:pPr algn="ctr" fontAlgn="base">
              <a:spcBef>
                <a:spcPct val="0"/>
              </a:spcBef>
              <a:spcAft>
                <a:spcPct val="0"/>
              </a:spcAft>
            </a:pPr>
            <a:r>
              <a:rPr lang="en-US" sz="2000" b="1" smtClean="0">
                <a:solidFill>
                  <a:srgbClr val="6600CC"/>
                </a:solidFill>
                <a:latin typeface="Tahoma" pitchFamily="34" charset="0"/>
              </a:rPr>
              <a:t>ĐỜI</a:t>
            </a:r>
          </a:p>
        </p:txBody>
      </p:sp>
      <p:sp>
        <p:nvSpPr>
          <p:cNvPr id="52238" name="AutoShape 14"/>
          <p:cNvSpPr>
            <a:spLocks noChangeArrowheads="1"/>
          </p:cNvSpPr>
          <p:nvPr/>
        </p:nvSpPr>
        <p:spPr bwMode="auto">
          <a:xfrm>
            <a:off x="2438400" y="2895600"/>
            <a:ext cx="1016000" cy="228600"/>
          </a:xfrm>
          <a:prstGeom prst="rightArrow">
            <a:avLst>
              <a:gd name="adj1" fmla="val 50000"/>
              <a:gd name="adj2" fmla="val 83333"/>
            </a:avLst>
          </a:prstGeom>
          <a:solidFill>
            <a:srgbClr val="0066FF"/>
          </a:solidFill>
          <a:ln w="38100">
            <a:solidFill>
              <a:schemeClr val="bg1"/>
            </a:solidFill>
            <a:miter lim="800000"/>
            <a:headEnd/>
            <a:tailEnd/>
          </a:ln>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2239" name="AutoShape 15"/>
          <p:cNvSpPr>
            <a:spLocks noChangeArrowheads="1"/>
          </p:cNvSpPr>
          <p:nvPr/>
        </p:nvSpPr>
        <p:spPr bwMode="auto">
          <a:xfrm rot="5400000">
            <a:off x="10134600" y="2743200"/>
            <a:ext cx="762000" cy="304800"/>
          </a:xfrm>
          <a:prstGeom prst="rightArrow">
            <a:avLst>
              <a:gd name="adj1" fmla="val 50000"/>
              <a:gd name="adj2" fmla="val 83333"/>
            </a:avLst>
          </a:prstGeom>
          <a:solidFill>
            <a:srgbClr val="FF0000"/>
          </a:solidFill>
          <a:ln w="38100">
            <a:solidFill>
              <a:schemeClr val="bg1"/>
            </a:solidFill>
            <a:miter lim="800000"/>
            <a:headEnd/>
            <a:tailEnd/>
          </a:ln>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2240" name="AutoShape 16"/>
          <p:cNvSpPr>
            <a:spLocks noChangeArrowheads="1"/>
          </p:cNvSpPr>
          <p:nvPr/>
        </p:nvSpPr>
        <p:spPr bwMode="auto">
          <a:xfrm rot="5400000">
            <a:off x="7086600" y="2743200"/>
            <a:ext cx="762000" cy="304800"/>
          </a:xfrm>
          <a:prstGeom prst="rightArrow">
            <a:avLst>
              <a:gd name="adj1" fmla="val 50000"/>
              <a:gd name="adj2" fmla="val 83333"/>
            </a:avLst>
          </a:prstGeom>
          <a:solidFill>
            <a:srgbClr val="FF0000"/>
          </a:solidFill>
          <a:ln w="38100">
            <a:solidFill>
              <a:schemeClr val="bg1"/>
            </a:solidFill>
            <a:miter lim="800000"/>
            <a:headEnd/>
            <a:tailEnd/>
          </a:ln>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2241" name="AutoShape 17"/>
          <p:cNvSpPr>
            <a:spLocks noChangeArrowheads="1"/>
          </p:cNvSpPr>
          <p:nvPr/>
        </p:nvSpPr>
        <p:spPr bwMode="auto">
          <a:xfrm rot="-1955555">
            <a:off x="5298017" y="2554288"/>
            <a:ext cx="1219200" cy="228600"/>
          </a:xfrm>
          <a:prstGeom prst="rightArrow">
            <a:avLst>
              <a:gd name="adj1" fmla="val 50000"/>
              <a:gd name="adj2" fmla="val 100000"/>
            </a:avLst>
          </a:prstGeom>
          <a:solidFill>
            <a:srgbClr val="0066FF"/>
          </a:solidFill>
          <a:ln w="38100">
            <a:solidFill>
              <a:schemeClr val="bg1"/>
            </a:solidFill>
            <a:miter lim="800000"/>
            <a:headEnd/>
            <a:tailEnd/>
          </a:ln>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2242" name="AutoShape 18"/>
          <p:cNvSpPr>
            <a:spLocks noChangeArrowheads="1"/>
          </p:cNvSpPr>
          <p:nvPr/>
        </p:nvSpPr>
        <p:spPr bwMode="auto">
          <a:xfrm>
            <a:off x="8534400" y="1447800"/>
            <a:ext cx="1016000" cy="228600"/>
          </a:xfrm>
          <a:prstGeom prst="rightArrow">
            <a:avLst>
              <a:gd name="adj1" fmla="val 50000"/>
              <a:gd name="adj2" fmla="val 83333"/>
            </a:avLst>
          </a:prstGeom>
          <a:solidFill>
            <a:srgbClr val="0066FF"/>
          </a:solidFill>
          <a:ln w="38100">
            <a:solidFill>
              <a:schemeClr val="bg1"/>
            </a:solidFill>
            <a:miter lim="800000"/>
            <a:headEnd/>
            <a:tailEnd/>
          </a:ln>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2243" name="AutoShape 19"/>
          <p:cNvSpPr>
            <a:spLocks noChangeArrowheads="1"/>
          </p:cNvSpPr>
          <p:nvPr/>
        </p:nvSpPr>
        <p:spPr bwMode="auto">
          <a:xfrm>
            <a:off x="8229600" y="4114800"/>
            <a:ext cx="914400" cy="304800"/>
          </a:xfrm>
          <a:prstGeom prst="leftRightArrow">
            <a:avLst>
              <a:gd name="adj1" fmla="val 50000"/>
              <a:gd name="adj2" fmla="val 45000"/>
            </a:avLst>
          </a:prstGeom>
          <a:solidFill>
            <a:srgbClr val="FF0000"/>
          </a:solidFill>
          <a:ln w="76200" cmpd="tri">
            <a:solidFill>
              <a:schemeClr val="bg1"/>
            </a:solidFill>
            <a:miter lim="800000"/>
            <a:headEnd/>
            <a:tailEnd/>
          </a:ln>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52245" name="Oval 21"/>
          <p:cNvSpPr>
            <a:spLocks noChangeArrowheads="1"/>
          </p:cNvSpPr>
          <p:nvPr/>
        </p:nvSpPr>
        <p:spPr bwMode="auto">
          <a:xfrm>
            <a:off x="1930400" y="5486400"/>
            <a:ext cx="8534400" cy="1143000"/>
          </a:xfrm>
          <a:prstGeom prst="ellipse">
            <a:avLst/>
          </a:prstGeom>
          <a:gradFill rotWithShape="1">
            <a:gsLst>
              <a:gs pos="0">
                <a:schemeClr val="bg1"/>
              </a:gs>
              <a:gs pos="100000">
                <a:srgbClr val="FFFF66"/>
              </a:gs>
            </a:gsLst>
            <a:path path="shape">
              <a:fillToRect l="50000" t="50000" r="50000" b="50000"/>
            </a:path>
          </a:gradFill>
          <a:ln w="76200" cmpd="tri">
            <a:solidFill>
              <a:schemeClr val="bg1"/>
            </a:solidFill>
            <a:prstDash val="sysDot"/>
            <a:round/>
            <a:headEnd/>
            <a:tailEnd/>
          </a:ln>
        </p:spPr>
        <p:txBody>
          <a:bodyPr wrap="none" anchor="ctr"/>
          <a:lstStyle/>
          <a:p>
            <a:pPr algn="ctr" fontAlgn="base">
              <a:spcBef>
                <a:spcPct val="0"/>
              </a:spcBef>
              <a:spcAft>
                <a:spcPct val="0"/>
              </a:spcAft>
            </a:pPr>
            <a:r>
              <a:rPr lang="en-US" b="1" smtClean="0">
                <a:solidFill>
                  <a:prstClr val="black"/>
                </a:solidFill>
                <a:latin typeface="Tahoma" pitchFamily="34" charset="0"/>
              </a:rPr>
              <a:t>Nguyễn Minh Châu muốn phát biểu điều gì</a:t>
            </a:r>
          </a:p>
          <a:p>
            <a:pPr algn="ctr" fontAlgn="base">
              <a:spcBef>
                <a:spcPct val="0"/>
              </a:spcBef>
              <a:spcAft>
                <a:spcPct val="0"/>
              </a:spcAft>
            </a:pPr>
            <a:r>
              <a:rPr lang="en-US" b="1" smtClean="0">
                <a:solidFill>
                  <a:prstClr val="black"/>
                </a:solidFill>
                <a:latin typeface="Tahoma" pitchFamily="34" charset="0"/>
              </a:rPr>
              <a:t>về mối quan hệ giữa nghệ thuật và cuộc đời ?</a:t>
            </a:r>
          </a:p>
        </p:txBody>
      </p:sp>
      <p:pic>
        <p:nvPicPr>
          <p:cNvPr id="52248" name="Picture 24" descr="10850887-chieuv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5892800" cy="3379788"/>
          </a:xfrm>
          <a:prstGeom prst="rect">
            <a:avLst/>
          </a:prstGeom>
          <a:noFill/>
          <a:ln w="76200" cmpd="tri">
            <a:solidFill>
              <a:srgbClr val="FF6699"/>
            </a:solidFill>
            <a:miter lim="800000"/>
            <a:headEnd/>
            <a:tailEnd/>
          </a:ln>
          <a:extLst>
            <a:ext uri="{909E8E84-426E-40DD-AFC4-6F175D3DCCD1}">
              <a14:hiddenFill xmlns:a14="http://schemas.microsoft.com/office/drawing/2010/main">
                <a:solidFill>
                  <a:srgbClr val="FFFFFF"/>
                </a:solidFill>
              </a14:hiddenFill>
            </a:ext>
          </a:extLst>
        </p:spPr>
      </p:pic>
      <p:pic>
        <p:nvPicPr>
          <p:cNvPr id="52250" name="Picture 26" descr="untitled"/>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5689600" y="3276600"/>
            <a:ext cx="5994400" cy="338613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2251" name="Picture 27" descr="original33977_bien_man1[1]"/>
          <p:cNvPicPr>
            <a:picLocks noChangeAspect="1" noChangeArrowheads="1"/>
          </p:cNvPicPr>
          <p:nvPr/>
        </p:nvPicPr>
        <p:blipFill>
          <a:blip r:embed="rId4">
            <a:lum bright="24000" contrast="20000"/>
            <a:grayscl/>
            <a:extLst>
              <a:ext uri="{28A0092B-C50C-407E-A947-70E740481C1C}">
                <a14:useLocalDpi xmlns:a14="http://schemas.microsoft.com/office/drawing/2010/main" val="0"/>
              </a:ext>
            </a:extLst>
          </a:blip>
          <a:srcRect/>
          <a:stretch>
            <a:fillRect/>
          </a:stretch>
        </p:blipFill>
        <p:spPr bwMode="auto">
          <a:xfrm>
            <a:off x="5619531" y="3297625"/>
            <a:ext cx="6096000" cy="33528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46" name="Oval 22"/>
          <p:cNvSpPr>
            <a:spLocks noChangeArrowheads="1"/>
          </p:cNvSpPr>
          <p:nvPr/>
        </p:nvSpPr>
        <p:spPr bwMode="auto">
          <a:xfrm>
            <a:off x="0" y="5105400"/>
            <a:ext cx="12192000" cy="1752600"/>
          </a:xfrm>
          <a:prstGeom prst="ellipse">
            <a:avLst/>
          </a:prstGeom>
          <a:solidFill>
            <a:schemeClr val="accent1">
              <a:lumMod val="20000"/>
              <a:lumOff val="80000"/>
            </a:schemeClr>
          </a:solidFill>
          <a:ln w="76200" cmpd="tri">
            <a:noFill/>
            <a:prstDash val="sysDot"/>
            <a:round/>
            <a:headEnd/>
            <a:tailEnd/>
          </a:ln>
        </p:spPr>
        <p:txBody>
          <a:bodyPr wrap="none" anchor="ctr"/>
          <a:lstStyle/>
          <a:p>
            <a:pPr algn="ctr" fontAlgn="base">
              <a:spcBef>
                <a:spcPct val="0"/>
              </a:spcBef>
              <a:spcAft>
                <a:spcPct val="0"/>
              </a:spcAft>
            </a:pPr>
            <a:endParaRPr lang="en-US" sz="2400" b="1" i="1" smtClean="0">
              <a:cs typeface="Times New Roman" pitchFamily="18" charset="0"/>
            </a:endParaRPr>
          </a:p>
          <a:p>
            <a:pPr algn="ctr" fontAlgn="base">
              <a:spcBef>
                <a:spcPct val="0"/>
              </a:spcBef>
              <a:spcAft>
                <a:spcPct val="0"/>
              </a:spcAft>
            </a:pPr>
            <a:r>
              <a:rPr lang="en-US" sz="2800" b="1" i="1" smtClean="0">
                <a:cs typeface="Times New Roman" pitchFamily="18" charset="0"/>
              </a:rPr>
              <a:t>Nghệ thuật phải luôn luôn gắn với cuộc đời và vì cuộc đời.</a:t>
            </a:r>
          </a:p>
          <a:p>
            <a:pPr algn="ctr" fontAlgn="base">
              <a:spcBef>
                <a:spcPct val="0"/>
              </a:spcBef>
              <a:spcAft>
                <a:spcPct val="0"/>
              </a:spcAft>
            </a:pPr>
            <a:r>
              <a:rPr lang="en-US" sz="2800" b="1" i="1" smtClean="0">
                <a:cs typeface="Times New Roman" pitchFamily="18" charset="0"/>
              </a:rPr>
              <a:t>Người nghệ sĩ phải trung thực, dũng cảm nhìn thẳng </a:t>
            </a:r>
          </a:p>
          <a:p>
            <a:pPr algn="ctr" fontAlgn="base">
              <a:spcBef>
                <a:spcPct val="0"/>
              </a:spcBef>
              <a:spcAft>
                <a:spcPct val="0"/>
              </a:spcAft>
            </a:pPr>
            <a:r>
              <a:rPr lang="en-US" sz="2800" b="1" i="1" smtClean="0">
                <a:cs typeface="Times New Roman" pitchFamily="18" charset="0"/>
              </a:rPr>
              <a:t>vào hiện thực.</a:t>
            </a:r>
          </a:p>
        </p:txBody>
      </p:sp>
    </p:spTree>
    <p:extLst>
      <p:ext uri="{BB962C8B-B14F-4D97-AF65-F5344CB8AC3E}">
        <p14:creationId xmlns:p14="http://schemas.microsoft.com/office/powerpoint/2010/main" val="401740440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circle(out)">
                                      <p:cBhvr>
                                        <p:cTn id="12" dur="1000"/>
                                        <p:tgtEl>
                                          <p:spTgt spid="52228"/>
                                        </p:tgtEl>
                                      </p:cBhvr>
                                    </p:animEffect>
                                  </p:childTnLst>
                                </p:cTn>
                              </p:par>
                              <p:par>
                                <p:cTn id="13" presetID="31" presetClass="entr" presetSubtype="0" fill="hold" grpId="0" nodeType="withEffect">
                                  <p:stCondLst>
                                    <p:cond delay="0"/>
                                  </p:stCondLst>
                                  <p:iterate type="lt">
                                    <p:tmPct val="5000"/>
                                  </p:iterate>
                                  <p:childTnLst>
                                    <p:set>
                                      <p:cBhvr>
                                        <p:cTn id="14" dur="1" fill="hold">
                                          <p:stCondLst>
                                            <p:cond delay="0"/>
                                          </p:stCondLst>
                                        </p:cTn>
                                        <p:tgtEl>
                                          <p:spTgt spid="52238"/>
                                        </p:tgtEl>
                                        <p:attrNameLst>
                                          <p:attrName>style.visibility</p:attrName>
                                        </p:attrNameLst>
                                      </p:cBhvr>
                                      <p:to>
                                        <p:strVal val="visible"/>
                                      </p:to>
                                    </p:set>
                                    <p:anim calcmode="lin" valueType="num">
                                      <p:cBhvr>
                                        <p:cTn id="15" dur="1000" fill="hold"/>
                                        <p:tgtEl>
                                          <p:spTgt spid="52238"/>
                                        </p:tgtEl>
                                        <p:attrNameLst>
                                          <p:attrName>ppt_w</p:attrName>
                                        </p:attrNameLst>
                                      </p:cBhvr>
                                      <p:tavLst>
                                        <p:tav tm="0">
                                          <p:val>
                                            <p:fltVal val="0"/>
                                          </p:val>
                                        </p:tav>
                                        <p:tav tm="100000">
                                          <p:val>
                                            <p:strVal val="#ppt_w"/>
                                          </p:val>
                                        </p:tav>
                                      </p:tavLst>
                                    </p:anim>
                                    <p:anim calcmode="lin" valueType="num">
                                      <p:cBhvr>
                                        <p:cTn id="16" dur="1000" fill="hold"/>
                                        <p:tgtEl>
                                          <p:spTgt spid="52238"/>
                                        </p:tgtEl>
                                        <p:attrNameLst>
                                          <p:attrName>ppt_h</p:attrName>
                                        </p:attrNameLst>
                                      </p:cBhvr>
                                      <p:tavLst>
                                        <p:tav tm="0">
                                          <p:val>
                                            <p:fltVal val="0"/>
                                          </p:val>
                                        </p:tav>
                                        <p:tav tm="100000">
                                          <p:val>
                                            <p:strVal val="#ppt_h"/>
                                          </p:val>
                                        </p:tav>
                                      </p:tavLst>
                                    </p:anim>
                                    <p:anim calcmode="lin" valueType="num">
                                      <p:cBhvr>
                                        <p:cTn id="17" dur="1000" fill="hold"/>
                                        <p:tgtEl>
                                          <p:spTgt spid="52238"/>
                                        </p:tgtEl>
                                        <p:attrNameLst>
                                          <p:attrName>style.rotation</p:attrName>
                                        </p:attrNameLst>
                                      </p:cBhvr>
                                      <p:tavLst>
                                        <p:tav tm="0">
                                          <p:val>
                                            <p:fltVal val="90"/>
                                          </p:val>
                                        </p:tav>
                                        <p:tav tm="100000">
                                          <p:val>
                                            <p:fltVal val="0"/>
                                          </p:val>
                                        </p:tav>
                                      </p:tavLst>
                                    </p:anim>
                                    <p:animEffect transition="in" filter="fade">
                                      <p:cBhvr>
                                        <p:cTn id="18" dur="1000"/>
                                        <p:tgtEl>
                                          <p:spTgt spid="522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2229"/>
                                        </p:tgtEl>
                                        <p:attrNameLst>
                                          <p:attrName>style.visibility</p:attrName>
                                        </p:attrNameLst>
                                      </p:cBhvr>
                                      <p:to>
                                        <p:strVal val="visible"/>
                                      </p:to>
                                    </p:set>
                                    <p:animEffect transition="in" filter="box(out)">
                                      <p:cBhvr>
                                        <p:cTn id="23" dur="1000"/>
                                        <p:tgtEl>
                                          <p:spTgt spid="52229"/>
                                        </p:tgtEl>
                                      </p:cBhvr>
                                    </p:animEffect>
                                  </p:childTnLst>
                                </p:cTn>
                              </p:par>
                              <p:par>
                                <p:cTn id="24" presetID="21" presetClass="entr" presetSubtype="4" fill="hold" nodeType="withEffect">
                                  <p:stCondLst>
                                    <p:cond delay="0"/>
                                  </p:stCondLst>
                                  <p:childTnLst>
                                    <p:set>
                                      <p:cBhvr>
                                        <p:cTn id="25" dur="1" fill="hold">
                                          <p:stCondLst>
                                            <p:cond delay="0"/>
                                          </p:stCondLst>
                                        </p:cTn>
                                        <p:tgtEl>
                                          <p:spTgt spid="52251"/>
                                        </p:tgtEl>
                                        <p:attrNameLst>
                                          <p:attrName>style.visibility</p:attrName>
                                        </p:attrNameLst>
                                      </p:cBhvr>
                                      <p:to>
                                        <p:strVal val="visible"/>
                                      </p:to>
                                    </p:set>
                                    <p:animEffect transition="in" filter="wheel(4)">
                                      <p:cBhvr>
                                        <p:cTn id="26" dur="1000"/>
                                        <p:tgtEl>
                                          <p:spTgt spid="52251"/>
                                        </p:tgtEl>
                                      </p:cBhvr>
                                    </p:animEffect>
                                  </p:childTnLst>
                                </p:cTn>
                              </p:par>
                              <p:par>
                                <p:cTn id="27" presetID="31" presetClass="entr" presetSubtype="0" fill="hold" grpId="0" nodeType="withEffect">
                                  <p:stCondLst>
                                    <p:cond delay="0"/>
                                  </p:stCondLst>
                                  <p:iterate type="lt">
                                    <p:tmPct val="5000"/>
                                  </p:iterate>
                                  <p:childTnLst>
                                    <p:set>
                                      <p:cBhvr>
                                        <p:cTn id="28" dur="1" fill="hold">
                                          <p:stCondLst>
                                            <p:cond delay="0"/>
                                          </p:stCondLst>
                                        </p:cTn>
                                        <p:tgtEl>
                                          <p:spTgt spid="52241"/>
                                        </p:tgtEl>
                                        <p:attrNameLst>
                                          <p:attrName>style.visibility</p:attrName>
                                        </p:attrNameLst>
                                      </p:cBhvr>
                                      <p:to>
                                        <p:strVal val="visible"/>
                                      </p:to>
                                    </p:set>
                                    <p:anim calcmode="lin" valueType="num">
                                      <p:cBhvr>
                                        <p:cTn id="29" dur="1000" fill="hold"/>
                                        <p:tgtEl>
                                          <p:spTgt spid="52241"/>
                                        </p:tgtEl>
                                        <p:attrNameLst>
                                          <p:attrName>ppt_w</p:attrName>
                                        </p:attrNameLst>
                                      </p:cBhvr>
                                      <p:tavLst>
                                        <p:tav tm="0">
                                          <p:val>
                                            <p:fltVal val="0"/>
                                          </p:val>
                                        </p:tav>
                                        <p:tav tm="100000">
                                          <p:val>
                                            <p:strVal val="#ppt_w"/>
                                          </p:val>
                                        </p:tav>
                                      </p:tavLst>
                                    </p:anim>
                                    <p:anim calcmode="lin" valueType="num">
                                      <p:cBhvr>
                                        <p:cTn id="30" dur="1000" fill="hold"/>
                                        <p:tgtEl>
                                          <p:spTgt spid="52241"/>
                                        </p:tgtEl>
                                        <p:attrNameLst>
                                          <p:attrName>ppt_h</p:attrName>
                                        </p:attrNameLst>
                                      </p:cBhvr>
                                      <p:tavLst>
                                        <p:tav tm="0">
                                          <p:val>
                                            <p:fltVal val="0"/>
                                          </p:val>
                                        </p:tav>
                                        <p:tav tm="100000">
                                          <p:val>
                                            <p:strVal val="#ppt_h"/>
                                          </p:val>
                                        </p:tav>
                                      </p:tavLst>
                                    </p:anim>
                                    <p:anim calcmode="lin" valueType="num">
                                      <p:cBhvr>
                                        <p:cTn id="31" dur="1000" fill="hold"/>
                                        <p:tgtEl>
                                          <p:spTgt spid="52241"/>
                                        </p:tgtEl>
                                        <p:attrNameLst>
                                          <p:attrName>style.rotation</p:attrName>
                                        </p:attrNameLst>
                                      </p:cBhvr>
                                      <p:tavLst>
                                        <p:tav tm="0">
                                          <p:val>
                                            <p:fltVal val="90"/>
                                          </p:val>
                                        </p:tav>
                                        <p:tav tm="100000">
                                          <p:val>
                                            <p:fltVal val="0"/>
                                          </p:val>
                                        </p:tav>
                                      </p:tavLst>
                                    </p:anim>
                                    <p:animEffect transition="in" filter="fade">
                                      <p:cBhvr>
                                        <p:cTn id="32" dur="1000"/>
                                        <p:tgtEl>
                                          <p:spTgt spid="522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52242"/>
                                        </p:tgtEl>
                                        <p:attrNameLst>
                                          <p:attrName>style.visibility</p:attrName>
                                        </p:attrNameLst>
                                      </p:cBhvr>
                                      <p:to>
                                        <p:strVal val="visible"/>
                                      </p:to>
                                    </p:set>
                                    <p:anim calcmode="lin" valueType="num">
                                      <p:cBhvr>
                                        <p:cTn id="37" dur="1000" fill="hold"/>
                                        <p:tgtEl>
                                          <p:spTgt spid="52242"/>
                                        </p:tgtEl>
                                        <p:attrNameLst>
                                          <p:attrName>ppt_w</p:attrName>
                                        </p:attrNameLst>
                                      </p:cBhvr>
                                      <p:tavLst>
                                        <p:tav tm="0">
                                          <p:val>
                                            <p:fltVal val="0"/>
                                          </p:val>
                                        </p:tav>
                                        <p:tav tm="100000">
                                          <p:val>
                                            <p:strVal val="#ppt_w"/>
                                          </p:val>
                                        </p:tav>
                                      </p:tavLst>
                                    </p:anim>
                                    <p:anim calcmode="lin" valueType="num">
                                      <p:cBhvr>
                                        <p:cTn id="38" dur="1000" fill="hold"/>
                                        <p:tgtEl>
                                          <p:spTgt spid="52242"/>
                                        </p:tgtEl>
                                        <p:attrNameLst>
                                          <p:attrName>ppt_h</p:attrName>
                                        </p:attrNameLst>
                                      </p:cBhvr>
                                      <p:tavLst>
                                        <p:tav tm="0">
                                          <p:val>
                                            <p:fltVal val="0"/>
                                          </p:val>
                                        </p:tav>
                                        <p:tav tm="100000">
                                          <p:val>
                                            <p:strVal val="#ppt_h"/>
                                          </p:val>
                                        </p:tav>
                                      </p:tavLst>
                                    </p:anim>
                                    <p:anim calcmode="lin" valueType="num">
                                      <p:cBhvr>
                                        <p:cTn id="39" dur="1000" fill="hold"/>
                                        <p:tgtEl>
                                          <p:spTgt spid="52242"/>
                                        </p:tgtEl>
                                        <p:attrNameLst>
                                          <p:attrName>style.rotation</p:attrName>
                                        </p:attrNameLst>
                                      </p:cBhvr>
                                      <p:tavLst>
                                        <p:tav tm="0">
                                          <p:val>
                                            <p:fltVal val="90"/>
                                          </p:val>
                                        </p:tav>
                                        <p:tav tm="100000">
                                          <p:val>
                                            <p:fltVal val="0"/>
                                          </p:val>
                                        </p:tav>
                                      </p:tavLst>
                                    </p:anim>
                                    <p:animEffect transition="in" filter="fade">
                                      <p:cBhvr>
                                        <p:cTn id="40" dur="1000"/>
                                        <p:tgtEl>
                                          <p:spTgt spid="52242"/>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52230"/>
                                        </p:tgtEl>
                                        <p:attrNameLst>
                                          <p:attrName>style.visibility</p:attrName>
                                        </p:attrNameLst>
                                      </p:cBhvr>
                                      <p:to>
                                        <p:strVal val="visible"/>
                                      </p:to>
                                    </p:set>
                                    <p:animEffect transition="in" filter="box(out)">
                                      <p:cBhvr>
                                        <p:cTn id="43" dur="1000"/>
                                        <p:tgtEl>
                                          <p:spTgt spid="52230"/>
                                        </p:tgtEl>
                                      </p:cBhvr>
                                    </p:animEffect>
                                  </p:childTnLst>
                                </p:cTn>
                              </p:par>
                              <p:par>
                                <p:cTn id="44" presetID="22" presetClass="entr" presetSubtype="1" fill="hold" nodeType="withEffect">
                                  <p:stCondLst>
                                    <p:cond delay="0"/>
                                  </p:stCondLst>
                                  <p:childTnLst>
                                    <p:set>
                                      <p:cBhvr>
                                        <p:cTn id="45" dur="1" fill="hold">
                                          <p:stCondLst>
                                            <p:cond delay="0"/>
                                          </p:stCondLst>
                                        </p:cTn>
                                        <p:tgtEl>
                                          <p:spTgt spid="52248"/>
                                        </p:tgtEl>
                                        <p:attrNameLst>
                                          <p:attrName>style.visibility</p:attrName>
                                        </p:attrNameLst>
                                      </p:cBhvr>
                                      <p:to>
                                        <p:strVal val="visible"/>
                                      </p:to>
                                    </p:set>
                                    <p:animEffect transition="in" filter="wipe(up)">
                                      <p:cBhvr>
                                        <p:cTn id="46" dur="2000"/>
                                        <p:tgtEl>
                                          <p:spTgt spid="52248"/>
                                        </p:tgtEl>
                                      </p:cBhvr>
                                    </p:animEffect>
                                  </p:childTnLst>
                                </p:cTn>
                              </p:par>
                              <p:par>
                                <p:cTn id="47" presetID="22" presetClass="exit" presetSubtype="1" fill="hold" nodeType="withEffect">
                                  <p:stCondLst>
                                    <p:cond delay="0"/>
                                  </p:stCondLst>
                                  <p:childTnLst>
                                    <p:animEffect transition="out" filter="wipe(up)">
                                      <p:cBhvr>
                                        <p:cTn id="48" dur="2000"/>
                                        <p:tgtEl>
                                          <p:spTgt spid="52251"/>
                                        </p:tgtEl>
                                      </p:cBhvr>
                                    </p:animEffect>
                                    <p:set>
                                      <p:cBhvr>
                                        <p:cTn id="49" dur="1" fill="hold">
                                          <p:stCondLst>
                                            <p:cond delay="1999"/>
                                          </p:stCondLst>
                                        </p:cTn>
                                        <p:tgtEl>
                                          <p:spTgt spid="52251"/>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52231"/>
                                        </p:tgtEl>
                                        <p:attrNameLst>
                                          <p:attrName>style.visibility</p:attrName>
                                        </p:attrNameLst>
                                      </p:cBhvr>
                                      <p:to>
                                        <p:strVal val="visible"/>
                                      </p:to>
                                    </p:set>
                                    <p:animEffect transition="in" filter="box(out)">
                                      <p:cBhvr>
                                        <p:cTn id="54" dur="1000"/>
                                        <p:tgtEl>
                                          <p:spTgt spid="52231"/>
                                        </p:tgtEl>
                                      </p:cBhvr>
                                    </p:animEffect>
                                  </p:childTnLst>
                                </p:cTn>
                              </p:par>
                              <p:par>
                                <p:cTn id="55" presetID="18" presetClass="exit" presetSubtype="12" fill="hold" nodeType="withEffect">
                                  <p:stCondLst>
                                    <p:cond delay="0"/>
                                  </p:stCondLst>
                                  <p:childTnLst>
                                    <p:animEffect transition="out" filter="strips(downLeft)">
                                      <p:cBhvr>
                                        <p:cTn id="56" dur="2000"/>
                                        <p:tgtEl>
                                          <p:spTgt spid="52248"/>
                                        </p:tgtEl>
                                      </p:cBhvr>
                                    </p:animEffect>
                                    <p:set>
                                      <p:cBhvr>
                                        <p:cTn id="57" dur="1" fill="hold">
                                          <p:stCondLst>
                                            <p:cond delay="1999"/>
                                          </p:stCondLst>
                                        </p:cTn>
                                        <p:tgtEl>
                                          <p:spTgt spid="52248"/>
                                        </p:tgtEl>
                                        <p:attrNameLst>
                                          <p:attrName>style.visibility</p:attrName>
                                        </p:attrNameLst>
                                      </p:cBhvr>
                                      <p:to>
                                        <p:strVal val="hidden"/>
                                      </p:to>
                                    </p:set>
                                  </p:childTnLst>
                                </p:cTn>
                              </p:par>
                              <p:par>
                                <p:cTn id="58" presetID="18" presetClass="entr" presetSubtype="3" fill="hold" nodeType="withEffect">
                                  <p:stCondLst>
                                    <p:cond delay="0"/>
                                  </p:stCondLst>
                                  <p:childTnLst>
                                    <p:set>
                                      <p:cBhvr>
                                        <p:cTn id="59" dur="1" fill="hold">
                                          <p:stCondLst>
                                            <p:cond delay="0"/>
                                          </p:stCondLst>
                                        </p:cTn>
                                        <p:tgtEl>
                                          <p:spTgt spid="52250"/>
                                        </p:tgtEl>
                                        <p:attrNameLst>
                                          <p:attrName>style.visibility</p:attrName>
                                        </p:attrNameLst>
                                      </p:cBhvr>
                                      <p:to>
                                        <p:strVal val="visible"/>
                                      </p:to>
                                    </p:set>
                                    <p:animEffect transition="in" filter="strips(upRight)">
                                      <p:cBhvr>
                                        <p:cTn id="60" dur="2000"/>
                                        <p:tgtEl>
                                          <p:spTgt spid="5225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1" presetClass="entr" presetSubtype="0" fill="hold" grpId="0" nodeType="clickEffect">
                                  <p:stCondLst>
                                    <p:cond delay="0"/>
                                  </p:stCondLst>
                                  <p:iterate type="lt">
                                    <p:tmPct val="5000"/>
                                  </p:iterate>
                                  <p:childTnLst>
                                    <p:set>
                                      <p:cBhvr>
                                        <p:cTn id="64" dur="1" fill="hold">
                                          <p:stCondLst>
                                            <p:cond delay="0"/>
                                          </p:stCondLst>
                                        </p:cTn>
                                        <p:tgtEl>
                                          <p:spTgt spid="52240"/>
                                        </p:tgtEl>
                                        <p:attrNameLst>
                                          <p:attrName>style.visibility</p:attrName>
                                        </p:attrNameLst>
                                      </p:cBhvr>
                                      <p:to>
                                        <p:strVal val="visible"/>
                                      </p:to>
                                    </p:set>
                                    <p:anim calcmode="lin" valueType="num">
                                      <p:cBhvr>
                                        <p:cTn id="65" dur="1000" fill="hold"/>
                                        <p:tgtEl>
                                          <p:spTgt spid="52240"/>
                                        </p:tgtEl>
                                        <p:attrNameLst>
                                          <p:attrName>ppt_w</p:attrName>
                                        </p:attrNameLst>
                                      </p:cBhvr>
                                      <p:tavLst>
                                        <p:tav tm="0">
                                          <p:val>
                                            <p:fltVal val="0"/>
                                          </p:val>
                                        </p:tav>
                                        <p:tav tm="100000">
                                          <p:val>
                                            <p:strVal val="#ppt_w"/>
                                          </p:val>
                                        </p:tav>
                                      </p:tavLst>
                                    </p:anim>
                                    <p:anim calcmode="lin" valueType="num">
                                      <p:cBhvr>
                                        <p:cTn id="66" dur="1000" fill="hold"/>
                                        <p:tgtEl>
                                          <p:spTgt spid="52240"/>
                                        </p:tgtEl>
                                        <p:attrNameLst>
                                          <p:attrName>ppt_h</p:attrName>
                                        </p:attrNameLst>
                                      </p:cBhvr>
                                      <p:tavLst>
                                        <p:tav tm="0">
                                          <p:val>
                                            <p:fltVal val="0"/>
                                          </p:val>
                                        </p:tav>
                                        <p:tav tm="100000">
                                          <p:val>
                                            <p:strVal val="#ppt_h"/>
                                          </p:val>
                                        </p:tav>
                                      </p:tavLst>
                                    </p:anim>
                                    <p:anim calcmode="lin" valueType="num">
                                      <p:cBhvr>
                                        <p:cTn id="67" dur="1000" fill="hold"/>
                                        <p:tgtEl>
                                          <p:spTgt spid="52240"/>
                                        </p:tgtEl>
                                        <p:attrNameLst>
                                          <p:attrName>style.rotation</p:attrName>
                                        </p:attrNameLst>
                                      </p:cBhvr>
                                      <p:tavLst>
                                        <p:tav tm="0">
                                          <p:val>
                                            <p:fltVal val="90"/>
                                          </p:val>
                                        </p:tav>
                                        <p:tav tm="100000">
                                          <p:val>
                                            <p:fltVal val="0"/>
                                          </p:val>
                                        </p:tav>
                                      </p:tavLst>
                                    </p:anim>
                                    <p:animEffect transition="in" filter="fade">
                                      <p:cBhvr>
                                        <p:cTn id="68" dur="1000"/>
                                        <p:tgtEl>
                                          <p:spTgt spid="52240"/>
                                        </p:tgtEl>
                                      </p:cBhvr>
                                    </p:animEffect>
                                  </p:childTnLst>
                                </p:cTn>
                              </p:par>
                              <p:par>
                                <p:cTn id="69" presetID="31" presetClass="entr" presetSubtype="0" fill="hold" grpId="0" nodeType="withEffect">
                                  <p:stCondLst>
                                    <p:cond delay="0"/>
                                  </p:stCondLst>
                                  <p:iterate type="lt">
                                    <p:tmPct val="5000"/>
                                  </p:iterate>
                                  <p:childTnLst>
                                    <p:set>
                                      <p:cBhvr>
                                        <p:cTn id="70" dur="1" fill="hold">
                                          <p:stCondLst>
                                            <p:cond delay="0"/>
                                          </p:stCondLst>
                                        </p:cTn>
                                        <p:tgtEl>
                                          <p:spTgt spid="52239"/>
                                        </p:tgtEl>
                                        <p:attrNameLst>
                                          <p:attrName>style.visibility</p:attrName>
                                        </p:attrNameLst>
                                      </p:cBhvr>
                                      <p:to>
                                        <p:strVal val="visible"/>
                                      </p:to>
                                    </p:set>
                                    <p:anim calcmode="lin" valueType="num">
                                      <p:cBhvr>
                                        <p:cTn id="71" dur="1000" fill="hold"/>
                                        <p:tgtEl>
                                          <p:spTgt spid="52239"/>
                                        </p:tgtEl>
                                        <p:attrNameLst>
                                          <p:attrName>ppt_w</p:attrName>
                                        </p:attrNameLst>
                                      </p:cBhvr>
                                      <p:tavLst>
                                        <p:tav tm="0">
                                          <p:val>
                                            <p:fltVal val="0"/>
                                          </p:val>
                                        </p:tav>
                                        <p:tav tm="100000">
                                          <p:val>
                                            <p:strVal val="#ppt_w"/>
                                          </p:val>
                                        </p:tav>
                                      </p:tavLst>
                                    </p:anim>
                                    <p:anim calcmode="lin" valueType="num">
                                      <p:cBhvr>
                                        <p:cTn id="72" dur="1000" fill="hold"/>
                                        <p:tgtEl>
                                          <p:spTgt spid="52239"/>
                                        </p:tgtEl>
                                        <p:attrNameLst>
                                          <p:attrName>ppt_h</p:attrName>
                                        </p:attrNameLst>
                                      </p:cBhvr>
                                      <p:tavLst>
                                        <p:tav tm="0">
                                          <p:val>
                                            <p:fltVal val="0"/>
                                          </p:val>
                                        </p:tav>
                                        <p:tav tm="100000">
                                          <p:val>
                                            <p:strVal val="#ppt_h"/>
                                          </p:val>
                                        </p:tav>
                                      </p:tavLst>
                                    </p:anim>
                                    <p:anim calcmode="lin" valueType="num">
                                      <p:cBhvr>
                                        <p:cTn id="73" dur="1000" fill="hold"/>
                                        <p:tgtEl>
                                          <p:spTgt spid="52239"/>
                                        </p:tgtEl>
                                        <p:attrNameLst>
                                          <p:attrName>style.rotation</p:attrName>
                                        </p:attrNameLst>
                                      </p:cBhvr>
                                      <p:tavLst>
                                        <p:tav tm="0">
                                          <p:val>
                                            <p:fltVal val="90"/>
                                          </p:val>
                                        </p:tav>
                                        <p:tav tm="100000">
                                          <p:val>
                                            <p:fltVal val="0"/>
                                          </p:val>
                                        </p:tav>
                                      </p:tavLst>
                                    </p:anim>
                                    <p:animEffect transition="in" filter="fade">
                                      <p:cBhvr>
                                        <p:cTn id="74" dur="1000"/>
                                        <p:tgtEl>
                                          <p:spTgt spid="52239"/>
                                        </p:tgtEl>
                                      </p:cBhvr>
                                    </p:animEffect>
                                  </p:childTnLst>
                                </p:cTn>
                              </p:par>
                              <p:par>
                                <p:cTn id="75" presetID="21" presetClass="exit" presetSubtype="4" fill="hold" nodeType="withEffect">
                                  <p:stCondLst>
                                    <p:cond delay="0"/>
                                  </p:stCondLst>
                                  <p:childTnLst>
                                    <p:animEffect transition="out" filter="wheel(4)">
                                      <p:cBhvr>
                                        <p:cTn id="76" dur="1000"/>
                                        <p:tgtEl>
                                          <p:spTgt spid="52250"/>
                                        </p:tgtEl>
                                      </p:cBhvr>
                                    </p:animEffect>
                                    <p:set>
                                      <p:cBhvr>
                                        <p:cTn id="77" dur="1" fill="hold">
                                          <p:stCondLst>
                                            <p:cond delay="999"/>
                                          </p:stCondLst>
                                        </p:cTn>
                                        <p:tgtEl>
                                          <p:spTgt spid="52250"/>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32" fill="hold" grpId="0" nodeType="clickEffect">
                                  <p:stCondLst>
                                    <p:cond delay="0"/>
                                  </p:stCondLst>
                                  <p:childTnLst>
                                    <p:set>
                                      <p:cBhvr>
                                        <p:cTn id="81" dur="1" fill="hold">
                                          <p:stCondLst>
                                            <p:cond delay="0"/>
                                          </p:stCondLst>
                                        </p:cTn>
                                        <p:tgtEl>
                                          <p:spTgt spid="52232"/>
                                        </p:tgtEl>
                                        <p:attrNameLst>
                                          <p:attrName>style.visibility</p:attrName>
                                        </p:attrNameLst>
                                      </p:cBhvr>
                                      <p:to>
                                        <p:strVal val="visible"/>
                                      </p:to>
                                    </p:set>
                                    <p:animEffect transition="in" filter="box(out)">
                                      <p:cBhvr>
                                        <p:cTn id="82" dur="1000"/>
                                        <p:tgtEl>
                                          <p:spTgt spid="5223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 presetClass="entr" presetSubtype="32" fill="hold" grpId="0" nodeType="clickEffect">
                                  <p:stCondLst>
                                    <p:cond delay="0"/>
                                  </p:stCondLst>
                                  <p:childTnLst>
                                    <p:set>
                                      <p:cBhvr>
                                        <p:cTn id="86" dur="1" fill="hold">
                                          <p:stCondLst>
                                            <p:cond delay="0"/>
                                          </p:stCondLst>
                                        </p:cTn>
                                        <p:tgtEl>
                                          <p:spTgt spid="52233"/>
                                        </p:tgtEl>
                                        <p:attrNameLst>
                                          <p:attrName>style.visibility</p:attrName>
                                        </p:attrNameLst>
                                      </p:cBhvr>
                                      <p:to>
                                        <p:strVal val="visible"/>
                                      </p:to>
                                    </p:set>
                                    <p:animEffect transition="in" filter="circle(out)">
                                      <p:cBhvr>
                                        <p:cTn id="87" dur="1000"/>
                                        <p:tgtEl>
                                          <p:spTgt spid="5223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1" presetClass="entr" presetSubtype="0" fill="hold" grpId="0" nodeType="clickEffect">
                                  <p:stCondLst>
                                    <p:cond delay="0"/>
                                  </p:stCondLst>
                                  <p:iterate type="lt">
                                    <p:tmPct val="5000"/>
                                  </p:iterate>
                                  <p:childTnLst>
                                    <p:set>
                                      <p:cBhvr>
                                        <p:cTn id="91" dur="1" fill="hold">
                                          <p:stCondLst>
                                            <p:cond delay="0"/>
                                          </p:stCondLst>
                                        </p:cTn>
                                        <p:tgtEl>
                                          <p:spTgt spid="52243"/>
                                        </p:tgtEl>
                                        <p:attrNameLst>
                                          <p:attrName>style.visibility</p:attrName>
                                        </p:attrNameLst>
                                      </p:cBhvr>
                                      <p:to>
                                        <p:strVal val="visible"/>
                                      </p:to>
                                    </p:set>
                                    <p:anim calcmode="lin" valueType="num">
                                      <p:cBhvr>
                                        <p:cTn id="92" dur="1000" fill="hold"/>
                                        <p:tgtEl>
                                          <p:spTgt spid="52243"/>
                                        </p:tgtEl>
                                        <p:attrNameLst>
                                          <p:attrName>ppt_w</p:attrName>
                                        </p:attrNameLst>
                                      </p:cBhvr>
                                      <p:tavLst>
                                        <p:tav tm="0">
                                          <p:val>
                                            <p:fltVal val="0"/>
                                          </p:val>
                                        </p:tav>
                                        <p:tav tm="100000">
                                          <p:val>
                                            <p:strVal val="#ppt_w"/>
                                          </p:val>
                                        </p:tav>
                                      </p:tavLst>
                                    </p:anim>
                                    <p:anim calcmode="lin" valueType="num">
                                      <p:cBhvr>
                                        <p:cTn id="93" dur="1000" fill="hold"/>
                                        <p:tgtEl>
                                          <p:spTgt spid="52243"/>
                                        </p:tgtEl>
                                        <p:attrNameLst>
                                          <p:attrName>ppt_h</p:attrName>
                                        </p:attrNameLst>
                                      </p:cBhvr>
                                      <p:tavLst>
                                        <p:tav tm="0">
                                          <p:val>
                                            <p:fltVal val="0"/>
                                          </p:val>
                                        </p:tav>
                                        <p:tav tm="100000">
                                          <p:val>
                                            <p:strVal val="#ppt_h"/>
                                          </p:val>
                                        </p:tav>
                                      </p:tavLst>
                                    </p:anim>
                                    <p:anim calcmode="lin" valueType="num">
                                      <p:cBhvr>
                                        <p:cTn id="94" dur="1000" fill="hold"/>
                                        <p:tgtEl>
                                          <p:spTgt spid="52243"/>
                                        </p:tgtEl>
                                        <p:attrNameLst>
                                          <p:attrName>style.rotation</p:attrName>
                                        </p:attrNameLst>
                                      </p:cBhvr>
                                      <p:tavLst>
                                        <p:tav tm="0">
                                          <p:val>
                                            <p:fltVal val="90"/>
                                          </p:val>
                                        </p:tav>
                                        <p:tav tm="100000">
                                          <p:val>
                                            <p:fltVal val="0"/>
                                          </p:val>
                                        </p:tav>
                                      </p:tavLst>
                                    </p:anim>
                                    <p:animEffect transition="in" filter="fade">
                                      <p:cBhvr>
                                        <p:cTn id="95" dur="1000"/>
                                        <p:tgtEl>
                                          <p:spTgt spid="5224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6" presetClass="entr" presetSubtype="32" fill="hold" grpId="0" nodeType="clickEffect">
                                  <p:stCondLst>
                                    <p:cond delay="0"/>
                                  </p:stCondLst>
                                  <p:childTnLst>
                                    <p:set>
                                      <p:cBhvr>
                                        <p:cTn id="99" dur="1" fill="hold">
                                          <p:stCondLst>
                                            <p:cond delay="0"/>
                                          </p:stCondLst>
                                        </p:cTn>
                                        <p:tgtEl>
                                          <p:spTgt spid="52245"/>
                                        </p:tgtEl>
                                        <p:attrNameLst>
                                          <p:attrName>style.visibility</p:attrName>
                                        </p:attrNameLst>
                                      </p:cBhvr>
                                      <p:to>
                                        <p:strVal val="visible"/>
                                      </p:to>
                                    </p:set>
                                    <p:animEffect transition="in" filter="circle(out)">
                                      <p:cBhvr>
                                        <p:cTn id="100" dur="1000"/>
                                        <p:tgtEl>
                                          <p:spTgt spid="5224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6" presetClass="exit" presetSubtype="16" fill="hold" grpId="1" nodeType="clickEffect">
                                  <p:stCondLst>
                                    <p:cond delay="0"/>
                                  </p:stCondLst>
                                  <p:childTnLst>
                                    <p:animEffect transition="out" filter="circle(in)">
                                      <p:cBhvr>
                                        <p:cTn id="104" dur="2000"/>
                                        <p:tgtEl>
                                          <p:spTgt spid="52245"/>
                                        </p:tgtEl>
                                      </p:cBhvr>
                                    </p:animEffect>
                                    <p:set>
                                      <p:cBhvr>
                                        <p:cTn id="105" dur="1" fill="hold">
                                          <p:stCondLst>
                                            <p:cond delay="1999"/>
                                          </p:stCondLst>
                                        </p:cTn>
                                        <p:tgtEl>
                                          <p:spTgt spid="52245"/>
                                        </p:tgtEl>
                                        <p:attrNameLst>
                                          <p:attrName>style.visibility</p:attrName>
                                        </p:attrNameLst>
                                      </p:cBhvr>
                                      <p:to>
                                        <p:strVal val="hidden"/>
                                      </p:to>
                                    </p:set>
                                  </p:childTnLst>
                                </p:cTn>
                              </p:par>
                              <p:par>
                                <p:cTn id="106" presetID="6" presetClass="entr" presetSubtype="32" fill="hold" grpId="0" nodeType="withEffect">
                                  <p:stCondLst>
                                    <p:cond delay="0"/>
                                  </p:stCondLst>
                                  <p:childTnLst>
                                    <p:set>
                                      <p:cBhvr>
                                        <p:cTn id="107" dur="1" fill="hold">
                                          <p:stCondLst>
                                            <p:cond delay="0"/>
                                          </p:stCondLst>
                                        </p:cTn>
                                        <p:tgtEl>
                                          <p:spTgt spid="52246"/>
                                        </p:tgtEl>
                                        <p:attrNameLst>
                                          <p:attrName>style.visibility</p:attrName>
                                        </p:attrNameLst>
                                      </p:cBhvr>
                                      <p:to>
                                        <p:strVal val="visible"/>
                                      </p:to>
                                    </p:set>
                                    <p:animEffect transition="in" filter="circle(out)">
                                      <p:cBhvr>
                                        <p:cTn id="108" dur="2000"/>
                                        <p:tgtEl>
                                          <p:spTgt spid="5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8" grpId="0" animBg="1"/>
      <p:bldP spid="52229" grpId="0" animBg="1"/>
      <p:bldP spid="52230" grpId="0" animBg="1"/>
      <p:bldP spid="52231" grpId="0" animBg="1"/>
      <p:bldP spid="52232" grpId="0" animBg="1"/>
      <p:bldP spid="52233" grpId="0" animBg="1"/>
      <p:bldP spid="52238" grpId="0" animBg="1"/>
      <p:bldP spid="52239" grpId="0" animBg="1"/>
      <p:bldP spid="52240" grpId="0" animBg="1"/>
      <p:bldP spid="52241" grpId="0" animBg="1"/>
      <p:bldP spid="52242" grpId="0" animBg="1"/>
      <p:bldP spid="52243" grpId="0" animBg="1"/>
      <p:bldP spid="52245" grpId="0" animBg="1"/>
      <p:bldP spid="52245" grpId="1" animBg="1"/>
      <p:bldP spid="5224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90633" y="959065"/>
            <a:ext cx="11323145" cy="6858000"/>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ts val="600"/>
              </a:spcBef>
              <a:spcAft>
                <a:spcPct val="0"/>
              </a:spcAft>
              <a:buClr>
                <a:srgbClr val="FE8637"/>
              </a:buClr>
              <a:buSzPct val="70000"/>
              <a:buFont typeface="Wingdings" pitchFamily="2" charset="2"/>
              <a:buNone/>
              <a:defRPr/>
            </a:pPr>
            <a:r>
              <a:rPr lang="nl-NL" sz="3200" b="1" dirty="0" smtClean="0">
                <a:solidFill>
                  <a:srgbClr val="FF0000"/>
                </a:solidFill>
                <a:latin typeface="Times New Roman" pitchFamily="18" charset="0"/>
              </a:rPr>
              <a:t>1. Đặc sắc về nghệ thuật của tác phẩm</a:t>
            </a:r>
            <a:r>
              <a:rPr lang="nl-NL" sz="3200" dirty="0" smtClean="0">
                <a:solidFill>
                  <a:srgbClr val="FF0000"/>
                </a:solidFill>
                <a:latin typeface="Times New Roman" pitchFamily="18" charset="0"/>
              </a:rPr>
              <a:t>:</a:t>
            </a:r>
            <a:endParaRPr lang="en-US" sz="3200" dirty="0" smtClean="0">
              <a:solidFill>
                <a:srgbClr val="FF0000"/>
              </a:solidFill>
              <a:latin typeface="Times New Roman" pitchFamily="18" charset="0"/>
            </a:endParaRPr>
          </a:p>
          <a:p>
            <a:pPr algn="just" eaLnBrk="1" fontAlgn="base" hangingPunct="1">
              <a:spcBef>
                <a:spcPts val="600"/>
              </a:spcBef>
              <a:spcAft>
                <a:spcPct val="0"/>
              </a:spcAft>
              <a:buClr>
                <a:srgbClr val="FE8637"/>
              </a:buClr>
              <a:buSzPct val="70000"/>
              <a:defRPr/>
            </a:pPr>
            <a:r>
              <a:rPr lang="nl-NL" sz="2800" b="1" dirty="0" smtClean="0">
                <a:solidFill>
                  <a:prstClr val="black"/>
                </a:solidFill>
                <a:latin typeface="Times New Roman" pitchFamily="18" charset="0"/>
              </a:rPr>
              <a:t>- Xây dựng tình huống truyện: </a:t>
            </a:r>
            <a:r>
              <a:rPr lang="nl-NL" sz="2800" dirty="0" smtClean="0">
                <a:solidFill>
                  <a:prstClr val="black"/>
                </a:solidFill>
                <a:latin typeface="Times New Roman" pitchFamily="18" charset="0"/>
              </a:rPr>
              <a:t>Độc đáo, hấp dẫn, mang ý nghĩa khám phá, phát hiện về đời sống.</a:t>
            </a:r>
            <a:r>
              <a:rPr lang="nl-NL" sz="2800" dirty="0" smtClean="0">
                <a:solidFill>
                  <a:prstClr val="black"/>
                </a:solidFill>
                <a:latin typeface="Times New Roman"/>
              </a:rPr>
              <a:t> </a:t>
            </a:r>
          </a:p>
          <a:p>
            <a:pPr algn="just" eaLnBrk="1" fontAlgn="base" hangingPunct="1">
              <a:spcBef>
                <a:spcPts val="600"/>
              </a:spcBef>
              <a:spcAft>
                <a:spcPct val="0"/>
              </a:spcAft>
              <a:buClr>
                <a:srgbClr val="FE8637"/>
              </a:buClr>
              <a:buSzPct val="70000"/>
              <a:buFont typeface="Wingdings" pitchFamily="2" charset="2"/>
              <a:buNone/>
              <a:defRPr/>
            </a:pPr>
            <a:r>
              <a:rPr lang="nl-NL" sz="2800" b="1" dirty="0" smtClean="0">
                <a:solidFill>
                  <a:prstClr val="black"/>
                </a:solidFill>
                <a:latin typeface="Times New Roman" pitchFamily="18" charset="0"/>
              </a:rPr>
              <a:t>- Nghệ thuật kể chuyện</a:t>
            </a:r>
            <a:r>
              <a:rPr lang="nl-NL" sz="2800" dirty="0" smtClean="0">
                <a:solidFill>
                  <a:prstClr val="black"/>
                </a:solidFill>
                <a:latin typeface="Times New Roman" pitchFamily="18" charset="0"/>
              </a:rPr>
              <a:t>: sinh động</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defRPr/>
            </a:pPr>
            <a:r>
              <a:rPr lang="nl-NL" sz="2800" dirty="0" smtClean="0">
                <a:solidFill>
                  <a:prstClr val="black"/>
                </a:solidFill>
                <a:latin typeface="Times New Roman" pitchFamily="18" charset="0"/>
              </a:rPr>
              <a:t>+ Người kể chuyện: là nhân vật Phùng. -&gt; tạo ra điểm nhìn trần thuật sắc sảo, có khả năng khám phá đời sống; lời kể khách quan, chân thực, thuyết phục.</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defRPr/>
            </a:pPr>
            <a:r>
              <a:rPr lang="nl-NL" sz="2800" dirty="0" smtClean="0">
                <a:solidFill>
                  <a:prstClr val="black"/>
                </a:solidFill>
                <a:latin typeface="Times New Roman" pitchFamily="18" charset="0"/>
              </a:rPr>
              <a:t>+ Ngôn ngữ nhân vật: phù hợp với đặc điểm tính cách của từng người.</a:t>
            </a:r>
            <a:endParaRPr lang="en-US" sz="2800" dirty="0" smtClean="0">
              <a:solidFill>
                <a:prstClr val="black"/>
              </a:solidFill>
              <a:latin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defRPr/>
            </a:pPr>
            <a:r>
              <a:rPr lang="nl-NL" sz="2800" dirty="0" smtClean="0">
                <a:solidFill>
                  <a:prstClr val="black"/>
                </a:solidFill>
                <a:latin typeface="Times New Roman" pitchFamily="18" charset="0"/>
              </a:rPr>
              <a:t>+ Giọng điệu trần thuật đa dạng: lão đàn ông: thô bỉ, tàn nhẫn, tục tằn, hung bạo.</a:t>
            </a:r>
            <a:r>
              <a:rPr lang="en-US" sz="2800" dirty="0" smtClean="0">
                <a:solidFill>
                  <a:prstClr val="black"/>
                </a:solidFill>
                <a:latin typeface="Times New Roman" pitchFamily="18" charset="0"/>
              </a:rPr>
              <a:t> </a:t>
            </a:r>
            <a:r>
              <a:rPr lang="nl-NL" sz="2800" dirty="0" smtClean="0">
                <a:solidFill>
                  <a:prstClr val="black"/>
                </a:solidFill>
                <a:latin typeface="Times New Roman" pitchFamily="18" charset="0"/>
              </a:rPr>
              <a:t>Những lời của người đàn bà: dịu dàng, xót xa khi nói với con, đơn đau và thấu trải lẽ đời khi nói về mình.</a:t>
            </a:r>
            <a:r>
              <a:rPr lang="en-US" sz="2800" dirty="0" smtClean="0">
                <a:solidFill>
                  <a:prstClr val="black"/>
                </a:solidFill>
                <a:latin typeface="Times New Roman" pitchFamily="18" charset="0"/>
              </a:rPr>
              <a:t> </a:t>
            </a:r>
            <a:r>
              <a:rPr lang="nl-NL" sz="2800" dirty="0" smtClean="0">
                <a:solidFill>
                  <a:prstClr val="black"/>
                </a:solidFill>
                <a:latin typeface="Times New Roman" pitchFamily="18" charset="0"/>
              </a:rPr>
              <a:t>Lời của Đẩu: giọng điệu của người tốt bụng, nhiệt thành.</a:t>
            </a:r>
            <a:endParaRPr lang="en-US" sz="2800" dirty="0" smtClean="0">
              <a:solidFill>
                <a:prstClr val="black"/>
              </a:solidFill>
              <a:latin typeface="Times New Roman" pitchFamily="18" charset="0"/>
            </a:endParaRPr>
          </a:p>
          <a:p>
            <a:pPr marL="457200" indent="-457200" algn="just" eaLnBrk="1" fontAlgn="base" hangingPunct="1">
              <a:spcBef>
                <a:spcPts val="600"/>
              </a:spcBef>
              <a:spcAft>
                <a:spcPct val="0"/>
              </a:spcAft>
              <a:buClr>
                <a:srgbClr val="FE8637"/>
              </a:buClr>
              <a:buSzPct val="70000"/>
              <a:buFont typeface="Wingdings" pitchFamily="2" charset="2"/>
              <a:buChar char="Ø"/>
              <a:defRPr/>
            </a:pPr>
            <a:r>
              <a:rPr lang="nl-NL" sz="2800" b="1" i="1" dirty="0" smtClean="0">
                <a:solidFill>
                  <a:schemeClr val="accent1">
                    <a:lumMod val="75000"/>
                  </a:schemeClr>
                </a:solidFill>
                <a:latin typeface="Times New Roman" pitchFamily="18" charset="0"/>
              </a:rPr>
              <a:t>Góp phần khắc sâu thêm chủ đề - tư tưởng của truyện.</a:t>
            </a:r>
          </a:p>
          <a:p>
            <a:pPr algn="just" eaLnBrk="1" fontAlgn="base" hangingPunct="1">
              <a:spcBef>
                <a:spcPts val="600"/>
              </a:spcBef>
              <a:spcAft>
                <a:spcPct val="0"/>
              </a:spcAft>
              <a:buClr>
                <a:srgbClr val="FE8637"/>
              </a:buClr>
              <a:buSzPct val="70000"/>
              <a:buFont typeface="Wingdings" pitchFamily="2" charset="2"/>
              <a:buNone/>
              <a:defRPr/>
            </a:pPr>
            <a:endParaRPr lang="en-US" sz="2400" dirty="0" smtClean="0">
              <a:solidFill>
                <a:prstClr val="black"/>
              </a:solidFill>
              <a:latin typeface="Times New Roman" pitchFamily="18" charset="0"/>
            </a:endParaRPr>
          </a:p>
        </p:txBody>
      </p:sp>
      <p:sp>
        <p:nvSpPr>
          <p:cNvPr id="3" name="Rectangle 2"/>
          <p:cNvSpPr/>
          <p:nvPr/>
        </p:nvSpPr>
        <p:spPr>
          <a:xfrm>
            <a:off x="1325879" y="275293"/>
            <a:ext cx="339516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smtClean="0">
                <a:solidFill>
                  <a:srgbClr val="FF0000"/>
                </a:solidFill>
              </a:rPr>
              <a:t>III. TỔNG KẾT</a:t>
            </a:r>
            <a:endParaRPr lang="en-US" sz="3600" dirty="0">
              <a:solidFill>
                <a:srgbClr val="FF0000"/>
              </a:solidFill>
            </a:endParaRPr>
          </a:p>
        </p:txBody>
      </p:sp>
    </p:spTree>
    <p:extLst>
      <p:ext uri="{BB962C8B-B14F-4D97-AF65-F5344CB8AC3E}">
        <p14:creationId xmlns:p14="http://schemas.microsoft.com/office/powerpoint/2010/main" val="310581031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anim calcmode="lin" valueType="num">
                                      <p:cBhvr>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06399" y="959065"/>
            <a:ext cx="11323145" cy="6858000"/>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lnSpc>
                <a:spcPct val="150000"/>
              </a:lnSpc>
              <a:spcBef>
                <a:spcPts val="600"/>
              </a:spcBef>
              <a:spcAft>
                <a:spcPct val="0"/>
              </a:spcAft>
              <a:buClr>
                <a:srgbClr val="FE8637"/>
              </a:buClr>
              <a:buSzPct val="70000"/>
              <a:buFont typeface="Wingdings" pitchFamily="2" charset="2"/>
              <a:buNone/>
              <a:defRPr/>
            </a:pPr>
            <a:r>
              <a:rPr lang="en-US" sz="2800" b="1" dirty="0" smtClean="0">
                <a:solidFill>
                  <a:srgbClr val="FF0000"/>
                </a:solidFill>
                <a:latin typeface="Times New Roman" pitchFamily="18" charset="0"/>
                <a:cs typeface="Times New Roman" pitchFamily="18" charset="0"/>
              </a:rPr>
              <a:t>2. Ý </a:t>
            </a:r>
            <a:r>
              <a:rPr lang="en-US" sz="2800" b="1" dirty="0" err="1" smtClean="0">
                <a:solidFill>
                  <a:srgbClr val="FF0000"/>
                </a:solidFill>
                <a:latin typeface="Times New Roman" pitchFamily="18" charset="0"/>
                <a:cs typeface="Times New Roman" pitchFamily="18" charset="0"/>
              </a:rPr>
              <a:t>nghĩa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p>
          <a:p>
            <a:pPr algn="just" eaLnBrk="1" fontAlgn="base" hangingPunct="1">
              <a:lnSpc>
                <a:spcPct val="150000"/>
              </a:lnSpc>
              <a:spcBef>
                <a:spcPts val="600"/>
              </a:spcBef>
              <a:spcAft>
                <a:spcPct val="0"/>
              </a:spcAft>
              <a:buClr>
                <a:srgbClr val="FE8637"/>
              </a:buClr>
              <a:buSzPct val="70000"/>
              <a:buFont typeface="Wingdings" pitchFamily="2" charset="2"/>
              <a:buNone/>
              <a:defRPr/>
            </a:pPr>
            <a:r>
              <a:rPr lang="en-US" sz="2800" dirty="0" smtClean="0">
                <a:solidFill>
                  <a:prstClr val="black"/>
                </a:solidFill>
                <a:latin typeface="Times New Roman" pitchFamily="18" charset="0"/>
                <a:cs typeface="Times New Roman" pitchFamily="18" charset="0"/>
              </a:rPr>
              <a:t>- </a:t>
            </a:r>
            <a:r>
              <a:rPr lang="en-US" sz="2800" i="1" dirty="0" smtClean="0">
                <a:solidFill>
                  <a:prstClr val="black"/>
                </a:solidFill>
                <a:latin typeface="Times New Roman" pitchFamily="18" charset="0"/>
                <a:cs typeface="Times New Roman" pitchFamily="18" charset="0"/>
              </a:rPr>
              <a:t>“</a:t>
            </a:r>
            <a:r>
              <a:rPr lang="vi-VN" sz="2800" i="1" dirty="0" smtClean="0">
                <a:solidFill>
                  <a:prstClr val="black"/>
                </a:solidFill>
                <a:latin typeface="Times New Roman" pitchFamily="18" charset="0"/>
                <a:cs typeface="Times New Roman" pitchFamily="18" charset="0"/>
              </a:rPr>
              <a:t>CTNX” </a:t>
            </a:r>
            <a:r>
              <a:rPr lang="vi-VN" sz="2800" dirty="0" smtClean="0">
                <a:solidFill>
                  <a:prstClr val="black"/>
                </a:solidFill>
                <a:latin typeface="Times New Roman" pitchFamily="18" charset="0"/>
                <a:cs typeface="Times New Roman" pitchFamily="18" charset="0"/>
              </a:rPr>
              <a:t>thể hiện những chiêm nghiệm sâu sắc của nhà văn về nghệ thuật và cuộc đời: Nghệ thuật chân chính phải luôn gắn bó với cuộc đời và vì cuộc đời</a:t>
            </a:r>
            <a:r>
              <a:rPr lang="en-US" sz="2800" dirty="0" smtClean="0">
                <a:solidFill>
                  <a:prstClr val="black"/>
                </a:solidFill>
                <a:latin typeface="Times New Roman" pitchFamily="18" charset="0"/>
                <a:cs typeface="Times New Roman" pitchFamily="18" charset="0"/>
              </a:rPr>
              <a:t>.</a:t>
            </a:r>
          </a:p>
          <a:p>
            <a:pPr algn="just" eaLnBrk="1" fontAlgn="base" hangingPunct="1">
              <a:lnSpc>
                <a:spcPct val="150000"/>
              </a:lnSpc>
              <a:spcBef>
                <a:spcPts val="600"/>
              </a:spcBef>
              <a:spcAft>
                <a:spcPct val="0"/>
              </a:spcAft>
              <a:buClr>
                <a:srgbClr val="FE8637"/>
              </a:buClr>
              <a:buSzPct val="70000"/>
              <a:buFont typeface="Wingdings" pitchFamily="2" charset="2"/>
              <a:buNone/>
              <a:defRPr/>
            </a:pPr>
            <a:endParaRPr lang="en-US" sz="2400" dirty="0" smtClean="0">
              <a:solidFill>
                <a:prstClr val="black"/>
              </a:solidFill>
              <a:latin typeface="Times New Roman" pitchFamily="18" charset="0"/>
            </a:endParaRPr>
          </a:p>
        </p:txBody>
      </p:sp>
      <p:sp>
        <p:nvSpPr>
          <p:cNvPr id="5" name="Rectangle 4"/>
          <p:cNvSpPr/>
          <p:nvPr/>
        </p:nvSpPr>
        <p:spPr>
          <a:xfrm>
            <a:off x="1325879" y="275293"/>
            <a:ext cx="3395160"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smtClean="0">
                <a:solidFill>
                  <a:srgbClr val="FF0000"/>
                </a:solidFill>
              </a:rPr>
              <a:t>III. TỔNG KẾT</a:t>
            </a:r>
            <a:endParaRPr lang="en-US" sz="3600" dirty="0">
              <a:solidFill>
                <a:srgbClr val="FF0000"/>
              </a:solidFill>
            </a:endParaRPr>
          </a:p>
        </p:txBody>
      </p:sp>
    </p:spTree>
    <p:extLst>
      <p:ext uri="{BB962C8B-B14F-4D97-AF65-F5344CB8AC3E}">
        <p14:creationId xmlns:p14="http://schemas.microsoft.com/office/powerpoint/2010/main" val="40784438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725214" y="1237580"/>
            <a:ext cx="1056289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base">
              <a:lnSpc>
                <a:spcPct val="150000"/>
              </a:lnSpc>
              <a:spcBef>
                <a:spcPct val="50000"/>
              </a:spcBef>
              <a:spcAft>
                <a:spcPct val="0"/>
              </a:spcAft>
            </a:pPr>
            <a:r>
              <a:rPr lang="en-US" sz="2800" b="1" i="1" dirty="0" err="1" smtClean="0">
                <a:solidFill>
                  <a:srgbClr val="FF0000"/>
                </a:solidFill>
                <a:latin typeface="Times New Roman" pitchFamily="18" charset="0"/>
              </a:rPr>
              <a:t>Câu</a:t>
            </a:r>
            <a:r>
              <a:rPr lang="en-US" sz="2800" b="1" i="1" dirty="0" smtClean="0">
                <a:solidFill>
                  <a:srgbClr val="FF0000"/>
                </a:solidFill>
                <a:latin typeface="Times New Roman" pitchFamily="18" charset="0"/>
              </a:rPr>
              <a:t> 1: </a:t>
            </a:r>
            <a:r>
              <a:rPr lang="en-US" sz="2800" b="1" i="1" dirty="0" err="1" smtClean="0">
                <a:solidFill>
                  <a:srgbClr val="FF0000"/>
                </a:solidFill>
                <a:latin typeface="Times New Roman" pitchFamily="18" charset="0"/>
              </a:rPr>
              <a:t>Nhân</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vật</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nào</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trong</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truyện</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để</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lại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cho</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em</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ấn</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tượng</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sâu</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sắc</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nhất</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Tại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sao</a:t>
            </a:r>
            <a:r>
              <a:rPr lang="en-US" sz="2800" b="1" i="1" dirty="0" smtClean="0">
                <a:solidFill>
                  <a:srgbClr val="FF0000"/>
                </a:solidFill>
                <a:latin typeface="Times New Roman" pitchFamily="18" charset="0"/>
              </a:rPr>
              <a:t>?</a:t>
            </a:r>
          </a:p>
          <a:p>
            <a:pPr algn="just" fontAlgn="base">
              <a:lnSpc>
                <a:spcPct val="150000"/>
              </a:lnSpc>
              <a:spcBef>
                <a:spcPct val="50000"/>
              </a:spcBef>
              <a:spcAft>
                <a:spcPct val="0"/>
              </a:spcAft>
            </a:pPr>
            <a:r>
              <a:rPr lang="en-US" sz="2800" b="1" i="1" dirty="0" err="1" smtClean="0">
                <a:solidFill>
                  <a:srgbClr val="FF0000"/>
                </a:solidFill>
                <a:latin typeface="Times New Roman" pitchFamily="18" charset="0"/>
              </a:rPr>
              <a:t>Câu</a:t>
            </a:r>
            <a:r>
              <a:rPr lang="en-US" sz="2800" b="1" i="1" dirty="0" smtClean="0">
                <a:solidFill>
                  <a:srgbClr val="FF0000"/>
                </a:solidFill>
                <a:latin typeface="Times New Roman" pitchFamily="18" charset="0"/>
              </a:rPr>
              <a:t> 2: </a:t>
            </a:r>
            <a:r>
              <a:rPr lang="en-US" sz="2800" b="1" i="1" dirty="0" err="1" smtClean="0">
                <a:solidFill>
                  <a:srgbClr val="FF0000"/>
                </a:solidFill>
                <a:latin typeface="Times New Roman" pitchFamily="18" charset="0"/>
              </a:rPr>
              <a:t>Phát</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biểu</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cảm</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nghĩ</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về</a:t>
            </a:r>
            <a:r>
              <a:rPr lang="en-US" sz="2800" b="1" i="1" dirty="0" smtClean="0">
                <a:solidFill>
                  <a:srgbClr val="FF0000"/>
                </a:solidFill>
                <a:latin typeface="Times New Roman" pitchFamily="18" charset="0"/>
              </a:rPr>
              <a:t> </a:t>
            </a:r>
            <a:r>
              <a:rPr lang="en-US" sz="2800" b="1" i="1" u="sng" dirty="0" err="1" smtClean="0">
                <a:solidFill>
                  <a:srgbClr val="FF0000"/>
                </a:solidFill>
                <a:latin typeface="Times New Roman" pitchFamily="18" charset="0"/>
              </a:rPr>
              <a:t>người</a:t>
            </a:r>
            <a:r>
              <a:rPr lang="en-US" sz="2800" b="1" i="1" u="sng" dirty="0" smtClean="0">
                <a:solidFill>
                  <a:srgbClr val="FF0000"/>
                </a:solidFill>
                <a:latin typeface="Times New Roman" pitchFamily="18" charset="0"/>
              </a:rPr>
              <a:t> </a:t>
            </a:r>
            <a:r>
              <a:rPr lang="en-US" sz="2800" b="1" i="1" u="sng" dirty="0" err="1" smtClean="0">
                <a:solidFill>
                  <a:srgbClr val="FF0000"/>
                </a:solidFill>
                <a:latin typeface="Times New Roman" pitchFamily="18" charset="0"/>
              </a:rPr>
              <a:t>đàn</a:t>
            </a:r>
            <a:r>
              <a:rPr lang="en-US" sz="2800" b="1" i="1" u="sng" dirty="0" smtClean="0">
                <a:solidFill>
                  <a:srgbClr val="FF0000"/>
                </a:solidFill>
                <a:latin typeface="Times New Roman" pitchFamily="18" charset="0"/>
              </a:rPr>
              <a:t> </a:t>
            </a:r>
            <a:r>
              <a:rPr lang="en-US" sz="2800" b="1" i="1" u="sng" dirty="0" err="1" smtClean="0">
                <a:solidFill>
                  <a:srgbClr val="FF0000"/>
                </a:solidFill>
                <a:latin typeface="Times New Roman" pitchFamily="18" charset="0"/>
              </a:rPr>
              <a:t>bà</a:t>
            </a:r>
            <a:r>
              <a:rPr lang="en-US" sz="2800" b="1" i="1" u="sng" dirty="0" smtClean="0">
                <a:solidFill>
                  <a:srgbClr val="FF0000"/>
                </a:solidFill>
                <a:latin typeface="Times New Roman" pitchFamily="18" charset="0"/>
              </a:rPr>
              <a:t> </a:t>
            </a:r>
            <a:r>
              <a:rPr lang="en-US" sz="2800" b="1" i="1" u="sng" dirty="0" err="1" smtClean="0">
                <a:solidFill>
                  <a:srgbClr val="FF0000"/>
                </a:solidFill>
                <a:latin typeface="Times New Roman" pitchFamily="18" charset="0"/>
              </a:rPr>
              <a:t>hàng</a:t>
            </a:r>
            <a:r>
              <a:rPr lang="en-US" sz="2800" b="1" i="1" u="sng" dirty="0" smtClean="0">
                <a:solidFill>
                  <a:srgbClr val="FF0000"/>
                </a:solidFill>
                <a:latin typeface="Times New Roman" pitchFamily="18" charset="0"/>
              </a:rPr>
              <a:t> </a:t>
            </a:r>
            <a:r>
              <a:rPr lang="en-US" sz="2800" b="1" i="1" u="sng" dirty="0" err="1" smtClean="0">
                <a:solidFill>
                  <a:srgbClr val="FF0000"/>
                </a:solidFill>
                <a:latin typeface="Times New Roman" pitchFamily="18" charset="0"/>
              </a:rPr>
              <a:t>chài</a:t>
            </a:r>
            <a:r>
              <a:rPr lang="en-US" sz="2800" b="1" i="1" u="sng" dirty="0" smtClean="0">
                <a:solidFill>
                  <a:srgbClr val="FF0000"/>
                </a:solidFill>
                <a:latin typeface="Times New Roman" pitchFamily="18" charset="0"/>
              </a:rPr>
              <a:t> (</a:t>
            </a:r>
            <a:r>
              <a:rPr lang="en-US" sz="2800" b="1" i="1" u="sng" dirty="0" err="1" smtClean="0">
                <a:solidFill>
                  <a:srgbClr val="FF0000"/>
                </a:solidFill>
                <a:latin typeface="Times New Roman" pitchFamily="18" charset="0"/>
              </a:rPr>
              <a:t>tên</a:t>
            </a:r>
            <a:r>
              <a:rPr lang="en-US" sz="2800" b="1" i="1" u="sng" dirty="0" smtClean="0">
                <a:solidFill>
                  <a:srgbClr val="FF0000"/>
                </a:solidFill>
                <a:latin typeface="Times New Roman" pitchFamily="18" charset="0"/>
              </a:rPr>
              <a:t>)</a:t>
            </a:r>
            <a:r>
              <a:rPr lang="en-US" sz="2800" b="1" i="1" dirty="0" smtClean="0">
                <a:solidFill>
                  <a:srgbClr val="FF0000"/>
                </a:solidFill>
                <a:latin typeface="Times New Roman" pitchFamily="18" charset="0"/>
              </a:rPr>
              <a:t>?</a:t>
            </a:r>
          </a:p>
          <a:p>
            <a:pPr algn="just" fontAlgn="base">
              <a:lnSpc>
                <a:spcPct val="150000"/>
              </a:lnSpc>
              <a:spcBef>
                <a:spcPct val="50000"/>
              </a:spcBef>
              <a:spcAft>
                <a:spcPct val="0"/>
              </a:spcAft>
            </a:pPr>
            <a:r>
              <a:rPr lang="en-US" sz="2800" b="1" i="1" dirty="0" err="1" smtClean="0">
                <a:solidFill>
                  <a:srgbClr val="FF0000"/>
                </a:solidFill>
                <a:latin typeface="Times New Roman" pitchFamily="18" charset="0"/>
              </a:rPr>
              <a:t>Câu</a:t>
            </a:r>
            <a:r>
              <a:rPr lang="en-US" sz="2800" b="1" i="1" dirty="0" smtClean="0">
                <a:solidFill>
                  <a:srgbClr val="FF0000"/>
                </a:solidFill>
                <a:latin typeface="Times New Roman" pitchFamily="18" charset="0"/>
              </a:rPr>
              <a:t> 3</a:t>
            </a:r>
            <a:r>
              <a:rPr lang="en-US" sz="2800" b="1" i="1" dirty="0">
                <a:solidFill>
                  <a:srgbClr val="FF0000"/>
                </a:solidFill>
                <a:latin typeface="Times New Roman" pitchFamily="18" charset="0"/>
              </a:rPr>
              <a:t>:</a:t>
            </a:r>
            <a:r>
              <a:rPr lang="en-US" sz="2800" b="1" i="1" dirty="0" smtClean="0">
                <a:solidFill>
                  <a:srgbClr val="FF0000"/>
                </a:solidFill>
                <a:latin typeface="Times New Roman" pitchFamily="18" charset="0"/>
              </a:rPr>
              <a:t> (BTVN) VIẾT MB, BL, KB </a:t>
            </a:r>
            <a:r>
              <a:rPr lang="en-US" sz="2800" b="1" i="1" dirty="0" err="1" smtClean="0">
                <a:solidFill>
                  <a:srgbClr val="FF0000"/>
                </a:solidFill>
                <a:latin typeface="Times New Roman" pitchFamily="18" charset="0"/>
              </a:rPr>
              <a:t>cho</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đề</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bài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Cảm</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nhận</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vẻ</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đẹp</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của</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người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đàn</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bà</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hàng</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chài</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Từ</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đó</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bình</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luận</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về</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khát</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vọng</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hạnh</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phúc</a:t>
            </a:r>
            <a:r>
              <a:rPr lang="en-US" sz="2800" b="1" i="1" dirty="0" smtClean="0">
                <a:solidFill>
                  <a:srgbClr val="FF0000"/>
                </a:solidFill>
                <a:latin typeface="Times New Roman" pitchFamily="18" charset="0"/>
              </a:rPr>
              <a:t> </a:t>
            </a:r>
            <a:r>
              <a:rPr lang="en-US" sz="2800" b="1" i="1" dirty="0" err="1" smtClean="0">
                <a:solidFill>
                  <a:srgbClr val="FF0000"/>
                </a:solidFill>
                <a:latin typeface="Times New Roman" pitchFamily="18" charset="0"/>
              </a:rPr>
              <a:t>của</a:t>
            </a:r>
            <a:r>
              <a:rPr lang="en-US" sz="2800" b="1" i="1" dirty="0" smtClean="0">
                <a:solidFill>
                  <a:srgbClr val="FF0000"/>
                </a:solidFill>
                <a:latin typeface="Times New Roman" pitchFamily="18" charset="0"/>
              </a:rPr>
              <a:t> con </a:t>
            </a:r>
            <a:r>
              <a:rPr lang="en-US" sz="2800" b="1" i="1" dirty="0" err="1" smtClean="0">
                <a:solidFill>
                  <a:srgbClr val="FF0000"/>
                </a:solidFill>
                <a:latin typeface="Times New Roman" pitchFamily="18" charset="0"/>
              </a:rPr>
              <a:t>người</a:t>
            </a:r>
            <a:r>
              <a:rPr lang="en-US" sz="2800" b="1" i="1" dirty="0" smtClean="0">
                <a:solidFill>
                  <a:srgbClr val="FF0000"/>
                </a:solidFill>
                <a:latin typeface="Times New Roman" pitchFamily="18" charset="0"/>
              </a:rPr>
              <a:t>.</a:t>
            </a:r>
          </a:p>
        </p:txBody>
      </p:sp>
      <p:sp>
        <p:nvSpPr>
          <p:cNvPr id="3" name="Rectangle 2"/>
          <p:cNvSpPr/>
          <p:nvPr/>
        </p:nvSpPr>
        <p:spPr>
          <a:xfrm>
            <a:off x="1505351" y="275293"/>
            <a:ext cx="3036216" cy="646331"/>
          </a:xfrm>
          <a:prstGeom prst="rect">
            <a:avLst/>
          </a:prstGeom>
        </p:spPr>
        <p:txBody>
          <a:bodyPr wrap="none">
            <a:spAutoFit/>
          </a:bodyPr>
          <a:lstStyle/>
          <a:p>
            <a:pPr algn="just" fontAlgn="base">
              <a:spcBef>
                <a:spcPts val="600"/>
              </a:spcBef>
              <a:spcAft>
                <a:spcPct val="0"/>
              </a:spcAft>
              <a:buClr>
                <a:srgbClr val="FE8637"/>
              </a:buClr>
              <a:buSzPct val="70000"/>
            </a:pPr>
            <a:r>
              <a:rPr lang="nl-NL" sz="3600" b="1" dirty="0" smtClean="0">
                <a:solidFill>
                  <a:schemeClr val="accent2">
                    <a:lumMod val="75000"/>
                  </a:schemeClr>
                </a:solidFill>
              </a:rPr>
              <a:t>IV. CỦNG CỐ</a:t>
            </a:r>
            <a:endParaRPr lang="en-US" sz="3600" dirty="0">
              <a:solidFill>
                <a:schemeClr val="accent2">
                  <a:lumMod val="75000"/>
                </a:schemeClr>
              </a:solidFill>
            </a:endParaRPr>
          </a:p>
        </p:txBody>
      </p:sp>
    </p:spTree>
    <p:extLst>
      <p:ext uri="{BB962C8B-B14F-4D97-AF65-F5344CB8AC3E}">
        <p14:creationId xmlns:p14="http://schemas.microsoft.com/office/powerpoint/2010/main" val="2894685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down)">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down)">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down)">
                                      <p:cBhvr>
                                        <p:cTn id="1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6891593"/>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15363" name="Content Placeholder 3"/>
          <p:cNvSpPr>
            <a:spLocks noGrp="1"/>
          </p:cNvSpPr>
          <p:nvPr>
            <p:ph sz="quarter" idx="1"/>
          </p:nvPr>
        </p:nvSpPr>
        <p:spPr>
          <a:xfrm>
            <a:off x="545678" y="819818"/>
            <a:ext cx="9956800" cy="609600"/>
          </a:xfrm>
        </p:spPr>
        <p:txBody>
          <a:bodyPr/>
          <a:lstStyle/>
          <a:p>
            <a:pPr marL="0" indent="0" algn="just" eaLnBrk="1" hangingPunct="1">
              <a:buFont typeface="Wingdings" pitchFamily="2" charset="2"/>
              <a:buNone/>
            </a:pPr>
            <a:r>
              <a:rPr lang="en-US" sz="3200" b="1" dirty="0" smtClean="0">
                <a:solidFill>
                  <a:srgbClr val="FF0000"/>
                </a:solidFill>
                <a:cs typeface="Times New Roman" pitchFamily="18" charset="0"/>
              </a:rPr>
              <a:t>1.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giả</a:t>
            </a:r>
            <a:endParaRPr lang="en-US" sz="3200" b="1" dirty="0" smtClean="0">
              <a:solidFill>
                <a:srgbClr val="FF0000"/>
              </a:solidFill>
              <a:cs typeface="Times New Roman" pitchFamily="18" charset="0"/>
            </a:endParaRPr>
          </a:p>
        </p:txBody>
      </p:sp>
      <p:sp>
        <p:nvSpPr>
          <p:cNvPr id="9" name="Rectangle 6"/>
          <p:cNvSpPr>
            <a:spLocks noChangeArrowheads="1"/>
          </p:cNvSpPr>
          <p:nvPr/>
        </p:nvSpPr>
        <p:spPr bwMode="auto">
          <a:xfrm>
            <a:off x="394138" y="1474061"/>
            <a:ext cx="7283669" cy="2944813"/>
          </a:xfrm>
          <a:prstGeom prst="rect">
            <a:avLst/>
          </a:prstGeom>
          <a:noFill/>
          <a:ln>
            <a:noFill/>
          </a:ln>
          <a:effectLst/>
          <a:extLst/>
        </p:spPr>
        <p:txBody>
          <a:bodyPr/>
          <a:lstStyle/>
          <a:p>
            <a:pPr algn="just" fontAlgn="base">
              <a:lnSpc>
                <a:spcPct val="150000"/>
              </a:lnSpc>
              <a:spcBef>
                <a:spcPct val="0"/>
              </a:spcBef>
              <a:defRPr/>
            </a:pPr>
            <a:r>
              <a:rPr lang="nl-NL" sz="2600" dirty="0">
                <a:solidFill>
                  <a:prstClr val="black"/>
                </a:solidFill>
                <a:cs typeface="Times New Roman" pitchFamily="18" charset="0"/>
              </a:rPr>
              <a:t>- Nguyễn Minh Châu (1930 - 1989).</a:t>
            </a:r>
            <a:endParaRPr lang="en-US" sz="2600" dirty="0">
              <a:solidFill>
                <a:prstClr val="black"/>
              </a:solidFill>
              <a:cs typeface="Times New Roman" pitchFamily="18" charset="0"/>
            </a:endParaRPr>
          </a:p>
          <a:p>
            <a:pPr algn="just" fontAlgn="base">
              <a:lnSpc>
                <a:spcPct val="150000"/>
              </a:lnSpc>
              <a:spcBef>
                <a:spcPct val="0"/>
              </a:spcBef>
              <a:defRPr/>
            </a:pPr>
            <a:r>
              <a:rPr lang="nl-NL" sz="2600" dirty="0">
                <a:solidFill>
                  <a:prstClr val="black"/>
                </a:solidFill>
                <a:cs typeface="Times New Roman" pitchFamily="18" charset="0"/>
              </a:rPr>
              <a:t>- Quê ở làng Thơi, xã Quỳnh Hải, huyện Quỳnh Lưu, tỉnh Nghệ An.</a:t>
            </a:r>
            <a:endParaRPr lang="en-US" sz="2600" dirty="0">
              <a:solidFill>
                <a:prstClr val="black"/>
              </a:solidFill>
              <a:cs typeface="Times New Roman" pitchFamily="18" charset="0"/>
            </a:endParaRPr>
          </a:p>
          <a:p>
            <a:pPr algn="just" fontAlgn="base">
              <a:lnSpc>
                <a:spcPct val="150000"/>
              </a:lnSpc>
              <a:spcBef>
                <a:spcPct val="0"/>
              </a:spcBef>
              <a:defRPr/>
            </a:pPr>
            <a:r>
              <a:rPr lang="nl-NL" sz="2600" dirty="0">
                <a:solidFill>
                  <a:prstClr val="black"/>
                </a:solidFill>
                <a:cs typeface="Times New Roman" pitchFamily="18" charset="0"/>
              </a:rPr>
              <a:t>- Là một trong những cây bút tiên phong của văn học Việt Nam thời kì đổi mới, “</a:t>
            </a:r>
            <a:r>
              <a:rPr lang="nl-NL" sz="2600" i="1" dirty="0">
                <a:solidFill>
                  <a:prstClr val="black"/>
                </a:solidFill>
                <a:cs typeface="Times New Roman" pitchFamily="18" charset="0"/>
              </a:rPr>
              <a:t>thuộc trong số những nhà văn mở đường tinh anh và tài năng nhất của văn học ta hiện nay</a:t>
            </a:r>
            <a:r>
              <a:rPr lang="nl-NL" sz="2600" dirty="0">
                <a:solidFill>
                  <a:prstClr val="black"/>
                </a:solidFill>
                <a:cs typeface="Times New Roman" pitchFamily="18" charset="0"/>
              </a:rPr>
              <a:t>” (Nguyên </a:t>
            </a:r>
            <a:r>
              <a:rPr lang="nl-NL" sz="2600" dirty="0" smtClean="0">
                <a:solidFill>
                  <a:prstClr val="black"/>
                </a:solidFill>
                <a:cs typeface="Times New Roman" pitchFamily="18" charset="0"/>
              </a:rPr>
              <a:t>Ngọc).</a:t>
            </a:r>
            <a:endParaRPr lang="en-US" sz="2600" dirty="0">
              <a:solidFill>
                <a:prstClr val="black"/>
              </a:solidFill>
              <a:cs typeface="Times New Roman" pitchFamily="18" charset="0"/>
            </a:endParaRPr>
          </a:p>
          <a:p>
            <a:pPr marL="342900" indent="-342900" fontAlgn="base">
              <a:lnSpc>
                <a:spcPct val="150000"/>
              </a:lnSpc>
              <a:spcBef>
                <a:spcPct val="20000"/>
              </a:spcBef>
              <a:spcAft>
                <a:spcPct val="0"/>
              </a:spcAft>
              <a:buFontTx/>
              <a:buChar char="•"/>
              <a:defRPr/>
            </a:pPr>
            <a:endParaRPr lang="en-US" sz="2600" dirty="0">
              <a:solidFill>
                <a:prstClr val="black"/>
              </a:solidFill>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413" y="535576"/>
            <a:ext cx="3505536" cy="5956663"/>
          </a:xfrm>
          <a:prstGeom prst="rect">
            <a:avLst/>
          </a:prstGeom>
        </p:spPr>
      </p:pic>
    </p:spTree>
    <p:extLst>
      <p:ext uri="{BB962C8B-B14F-4D97-AF65-F5344CB8AC3E}">
        <p14:creationId xmlns:p14="http://schemas.microsoft.com/office/powerpoint/2010/main" val="185967500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2"/>
                                        </p:tgtEl>
                                        <p:attrNameLst>
                                          <p:attrName>fillcolor</p:attrName>
                                        </p:attrNameLst>
                                      </p:cBhvr>
                                      <p:tavLst>
                                        <p:tav tm="0">
                                          <p:val>
                                            <p:clrVal>
                                              <a:schemeClr val="accent2"/>
                                            </p:clrVal>
                                          </p:val>
                                        </p:tav>
                                        <p:tav tm="50000">
                                          <p:val>
                                            <p:clrVal>
                                              <a:schemeClr val="hlink"/>
                                            </p:clrVal>
                                          </p:val>
                                        </p:tav>
                                      </p:tavLst>
                                    </p:anim>
                                    <p:set>
                                      <p:cBhvr>
                                        <p:cTn id="9" dur="80"/>
                                        <p:tgtEl>
                                          <p:spTgt spid="204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wipe(down)">
                                      <p:cBhvr>
                                        <p:cTn id="14" dur="500"/>
                                        <p:tgtEl>
                                          <p:spTgt spid="1536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down)">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down)">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15363" name="Content Placeholder 3"/>
          <p:cNvSpPr>
            <a:spLocks noGrp="1"/>
          </p:cNvSpPr>
          <p:nvPr>
            <p:ph sz="quarter" idx="1"/>
          </p:nvPr>
        </p:nvSpPr>
        <p:spPr>
          <a:xfrm>
            <a:off x="545678" y="819818"/>
            <a:ext cx="9956800" cy="609600"/>
          </a:xfrm>
        </p:spPr>
        <p:txBody>
          <a:bodyPr/>
          <a:lstStyle/>
          <a:p>
            <a:pPr marL="0" indent="0" algn="just" eaLnBrk="1" hangingPunct="1">
              <a:buFont typeface="Wingdings" pitchFamily="2" charset="2"/>
              <a:buNone/>
            </a:pPr>
            <a:r>
              <a:rPr lang="en-US" sz="3200" b="1" dirty="0" smtClean="0">
                <a:solidFill>
                  <a:srgbClr val="FF0000"/>
                </a:solidFill>
                <a:cs typeface="Times New Roman" pitchFamily="18" charset="0"/>
              </a:rPr>
              <a:t>1.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giả</a:t>
            </a:r>
            <a:endParaRPr lang="en-US" sz="3200" b="1" dirty="0" smtClean="0">
              <a:solidFill>
                <a:srgbClr val="FF0000"/>
              </a:solidFill>
              <a:cs typeface="Times New Roman" pitchFamily="18" charset="0"/>
            </a:endParaRPr>
          </a:p>
        </p:txBody>
      </p:sp>
      <p:sp>
        <p:nvSpPr>
          <p:cNvPr id="9" name="Rectangle 6"/>
          <p:cNvSpPr>
            <a:spLocks noChangeArrowheads="1"/>
          </p:cNvSpPr>
          <p:nvPr/>
        </p:nvSpPr>
        <p:spPr bwMode="auto">
          <a:xfrm>
            <a:off x="394138" y="1474061"/>
            <a:ext cx="7283669" cy="2944813"/>
          </a:xfrm>
          <a:prstGeom prst="rect">
            <a:avLst/>
          </a:prstGeom>
          <a:noFill/>
          <a:ln>
            <a:noFill/>
          </a:ln>
          <a:effectLst/>
          <a:extLst/>
        </p:spPr>
        <p:txBody>
          <a:bodyPr/>
          <a:lstStyle/>
          <a:p>
            <a:pPr algn="just" fontAlgn="base">
              <a:lnSpc>
                <a:spcPct val="150000"/>
              </a:lnSpc>
              <a:spcBef>
                <a:spcPct val="0"/>
              </a:spcBef>
              <a:defRPr/>
            </a:pPr>
            <a:r>
              <a:rPr lang="nl-NL" sz="2800" dirty="0" smtClean="0">
                <a:solidFill>
                  <a:prstClr val="black"/>
                </a:solidFill>
                <a:cs typeface="Times New Roman" pitchFamily="18" charset="0"/>
              </a:rPr>
              <a:t>- </a:t>
            </a:r>
            <a:r>
              <a:rPr lang="nl-NL" sz="2800" dirty="0">
                <a:solidFill>
                  <a:prstClr val="black"/>
                </a:solidFill>
                <a:cs typeface="Times New Roman" pitchFamily="18" charset="0"/>
              </a:rPr>
              <a:t>Sau 1975, sáng tác của NMC đi sâu khám phá sự thật đời sống ở bình diện đạo đức thế sự.</a:t>
            </a:r>
            <a:endParaRPr lang="en-US" sz="2800" dirty="0">
              <a:solidFill>
                <a:prstClr val="black"/>
              </a:solidFill>
              <a:cs typeface="Times New Roman" pitchFamily="18" charset="0"/>
            </a:endParaRPr>
          </a:p>
          <a:p>
            <a:pPr algn="just" fontAlgn="base">
              <a:lnSpc>
                <a:spcPct val="150000"/>
              </a:lnSpc>
              <a:spcBef>
                <a:spcPct val="0"/>
              </a:spcBef>
              <a:defRPr/>
            </a:pPr>
            <a:r>
              <a:rPr lang="nl-NL" sz="2800" dirty="0">
                <a:solidFill>
                  <a:prstClr val="black"/>
                </a:solidFill>
                <a:cs typeface="Times New Roman" pitchFamily="18" charset="0"/>
              </a:rPr>
              <a:t>- Tác phẩm chính:  </a:t>
            </a:r>
            <a:r>
              <a:rPr lang="en-US" sz="2800" i="1" dirty="0" err="1">
                <a:solidFill>
                  <a:prstClr val="black"/>
                </a:solidFill>
                <a:cs typeface="Times New Roman" pitchFamily="18" charset="0"/>
              </a:rPr>
              <a:t>Dấu</a:t>
            </a:r>
            <a:r>
              <a:rPr lang="en-US" sz="2800" i="1" dirty="0">
                <a:solidFill>
                  <a:prstClr val="black"/>
                </a:solidFill>
                <a:cs typeface="Times New Roman" pitchFamily="18" charset="0"/>
              </a:rPr>
              <a:t> </a:t>
            </a:r>
            <a:r>
              <a:rPr lang="en-US" sz="2800" i="1" dirty="0" err="1">
                <a:solidFill>
                  <a:prstClr val="black"/>
                </a:solidFill>
                <a:cs typeface="Times New Roman" pitchFamily="18" charset="0"/>
              </a:rPr>
              <a:t>chân</a:t>
            </a:r>
            <a:r>
              <a:rPr lang="en-US" sz="2800" i="1" dirty="0">
                <a:solidFill>
                  <a:prstClr val="black"/>
                </a:solidFill>
                <a:cs typeface="Times New Roman" pitchFamily="18" charset="0"/>
              </a:rPr>
              <a:t> </a:t>
            </a:r>
            <a:r>
              <a:rPr lang="en-US" sz="2800" i="1" dirty="0" err="1">
                <a:solidFill>
                  <a:prstClr val="black"/>
                </a:solidFill>
                <a:cs typeface="Times New Roman" pitchFamily="18" charset="0"/>
              </a:rPr>
              <a:t>người</a:t>
            </a:r>
            <a:r>
              <a:rPr lang="en-US" sz="2800" i="1" dirty="0">
                <a:solidFill>
                  <a:prstClr val="black"/>
                </a:solidFill>
                <a:cs typeface="Times New Roman" pitchFamily="18" charset="0"/>
              </a:rPr>
              <a:t> </a:t>
            </a:r>
            <a:r>
              <a:rPr lang="en-US" sz="2800" i="1" dirty="0" err="1">
                <a:solidFill>
                  <a:prstClr val="black"/>
                </a:solidFill>
                <a:cs typeface="Times New Roman" pitchFamily="18" charset="0"/>
              </a:rPr>
              <a:t>lính</a:t>
            </a:r>
            <a:r>
              <a:rPr lang="en-US" sz="2800" i="1" dirty="0">
                <a:solidFill>
                  <a:prstClr val="black"/>
                </a:solidFill>
                <a:cs typeface="Times New Roman" pitchFamily="18" charset="0"/>
              </a:rPr>
              <a:t>; </a:t>
            </a:r>
            <a:r>
              <a:rPr lang="en-US" sz="2800" i="1" dirty="0" err="1">
                <a:solidFill>
                  <a:prstClr val="black"/>
                </a:solidFill>
                <a:cs typeface="Times New Roman" pitchFamily="18" charset="0"/>
              </a:rPr>
              <a:t>Bến</a:t>
            </a:r>
            <a:r>
              <a:rPr lang="en-US" sz="2800" i="1" dirty="0">
                <a:solidFill>
                  <a:prstClr val="black"/>
                </a:solidFill>
                <a:cs typeface="Times New Roman" pitchFamily="18" charset="0"/>
              </a:rPr>
              <a:t> </a:t>
            </a:r>
            <a:r>
              <a:rPr lang="en-US" sz="2800" i="1" dirty="0" err="1">
                <a:solidFill>
                  <a:prstClr val="black"/>
                </a:solidFill>
                <a:cs typeface="Times New Roman" pitchFamily="18" charset="0"/>
              </a:rPr>
              <a:t>quê</a:t>
            </a:r>
            <a:r>
              <a:rPr lang="en-US" sz="2800" i="1" dirty="0">
                <a:solidFill>
                  <a:prstClr val="black"/>
                </a:solidFill>
                <a:cs typeface="Times New Roman" pitchFamily="18" charset="0"/>
              </a:rPr>
              <a:t>; CTNX; </a:t>
            </a:r>
            <a:r>
              <a:rPr lang="en-US" sz="2800" i="1" dirty="0" err="1">
                <a:solidFill>
                  <a:prstClr val="black"/>
                </a:solidFill>
                <a:cs typeface="Times New Roman" pitchFamily="18" charset="0"/>
              </a:rPr>
              <a:t>Cỏ</a:t>
            </a:r>
            <a:r>
              <a:rPr lang="en-US" sz="2800" i="1" dirty="0">
                <a:solidFill>
                  <a:prstClr val="black"/>
                </a:solidFill>
                <a:cs typeface="Times New Roman" pitchFamily="18" charset="0"/>
              </a:rPr>
              <a:t> </a:t>
            </a:r>
            <a:r>
              <a:rPr lang="en-US" sz="2800" i="1" dirty="0" err="1">
                <a:solidFill>
                  <a:prstClr val="black"/>
                </a:solidFill>
                <a:cs typeface="Times New Roman" pitchFamily="18" charset="0"/>
              </a:rPr>
              <a:t>lau</a:t>
            </a:r>
            <a:r>
              <a:rPr lang="en-US" sz="2800" i="1" dirty="0">
                <a:solidFill>
                  <a:prstClr val="black"/>
                </a:solidFill>
                <a:cs typeface="Times New Roman" pitchFamily="18" charset="0"/>
              </a:rPr>
              <a:t>,…</a:t>
            </a:r>
            <a:endParaRPr lang="en-US" sz="2800" i="1" dirty="0">
              <a:solidFill>
                <a:prstClr val="black"/>
              </a:solidFill>
              <a:ea typeface="PMingLiU"/>
              <a:cs typeface="Times New Roman" pitchFamily="18" charset="0"/>
            </a:endParaRPr>
          </a:p>
          <a:p>
            <a:pPr marL="342900" indent="-342900" fontAlgn="base">
              <a:lnSpc>
                <a:spcPct val="150000"/>
              </a:lnSpc>
              <a:spcBef>
                <a:spcPct val="20000"/>
              </a:spcBef>
              <a:spcAft>
                <a:spcPct val="0"/>
              </a:spcAft>
              <a:buFontTx/>
              <a:buChar char="-"/>
              <a:defRPr/>
            </a:pPr>
            <a:endParaRPr lang="en-US" sz="3600" dirty="0">
              <a:solidFill>
                <a:prstClr val="black"/>
              </a:solidFill>
              <a:cs typeface="Times New Roman" pitchFamily="18" charset="0"/>
            </a:endParaRPr>
          </a:p>
          <a:p>
            <a:pPr marL="342900" indent="-342900" fontAlgn="base">
              <a:lnSpc>
                <a:spcPct val="150000"/>
              </a:lnSpc>
              <a:spcBef>
                <a:spcPct val="20000"/>
              </a:spcBef>
              <a:spcAft>
                <a:spcPct val="0"/>
              </a:spcAft>
              <a:buFontTx/>
              <a:buChar char="•"/>
              <a:defRPr/>
            </a:pPr>
            <a:endParaRPr lang="en-US" sz="3600" dirty="0">
              <a:solidFill>
                <a:prstClr val="black"/>
              </a:solidFill>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94" y="779087"/>
            <a:ext cx="3918857" cy="5125323"/>
          </a:xfrm>
          <a:prstGeom prst="rect">
            <a:avLst/>
          </a:prstGeom>
        </p:spPr>
      </p:pic>
    </p:spTree>
    <p:extLst>
      <p:ext uri="{BB962C8B-B14F-4D97-AF65-F5344CB8AC3E}">
        <p14:creationId xmlns:p14="http://schemas.microsoft.com/office/powerpoint/2010/main" val="191695140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337353" y="1602825"/>
            <a:ext cx="924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b="1" dirty="0" smtClean="0">
                <a:solidFill>
                  <a:srgbClr val="FF0000"/>
                </a:solidFill>
                <a:cs typeface="Times New Roman" pitchFamily="18" charset="0"/>
              </a:rPr>
              <a:t>a. </a:t>
            </a:r>
            <a:r>
              <a:rPr lang="en-US" sz="3200" b="1" dirty="0" err="1" smtClean="0">
                <a:solidFill>
                  <a:srgbClr val="FF0000"/>
                </a:solidFill>
                <a:cs typeface="Times New Roman" pitchFamily="18" charset="0"/>
              </a:rPr>
              <a:t>Xuất</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xứ</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và</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hoàn</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cảnh</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sáng</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tác</a:t>
            </a:r>
            <a:endParaRPr lang="en-US" sz="3200" b="1" dirty="0" smtClean="0">
              <a:solidFill>
                <a:srgbClr val="FF0000"/>
              </a:solidFill>
              <a:cs typeface="Times New Roman" pitchFamily="18" charset="0"/>
            </a:endParaRPr>
          </a:p>
        </p:txBody>
      </p:sp>
      <p:sp>
        <p:nvSpPr>
          <p:cNvPr id="4109" name="Rectangle 13"/>
          <p:cNvSpPr>
            <a:spLocks noChangeArrowheads="1"/>
          </p:cNvSpPr>
          <p:nvPr/>
        </p:nvSpPr>
        <p:spPr bwMode="auto">
          <a:xfrm>
            <a:off x="362621" y="2567116"/>
            <a:ext cx="717329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lnSpc>
                <a:spcPct val="150000"/>
              </a:lnSpc>
              <a:spcBef>
                <a:spcPct val="0"/>
              </a:spcBef>
              <a:spcAft>
                <a:spcPct val="0"/>
              </a:spcAft>
            </a:pPr>
            <a:endParaRPr lang="en-US" sz="2600" dirty="0" smtClean="0">
              <a:solidFill>
                <a:prstClr val="black"/>
              </a:solidFill>
              <a:ea typeface="PMingLiU" pitchFamily="18" charset="-120"/>
              <a:cs typeface="Times New Roman" pitchFamily="18" charset="0"/>
            </a:endParaRPr>
          </a:p>
        </p:txBody>
      </p:sp>
      <p:sp>
        <p:nvSpPr>
          <p:cNvPr id="7" name="Rectangle 7"/>
          <p:cNvSpPr>
            <a:spLocks noChangeArrowheads="1"/>
          </p:cNvSpPr>
          <p:nvPr/>
        </p:nvSpPr>
        <p:spPr bwMode="auto">
          <a:xfrm>
            <a:off x="2641600" y="4800600"/>
            <a:ext cx="670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n-US" sz="3200" smtClean="0">
              <a:solidFill>
                <a:prstClr val="black"/>
              </a:solidFill>
              <a:cs typeface="Times New Roman" pitchFamily="18" charset="0"/>
            </a:endParaRPr>
          </a:p>
        </p:txBody>
      </p:sp>
      <p:sp>
        <p:nvSpPr>
          <p:cNvPr id="18437" name="Rectangle 7"/>
          <p:cNvSpPr>
            <a:spLocks noChangeArrowheads="1"/>
          </p:cNvSpPr>
          <p:nvPr/>
        </p:nvSpPr>
        <p:spPr bwMode="auto">
          <a:xfrm>
            <a:off x="337353" y="919655"/>
            <a:ext cx="924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b="1" dirty="0" smtClean="0">
                <a:solidFill>
                  <a:srgbClr val="FF0000"/>
                </a:solidFill>
                <a:cs typeface="Times New Roman" pitchFamily="18" charset="0"/>
              </a:rPr>
              <a:t>2.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phẩm</a:t>
            </a:r>
            <a:r>
              <a:rPr lang="en-US" sz="3200" b="1" dirty="0" smtClean="0">
                <a:solidFill>
                  <a:srgbClr val="FF0000"/>
                </a:solidFill>
                <a:cs typeface="Times New Roman" pitchFamily="18" charset="0"/>
              </a:rPr>
              <a:t>:</a:t>
            </a:r>
          </a:p>
        </p:txBody>
      </p:sp>
      <p:sp>
        <p:nvSpPr>
          <p:cNvPr id="8"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2" name="Rectangle 1"/>
          <p:cNvSpPr/>
          <p:nvPr/>
        </p:nvSpPr>
        <p:spPr>
          <a:xfrm>
            <a:off x="570642" y="2413338"/>
            <a:ext cx="11251244" cy="1569660"/>
          </a:xfrm>
          <a:prstGeom prst="rect">
            <a:avLst/>
          </a:prstGeom>
        </p:spPr>
        <p:txBody>
          <a:bodyPr wrap="square">
            <a:spAutoFit/>
          </a:bodyPr>
          <a:lstStyle/>
          <a:p>
            <a:pPr lvl="0"/>
            <a:r>
              <a:rPr lang="en-US" sz="3200" dirty="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Viết</a:t>
            </a:r>
            <a:r>
              <a:rPr lang="en-US" sz="3200" dirty="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năm</a:t>
            </a:r>
            <a:r>
              <a:rPr lang="en-US" sz="3200" dirty="0">
                <a:solidFill>
                  <a:schemeClr val="dk1"/>
                </a:solidFill>
                <a:ea typeface="Times New Roman"/>
                <a:cs typeface="Times New Roman"/>
                <a:sym typeface="Times New Roman"/>
              </a:rPr>
              <a:t> 1983</a:t>
            </a:r>
            <a:endParaRPr lang="en-US" sz="3200" dirty="0"/>
          </a:p>
          <a:p>
            <a:pPr lvl="0" indent="-165100">
              <a:buClr>
                <a:schemeClr val="dk1"/>
              </a:buClr>
              <a:buSzPts val="2600"/>
              <a:buFont typeface="Times New Roman"/>
              <a:buChar char="-"/>
            </a:pPr>
            <a:r>
              <a:rPr lang="en-US" sz="3200" dirty="0">
                <a:solidFill>
                  <a:schemeClr val="dk1"/>
                </a:solidFill>
                <a:ea typeface="Times New Roman"/>
                <a:cs typeface="Times New Roman"/>
                <a:sym typeface="Times New Roman"/>
              </a:rPr>
              <a:t> In </a:t>
            </a:r>
            <a:r>
              <a:rPr lang="en-US" sz="3200" dirty="0" err="1">
                <a:solidFill>
                  <a:schemeClr val="dk1"/>
                </a:solidFill>
                <a:ea typeface="Times New Roman"/>
                <a:cs typeface="Times New Roman"/>
                <a:sym typeface="Times New Roman"/>
              </a:rPr>
              <a:t>trong</a:t>
            </a:r>
            <a:r>
              <a:rPr lang="en-US" sz="3200" dirty="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tập</a:t>
            </a:r>
            <a:endParaRPr lang="en-US" sz="3200" dirty="0">
              <a:solidFill>
                <a:schemeClr val="dk1"/>
              </a:solidFill>
              <a:ea typeface="Times New Roman"/>
              <a:cs typeface="Times New Roman"/>
              <a:sym typeface="Times New Roman"/>
            </a:endParaRPr>
          </a:p>
          <a:p>
            <a:pPr lvl="0"/>
            <a:r>
              <a:rPr lang="en-US" sz="3200" dirty="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Bến</a:t>
            </a:r>
            <a:r>
              <a:rPr lang="en-US" sz="3200" dirty="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quê</a:t>
            </a:r>
            <a:r>
              <a:rPr lang="en-US" sz="3200" dirty="0">
                <a:solidFill>
                  <a:schemeClr val="dk1"/>
                </a:solidFill>
                <a:ea typeface="Times New Roman"/>
                <a:cs typeface="Times New Roman"/>
                <a:sym typeface="Times New Roman"/>
              </a:rPr>
              <a:t>”(1985), </a:t>
            </a:r>
            <a:r>
              <a:rPr lang="en-US" sz="3200" dirty="0" err="1" smtClean="0">
                <a:solidFill>
                  <a:schemeClr val="dk1"/>
                </a:solidFill>
                <a:ea typeface="Times New Roman"/>
                <a:cs typeface="Times New Roman"/>
                <a:sym typeface="Times New Roman"/>
              </a:rPr>
              <a:t>sau</a:t>
            </a:r>
            <a:r>
              <a:rPr lang="en-US" sz="3200" dirty="0" smtClean="0">
                <a:solidFill>
                  <a:schemeClr val="dk1"/>
                </a:solidFill>
                <a:ea typeface="Times New Roman"/>
                <a:cs typeface="Times New Roman"/>
                <a:sym typeface="Times New Roman"/>
              </a:rPr>
              <a:t> </a:t>
            </a:r>
            <a:r>
              <a:rPr lang="en-US" sz="3200" dirty="0">
                <a:solidFill>
                  <a:schemeClr val="dk1"/>
                </a:solidFill>
                <a:ea typeface="Times New Roman"/>
                <a:cs typeface="Times New Roman"/>
                <a:sym typeface="Times New Roman"/>
              </a:rPr>
              <a:t>in </a:t>
            </a:r>
            <a:r>
              <a:rPr lang="en-US" sz="3200" dirty="0" err="1">
                <a:solidFill>
                  <a:schemeClr val="dk1"/>
                </a:solidFill>
                <a:ea typeface="Times New Roman"/>
                <a:cs typeface="Times New Roman"/>
                <a:sym typeface="Times New Roman"/>
              </a:rPr>
              <a:t>lại</a:t>
            </a:r>
            <a:r>
              <a:rPr lang="en-US" sz="3200" dirty="0">
                <a:solidFill>
                  <a:schemeClr val="dk1"/>
                </a:solidFill>
                <a:ea typeface="Times New Roman"/>
                <a:cs typeface="Times New Roman"/>
                <a:sym typeface="Times New Roman"/>
              </a:rPr>
              <a:t> </a:t>
            </a:r>
            <a:r>
              <a:rPr lang="en-US" sz="3200" dirty="0" err="1" smtClean="0">
                <a:solidFill>
                  <a:schemeClr val="dk1"/>
                </a:solidFill>
                <a:ea typeface="Times New Roman"/>
                <a:cs typeface="Times New Roman"/>
                <a:sym typeface="Times New Roman"/>
              </a:rPr>
              <a:t>trong</a:t>
            </a:r>
            <a:r>
              <a:rPr lang="en-US" sz="3200" dirty="0" smtClean="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tập</a:t>
            </a:r>
            <a:r>
              <a:rPr lang="en-US" sz="3200" dirty="0">
                <a:solidFill>
                  <a:schemeClr val="dk1"/>
                </a:solidFill>
                <a:ea typeface="Times New Roman"/>
                <a:cs typeface="Times New Roman"/>
                <a:sym typeface="Times New Roman"/>
              </a:rPr>
              <a:t> </a:t>
            </a:r>
            <a:r>
              <a:rPr lang="en-US" sz="3200" dirty="0" err="1" smtClean="0">
                <a:solidFill>
                  <a:schemeClr val="dk1"/>
                </a:solidFill>
                <a:ea typeface="Times New Roman"/>
                <a:cs typeface="Times New Roman"/>
                <a:sym typeface="Times New Roman"/>
              </a:rPr>
              <a:t>truyện</a:t>
            </a:r>
            <a:r>
              <a:rPr lang="en-US" sz="3200" dirty="0" smtClean="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cùng</a:t>
            </a:r>
            <a:r>
              <a:rPr lang="en-US" sz="3200" dirty="0">
                <a:solidFill>
                  <a:schemeClr val="dk1"/>
                </a:solidFill>
                <a:ea typeface="Times New Roman"/>
                <a:cs typeface="Times New Roman"/>
                <a:sym typeface="Times New Roman"/>
              </a:rPr>
              <a:t> </a:t>
            </a:r>
            <a:r>
              <a:rPr lang="en-US" sz="3200" dirty="0" err="1">
                <a:solidFill>
                  <a:schemeClr val="dk1"/>
                </a:solidFill>
                <a:ea typeface="Times New Roman"/>
                <a:cs typeface="Times New Roman"/>
                <a:sym typeface="Times New Roman"/>
              </a:rPr>
              <a:t>tên</a:t>
            </a:r>
            <a:r>
              <a:rPr lang="en-US" sz="3200" dirty="0">
                <a:solidFill>
                  <a:schemeClr val="dk1"/>
                </a:solidFill>
                <a:ea typeface="Times New Roman"/>
                <a:cs typeface="Times New Roman"/>
                <a:sym typeface="Times New Roman"/>
              </a:rPr>
              <a:t> </a:t>
            </a:r>
            <a:r>
              <a:rPr lang="en-US" sz="3200" dirty="0" err="1" smtClean="0">
                <a:solidFill>
                  <a:schemeClr val="dk1"/>
                </a:solidFill>
                <a:ea typeface="Times New Roman"/>
                <a:cs typeface="Times New Roman"/>
                <a:sym typeface="Times New Roman"/>
              </a:rPr>
              <a:t>xuất</a:t>
            </a:r>
            <a:r>
              <a:rPr lang="en-US" sz="3200" dirty="0" smtClean="0">
                <a:solidFill>
                  <a:schemeClr val="dk1"/>
                </a:solidFill>
                <a:ea typeface="Times New Roman"/>
                <a:cs typeface="Times New Roman"/>
                <a:sym typeface="Times New Roman"/>
              </a:rPr>
              <a:t> bản1987</a:t>
            </a:r>
            <a:endParaRPr lang="en-US" sz="3200" dirty="0"/>
          </a:p>
        </p:txBody>
      </p:sp>
    </p:spTree>
    <p:extLst>
      <p:ext uri="{BB962C8B-B14F-4D97-AF65-F5344CB8AC3E}">
        <p14:creationId xmlns:p14="http://schemas.microsoft.com/office/powerpoint/2010/main" val="269894384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down)">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down)">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4109"/>
                                        </p:tgtEl>
                                        <p:attrNameLst>
                                          <p:attrName>style.visibility</p:attrName>
                                        </p:attrNameLst>
                                      </p:cBhvr>
                                      <p:to>
                                        <p:strVal val="visible"/>
                                      </p:to>
                                    </p:set>
                                    <p:animEffect transition="in" filter="wipe(down)">
                                      <p:cBhvr>
                                        <p:cTn id="17"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9" grpId="0"/>
      <p:bldP spid="1843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384221" y="1652786"/>
            <a:ext cx="10871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spcBef>
                <a:spcPct val="0"/>
              </a:spcBef>
              <a:spcAft>
                <a:spcPct val="0"/>
              </a:spcAft>
            </a:pPr>
            <a:r>
              <a:rPr lang="en-US" sz="2800" b="1" dirty="0" smtClean="0">
                <a:solidFill>
                  <a:srgbClr val="FF0000"/>
                </a:solidFill>
                <a:cs typeface="Times New Roman" pitchFamily="18" charset="0"/>
              </a:rPr>
              <a:t>b. </a:t>
            </a:r>
            <a:r>
              <a:rPr lang="en-US" sz="2800" b="1" dirty="0" err="1" smtClean="0">
                <a:solidFill>
                  <a:srgbClr val="FF0000"/>
                </a:solidFill>
                <a:cs typeface="Times New Roman" pitchFamily="18" charset="0"/>
              </a:rPr>
              <a:t>Tóm</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tắt</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tác</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phẩm</a:t>
            </a:r>
            <a:r>
              <a:rPr lang="en-US" sz="2800" b="1" dirty="0" smtClean="0">
                <a:solidFill>
                  <a:srgbClr val="FF0000"/>
                </a:solidFill>
                <a:cs typeface="Times New Roman" pitchFamily="18" charset="0"/>
              </a:rPr>
              <a:t>:</a:t>
            </a:r>
          </a:p>
        </p:txBody>
      </p:sp>
      <p:sp>
        <p:nvSpPr>
          <p:cNvPr id="7" name="Rectangle 7"/>
          <p:cNvSpPr>
            <a:spLocks noChangeArrowheads="1"/>
          </p:cNvSpPr>
          <p:nvPr/>
        </p:nvSpPr>
        <p:spPr bwMode="auto">
          <a:xfrm>
            <a:off x="2641600" y="4800600"/>
            <a:ext cx="670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n-US" sz="3200" smtClean="0">
              <a:solidFill>
                <a:prstClr val="black"/>
              </a:solidFill>
              <a:cs typeface="Times New Roman" pitchFamily="18" charset="0"/>
            </a:endParaRPr>
          </a:p>
        </p:txBody>
      </p:sp>
      <p:sp>
        <p:nvSpPr>
          <p:cNvPr id="12" name="Rectangle 3"/>
          <p:cNvSpPr txBox="1">
            <a:spLocks noChangeArrowheads="1"/>
          </p:cNvSpPr>
          <p:nvPr/>
        </p:nvSpPr>
        <p:spPr bwMode="auto">
          <a:xfrm>
            <a:off x="366120" y="2241346"/>
            <a:ext cx="1148955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Theo lời của trưởng phòng, nghệ sĩ nhiếp ảnh Phùng đến một vùng ven biển miền Trung (cũng là nơi anh từng chiến đấu) để chụp một tấm ảnh cho cuốn lịch năm sau.</a:t>
            </a:r>
            <a:endParaRPr lang="en-US" sz="2800" dirty="0" smtClean="0">
              <a:solidFill>
                <a:prstClr val="black"/>
              </a:solidFill>
              <a:latin typeface="Times New Roman" pitchFamily="18" charset="0"/>
              <a:cs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Sau nhiều ngày “phục kích”, anh đã phát hiện và chụp được cảnh một chiếc thuyền ngoài xa đang ẩn hiện trong biển sớm mờ sương.</a:t>
            </a:r>
            <a:endParaRPr lang="en-US" sz="2800" dirty="0" smtClean="0">
              <a:solidFill>
                <a:prstClr val="black"/>
              </a:solidFill>
              <a:latin typeface="Times New Roman" pitchFamily="18" charset="0"/>
              <a:cs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Nhưng khi chiếc thuyền vào bờ, anh đã kinh ngạc hết mức khi chứng kiến cảnh từ trong thuyền bước ra một gã chồng vũ phu đánh đập người vợ dã man, đứa con vì muốn bảo vệ mẹ đã đánh trả lại cha mình.</a:t>
            </a:r>
            <a:endParaRPr lang="en-US" sz="2800" dirty="0" smtClean="0">
              <a:solidFill>
                <a:prstClr val="black"/>
              </a:solidFill>
              <a:latin typeface="Times New Roman" pitchFamily="18" charset="0"/>
              <a:cs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Những ngày sau, cảnh tượng đó lại tiếp diễn và lần này anh phải can thiệp…</a:t>
            </a:r>
            <a:endParaRPr lang="en-US" sz="2800" dirty="0" smtClean="0">
              <a:solidFill>
                <a:prstClr val="black"/>
              </a:solidFill>
              <a:latin typeface="Times New Roman" pitchFamily="18" charset="0"/>
              <a:cs typeface="Times New Roman" pitchFamily="18" charset="0"/>
            </a:endParaRPr>
          </a:p>
        </p:txBody>
      </p:sp>
      <p:sp>
        <p:nvSpPr>
          <p:cNvPr id="8"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9" name="Rectangle 7"/>
          <p:cNvSpPr>
            <a:spLocks noChangeArrowheads="1"/>
          </p:cNvSpPr>
          <p:nvPr/>
        </p:nvSpPr>
        <p:spPr bwMode="auto">
          <a:xfrm>
            <a:off x="337353" y="919655"/>
            <a:ext cx="924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b="1" dirty="0" smtClean="0">
                <a:solidFill>
                  <a:srgbClr val="FF0000"/>
                </a:solidFill>
                <a:cs typeface="Times New Roman" pitchFamily="18" charset="0"/>
              </a:rPr>
              <a:t>2.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phẩm</a:t>
            </a:r>
            <a:r>
              <a:rPr lang="en-US" sz="3200" b="1" dirty="0" smtClean="0">
                <a:solidFill>
                  <a:srgbClr val="FF0000"/>
                </a:solidFill>
                <a:cs typeface="Times New Roman" pitchFamily="18" charset="0"/>
              </a:rPr>
              <a:t>:</a:t>
            </a:r>
          </a:p>
        </p:txBody>
      </p:sp>
    </p:spTree>
    <p:extLst>
      <p:ext uri="{BB962C8B-B14F-4D97-AF65-F5344CB8AC3E}">
        <p14:creationId xmlns:p14="http://schemas.microsoft.com/office/powerpoint/2010/main" val="217630123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checkerboard(across)">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strips(downRight)">
                                      <p:cBhvr>
                                        <p:cTn id="17" dur="1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strips(downRight)">
                                      <p:cBhvr>
                                        <p:cTn id="22" dur="1000"/>
                                        <p:tgtEl>
                                          <p:spTgt spid="1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strips(downRight)">
                                      <p:cBhvr>
                                        <p:cTn id="27" dur="1000"/>
                                        <p:tgtEl>
                                          <p:spTgt spid="12">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strips(downRight)">
                                      <p:cBhvr>
                                        <p:cTn id="32"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384221" y="1652786"/>
            <a:ext cx="10871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spcBef>
                <a:spcPct val="0"/>
              </a:spcBef>
              <a:spcAft>
                <a:spcPct val="0"/>
              </a:spcAft>
            </a:pPr>
            <a:r>
              <a:rPr lang="en-US" sz="2800" b="1" dirty="0" smtClean="0">
                <a:solidFill>
                  <a:srgbClr val="FF0000"/>
                </a:solidFill>
                <a:cs typeface="Times New Roman" pitchFamily="18" charset="0"/>
              </a:rPr>
              <a:t>b. </a:t>
            </a:r>
            <a:r>
              <a:rPr lang="en-US" sz="2800" b="1" dirty="0" err="1" smtClean="0">
                <a:solidFill>
                  <a:srgbClr val="FF0000"/>
                </a:solidFill>
                <a:cs typeface="Times New Roman" pitchFamily="18" charset="0"/>
              </a:rPr>
              <a:t>Tóm</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tắt</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tác</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phẩm</a:t>
            </a:r>
            <a:r>
              <a:rPr lang="en-US" sz="2800" b="1" dirty="0" smtClean="0">
                <a:solidFill>
                  <a:srgbClr val="FF0000"/>
                </a:solidFill>
                <a:cs typeface="Times New Roman" pitchFamily="18" charset="0"/>
              </a:rPr>
              <a:t>:</a:t>
            </a:r>
          </a:p>
        </p:txBody>
      </p:sp>
      <p:sp>
        <p:nvSpPr>
          <p:cNvPr id="7" name="Rectangle 7"/>
          <p:cNvSpPr>
            <a:spLocks noChangeArrowheads="1"/>
          </p:cNvSpPr>
          <p:nvPr/>
        </p:nvSpPr>
        <p:spPr bwMode="auto">
          <a:xfrm>
            <a:off x="2641600" y="4800600"/>
            <a:ext cx="6705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n-US" sz="3200" smtClean="0">
              <a:solidFill>
                <a:prstClr val="black"/>
              </a:solidFill>
              <a:cs typeface="Times New Roman" pitchFamily="18" charset="0"/>
            </a:endParaRPr>
          </a:p>
        </p:txBody>
      </p:sp>
      <p:sp>
        <p:nvSpPr>
          <p:cNvPr id="12" name="Rectangle 3"/>
          <p:cNvSpPr txBox="1">
            <a:spLocks noChangeArrowheads="1"/>
          </p:cNvSpPr>
          <p:nvPr/>
        </p:nvSpPr>
        <p:spPr bwMode="auto">
          <a:xfrm>
            <a:off x="409896" y="2225580"/>
            <a:ext cx="113389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Theo lời mời của chánh án Đẩu (đồng đội cũ của anh), người đàn bà hàng chài đã đến toà án huyện. Tại đây, người đàn bà đã từ chối sự giúp đỡ của Đẩu và Phùng, nhất quyết không bỏ lão chồng vũ phu.</a:t>
            </a:r>
            <a:endParaRPr lang="en-US" sz="2800" dirty="0" smtClean="0">
              <a:solidFill>
                <a:prstClr val="black"/>
              </a:solidFill>
              <a:latin typeface="Times New Roman" pitchFamily="18" charset="0"/>
              <a:cs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Chị đã kể câu chuyện về cuộc đời mình và đó cũng là lí do cho sự từ chối trên.</a:t>
            </a:r>
            <a:endParaRPr lang="en-US" sz="2800" dirty="0" smtClean="0">
              <a:solidFill>
                <a:prstClr val="black"/>
              </a:solidFill>
              <a:latin typeface="Times New Roman" pitchFamily="18" charset="0"/>
              <a:cs typeface="Times New Roman" pitchFamily="18" charset="0"/>
            </a:endParaRPr>
          </a:p>
          <a:p>
            <a:pPr algn="just" eaLnBrk="1" fontAlgn="base" hangingPunct="1">
              <a:spcBef>
                <a:spcPts val="600"/>
              </a:spcBef>
              <a:spcAft>
                <a:spcPct val="0"/>
              </a:spcAft>
              <a:buClr>
                <a:srgbClr val="FE8637"/>
              </a:buClr>
              <a:buSzPct val="70000"/>
              <a:buFont typeface="Wingdings" pitchFamily="2" charset="2"/>
              <a:buNone/>
            </a:pPr>
            <a:r>
              <a:rPr lang="nl-NL" sz="2800" dirty="0" smtClean="0">
                <a:solidFill>
                  <a:prstClr val="black"/>
                </a:solidFill>
                <a:latin typeface="Times New Roman" pitchFamily="18" charset="0"/>
                <a:cs typeface="Times New Roman" pitchFamily="18" charset="0"/>
              </a:rPr>
              <a:t>- Rời vùng biển với khá nhiều ảnh, Phùng đã chọn được một tấm ảnh về “thuyền và biển” cho tờ lịch năm ấy. Tuy nhiên, mỗi lần đứng trước tấm ảnh, anh bao giờ cũng thấy hình ảnh người đàn bà lam lũ, nghèo khổ bước ra từ bước tranh.</a:t>
            </a:r>
            <a:endParaRPr lang="en-US" sz="2800" dirty="0" smtClean="0">
              <a:solidFill>
                <a:prstClr val="black"/>
              </a:solidFill>
              <a:latin typeface="Times New Roman" pitchFamily="18" charset="0"/>
              <a:ea typeface="PMingLiU" pitchFamily="18" charset="-120"/>
              <a:cs typeface="Times New Roman" pitchFamily="18" charset="0"/>
            </a:endParaRPr>
          </a:p>
        </p:txBody>
      </p:sp>
      <p:sp>
        <p:nvSpPr>
          <p:cNvPr id="8" name="Rectangle 2"/>
          <p:cNvSpPr>
            <a:spLocks noGrp="1" noChangeArrowheads="1"/>
          </p:cNvSpPr>
          <p:nvPr>
            <p:ph type="title"/>
          </p:nvPr>
        </p:nvSpPr>
        <p:spPr>
          <a:xfrm>
            <a:off x="570642" y="245688"/>
            <a:ext cx="10972800" cy="533400"/>
          </a:xfrm>
        </p:spPr>
        <p:txBody>
          <a:bodyPr>
            <a:noAutofit/>
          </a:bodyPr>
          <a:lstStyle/>
          <a:p>
            <a:pPr eaLnBrk="1" fontAlgn="auto" hangingPunct="1">
              <a:spcAft>
                <a:spcPts val="0"/>
              </a:spcAft>
              <a:defRPr/>
            </a:pPr>
            <a:r>
              <a:rPr lang="en-US" sz="3600" b="1" dirty="0" smtClean="0">
                <a:solidFill>
                  <a:srgbClr val="FF0000"/>
                </a:solidFill>
                <a:latin typeface="Times New Roman" pitchFamily="18" charset="0"/>
                <a:cs typeface="Times New Roman" pitchFamily="18" charset="0"/>
              </a:rPr>
              <a:t>I. TÌM HIỂU CHUNG</a:t>
            </a:r>
            <a:endParaRPr lang="en-US" sz="3600" b="1" dirty="0" smtClean="0">
              <a:solidFill>
                <a:srgbClr val="FF0000"/>
              </a:solidFill>
              <a:latin typeface="Tahoma" pitchFamily="34" charset="0"/>
            </a:endParaRPr>
          </a:p>
        </p:txBody>
      </p:sp>
      <p:sp>
        <p:nvSpPr>
          <p:cNvPr id="9" name="Rectangle 7"/>
          <p:cNvSpPr>
            <a:spLocks noChangeArrowheads="1"/>
          </p:cNvSpPr>
          <p:nvPr/>
        </p:nvSpPr>
        <p:spPr bwMode="auto">
          <a:xfrm>
            <a:off x="337353" y="919655"/>
            <a:ext cx="924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b="1" dirty="0" smtClean="0">
                <a:solidFill>
                  <a:srgbClr val="FF0000"/>
                </a:solidFill>
                <a:cs typeface="Times New Roman" pitchFamily="18" charset="0"/>
              </a:rPr>
              <a:t>2. </a:t>
            </a:r>
            <a:r>
              <a:rPr lang="en-US" sz="3200" b="1" dirty="0" err="1" smtClean="0">
                <a:solidFill>
                  <a:srgbClr val="FF0000"/>
                </a:solidFill>
                <a:cs typeface="Times New Roman" pitchFamily="18" charset="0"/>
              </a:rPr>
              <a:t>Tác</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phẩm</a:t>
            </a:r>
            <a:r>
              <a:rPr lang="en-US" sz="3200" b="1" dirty="0" smtClean="0">
                <a:solidFill>
                  <a:srgbClr val="FF0000"/>
                </a:solidFill>
                <a:cs typeface="Times New Roman" pitchFamily="18" charset="0"/>
              </a:rPr>
              <a:t>:</a:t>
            </a:r>
          </a:p>
        </p:txBody>
      </p:sp>
    </p:spTree>
    <p:extLst>
      <p:ext uri="{BB962C8B-B14F-4D97-AF65-F5344CB8AC3E}">
        <p14:creationId xmlns:p14="http://schemas.microsoft.com/office/powerpoint/2010/main" val="33936733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checkerboard(across)">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strips(downRight)">
                                      <p:cBhvr>
                                        <p:cTn id="17" dur="1000"/>
                                        <p:tgtEl>
                                          <p:spTgt spid="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strips(downRight)">
                                      <p:cBhvr>
                                        <p:cTn id="22" dur="1000"/>
                                        <p:tgtEl>
                                          <p:spTgt spid="1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strips(downRight)">
                                      <p:cBhvr>
                                        <p:cTn id="2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utoUpdateAnimBg="0"/>
      <p:bldP spid="7" grpId="0"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22</TotalTime>
  <Words>5242</Words>
  <Application>Microsoft Office PowerPoint</Application>
  <PresentationFormat>Widescreen</PresentationFormat>
  <Paragraphs>417</Paragraphs>
  <Slides>48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Wingdings</vt:lpstr>
      <vt:lpstr>Calibri</vt:lpstr>
      <vt:lpstr>Tahoma</vt:lpstr>
      <vt:lpstr>PMingLiU</vt:lpstr>
      <vt:lpstr>Arial</vt:lpstr>
      <vt:lpstr>Arial Black</vt:lpstr>
      <vt:lpstr>Wingdings 2</vt:lpstr>
      <vt:lpstr>Times New Roman</vt:lpstr>
      <vt:lpstr>.VnLinus</vt:lpstr>
      <vt:lpstr>Calibri Light</vt:lpstr>
      <vt:lpstr>2_295TGp_education_light_ani</vt:lpstr>
      <vt:lpstr>Oriel</vt:lpstr>
      <vt:lpstr>1_Office Theme</vt:lpstr>
      <vt:lpstr>PowerPoint Presentation</vt:lpstr>
      <vt:lpstr>PowerPoint Presentation</vt:lpstr>
      <vt:lpstr>Cấu trúc bài học</vt:lpstr>
      <vt:lpstr>I. TÌM HIỂU CHUNG</vt:lpstr>
      <vt:lpstr>I. TÌM HIỂU CHUNG</vt:lpstr>
      <vt:lpstr>I. TÌM HIỂU CHUNG</vt:lpstr>
      <vt:lpstr>I. TÌM HIỂU CHUNG</vt:lpstr>
      <vt:lpstr>I. TÌM HIỂU CHUNG</vt:lpstr>
      <vt:lpstr>I. TÌM HIỂU CHUNG</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nghĩ cỦa Phùng vỀ các nhân vẬt trong truyỆn:</vt:lpstr>
      <vt:lpstr>PowerPoint Presentation</vt:lpstr>
      <vt:lpstr>PowerPoint Presentation</vt:lpstr>
      <vt:lpstr>PowerPoint Presentation</vt:lpstr>
      <vt:lpstr>PowerPoint Presentation</vt:lpstr>
      <vt:lpstr>PowerPoint Presentation</vt:lpstr>
      <vt:lpstr>TẤm Ảnh đưỢc chỌn trong bỘ lỊch năm Ấy: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cp:revision>
  <dcterms:modified xsi:type="dcterms:W3CDTF">2024-01-14T08:32:54Z</dcterms:modified>
</cp:coreProperties>
</file>