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0" r:id="rId2"/>
    <p:sldId id="321" r:id="rId3"/>
    <p:sldId id="323" r:id="rId4"/>
    <p:sldId id="324" r:id="rId5"/>
    <p:sldId id="325" r:id="rId6"/>
    <p:sldId id="326" r:id="rId7"/>
    <p:sldId id="328" r:id="rId8"/>
    <p:sldId id="329" r:id="rId9"/>
    <p:sldId id="312" r:id="rId10"/>
    <p:sldId id="313" r:id="rId11"/>
    <p:sldId id="314" r:id="rId12"/>
    <p:sldId id="315" r:id="rId13"/>
    <p:sldId id="316" r:id="rId14"/>
    <p:sldId id="317" r:id="rId15"/>
    <p:sldId id="318" r:id="rId16"/>
    <p:sldId id="305" r:id="rId17"/>
    <p:sldId id="307" r:id="rId18"/>
    <p:sldId id="308" r:id="rId19"/>
    <p:sldId id="309" r:id="rId20"/>
    <p:sldId id="310" r:id="rId21"/>
    <p:sldId id="260" r:id="rId22"/>
    <p:sldId id="261" r:id="rId23"/>
    <p:sldId id="296" r:id="rId24"/>
    <p:sldId id="262" r:id="rId25"/>
    <p:sldId id="263" r:id="rId26"/>
    <p:sldId id="264" r:id="rId27"/>
    <p:sldId id="265" r:id="rId28"/>
    <p:sldId id="306" r:id="rId29"/>
    <p:sldId id="266" r:id="rId30"/>
    <p:sldId id="267" r:id="rId31"/>
    <p:sldId id="270" r:id="rId32"/>
    <p:sldId id="330"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9" d="100"/>
          <a:sy n="69" d="100"/>
        </p:scale>
        <p:origin x="77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3D9A0B-1520-4680-98E0-B94F524BE8D7}"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3B76C-86F7-421B-AF01-61C71A3253B7}" type="slidenum">
              <a:rPr lang="en-US" smtClean="0"/>
              <a:t>‹#›</a:t>
            </a:fld>
            <a:endParaRPr lang="en-US"/>
          </a:p>
        </p:txBody>
      </p:sp>
    </p:spTree>
    <p:extLst>
      <p:ext uri="{BB962C8B-B14F-4D97-AF65-F5344CB8AC3E}">
        <p14:creationId xmlns:p14="http://schemas.microsoft.com/office/powerpoint/2010/main" val="22736932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3D9A0B-1520-4680-98E0-B94F524BE8D7}"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3B76C-86F7-421B-AF01-61C71A3253B7}" type="slidenum">
              <a:rPr lang="en-US" smtClean="0"/>
              <a:t>‹#›</a:t>
            </a:fld>
            <a:endParaRPr lang="en-US"/>
          </a:p>
        </p:txBody>
      </p:sp>
    </p:spTree>
    <p:extLst>
      <p:ext uri="{BB962C8B-B14F-4D97-AF65-F5344CB8AC3E}">
        <p14:creationId xmlns:p14="http://schemas.microsoft.com/office/powerpoint/2010/main" val="273849951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3D9A0B-1520-4680-98E0-B94F524BE8D7}"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3B76C-86F7-421B-AF01-61C71A3253B7}" type="slidenum">
              <a:rPr lang="en-US" smtClean="0"/>
              <a:t>‹#›</a:t>
            </a:fld>
            <a:endParaRPr lang="en-US"/>
          </a:p>
        </p:txBody>
      </p:sp>
    </p:spTree>
    <p:extLst>
      <p:ext uri="{BB962C8B-B14F-4D97-AF65-F5344CB8AC3E}">
        <p14:creationId xmlns:p14="http://schemas.microsoft.com/office/powerpoint/2010/main" val="339923312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3D9A0B-1520-4680-98E0-B94F524BE8D7}"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3B76C-86F7-421B-AF01-61C71A3253B7}" type="slidenum">
              <a:rPr lang="en-US" smtClean="0"/>
              <a:t>‹#›</a:t>
            </a:fld>
            <a:endParaRPr lang="en-US"/>
          </a:p>
        </p:txBody>
      </p:sp>
    </p:spTree>
    <p:extLst>
      <p:ext uri="{BB962C8B-B14F-4D97-AF65-F5344CB8AC3E}">
        <p14:creationId xmlns:p14="http://schemas.microsoft.com/office/powerpoint/2010/main" val="363518081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3D9A0B-1520-4680-98E0-B94F524BE8D7}"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03B76C-86F7-421B-AF01-61C71A3253B7}" type="slidenum">
              <a:rPr lang="en-US" smtClean="0"/>
              <a:t>‹#›</a:t>
            </a:fld>
            <a:endParaRPr lang="en-US"/>
          </a:p>
        </p:txBody>
      </p:sp>
    </p:spTree>
    <p:extLst>
      <p:ext uri="{BB962C8B-B14F-4D97-AF65-F5344CB8AC3E}">
        <p14:creationId xmlns:p14="http://schemas.microsoft.com/office/powerpoint/2010/main" val="348887876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3D9A0B-1520-4680-98E0-B94F524BE8D7}"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03B76C-86F7-421B-AF01-61C71A3253B7}" type="slidenum">
              <a:rPr lang="en-US" smtClean="0"/>
              <a:t>‹#›</a:t>
            </a:fld>
            <a:endParaRPr lang="en-US"/>
          </a:p>
        </p:txBody>
      </p:sp>
    </p:spTree>
    <p:extLst>
      <p:ext uri="{BB962C8B-B14F-4D97-AF65-F5344CB8AC3E}">
        <p14:creationId xmlns:p14="http://schemas.microsoft.com/office/powerpoint/2010/main" val="377903624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3D9A0B-1520-4680-98E0-B94F524BE8D7}" type="datetimeFigureOut">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03B76C-86F7-421B-AF01-61C71A3253B7}" type="slidenum">
              <a:rPr lang="en-US" smtClean="0"/>
              <a:t>‹#›</a:t>
            </a:fld>
            <a:endParaRPr lang="en-US"/>
          </a:p>
        </p:txBody>
      </p:sp>
    </p:spTree>
    <p:extLst>
      <p:ext uri="{BB962C8B-B14F-4D97-AF65-F5344CB8AC3E}">
        <p14:creationId xmlns:p14="http://schemas.microsoft.com/office/powerpoint/2010/main" val="196286016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3D9A0B-1520-4680-98E0-B94F524BE8D7}"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03B76C-86F7-421B-AF01-61C71A3253B7}" type="slidenum">
              <a:rPr lang="en-US" smtClean="0"/>
              <a:t>‹#›</a:t>
            </a:fld>
            <a:endParaRPr lang="en-US"/>
          </a:p>
        </p:txBody>
      </p:sp>
    </p:spTree>
    <p:extLst>
      <p:ext uri="{BB962C8B-B14F-4D97-AF65-F5344CB8AC3E}">
        <p14:creationId xmlns:p14="http://schemas.microsoft.com/office/powerpoint/2010/main" val="267854252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3D9A0B-1520-4680-98E0-B94F524BE8D7}"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03B76C-86F7-421B-AF01-61C71A3253B7}" type="slidenum">
              <a:rPr lang="en-US" smtClean="0"/>
              <a:t>‹#›</a:t>
            </a:fld>
            <a:endParaRPr lang="en-US"/>
          </a:p>
        </p:txBody>
      </p:sp>
    </p:spTree>
    <p:extLst>
      <p:ext uri="{BB962C8B-B14F-4D97-AF65-F5344CB8AC3E}">
        <p14:creationId xmlns:p14="http://schemas.microsoft.com/office/powerpoint/2010/main" val="220792160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3D9A0B-1520-4680-98E0-B94F524BE8D7}"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03B76C-86F7-421B-AF01-61C71A3253B7}" type="slidenum">
              <a:rPr lang="en-US" smtClean="0"/>
              <a:t>‹#›</a:t>
            </a:fld>
            <a:endParaRPr lang="en-US"/>
          </a:p>
        </p:txBody>
      </p:sp>
    </p:spTree>
    <p:extLst>
      <p:ext uri="{BB962C8B-B14F-4D97-AF65-F5344CB8AC3E}">
        <p14:creationId xmlns:p14="http://schemas.microsoft.com/office/powerpoint/2010/main" val="1436171297"/>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3D9A0B-1520-4680-98E0-B94F524BE8D7}"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03B76C-86F7-421B-AF01-61C71A3253B7}" type="slidenum">
              <a:rPr lang="en-US" smtClean="0"/>
              <a:t>‹#›</a:t>
            </a:fld>
            <a:endParaRPr lang="en-US"/>
          </a:p>
        </p:txBody>
      </p:sp>
    </p:spTree>
    <p:extLst>
      <p:ext uri="{BB962C8B-B14F-4D97-AF65-F5344CB8AC3E}">
        <p14:creationId xmlns:p14="http://schemas.microsoft.com/office/powerpoint/2010/main" val="232460764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D9A0B-1520-4680-98E0-B94F524BE8D7}" type="datetimeFigureOut">
              <a:rPr lang="en-US" smtClean="0"/>
              <a:t>6/7/2024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03B76C-86F7-421B-AF01-61C71A3253B7}" type="slidenum">
              <a:rPr lang="en-US" smtClean="0"/>
              <a:t>‹#›</a:t>
            </a:fld>
            <a:endParaRPr lang="en-US"/>
          </a:p>
        </p:txBody>
      </p:sp>
    </p:spTree>
    <p:extLst>
      <p:ext uri="{BB962C8B-B14F-4D97-AF65-F5344CB8AC3E}">
        <p14:creationId xmlns:p14="http://schemas.microsoft.com/office/powerpoint/2010/main" val="1502156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172077" y="2564904"/>
            <a:ext cx="8799845" cy="1938992"/>
          </a:xfrm>
          <a:prstGeom prst="rect">
            <a:avLst/>
          </a:prstGeom>
          <a:noFill/>
        </p:spPr>
        <p:txBody>
          <a:bodyPr wrap="none" lIns="91440" tIns="45720" rIns="91440" bIns="45720">
            <a:prstTxWarp prst="textDoubleWave1">
              <a:avLst/>
            </a:prstTxWarp>
            <a:spAutoFit/>
          </a:bodyPr>
          <a:lstStyle/>
          <a:p>
            <a:pPr algn="ct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Ai </a:t>
            </a:r>
            <a:r>
              <a:rPr lang="en-US"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đã</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 </a:t>
            </a:r>
            <a:r>
              <a:rPr lang="en-US"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đặt</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 </a:t>
            </a:r>
            <a:r>
              <a:rPr lang="en-US"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tên</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 </a:t>
            </a:r>
            <a:r>
              <a:rPr lang="en-US"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cho</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 </a:t>
            </a:r>
            <a:r>
              <a:rPr lang="en-US"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dòng</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 </a:t>
            </a:r>
            <a:r>
              <a:rPr lang="en-US" sz="40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sông</a:t>
            </a:r>
            <a:r>
              <a:rPr lang="en-US" sz="4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60000" endA="900" endPos="60000" dist="60007" dir="5400000" sy="-100000" algn="bl" rotWithShape="0"/>
                </a:effectLst>
                <a:latin typeface="Times New Roman" panose="02020603050405020304" pitchFamily="18" charset="0"/>
                <a:cs typeface="Times New Roman" panose="02020603050405020304" pitchFamily="18" charset="0"/>
              </a:rPr>
              <a:t>?</a:t>
            </a:r>
          </a:p>
          <a:p>
            <a:pPr algn="ct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a:p>
            <a:pPr algn="ct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3487162" y="3767544"/>
            <a:ext cx="4032448"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Hoàng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Tường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0395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657600"/>
          </a:xfrm>
        </p:spPr>
        <p:txBody>
          <a:bodyPr>
            <a:noAutofit/>
          </a:bodyPr>
          <a:lstStyle/>
          <a:p>
            <a:pPr algn="l"/>
            <a:r>
              <a:rPr lang="en-US" sz="2800" b="1" i="1" dirty="0" smtClean="0">
                <a:solidFill>
                  <a:schemeClr val="tx2"/>
                </a:solidFill>
                <a:latin typeface="Times New Roman" pitchFamily="18" charset="0"/>
                <a:cs typeface="Times New Roman" pitchFamily="18" charset="0"/>
              </a:rPr>
              <a:t>1.1.Sông </a:t>
            </a:r>
            <a:r>
              <a:rPr lang="en-US" sz="2800" b="1" i="1" dirty="0" err="1" smtClean="0">
                <a:solidFill>
                  <a:schemeClr val="tx2"/>
                </a:solidFill>
                <a:latin typeface="Times New Roman" pitchFamily="18" charset="0"/>
                <a:cs typeface="Times New Roman" pitchFamily="18" charset="0"/>
              </a:rPr>
              <a:t>hương</a:t>
            </a:r>
            <a:r>
              <a:rPr lang="en-US" sz="2800" b="1" i="1" dirty="0" smtClean="0">
                <a:solidFill>
                  <a:schemeClr val="tx2"/>
                </a:solidFill>
                <a:latin typeface="Times New Roman" pitchFamily="18" charset="0"/>
                <a:cs typeface="Times New Roman" pitchFamily="18" charset="0"/>
              </a:rPr>
              <a:t> ở </a:t>
            </a:r>
            <a:r>
              <a:rPr lang="en-US" sz="2800" b="1" i="1" dirty="0" err="1" smtClean="0">
                <a:solidFill>
                  <a:schemeClr val="tx2"/>
                </a:solidFill>
                <a:latin typeface="Times New Roman" pitchFamily="18" charset="0"/>
                <a:cs typeface="Times New Roman" pitchFamily="18" charset="0"/>
              </a:rPr>
              <a:t>thượng</a:t>
            </a:r>
            <a:r>
              <a:rPr lang="en-US" sz="2800" b="1" i="1" dirty="0" smtClean="0">
                <a:solidFill>
                  <a:schemeClr val="tx2"/>
                </a:solidFill>
                <a:latin typeface="Times New Roman" pitchFamily="18" charset="0"/>
                <a:cs typeface="Times New Roman" pitchFamily="18" charset="0"/>
              </a:rPr>
              <a:t> </a:t>
            </a:r>
            <a:r>
              <a:rPr lang="en-US" sz="2800" b="1" i="1" dirty="0" err="1" smtClean="0">
                <a:solidFill>
                  <a:schemeClr val="tx2"/>
                </a:solidFill>
                <a:latin typeface="Times New Roman" pitchFamily="18" charset="0"/>
                <a:cs typeface="Times New Roman" pitchFamily="18" charset="0"/>
              </a:rPr>
              <a:t>nguồn</a:t>
            </a:r>
            <a:r>
              <a:rPr lang="en-US" sz="2000" i="1" dirty="0" smtClean="0">
                <a:latin typeface="Times New Roman" pitchFamily="18" charset="0"/>
                <a:cs typeface="Times New Roman" pitchFamily="18" charset="0"/>
              </a:rPr>
              <a:t/>
            </a:r>
            <a:br>
              <a:rPr lang="en-US" sz="2000" i="1"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Là </a:t>
            </a:r>
            <a:r>
              <a:rPr lang="vi-VN" sz="2400" dirty="0">
                <a:latin typeface="Times New Roman" pitchFamily="18" charset="0"/>
                <a:cs typeface="Times New Roman" pitchFamily="18" charset="0"/>
              </a:rPr>
              <a:t>“bản trường ca của rừng già” “rầm rộ dưới bóng cây đại ngàn”, “mãnh liệt qua những ghềnh thác”; lúc lại dịu dàng say đắm dưới dặm dài chói lọi hoa đỗ quyên ...”</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t>
            </a:r>
            <a:r>
              <a:rPr lang="en-US" sz="2400" dirty="0" err="1" smtClean="0">
                <a:latin typeface="Times New Roman" pitchFamily="18" charset="0"/>
                <a:cs typeface="Times New Roman" pitchFamily="18" charset="0"/>
              </a:rPr>
              <a:t>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“cô </a:t>
            </a:r>
            <a:r>
              <a:rPr lang="vi-VN" sz="2400" dirty="0">
                <a:latin typeface="Times New Roman" pitchFamily="18" charset="0"/>
                <a:cs typeface="Times New Roman" pitchFamily="18" charset="0"/>
              </a:rPr>
              <a:t>gái Di - gan”: phóng khoáng, man dại, tâm hồn tự do, trong sáng, bản tính gan </a:t>
            </a:r>
            <a:r>
              <a:rPr lang="vi-VN" sz="2400" dirty="0" smtClean="0">
                <a:latin typeface="Times New Roman" pitchFamily="18" charset="0"/>
                <a:cs typeface="Times New Roman" pitchFamily="18" charset="0"/>
              </a:rPr>
              <a:t>dạ,có </a:t>
            </a:r>
            <a:r>
              <a:rPr lang="vi-VN" sz="2400" dirty="0">
                <a:latin typeface="Times New Roman" pitchFamily="18" charset="0"/>
                <a:cs typeface="Times New Roman" pitchFamily="18" charset="0"/>
              </a:rPr>
              <a:t>sức mạnh bản </a:t>
            </a:r>
            <a:r>
              <a:rPr lang="vi-VN" sz="2400" dirty="0" smtClean="0">
                <a:latin typeface="Times New Roman" pitchFamily="18" charset="0"/>
                <a:cs typeface="Times New Roman" pitchFamily="18" charset="0"/>
              </a:rPr>
              <a:t>năng</a:t>
            </a:r>
            <a:r>
              <a:rPr lang="en-US" sz="2400" dirty="0" smtClean="0">
                <a:latin typeface="Times New Roman" pitchFamily="18" charset="0"/>
                <a:cs typeface="Times New Roman" pitchFamily="18" charset="0"/>
              </a:rPr>
              <a:t> .</a:t>
            </a:r>
            <a:br>
              <a:rPr lang="en-US" sz="2400" dirty="0" smtClean="0">
                <a:latin typeface="Times New Roman" pitchFamily="18" charset="0"/>
                <a:cs typeface="Times New Roman" pitchFamily="18" charset="0"/>
              </a:rPr>
            </a:br>
            <a:r>
              <a:rPr lang="en-US" sz="2400" dirty="0">
                <a:latin typeface="Times New Roman" pitchFamily="18" charset="0"/>
                <a:cs typeface="Times New Roman" pitchFamily="18" charset="0"/>
              </a:rPr>
              <a:t>-</a:t>
            </a:r>
            <a:r>
              <a:rPr lang="vi-VN" sz="2400" dirty="0" smtClean="0">
                <a:latin typeface="Times New Roman" pitchFamily="18" charset="0"/>
                <a:cs typeface="Times New Roman" pitchFamily="18" charset="0"/>
              </a:rPr>
              <a:t>Sắc </a:t>
            </a:r>
            <a:r>
              <a:rPr lang="vi-VN" sz="2400" dirty="0">
                <a:latin typeface="Times New Roman" pitchFamily="18" charset="0"/>
                <a:cs typeface="Times New Roman" pitchFamily="18" charset="0"/>
              </a:rPr>
              <a:t>đẹp dịu dàng và trí tuệ“người mẹ phù xa của vùng văn hóa xứ sở</a:t>
            </a:r>
            <a:r>
              <a:rPr lang="vi-V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a:t>
            </a:r>
            <a:br>
              <a:rPr lang="en-US" sz="2400" dirty="0" smtClean="0">
                <a:latin typeface="Times New Roman" pitchFamily="18" charset="0"/>
                <a:cs typeface="Times New Roman" pitchFamily="18" charset="0"/>
              </a:rPr>
            </a:b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endParaRPr lang="en-US" sz="2400" i="1" dirty="0">
              <a:ln w="18415" cmpd="sng">
                <a:solidFill>
                  <a:schemeClr val="bg2">
                    <a:lumMod val="10000"/>
                  </a:schemeClr>
                </a:solidFill>
                <a:prstDash val="solid"/>
              </a:ln>
              <a:solidFill>
                <a:schemeClr val="bg1">
                  <a:lumMod val="50000"/>
                </a:schemeClr>
              </a:solidFill>
              <a:latin typeface="Times New Roman" pitchFamily="18" charset="0"/>
              <a:cs typeface="Times New Roman" pitchFamily="18" charset="0"/>
            </a:endParaRPr>
          </a:p>
        </p:txBody>
      </p:sp>
      <p:sp>
        <p:nvSpPr>
          <p:cNvPr id="5" name="Right Arrow 4"/>
          <p:cNvSpPr/>
          <p:nvPr/>
        </p:nvSpPr>
        <p:spPr>
          <a:xfrm>
            <a:off x="152400" y="3176242"/>
            <a:ext cx="533400" cy="332232"/>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5800" y="3053250"/>
            <a:ext cx="8382000" cy="2308324"/>
          </a:xfrm>
          <a:prstGeom prst="rect">
            <a:avLst/>
          </a:prstGeom>
          <a:noFill/>
        </p:spPr>
        <p:txBody>
          <a:bodyPr wrap="square" rtlCol="0">
            <a:spAutoFit/>
          </a:bodyPr>
          <a:lstStyle/>
          <a:p>
            <a:r>
              <a:rPr lang="vi-VN"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Tác giả đã</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sử</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dụng</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hàng</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loạt</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các</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nghệ</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thuật</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như</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so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sánh</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ẩn</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dụ</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liên</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tưởng</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nhân</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hóa</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các</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tính</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từ</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giàu</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sắc</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thái</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biểu</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cảm</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mãnh</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liệt</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để</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biến</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sông</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Hương</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như</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một</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người</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con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gái</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của</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núi</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rừng</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tự</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nhiên</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tràn</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đầy</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sức</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sống</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mãnh</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liệt</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hoang</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dại</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được</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rừng</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già</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chế</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ngự</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trở</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thành</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người</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phụ</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nữ</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diệu</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dàng</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và</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trí</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2400" i="1" dirty="0" err="1">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tuệ</a:t>
            </a:r>
            <a: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t>.</a:t>
            </a:r>
            <a:br>
              <a:rPr lang="en-US" sz="2400" i="1" dirty="0">
                <a:ln w="18415" cmpd="sng">
                  <a:solidFill>
                    <a:schemeClr val="bg2">
                      <a:lumMod val="10000"/>
                    </a:schemeClr>
                  </a:solidFill>
                  <a:prstDash val="solid"/>
                </a:ln>
                <a:solidFill>
                  <a:schemeClr val="bg1">
                    <a:lumMod val="50000"/>
                  </a:schemeClr>
                </a:solidFill>
                <a:effectLst>
                  <a:outerShdw blurRad="63500" dir="3600000" algn="tl" rotWithShape="0">
                    <a:srgbClr val="000000">
                      <a:alpha val="70000"/>
                    </a:srgbClr>
                  </a:outerShdw>
                </a:effectLst>
                <a:latin typeface="Times New Roman" pitchFamily="18" charset="0"/>
                <a:cs typeface="Times New Roman" pitchFamily="18" charset="0"/>
              </a:rPr>
            </a:br>
            <a:endParaRPr lang="en-US" sz="2400" dirty="0"/>
          </a:p>
        </p:txBody>
      </p:sp>
    </p:spTree>
    <p:extLst>
      <p:ext uri="{BB962C8B-B14F-4D97-AF65-F5344CB8AC3E}">
        <p14:creationId xmlns:p14="http://schemas.microsoft.com/office/powerpoint/2010/main" val="3172556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iem-nguong-ve-dep-song-huong-xu-hue-1504520509.jpg"/>
          <p:cNvPicPr>
            <a:picLocks noGrp="1" noChangeAspect="1"/>
          </p:cNvPicPr>
          <p:nvPr>
            <p:ph idx="1"/>
          </p:nvPr>
        </p:nvPicPr>
        <p:blipFill>
          <a:blip r:embed="rId2"/>
          <a:stretch>
            <a:fillRect/>
          </a:stretch>
        </p:blipFill>
        <p:spPr>
          <a:xfrm>
            <a:off x="5197393" y="838200"/>
            <a:ext cx="3946607" cy="3124200"/>
          </a:xfrm>
        </p:spPr>
      </p:pic>
      <p:pic>
        <p:nvPicPr>
          <p:cNvPr id="5" name="Picture 4" descr="huong.jpg"/>
          <p:cNvPicPr>
            <a:picLocks noChangeAspect="1"/>
          </p:cNvPicPr>
          <p:nvPr/>
        </p:nvPicPr>
        <p:blipFill>
          <a:blip r:embed="rId3"/>
          <a:stretch>
            <a:fillRect/>
          </a:stretch>
        </p:blipFill>
        <p:spPr>
          <a:xfrm>
            <a:off x="0" y="838201"/>
            <a:ext cx="5181600" cy="3047999"/>
          </a:xfrm>
          <a:prstGeom prst="rect">
            <a:avLst/>
          </a:prstGeom>
        </p:spPr>
      </p:pic>
      <p:pic>
        <p:nvPicPr>
          <p:cNvPr id="6" name="Picture 5" descr="Song-Huong-Hue.png"/>
          <p:cNvPicPr>
            <a:picLocks noChangeAspect="1"/>
          </p:cNvPicPr>
          <p:nvPr/>
        </p:nvPicPr>
        <p:blipFill>
          <a:blip r:embed="rId4"/>
          <a:stretch>
            <a:fillRect/>
          </a:stretch>
        </p:blipFill>
        <p:spPr>
          <a:xfrm>
            <a:off x="0" y="3886200"/>
            <a:ext cx="9144000" cy="2971799"/>
          </a:xfrm>
          <a:prstGeom prst="rect">
            <a:avLst/>
          </a:prstGeom>
        </p:spPr>
      </p:pic>
      <p:sp>
        <p:nvSpPr>
          <p:cNvPr id="7" name="TextBox 6"/>
          <p:cNvSpPr txBox="1"/>
          <p:nvPr/>
        </p:nvSpPr>
        <p:spPr>
          <a:xfrm>
            <a:off x="457200" y="73967"/>
            <a:ext cx="8001000" cy="584775"/>
          </a:xfrm>
          <a:prstGeom prst="rect">
            <a:avLst/>
          </a:prstGeom>
          <a:noFill/>
        </p:spPr>
        <p:txBody>
          <a:bodyPr wrap="square" rtlCol="0">
            <a:spAutoFit/>
          </a:bodyPr>
          <a:lstStyle/>
          <a:p>
            <a:pPr algn="ctr"/>
            <a:r>
              <a:rPr lang="en-US" sz="3200" b="1" i="1" dirty="0" err="1" smtClean="0">
                <a:solidFill>
                  <a:schemeClr val="accent3">
                    <a:lumMod val="50000"/>
                  </a:schemeClr>
                </a:solidFill>
              </a:rPr>
              <a:t>Một</a:t>
            </a:r>
            <a:r>
              <a:rPr lang="en-US" sz="3200" b="1" i="1" dirty="0" smtClean="0">
                <a:solidFill>
                  <a:schemeClr val="accent3">
                    <a:lumMod val="50000"/>
                  </a:schemeClr>
                </a:solidFill>
              </a:rPr>
              <a:t> </a:t>
            </a:r>
            <a:r>
              <a:rPr lang="en-US" sz="3200" b="1" i="1" dirty="0" err="1" smtClean="0">
                <a:solidFill>
                  <a:schemeClr val="accent3">
                    <a:lumMod val="50000"/>
                  </a:schemeClr>
                </a:solidFill>
              </a:rPr>
              <a:t>số</a:t>
            </a:r>
            <a:r>
              <a:rPr lang="en-US" sz="3200" b="1" i="1" dirty="0" smtClean="0">
                <a:solidFill>
                  <a:schemeClr val="accent3">
                    <a:lumMod val="50000"/>
                  </a:schemeClr>
                </a:solidFill>
              </a:rPr>
              <a:t> </a:t>
            </a:r>
            <a:r>
              <a:rPr lang="en-US" sz="3200" b="1" i="1" dirty="0" err="1" smtClean="0">
                <a:solidFill>
                  <a:schemeClr val="accent3">
                    <a:lumMod val="50000"/>
                  </a:schemeClr>
                </a:solidFill>
              </a:rPr>
              <a:t>hình</a:t>
            </a:r>
            <a:r>
              <a:rPr lang="en-US" sz="3200" b="1" i="1" dirty="0" smtClean="0">
                <a:solidFill>
                  <a:schemeClr val="accent3">
                    <a:lumMod val="50000"/>
                  </a:schemeClr>
                </a:solidFill>
              </a:rPr>
              <a:t> </a:t>
            </a:r>
            <a:r>
              <a:rPr lang="en-US" sz="3200" b="1" i="1" dirty="0" err="1" smtClean="0">
                <a:solidFill>
                  <a:schemeClr val="accent3">
                    <a:lumMod val="50000"/>
                  </a:schemeClr>
                </a:solidFill>
              </a:rPr>
              <a:t>ảnh</a:t>
            </a:r>
            <a:r>
              <a:rPr lang="en-US" sz="3200" b="1" i="1" dirty="0" smtClean="0">
                <a:solidFill>
                  <a:schemeClr val="accent3">
                    <a:lumMod val="50000"/>
                  </a:schemeClr>
                </a:solidFill>
              </a:rPr>
              <a:t> </a:t>
            </a:r>
            <a:r>
              <a:rPr lang="en-US" sz="3200" b="1" i="1" dirty="0" err="1" smtClean="0">
                <a:solidFill>
                  <a:schemeClr val="accent3">
                    <a:lumMod val="50000"/>
                  </a:schemeClr>
                </a:solidFill>
              </a:rPr>
              <a:t>sông</a:t>
            </a:r>
            <a:r>
              <a:rPr lang="en-US" sz="3200" b="1" i="1" dirty="0" smtClean="0">
                <a:solidFill>
                  <a:schemeClr val="accent3">
                    <a:lumMod val="50000"/>
                  </a:schemeClr>
                </a:solidFill>
              </a:rPr>
              <a:t> </a:t>
            </a:r>
            <a:r>
              <a:rPr lang="en-US" sz="3200" b="1" i="1" dirty="0" err="1" smtClean="0">
                <a:solidFill>
                  <a:schemeClr val="accent3">
                    <a:lumMod val="50000"/>
                  </a:schemeClr>
                </a:solidFill>
              </a:rPr>
              <a:t>Hương</a:t>
            </a:r>
            <a:r>
              <a:rPr lang="en-US" sz="3200" b="1" i="1" dirty="0" smtClean="0">
                <a:solidFill>
                  <a:schemeClr val="accent3">
                    <a:lumMod val="50000"/>
                  </a:schemeClr>
                </a:solidFill>
              </a:rPr>
              <a:t> ở </a:t>
            </a:r>
            <a:r>
              <a:rPr lang="en-US" sz="3200" b="1" i="1" dirty="0" err="1" smtClean="0">
                <a:solidFill>
                  <a:schemeClr val="accent3">
                    <a:lumMod val="50000"/>
                  </a:schemeClr>
                </a:solidFill>
              </a:rPr>
              <a:t>thượng</a:t>
            </a:r>
            <a:r>
              <a:rPr lang="en-US" sz="3200" b="1" i="1" dirty="0" smtClean="0">
                <a:solidFill>
                  <a:schemeClr val="accent3">
                    <a:lumMod val="50000"/>
                  </a:schemeClr>
                </a:solidFill>
              </a:rPr>
              <a:t> </a:t>
            </a:r>
            <a:r>
              <a:rPr lang="en-US" sz="3200" b="1" i="1" dirty="0" err="1" smtClean="0">
                <a:solidFill>
                  <a:schemeClr val="accent3">
                    <a:lumMod val="50000"/>
                  </a:schemeClr>
                </a:solidFill>
              </a:rPr>
              <a:t>nguồn</a:t>
            </a:r>
            <a:endParaRPr lang="en-US" sz="3200" b="1" i="1" dirty="0">
              <a:solidFill>
                <a:schemeClr val="accent3">
                  <a:lumMod val="50000"/>
                </a:schemeClr>
              </a:solidFill>
            </a:endParaRPr>
          </a:p>
        </p:txBody>
      </p:sp>
    </p:spTree>
    <p:extLst>
      <p:ext uri="{BB962C8B-B14F-4D97-AF65-F5344CB8AC3E}">
        <p14:creationId xmlns:p14="http://schemas.microsoft.com/office/powerpoint/2010/main" val="351778999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type="title"/>
          </p:nvPr>
        </p:nvSpPr>
        <p:spPr>
          <a:xfrm>
            <a:off x="31044" y="114300"/>
            <a:ext cx="9144000" cy="3539067"/>
          </a:xfrm>
        </p:spPr>
        <p:txBody>
          <a:bodyPr>
            <a:normAutofit fontScale="90000"/>
          </a:bodyPr>
          <a:lstStyle/>
          <a:p>
            <a:pPr algn="l"/>
            <a:r>
              <a:rPr lang="en-US" sz="2700" b="1" i="1" dirty="0" smtClean="0">
                <a:solidFill>
                  <a:schemeClr val="tx2"/>
                </a:solidFill>
                <a:latin typeface="Times New Roman" pitchFamily="18" charset="0"/>
                <a:cs typeface="Times New Roman" pitchFamily="18" charset="0"/>
              </a:rPr>
              <a:t>1.2. </a:t>
            </a:r>
            <a:r>
              <a:rPr lang="en-US" sz="2700" b="1" i="1" dirty="0" err="1" smtClean="0">
                <a:solidFill>
                  <a:schemeClr val="tx2"/>
                </a:solidFill>
                <a:latin typeface="Times New Roman" pitchFamily="18" charset="0"/>
                <a:cs typeface="Times New Roman" pitchFamily="18" charset="0"/>
              </a:rPr>
              <a:t>Sông</a:t>
            </a:r>
            <a:r>
              <a:rPr lang="en-US" sz="2700" b="1" i="1" dirty="0" smtClean="0">
                <a:solidFill>
                  <a:schemeClr val="tx2"/>
                </a:solidFill>
                <a:latin typeface="Times New Roman" pitchFamily="18" charset="0"/>
                <a:cs typeface="Times New Roman" pitchFamily="18" charset="0"/>
              </a:rPr>
              <a:t> </a:t>
            </a:r>
            <a:r>
              <a:rPr lang="en-US" sz="2700" b="1" i="1" dirty="0" err="1" smtClean="0">
                <a:solidFill>
                  <a:schemeClr val="tx2"/>
                </a:solidFill>
                <a:latin typeface="Times New Roman" pitchFamily="18" charset="0"/>
                <a:cs typeface="Times New Roman" pitchFamily="18" charset="0"/>
              </a:rPr>
              <a:t>Hương</a:t>
            </a:r>
            <a:r>
              <a:rPr lang="en-US" sz="2700" b="1" i="1" dirty="0" smtClean="0">
                <a:solidFill>
                  <a:schemeClr val="tx2"/>
                </a:solidFill>
                <a:latin typeface="Times New Roman" pitchFamily="18" charset="0"/>
                <a:cs typeface="Times New Roman" pitchFamily="18" charset="0"/>
              </a:rPr>
              <a:t> ở </a:t>
            </a:r>
            <a:r>
              <a:rPr lang="en-US" sz="2700" b="1" i="1" dirty="0" err="1" smtClean="0">
                <a:solidFill>
                  <a:schemeClr val="tx2"/>
                </a:solidFill>
                <a:latin typeface="Times New Roman" pitchFamily="18" charset="0"/>
                <a:cs typeface="Times New Roman" pitchFamily="18" charset="0"/>
              </a:rPr>
              <a:t>đồng</a:t>
            </a:r>
            <a:r>
              <a:rPr lang="en-US" sz="2700" b="1" i="1" dirty="0" smtClean="0">
                <a:solidFill>
                  <a:schemeClr val="tx2"/>
                </a:solidFill>
                <a:latin typeface="Times New Roman" pitchFamily="18" charset="0"/>
                <a:cs typeface="Times New Roman" pitchFamily="18" charset="0"/>
              </a:rPr>
              <a:t> </a:t>
            </a:r>
            <a:r>
              <a:rPr lang="en-US" sz="2700" b="1" i="1" dirty="0" err="1" smtClean="0">
                <a:solidFill>
                  <a:schemeClr val="tx2"/>
                </a:solidFill>
                <a:latin typeface="Times New Roman" pitchFamily="18" charset="0"/>
                <a:cs typeface="Times New Roman" pitchFamily="18" charset="0"/>
              </a:rPr>
              <a:t>bằng</a:t>
            </a:r>
            <a:r>
              <a:rPr lang="en-US" sz="2700" b="1" i="1" dirty="0" smtClean="0">
                <a:solidFill>
                  <a:schemeClr val="tx2"/>
                </a:solidFill>
                <a:latin typeface="Times New Roman" pitchFamily="18" charset="0"/>
                <a:cs typeface="Times New Roman" pitchFamily="18" charset="0"/>
              </a:rPr>
              <a:t> </a:t>
            </a:r>
            <a:r>
              <a:rPr lang="en-US" sz="2700" b="1" i="1" dirty="0" err="1" smtClean="0">
                <a:solidFill>
                  <a:schemeClr val="tx2"/>
                </a:solidFill>
                <a:latin typeface="Times New Roman" pitchFamily="18" charset="0"/>
                <a:cs typeface="Times New Roman" pitchFamily="18" charset="0"/>
              </a:rPr>
              <a:t>và</a:t>
            </a:r>
            <a:r>
              <a:rPr lang="en-US" sz="2700" b="1" i="1" dirty="0" smtClean="0">
                <a:solidFill>
                  <a:schemeClr val="tx2"/>
                </a:solidFill>
                <a:latin typeface="Times New Roman" pitchFamily="18" charset="0"/>
                <a:cs typeface="Times New Roman" pitchFamily="18" charset="0"/>
              </a:rPr>
              <a:t> </a:t>
            </a:r>
            <a:r>
              <a:rPr lang="en-US" sz="2700" b="1" i="1" dirty="0" err="1" smtClean="0">
                <a:solidFill>
                  <a:schemeClr val="tx2"/>
                </a:solidFill>
                <a:latin typeface="Times New Roman" pitchFamily="18" charset="0"/>
                <a:cs typeface="Times New Roman" pitchFamily="18" charset="0"/>
              </a:rPr>
              <a:t>ngoại</a:t>
            </a:r>
            <a:r>
              <a:rPr lang="en-US" sz="2700" b="1" i="1" dirty="0" smtClean="0">
                <a:solidFill>
                  <a:schemeClr val="tx2"/>
                </a:solidFill>
                <a:latin typeface="Times New Roman" pitchFamily="18" charset="0"/>
                <a:cs typeface="Times New Roman" pitchFamily="18" charset="0"/>
              </a:rPr>
              <a:t> vi </a:t>
            </a:r>
            <a:r>
              <a:rPr lang="en-US" sz="2700" b="1" i="1" dirty="0" err="1" smtClean="0">
                <a:solidFill>
                  <a:schemeClr val="tx2"/>
                </a:solidFill>
                <a:latin typeface="Times New Roman" pitchFamily="18" charset="0"/>
                <a:cs typeface="Times New Roman" pitchFamily="18" charset="0"/>
              </a:rPr>
              <a:t>thành</a:t>
            </a:r>
            <a:r>
              <a:rPr lang="en-US" sz="2700" b="1" i="1" dirty="0" smtClean="0">
                <a:solidFill>
                  <a:schemeClr val="tx2"/>
                </a:solidFill>
                <a:latin typeface="Times New Roman" pitchFamily="18" charset="0"/>
                <a:cs typeface="Times New Roman" pitchFamily="18" charset="0"/>
              </a:rPr>
              <a:t> </a:t>
            </a:r>
            <a:r>
              <a:rPr lang="en-US" sz="2700" b="1" i="1" dirty="0" err="1" smtClean="0">
                <a:solidFill>
                  <a:schemeClr val="tx2"/>
                </a:solidFill>
                <a:latin typeface="Times New Roman" pitchFamily="18" charset="0"/>
                <a:cs typeface="Times New Roman" pitchFamily="18" charset="0"/>
              </a:rPr>
              <a:t>phố</a:t>
            </a:r>
            <a:r>
              <a:rPr lang="en-US" sz="2700" b="1" i="1" dirty="0" smtClean="0">
                <a:solidFill>
                  <a:schemeClr val="tx2"/>
                </a:solidFill>
                <a:latin typeface="Times New Roman" pitchFamily="18" charset="0"/>
                <a:cs typeface="Times New Roman" pitchFamily="18" charset="0"/>
              </a:rPr>
              <a:t> </a:t>
            </a:r>
            <a:r>
              <a:rPr lang="en-US" sz="2700" b="1" i="1" dirty="0" err="1" smtClean="0">
                <a:solidFill>
                  <a:schemeClr val="tx2"/>
                </a:solidFill>
                <a:latin typeface="Times New Roman" pitchFamily="18" charset="0"/>
                <a:cs typeface="Times New Roman" pitchFamily="18" charset="0"/>
              </a:rPr>
              <a:t>Huế</a:t>
            </a:r>
            <a:r>
              <a:rPr lang="en-US" sz="2700" b="1" i="1" dirty="0" smtClean="0">
                <a:solidFill>
                  <a:schemeClr val="tx2"/>
                </a:solidFill>
                <a:latin typeface="Times New Roman" pitchFamily="18" charset="0"/>
                <a:cs typeface="Times New Roman" pitchFamily="18" charset="0"/>
              </a:rPr>
              <a:t/>
            </a:r>
            <a:br>
              <a:rPr lang="en-US" sz="2700" b="1" i="1" dirty="0" smtClean="0">
                <a:solidFill>
                  <a:schemeClr val="tx2"/>
                </a:solidFill>
                <a:latin typeface="Times New Roman" pitchFamily="18" charset="0"/>
                <a:cs typeface="Times New Roman" pitchFamily="18" charset="0"/>
              </a:rPr>
            </a:br>
            <a:r>
              <a:rPr lang="en-US" sz="2000" b="1"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Sông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Hương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như</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người</a:t>
            </a:r>
            <a:r>
              <a:rPr lang="en-US" sz="2200" dirty="0" smtClean="0">
                <a:latin typeface="Times New Roman" pitchFamily="18" charset="0"/>
                <a:cs typeface="Times New Roman" pitchFamily="18" charset="0"/>
              </a:rPr>
              <a:t> con </a:t>
            </a:r>
            <a:r>
              <a:rPr lang="en-US" sz="2200" dirty="0" err="1" smtClean="0">
                <a:latin typeface="Times New Roman" pitchFamily="18" charset="0"/>
                <a:cs typeface="Times New Roman" pitchFamily="18" charset="0"/>
              </a:rPr>
              <a:t>gái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đẹp</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nằm</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ngủ</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mơ</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màng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giữa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cánh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đồng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Châu</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Hóa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đầy</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hoa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dại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được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người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tình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mong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đợi</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đến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đánh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thức</a:t>
            </a:r>
            <a:r>
              <a:rPr lang="en-US" sz="2200" dirty="0" smtClean="0">
                <a:latin typeface="Times New Roman" pitchFamily="18" charset="0"/>
                <a:cs typeface="Times New Roman" pitchFamily="18" charset="0"/>
              </a:rPr>
              <a:t>”.</a:t>
            </a:r>
            <a:br>
              <a:rPr lang="en-US" sz="2200" dirty="0" smtClean="0">
                <a:latin typeface="Times New Roman" pitchFamily="18" charset="0"/>
                <a:cs typeface="Times New Roman" pitchFamily="18" charset="0"/>
              </a:rPr>
            </a:br>
            <a:r>
              <a:rPr lang="vi-VN" sz="2200" dirty="0" smtClean="0">
                <a:latin typeface="Times New Roman" pitchFamily="18" charset="0"/>
                <a:cs typeface="Times New Roman" pitchFamily="18" charset="0"/>
              </a:rPr>
              <a:t>+ Sông Hương có nhịp chảy chậm rãi, “mềm như tấm lụa” (liên hệ hình ảnh sông Đà như “áng tóc trữ tình”),</a:t>
            </a:r>
            <a:br>
              <a:rPr lang="vi-VN" sz="2200" dirty="0" smtClean="0">
                <a:latin typeface="Times New Roman" pitchFamily="18" charset="0"/>
                <a:cs typeface="Times New Roman" pitchFamily="18" charset="0"/>
              </a:rPr>
            </a:br>
            <a:r>
              <a:rPr lang="vi-VN" sz="2200" dirty="0" smtClean="0">
                <a:latin typeface="Times New Roman" pitchFamily="18" charset="0"/>
                <a:cs typeface="Times New Roman" pitchFamily="18" charset="0"/>
              </a:rPr>
              <a:t> + Từ ngã ba Tuần đến chân đồi Thiên Mụ: mang dáng vẻ trầm mặc khi chảy qua những lắng tẩm, đổi dòng chuyển hướng liên tục.</a:t>
            </a:r>
            <a:br>
              <a:rPr lang="vi-VN" sz="2200" dirty="0" smtClean="0">
                <a:latin typeface="Times New Roman" pitchFamily="18" charset="0"/>
                <a:cs typeface="Times New Roman" pitchFamily="18" charset="0"/>
              </a:rPr>
            </a:br>
            <a:r>
              <a:rPr lang="vi-VN" sz="2200" dirty="0" smtClean="0">
                <a:latin typeface="Times New Roman" pitchFamily="18" charset="0"/>
                <a:cs typeface="Times New Roman" pitchFamily="18" charset="0"/>
              </a:rPr>
              <a:t> + Từ chân dồi Thiên Mụ đến lúc gặp Huế: “vui hẳn lên”, “kéo một nét thẳng” vì tìm đúng đường về</a:t>
            </a:r>
            <a:br>
              <a:rPr lang="vi-VN" sz="2200" dirty="0" smtClean="0">
                <a:latin typeface="Times New Roman" pitchFamily="18" charset="0"/>
                <a:cs typeface="Times New Roman" pitchFamily="18" charset="0"/>
              </a:rPr>
            </a:br>
            <a:r>
              <a:rPr lang="vi-VN" sz="2200" dirty="0" smtClean="0">
                <a:latin typeface="Times New Roman" pitchFamily="18" charset="0"/>
                <a:cs typeface="Times New Roman" pitchFamily="18" charset="0"/>
              </a:rPr>
              <a:t> + Giáp mặt Huế, sông Hương không gặp Huế ngay mà “uốn một cánh cung ...tình yêu” như một người con gái bẽn lẹn, ngại ngùng.</a:t>
            </a:r>
            <a:r>
              <a:rPr lang="en-US" sz="2200" dirty="0" smtClean="0">
                <a:latin typeface="Times New Roman" pitchFamily="18" charset="0"/>
                <a:cs typeface="Times New Roman" pitchFamily="18" charset="0"/>
              </a:rPr>
              <a:t/>
            </a:r>
            <a:br>
              <a:rPr lang="en-US" sz="22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      </a:t>
            </a:r>
            <a:endParaRPr lang="en-US" sz="2000" dirty="0"/>
          </a:p>
        </p:txBody>
      </p:sp>
      <p:sp>
        <p:nvSpPr>
          <p:cNvPr id="10" name="Right Arrow 9"/>
          <p:cNvSpPr/>
          <p:nvPr/>
        </p:nvSpPr>
        <p:spPr>
          <a:xfrm>
            <a:off x="169333" y="3539067"/>
            <a:ext cx="381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14800"/>
            <a:ext cx="9144000" cy="2743200"/>
          </a:xfrm>
          <a:prstGeom prst="rect">
            <a:avLst/>
          </a:prstGeom>
        </p:spPr>
      </p:pic>
      <p:sp>
        <p:nvSpPr>
          <p:cNvPr id="2" name="TextBox 1"/>
          <p:cNvSpPr txBox="1"/>
          <p:nvPr/>
        </p:nvSpPr>
        <p:spPr>
          <a:xfrm>
            <a:off x="533400" y="3442774"/>
            <a:ext cx="7772400" cy="1015663"/>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Hương</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vùng</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lưu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vừa</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say </a:t>
            </a:r>
            <a:r>
              <a:rPr lang="en-US" sz="2000" dirty="0" err="1">
                <a:latin typeface="Times New Roman" panose="02020603050405020304" pitchFamily="18" charset="0"/>
                <a:cs typeface="Times New Roman" panose="02020603050405020304" pitchFamily="18" charset="0"/>
              </a:rPr>
              <a:t>đắm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lòng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a:t>
            </a:r>
            <a:br>
              <a:rPr lang="en-US" sz="2000" dirty="0">
                <a:latin typeface="Times New Roman" panose="02020603050405020304" pitchFamily="18" charset="0"/>
                <a:cs typeface="Times New Roman" panose="02020603050405020304" pitchFamily="18" charset="0"/>
              </a:rPr>
            </a:br>
            <a:endParaRPr lang="en-US" sz="2000" dirty="0"/>
          </a:p>
        </p:txBody>
      </p:sp>
    </p:spTree>
    <p:extLst>
      <p:ext uri="{BB962C8B-B14F-4D97-AF65-F5344CB8AC3E}">
        <p14:creationId xmlns:p14="http://schemas.microsoft.com/office/powerpoint/2010/main" val="1796983865"/>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1219200" y="4191000"/>
            <a:ext cx="6019800" cy="13716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6200"/>
            <a:ext cx="9144000" cy="1143000"/>
          </a:xfrm>
        </p:spPr>
        <p:txBody>
          <a:bodyPr>
            <a:normAutofit/>
          </a:bodyPr>
          <a:lstStyle/>
          <a:p>
            <a:pPr algn="l"/>
            <a:r>
              <a:rPr lang="en-US" sz="3200" b="1" i="1" dirty="0" smtClean="0">
                <a:solidFill>
                  <a:schemeClr val="tx2"/>
                </a:solidFill>
              </a:rPr>
              <a:t>1.3 </a:t>
            </a:r>
            <a:r>
              <a:rPr lang="en-US" sz="3200" b="1" i="1" dirty="0" err="1" smtClean="0">
                <a:solidFill>
                  <a:schemeClr val="tx2"/>
                </a:solidFill>
              </a:rPr>
              <a:t>Sông</a:t>
            </a:r>
            <a:r>
              <a:rPr lang="en-US" sz="3200" b="1" i="1" dirty="0" smtClean="0">
                <a:solidFill>
                  <a:schemeClr val="tx2"/>
                </a:solidFill>
              </a:rPr>
              <a:t> </a:t>
            </a:r>
            <a:r>
              <a:rPr lang="en-US" sz="3200" b="1" i="1" dirty="0" err="1" smtClean="0">
                <a:solidFill>
                  <a:schemeClr val="tx2"/>
                </a:solidFill>
              </a:rPr>
              <a:t>Hương</a:t>
            </a:r>
            <a:r>
              <a:rPr lang="en-US" sz="3200" b="1" i="1" dirty="0" smtClean="0">
                <a:solidFill>
                  <a:schemeClr val="tx2"/>
                </a:solidFill>
              </a:rPr>
              <a:t> </a:t>
            </a:r>
            <a:r>
              <a:rPr lang="en-US" sz="3200" b="1" i="1" dirty="0" err="1" smtClean="0">
                <a:solidFill>
                  <a:schemeClr val="tx2"/>
                </a:solidFill>
              </a:rPr>
              <a:t>chảy</a:t>
            </a:r>
            <a:r>
              <a:rPr lang="en-US" sz="3200" b="1" i="1" dirty="0" smtClean="0">
                <a:solidFill>
                  <a:schemeClr val="tx2"/>
                </a:solidFill>
              </a:rPr>
              <a:t> </a:t>
            </a:r>
            <a:r>
              <a:rPr lang="en-US" sz="3200" b="1" i="1" dirty="0" err="1" smtClean="0">
                <a:solidFill>
                  <a:schemeClr val="tx2"/>
                </a:solidFill>
              </a:rPr>
              <a:t>trong</a:t>
            </a:r>
            <a:r>
              <a:rPr lang="en-US" sz="3200" b="1" i="1" dirty="0" smtClean="0">
                <a:solidFill>
                  <a:schemeClr val="tx2"/>
                </a:solidFill>
              </a:rPr>
              <a:t> </a:t>
            </a:r>
            <a:r>
              <a:rPr lang="en-US" sz="3200" b="1" i="1" dirty="0" err="1" smtClean="0">
                <a:solidFill>
                  <a:schemeClr val="tx2"/>
                </a:solidFill>
              </a:rPr>
              <a:t>lòng</a:t>
            </a:r>
            <a:r>
              <a:rPr lang="en-US" sz="3200" b="1" i="1" dirty="0" smtClean="0">
                <a:solidFill>
                  <a:schemeClr val="tx2"/>
                </a:solidFill>
              </a:rPr>
              <a:t> </a:t>
            </a:r>
            <a:r>
              <a:rPr lang="en-US" sz="3200" b="1" i="1" dirty="0" err="1" smtClean="0">
                <a:solidFill>
                  <a:schemeClr val="tx2"/>
                </a:solidFill>
              </a:rPr>
              <a:t>thành</a:t>
            </a:r>
            <a:r>
              <a:rPr lang="en-US" sz="3200" b="1" i="1" dirty="0" smtClean="0">
                <a:solidFill>
                  <a:schemeClr val="tx2"/>
                </a:solidFill>
              </a:rPr>
              <a:t> </a:t>
            </a:r>
            <a:r>
              <a:rPr lang="en-US" sz="3200" b="1" i="1" dirty="0" err="1" smtClean="0">
                <a:solidFill>
                  <a:schemeClr val="tx2"/>
                </a:solidFill>
              </a:rPr>
              <a:t>phố</a:t>
            </a:r>
            <a:r>
              <a:rPr lang="en-US" sz="3200" b="1" i="1" dirty="0" smtClean="0">
                <a:solidFill>
                  <a:schemeClr val="tx2"/>
                </a:solidFill>
              </a:rPr>
              <a:t> </a:t>
            </a:r>
            <a:r>
              <a:rPr lang="en-US" sz="3200" b="1" i="1" dirty="0" err="1" smtClean="0">
                <a:solidFill>
                  <a:schemeClr val="tx2"/>
                </a:solidFill>
              </a:rPr>
              <a:t>Huế</a:t>
            </a:r>
            <a:endParaRPr lang="en-US" sz="3200" b="1" i="1" dirty="0">
              <a:solidFill>
                <a:schemeClr val="tx2"/>
              </a:solidFill>
            </a:endParaRPr>
          </a:p>
        </p:txBody>
      </p:sp>
      <p:sp>
        <p:nvSpPr>
          <p:cNvPr id="3" name="Content Placeholder 2"/>
          <p:cNvSpPr>
            <a:spLocks noGrp="1"/>
          </p:cNvSpPr>
          <p:nvPr>
            <p:ph idx="1"/>
          </p:nvPr>
        </p:nvSpPr>
        <p:spPr>
          <a:xfrm>
            <a:off x="1371600" y="4397022"/>
            <a:ext cx="5410200" cy="1371600"/>
          </a:xfrm>
        </p:spPr>
        <p:txBody>
          <a:bodyPr>
            <a:normAutofit/>
          </a:bodyPr>
          <a:lstStyle/>
          <a:p>
            <a:pPr algn="ctr"/>
            <a:r>
              <a:rPr lang="en-US" sz="2400" b="1" i="1" dirty="0" err="1" smtClean="0">
                <a:latin typeface="Times New Roman" pitchFamily="18" charset="0"/>
                <a:cs typeface="Times New Roman" pitchFamily="18" charset="0"/>
              </a:rPr>
              <a:t>Hãy</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biết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nét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đặc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trưng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của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sông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hương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khi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chảy</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vào</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thành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phố</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Huế</a:t>
            </a:r>
            <a:endParaRPr lang="en-US" sz="2400" b="1" i="1"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p:txBody>
      </p:sp>
      <p:sp>
        <p:nvSpPr>
          <p:cNvPr id="6" name="Content Placeholder 2"/>
          <p:cNvSpPr txBox="1">
            <a:spLocks/>
          </p:cNvSpPr>
          <p:nvPr/>
        </p:nvSpPr>
        <p:spPr>
          <a:xfrm>
            <a:off x="152400" y="838200"/>
            <a:ext cx="8610600" cy="4038600"/>
          </a:xfrm>
          <a:prstGeom prst="rect">
            <a:avLst/>
          </a:prstGeom>
        </p:spPr>
        <p:txBody>
          <a:bodyPr vert="horz" lIns="91440" tIns="45720" rIns="91440" bIns="45720" rtlCol="0">
            <a:normAutofit fontScale="32500" lnSpcReduction="20000"/>
          </a:bodyPr>
          <a:lstStyle/>
          <a:p>
            <a:pPr>
              <a:buNone/>
            </a:pPr>
            <a:r>
              <a:rPr lang="en-US" sz="6600" dirty="0">
                <a:latin typeface="Times New Roman" panose="02020603050405020304" pitchFamily="18" charset="0"/>
                <a:cs typeface="Times New Roman" panose="02020603050405020304" pitchFamily="18" charset="0"/>
              </a:rPr>
              <a:t>-</a:t>
            </a:r>
            <a:r>
              <a:rPr lang="vi-VN" sz="6600" dirty="0"/>
              <a:t> </a:t>
            </a:r>
            <a:r>
              <a:rPr lang="vi-VN" sz="6600" dirty="0">
                <a:latin typeface="Times New Roman" pitchFamily="18" charset="0"/>
                <a:cs typeface="Times New Roman" pitchFamily="18" charset="0"/>
              </a:rPr>
              <a:t>Sông Hương như "vui tươi hẳn lên giữa những biền bãi xanh biếc của vùng ngoại ô Kim Long…” </a:t>
            </a:r>
            <a:endParaRPr lang="en-US" sz="6600" dirty="0">
              <a:latin typeface="Times New Roman" pitchFamily="18" charset="0"/>
              <a:cs typeface="Times New Roman" pitchFamily="18" charset="0"/>
            </a:endParaRPr>
          </a:p>
          <a:p>
            <a:pPr>
              <a:buNone/>
            </a:pPr>
            <a:r>
              <a:rPr lang="en-US" sz="6600" dirty="0">
                <a:latin typeface="Times New Roman" pitchFamily="18" charset="0"/>
                <a:cs typeface="Times New Roman" pitchFamily="18" charset="0"/>
                <a:sym typeface="Wingdings"/>
              </a:rPr>
              <a:t></a:t>
            </a:r>
            <a:r>
              <a:rPr lang="vi-VN" sz="6600" dirty="0">
                <a:latin typeface="Times New Roman" pitchFamily="18" charset="0"/>
                <a:cs typeface="Times New Roman" pitchFamily="18" charset="0"/>
              </a:rPr>
              <a:t> tâm trạng của một người đi xa "tìm đúng đường" về đang nao nức bồi hồi </a:t>
            </a:r>
            <a:endParaRPr lang="en-US" sz="6600" dirty="0">
              <a:latin typeface="Times New Roman" pitchFamily="18" charset="0"/>
              <a:cs typeface="Times New Roman" pitchFamily="18" charset="0"/>
            </a:endParaRPr>
          </a:p>
          <a:p>
            <a:pPr>
              <a:buNone/>
            </a:pPr>
            <a:r>
              <a:rPr lang="vi-VN" sz="6600" dirty="0">
                <a:latin typeface="Times New Roman" pitchFamily="18" charset="0"/>
                <a:cs typeface="Times New Roman" pitchFamily="18" charset="0"/>
              </a:rPr>
              <a:t>- Giáp mặt thành phố ở cồn Giã Viên: "uốn một cánh cung rất nhẹ sang cồn Hến", làm cho dòng sông mềm hẳn đi, như một tiếng "vâng" không nói ra của tình yêu. </a:t>
            </a:r>
            <a:endParaRPr lang="en-US" sz="6600" dirty="0">
              <a:latin typeface="Times New Roman" pitchFamily="18" charset="0"/>
              <a:cs typeface="Times New Roman" pitchFamily="18" charset="0"/>
            </a:endParaRPr>
          </a:p>
          <a:p>
            <a:pPr>
              <a:buNone/>
            </a:pPr>
            <a:r>
              <a:rPr lang="en-US" sz="6600" dirty="0">
                <a:latin typeface="Times New Roman" pitchFamily="18" charset="0"/>
                <a:cs typeface="Times New Roman" pitchFamily="18" charset="0"/>
                <a:sym typeface="Wingdings"/>
              </a:rPr>
              <a:t></a:t>
            </a:r>
            <a:r>
              <a:rPr lang="vi-VN" sz="6600" dirty="0">
                <a:latin typeface="Times New Roman" pitchFamily="18" charset="0"/>
                <a:cs typeface="Times New Roman" pitchFamily="18" charset="0"/>
              </a:rPr>
              <a:t> Một so sánh lạ: dùng tiếng "vâng" e ấp, ngập ngừng, thiêng liêng trong tình yêu để tả hình dáng mềm mại của dòng sông </a:t>
            </a:r>
            <a:r>
              <a:rPr lang="en-US" sz="6600" dirty="0">
                <a:latin typeface="Times New Roman" pitchFamily="18" charset="0"/>
                <a:cs typeface="Times New Roman" pitchFamily="18" charset="0"/>
                <a:sym typeface="Wingdings"/>
              </a:rPr>
              <a:t></a:t>
            </a:r>
            <a:r>
              <a:rPr lang="vi-VN" sz="6600" dirty="0">
                <a:latin typeface="Times New Roman" pitchFamily="18" charset="0"/>
                <a:cs typeface="Times New Roman" pitchFamily="18" charset="0"/>
              </a:rPr>
              <a:t> cái nhìn tình tứ của nhà văn </a:t>
            </a:r>
            <a:endParaRPr lang="en-US" sz="6600" dirty="0">
              <a:latin typeface="Times New Roman" pitchFamily="18" charset="0"/>
              <a:cs typeface="Times New Roman" pitchFamily="18" charset="0"/>
            </a:endParaRPr>
          </a:p>
          <a:p>
            <a:pPr>
              <a:buNone/>
            </a:pPr>
            <a:r>
              <a:rPr lang="vi-VN" sz="6600" dirty="0">
                <a:latin typeface="Times New Roman" pitchFamily="18" charset="0"/>
                <a:cs typeface="Times New Roman" pitchFamily="18" charset="0"/>
              </a:rPr>
              <a:t>- Liên tưởng, suy tư của người nghệ sĩ: </a:t>
            </a:r>
            <a:endParaRPr lang="en-US" sz="6600" dirty="0">
              <a:latin typeface="Times New Roman" pitchFamily="18" charset="0"/>
              <a:cs typeface="Times New Roman" pitchFamily="18" charset="0"/>
            </a:endParaRPr>
          </a:p>
          <a:p>
            <a:pPr>
              <a:buNone/>
            </a:pPr>
            <a:r>
              <a:rPr lang="vi-VN" sz="6600" dirty="0">
                <a:latin typeface="Times New Roman" pitchFamily="18" charset="0"/>
                <a:cs typeface="Times New Roman" pitchFamily="18" charset="0"/>
              </a:rPr>
              <a:t>  + So sánh sông Hương với sông Xen của Pa-ri, sông Đa-nuýp của Bu-đa-pét </a:t>
            </a:r>
            <a:r>
              <a:rPr lang="en-US" sz="6600" dirty="0">
                <a:latin typeface="Times New Roman" pitchFamily="18" charset="0"/>
                <a:cs typeface="Times New Roman" pitchFamily="18" charset="0"/>
                <a:sym typeface="Wingdings"/>
              </a:rPr>
              <a:t></a:t>
            </a:r>
            <a:r>
              <a:rPr lang="vi-VN" sz="6600" dirty="0">
                <a:latin typeface="Times New Roman" pitchFamily="18" charset="0"/>
                <a:cs typeface="Times New Roman" pitchFamily="18" charset="0"/>
              </a:rPr>
              <a:t> những con sông là linh hồn của thủ đô, biểu tượng văn hoá của quốc gia </a:t>
            </a:r>
            <a:r>
              <a:rPr lang="en-US" sz="6600" dirty="0">
                <a:latin typeface="Times New Roman" pitchFamily="18" charset="0"/>
                <a:cs typeface="Times New Roman" pitchFamily="18" charset="0"/>
                <a:sym typeface="Wingdings"/>
              </a:rPr>
              <a:t></a:t>
            </a:r>
            <a:r>
              <a:rPr lang="vi-VN" sz="6600" dirty="0">
                <a:latin typeface="Times New Roman" pitchFamily="18" charset="0"/>
                <a:cs typeface="Times New Roman" pitchFamily="18" charset="0"/>
              </a:rPr>
              <a:t> lòng tự hào về sông Hương và kinh thành Huế. </a:t>
            </a:r>
            <a:endParaRPr lang="en-US" sz="6600" dirty="0">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80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8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8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59871238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additive="base">
                                        <p:cTn id="20"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4000" cy="3710781"/>
          </a:xfrm>
          <a:prstGeom prst="rect">
            <a:avLst/>
          </a:prstGeom>
        </p:spPr>
      </p:pic>
      <p:pic>
        <p:nvPicPr>
          <p:cNvPr id="5" name="Picture 4"/>
          <p:cNvPicPr>
            <a:picLocks noChangeAspect="1"/>
          </p:cNvPicPr>
          <p:nvPr/>
        </p:nvPicPr>
        <p:blipFill>
          <a:blip r:embed="rId3"/>
          <a:stretch>
            <a:fillRect/>
          </a:stretch>
        </p:blipFill>
        <p:spPr>
          <a:xfrm>
            <a:off x="0" y="3733800"/>
            <a:ext cx="9144000" cy="3124200"/>
          </a:xfrm>
          <a:prstGeom prst="rect">
            <a:avLst/>
          </a:prstGeom>
        </p:spPr>
      </p:pic>
    </p:spTree>
    <p:extLst>
      <p:ext uri="{BB962C8B-B14F-4D97-AF65-F5344CB8AC3E}">
        <p14:creationId xmlns:p14="http://schemas.microsoft.com/office/powerpoint/2010/main" val="42644175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6" y="1124744"/>
            <a:ext cx="9144000" cy="3581400"/>
          </a:xfrm>
        </p:spPr>
        <p:txBody>
          <a:bodyPr>
            <a:noAutofit/>
          </a:bodyPr>
          <a:lstStyle/>
          <a:p>
            <a:pPr marL="0" indent="0">
              <a:buNone/>
            </a:pPr>
            <a:r>
              <a:rPr lang="en-US" sz="2400" dirty="0" smtClean="0">
                <a:latin typeface="Times New Roman" pitchFamily="18" charset="0"/>
                <a:cs typeface="Times New Roman" pitchFamily="18" charset="0"/>
              </a:rPr>
              <a:t>-</a:t>
            </a:r>
            <a:r>
              <a:rPr lang="vi-VN" sz="2400" dirty="0" smtClean="0">
                <a:latin typeface="Times New Roman" pitchFamily="18" charset="0"/>
                <a:cs typeface="Times New Roman" pitchFamily="18" charset="0"/>
              </a:rPr>
              <a:t>Khi chảy từ trong thành phố ra biển, sông Hương từ giã Huế giống như từ giã người yêu, có sự lưu luyến, không muốn rời xa thành phố xinh đẹp với vẻ đẹp mơ màng của cồn bãi, màu xanh tươi của những vườn tược, bến bãi quanh hai bên bờ</a:t>
            </a:r>
            <a:r>
              <a:rPr lang="en-US" sz="2400" dirty="0" smtClean="0">
                <a:latin typeface="Times New Roman" pitchFamily="18" charset="0"/>
                <a:cs typeface="Times New Roman" pitchFamily="18" charset="0"/>
              </a:rPr>
              <a:t>.</a:t>
            </a:r>
          </a:p>
          <a:p>
            <a:pPr marL="0" indent="0">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Khúc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ngột</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góc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trấn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xưa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cổ</a:t>
            </a:r>
            <a:r>
              <a:rPr lang="en-US" sz="2400" dirty="0" smtClean="0">
                <a:latin typeface="Times New Roman" pitchFamily="18" charset="0"/>
                <a:cs typeface="Times New Roman" pitchFamily="18" charset="0"/>
              </a:rPr>
              <a:t>.</a:t>
            </a:r>
          </a:p>
          <a:p>
            <a:pPr marL="0" indent="0">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Như</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tình</a:t>
            </a:r>
            <a:r>
              <a:rPr lang="en-US" sz="2400" dirty="0" smtClean="0">
                <a:latin typeface="Times New Roman" pitchFamily="18" charset="0"/>
                <a:cs typeface="Times New Roman" pitchFamily="18" charset="0"/>
              </a:rPr>
              <a:t> quay </a:t>
            </a:r>
            <a:r>
              <a:rPr lang="en-US" sz="2400" dirty="0" err="1" smtClean="0">
                <a:latin typeface="Times New Roman" pitchFamily="18" charset="0"/>
                <a:cs typeface="Times New Roman" pitchFamily="18" charset="0"/>
              </a:rPr>
              <a:t>trở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gặp</a:t>
            </a:r>
            <a:r>
              <a:rPr lang="en-US" sz="2400" dirty="0" smtClean="0">
                <a:latin typeface="Times New Roman" pitchFamily="18" charset="0"/>
                <a:cs typeface="Times New Roman" pitchFamily="18" charset="0"/>
              </a:rPr>
              <a:t> Kim </a:t>
            </a:r>
            <a:r>
              <a:rPr lang="en-US" sz="2400" dirty="0" err="1" smtClean="0">
                <a:latin typeface="Times New Roman" pitchFamily="18" charset="0"/>
                <a:cs typeface="Times New Roman" pitchFamily="18" charset="0"/>
              </a:rPr>
              <a:t>Trọng</a:t>
            </a:r>
            <a:r>
              <a:rPr lang="en-US" sz="2400" dirty="0" smtClean="0">
                <a:latin typeface="Times New Roman" pitchFamily="18" charset="0"/>
                <a:cs typeface="Times New Roman" pitchFamily="18" charset="0"/>
              </a:rPr>
              <a:t>…</a:t>
            </a:r>
          </a:p>
          <a:p>
            <a:pPr marL="0" indent="0">
              <a:buNone/>
            </a:pPr>
            <a:r>
              <a:rPr lang="en-US" sz="2400" b="1" i="1" dirty="0" smtClean="0">
                <a:latin typeface="Times New Roman" panose="02020603050405020304" pitchFamily="18" charset="0"/>
                <a:cs typeface="Times New Roman" panose="02020603050405020304" pitchFamily="18" charset="0"/>
                <a:sym typeface="Wingdings" panose="05000000000000000000" pitchFamily="2" charset="2"/>
              </a:rPr>
              <a:t></a:t>
            </a:r>
            <a:r>
              <a:rPr lang="en-US" sz="2400" b="1" i="1" dirty="0" err="1" smtClean="0">
                <a:latin typeface="Times New Roman" panose="02020603050405020304" pitchFamily="18" charset="0"/>
                <a:cs typeface="Times New Roman" panose="02020603050405020304" pitchFamily="18" charset="0"/>
              </a:rPr>
              <a:t>Với</a:t>
            </a:r>
            <a:r>
              <a:rPr lang="en-US" sz="2400" b="1" i="1" dirty="0" smtClean="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kiến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thức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uyên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bác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cùng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cái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nhìn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Hoàng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Phủ</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Tường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lí</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giải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vẻ</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đẹp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văn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hóa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phú</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của</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sông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Hương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vẻ</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đẹp</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đằm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và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đầy</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sức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mê</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hoặc</a:t>
            </a:r>
            <a:r>
              <a:rPr lang="en-US" sz="2400" b="1" i="1" dirty="0">
                <a:latin typeface="Times New Roman" panose="02020603050405020304" pitchFamily="18" charset="0"/>
                <a:cs typeface="Times New Roman" panose="02020603050405020304" pitchFamily="18" charset="0"/>
              </a:rPr>
              <a:t> ở </a:t>
            </a:r>
            <a:r>
              <a:rPr lang="en-US" sz="2400" b="1" i="1" dirty="0" err="1">
                <a:latin typeface="Times New Roman" panose="02020603050405020304" pitchFamily="18" charset="0"/>
                <a:cs typeface="Times New Roman" panose="02020603050405020304" pitchFamily="18" charset="0"/>
              </a:rPr>
              <a:t>chiều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sâu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tâm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hồn</a:t>
            </a:r>
            <a:r>
              <a:rPr lang="en-US" sz="2400" b="1" i="1" dirty="0">
                <a:latin typeface="Times New Roman" panose="02020603050405020304" pitchFamily="18" charset="0"/>
                <a:cs typeface="Times New Roman" panose="02020603050405020304" pitchFamily="18" charset="0"/>
              </a:rPr>
              <a:t>.</a:t>
            </a:r>
          </a:p>
          <a:p>
            <a:pPr marL="0" indent="0">
              <a:buNone/>
            </a:pPr>
            <a:endParaRPr lang="en-US" sz="2400" dirty="0" smtClean="0">
              <a:latin typeface="Times New Roman" pitchFamily="18" charset="0"/>
              <a:cs typeface="Times New Roman" pitchFamily="18" charset="0"/>
            </a:endParaRPr>
          </a:p>
          <a:p>
            <a:pPr marL="0" indent="0">
              <a:buNone/>
            </a:pPr>
            <a:endParaRPr lang="en-US" sz="2400" dirty="0" smtClean="0">
              <a:latin typeface="Times New Roman" pitchFamily="18" charset="0"/>
              <a:cs typeface="Times New Roman" pitchFamily="18" charset="0"/>
            </a:endParaRPr>
          </a:p>
          <a:p>
            <a:pPr marL="0" indent="0">
              <a:buNone/>
            </a:pPr>
            <a:r>
              <a:rPr lang="vi-VN" sz="2400"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pPr marL="0" indent="0">
              <a:buNone/>
            </a:pPr>
            <a:r>
              <a:rPr lang="vi-VN" sz="2400" dirty="0" smtClean="0">
                <a:latin typeface="Times New Roman" pitchFamily="18" charset="0"/>
                <a:cs typeface="Times New Roman" pitchFamily="18" charset="0"/>
              </a:rPr>
              <a:t/>
            </a:r>
            <a:br>
              <a:rPr lang="vi-VN"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2" name="TextBox 1"/>
          <p:cNvSpPr txBox="1"/>
          <p:nvPr/>
        </p:nvSpPr>
        <p:spPr>
          <a:xfrm>
            <a:off x="179512" y="452735"/>
            <a:ext cx="7924800" cy="461665"/>
          </a:xfrm>
          <a:prstGeom prst="rect">
            <a:avLst/>
          </a:prstGeom>
          <a:noFill/>
        </p:spPr>
        <p:txBody>
          <a:bodyPr wrap="square" rtlCol="0">
            <a:spAutoFit/>
          </a:bodyPr>
          <a:lstStyle/>
          <a:p>
            <a:pPr>
              <a:buNone/>
            </a:pPr>
            <a:r>
              <a:rPr lang="en-US" sz="2400" b="1" i="1" dirty="0" smtClean="0">
                <a:solidFill>
                  <a:schemeClr val="tx2"/>
                </a:solidFill>
                <a:latin typeface="Times New Roman" pitchFamily="18" charset="0"/>
                <a:cs typeface="Times New Roman" pitchFamily="18" charset="0"/>
              </a:rPr>
              <a:t>1.4. S</a:t>
            </a:r>
            <a:r>
              <a:rPr lang="vi-VN" sz="2400" b="1" i="1" dirty="0" smtClean="0">
                <a:solidFill>
                  <a:schemeClr val="tx2"/>
                </a:solidFill>
                <a:latin typeface="Times New Roman" pitchFamily="18" charset="0"/>
                <a:cs typeface="Times New Roman" pitchFamily="18" charset="0"/>
              </a:rPr>
              <a:t>ông </a:t>
            </a:r>
            <a:r>
              <a:rPr lang="vi-VN" sz="2400" b="1" i="1" dirty="0">
                <a:solidFill>
                  <a:schemeClr val="tx2"/>
                </a:solidFill>
                <a:latin typeface="Times New Roman" pitchFamily="18" charset="0"/>
                <a:cs typeface="Times New Roman" pitchFamily="18" charset="0"/>
              </a:rPr>
              <a:t>Hương khi rời xa thành phố</a:t>
            </a:r>
            <a:r>
              <a:rPr lang="en-US" sz="2400" b="1" i="1" dirty="0">
                <a:solidFill>
                  <a:schemeClr val="tx2"/>
                </a:solidFill>
                <a:latin typeface="Times New Roman" pitchFamily="18" charset="0"/>
                <a:cs typeface="Times New Roman" pitchFamily="18" charset="0"/>
              </a:rPr>
              <a:t> </a:t>
            </a:r>
            <a:r>
              <a:rPr lang="vi-VN" sz="2400" b="1" i="1" dirty="0">
                <a:solidFill>
                  <a:schemeClr val="tx2"/>
                </a:solidFill>
                <a:latin typeface="Times New Roman" pitchFamily="18" charset="0"/>
                <a:cs typeface="Times New Roman" pitchFamily="18" charset="0"/>
              </a:rPr>
              <a:t>Huế: </a:t>
            </a:r>
            <a:endParaRPr lang="en-US" sz="2400" b="1" i="1" dirty="0">
              <a:solidFill>
                <a:schemeClr val="tx2"/>
              </a:solidFill>
              <a:latin typeface="Times New Roman" pitchFamily="18" charset="0"/>
              <a:cs typeface="Times New Roman" pitchFamily="18" charset="0"/>
            </a:endParaRPr>
          </a:p>
        </p:txBody>
      </p:sp>
    </p:spTree>
    <p:extLst>
      <p:ext uri="{BB962C8B-B14F-4D97-AF65-F5344CB8AC3E}">
        <p14:creationId xmlns:p14="http://schemas.microsoft.com/office/powerpoint/2010/main" val="152462749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4" name="TextBox 3"/>
          <p:cNvSpPr txBox="1"/>
          <p:nvPr/>
        </p:nvSpPr>
        <p:spPr>
          <a:xfrm>
            <a:off x="1643683" y="1580232"/>
            <a:ext cx="5976664" cy="1323439"/>
          </a:xfrm>
          <a:prstGeom prst="rect">
            <a:avLst/>
          </a:prstGeom>
          <a:noFill/>
        </p:spPr>
        <p:txBody>
          <a:bodyPr wrap="square" rtlCol="0">
            <a:spAutoFit/>
          </a:bodyPr>
          <a:lstStyle/>
          <a:p>
            <a:pPr algn="ctr"/>
            <a:endParaRPr lang="en-US" sz="8000" dirty="0">
              <a:solidFill>
                <a:srgbClr val="7030A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331640" y="1353740"/>
            <a:ext cx="7560840" cy="2308324"/>
          </a:xfrm>
          <a:prstGeom prst="rect">
            <a:avLst/>
          </a:prstGeom>
          <a:noFill/>
          <a:ln>
            <a:noFill/>
          </a:ln>
        </p:spPr>
        <p:txBody>
          <a:bodyPr wrap="square" lIns="91440" tIns="45720" rIns="91440" bIns="45720">
            <a:spAutoFit/>
          </a:bodyPr>
          <a:lstStyle/>
          <a:p>
            <a:pPr algn="ctr"/>
            <a:r>
              <a:rPr lang="en-US" sz="7200" b="1" cap="none" spc="50" dirty="0" smtClean="0">
                <a:ln w="12700" cmpd="sng">
                  <a:noFill/>
                  <a:prstDash val="solid"/>
                </a:ln>
                <a:solidFill>
                  <a:srgbClr val="9900CC"/>
                </a:solidFill>
                <a:effectLst>
                  <a:glow rad="53100">
                    <a:schemeClr val="accent6">
                      <a:satMod val="180000"/>
                      <a:alpha val="30000"/>
                    </a:schemeClr>
                  </a:glow>
                </a:effectLst>
                <a:latin typeface="Times New Roman" pitchFamily="18" charset="0"/>
                <a:cs typeface="Times New Roman" pitchFamily="18" charset="0"/>
              </a:rPr>
              <a:t>KHỞI ĐỘNG</a:t>
            </a:r>
          </a:p>
          <a:p>
            <a:pPr algn="ctr"/>
            <a:r>
              <a:rPr lang="en-US" sz="7200" b="1" spc="50" dirty="0" err="1" smtClean="0">
                <a:ln w="12700" cmpd="sng">
                  <a:noFill/>
                  <a:prstDash val="solid"/>
                </a:ln>
                <a:solidFill>
                  <a:srgbClr val="9900CC"/>
                </a:solidFill>
                <a:effectLst>
                  <a:glow rad="53100">
                    <a:schemeClr val="accent6">
                      <a:satMod val="180000"/>
                      <a:alpha val="30000"/>
                    </a:schemeClr>
                  </a:glow>
                </a:effectLst>
                <a:latin typeface="Times New Roman" pitchFamily="18" charset="0"/>
                <a:cs typeface="Times New Roman" pitchFamily="18" charset="0"/>
              </a:rPr>
              <a:t>Thử</a:t>
            </a:r>
            <a:r>
              <a:rPr lang="en-US" sz="7200" b="1" spc="50" dirty="0" smtClean="0">
                <a:ln w="12700" cmpd="sng">
                  <a:noFill/>
                  <a:prstDash val="solid"/>
                </a:ln>
                <a:solidFill>
                  <a:srgbClr val="9900CC"/>
                </a:solidFill>
                <a:effectLst>
                  <a:glow rad="53100">
                    <a:schemeClr val="accent6">
                      <a:satMod val="180000"/>
                      <a:alpha val="30000"/>
                    </a:schemeClr>
                  </a:glow>
                </a:effectLst>
                <a:latin typeface="Times New Roman" pitchFamily="18" charset="0"/>
                <a:cs typeface="Times New Roman" pitchFamily="18" charset="0"/>
              </a:rPr>
              <a:t> </a:t>
            </a:r>
            <a:r>
              <a:rPr lang="en-US" sz="7200" b="1" spc="50" dirty="0" err="1" smtClean="0">
                <a:ln w="12700" cmpd="sng">
                  <a:noFill/>
                  <a:prstDash val="solid"/>
                </a:ln>
                <a:solidFill>
                  <a:srgbClr val="9900CC"/>
                </a:solidFill>
                <a:effectLst>
                  <a:glow rad="53100">
                    <a:schemeClr val="accent6">
                      <a:satMod val="180000"/>
                      <a:alpha val="30000"/>
                    </a:schemeClr>
                  </a:glow>
                </a:effectLst>
                <a:latin typeface="Times New Roman" pitchFamily="18" charset="0"/>
                <a:cs typeface="Times New Roman" pitchFamily="18" charset="0"/>
              </a:rPr>
              <a:t>tài</a:t>
            </a:r>
            <a:r>
              <a:rPr lang="en-US" sz="7200" b="1" spc="50" dirty="0" smtClean="0">
                <a:ln w="12700" cmpd="sng">
                  <a:noFill/>
                  <a:prstDash val="solid"/>
                </a:ln>
                <a:solidFill>
                  <a:srgbClr val="9900CC"/>
                </a:solidFill>
                <a:effectLst>
                  <a:glow rad="53100">
                    <a:schemeClr val="accent6">
                      <a:satMod val="180000"/>
                      <a:alpha val="30000"/>
                    </a:schemeClr>
                  </a:glow>
                </a:effectLst>
                <a:latin typeface="Times New Roman" pitchFamily="18" charset="0"/>
                <a:cs typeface="Times New Roman" pitchFamily="18" charset="0"/>
              </a:rPr>
              <a:t> </a:t>
            </a:r>
            <a:r>
              <a:rPr lang="en-US" sz="7200" b="1" spc="50" dirty="0" err="1" smtClean="0">
                <a:ln w="12700" cmpd="sng">
                  <a:noFill/>
                  <a:prstDash val="solid"/>
                </a:ln>
                <a:solidFill>
                  <a:srgbClr val="9900CC"/>
                </a:solidFill>
                <a:effectLst>
                  <a:glow rad="53100">
                    <a:schemeClr val="accent6">
                      <a:satMod val="180000"/>
                      <a:alpha val="30000"/>
                    </a:schemeClr>
                  </a:glow>
                </a:effectLst>
                <a:latin typeface="Times New Roman" pitchFamily="18" charset="0"/>
                <a:cs typeface="Times New Roman" pitchFamily="18" charset="0"/>
              </a:rPr>
              <a:t>của</a:t>
            </a:r>
            <a:r>
              <a:rPr lang="en-US" sz="7200" b="1" spc="50" dirty="0" smtClean="0">
                <a:ln w="12700" cmpd="sng">
                  <a:noFill/>
                  <a:prstDash val="solid"/>
                </a:ln>
                <a:solidFill>
                  <a:srgbClr val="9900CC"/>
                </a:solidFill>
                <a:effectLst>
                  <a:glow rad="53100">
                    <a:schemeClr val="accent6">
                      <a:satMod val="180000"/>
                      <a:alpha val="30000"/>
                    </a:schemeClr>
                  </a:glow>
                </a:effectLst>
                <a:latin typeface="Times New Roman" pitchFamily="18" charset="0"/>
                <a:cs typeface="Times New Roman" pitchFamily="18" charset="0"/>
              </a:rPr>
              <a:t> </a:t>
            </a:r>
            <a:r>
              <a:rPr lang="en-US" sz="7200" b="1" spc="50" dirty="0" err="1" smtClean="0">
                <a:ln w="12700" cmpd="sng">
                  <a:noFill/>
                  <a:prstDash val="solid"/>
                </a:ln>
                <a:solidFill>
                  <a:srgbClr val="9900CC"/>
                </a:solidFill>
                <a:effectLst>
                  <a:glow rad="53100">
                    <a:schemeClr val="accent6">
                      <a:satMod val="180000"/>
                      <a:alpha val="30000"/>
                    </a:schemeClr>
                  </a:glow>
                </a:effectLst>
                <a:latin typeface="Times New Roman" pitchFamily="18" charset="0"/>
                <a:cs typeface="Times New Roman" pitchFamily="18" charset="0"/>
              </a:rPr>
              <a:t>bạn</a:t>
            </a:r>
            <a:r>
              <a:rPr lang="en-US" sz="7200" b="1" spc="50" dirty="0" smtClean="0">
                <a:ln w="12700" cmpd="sng">
                  <a:noFill/>
                  <a:prstDash val="solid"/>
                </a:ln>
                <a:solidFill>
                  <a:srgbClr val="9900CC"/>
                </a:solidFill>
                <a:effectLst>
                  <a:glow rad="53100">
                    <a:schemeClr val="accent6">
                      <a:satMod val="180000"/>
                      <a:alpha val="30000"/>
                    </a:schemeClr>
                  </a:glow>
                </a:effectLst>
                <a:latin typeface="Times New Roman" pitchFamily="18" charset="0"/>
                <a:cs typeface="Times New Roman" pitchFamily="18" charset="0"/>
              </a:rPr>
              <a:t>!</a:t>
            </a:r>
            <a:endParaRPr lang="en-US" sz="7200" b="1" cap="none" spc="50" dirty="0">
              <a:ln w="12700" cmpd="sng">
                <a:noFill/>
                <a:prstDash val="solid"/>
              </a:ln>
              <a:solidFill>
                <a:srgbClr val="9900CC"/>
              </a:solidFill>
              <a:effectLst>
                <a:glow rad="53100">
                  <a:schemeClr val="accent6">
                    <a:satMod val="180000"/>
                    <a:alpha val="3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2704419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7999"/>
          </a:xfrm>
          <a:prstGeom prst="rect">
            <a:avLst/>
          </a:prstGeom>
        </p:spPr>
      </p:pic>
      <p:sp>
        <p:nvSpPr>
          <p:cNvPr id="4" name="TextBox 3"/>
          <p:cNvSpPr txBox="1"/>
          <p:nvPr/>
        </p:nvSpPr>
        <p:spPr>
          <a:xfrm>
            <a:off x="827584" y="620688"/>
            <a:ext cx="7200800" cy="646331"/>
          </a:xfrm>
          <a:prstGeom prst="rect">
            <a:avLst/>
          </a:prstGeom>
          <a:noFill/>
        </p:spPr>
        <p:txBody>
          <a:bodyPr wrap="square" rtlCol="0">
            <a:spAutoFit/>
          </a:bodyPr>
          <a:lstStyle/>
          <a:p>
            <a:r>
              <a:rPr lang="en-US" sz="3600" dirty="0" err="1" smtClean="0">
                <a:solidFill>
                  <a:srgbClr val="7030A0"/>
                </a:solidFill>
                <a:latin typeface="Times New Roman" panose="02020603050405020304" pitchFamily="18" charset="0"/>
                <a:cs typeface="Times New Roman" panose="02020603050405020304" pitchFamily="18" charset="0"/>
              </a:rPr>
              <a:t>Điền</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cụm</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từ</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còn</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thiếu</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vào</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câu</a:t>
            </a:r>
            <a:r>
              <a:rPr lang="en-US" sz="3600" dirty="0" smtClean="0">
                <a:solidFill>
                  <a:srgbClr val="7030A0"/>
                </a:solidFill>
                <a:latin typeface="Times New Roman" panose="02020603050405020304" pitchFamily="18" charset="0"/>
                <a:cs typeface="Times New Roman" panose="02020603050405020304" pitchFamily="18" charset="0"/>
              </a:rPr>
              <a:t> </a:t>
            </a:r>
            <a:r>
              <a:rPr lang="en-US" sz="3600" dirty="0" err="1" smtClean="0">
                <a:solidFill>
                  <a:srgbClr val="7030A0"/>
                </a:solidFill>
                <a:latin typeface="Times New Roman" panose="02020603050405020304" pitchFamily="18" charset="0"/>
                <a:cs typeface="Times New Roman" panose="02020603050405020304" pitchFamily="18" charset="0"/>
              </a:rPr>
              <a:t>sau</a:t>
            </a:r>
            <a:r>
              <a:rPr lang="en-US" sz="3600" dirty="0" smtClean="0">
                <a:solidFill>
                  <a:srgbClr val="7030A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323529" y="1789981"/>
            <a:ext cx="8820472" cy="1754326"/>
          </a:xfrm>
          <a:prstGeom prst="rect">
            <a:avLst/>
          </a:prstGeom>
          <a:noFill/>
        </p:spPr>
        <p:txBody>
          <a:bodyPr wrap="square" rtlCol="0">
            <a:spAutoFit/>
          </a:bodyPr>
          <a:lstStyle/>
          <a:p>
            <a:r>
              <a:rPr lang="en-US" sz="3600" dirty="0" smtClean="0">
                <a:solidFill>
                  <a:srgbClr val="7030A0"/>
                </a:solidFill>
                <a:latin typeface="Times New Roman" panose="02020603050405020304" pitchFamily="18" charset="0"/>
                <a:cs typeface="Times New Roman" panose="02020603050405020304" pitchFamily="18" charset="0"/>
              </a:rPr>
              <a:t>“</a:t>
            </a:r>
            <a:r>
              <a:rPr lang="en-US" sz="3600" i="1" dirty="0" err="1" smtClean="0">
                <a:solidFill>
                  <a:srgbClr val="7030A0"/>
                </a:solidFill>
                <a:latin typeface="Times New Roman" panose="02020603050405020304" pitchFamily="18" charset="0"/>
                <a:cs typeface="Times New Roman" panose="02020603050405020304" pitchFamily="18" charset="0"/>
              </a:rPr>
              <a:t>Đường</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cong</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ấy</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làm</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cho</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dòng</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sông</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mềm</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hẳn</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đi</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như</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một</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a:solidFill>
                  <a:srgbClr val="7030A0"/>
                </a:solidFill>
                <a:latin typeface="Times New Roman" panose="02020603050405020304" pitchFamily="18" charset="0"/>
                <a:cs typeface="Times New Roman" panose="02020603050405020304" pitchFamily="18" charset="0"/>
              </a:rPr>
              <a:t> </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của</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tình</a:t>
            </a:r>
            <a:r>
              <a:rPr lang="en-US" sz="3600" i="1" dirty="0" smtClean="0">
                <a:solidFill>
                  <a:srgbClr val="7030A0"/>
                </a:solidFill>
                <a:latin typeface="Times New Roman" panose="02020603050405020304" pitchFamily="18" charset="0"/>
                <a:cs typeface="Times New Roman" panose="02020603050405020304" pitchFamily="18" charset="0"/>
              </a:rPr>
              <a:t> </a:t>
            </a:r>
            <a:r>
              <a:rPr lang="en-US" sz="3600" i="1" dirty="0" err="1" smtClean="0">
                <a:solidFill>
                  <a:srgbClr val="7030A0"/>
                </a:solidFill>
                <a:latin typeface="Times New Roman" panose="02020603050405020304" pitchFamily="18" charset="0"/>
                <a:cs typeface="Times New Roman" panose="02020603050405020304" pitchFamily="18" charset="0"/>
              </a:rPr>
              <a:t>yêu</a:t>
            </a:r>
            <a:r>
              <a:rPr lang="en-US" sz="3600" dirty="0" smtClean="0">
                <a:solidFill>
                  <a:srgbClr val="7030A0"/>
                </a:solidFill>
                <a:latin typeface="Times New Roman" panose="02020603050405020304" pitchFamily="18" charset="0"/>
                <a:cs typeface="Times New Roman" panose="02020603050405020304" pitchFamily="18" charset="0"/>
              </a:rPr>
              <a:t>.”</a:t>
            </a:r>
            <a:endParaRPr lang="en-US" sz="3600" dirty="0">
              <a:solidFill>
                <a:srgbClr val="7030A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568352" y="2326813"/>
            <a:ext cx="5256584" cy="646331"/>
          </a:xfrm>
          <a:prstGeom prst="rect">
            <a:avLst/>
          </a:prstGeom>
          <a:noFill/>
        </p:spPr>
        <p:txBody>
          <a:bodyPr wrap="square" rtlCol="0">
            <a:spAutoFit/>
          </a:bodyPr>
          <a:lstStyle/>
          <a:p>
            <a:r>
              <a:rPr lang="en-US" sz="3600" b="1" i="1" dirty="0" err="1">
                <a:solidFill>
                  <a:srgbClr val="FF0000"/>
                </a:solidFill>
              </a:rPr>
              <a:t>t</a:t>
            </a:r>
            <a:r>
              <a:rPr lang="en-US" sz="3600" b="1" i="1" dirty="0" err="1" smtClean="0">
                <a:solidFill>
                  <a:srgbClr val="FF0000"/>
                </a:solidFill>
              </a:rPr>
              <a:t>iếng</a:t>
            </a:r>
            <a:r>
              <a:rPr lang="en-US" sz="3600" b="1" i="1" dirty="0" smtClean="0">
                <a:solidFill>
                  <a:srgbClr val="FF0000"/>
                </a:solidFill>
              </a:rPr>
              <a:t> “</a:t>
            </a:r>
            <a:r>
              <a:rPr lang="en-US" sz="3600" b="1" i="1" dirty="0" err="1" smtClean="0">
                <a:solidFill>
                  <a:srgbClr val="FF0000"/>
                </a:solidFill>
              </a:rPr>
              <a:t>vâng</a:t>
            </a:r>
            <a:r>
              <a:rPr lang="en-US" sz="3600" b="1" i="1" dirty="0" smtClean="0">
                <a:solidFill>
                  <a:srgbClr val="FF0000"/>
                </a:solidFill>
              </a:rPr>
              <a:t>” </a:t>
            </a:r>
            <a:r>
              <a:rPr lang="en-US" sz="3600" b="1" i="1" dirty="0" err="1" smtClean="0">
                <a:solidFill>
                  <a:srgbClr val="FF0000"/>
                </a:solidFill>
              </a:rPr>
              <a:t>không</a:t>
            </a:r>
            <a:r>
              <a:rPr lang="en-US" sz="3600" b="1" i="1" dirty="0" smtClean="0">
                <a:solidFill>
                  <a:srgbClr val="FF0000"/>
                </a:solidFill>
              </a:rPr>
              <a:t> </a:t>
            </a:r>
            <a:r>
              <a:rPr lang="en-US" sz="3600" b="1" i="1" dirty="0" err="1" smtClean="0">
                <a:solidFill>
                  <a:srgbClr val="FF0000"/>
                </a:solidFill>
              </a:rPr>
              <a:t>nói</a:t>
            </a:r>
            <a:r>
              <a:rPr lang="en-US" sz="3600" b="1" i="1" dirty="0" smtClean="0">
                <a:solidFill>
                  <a:srgbClr val="FF0000"/>
                </a:solidFill>
              </a:rPr>
              <a:t> </a:t>
            </a:r>
            <a:r>
              <a:rPr lang="en-US" sz="3600" b="1" i="1" dirty="0" err="1" smtClean="0">
                <a:solidFill>
                  <a:srgbClr val="FF0000"/>
                </a:solidFill>
              </a:rPr>
              <a:t>ra</a:t>
            </a:r>
            <a:endParaRPr lang="en-US" sz="3600" b="1" i="1" dirty="0">
              <a:solidFill>
                <a:srgbClr val="FF0000"/>
              </a:solidFill>
            </a:endParaRPr>
          </a:p>
        </p:txBody>
      </p:sp>
    </p:spTree>
    <p:extLst>
      <p:ext uri="{BB962C8B-B14F-4D97-AF65-F5344CB8AC3E}">
        <p14:creationId xmlns:p14="http://schemas.microsoft.com/office/powerpoint/2010/main" val="2767489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7999"/>
          </a:xfrm>
          <a:prstGeom prst="rect">
            <a:avLst/>
          </a:prstGeom>
        </p:spPr>
      </p:pic>
      <p:sp>
        <p:nvSpPr>
          <p:cNvPr id="4" name="TextBox 3"/>
          <p:cNvSpPr txBox="1"/>
          <p:nvPr/>
        </p:nvSpPr>
        <p:spPr>
          <a:xfrm>
            <a:off x="539552" y="980728"/>
            <a:ext cx="8352928" cy="2062103"/>
          </a:xfrm>
          <a:prstGeom prst="rect">
            <a:avLst/>
          </a:prstGeom>
          <a:noFill/>
        </p:spPr>
        <p:txBody>
          <a:bodyPr wrap="square" rtlCol="0">
            <a:spAutoFit/>
          </a:bodyPr>
          <a:lstStyle/>
          <a:p>
            <a:r>
              <a:rPr lang="en-US" sz="3200" dirty="0" err="1" smtClean="0">
                <a:solidFill>
                  <a:srgbClr val="7030A0"/>
                </a:solidFill>
                <a:latin typeface="Times New Roman" panose="02020603050405020304" pitchFamily="18" charset="0"/>
                <a:cs typeface="Times New Roman" panose="02020603050405020304" pitchFamily="18" charset="0"/>
              </a:rPr>
              <a:t>Trước</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khi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về</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với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biển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sông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Hương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đã</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đột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ngột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đổi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dòng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để</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được</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gặp</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lại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thành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phố</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yêu</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quý</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một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lần</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cuối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Hoàng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phủ</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Ngọc</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Tường</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đã</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gọi</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khúc</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quanh</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bất</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ngờ</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ấy</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là</a:t>
            </a:r>
            <a:r>
              <a:rPr lang="en-US" sz="3200" dirty="0" smtClean="0">
                <a:solidFill>
                  <a:srgbClr val="7030A0"/>
                </a:solidFill>
                <a:latin typeface="Times New Roman" panose="02020603050405020304" pitchFamily="18" charset="0"/>
                <a:cs typeface="Times New Roman" panose="02020603050405020304" pitchFamily="18" charset="0"/>
              </a:rPr>
              <a:t> </a:t>
            </a:r>
            <a:r>
              <a:rPr lang="en-US" sz="3200" dirty="0" err="1" smtClean="0">
                <a:solidFill>
                  <a:srgbClr val="7030A0"/>
                </a:solidFill>
                <a:latin typeface="Times New Roman" panose="02020603050405020304" pitchFamily="18" charset="0"/>
                <a:cs typeface="Times New Roman" panose="02020603050405020304" pitchFamily="18" charset="0"/>
              </a:rPr>
              <a:t>gì</a:t>
            </a:r>
            <a:r>
              <a:rPr lang="en-US" sz="3200" dirty="0" smtClean="0">
                <a:solidFill>
                  <a:srgbClr val="7030A0"/>
                </a:solidFill>
                <a:latin typeface="Times New Roman" panose="02020603050405020304" pitchFamily="18" charset="0"/>
                <a:cs typeface="Times New Roman" panose="02020603050405020304" pitchFamily="18" charset="0"/>
              </a:rPr>
              <a:t>? </a:t>
            </a:r>
            <a:endParaRPr lang="en-US" sz="3200" dirty="0">
              <a:solidFill>
                <a:srgbClr val="7030A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43608" y="3933056"/>
            <a:ext cx="7416824" cy="1200329"/>
          </a:xfrm>
          <a:prstGeom prst="rect">
            <a:avLst/>
          </a:prstGeom>
          <a:noFill/>
        </p:spPr>
        <p:txBody>
          <a:bodyPr wrap="square" rtlCol="0">
            <a:spAutoFit/>
          </a:bodyPr>
          <a:lstStyle/>
          <a:p>
            <a:r>
              <a:rPr lang="en-US" sz="3600" b="1" i="1" dirty="0" smtClean="0">
                <a:solidFill>
                  <a:srgbClr val="FF0000"/>
                </a:solidFill>
                <a:latin typeface="Times New Roman" panose="02020603050405020304" pitchFamily="18" charset="0"/>
                <a:cs typeface="Times New Roman" panose="02020603050405020304" pitchFamily="18" charset="0"/>
              </a:rPr>
              <a:t>“</a:t>
            </a:r>
            <a:r>
              <a:rPr lang="en-US" sz="3600" b="1" i="1" dirty="0" err="1" smtClean="0">
                <a:solidFill>
                  <a:srgbClr val="FF0000"/>
                </a:solidFill>
                <a:latin typeface="Times New Roman" panose="02020603050405020304" pitchFamily="18" charset="0"/>
                <a:cs typeface="Times New Roman" panose="02020603050405020304" pitchFamily="18" charset="0"/>
              </a:rPr>
              <a:t>tôi</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gọi</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đấy</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là</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nỗi</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vương</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vấn</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cả</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một</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chút</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lẳng</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lơ</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kín</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đáo</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của</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tình</a:t>
            </a:r>
            <a:r>
              <a:rPr lang="en-US" sz="3600" b="1" i="1" dirty="0" smtClean="0">
                <a:solidFill>
                  <a:srgbClr val="FF0000"/>
                </a:solidFill>
                <a:latin typeface="Times New Roman" panose="02020603050405020304" pitchFamily="18" charset="0"/>
                <a:cs typeface="Times New Roman" panose="02020603050405020304" pitchFamily="18" charset="0"/>
              </a:rPr>
              <a:t> </a:t>
            </a:r>
            <a:r>
              <a:rPr lang="en-US" sz="3600" b="1" i="1" dirty="0" err="1" smtClean="0">
                <a:solidFill>
                  <a:srgbClr val="FF0000"/>
                </a:solidFill>
                <a:latin typeface="Times New Roman" panose="02020603050405020304" pitchFamily="18" charset="0"/>
                <a:cs typeface="Times New Roman" panose="02020603050405020304" pitchFamily="18" charset="0"/>
              </a:rPr>
              <a:t>yêu</a:t>
            </a:r>
            <a:r>
              <a:rPr lang="en-US" sz="3600" b="1" i="1" dirty="0" smtClean="0">
                <a:solidFill>
                  <a:srgbClr val="FF0000"/>
                </a:solidFill>
                <a:latin typeface="Times New Roman" panose="02020603050405020304" pitchFamily="18" charset="0"/>
                <a:cs typeface="Times New Roman" panose="02020603050405020304" pitchFamily="18" charset="0"/>
              </a:rPr>
              <a:t>”</a:t>
            </a:r>
            <a:endParaRPr 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023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7999"/>
          </a:xfrm>
          <a:prstGeom prst="rect">
            <a:avLst/>
          </a:prstGeom>
        </p:spPr>
      </p:pic>
      <p:sp>
        <p:nvSpPr>
          <p:cNvPr id="4" name="TextBox 3"/>
          <p:cNvSpPr txBox="1"/>
          <p:nvPr/>
        </p:nvSpPr>
        <p:spPr>
          <a:xfrm>
            <a:off x="827584" y="1052736"/>
            <a:ext cx="7992888" cy="1754326"/>
          </a:xfrm>
          <a:prstGeom prst="rect">
            <a:avLst/>
          </a:prstGeom>
          <a:noFill/>
        </p:spPr>
        <p:txBody>
          <a:bodyPr wrap="square" rtlCol="0">
            <a:spAutoFit/>
          </a:bodyPr>
          <a:lstStyle/>
          <a:p>
            <a:r>
              <a:rPr lang="en-US" sz="5400" dirty="0" err="1" smtClean="0">
                <a:solidFill>
                  <a:srgbClr val="7030A0"/>
                </a:solidFill>
                <a:latin typeface="Times New Roman" panose="02020603050405020304" pitchFamily="18" charset="0"/>
                <a:cs typeface="Times New Roman" panose="02020603050405020304" pitchFamily="18" charset="0"/>
              </a:rPr>
              <a:t>Trình</a:t>
            </a:r>
            <a:r>
              <a:rPr lang="en-US" sz="5400" dirty="0" smtClean="0">
                <a:solidFill>
                  <a:srgbClr val="7030A0"/>
                </a:solidFill>
                <a:latin typeface="Times New Roman" panose="02020603050405020304" pitchFamily="18" charset="0"/>
                <a:cs typeface="Times New Roman" panose="02020603050405020304" pitchFamily="18" charset="0"/>
              </a:rPr>
              <a:t> </a:t>
            </a:r>
            <a:r>
              <a:rPr lang="en-US" sz="5400" dirty="0" err="1" smtClean="0">
                <a:solidFill>
                  <a:srgbClr val="7030A0"/>
                </a:solidFill>
                <a:latin typeface="Times New Roman" panose="02020603050405020304" pitchFamily="18" charset="0"/>
                <a:cs typeface="Times New Roman" panose="02020603050405020304" pitchFamily="18" charset="0"/>
              </a:rPr>
              <a:t>bày</a:t>
            </a:r>
            <a:r>
              <a:rPr lang="en-US" sz="5400" dirty="0" smtClean="0">
                <a:solidFill>
                  <a:srgbClr val="7030A0"/>
                </a:solidFill>
                <a:latin typeface="Times New Roman" panose="02020603050405020304" pitchFamily="18" charset="0"/>
                <a:cs typeface="Times New Roman" panose="02020603050405020304" pitchFamily="18" charset="0"/>
              </a:rPr>
              <a:t> </a:t>
            </a:r>
            <a:r>
              <a:rPr lang="en-US" sz="5400" dirty="0" err="1" smtClean="0">
                <a:solidFill>
                  <a:srgbClr val="7030A0"/>
                </a:solidFill>
                <a:latin typeface="Times New Roman" panose="02020603050405020304" pitchFamily="18" charset="0"/>
                <a:cs typeface="Times New Roman" panose="02020603050405020304" pitchFamily="18" charset="0"/>
              </a:rPr>
              <a:t>một</a:t>
            </a:r>
            <a:r>
              <a:rPr lang="en-US" sz="5400" dirty="0" smtClean="0">
                <a:solidFill>
                  <a:srgbClr val="7030A0"/>
                </a:solidFill>
                <a:latin typeface="Times New Roman" panose="02020603050405020304" pitchFamily="18" charset="0"/>
                <a:cs typeface="Times New Roman" panose="02020603050405020304" pitchFamily="18" charset="0"/>
              </a:rPr>
              <a:t> </a:t>
            </a:r>
            <a:r>
              <a:rPr lang="en-US" sz="5400" dirty="0" err="1" smtClean="0">
                <a:solidFill>
                  <a:srgbClr val="7030A0"/>
                </a:solidFill>
                <a:latin typeface="Times New Roman" panose="02020603050405020304" pitchFamily="18" charset="0"/>
                <a:cs typeface="Times New Roman" panose="02020603050405020304" pitchFamily="18" charset="0"/>
              </a:rPr>
              <a:t>khúc</a:t>
            </a:r>
            <a:r>
              <a:rPr lang="en-US" sz="5400" dirty="0" smtClean="0">
                <a:solidFill>
                  <a:srgbClr val="7030A0"/>
                </a:solidFill>
                <a:latin typeface="Times New Roman" panose="02020603050405020304" pitchFamily="18" charset="0"/>
                <a:cs typeface="Times New Roman" panose="02020603050405020304" pitchFamily="18" charset="0"/>
              </a:rPr>
              <a:t> </a:t>
            </a:r>
            <a:r>
              <a:rPr lang="en-US" sz="5400" dirty="0" err="1" smtClean="0">
                <a:solidFill>
                  <a:srgbClr val="7030A0"/>
                </a:solidFill>
                <a:latin typeface="Times New Roman" panose="02020603050405020304" pitchFamily="18" charset="0"/>
                <a:cs typeface="Times New Roman" panose="02020603050405020304" pitchFamily="18" charset="0"/>
              </a:rPr>
              <a:t>hát</a:t>
            </a:r>
            <a:r>
              <a:rPr lang="en-US" sz="5400" dirty="0" smtClean="0">
                <a:solidFill>
                  <a:srgbClr val="7030A0"/>
                </a:solidFill>
                <a:latin typeface="Times New Roman" panose="02020603050405020304" pitchFamily="18" charset="0"/>
                <a:cs typeface="Times New Roman" panose="02020603050405020304" pitchFamily="18" charset="0"/>
              </a:rPr>
              <a:t> </a:t>
            </a:r>
            <a:r>
              <a:rPr lang="en-US" sz="5400" dirty="0" err="1" smtClean="0">
                <a:solidFill>
                  <a:srgbClr val="7030A0"/>
                </a:solidFill>
                <a:latin typeface="Times New Roman" panose="02020603050405020304" pitchFamily="18" charset="0"/>
                <a:cs typeface="Times New Roman" panose="02020603050405020304" pitchFamily="18" charset="0"/>
              </a:rPr>
              <a:t>về</a:t>
            </a:r>
            <a:r>
              <a:rPr lang="en-US" sz="5400" dirty="0" smtClean="0">
                <a:solidFill>
                  <a:srgbClr val="7030A0"/>
                </a:solidFill>
                <a:latin typeface="Times New Roman" panose="02020603050405020304" pitchFamily="18" charset="0"/>
                <a:cs typeface="Times New Roman" panose="02020603050405020304" pitchFamily="18" charset="0"/>
              </a:rPr>
              <a:t> </a:t>
            </a:r>
            <a:r>
              <a:rPr lang="en-US" sz="5400" dirty="0" err="1" smtClean="0">
                <a:solidFill>
                  <a:srgbClr val="7030A0"/>
                </a:solidFill>
                <a:latin typeface="Times New Roman" panose="02020603050405020304" pitchFamily="18" charset="0"/>
                <a:cs typeface="Times New Roman" panose="02020603050405020304" pitchFamily="18" charset="0"/>
              </a:rPr>
              <a:t>xứ</a:t>
            </a:r>
            <a:r>
              <a:rPr lang="en-US" sz="5400" dirty="0" smtClean="0">
                <a:solidFill>
                  <a:srgbClr val="7030A0"/>
                </a:solidFill>
                <a:latin typeface="Times New Roman" panose="02020603050405020304" pitchFamily="18" charset="0"/>
                <a:cs typeface="Times New Roman" panose="02020603050405020304" pitchFamily="18" charset="0"/>
              </a:rPr>
              <a:t> </a:t>
            </a:r>
            <a:r>
              <a:rPr lang="en-US" sz="5400" dirty="0" err="1" smtClean="0">
                <a:solidFill>
                  <a:srgbClr val="7030A0"/>
                </a:solidFill>
                <a:latin typeface="Times New Roman" panose="02020603050405020304" pitchFamily="18" charset="0"/>
                <a:cs typeface="Times New Roman" panose="02020603050405020304" pitchFamily="18" charset="0"/>
              </a:rPr>
              <a:t>Huế</a:t>
            </a:r>
            <a:r>
              <a:rPr lang="en-US" sz="5400" dirty="0">
                <a:solidFill>
                  <a:srgbClr val="7030A0"/>
                </a:solidFill>
                <a:latin typeface="Times New Roman" panose="02020603050405020304" pitchFamily="18" charset="0"/>
                <a:cs typeface="Times New Roman" panose="02020603050405020304" pitchFamily="18" charset="0"/>
              </a:rPr>
              <a:t>,</a:t>
            </a:r>
            <a:r>
              <a:rPr lang="en-US" sz="5400" dirty="0" smtClean="0">
                <a:solidFill>
                  <a:srgbClr val="7030A0"/>
                </a:solidFill>
                <a:latin typeface="Times New Roman" panose="02020603050405020304" pitchFamily="18" charset="0"/>
                <a:cs typeface="Times New Roman" panose="02020603050405020304" pitchFamily="18" charset="0"/>
              </a:rPr>
              <a:t> </a:t>
            </a:r>
            <a:r>
              <a:rPr lang="en-US" sz="5400" dirty="0" err="1" smtClean="0">
                <a:solidFill>
                  <a:srgbClr val="7030A0"/>
                </a:solidFill>
                <a:latin typeface="Times New Roman" panose="02020603050405020304" pitchFamily="18" charset="0"/>
                <a:cs typeface="Times New Roman" panose="02020603050405020304" pitchFamily="18" charset="0"/>
              </a:rPr>
              <a:t>sông</a:t>
            </a:r>
            <a:r>
              <a:rPr lang="en-US" sz="5400" dirty="0" smtClean="0">
                <a:solidFill>
                  <a:srgbClr val="7030A0"/>
                </a:solidFill>
                <a:latin typeface="Times New Roman" panose="02020603050405020304" pitchFamily="18" charset="0"/>
                <a:cs typeface="Times New Roman" panose="02020603050405020304" pitchFamily="18" charset="0"/>
              </a:rPr>
              <a:t> </a:t>
            </a:r>
            <a:r>
              <a:rPr lang="en-US" sz="5400" dirty="0" err="1" smtClean="0">
                <a:solidFill>
                  <a:srgbClr val="7030A0"/>
                </a:solidFill>
                <a:latin typeface="Times New Roman" panose="02020603050405020304" pitchFamily="18" charset="0"/>
                <a:cs typeface="Times New Roman" panose="02020603050405020304" pitchFamily="18" charset="0"/>
              </a:rPr>
              <a:t>Hương</a:t>
            </a:r>
            <a:endParaRPr lang="en-US" sz="5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7458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0"/>
            <a:ext cx="9649072" cy="6984489"/>
          </a:xfrm>
        </p:spPr>
      </p:pic>
      <p:sp>
        <p:nvSpPr>
          <p:cNvPr id="3" name="TextBox 2"/>
          <p:cNvSpPr txBox="1"/>
          <p:nvPr/>
        </p:nvSpPr>
        <p:spPr>
          <a:xfrm>
            <a:off x="539552" y="332656"/>
            <a:ext cx="8604448" cy="3970318"/>
          </a:xfrm>
          <a:prstGeom prst="rect">
            <a:avLst/>
          </a:prstGeom>
          <a:noFill/>
        </p:spPr>
        <p:txBody>
          <a:bodyPr wrap="square" rtlCol="0">
            <a:spAutoFit/>
          </a:bodyPr>
          <a:lstStyle/>
          <a:p>
            <a:r>
              <a:rPr lang="en-US" sz="3600" b="1" u="sng" dirty="0" smtClean="0">
                <a:solidFill>
                  <a:srgbClr val="7030A0"/>
                </a:solidFill>
                <a:latin typeface="Times New Roman" panose="02020603050405020304" pitchFamily="18" charset="0"/>
                <a:cs typeface="Times New Roman" panose="02020603050405020304" pitchFamily="18" charset="0"/>
              </a:rPr>
              <a:t>I. TÌM HIỂU CHUNG</a:t>
            </a:r>
          </a:p>
          <a:p>
            <a:pPr marL="342900" indent="-342900">
              <a:buAutoNum type="arabicPeriod"/>
            </a:pPr>
            <a:r>
              <a:rPr lang="en-US" sz="3600" b="1" i="1" dirty="0" err="1" smtClean="0">
                <a:solidFill>
                  <a:srgbClr val="7030A0"/>
                </a:solidFill>
                <a:latin typeface="Times New Roman" panose="02020603050405020304" pitchFamily="18" charset="0"/>
                <a:cs typeface="Times New Roman" panose="02020603050405020304" pitchFamily="18" charset="0"/>
              </a:rPr>
              <a:t>Tác</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giả</a:t>
            </a:r>
            <a:endParaRPr lang="en-US" sz="3600" b="1" i="1" dirty="0" smtClean="0">
              <a:solidFill>
                <a:srgbClr val="7030A0"/>
              </a:solidFill>
              <a:latin typeface="Times New Roman" panose="02020603050405020304" pitchFamily="18" charset="0"/>
              <a:cs typeface="Times New Roman" panose="02020603050405020304" pitchFamily="18" charset="0"/>
            </a:endParaRPr>
          </a:p>
          <a:p>
            <a:pPr marL="342900" indent="-342900">
              <a:buAutoNum type="arabicPeriod"/>
            </a:pPr>
            <a:r>
              <a:rPr lang="en-US" sz="3600" b="1" i="1" dirty="0" err="1" smtClean="0">
                <a:solidFill>
                  <a:srgbClr val="7030A0"/>
                </a:solidFill>
                <a:latin typeface="Times New Roman" panose="02020603050405020304" pitchFamily="18" charset="0"/>
                <a:cs typeface="Times New Roman" panose="02020603050405020304" pitchFamily="18" charset="0"/>
              </a:rPr>
              <a:t>Tác</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phẩm</a:t>
            </a:r>
            <a:endParaRPr lang="en-US" sz="3600" b="1" i="1" dirty="0" smtClean="0">
              <a:solidFill>
                <a:srgbClr val="7030A0"/>
              </a:solidFill>
              <a:latin typeface="Times New Roman" panose="02020603050405020304" pitchFamily="18" charset="0"/>
              <a:cs typeface="Times New Roman" panose="02020603050405020304" pitchFamily="18" charset="0"/>
            </a:endParaRPr>
          </a:p>
          <a:p>
            <a:r>
              <a:rPr lang="en-US" sz="3600" b="1" u="sng" dirty="0" smtClean="0">
                <a:solidFill>
                  <a:srgbClr val="7030A0"/>
                </a:solidFill>
                <a:latin typeface="Times New Roman" panose="02020603050405020304" pitchFamily="18" charset="0"/>
                <a:cs typeface="Times New Roman" panose="02020603050405020304" pitchFamily="18" charset="0"/>
              </a:rPr>
              <a:t>II. ĐỌC – HIỂU VĂN BẢN</a:t>
            </a:r>
          </a:p>
          <a:p>
            <a:pPr marL="342900" indent="-342900">
              <a:buAutoNum type="arabicPeriod"/>
            </a:pPr>
            <a:r>
              <a:rPr lang="en-US" sz="3600" b="1" i="1" dirty="0" err="1" smtClean="0">
                <a:solidFill>
                  <a:srgbClr val="7030A0"/>
                </a:solidFill>
                <a:latin typeface="Times New Roman" panose="02020603050405020304" pitchFamily="18" charset="0"/>
                <a:cs typeface="Times New Roman" panose="02020603050405020304" pitchFamily="18" charset="0"/>
              </a:rPr>
              <a:t>Sông</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Hương</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dưới</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góc</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nhìn</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địa</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lý</a:t>
            </a:r>
            <a:endParaRPr lang="en-US" sz="3600" b="1" i="1" dirty="0" smtClean="0">
              <a:solidFill>
                <a:srgbClr val="7030A0"/>
              </a:solidFill>
              <a:latin typeface="Times New Roman" panose="02020603050405020304" pitchFamily="18" charset="0"/>
              <a:cs typeface="Times New Roman" panose="02020603050405020304" pitchFamily="18" charset="0"/>
            </a:endParaRPr>
          </a:p>
          <a:p>
            <a:pPr marL="342900" indent="-342900">
              <a:buAutoNum type="arabicPeriod"/>
            </a:pPr>
            <a:r>
              <a:rPr lang="en-US" sz="3600" b="1" i="1" dirty="0" err="1" smtClean="0">
                <a:solidFill>
                  <a:srgbClr val="7030A0"/>
                </a:solidFill>
                <a:latin typeface="Times New Roman" panose="02020603050405020304" pitchFamily="18" charset="0"/>
                <a:cs typeface="Times New Roman" panose="02020603050405020304" pitchFamily="18" charset="0"/>
              </a:rPr>
              <a:t>Sông</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Hương</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dưới</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góc</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nhìn</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lịch</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sử</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văn</a:t>
            </a:r>
            <a:r>
              <a:rPr lang="en-US" sz="3600" b="1" i="1" dirty="0" smtClean="0">
                <a:solidFill>
                  <a:srgbClr val="7030A0"/>
                </a:solidFill>
                <a:latin typeface="Times New Roman" panose="02020603050405020304" pitchFamily="18" charset="0"/>
                <a:cs typeface="Times New Roman" panose="02020603050405020304" pitchFamily="18" charset="0"/>
              </a:rPr>
              <a:t> </a:t>
            </a:r>
            <a:r>
              <a:rPr lang="en-US" sz="3600" b="1" i="1" dirty="0" err="1" smtClean="0">
                <a:solidFill>
                  <a:srgbClr val="7030A0"/>
                </a:solidFill>
                <a:latin typeface="Times New Roman" panose="02020603050405020304" pitchFamily="18" charset="0"/>
                <a:cs typeface="Times New Roman" panose="02020603050405020304" pitchFamily="18" charset="0"/>
              </a:rPr>
              <a:t>hóa</a:t>
            </a:r>
            <a:endParaRPr lang="en-US" sz="3600" b="1" i="1" dirty="0" smtClean="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6166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t_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1420915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84489"/>
          </a:xfrm>
        </p:spPr>
      </p:pic>
      <p:sp>
        <p:nvSpPr>
          <p:cNvPr id="3" name="TextBox 2"/>
          <p:cNvSpPr txBox="1"/>
          <p:nvPr/>
        </p:nvSpPr>
        <p:spPr>
          <a:xfrm>
            <a:off x="683568" y="620688"/>
            <a:ext cx="8460432" cy="5509200"/>
          </a:xfrm>
          <a:prstGeom prst="rect">
            <a:avLst/>
          </a:prstGeom>
          <a:noFill/>
        </p:spPr>
        <p:txBody>
          <a:bodyPr wrap="square" rtlCol="0">
            <a:spAutoFit/>
          </a:bodyPr>
          <a:lstStyle/>
          <a:p>
            <a:r>
              <a:rPr lang="en-US" sz="3200" b="1" i="1" dirty="0" smtClean="0">
                <a:solidFill>
                  <a:schemeClr val="accent4">
                    <a:lumMod val="50000"/>
                  </a:schemeClr>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Vấn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đề</a:t>
            </a:r>
            <a:r>
              <a:rPr lang="en-US" sz="3200" b="1" i="1" dirty="0" smtClean="0">
                <a:solidFill>
                  <a:srgbClr val="7030A0"/>
                </a:solidFill>
                <a:latin typeface="Times New Roman" pitchFamily="18" charset="0"/>
                <a:cs typeface="Times New Roman" pitchFamily="18" charset="0"/>
              </a:rPr>
              <a:t> 1: SH – </a:t>
            </a:r>
            <a:r>
              <a:rPr lang="en-US" sz="3200" b="1" i="1" dirty="0" err="1" smtClean="0">
                <a:solidFill>
                  <a:srgbClr val="7030A0"/>
                </a:solidFill>
                <a:latin typeface="Times New Roman" pitchFamily="18" charset="0"/>
                <a:cs typeface="Times New Roman" pitchFamily="18" charset="0"/>
              </a:rPr>
              <a:t>dòng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âm</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nhạc</a:t>
            </a:r>
            <a:endParaRPr lang="en-US" sz="3200" b="1" i="1" dirty="0" smtClean="0">
              <a:solidFill>
                <a:srgbClr val="7030A0"/>
              </a:solidFill>
              <a:latin typeface="Times New Roman" pitchFamily="18" charset="0"/>
              <a:cs typeface="Times New Roman" pitchFamily="18" charset="0"/>
            </a:endParaRPr>
          </a:p>
          <a:p>
            <a:r>
              <a:rPr lang="en-US" sz="3200" b="1" i="1" dirty="0" err="1" smtClean="0">
                <a:solidFill>
                  <a:srgbClr val="7030A0"/>
                </a:solidFill>
                <a:latin typeface="Times New Roman" pitchFamily="18" charset="0"/>
                <a:cs typeface="Times New Roman" pitchFamily="18" charset="0"/>
              </a:rPr>
              <a:t>Gợi</a:t>
            </a:r>
            <a:r>
              <a:rPr lang="en-US" sz="3200" b="1" i="1" dirty="0" smtClean="0">
                <a:solidFill>
                  <a:srgbClr val="7030A0"/>
                </a:solidFill>
                <a:latin typeface="Times New Roman" pitchFamily="18" charset="0"/>
                <a:cs typeface="Times New Roman" pitchFamily="18" charset="0"/>
              </a:rPr>
              <a:t> ý: </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Vai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trò</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Hương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đối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với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quá</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trình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sinh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thành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nền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âm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nhạc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cổ</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điển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Huế</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và</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những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câu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hò</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dân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gian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trên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mảnh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đất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đô</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này</a:t>
            </a:r>
            <a:r>
              <a:rPr lang="en-US" sz="3200" dirty="0" smtClean="0">
                <a:solidFill>
                  <a:srgbClr val="7030A0"/>
                </a:solidFill>
                <a:latin typeface="Times New Roman" pitchFamily="18" charset="0"/>
                <a:cs typeface="Times New Roman" pitchFamily="18" charset="0"/>
              </a:rPr>
              <a:t>?</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Tác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giả</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đã</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mở</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rộng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liên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hệ</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khéo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léo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ấn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tượng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đến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những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bản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đàn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nàng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Kiều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trong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tác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ND </a:t>
            </a:r>
            <a:r>
              <a:rPr lang="en-US" sz="3200" dirty="0" err="1" smtClean="0">
                <a:solidFill>
                  <a:srgbClr val="7030A0"/>
                </a:solidFill>
                <a:latin typeface="Times New Roman" pitchFamily="18" charset="0"/>
                <a:cs typeface="Times New Roman" pitchFamily="18" charset="0"/>
              </a:rPr>
              <a:t>như</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thế</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nào</a:t>
            </a:r>
            <a:r>
              <a:rPr lang="en-US" sz="3200" dirty="0" smtClean="0">
                <a:solidFill>
                  <a:srgbClr val="7030A0"/>
                </a:solidFill>
                <a:latin typeface="Times New Roman" pitchFamily="18" charset="0"/>
                <a:cs typeface="Times New Roman" pitchFamily="18" charset="0"/>
              </a:rPr>
              <a:t>? </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Từ</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em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nhận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xét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gì</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về</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vẻ</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đẹp</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Hương</a:t>
            </a:r>
            <a:r>
              <a:rPr lang="en-US" sz="3200" dirty="0" smtClean="0">
                <a:solidFill>
                  <a:srgbClr val="7030A0"/>
                </a:solidFill>
                <a:latin typeface="Times New Roman" pitchFamily="18" charset="0"/>
                <a:cs typeface="Times New Roman" pitchFamily="18" charset="0"/>
              </a:rPr>
              <a:t>?</a:t>
            </a:r>
          </a:p>
          <a:p>
            <a:endParaRPr lang="en-US" sz="3200" dirty="0">
              <a:solidFill>
                <a:srgbClr val="7030A0"/>
              </a:solidFill>
            </a:endParaRPr>
          </a:p>
        </p:txBody>
      </p:sp>
    </p:spTree>
    <p:extLst>
      <p:ext uri="{BB962C8B-B14F-4D97-AF65-F5344CB8AC3E}">
        <p14:creationId xmlns:p14="http://schemas.microsoft.com/office/powerpoint/2010/main" val="873348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84489"/>
          </a:xfrm>
        </p:spPr>
      </p:pic>
      <p:sp>
        <p:nvSpPr>
          <p:cNvPr id="3" name="TextBox 2"/>
          <p:cNvSpPr txBox="1"/>
          <p:nvPr/>
        </p:nvSpPr>
        <p:spPr>
          <a:xfrm>
            <a:off x="323528" y="31867"/>
            <a:ext cx="8820472" cy="6555641"/>
          </a:xfrm>
          <a:prstGeom prst="rect">
            <a:avLst/>
          </a:prstGeom>
          <a:noFill/>
        </p:spPr>
        <p:txBody>
          <a:bodyPr wrap="square" rtlCol="0">
            <a:spAutoFit/>
          </a:bodyPr>
          <a:lstStyle/>
          <a:p>
            <a:r>
              <a:rPr lang="en-US" sz="3000" b="1" i="1" dirty="0">
                <a:solidFill>
                  <a:srgbClr val="7030A0"/>
                </a:solidFill>
                <a:latin typeface="Times New Roman" pitchFamily="18" charset="0"/>
                <a:cs typeface="Times New Roman" pitchFamily="18" charset="0"/>
              </a:rPr>
              <a:t> </a:t>
            </a:r>
            <a:r>
              <a:rPr lang="en-US" sz="3000" b="1" i="1" dirty="0" smtClean="0">
                <a:solidFill>
                  <a:srgbClr val="7030A0"/>
                </a:solidFill>
                <a:latin typeface="Times New Roman" pitchFamily="18" charset="0"/>
                <a:cs typeface="Times New Roman" pitchFamily="18" charset="0"/>
              </a:rPr>
              <a:t>      * </a:t>
            </a:r>
            <a:r>
              <a:rPr lang="en-US" sz="3000" b="1" i="1" dirty="0" err="1" smtClean="0">
                <a:solidFill>
                  <a:srgbClr val="7030A0"/>
                </a:solidFill>
                <a:latin typeface="Times New Roman" pitchFamily="18" charset="0"/>
                <a:cs typeface="Times New Roman" pitchFamily="18" charset="0"/>
              </a:rPr>
              <a:t>Sông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Hương</a:t>
            </a:r>
            <a:r>
              <a:rPr lang="en-US" sz="3000" b="1" i="1" dirty="0" smtClean="0">
                <a:solidFill>
                  <a:srgbClr val="7030A0"/>
                </a:solidFill>
                <a:latin typeface="Times New Roman" pitchFamily="18" charset="0"/>
                <a:cs typeface="Times New Roman" pitchFamily="18" charset="0"/>
              </a:rPr>
              <a:t> - </a:t>
            </a:r>
            <a:r>
              <a:rPr lang="en-US" sz="3000" b="1" i="1" dirty="0" err="1" smtClean="0">
                <a:solidFill>
                  <a:srgbClr val="7030A0"/>
                </a:solidFill>
                <a:latin typeface="Times New Roman" pitchFamily="18" charset="0"/>
                <a:cs typeface="Times New Roman" pitchFamily="18" charset="0"/>
              </a:rPr>
              <a:t>dòng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sông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âm</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nhạc</a:t>
            </a:r>
            <a:endParaRPr lang="en-US" sz="3000" b="1" i="1" dirty="0" smtClean="0">
              <a:solidFill>
                <a:srgbClr val="7030A0"/>
              </a:solidFill>
              <a:latin typeface="Times New Roman" pitchFamily="18" charset="0"/>
              <a:cs typeface="Times New Roman" pitchFamily="18" charset="0"/>
            </a:endParaRPr>
          </a:p>
          <a:p>
            <a:endParaRPr lang="en-US" sz="3000" dirty="0" smtClean="0">
              <a:solidFill>
                <a:srgbClr val="7030A0"/>
              </a:solidFill>
              <a:latin typeface="Times New Roman" pitchFamily="18" charset="0"/>
              <a:cs typeface="Times New Roman" pitchFamily="18" charset="0"/>
            </a:endParaRPr>
          </a:p>
          <a:p>
            <a:r>
              <a:rPr lang="en-US" sz="3000" dirty="0">
                <a:solidFill>
                  <a:srgbClr val="7030A0"/>
                </a:solidFill>
                <a:latin typeface="Times New Roman" pitchFamily="18" charset="0"/>
                <a:cs typeface="Times New Roman" pitchFamily="18" charset="0"/>
              </a:rPr>
              <a:t>-</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Sông</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Hương</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là</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nơi</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sinh</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thành</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nền</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âm</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nhạc</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cổ</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điển</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Huế</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những</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câu</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hò</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dân</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gian</a:t>
            </a:r>
            <a:r>
              <a:rPr lang="en-US" sz="3000" dirty="0" smtClean="0">
                <a:solidFill>
                  <a:srgbClr val="7030A0"/>
                </a:solidFill>
                <a:latin typeface="Times New Roman" pitchFamily="18" charset="0"/>
                <a:cs typeface="Times New Roman" pitchFamily="18" charset="0"/>
              </a:rPr>
              <a:t>.</a:t>
            </a:r>
          </a:p>
          <a:p>
            <a:r>
              <a:rPr lang="en-US" sz="3000" dirty="0">
                <a:solidFill>
                  <a:srgbClr val="7030A0"/>
                </a:solidFill>
                <a:latin typeface="Times New Roman" pitchFamily="18" charset="0"/>
                <a:cs typeface="Times New Roman" pitchFamily="18" charset="0"/>
              </a:rPr>
              <a:t>-</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Sông</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Hương</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cũng</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là</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sân</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khấu</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biểu</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diễn</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của</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nền</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âm</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nhạc</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Huế</a:t>
            </a:r>
            <a:r>
              <a:rPr lang="en-US" sz="3000" dirty="0" smtClean="0">
                <a:solidFill>
                  <a:srgbClr val="7030A0"/>
                </a:solidFill>
                <a:latin typeface="Times New Roman" pitchFamily="18" charset="0"/>
                <a:cs typeface="Times New Roman" pitchFamily="18" charset="0"/>
              </a:rPr>
              <a:t>.</a:t>
            </a:r>
          </a:p>
          <a:p>
            <a:r>
              <a:rPr lang="en-US" sz="3000" dirty="0">
                <a:solidFill>
                  <a:srgbClr val="7030A0"/>
                </a:solidFill>
                <a:latin typeface="Times New Roman" pitchFamily="18" charset="0"/>
                <a:cs typeface="Times New Roman" pitchFamily="18" charset="0"/>
              </a:rPr>
              <a:t> </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Nguyễn</a:t>
            </a:r>
            <a:r>
              <a:rPr lang="en-US" sz="3000" dirty="0" smtClean="0">
                <a:solidFill>
                  <a:srgbClr val="7030A0"/>
                </a:solidFill>
                <a:latin typeface="Times New Roman" pitchFamily="18" charset="0"/>
                <a:cs typeface="Times New Roman" pitchFamily="18" charset="0"/>
              </a:rPr>
              <a:t> Du </a:t>
            </a:r>
            <a:r>
              <a:rPr lang="en-US" sz="3000" i="1" dirty="0" smtClean="0">
                <a:solidFill>
                  <a:srgbClr val="7030A0"/>
                </a:solidFill>
                <a:latin typeface="Times New Roman" pitchFamily="18" charset="0"/>
                <a:cs typeface="Times New Roman" pitchFamily="18" charset="0"/>
              </a:rPr>
              <a:t>“</a:t>
            </a:r>
            <a:r>
              <a:rPr lang="en-US" sz="3000" i="1" dirty="0" err="1" smtClean="0">
                <a:solidFill>
                  <a:srgbClr val="7030A0"/>
                </a:solidFill>
                <a:latin typeface="Times New Roman" pitchFamily="18" charset="0"/>
                <a:cs typeface="Times New Roman" pitchFamily="18" charset="0"/>
              </a:rPr>
              <a:t>bao</a:t>
            </a:r>
            <a:r>
              <a:rPr lang="en-US" sz="3000" i="1" dirty="0" smtClean="0">
                <a:solidFill>
                  <a:srgbClr val="7030A0"/>
                </a:solidFill>
                <a:latin typeface="Times New Roman" pitchFamily="18" charset="0"/>
                <a:cs typeface="Times New Roman" pitchFamily="18" charset="0"/>
              </a:rPr>
              <a:t> </a:t>
            </a:r>
            <a:r>
              <a:rPr lang="en-US" sz="3000" i="1" dirty="0" err="1" smtClean="0">
                <a:solidFill>
                  <a:srgbClr val="7030A0"/>
                </a:solidFill>
                <a:latin typeface="Times New Roman" pitchFamily="18" charset="0"/>
                <a:cs typeface="Times New Roman" pitchFamily="18" charset="0"/>
              </a:rPr>
              <a:t>năm</a:t>
            </a:r>
            <a:r>
              <a:rPr lang="en-US" sz="3000" i="1" dirty="0" smtClean="0">
                <a:solidFill>
                  <a:srgbClr val="7030A0"/>
                </a:solidFill>
                <a:latin typeface="Times New Roman" pitchFamily="18" charset="0"/>
                <a:cs typeface="Times New Roman" pitchFamily="18" charset="0"/>
              </a:rPr>
              <a:t>…</a:t>
            </a:r>
            <a:r>
              <a:rPr lang="en-US" sz="3000" i="1" dirty="0" err="1" smtClean="0">
                <a:solidFill>
                  <a:srgbClr val="7030A0"/>
                </a:solidFill>
                <a:latin typeface="Times New Roman" pitchFamily="18" charset="0"/>
                <a:cs typeface="Times New Roman" pitchFamily="18" charset="0"/>
              </a:rPr>
              <a:t>phiến</a:t>
            </a:r>
            <a:r>
              <a:rPr lang="en-US" sz="3000" i="1" dirty="0" smtClean="0">
                <a:solidFill>
                  <a:srgbClr val="7030A0"/>
                </a:solidFill>
                <a:latin typeface="Times New Roman" pitchFamily="18" charset="0"/>
                <a:cs typeface="Times New Roman" pitchFamily="18" charset="0"/>
              </a:rPr>
              <a:t> </a:t>
            </a:r>
            <a:r>
              <a:rPr lang="en-US" sz="3000" i="1" dirty="0" err="1" smtClean="0">
                <a:solidFill>
                  <a:srgbClr val="7030A0"/>
                </a:solidFill>
                <a:latin typeface="Times New Roman" pitchFamily="18" charset="0"/>
                <a:cs typeface="Times New Roman" pitchFamily="18" charset="0"/>
              </a:rPr>
              <a:t>trăng</a:t>
            </a:r>
            <a:r>
              <a:rPr lang="en-US" sz="3000" i="1" dirty="0" smtClean="0">
                <a:solidFill>
                  <a:srgbClr val="7030A0"/>
                </a:solidFill>
                <a:latin typeface="Times New Roman" pitchFamily="18" charset="0"/>
                <a:cs typeface="Times New Roman" pitchFamily="18" charset="0"/>
              </a:rPr>
              <a:t> </a:t>
            </a:r>
            <a:r>
              <a:rPr lang="en-US" sz="3000" i="1" dirty="0" err="1" smtClean="0">
                <a:solidFill>
                  <a:srgbClr val="7030A0"/>
                </a:solidFill>
                <a:latin typeface="Times New Roman" pitchFamily="18" charset="0"/>
                <a:cs typeface="Times New Roman" pitchFamily="18" charset="0"/>
              </a:rPr>
              <a:t>sầu</a:t>
            </a:r>
            <a:r>
              <a:rPr lang="en-US" sz="3000" i="1"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để</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khai</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sinh</a:t>
            </a:r>
            <a:r>
              <a:rPr lang="en-US" sz="3000" dirty="0" smtClean="0">
                <a:solidFill>
                  <a:srgbClr val="7030A0"/>
                </a:solidFill>
                <a:latin typeface="Times New Roman" pitchFamily="18" charset="0"/>
                <a:cs typeface="Times New Roman" pitchFamily="18" charset="0"/>
              </a:rPr>
              <a:t> </a:t>
            </a:r>
            <a:r>
              <a:rPr lang="en-US" sz="3000" i="1" dirty="0" smtClean="0">
                <a:solidFill>
                  <a:srgbClr val="7030A0"/>
                </a:solidFill>
                <a:latin typeface="Times New Roman" pitchFamily="18" charset="0"/>
                <a:cs typeface="Times New Roman" pitchFamily="18" charset="0"/>
              </a:rPr>
              <a:t>“</a:t>
            </a:r>
            <a:r>
              <a:rPr lang="en-US" sz="3000" i="1" dirty="0" err="1">
                <a:solidFill>
                  <a:srgbClr val="7030A0"/>
                </a:solidFill>
                <a:latin typeface="Times New Roman" pitchFamily="18" charset="0"/>
                <a:cs typeface="Times New Roman" pitchFamily="18" charset="0"/>
              </a:rPr>
              <a:t>những</a:t>
            </a:r>
            <a:r>
              <a:rPr lang="en-US" sz="3000" i="1" dirty="0">
                <a:solidFill>
                  <a:srgbClr val="7030A0"/>
                </a:solidFill>
                <a:latin typeface="Times New Roman" pitchFamily="18" charset="0"/>
                <a:cs typeface="Times New Roman" pitchFamily="18" charset="0"/>
              </a:rPr>
              <a:t> </a:t>
            </a:r>
            <a:r>
              <a:rPr lang="en-US" sz="3000" i="1" dirty="0" err="1">
                <a:solidFill>
                  <a:srgbClr val="7030A0"/>
                </a:solidFill>
                <a:latin typeface="Times New Roman" pitchFamily="18" charset="0"/>
                <a:cs typeface="Times New Roman" pitchFamily="18" charset="0"/>
              </a:rPr>
              <a:t>bản</a:t>
            </a:r>
            <a:r>
              <a:rPr lang="en-US" sz="3000" i="1" dirty="0">
                <a:solidFill>
                  <a:srgbClr val="7030A0"/>
                </a:solidFill>
                <a:latin typeface="Times New Roman" pitchFamily="18" charset="0"/>
                <a:cs typeface="Times New Roman" pitchFamily="18" charset="0"/>
              </a:rPr>
              <a:t> </a:t>
            </a:r>
            <a:r>
              <a:rPr lang="en-US" sz="3000" i="1" dirty="0" err="1">
                <a:solidFill>
                  <a:srgbClr val="7030A0"/>
                </a:solidFill>
                <a:latin typeface="Times New Roman" pitchFamily="18" charset="0"/>
                <a:cs typeface="Times New Roman" pitchFamily="18" charset="0"/>
              </a:rPr>
              <a:t>đàn</a:t>
            </a:r>
            <a:r>
              <a:rPr lang="en-US" sz="3000" i="1" dirty="0">
                <a:solidFill>
                  <a:srgbClr val="7030A0"/>
                </a:solidFill>
                <a:latin typeface="Times New Roman" pitchFamily="18" charset="0"/>
                <a:cs typeface="Times New Roman" pitchFamily="18" charset="0"/>
              </a:rPr>
              <a:t> </a:t>
            </a:r>
            <a:r>
              <a:rPr lang="en-US" sz="3000" i="1" dirty="0" err="1">
                <a:solidFill>
                  <a:srgbClr val="7030A0"/>
                </a:solidFill>
                <a:latin typeface="Times New Roman" pitchFamily="18" charset="0"/>
                <a:cs typeface="Times New Roman" pitchFamily="18" charset="0"/>
              </a:rPr>
              <a:t>đã</a:t>
            </a:r>
            <a:r>
              <a:rPr lang="en-US" sz="3000" i="1" dirty="0">
                <a:solidFill>
                  <a:srgbClr val="7030A0"/>
                </a:solidFill>
                <a:latin typeface="Times New Roman" pitchFamily="18" charset="0"/>
                <a:cs typeface="Times New Roman" pitchFamily="18" charset="0"/>
              </a:rPr>
              <a:t> </a:t>
            </a:r>
            <a:r>
              <a:rPr lang="en-US" sz="3000" i="1" dirty="0" err="1">
                <a:solidFill>
                  <a:srgbClr val="7030A0"/>
                </a:solidFill>
                <a:latin typeface="Times New Roman" pitchFamily="18" charset="0"/>
                <a:cs typeface="Times New Roman" pitchFamily="18" charset="0"/>
              </a:rPr>
              <a:t>đi</a:t>
            </a:r>
            <a:r>
              <a:rPr lang="en-US" sz="3000" i="1" dirty="0">
                <a:solidFill>
                  <a:srgbClr val="7030A0"/>
                </a:solidFill>
                <a:latin typeface="Times New Roman" pitchFamily="18" charset="0"/>
                <a:cs typeface="Times New Roman" pitchFamily="18" charset="0"/>
              </a:rPr>
              <a:t> </a:t>
            </a:r>
            <a:r>
              <a:rPr lang="en-US" sz="3000" i="1" dirty="0" err="1">
                <a:solidFill>
                  <a:srgbClr val="7030A0"/>
                </a:solidFill>
                <a:latin typeface="Times New Roman" pitchFamily="18" charset="0"/>
                <a:cs typeface="Times New Roman" pitchFamily="18" charset="0"/>
              </a:rPr>
              <a:t>suốt</a:t>
            </a:r>
            <a:r>
              <a:rPr lang="en-US" sz="3000" i="1" dirty="0">
                <a:solidFill>
                  <a:srgbClr val="7030A0"/>
                </a:solidFill>
                <a:latin typeface="Times New Roman" pitchFamily="18" charset="0"/>
                <a:cs typeface="Times New Roman" pitchFamily="18" charset="0"/>
              </a:rPr>
              <a:t> </a:t>
            </a:r>
            <a:r>
              <a:rPr lang="en-US" sz="3000" i="1" dirty="0" err="1">
                <a:solidFill>
                  <a:srgbClr val="7030A0"/>
                </a:solidFill>
                <a:latin typeface="Times New Roman" pitchFamily="18" charset="0"/>
                <a:cs typeface="Times New Roman" pitchFamily="18" charset="0"/>
              </a:rPr>
              <a:t>cuộc</a:t>
            </a:r>
            <a:r>
              <a:rPr lang="en-US" sz="3000" i="1" dirty="0">
                <a:solidFill>
                  <a:srgbClr val="7030A0"/>
                </a:solidFill>
                <a:latin typeface="Times New Roman" pitchFamily="18" charset="0"/>
                <a:cs typeface="Times New Roman" pitchFamily="18" charset="0"/>
              </a:rPr>
              <a:t> </a:t>
            </a:r>
            <a:r>
              <a:rPr lang="en-US" sz="3000" i="1" dirty="0" err="1">
                <a:solidFill>
                  <a:srgbClr val="7030A0"/>
                </a:solidFill>
                <a:latin typeface="Times New Roman" pitchFamily="18" charset="0"/>
                <a:cs typeface="Times New Roman" pitchFamily="18" charset="0"/>
              </a:rPr>
              <a:t>đời</a:t>
            </a:r>
            <a:r>
              <a:rPr lang="en-US" sz="3000" i="1" dirty="0">
                <a:solidFill>
                  <a:srgbClr val="7030A0"/>
                </a:solidFill>
                <a:latin typeface="Times New Roman" pitchFamily="18" charset="0"/>
                <a:cs typeface="Times New Roman" pitchFamily="18" charset="0"/>
              </a:rPr>
              <a:t> </a:t>
            </a:r>
            <a:r>
              <a:rPr lang="en-US" sz="3000" i="1" dirty="0" err="1">
                <a:solidFill>
                  <a:srgbClr val="7030A0"/>
                </a:solidFill>
                <a:latin typeface="Times New Roman" pitchFamily="18" charset="0"/>
                <a:cs typeface="Times New Roman" pitchFamily="18" charset="0"/>
              </a:rPr>
              <a:t>Kiều</a:t>
            </a:r>
            <a:r>
              <a:rPr lang="en-US" sz="3000" i="1" dirty="0">
                <a:solidFill>
                  <a:srgbClr val="7030A0"/>
                </a:solidFill>
                <a:latin typeface="Times New Roman" pitchFamily="18" charset="0"/>
                <a:cs typeface="Times New Roman" pitchFamily="18" charset="0"/>
              </a:rPr>
              <a:t>”</a:t>
            </a:r>
            <a:r>
              <a:rPr lang="en-US" sz="3000" dirty="0" smtClean="0">
                <a:solidFill>
                  <a:srgbClr val="7030A0"/>
                </a:solidFill>
                <a:latin typeface="Times New Roman" pitchFamily="18" charset="0"/>
                <a:cs typeface="Times New Roman" pitchFamily="18" charset="0"/>
              </a:rPr>
              <a:t> </a:t>
            </a:r>
          </a:p>
          <a:p>
            <a:r>
              <a:rPr lang="en-US" sz="3000" b="1" i="1" dirty="0" smtClean="0">
                <a:solidFill>
                  <a:srgbClr val="7030A0"/>
                </a:solidFill>
                <a:latin typeface="Times New Roman" pitchFamily="18" charset="0"/>
                <a:cs typeface="Times New Roman" pitchFamily="18" charset="0"/>
                <a:sym typeface="Wingdings"/>
              </a:rPr>
              <a:t></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Cũng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như</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nàng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Kiều</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không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chỉ</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có</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nhan</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sắc</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mà</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còn</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rất</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mực</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tài</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hoa</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sông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Hương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trong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cái</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nhìn</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của</a:t>
            </a:r>
            <a:r>
              <a:rPr lang="en-US" sz="3000" b="1" i="1" dirty="0" smtClean="0">
                <a:solidFill>
                  <a:srgbClr val="7030A0"/>
                </a:solidFill>
                <a:latin typeface="Times New Roman" pitchFamily="18" charset="0"/>
                <a:cs typeface="Times New Roman" pitchFamily="18" charset="0"/>
              </a:rPr>
              <a:t> HPNT </a:t>
            </a:r>
            <a:r>
              <a:rPr lang="en-US" sz="3000" b="1" i="1" dirty="0" err="1" smtClean="0">
                <a:solidFill>
                  <a:srgbClr val="7030A0"/>
                </a:solidFill>
                <a:latin typeface="Times New Roman" pitchFamily="18" charset="0"/>
                <a:cs typeface="Times New Roman" pitchFamily="18" charset="0"/>
              </a:rPr>
              <a:t>còn</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là</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người</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tài</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nữ</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đánh</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đàn</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lúc</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đêm</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khuya</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là</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dòng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sông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âm</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nhạc</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Đây</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là</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nét</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riêng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không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thể</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trộn</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lẫn</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của</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sông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Hương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với</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các</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dòng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sông</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khác</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của</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đất</a:t>
            </a:r>
            <a:r>
              <a:rPr lang="en-US" sz="3000" b="1" i="1" dirty="0" smtClean="0">
                <a:solidFill>
                  <a:srgbClr val="7030A0"/>
                </a:solidFill>
                <a:latin typeface="Times New Roman" pitchFamily="18" charset="0"/>
                <a:cs typeface="Times New Roman" pitchFamily="18" charset="0"/>
              </a:rPr>
              <a:t> </a:t>
            </a:r>
            <a:r>
              <a:rPr lang="en-US" sz="3000" b="1" i="1" dirty="0" err="1" smtClean="0">
                <a:solidFill>
                  <a:srgbClr val="7030A0"/>
                </a:solidFill>
                <a:latin typeface="Times New Roman" pitchFamily="18" charset="0"/>
                <a:cs typeface="Times New Roman" pitchFamily="18" charset="0"/>
              </a:rPr>
              <a:t>nước</a:t>
            </a:r>
            <a:r>
              <a:rPr lang="en-US" sz="3000" b="1" i="1" dirty="0" smtClean="0">
                <a:solidFill>
                  <a:srgbClr val="7030A0"/>
                </a:solidFill>
                <a:latin typeface="Times New Roman" pitchFamily="18" charset="0"/>
                <a:cs typeface="Times New Roman" pitchFamily="18" charset="0"/>
              </a:rPr>
              <a:t>.</a:t>
            </a:r>
            <a:endParaRPr lang="en-US" sz="3000" dirty="0">
              <a:solidFill>
                <a:srgbClr val="7030A0"/>
              </a:solidFill>
            </a:endParaRPr>
          </a:p>
        </p:txBody>
      </p:sp>
    </p:spTree>
    <p:extLst>
      <p:ext uri="{BB962C8B-B14F-4D97-AF65-F5344CB8AC3E}">
        <p14:creationId xmlns:p14="http://schemas.microsoft.com/office/powerpoint/2010/main" val="873348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 Huế trên sông Hương- Lí Mười Thương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922710"/>
          </a:xfrm>
          <a:prstGeom prst="rect">
            <a:avLst/>
          </a:prstGeom>
        </p:spPr>
      </p:pic>
    </p:spTree>
    <p:extLst>
      <p:ext uri="{BB962C8B-B14F-4D97-AF65-F5344CB8AC3E}">
        <p14:creationId xmlns:p14="http://schemas.microsoft.com/office/powerpoint/2010/main" val="3912761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2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84489"/>
          </a:xfrm>
        </p:spPr>
      </p:pic>
      <p:sp>
        <p:nvSpPr>
          <p:cNvPr id="3" name="TextBox 2"/>
          <p:cNvSpPr txBox="1"/>
          <p:nvPr/>
        </p:nvSpPr>
        <p:spPr>
          <a:xfrm>
            <a:off x="1043608" y="1052736"/>
            <a:ext cx="8100392" cy="4031873"/>
          </a:xfrm>
          <a:prstGeom prst="rect">
            <a:avLst/>
          </a:prstGeom>
          <a:noFill/>
        </p:spPr>
        <p:txBody>
          <a:bodyPr wrap="square" rtlCol="0">
            <a:spAutoFit/>
          </a:bodyPr>
          <a:lstStyle/>
          <a:p>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Vấn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đề</a:t>
            </a:r>
            <a:r>
              <a:rPr lang="en-US" sz="3200" b="1" i="1" dirty="0" smtClean="0">
                <a:solidFill>
                  <a:srgbClr val="7030A0"/>
                </a:solidFill>
                <a:latin typeface="Times New Roman" pitchFamily="18" charset="0"/>
                <a:cs typeface="Times New Roman" pitchFamily="18" charset="0"/>
              </a:rPr>
              <a:t> 2: SH- </a:t>
            </a:r>
            <a:r>
              <a:rPr lang="en-US" sz="3200" b="1" i="1" dirty="0" err="1" smtClean="0">
                <a:solidFill>
                  <a:srgbClr val="7030A0"/>
                </a:solidFill>
                <a:latin typeface="Times New Roman" pitchFamily="18" charset="0"/>
                <a:cs typeface="Times New Roman" pitchFamily="18" charset="0"/>
              </a:rPr>
              <a:t>dòng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của</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thi</a:t>
            </a:r>
            <a:r>
              <a:rPr lang="en-US" sz="3200" b="1" i="1" dirty="0" smtClean="0">
                <a:solidFill>
                  <a:srgbClr val="7030A0"/>
                </a:solidFill>
                <a:latin typeface="Times New Roman" pitchFamily="18" charset="0"/>
                <a:cs typeface="Times New Roman" pitchFamily="18" charset="0"/>
              </a:rPr>
              <a:t> ca</a:t>
            </a:r>
          </a:p>
          <a:p>
            <a:endParaRPr lang="en-US" sz="3200" b="1" i="1" dirty="0" smtClean="0">
              <a:solidFill>
                <a:srgbClr val="7030A0"/>
              </a:solidFill>
              <a:latin typeface="Times New Roman" pitchFamily="18" charset="0"/>
              <a:cs typeface="Times New Roman" pitchFamily="18" charset="0"/>
            </a:endParaRPr>
          </a:p>
          <a:p>
            <a:r>
              <a:rPr lang="en-US" sz="3200" b="1" i="1" dirty="0" err="1" smtClean="0">
                <a:solidFill>
                  <a:srgbClr val="7030A0"/>
                </a:solidFill>
                <a:latin typeface="Times New Roman" pitchFamily="18" charset="0"/>
                <a:cs typeface="Times New Roman" pitchFamily="18" charset="0"/>
              </a:rPr>
              <a:t>Gợi</a:t>
            </a:r>
            <a:r>
              <a:rPr lang="en-US" sz="3200" b="1" i="1" dirty="0" smtClean="0">
                <a:solidFill>
                  <a:srgbClr val="7030A0"/>
                </a:solidFill>
                <a:latin typeface="Times New Roman" pitchFamily="18" charset="0"/>
                <a:cs typeface="Times New Roman" pitchFamily="18" charset="0"/>
              </a:rPr>
              <a:t> ý:</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Bước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vào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địa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hạt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thi</a:t>
            </a:r>
            <a:r>
              <a:rPr lang="en-US" sz="3200" dirty="0" smtClean="0">
                <a:solidFill>
                  <a:srgbClr val="7030A0"/>
                </a:solidFill>
                <a:latin typeface="Times New Roman" pitchFamily="18" charset="0"/>
                <a:cs typeface="Times New Roman" pitchFamily="18" charset="0"/>
              </a:rPr>
              <a:t> ca, </a:t>
            </a:r>
            <a:r>
              <a:rPr lang="en-US" sz="3200" dirty="0" err="1" smtClean="0">
                <a:solidFill>
                  <a:srgbClr val="7030A0"/>
                </a:solidFill>
                <a:latin typeface="Times New Roman" pitchFamily="18" charset="0"/>
                <a:cs typeface="Times New Roman" pitchFamily="18" charset="0"/>
              </a:rPr>
              <a:t>trong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cảm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quan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các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nhân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Hương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hiện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lên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như</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thế</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nào</a:t>
            </a:r>
            <a:r>
              <a:rPr lang="en-US" sz="3200" dirty="0" smtClean="0">
                <a:solidFill>
                  <a:srgbClr val="7030A0"/>
                </a:solidFill>
                <a:latin typeface="Times New Roman" pitchFamily="18" charset="0"/>
                <a:cs typeface="Times New Roman" pitchFamily="18" charset="0"/>
              </a:rPr>
              <a:t>?</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Em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nhận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xét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gì</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về</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nét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đẹp</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Hương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trong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cảm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nhận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mỗi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nhà</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thơ</a:t>
            </a:r>
            <a:r>
              <a:rPr lang="en-US" sz="3200" dirty="0" smtClean="0">
                <a:solidFill>
                  <a:srgbClr val="7030A0"/>
                </a:solidFill>
                <a:latin typeface="Times New Roman" pitchFamily="18" charset="0"/>
                <a:cs typeface="Times New Roman" pitchFamily="18" charset="0"/>
              </a:rPr>
              <a:t>?</a:t>
            </a:r>
          </a:p>
          <a:p>
            <a:endParaRPr lang="en-US" sz="3200" dirty="0">
              <a:solidFill>
                <a:srgbClr val="7030A0"/>
              </a:solidFill>
            </a:endParaRPr>
          </a:p>
        </p:txBody>
      </p:sp>
    </p:spTree>
    <p:extLst>
      <p:ext uri="{BB962C8B-B14F-4D97-AF65-F5344CB8AC3E}">
        <p14:creationId xmlns:p14="http://schemas.microsoft.com/office/powerpoint/2010/main" val="873348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84489"/>
          </a:xfrm>
        </p:spPr>
      </p:pic>
      <p:sp>
        <p:nvSpPr>
          <p:cNvPr id="3" name="TextBox 2"/>
          <p:cNvSpPr txBox="1"/>
          <p:nvPr/>
        </p:nvSpPr>
        <p:spPr>
          <a:xfrm>
            <a:off x="251520" y="40813"/>
            <a:ext cx="8892480" cy="6986528"/>
          </a:xfrm>
          <a:prstGeom prst="rect">
            <a:avLst/>
          </a:prstGeom>
          <a:noFill/>
        </p:spPr>
        <p:txBody>
          <a:bodyPr wrap="square" rtlCol="0">
            <a:spAutoFit/>
          </a:bodyPr>
          <a:lstStyle/>
          <a:p>
            <a:r>
              <a:rPr lang="en-US" sz="3200" b="1" i="1" dirty="0" smtClean="0">
                <a:solidFill>
                  <a:srgbClr val="7030A0"/>
                </a:solidFill>
                <a:latin typeface="Times New Roman" pitchFamily="18" charset="0"/>
                <a:cs typeface="Times New Roman" pitchFamily="18" charset="0"/>
              </a:rPr>
              <a:t>          * </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Hương</a:t>
            </a:r>
            <a:r>
              <a:rPr lang="en-US" sz="3200" b="1" i="1" dirty="0" smtClean="0">
                <a:solidFill>
                  <a:srgbClr val="7030A0"/>
                </a:solidFill>
                <a:latin typeface="Times New Roman" pitchFamily="18" charset="0"/>
                <a:cs typeface="Times New Roman" pitchFamily="18" charset="0"/>
              </a:rPr>
              <a:t> – </a:t>
            </a:r>
            <a:r>
              <a:rPr lang="en-US" sz="3200" b="1" i="1" dirty="0" err="1" smtClean="0">
                <a:solidFill>
                  <a:srgbClr val="7030A0"/>
                </a:solidFill>
                <a:latin typeface="Times New Roman" pitchFamily="18" charset="0"/>
                <a:cs typeface="Times New Roman" pitchFamily="18" charset="0"/>
              </a:rPr>
              <a:t>dòng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của</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thi</a:t>
            </a:r>
            <a:r>
              <a:rPr lang="en-US" sz="3200" b="1" i="1" dirty="0" smtClean="0">
                <a:solidFill>
                  <a:srgbClr val="7030A0"/>
                </a:solidFill>
                <a:latin typeface="Times New Roman" pitchFamily="18" charset="0"/>
                <a:cs typeface="Times New Roman" pitchFamily="18" charset="0"/>
              </a:rPr>
              <a:t> ca</a:t>
            </a:r>
          </a:p>
          <a:p>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Hương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thơ</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mộng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trong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thơ</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Tản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Đà</a:t>
            </a:r>
            <a:r>
              <a:rPr lang="en-US" sz="3200" dirty="0" smtClean="0">
                <a:solidFill>
                  <a:srgbClr val="7030A0"/>
                </a:solidFill>
                <a:latin typeface="Times New Roman" pitchFamily="18" charset="0"/>
                <a:cs typeface="Times New Roman" pitchFamily="18" charset="0"/>
              </a:rPr>
              <a:t>;</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Hùng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trong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thơ</a:t>
            </a:r>
            <a:r>
              <a:rPr lang="en-US" sz="3200" dirty="0" smtClean="0">
                <a:solidFill>
                  <a:srgbClr val="7030A0"/>
                </a:solidFill>
                <a:latin typeface="Times New Roman" pitchFamily="18" charset="0"/>
                <a:cs typeface="Times New Roman" pitchFamily="18" charset="0"/>
              </a:rPr>
              <a:t> Cao </a:t>
            </a:r>
            <a:r>
              <a:rPr lang="en-US" sz="3200" dirty="0" err="1" smtClean="0">
                <a:solidFill>
                  <a:srgbClr val="7030A0"/>
                </a:solidFill>
                <a:latin typeface="Times New Roman" pitchFamily="18" charset="0"/>
                <a:cs typeface="Times New Roman" pitchFamily="18" charset="0"/>
              </a:rPr>
              <a:t>Bá</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Quát</a:t>
            </a:r>
            <a:r>
              <a:rPr lang="en-US" sz="3200" dirty="0" smtClean="0">
                <a:solidFill>
                  <a:srgbClr val="7030A0"/>
                </a:solidFill>
                <a:latin typeface="Times New Roman" pitchFamily="18" charset="0"/>
                <a:cs typeface="Times New Roman" pitchFamily="18" charset="0"/>
              </a:rPr>
              <a:t>;</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Nỗi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quan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hoài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vạn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cổ</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trong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thơ</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Bà</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Huyện</a:t>
            </a:r>
            <a:r>
              <a:rPr lang="en-US" sz="3200" dirty="0" smtClean="0">
                <a:solidFill>
                  <a:srgbClr val="7030A0"/>
                </a:solidFill>
                <a:latin typeface="Times New Roman" pitchFamily="18" charset="0"/>
                <a:cs typeface="Times New Roman" pitchFamily="18" charset="0"/>
              </a:rPr>
              <a:t> Thanh </a:t>
            </a:r>
            <a:r>
              <a:rPr lang="en-US" sz="3200" dirty="0" err="1" smtClean="0">
                <a:solidFill>
                  <a:srgbClr val="7030A0"/>
                </a:solidFill>
                <a:latin typeface="Times New Roman" pitchFamily="18" charset="0"/>
                <a:cs typeface="Times New Roman" pitchFamily="18" charset="0"/>
              </a:rPr>
              <a:t>Quan</a:t>
            </a:r>
            <a:r>
              <a:rPr lang="en-US" sz="3200" dirty="0" smtClean="0">
                <a:solidFill>
                  <a:srgbClr val="7030A0"/>
                </a:solidFill>
                <a:latin typeface="Times New Roman" pitchFamily="18" charset="0"/>
                <a:cs typeface="Times New Roman" pitchFamily="18" charset="0"/>
              </a:rPr>
              <a:t>;</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Sức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mạnh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phục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sinh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trong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thơ</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Hữu</a:t>
            </a:r>
            <a:r>
              <a:rPr lang="en-US" sz="3200" dirty="0" smtClean="0">
                <a:solidFill>
                  <a:srgbClr val="7030A0"/>
                </a:solidFill>
                <a:latin typeface="Times New Roman" pitchFamily="18" charset="0"/>
                <a:cs typeface="Times New Roman" pitchFamily="18" charset="0"/>
              </a:rPr>
              <a:t>…</a:t>
            </a:r>
          </a:p>
          <a:p>
            <a:r>
              <a:rPr lang="en-US" sz="3200" b="1" i="1" dirty="0" smtClean="0">
                <a:solidFill>
                  <a:srgbClr val="7030A0"/>
                </a:solidFill>
                <a:latin typeface="Times New Roman" pitchFamily="18" charset="0"/>
                <a:cs typeface="Times New Roman" pitchFamily="18" charset="0"/>
                <a:sym typeface="Wingdings"/>
              </a:rPr>
              <a:t> </a:t>
            </a:r>
            <a:r>
              <a:rPr lang="en-US" sz="3200" b="1" i="1" dirty="0" smtClean="0">
                <a:solidFill>
                  <a:srgbClr val="7030A0"/>
                </a:solidFill>
                <a:latin typeface="Times New Roman" pitchFamily="18" charset="0"/>
                <a:cs typeface="Times New Roman" pitchFamily="18" charset="0"/>
              </a:rPr>
              <a:t>Ở </a:t>
            </a:r>
            <a:r>
              <a:rPr lang="en-US" sz="3200" b="1" i="1" dirty="0" err="1" smtClean="0">
                <a:solidFill>
                  <a:srgbClr val="7030A0"/>
                </a:solidFill>
                <a:latin typeface="Times New Roman" pitchFamily="18" charset="0"/>
                <a:cs typeface="Times New Roman" pitchFamily="18" charset="0"/>
              </a:rPr>
              <a:t>điểm</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này</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người</a:t>
            </a:r>
            <a:r>
              <a:rPr lang="en-US" sz="3200" b="1" i="1" dirty="0" smtClean="0">
                <a:solidFill>
                  <a:srgbClr val="7030A0"/>
                </a:solidFill>
                <a:latin typeface="Times New Roman" pitchFamily="18" charset="0"/>
                <a:cs typeface="Times New Roman" pitchFamily="18" charset="0"/>
              </a:rPr>
              <a:t> con </a:t>
            </a:r>
            <a:r>
              <a:rPr lang="en-US" sz="3200" b="1" i="1" dirty="0" err="1" smtClean="0">
                <a:solidFill>
                  <a:srgbClr val="7030A0"/>
                </a:solidFill>
                <a:latin typeface="Times New Roman" pitchFamily="18" charset="0"/>
                <a:cs typeface="Times New Roman" pitchFamily="18" charset="0"/>
              </a:rPr>
              <a:t>gái</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đẹp</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người</a:t>
            </a:r>
            <a:r>
              <a:rPr lang="en-US" sz="3200" b="1" i="1" dirty="0" smtClean="0">
                <a:solidFill>
                  <a:srgbClr val="7030A0"/>
                </a:solidFill>
                <a:latin typeface="Times New Roman" pitchFamily="18" charset="0"/>
                <a:cs typeface="Times New Roman" pitchFamily="18" charset="0"/>
              </a:rPr>
              <a:t> con </a:t>
            </a:r>
            <a:r>
              <a:rPr lang="en-US" sz="3200" b="1" i="1" dirty="0" err="1" smtClean="0">
                <a:solidFill>
                  <a:srgbClr val="7030A0"/>
                </a:solidFill>
                <a:latin typeface="Times New Roman" pitchFamily="18" charset="0"/>
                <a:cs typeface="Times New Roman" pitchFamily="18" charset="0"/>
              </a:rPr>
              <a:t>gái</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đa</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tình</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người</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tài</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nữ</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đã</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thực</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sự</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trở</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thành</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nàng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thơ</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trong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những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tâm</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hồn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thi</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sĩ</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Sự</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phong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phú</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của</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diện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mạo</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và</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cốt</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cách</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văn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hóa</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đã</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khiến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Hương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trong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thơ</a:t>
            </a:r>
            <a:r>
              <a:rPr lang="en-US" sz="3200" b="1" i="1" dirty="0" smtClean="0">
                <a:solidFill>
                  <a:srgbClr val="7030A0"/>
                </a:solidFill>
                <a:latin typeface="Times New Roman" pitchFamily="18" charset="0"/>
                <a:cs typeface="Times New Roman" pitchFamily="18" charset="0"/>
              </a:rPr>
              <a:t> ca </a:t>
            </a:r>
            <a:r>
              <a:rPr lang="en-US" sz="3200" b="1" i="1" dirty="0" err="1" smtClean="0">
                <a:solidFill>
                  <a:srgbClr val="7030A0"/>
                </a:solidFill>
                <a:latin typeface="Times New Roman" pitchFamily="18" charset="0"/>
                <a:cs typeface="Times New Roman" pitchFamily="18" charset="0"/>
              </a:rPr>
              <a:t>được</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khám</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phá</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và</a:t>
            </a:r>
            <a:r>
              <a:rPr lang="en-US" sz="3200" b="1" i="1" dirty="0" smtClean="0">
                <a:solidFill>
                  <a:srgbClr val="7030A0"/>
                </a:solidFill>
                <a:latin typeface="Times New Roman" pitchFamily="18" charset="0"/>
                <a:cs typeface="Times New Roman" pitchFamily="18" charset="0"/>
              </a:rPr>
              <a:t> rung </a:t>
            </a:r>
            <a:r>
              <a:rPr lang="en-US" sz="3200" b="1" i="1" dirty="0" err="1" smtClean="0">
                <a:solidFill>
                  <a:srgbClr val="7030A0"/>
                </a:solidFill>
                <a:latin typeface="Times New Roman" pitchFamily="18" charset="0"/>
                <a:cs typeface="Times New Roman" pitchFamily="18" charset="0"/>
              </a:rPr>
              <a:t>động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theo</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một</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cách</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rất</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riêng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không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bao</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giờ</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lặp</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lại</a:t>
            </a:r>
            <a:r>
              <a:rPr lang="en-US" sz="3200" b="1" i="1" dirty="0" smtClean="0">
                <a:solidFill>
                  <a:srgbClr val="7030A0"/>
                </a:solidFill>
                <a:latin typeface="Times New Roman" pitchFamily="18" charset="0"/>
                <a:cs typeface="Times New Roman" pitchFamily="18" charset="0"/>
              </a:rPr>
              <a:t>.</a:t>
            </a:r>
            <a:endParaRPr lang="en-US" sz="3200" dirty="0" smtClean="0">
              <a:solidFill>
                <a:srgbClr val="7030A0"/>
              </a:solidFill>
              <a:latin typeface="Times New Roman" pitchFamily="18" charset="0"/>
              <a:cs typeface="Times New Roman" pitchFamily="18" charset="0"/>
            </a:endParaRPr>
          </a:p>
          <a:p>
            <a:endParaRPr lang="en-US" sz="3200" dirty="0">
              <a:solidFill>
                <a:srgbClr val="7030A0"/>
              </a:solidFill>
            </a:endParaRPr>
          </a:p>
        </p:txBody>
      </p:sp>
    </p:spTree>
    <p:extLst>
      <p:ext uri="{BB962C8B-B14F-4D97-AF65-F5344CB8AC3E}">
        <p14:creationId xmlns:p14="http://schemas.microsoft.com/office/powerpoint/2010/main" val="873348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84489"/>
          </a:xfrm>
        </p:spPr>
      </p:pic>
      <p:sp>
        <p:nvSpPr>
          <p:cNvPr id="3" name="TextBox 2"/>
          <p:cNvSpPr txBox="1"/>
          <p:nvPr/>
        </p:nvSpPr>
        <p:spPr>
          <a:xfrm>
            <a:off x="575048" y="404664"/>
            <a:ext cx="8568952" cy="5509200"/>
          </a:xfrm>
          <a:prstGeom prst="rect">
            <a:avLst/>
          </a:prstGeom>
          <a:noFill/>
        </p:spPr>
        <p:txBody>
          <a:bodyPr wrap="square" rtlCol="0">
            <a:spAutoFit/>
          </a:bodyPr>
          <a:lstStyle/>
          <a:p>
            <a:r>
              <a:rPr lang="en-US" sz="3200" b="1" i="1" dirty="0" err="1" smtClean="0">
                <a:solidFill>
                  <a:srgbClr val="7030A0"/>
                </a:solidFill>
                <a:latin typeface="Times New Roman" pitchFamily="18" charset="0"/>
                <a:cs typeface="Times New Roman" pitchFamily="18" charset="0"/>
              </a:rPr>
              <a:t>Vấn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đề</a:t>
            </a:r>
            <a:r>
              <a:rPr lang="en-US" sz="3200" b="1" i="1" dirty="0" smtClean="0">
                <a:solidFill>
                  <a:srgbClr val="7030A0"/>
                </a:solidFill>
                <a:latin typeface="Times New Roman" pitchFamily="18" charset="0"/>
                <a:cs typeface="Times New Roman" pitchFamily="18" charset="0"/>
              </a:rPr>
              <a:t> 3: SH – </a:t>
            </a:r>
            <a:r>
              <a:rPr lang="en-US" sz="3200" b="1" i="1" dirty="0" err="1" smtClean="0">
                <a:solidFill>
                  <a:srgbClr val="7030A0"/>
                </a:solidFill>
                <a:latin typeface="Times New Roman" pitchFamily="18" charset="0"/>
                <a:cs typeface="Times New Roman" pitchFamily="18" charset="0"/>
              </a:rPr>
              <a:t>dòng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gắn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với</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những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phong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tục</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và</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nét</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đẹp</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tâm</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hồn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người</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dân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xứ</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Huế</a:t>
            </a:r>
            <a:endParaRPr lang="en-US" sz="3200" i="1" dirty="0" smtClean="0">
              <a:solidFill>
                <a:srgbClr val="7030A0"/>
              </a:solidFill>
              <a:latin typeface="Times New Roman" pitchFamily="18" charset="0"/>
              <a:cs typeface="Times New Roman" pitchFamily="18" charset="0"/>
            </a:endParaRPr>
          </a:p>
          <a:p>
            <a:r>
              <a:rPr lang="en-US" sz="3200" b="1" dirty="0" err="1" smtClean="0">
                <a:solidFill>
                  <a:srgbClr val="7030A0"/>
                </a:solidFill>
                <a:latin typeface="Times New Roman" pitchFamily="18" charset="0"/>
                <a:cs typeface="Times New Roman" pitchFamily="18" charset="0"/>
              </a:rPr>
              <a:t>Gợi</a:t>
            </a:r>
            <a:r>
              <a:rPr lang="en-US" sz="3200" b="1" dirty="0" smtClean="0">
                <a:solidFill>
                  <a:srgbClr val="7030A0"/>
                </a:solidFill>
                <a:latin typeface="Times New Roman" pitchFamily="18" charset="0"/>
                <a:cs typeface="Times New Roman" pitchFamily="18" charset="0"/>
              </a:rPr>
              <a:t> ý:</a:t>
            </a:r>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HPNT </a:t>
            </a:r>
            <a:r>
              <a:rPr lang="en-US" sz="3200" dirty="0" err="1" smtClean="0">
                <a:solidFill>
                  <a:srgbClr val="7030A0"/>
                </a:solidFill>
                <a:latin typeface="Times New Roman" pitchFamily="18" charset="0"/>
                <a:cs typeface="Times New Roman" pitchFamily="18" charset="0"/>
              </a:rPr>
              <a:t>liên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tưởng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màn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sương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khói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mờ</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ảo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trên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Hương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với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nét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đẹp</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nào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trong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phong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tục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truyền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thống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người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đô</a:t>
            </a:r>
            <a:r>
              <a:rPr lang="en-US" sz="3200" dirty="0" smtClean="0">
                <a:solidFill>
                  <a:srgbClr val="7030A0"/>
                </a:solidFill>
                <a:latin typeface="Times New Roman" pitchFamily="18" charset="0"/>
                <a:cs typeface="Times New Roman" pitchFamily="18" charset="0"/>
              </a:rPr>
              <a:t>?</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Vẻ</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trầm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mặc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lặng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lờ</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dòng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mối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liên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hệ</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như</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thế</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nào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với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tâm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hồn</a:t>
            </a:r>
            <a:r>
              <a:rPr lang="en-US" sz="3200" dirty="0" smtClean="0">
                <a:solidFill>
                  <a:srgbClr val="7030A0"/>
                </a:solidFill>
                <a:latin typeface="Times New Roman" pitchFamily="18" charset="0"/>
                <a:cs typeface="Times New Roman" pitchFamily="18" charset="0"/>
              </a:rPr>
              <a:t> con </a:t>
            </a:r>
            <a:r>
              <a:rPr lang="en-US" sz="3200" dirty="0" err="1" smtClean="0">
                <a:solidFill>
                  <a:srgbClr val="7030A0"/>
                </a:solidFill>
                <a:latin typeface="Times New Roman" pitchFamily="18" charset="0"/>
                <a:cs typeface="Times New Roman" pitchFamily="18" charset="0"/>
              </a:rPr>
              <a:t>người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Huế</a:t>
            </a:r>
            <a:r>
              <a:rPr lang="en-US" sz="3200" dirty="0" smtClean="0">
                <a:solidFill>
                  <a:srgbClr val="7030A0"/>
                </a:solidFill>
                <a:latin typeface="Times New Roman" pitchFamily="18" charset="0"/>
                <a:cs typeface="Times New Roman" pitchFamily="18" charset="0"/>
              </a:rPr>
              <a:t>?</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Cảm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nhận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chung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em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về</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vẻ</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đẹp</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này</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dòng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sông</a:t>
            </a:r>
            <a:r>
              <a:rPr lang="en-US" sz="3200" dirty="0" smtClean="0">
                <a:solidFill>
                  <a:srgbClr val="7030A0"/>
                </a:solidFill>
                <a:latin typeface="Times New Roman" pitchFamily="18" charset="0"/>
                <a:cs typeface="Times New Roman" pitchFamily="18" charset="0"/>
              </a:rPr>
              <a:t>?</a:t>
            </a:r>
          </a:p>
          <a:p>
            <a:endParaRPr lang="en-US" sz="3200" dirty="0">
              <a:solidFill>
                <a:srgbClr val="7030A0"/>
              </a:solidFill>
            </a:endParaRPr>
          </a:p>
        </p:txBody>
      </p:sp>
    </p:spTree>
    <p:extLst>
      <p:ext uri="{BB962C8B-B14F-4D97-AF65-F5344CB8AC3E}">
        <p14:creationId xmlns:p14="http://schemas.microsoft.com/office/powerpoint/2010/main" val="873348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84489"/>
          </a:xfrm>
        </p:spPr>
      </p:pic>
      <p:sp>
        <p:nvSpPr>
          <p:cNvPr id="3" name="TextBox 2"/>
          <p:cNvSpPr txBox="1"/>
          <p:nvPr/>
        </p:nvSpPr>
        <p:spPr>
          <a:xfrm>
            <a:off x="107504" y="260648"/>
            <a:ext cx="9036496" cy="6278642"/>
          </a:xfrm>
          <a:prstGeom prst="rect">
            <a:avLst/>
          </a:prstGeom>
          <a:noFill/>
        </p:spPr>
        <p:txBody>
          <a:bodyPr wrap="square" rtlCol="0">
            <a:spAutoFit/>
          </a:bodyPr>
          <a:lstStyle/>
          <a:p>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Hương</a:t>
            </a:r>
            <a:r>
              <a:rPr lang="en-US" sz="3200" b="1" i="1" dirty="0" smtClean="0">
                <a:solidFill>
                  <a:srgbClr val="7030A0"/>
                </a:solidFill>
                <a:latin typeface="Times New Roman" pitchFamily="18" charset="0"/>
                <a:cs typeface="Times New Roman" pitchFamily="18" charset="0"/>
              </a:rPr>
              <a:t> – </a:t>
            </a:r>
            <a:r>
              <a:rPr lang="en-US" sz="3200" b="1" i="1" dirty="0" err="1" smtClean="0">
                <a:solidFill>
                  <a:srgbClr val="7030A0"/>
                </a:solidFill>
                <a:latin typeface="Times New Roman" pitchFamily="18" charset="0"/>
                <a:cs typeface="Times New Roman" pitchFamily="18" charset="0"/>
              </a:rPr>
              <a:t>dòng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gắn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với</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những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phong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tục</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và</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vẻ</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đẹp</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tâm</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hồn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người</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dân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xứ</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Huế</a:t>
            </a:r>
            <a:r>
              <a:rPr lang="en-US" sz="3200" b="1" i="1" dirty="0" smtClean="0">
                <a:solidFill>
                  <a:srgbClr val="7030A0"/>
                </a:solidFill>
                <a:latin typeface="Times New Roman" pitchFamily="18" charset="0"/>
                <a:cs typeface="Times New Roman" pitchFamily="18" charset="0"/>
              </a:rPr>
              <a:t>.</a:t>
            </a:r>
          </a:p>
          <a:p>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Màn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sương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khói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trên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Hương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là</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màu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áo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điều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lục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sắc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áo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cưới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Huế</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xưa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được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các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cô</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dâu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trẻ</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mặc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trong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tiết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sương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giáng</a:t>
            </a:r>
            <a:r>
              <a:rPr lang="en-US" sz="3200" dirty="0" smtClean="0">
                <a:solidFill>
                  <a:srgbClr val="7030A0"/>
                </a:solidFill>
                <a:latin typeface="Times New Roman" pitchFamily="18" charset="0"/>
                <a:cs typeface="Times New Roman" pitchFamily="18" charset="0"/>
              </a:rPr>
              <a:t>.</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Vẻ</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trầm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mặc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sâu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lắng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Hương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cũng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như</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nét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riêng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trong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vẻ</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đẹp</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tâm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hồn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người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xứ</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Huế</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đoan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trang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kín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đáo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dịu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dàng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trầm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tư</a:t>
            </a:r>
            <a:r>
              <a:rPr lang="en-US" sz="3200" dirty="0" smtClean="0">
                <a:solidFill>
                  <a:srgbClr val="7030A0"/>
                </a:solidFill>
                <a:latin typeface="Times New Roman" pitchFamily="18" charset="0"/>
                <a:cs typeface="Times New Roman" pitchFamily="18" charset="0"/>
              </a:rPr>
              <a:t>,…</a:t>
            </a:r>
          </a:p>
          <a:p>
            <a:r>
              <a:rPr lang="en-US" sz="3200" b="1" i="1" dirty="0" smtClean="0">
                <a:solidFill>
                  <a:srgbClr val="7030A0"/>
                </a:solidFill>
                <a:latin typeface="Times New Roman" pitchFamily="18" charset="0"/>
                <a:cs typeface="Times New Roman" pitchFamily="18" charset="0"/>
                <a:sym typeface="Wingdings"/>
              </a:rPr>
              <a:t></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Hương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ẩn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chứa</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vẻ</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đẹp</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linh</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hồn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Huế</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truyền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thống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Huế</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rất</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đời</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thường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nhưng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cũng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rất</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mộng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rất</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thơ</a:t>
            </a:r>
            <a:r>
              <a:rPr lang="en-US" sz="3200" b="1" i="1" dirty="0" smtClean="0">
                <a:solidFill>
                  <a:srgbClr val="7030A0"/>
                </a:solidFill>
                <a:latin typeface="Times New Roman" pitchFamily="18" charset="0"/>
                <a:cs typeface="Times New Roman" pitchFamily="18" charset="0"/>
              </a:rPr>
              <a:t>.</a:t>
            </a:r>
            <a:endParaRPr lang="en-US" sz="3200" dirty="0" smtClean="0">
              <a:solidFill>
                <a:srgbClr val="7030A0"/>
              </a:solidFill>
              <a:latin typeface="Times New Roman" pitchFamily="18" charset="0"/>
              <a:cs typeface="Times New Roman" pitchFamily="18" charset="0"/>
            </a:endParaRPr>
          </a:p>
          <a:p>
            <a:endParaRPr lang="en-US" dirty="0">
              <a:solidFill>
                <a:srgbClr val="7030A0"/>
              </a:solidFill>
            </a:endParaRPr>
          </a:p>
        </p:txBody>
      </p:sp>
    </p:spTree>
    <p:extLst>
      <p:ext uri="{BB962C8B-B14F-4D97-AF65-F5344CB8AC3E}">
        <p14:creationId xmlns:p14="http://schemas.microsoft.com/office/powerpoint/2010/main" val="873348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odaitimhue (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000750"/>
          </a:xfrm>
          <a:prstGeom prst="rect">
            <a:avLst/>
          </a:prstGeom>
        </p:spPr>
      </p:pic>
    </p:spTree>
    <p:extLst>
      <p:ext uri="{BB962C8B-B14F-4D97-AF65-F5344CB8AC3E}">
        <p14:creationId xmlns:p14="http://schemas.microsoft.com/office/powerpoint/2010/main" val="305377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84489"/>
          </a:xfrm>
        </p:spPr>
      </p:pic>
      <p:sp>
        <p:nvSpPr>
          <p:cNvPr id="3" name="TextBox 2"/>
          <p:cNvSpPr txBox="1"/>
          <p:nvPr/>
        </p:nvSpPr>
        <p:spPr>
          <a:xfrm>
            <a:off x="323528" y="836712"/>
            <a:ext cx="8820472" cy="5786199"/>
          </a:xfrm>
          <a:prstGeom prst="rect">
            <a:avLst/>
          </a:prstGeom>
          <a:noFill/>
        </p:spPr>
        <p:txBody>
          <a:bodyPr wrap="square" rtlCol="0">
            <a:spAutoFit/>
          </a:bodyPr>
          <a:lstStyle/>
          <a:p>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Vấn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đề</a:t>
            </a:r>
            <a:r>
              <a:rPr lang="en-US" sz="3200" b="1" i="1" dirty="0" smtClean="0">
                <a:solidFill>
                  <a:srgbClr val="7030A0"/>
                </a:solidFill>
                <a:latin typeface="Times New Roman" pitchFamily="18" charset="0"/>
                <a:cs typeface="Times New Roman" pitchFamily="18" charset="0"/>
              </a:rPr>
              <a:t> 4: </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Hương</a:t>
            </a:r>
            <a:r>
              <a:rPr lang="en-US" sz="3200" b="1" i="1" dirty="0" smtClean="0">
                <a:solidFill>
                  <a:srgbClr val="7030A0"/>
                </a:solidFill>
                <a:latin typeface="Times New Roman" pitchFamily="18" charset="0"/>
                <a:cs typeface="Times New Roman" pitchFamily="18" charset="0"/>
              </a:rPr>
              <a:t> – </a:t>
            </a:r>
            <a:r>
              <a:rPr lang="en-US" sz="3200" b="1" i="1" dirty="0" err="1" smtClean="0">
                <a:solidFill>
                  <a:srgbClr val="7030A0"/>
                </a:solidFill>
                <a:latin typeface="Times New Roman" pitchFamily="18" charset="0"/>
                <a:cs typeface="Times New Roman" pitchFamily="18" charset="0"/>
              </a:rPr>
              <a:t>dòng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huyền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thoại</a:t>
            </a:r>
            <a:endParaRPr lang="en-US" sz="3200" b="1" i="1" dirty="0" smtClean="0">
              <a:solidFill>
                <a:srgbClr val="7030A0"/>
              </a:solidFill>
              <a:latin typeface="Times New Roman" pitchFamily="18" charset="0"/>
              <a:cs typeface="Times New Roman" pitchFamily="18" charset="0"/>
            </a:endParaRPr>
          </a:p>
          <a:p>
            <a:endParaRPr lang="en-US" sz="3200" b="1" i="1" dirty="0" smtClean="0">
              <a:solidFill>
                <a:srgbClr val="7030A0"/>
              </a:solidFill>
              <a:latin typeface="Times New Roman" pitchFamily="18" charset="0"/>
              <a:cs typeface="Times New Roman" pitchFamily="18" charset="0"/>
            </a:endParaRPr>
          </a:p>
          <a:p>
            <a:r>
              <a:rPr lang="en-US" sz="3200" b="1" i="1" dirty="0" err="1" smtClean="0">
                <a:solidFill>
                  <a:srgbClr val="7030A0"/>
                </a:solidFill>
                <a:latin typeface="Times New Roman" pitchFamily="18" charset="0"/>
                <a:cs typeface="Times New Roman" pitchFamily="18" charset="0"/>
              </a:rPr>
              <a:t>Gợi</a:t>
            </a:r>
            <a:r>
              <a:rPr lang="en-US" sz="3200" b="1" i="1" dirty="0" smtClean="0">
                <a:solidFill>
                  <a:srgbClr val="7030A0"/>
                </a:solidFill>
                <a:latin typeface="Times New Roman" pitchFamily="18" charset="0"/>
                <a:cs typeface="Times New Roman" pitchFamily="18" charset="0"/>
              </a:rPr>
              <a:t> ý:</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Nhan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đề</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bài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kí</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gì</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độc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đáo</a:t>
            </a:r>
            <a:r>
              <a:rPr lang="en-US" sz="3200" dirty="0" smtClean="0">
                <a:solidFill>
                  <a:srgbClr val="7030A0"/>
                </a:solidFill>
                <a:latin typeface="Times New Roman" pitchFamily="18" charset="0"/>
                <a:cs typeface="Times New Roman" pitchFamily="18" charset="0"/>
              </a:rPr>
              <a:t>?</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Đặt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nhan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đề</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và</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kết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thúc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bằng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câu</a:t>
            </a:r>
            <a:r>
              <a:rPr lang="en-US" sz="3200" dirty="0" smtClean="0">
                <a:solidFill>
                  <a:srgbClr val="7030A0"/>
                </a:solidFill>
                <a:latin typeface="Times New Roman" pitchFamily="18" charset="0"/>
                <a:cs typeface="Times New Roman" pitchFamily="18" charset="0"/>
              </a:rPr>
              <a:t>: </a:t>
            </a:r>
            <a:r>
              <a:rPr lang="en-US" sz="3200" i="1" dirty="0" smtClean="0">
                <a:solidFill>
                  <a:srgbClr val="7030A0"/>
                </a:solidFill>
                <a:latin typeface="Times New Roman" pitchFamily="18" charset="0"/>
                <a:cs typeface="Times New Roman" pitchFamily="18" charset="0"/>
              </a:rPr>
              <a:t>Ai </a:t>
            </a:r>
            <a:r>
              <a:rPr lang="en-US" sz="3200" i="1" dirty="0" err="1" smtClean="0">
                <a:solidFill>
                  <a:srgbClr val="7030A0"/>
                </a:solidFill>
                <a:latin typeface="Times New Roman" pitchFamily="18" charset="0"/>
                <a:cs typeface="Times New Roman" pitchFamily="18" charset="0"/>
              </a:rPr>
              <a:t>đã</a:t>
            </a:r>
            <a:r>
              <a:rPr lang="en-US" sz="3200" i="1" dirty="0" smtClean="0">
                <a:solidFill>
                  <a:srgbClr val="7030A0"/>
                </a:solidFill>
                <a:latin typeface="Times New Roman" pitchFamily="18" charset="0"/>
                <a:cs typeface="Times New Roman" pitchFamily="18" charset="0"/>
              </a:rPr>
              <a:t> </a:t>
            </a:r>
            <a:r>
              <a:rPr lang="en-US" sz="3200" i="1" dirty="0" err="1" smtClean="0">
                <a:solidFill>
                  <a:srgbClr val="7030A0"/>
                </a:solidFill>
                <a:latin typeface="Times New Roman" pitchFamily="18" charset="0"/>
                <a:cs typeface="Times New Roman" pitchFamily="18" charset="0"/>
              </a:rPr>
              <a:t>đặt</a:t>
            </a:r>
            <a:r>
              <a:rPr lang="en-US" sz="3200" i="1" dirty="0" smtClean="0">
                <a:solidFill>
                  <a:srgbClr val="7030A0"/>
                </a:solidFill>
                <a:latin typeface="Times New Roman" pitchFamily="18" charset="0"/>
                <a:cs typeface="Times New Roman" pitchFamily="18" charset="0"/>
              </a:rPr>
              <a:t> </a:t>
            </a:r>
            <a:r>
              <a:rPr lang="en-US" sz="3200" i="1" dirty="0" err="1" smtClean="0">
                <a:solidFill>
                  <a:srgbClr val="7030A0"/>
                </a:solidFill>
                <a:latin typeface="Times New Roman" pitchFamily="18" charset="0"/>
                <a:cs typeface="Times New Roman" pitchFamily="18" charset="0"/>
              </a:rPr>
              <a:t>tên</a:t>
            </a:r>
            <a:r>
              <a:rPr lang="en-US" sz="3200" i="1" dirty="0" smtClean="0">
                <a:solidFill>
                  <a:srgbClr val="7030A0"/>
                </a:solidFill>
                <a:latin typeface="Times New Roman" pitchFamily="18" charset="0"/>
                <a:cs typeface="Times New Roman" pitchFamily="18" charset="0"/>
              </a:rPr>
              <a:t> </a:t>
            </a:r>
            <a:r>
              <a:rPr lang="en-US" sz="3200" i="1" dirty="0" err="1" smtClean="0">
                <a:solidFill>
                  <a:srgbClr val="7030A0"/>
                </a:solidFill>
                <a:latin typeface="Times New Roman" pitchFamily="18" charset="0"/>
                <a:cs typeface="Times New Roman" pitchFamily="18" charset="0"/>
              </a:rPr>
              <a:t>cho</a:t>
            </a:r>
            <a:r>
              <a:rPr lang="en-US" sz="3200" i="1" dirty="0" smtClean="0">
                <a:solidFill>
                  <a:srgbClr val="7030A0"/>
                </a:solidFill>
                <a:latin typeface="Times New Roman" pitchFamily="18" charset="0"/>
                <a:cs typeface="Times New Roman" pitchFamily="18" charset="0"/>
              </a:rPr>
              <a:t> </a:t>
            </a:r>
            <a:r>
              <a:rPr lang="en-US" sz="3200" i="1" dirty="0" err="1" smtClean="0">
                <a:solidFill>
                  <a:srgbClr val="7030A0"/>
                </a:solidFill>
                <a:latin typeface="Times New Roman" pitchFamily="18" charset="0"/>
                <a:cs typeface="Times New Roman" pitchFamily="18" charset="0"/>
              </a:rPr>
              <a:t>dòng</a:t>
            </a:r>
            <a:r>
              <a:rPr lang="en-US" sz="3200" i="1" dirty="0" smtClean="0">
                <a:solidFill>
                  <a:srgbClr val="7030A0"/>
                </a:solidFill>
                <a:latin typeface="Times New Roman" pitchFamily="18" charset="0"/>
                <a:cs typeface="Times New Roman" pitchFamily="18" charset="0"/>
              </a:rPr>
              <a:t> </a:t>
            </a:r>
            <a:r>
              <a:rPr lang="en-US" sz="3200" i="1" dirty="0" err="1" smtClean="0">
                <a:solidFill>
                  <a:srgbClr val="7030A0"/>
                </a:solidFill>
                <a:latin typeface="Times New Roman" pitchFamily="18" charset="0"/>
                <a:cs typeface="Times New Roman" pitchFamily="18" charset="0"/>
              </a:rPr>
              <a:t>sông</a:t>
            </a:r>
            <a:r>
              <a:rPr lang="en-US" sz="3200" i="1" dirty="0" smtClean="0">
                <a:solidFill>
                  <a:srgbClr val="7030A0"/>
                </a:solidFill>
                <a:latin typeface="Times New Roman" pitchFamily="18" charset="0"/>
                <a:cs typeface="Times New Roman" pitchFamily="18" charset="0"/>
              </a:rPr>
              <a:t>?</a:t>
            </a:r>
            <a:r>
              <a:rPr lang="en-US" sz="3200" dirty="0" smtClean="0">
                <a:solidFill>
                  <a:srgbClr val="7030A0"/>
                </a:solidFill>
                <a:latin typeface="Times New Roman" pitchFamily="18" charset="0"/>
                <a:cs typeface="Times New Roman" pitchFamily="18" charset="0"/>
              </a:rPr>
              <a:t>, HPNT </a:t>
            </a:r>
            <a:r>
              <a:rPr lang="en-US" sz="3200" dirty="0" err="1" smtClean="0">
                <a:solidFill>
                  <a:srgbClr val="7030A0"/>
                </a:solidFill>
                <a:latin typeface="Times New Roman" pitchFamily="18" charset="0"/>
                <a:cs typeface="Times New Roman" pitchFamily="18" charset="0"/>
              </a:rPr>
              <a:t>hướng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đến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bộc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lộ</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tình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cảm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cảm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xúc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như</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thế</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nào</a:t>
            </a:r>
            <a:r>
              <a:rPr lang="en-US" sz="3200" dirty="0" smtClean="0">
                <a:solidFill>
                  <a:srgbClr val="7030A0"/>
                </a:solidFill>
                <a:latin typeface="Times New Roman" pitchFamily="18" charset="0"/>
                <a:cs typeface="Times New Roman" pitchFamily="18" charset="0"/>
              </a:rPr>
              <a:t>?</a:t>
            </a:r>
          </a:p>
          <a:p>
            <a:r>
              <a:rPr lang="en-US" sz="3200" dirty="0" smtClean="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a:t>
            </a:r>
            <a:r>
              <a:rPr lang="en-US" sz="3200" dirty="0" err="1" smtClean="0">
                <a:solidFill>
                  <a:srgbClr val="7030A0"/>
                </a:solidFill>
                <a:latin typeface="Times New Roman" pitchFamily="18" charset="0"/>
                <a:cs typeface="Times New Roman" pitchFamily="18" charset="0"/>
              </a:rPr>
              <a:t>í</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giải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về</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Hương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bằng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một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huyền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thoại</a:t>
            </a:r>
            <a:r>
              <a:rPr lang="en-US" sz="3200" dirty="0" smtClean="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a:t>
            </a:r>
            <a:r>
              <a:rPr lang="en-US" sz="3200" dirty="0" err="1" smtClean="0">
                <a:solidFill>
                  <a:srgbClr val="7030A0"/>
                </a:solidFill>
                <a:latin typeface="Times New Roman" pitchFamily="18" charset="0"/>
                <a:cs typeface="Times New Roman" pitchFamily="18" charset="0"/>
              </a:rPr>
              <a:t>hà</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văn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ngầm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khẳng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định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điều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gì</a:t>
            </a:r>
            <a:r>
              <a:rPr lang="en-US" sz="3200" dirty="0" smtClean="0">
                <a:solidFill>
                  <a:srgbClr val="7030A0"/>
                </a:solidFill>
                <a:latin typeface="Times New Roman" pitchFamily="18" charset="0"/>
                <a:cs typeface="Times New Roman" pitchFamily="18" charset="0"/>
              </a:rPr>
              <a:t>?</a:t>
            </a: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Hiệu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quả</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thẩm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mĩ</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mà</a:t>
            </a:r>
            <a:r>
              <a:rPr lang="en-US" sz="3200" dirty="0" smtClean="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a:t>
            </a:r>
            <a:r>
              <a:rPr lang="en-US" sz="3200" dirty="0" err="1" smtClean="0">
                <a:solidFill>
                  <a:srgbClr val="7030A0"/>
                </a:solidFill>
                <a:latin typeface="Times New Roman" pitchFamily="18" charset="0"/>
                <a:cs typeface="Times New Roman" pitchFamily="18" charset="0"/>
              </a:rPr>
              <a:t>ách</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đặt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nhan</a:t>
            </a:r>
            <a:r>
              <a:rPr lang="en-US" sz="3200" dirty="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đề</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mang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lại</a:t>
            </a:r>
            <a:r>
              <a:rPr lang="en-US" sz="3200" dirty="0" smtClean="0">
                <a:solidFill>
                  <a:srgbClr val="7030A0"/>
                </a:solidFill>
                <a:latin typeface="Times New Roman" pitchFamily="18" charset="0"/>
                <a:cs typeface="Times New Roman" pitchFamily="18" charset="0"/>
              </a:rPr>
              <a:t>?</a:t>
            </a:r>
            <a:br>
              <a:rPr lang="en-US" sz="3200" dirty="0" smtClean="0">
                <a:solidFill>
                  <a:srgbClr val="7030A0"/>
                </a:solidFill>
                <a:latin typeface="Times New Roman" pitchFamily="18" charset="0"/>
                <a:cs typeface="Times New Roman" pitchFamily="18" charset="0"/>
              </a:rPr>
            </a:br>
            <a:endParaRPr lang="en-US" sz="3200" dirty="0" smtClean="0">
              <a:solidFill>
                <a:srgbClr val="7030A0"/>
              </a:solidFill>
              <a:latin typeface="Times New Roman" pitchFamily="18" charset="0"/>
              <a:cs typeface="Times New Roman" pitchFamily="18" charset="0"/>
            </a:endParaRPr>
          </a:p>
          <a:p>
            <a:endParaRPr lang="en-US" dirty="0">
              <a:solidFill>
                <a:srgbClr val="7030A0"/>
              </a:solidFill>
            </a:endParaRPr>
          </a:p>
        </p:txBody>
      </p:sp>
    </p:spTree>
    <p:extLst>
      <p:ext uri="{BB962C8B-B14F-4D97-AF65-F5344CB8AC3E}">
        <p14:creationId xmlns:p14="http://schemas.microsoft.com/office/powerpoint/2010/main" val="873348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ên Tròn 9">
            <a:extLst>
              <a:ext uri="{FF2B5EF4-FFF2-40B4-BE49-F238E27FC236}">
                <a16:creationId xmlns:a16="http://schemas.microsoft.com/office/drawing/2014/main" id="{3632EB79-AE2D-4F4C-9E34-449BEC6A72B8}"/>
              </a:ext>
            </a:extLst>
          </p:cNvPr>
          <p:cNvSpPr/>
          <p:nvPr/>
        </p:nvSpPr>
        <p:spPr>
          <a:xfrm>
            <a:off x="2643326" y="247882"/>
            <a:ext cx="3242569" cy="1172545"/>
          </a:xfrm>
          <a:prstGeom prst="round2SameRect">
            <a:avLst/>
          </a:prstGeom>
          <a:solidFill>
            <a:schemeClr val="accent5">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1" i="0" dirty="0" err="1">
                <a:solidFill>
                  <a:schemeClr val="tx1"/>
                </a:solidFill>
                <a:effectLst/>
                <a:latin typeface="Times New Roman" panose="02020603050405020304" pitchFamily="18" charset="0"/>
                <a:cs typeface="Times New Roman" panose="02020603050405020304" pitchFamily="18" charset="0"/>
              </a:rPr>
              <a:t>Hoàng</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Phủ</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Ngọc</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Tường</a:t>
            </a:r>
            <a:r>
              <a:rPr lang="vi-VN" sz="2000" b="1"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sinh</a:t>
            </a:r>
            <a:r>
              <a:rPr lang="en-US"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a:solidFill>
                  <a:schemeClr val="tx1"/>
                </a:solidFill>
                <a:effectLst/>
                <a:latin typeface="Times New Roman" panose="02020603050405020304" pitchFamily="18" charset="0"/>
                <a:cs typeface="Times New Roman" panose="02020603050405020304" pitchFamily="18" charset="0"/>
              </a:rPr>
              <a:t>năm </a:t>
            </a:r>
            <a:r>
              <a:rPr lang="vi-VN" sz="2000" b="1" i="0" dirty="0">
                <a:solidFill>
                  <a:schemeClr val="tx1"/>
                </a:solidFill>
                <a:effectLst/>
                <a:latin typeface="Times New Roman" panose="02020603050405020304" pitchFamily="18" charset="0"/>
                <a:cs typeface="Times New Roman" panose="02020603050405020304" pitchFamily="18" charset="0"/>
              </a:rPr>
              <a:t>1937</a:t>
            </a:r>
            <a:r>
              <a:rPr lang="en-US" sz="2000" dirty="0">
                <a:solidFill>
                  <a:schemeClr val="tx1"/>
                </a:solidFill>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tại</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thành</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phố</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Huế</a:t>
            </a:r>
            <a:r>
              <a:rPr lang="vi-VN" sz="2000" b="0" i="0" dirty="0">
                <a:solidFill>
                  <a:schemeClr val="tx1"/>
                </a:solidFill>
                <a:effectLst/>
                <a:latin typeface="Times New Roman" panose="02020603050405020304" pitchFamily="18" charset="0"/>
                <a:cs typeface="Times New Roman" panose="02020603050405020304" pitchFamily="18" charset="0"/>
              </a:rPr>
              <a:t>, nhưng quê </a:t>
            </a:r>
            <a:r>
              <a:rPr lang="vi-VN" sz="2000" b="0" i="0" dirty="0" err="1">
                <a:solidFill>
                  <a:schemeClr val="tx1"/>
                </a:solidFill>
                <a:effectLst/>
                <a:latin typeface="Times New Roman" panose="02020603050405020304" pitchFamily="18" charset="0"/>
                <a:cs typeface="Times New Roman" panose="02020603050405020304" pitchFamily="18" charset="0"/>
              </a:rPr>
              <a:t>gốc</a:t>
            </a:r>
            <a:r>
              <a:rPr lang="vi-VN" sz="2000" b="0" i="0" dirty="0">
                <a:solidFill>
                  <a:schemeClr val="tx1"/>
                </a:solidFill>
                <a:effectLst/>
                <a:latin typeface="Times New Roman" panose="02020603050405020304" pitchFamily="18" charset="0"/>
                <a:cs typeface="Times New Roman" panose="02020603050405020304" pitchFamily="18" charset="0"/>
              </a:rPr>
              <a:t> ở </a:t>
            </a:r>
            <a:r>
              <a:rPr lang="vi-VN" sz="2000" b="0" i="0" dirty="0" err="1">
                <a:solidFill>
                  <a:schemeClr val="tx1"/>
                </a:solidFill>
                <a:effectLst/>
                <a:latin typeface="Times New Roman" panose="02020603050405020304" pitchFamily="18" charset="0"/>
                <a:cs typeface="Times New Roman" panose="02020603050405020304" pitchFamily="18" charset="0"/>
              </a:rPr>
              <a:t>làng</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Bích</a:t>
            </a:r>
            <a:r>
              <a:rPr lang="vi-VN" sz="2000" b="0" i="0" dirty="0">
                <a:solidFill>
                  <a:schemeClr val="tx1"/>
                </a:solidFill>
                <a:effectLst/>
                <a:latin typeface="Times New Roman" panose="02020603050405020304" pitchFamily="18" charset="0"/>
                <a:cs typeface="Times New Roman" panose="02020603050405020304" pitchFamily="18" charset="0"/>
              </a:rPr>
              <a:t> Khê,</a:t>
            </a:r>
            <a:r>
              <a:rPr lang="en-US" sz="2000" b="0"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tỉnh</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Quảng</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Trị</a:t>
            </a:r>
            <a:r>
              <a:rPr lang="vi-VN" sz="2000" b="0" i="0" dirty="0">
                <a:solidFill>
                  <a:schemeClr val="tx1"/>
                </a:solidFill>
                <a:effectLst/>
                <a:latin typeface="Times New Roman" panose="02020603050405020304" pitchFamily="18" charset="0"/>
                <a:cs typeface="Times New Roman" panose="02020603050405020304" pitchFamily="18" charset="0"/>
              </a:rPr>
              <a:t>. </a:t>
            </a:r>
            <a:endParaRPr lang="en-US" sz="2000" b="0" i="0" dirty="0">
              <a:solidFill>
                <a:schemeClr val="tx1"/>
              </a:solidFill>
              <a:effectLst/>
              <a:latin typeface="Times New Roman" panose="02020603050405020304" pitchFamily="18" charset="0"/>
              <a:cs typeface="Times New Roman" panose="02020603050405020304" pitchFamily="18" charset="0"/>
            </a:endParaRPr>
          </a:p>
        </p:txBody>
      </p:sp>
      <p:sp>
        <p:nvSpPr>
          <p:cNvPr id="15" name="Hình chữ nhật: Góc Trên Tròn 14">
            <a:extLst>
              <a:ext uri="{FF2B5EF4-FFF2-40B4-BE49-F238E27FC236}">
                <a16:creationId xmlns:a16="http://schemas.microsoft.com/office/drawing/2014/main" id="{B9888BBA-D157-48B6-ACC6-4F79B30FDFC9}"/>
              </a:ext>
            </a:extLst>
          </p:cNvPr>
          <p:cNvSpPr/>
          <p:nvPr/>
        </p:nvSpPr>
        <p:spPr>
          <a:xfrm>
            <a:off x="2643326" y="1578459"/>
            <a:ext cx="3001205" cy="727666"/>
          </a:xfrm>
          <a:prstGeom prst="round2SameRect">
            <a:avLst/>
          </a:prstGeom>
          <a:solidFill>
            <a:schemeClr val="accent5">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b="0" i="0" dirty="0">
                <a:solidFill>
                  <a:schemeClr val="tx1"/>
                </a:solidFill>
                <a:effectLst/>
                <a:latin typeface="Times New Roman" panose="02020603050405020304" pitchFamily="18" charset="0"/>
                <a:cs typeface="Times New Roman" panose="02020603050405020304" pitchFamily="18" charset="0"/>
              </a:rPr>
              <a:t>Sau khi </a:t>
            </a:r>
            <a:r>
              <a:rPr lang="vi-VN" sz="2000" b="0" i="0" dirty="0" err="1">
                <a:solidFill>
                  <a:schemeClr val="tx1"/>
                </a:solidFill>
                <a:effectLst/>
                <a:latin typeface="Times New Roman" panose="02020603050405020304" pitchFamily="18" charset="0"/>
                <a:cs typeface="Times New Roman" panose="02020603050405020304" pitchFamily="18" charset="0"/>
              </a:rPr>
              <a:t>học</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hết</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bậc</a:t>
            </a:r>
            <a:r>
              <a:rPr lang="vi-VN" sz="2000" b="0" i="0" dirty="0">
                <a:solidFill>
                  <a:schemeClr val="tx1"/>
                </a:solidFill>
                <a:effectLst/>
                <a:latin typeface="Times New Roman" panose="02020603050405020304" pitchFamily="18" charset="0"/>
                <a:cs typeface="Times New Roman" panose="02020603050405020304" pitchFamily="18" charset="0"/>
              </a:rPr>
              <a:t> trung </a:t>
            </a:r>
            <a:r>
              <a:rPr lang="vi-VN" sz="2000" b="0" i="0" dirty="0" err="1">
                <a:solidFill>
                  <a:schemeClr val="tx1"/>
                </a:solidFill>
                <a:effectLst/>
                <a:latin typeface="Times New Roman" panose="02020603050405020304" pitchFamily="18" charset="0"/>
                <a:cs typeface="Times New Roman" panose="02020603050405020304" pitchFamily="18" charset="0"/>
              </a:rPr>
              <a:t>học</a:t>
            </a:r>
            <a:r>
              <a:rPr lang="vi-VN" sz="2000" b="0" i="0" dirty="0">
                <a:solidFill>
                  <a:schemeClr val="tx1"/>
                </a:solidFill>
                <a:effectLst/>
                <a:latin typeface="Times New Roman" panose="02020603050405020304" pitchFamily="18" charset="0"/>
                <a:cs typeface="Times New Roman" panose="02020603050405020304" pitchFamily="18" charset="0"/>
              </a:rPr>
              <a:t> ở </a:t>
            </a:r>
            <a:r>
              <a:rPr lang="vi-VN" sz="2000" b="0" i="0" dirty="0" err="1">
                <a:solidFill>
                  <a:schemeClr val="tx1"/>
                </a:solidFill>
                <a:effectLst/>
                <a:latin typeface="Times New Roman" panose="02020603050405020304" pitchFamily="18" charset="0"/>
                <a:cs typeface="Times New Roman" panose="02020603050405020304" pitchFamily="18" charset="0"/>
              </a:rPr>
              <a:t>Huế</a:t>
            </a:r>
            <a:r>
              <a:rPr lang="vi-VN" sz="2000" b="0" i="0" dirty="0">
                <a:solidFill>
                  <a:schemeClr val="tx1"/>
                </a:solidFill>
                <a:effectLst/>
                <a:latin typeface="Times New Roman" panose="02020603050405020304" pitchFamily="18" charset="0"/>
                <a:cs typeface="Times New Roman" panose="02020603050405020304" pitchFamily="18" charset="0"/>
              </a:rPr>
              <a:t>, ông </a:t>
            </a:r>
            <a:r>
              <a:rPr lang="vi-VN" sz="2000" b="0" i="0" dirty="0" err="1">
                <a:solidFill>
                  <a:schemeClr val="tx1"/>
                </a:solidFill>
                <a:effectLst/>
                <a:latin typeface="Times New Roman" panose="02020603050405020304" pitchFamily="18" charset="0"/>
                <a:cs typeface="Times New Roman" panose="02020603050405020304" pitchFamily="18" charset="0"/>
              </a:rPr>
              <a:t>lần</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lượt</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trải</a:t>
            </a:r>
            <a:r>
              <a:rPr lang="vi-VN" sz="2000" b="0" i="0" dirty="0">
                <a:solidFill>
                  <a:schemeClr val="tx1"/>
                </a:solidFill>
                <a:effectLst/>
                <a:latin typeface="Times New Roman" panose="02020603050405020304" pitchFamily="18" charset="0"/>
                <a:cs typeface="Times New Roman" panose="02020603050405020304" pitchFamily="18" charset="0"/>
              </a:rPr>
              <a:t> qua: </a:t>
            </a:r>
            <a:endParaRPr lang="en-US" sz="2000" b="0" i="0" dirty="0">
              <a:solidFill>
                <a:schemeClr val="tx1"/>
              </a:solidFill>
              <a:effectLst/>
              <a:latin typeface="Times New Roman" panose="02020603050405020304" pitchFamily="18" charset="0"/>
              <a:cs typeface="Times New Roman" panose="02020603050405020304" pitchFamily="18" charset="0"/>
            </a:endParaRPr>
          </a:p>
        </p:txBody>
      </p:sp>
      <p:sp>
        <p:nvSpPr>
          <p:cNvPr id="17" name="Hình chữ nhật: Góc Trên Tròn 16">
            <a:extLst>
              <a:ext uri="{FF2B5EF4-FFF2-40B4-BE49-F238E27FC236}">
                <a16:creationId xmlns:a16="http://schemas.microsoft.com/office/drawing/2014/main" id="{6F990B94-F5CC-49D4-9461-7C7A93C4CA4B}"/>
              </a:ext>
            </a:extLst>
          </p:cNvPr>
          <p:cNvSpPr/>
          <p:nvPr/>
        </p:nvSpPr>
        <p:spPr>
          <a:xfrm>
            <a:off x="6731493" y="541539"/>
            <a:ext cx="2412508" cy="776790"/>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0" i="0" dirty="0">
                <a:solidFill>
                  <a:srgbClr val="FFFFFF"/>
                </a:solidFill>
                <a:effectLst/>
              </a:rPr>
              <a:t>Năm 1960: </a:t>
            </a:r>
            <a:r>
              <a:rPr lang="vi-VN" sz="1600" b="0" i="0" dirty="0" err="1">
                <a:solidFill>
                  <a:srgbClr val="FFFFFF"/>
                </a:solidFill>
                <a:effectLst/>
              </a:rPr>
              <a:t>tốt</a:t>
            </a:r>
            <a:r>
              <a:rPr lang="vi-VN" sz="1600" b="0" i="0" dirty="0">
                <a:solidFill>
                  <a:srgbClr val="FFFFFF"/>
                </a:solidFill>
                <a:effectLst/>
              </a:rPr>
              <a:t> </a:t>
            </a:r>
            <a:r>
              <a:rPr lang="vi-VN" sz="1600" b="0" i="0" dirty="0" err="1">
                <a:solidFill>
                  <a:srgbClr val="FFFFFF"/>
                </a:solidFill>
                <a:effectLst/>
              </a:rPr>
              <a:t>nghiệp</a:t>
            </a:r>
            <a:r>
              <a:rPr lang="vi-VN" sz="1600" b="0" i="0" dirty="0">
                <a:solidFill>
                  <a:srgbClr val="FFFFFF"/>
                </a:solidFill>
                <a:effectLst/>
              </a:rPr>
              <a:t> </a:t>
            </a:r>
            <a:r>
              <a:rPr lang="vi-VN" sz="1600" b="0" i="0" dirty="0" err="1">
                <a:solidFill>
                  <a:srgbClr val="FFFFFF"/>
                </a:solidFill>
                <a:effectLst/>
              </a:rPr>
              <a:t>khóa</a:t>
            </a:r>
            <a:r>
              <a:rPr lang="vi-VN" sz="1600" b="0" i="0" dirty="0">
                <a:solidFill>
                  <a:srgbClr val="FFFFFF"/>
                </a:solidFill>
                <a:effectLst/>
              </a:rPr>
              <a:t> I ban </a:t>
            </a:r>
            <a:r>
              <a:rPr lang="vi-VN" sz="1600" b="0" i="0" dirty="0" err="1">
                <a:solidFill>
                  <a:srgbClr val="FFFFFF"/>
                </a:solidFill>
                <a:effectLst/>
              </a:rPr>
              <a:t>Việt</a:t>
            </a:r>
            <a:r>
              <a:rPr lang="vi-VN" sz="1600" b="0" i="0" dirty="0">
                <a:solidFill>
                  <a:srgbClr val="FFFFFF"/>
                </a:solidFill>
                <a:effectLst/>
              </a:rPr>
              <a:t> </a:t>
            </a:r>
            <a:r>
              <a:rPr lang="vi-VN" sz="1600" b="0" i="0" dirty="0" err="1">
                <a:solidFill>
                  <a:srgbClr val="FFFFFF"/>
                </a:solidFill>
                <a:effectLst/>
              </a:rPr>
              <a:t>Hán</a:t>
            </a:r>
            <a:r>
              <a:rPr lang="vi-VN" sz="1600" b="0" i="0" dirty="0">
                <a:solidFill>
                  <a:srgbClr val="FFFFFF"/>
                </a:solidFill>
                <a:effectLst/>
              </a:rPr>
              <a:t>, </a:t>
            </a:r>
            <a:r>
              <a:rPr lang="vi-VN" sz="1600" b="0" i="0" dirty="0" err="1">
                <a:solidFill>
                  <a:srgbClr val="FFFFFF"/>
                </a:solidFill>
                <a:effectLst/>
              </a:rPr>
              <a:t>Đại</a:t>
            </a:r>
            <a:r>
              <a:rPr lang="vi-VN" sz="1600" b="0" i="0" dirty="0">
                <a:solidFill>
                  <a:srgbClr val="FFFFFF"/>
                </a:solidFill>
                <a:effectLst/>
              </a:rPr>
              <a:t> </a:t>
            </a:r>
            <a:r>
              <a:rPr lang="vi-VN" sz="1600" b="0" i="0" dirty="0" err="1">
                <a:solidFill>
                  <a:srgbClr val="FFFFFF"/>
                </a:solidFill>
                <a:effectLst/>
              </a:rPr>
              <a:t>học</a:t>
            </a:r>
            <a:r>
              <a:rPr lang="vi-VN" sz="1600" b="0" i="0" dirty="0">
                <a:solidFill>
                  <a:srgbClr val="FFFFFF"/>
                </a:solidFill>
                <a:effectLst/>
              </a:rPr>
              <a:t> Sư </a:t>
            </a:r>
            <a:r>
              <a:rPr lang="vi-VN" sz="1600" b="0" i="0" dirty="0" err="1">
                <a:solidFill>
                  <a:srgbClr val="FFFFFF"/>
                </a:solidFill>
                <a:effectLst/>
              </a:rPr>
              <a:t>phạm</a:t>
            </a:r>
            <a:r>
              <a:rPr lang="vi-VN" sz="1600" b="0" i="0" dirty="0">
                <a:solidFill>
                  <a:srgbClr val="FFFFFF"/>
                </a:solidFill>
                <a:effectLst/>
              </a:rPr>
              <a:t> </a:t>
            </a:r>
            <a:r>
              <a:rPr lang="vi-VN" sz="1600" b="0" i="0" dirty="0" err="1">
                <a:solidFill>
                  <a:srgbClr val="FFFFFF"/>
                </a:solidFill>
                <a:effectLst/>
              </a:rPr>
              <a:t>Sài</a:t>
            </a:r>
            <a:r>
              <a:rPr lang="vi-VN" sz="1600" b="0" i="0" dirty="0">
                <a:solidFill>
                  <a:srgbClr val="FFFFFF"/>
                </a:solidFill>
                <a:effectLst/>
              </a:rPr>
              <a:t> </a:t>
            </a:r>
            <a:r>
              <a:rPr lang="vi-VN" sz="1600" b="0" i="0" dirty="0" err="1">
                <a:solidFill>
                  <a:srgbClr val="FFFFFF"/>
                </a:solidFill>
                <a:effectLst/>
              </a:rPr>
              <a:t>Gòn</a:t>
            </a:r>
            <a:r>
              <a:rPr lang="vi-VN" sz="1600" b="0" i="0" dirty="0">
                <a:solidFill>
                  <a:srgbClr val="FFFFFF"/>
                </a:solidFill>
                <a:effectLst/>
              </a:rPr>
              <a:t>. </a:t>
            </a:r>
            <a:endParaRPr lang="en-US" sz="1600" b="0" i="0" dirty="0">
              <a:solidFill>
                <a:srgbClr val="FFFFFF"/>
              </a:solidFill>
              <a:effectLst/>
            </a:endParaRPr>
          </a:p>
        </p:txBody>
      </p:sp>
      <p:sp>
        <p:nvSpPr>
          <p:cNvPr id="19" name="Hình chữ nhật: Góc Trên Tròn 18">
            <a:extLst>
              <a:ext uri="{FF2B5EF4-FFF2-40B4-BE49-F238E27FC236}">
                <a16:creationId xmlns:a16="http://schemas.microsoft.com/office/drawing/2014/main" id="{DEAA54AA-6392-4DC1-A70E-A4C105AB071C}"/>
              </a:ext>
            </a:extLst>
          </p:cNvPr>
          <p:cNvSpPr/>
          <p:nvPr/>
        </p:nvSpPr>
        <p:spPr>
          <a:xfrm>
            <a:off x="6738152" y="1495989"/>
            <a:ext cx="2412509" cy="878784"/>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0" i="0" dirty="0">
                <a:solidFill>
                  <a:srgbClr val="FFFFFF"/>
                </a:solidFill>
                <a:effectLst/>
                <a:latin typeface="+mj-lt"/>
              </a:rPr>
              <a:t> Năm 1964: </a:t>
            </a:r>
            <a:r>
              <a:rPr lang="vi-VN" sz="1600" b="0" i="0" dirty="0" err="1">
                <a:solidFill>
                  <a:srgbClr val="FFFFFF"/>
                </a:solidFill>
                <a:effectLst/>
                <a:latin typeface="+mj-lt"/>
              </a:rPr>
              <a:t>nhận</a:t>
            </a:r>
            <a:r>
              <a:rPr lang="vi-VN" sz="1600" b="0" i="0" dirty="0">
                <a:solidFill>
                  <a:srgbClr val="FFFFFF"/>
                </a:solidFill>
                <a:effectLst/>
                <a:latin typeface="+mj-lt"/>
              </a:rPr>
              <a:t> </a:t>
            </a:r>
            <a:r>
              <a:rPr lang="vi-VN" sz="1600" b="0" i="0" dirty="0" err="1">
                <a:solidFill>
                  <a:srgbClr val="FFFFFF"/>
                </a:solidFill>
                <a:effectLst/>
                <a:latin typeface="+mj-lt"/>
              </a:rPr>
              <a:t>bằng</a:t>
            </a:r>
            <a:r>
              <a:rPr lang="vi-VN" sz="1600" b="0" i="0" dirty="0">
                <a:solidFill>
                  <a:srgbClr val="FFFFFF"/>
                </a:solidFill>
                <a:effectLst/>
                <a:latin typeface="+mj-lt"/>
              </a:rPr>
              <a:t> </a:t>
            </a:r>
            <a:r>
              <a:rPr lang="vi-VN" sz="1600" b="0" i="0" dirty="0" err="1">
                <a:solidFill>
                  <a:srgbClr val="FFFFFF"/>
                </a:solidFill>
                <a:effectLst/>
                <a:latin typeface="+mj-lt"/>
              </a:rPr>
              <a:t>Cử</a:t>
            </a:r>
            <a:r>
              <a:rPr lang="vi-VN" sz="1600" b="0" i="0" dirty="0">
                <a:solidFill>
                  <a:srgbClr val="FFFFFF"/>
                </a:solidFill>
                <a:effectLst/>
                <a:latin typeface="+mj-lt"/>
              </a:rPr>
              <a:t> nhân </a:t>
            </a:r>
            <a:r>
              <a:rPr lang="vi-VN" sz="1600" b="0" i="0" dirty="0" err="1">
                <a:solidFill>
                  <a:srgbClr val="FFFFFF"/>
                </a:solidFill>
                <a:effectLst/>
                <a:latin typeface="+mj-lt"/>
              </a:rPr>
              <a:t>triết</a:t>
            </a:r>
            <a:r>
              <a:rPr lang="vi-VN" sz="1600" b="0" i="0" dirty="0">
                <a:solidFill>
                  <a:srgbClr val="FFFFFF"/>
                </a:solidFill>
                <a:effectLst/>
                <a:latin typeface="+mj-lt"/>
              </a:rPr>
              <a:t> </a:t>
            </a:r>
            <a:r>
              <a:rPr lang="vi-VN" sz="1600" b="0" i="0" dirty="0" err="1">
                <a:solidFill>
                  <a:srgbClr val="FFFFFF"/>
                </a:solidFill>
                <a:effectLst/>
                <a:latin typeface="+mj-lt"/>
              </a:rPr>
              <a:t>Đại</a:t>
            </a:r>
            <a:r>
              <a:rPr lang="vi-VN" sz="1600" b="0" i="0" dirty="0">
                <a:solidFill>
                  <a:srgbClr val="FFFFFF"/>
                </a:solidFill>
                <a:effectLst/>
                <a:latin typeface="+mj-lt"/>
              </a:rPr>
              <a:t> </a:t>
            </a:r>
            <a:r>
              <a:rPr lang="vi-VN" sz="1600" b="0" i="0" dirty="0" err="1">
                <a:solidFill>
                  <a:srgbClr val="FFFFFF"/>
                </a:solidFill>
                <a:effectLst/>
                <a:latin typeface="+mj-lt"/>
              </a:rPr>
              <a:t>học</a:t>
            </a:r>
            <a:r>
              <a:rPr lang="vi-VN" sz="1600" b="0" i="0" dirty="0">
                <a:solidFill>
                  <a:srgbClr val="FFFFFF"/>
                </a:solidFill>
                <a:effectLst/>
                <a:latin typeface="+mj-lt"/>
              </a:rPr>
              <a:t> Văn khoa </a:t>
            </a:r>
            <a:r>
              <a:rPr lang="vi-VN" sz="1600" b="0" i="0" dirty="0" err="1">
                <a:solidFill>
                  <a:srgbClr val="FFFFFF"/>
                </a:solidFill>
                <a:effectLst/>
                <a:latin typeface="+mj-lt"/>
              </a:rPr>
              <a:t>Huế</a:t>
            </a:r>
            <a:r>
              <a:rPr lang="vi-VN" sz="1600" b="0" i="0" dirty="0">
                <a:solidFill>
                  <a:srgbClr val="FFFFFF"/>
                </a:solidFill>
                <a:effectLst/>
                <a:latin typeface="+mj-lt"/>
              </a:rPr>
              <a:t>. </a:t>
            </a:r>
            <a:endParaRPr lang="en-US" sz="1600" b="0" i="0" dirty="0">
              <a:solidFill>
                <a:srgbClr val="FFFFFF"/>
              </a:solidFill>
              <a:effectLst/>
              <a:latin typeface="+mj-lt"/>
            </a:endParaRPr>
          </a:p>
        </p:txBody>
      </p:sp>
      <p:sp>
        <p:nvSpPr>
          <p:cNvPr id="20" name="Hình chữ nhật: Góc Trên Tròn 19">
            <a:extLst>
              <a:ext uri="{FF2B5EF4-FFF2-40B4-BE49-F238E27FC236}">
                <a16:creationId xmlns:a16="http://schemas.microsoft.com/office/drawing/2014/main" id="{14178794-6F53-4C55-9110-5503CDB677D4}"/>
              </a:ext>
            </a:extLst>
          </p:cNvPr>
          <p:cNvSpPr/>
          <p:nvPr/>
        </p:nvSpPr>
        <p:spPr>
          <a:xfrm>
            <a:off x="6738152" y="2570347"/>
            <a:ext cx="2412509" cy="878784"/>
          </a:xfrm>
          <a:prstGeom prst="round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0" i="0" dirty="0">
                <a:solidFill>
                  <a:srgbClr val="FFFFFF"/>
                </a:solidFill>
                <a:effectLst/>
                <a:latin typeface="+mj-lt"/>
              </a:rPr>
              <a:t>Năm 1960 - 1966: </a:t>
            </a:r>
            <a:r>
              <a:rPr lang="vi-VN" sz="1600" b="0" i="0" dirty="0" err="1">
                <a:solidFill>
                  <a:srgbClr val="FFFFFF"/>
                </a:solidFill>
                <a:effectLst/>
                <a:latin typeface="+mj-lt"/>
              </a:rPr>
              <a:t>dạy</a:t>
            </a:r>
            <a:r>
              <a:rPr lang="vi-VN" sz="1600" b="0" i="0" dirty="0">
                <a:solidFill>
                  <a:srgbClr val="FFFFFF"/>
                </a:solidFill>
                <a:effectLst/>
                <a:latin typeface="+mj-lt"/>
              </a:rPr>
              <a:t> </a:t>
            </a:r>
            <a:r>
              <a:rPr lang="vi-VN" sz="1600" b="0" i="0" dirty="0" err="1">
                <a:solidFill>
                  <a:srgbClr val="FFFFFF"/>
                </a:solidFill>
                <a:effectLst/>
                <a:latin typeface="+mj-lt"/>
              </a:rPr>
              <a:t>tại</a:t>
            </a:r>
            <a:r>
              <a:rPr lang="vi-VN" sz="1600" b="0" i="0" dirty="0">
                <a:solidFill>
                  <a:srgbClr val="FFFFFF"/>
                </a:solidFill>
                <a:effectLst/>
                <a:latin typeface="+mj-lt"/>
              </a:rPr>
              <a:t> </a:t>
            </a:r>
            <a:r>
              <a:rPr lang="vi-VN" sz="1600" b="0" i="0" dirty="0" err="1">
                <a:solidFill>
                  <a:srgbClr val="FFFFFF"/>
                </a:solidFill>
                <a:effectLst/>
                <a:latin typeface="+mj-lt"/>
              </a:rPr>
              <a:t>trường</a:t>
            </a:r>
            <a:r>
              <a:rPr lang="vi-VN" sz="1600" b="0" i="0" dirty="0">
                <a:solidFill>
                  <a:srgbClr val="FFFFFF"/>
                </a:solidFill>
                <a:effectLst/>
                <a:latin typeface="+mj-lt"/>
              </a:rPr>
              <a:t> </a:t>
            </a:r>
            <a:r>
              <a:rPr lang="vi-VN" sz="1600" b="0" i="0" dirty="0" err="1">
                <a:solidFill>
                  <a:srgbClr val="FFFFFF"/>
                </a:solidFill>
                <a:effectLst/>
                <a:latin typeface="+mj-lt"/>
              </a:rPr>
              <a:t>Quốc</a:t>
            </a:r>
            <a:r>
              <a:rPr lang="vi-VN" sz="1600" b="0" i="0" dirty="0">
                <a:solidFill>
                  <a:srgbClr val="FFFFFF"/>
                </a:solidFill>
                <a:effectLst/>
                <a:latin typeface="+mj-lt"/>
              </a:rPr>
              <a:t> </a:t>
            </a:r>
            <a:r>
              <a:rPr lang="vi-VN" sz="1600" b="0" i="0" dirty="0" err="1">
                <a:solidFill>
                  <a:srgbClr val="FFFFFF"/>
                </a:solidFill>
                <a:effectLst/>
                <a:latin typeface="+mj-lt"/>
              </a:rPr>
              <a:t>Học</a:t>
            </a:r>
            <a:r>
              <a:rPr lang="vi-VN" sz="1600" b="0" i="0" dirty="0">
                <a:solidFill>
                  <a:srgbClr val="FFFFFF"/>
                </a:solidFill>
                <a:effectLst/>
                <a:latin typeface="+mj-lt"/>
              </a:rPr>
              <a:t> </a:t>
            </a:r>
            <a:r>
              <a:rPr lang="vi-VN" sz="1600" b="0" i="0" dirty="0" err="1">
                <a:solidFill>
                  <a:srgbClr val="FFFFFF"/>
                </a:solidFill>
                <a:effectLst/>
                <a:latin typeface="+mj-lt"/>
              </a:rPr>
              <a:t>Huế</a:t>
            </a:r>
            <a:r>
              <a:rPr lang="vi-VN" sz="1600" b="0" i="0" dirty="0">
                <a:solidFill>
                  <a:srgbClr val="FFFFFF"/>
                </a:solidFill>
                <a:effectLst/>
                <a:latin typeface="+mj-lt"/>
              </a:rPr>
              <a:t>.</a:t>
            </a:r>
            <a:endParaRPr lang="en-US" sz="1600" dirty="0">
              <a:latin typeface="+mj-lt"/>
            </a:endParaRPr>
          </a:p>
        </p:txBody>
      </p:sp>
      <p:cxnSp>
        <p:nvCxnSpPr>
          <p:cNvPr id="24" name="Đường kết nối Mũi tên Thẳng 23">
            <a:extLst>
              <a:ext uri="{FF2B5EF4-FFF2-40B4-BE49-F238E27FC236}">
                <a16:creationId xmlns:a16="http://schemas.microsoft.com/office/drawing/2014/main" id="{B506A44C-2359-4E0C-A17C-D9F373101137}"/>
              </a:ext>
            </a:extLst>
          </p:cNvPr>
          <p:cNvCxnSpPr>
            <a:cxnSpLocks/>
          </p:cNvCxnSpPr>
          <p:nvPr/>
        </p:nvCxnSpPr>
        <p:spPr>
          <a:xfrm flipV="1">
            <a:off x="1682331" y="1162960"/>
            <a:ext cx="908285" cy="8822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Đường kết nối Mũi tên Thẳng 25">
            <a:extLst>
              <a:ext uri="{FF2B5EF4-FFF2-40B4-BE49-F238E27FC236}">
                <a16:creationId xmlns:a16="http://schemas.microsoft.com/office/drawing/2014/main" id="{E1390407-0404-4974-AEBB-008079167C33}"/>
              </a:ext>
            </a:extLst>
          </p:cNvPr>
          <p:cNvCxnSpPr>
            <a:cxnSpLocks/>
          </p:cNvCxnSpPr>
          <p:nvPr/>
        </p:nvCxnSpPr>
        <p:spPr>
          <a:xfrm flipV="1">
            <a:off x="1693152" y="2294925"/>
            <a:ext cx="886643" cy="1371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32" name="Đường nối Thẳng 1031">
            <a:extLst>
              <a:ext uri="{FF2B5EF4-FFF2-40B4-BE49-F238E27FC236}">
                <a16:creationId xmlns:a16="http://schemas.microsoft.com/office/drawing/2014/main" id="{EB108630-E2F1-45D8-AE7E-A411AA3D556A}"/>
              </a:ext>
            </a:extLst>
          </p:cNvPr>
          <p:cNvCxnSpPr/>
          <p:nvPr/>
        </p:nvCxnSpPr>
        <p:spPr>
          <a:xfrm flipH="1">
            <a:off x="5666173" y="1242872"/>
            <a:ext cx="905522" cy="4327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4" name="Đường nối Thẳng 1033">
            <a:extLst>
              <a:ext uri="{FF2B5EF4-FFF2-40B4-BE49-F238E27FC236}">
                <a16:creationId xmlns:a16="http://schemas.microsoft.com/office/drawing/2014/main" id="{B74484C5-46E8-4B16-AB03-05AC3CF7E904}"/>
              </a:ext>
            </a:extLst>
          </p:cNvPr>
          <p:cNvCxnSpPr/>
          <p:nvPr/>
        </p:nvCxnSpPr>
        <p:spPr>
          <a:xfrm>
            <a:off x="5666173" y="1850992"/>
            <a:ext cx="8589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36" name="Đường nối Thẳng 1035">
            <a:extLst>
              <a:ext uri="{FF2B5EF4-FFF2-40B4-BE49-F238E27FC236}">
                <a16:creationId xmlns:a16="http://schemas.microsoft.com/office/drawing/2014/main" id="{E0473A24-601B-4C32-8625-BFC60ED8A7B4}"/>
              </a:ext>
            </a:extLst>
          </p:cNvPr>
          <p:cNvCxnSpPr/>
          <p:nvPr/>
        </p:nvCxnSpPr>
        <p:spPr>
          <a:xfrm>
            <a:off x="5672835" y="2045192"/>
            <a:ext cx="785674" cy="423912"/>
          </a:xfrm>
          <a:prstGeom prst="line">
            <a:avLst/>
          </a:prstGeom>
        </p:spPr>
        <p:style>
          <a:lnRef idx="2">
            <a:schemeClr val="accent1"/>
          </a:lnRef>
          <a:fillRef idx="0">
            <a:schemeClr val="accent1"/>
          </a:fillRef>
          <a:effectRef idx="1">
            <a:schemeClr val="accent1"/>
          </a:effectRef>
          <a:fontRef idx="minor">
            <a:schemeClr val="tx1"/>
          </a:fontRef>
        </p:style>
      </p:cxnSp>
      <p:sp>
        <p:nvSpPr>
          <p:cNvPr id="1037" name="Hình chữ nhật: Góc Tròn 1036">
            <a:extLst>
              <a:ext uri="{FF2B5EF4-FFF2-40B4-BE49-F238E27FC236}">
                <a16:creationId xmlns:a16="http://schemas.microsoft.com/office/drawing/2014/main" id="{D9E4AAE4-5797-447B-8C2F-011E99781E8C}"/>
              </a:ext>
            </a:extLst>
          </p:cNvPr>
          <p:cNvSpPr/>
          <p:nvPr/>
        </p:nvSpPr>
        <p:spPr>
          <a:xfrm>
            <a:off x="2643327" y="2561365"/>
            <a:ext cx="3327461" cy="2363107"/>
          </a:xfrm>
          <a:prstGeom prst="roundRect">
            <a:avLst/>
          </a:prstGeom>
          <a:solidFill>
            <a:schemeClr val="accent5">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a:solidFill>
                  <a:schemeClr val="tx1"/>
                </a:solidFill>
                <a:effectLst/>
                <a:latin typeface="Times New Roman" panose="02020603050405020304" pitchFamily="18" charset="0"/>
                <a:cs typeface="Times New Roman" panose="02020603050405020304" pitchFamily="18" charset="0"/>
              </a:rPr>
              <a:t>Năm </a:t>
            </a:r>
            <a:r>
              <a:rPr lang="vi-VN" sz="2000" b="1" i="0" dirty="0">
                <a:solidFill>
                  <a:schemeClr val="tx1"/>
                </a:solidFill>
                <a:effectLst/>
                <a:latin typeface="Times New Roman" panose="02020603050405020304" pitchFamily="18" charset="0"/>
                <a:cs typeface="Times New Roman" panose="02020603050405020304" pitchFamily="18" charset="0"/>
              </a:rPr>
              <a:t>1966 - 1975</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thoát</a:t>
            </a:r>
            <a:r>
              <a:rPr lang="vi-VN" sz="2000" b="0" i="0" dirty="0">
                <a:solidFill>
                  <a:schemeClr val="tx1"/>
                </a:solidFill>
                <a:effectLst/>
                <a:latin typeface="Times New Roman" panose="02020603050405020304" pitchFamily="18" charset="0"/>
                <a:cs typeface="Times New Roman" panose="02020603050405020304" pitchFamily="18" charset="0"/>
              </a:rPr>
              <a:t> ly gia </a:t>
            </a:r>
            <a:r>
              <a:rPr lang="vi-VN" sz="2000" b="0" i="0" dirty="0" err="1">
                <a:solidFill>
                  <a:schemeClr val="tx1"/>
                </a:solidFill>
                <a:effectLst/>
                <a:latin typeface="Times New Roman" panose="02020603050405020304" pitchFamily="18" charset="0"/>
                <a:cs typeface="Times New Roman" panose="02020603050405020304" pitchFamily="18" charset="0"/>
              </a:rPr>
              <a:t>đình</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để</a:t>
            </a:r>
            <a:r>
              <a:rPr lang="vi-VN" sz="2000" b="0" i="0" dirty="0">
                <a:solidFill>
                  <a:schemeClr val="tx1"/>
                </a:solidFill>
                <a:effectLst/>
                <a:latin typeface="Times New Roman" panose="02020603050405020304" pitchFamily="18" charset="0"/>
                <a:cs typeface="Times New Roman" panose="02020603050405020304" pitchFamily="18" charset="0"/>
              </a:rPr>
              <a:t> lên </a:t>
            </a:r>
            <a:r>
              <a:rPr lang="vi-VN" sz="2000" b="0" i="0" dirty="0" err="1">
                <a:solidFill>
                  <a:schemeClr val="tx1"/>
                </a:solidFill>
                <a:effectLst/>
                <a:latin typeface="Times New Roman" panose="02020603050405020304" pitchFamily="18" charset="0"/>
                <a:cs typeface="Times New Roman" panose="02020603050405020304" pitchFamily="18" charset="0"/>
              </a:rPr>
              <a:t>chiến</a:t>
            </a:r>
            <a:r>
              <a:rPr lang="vi-VN" sz="2000" b="0" i="0" dirty="0">
                <a:solidFill>
                  <a:schemeClr val="tx1"/>
                </a:solidFill>
                <a:effectLst/>
                <a:latin typeface="Times New Roman" panose="02020603050405020304" pitchFamily="18" charset="0"/>
                <a:cs typeface="Times New Roman" panose="02020603050405020304" pitchFamily="18" charset="0"/>
              </a:rPr>
              <a:t> khu, </a:t>
            </a:r>
            <a:r>
              <a:rPr lang="vi-VN" sz="2000" b="1" i="0" dirty="0">
                <a:solidFill>
                  <a:schemeClr val="tx1"/>
                </a:solidFill>
                <a:effectLst/>
                <a:latin typeface="Times New Roman" panose="02020603050405020304" pitchFamily="18" charset="0"/>
                <a:cs typeface="Times New Roman" panose="02020603050405020304" pitchFamily="18" charset="0"/>
              </a:rPr>
              <a:t>tham gia </a:t>
            </a:r>
            <a:r>
              <a:rPr lang="vi-VN" sz="2000" b="1" i="0" dirty="0" err="1">
                <a:solidFill>
                  <a:schemeClr val="tx1"/>
                </a:solidFill>
                <a:effectLst/>
                <a:latin typeface="Times New Roman" panose="02020603050405020304" pitchFamily="18" charset="0"/>
                <a:cs typeface="Times New Roman" panose="02020603050405020304" pitchFamily="18" charset="0"/>
              </a:rPr>
              <a:t>cuộc</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kháng</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chiến</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chống</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Mỹ</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bằng</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hoạt</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động</a:t>
            </a:r>
            <a:r>
              <a:rPr lang="vi-VN" sz="2000" b="1" i="0" dirty="0">
                <a:solidFill>
                  <a:schemeClr val="tx1"/>
                </a:solidFill>
                <a:effectLst/>
                <a:latin typeface="Times New Roman" panose="02020603050405020304" pitchFamily="18" charset="0"/>
                <a:cs typeface="Times New Roman" panose="02020603050405020304" pitchFamily="18" charset="0"/>
              </a:rPr>
              <a:t> văn </a:t>
            </a:r>
            <a:r>
              <a:rPr lang="vi-VN" sz="2000" b="1" i="0" dirty="0" err="1">
                <a:solidFill>
                  <a:schemeClr val="tx1"/>
                </a:solidFill>
                <a:effectLst/>
                <a:latin typeface="Times New Roman" panose="02020603050405020304" pitchFamily="18" charset="0"/>
                <a:cs typeface="Times New Roman" panose="02020603050405020304" pitchFamily="18" charset="0"/>
              </a:rPr>
              <a:t>nghệ</a:t>
            </a:r>
            <a:r>
              <a:rPr lang="vi-VN" sz="2000" b="1" i="0" dirty="0">
                <a:solidFill>
                  <a:schemeClr val="tx1"/>
                </a:solidFill>
                <a:effectLst/>
                <a:latin typeface="Times New Roman" panose="02020603050405020304" pitchFamily="18" charset="0"/>
                <a:cs typeface="Times New Roman" panose="02020603050405020304" pitchFamily="18" charset="0"/>
              </a:rPr>
              <a:t>. </a:t>
            </a:r>
            <a:endParaRPr lang="en-US" sz="2000" b="1" i="0" dirty="0">
              <a:solidFill>
                <a:schemeClr val="tx1"/>
              </a:solidFill>
              <a:effectLst/>
              <a:latin typeface="Times New Roman" panose="02020603050405020304" pitchFamily="18" charset="0"/>
              <a:cs typeface="Times New Roman" panose="02020603050405020304" pitchFamily="18" charset="0"/>
            </a:endParaRPr>
          </a:p>
          <a:p>
            <a:pPr algn="just"/>
            <a:r>
              <a:rPr lang="en-US" sz="2000" dirty="0">
                <a:solidFill>
                  <a:schemeClr val="tx1"/>
                </a:solidFill>
                <a:latin typeface="Times New Roman" panose="02020603050405020304" pitchFamily="18" charset="0"/>
                <a:cs typeface="Times New Roman" panose="02020603050405020304" pitchFamily="18" charset="0"/>
              </a:rPr>
              <a:t>-</a:t>
            </a:r>
            <a:r>
              <a:rPr lang="vi-VN" sz="2000" b="0" i="0" dirty="0">
                <a:solidFill>
                  <a:schemeClr val="tx1"/>
                </a:solidFill>
                <a:effectLst/>
                <a:latin typeface="Times New Roman" panose="02020603050405020304" pitchFamily="18" charset="0"/>
                <a:cs typeface="Times New Roman" panose="02020603050405020304" pitchFamily="18" charset="0"/>
              </a:rPr>
              <a:t> Năm </a:t>
            </a:r>
            <a:r>
              <a:rPr lang="vi-VN" sz="2000" b="1" i="0" dirty="0">
                <a:solidFill>
                  <a:schemeClr val="tx1"/>
                </a:solidFill>
                <a:effectLst/>
                <a:latin typeface="Times New Roman" panose="02020603050405020304" pitchFamily="18" charset="0"/>
                <a:cs typeface="Times New Roman" panose="02020603050405020304" pitchFamily="18" charset="0"/>
              </a:rPr>
              <a:t>1978:</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được</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kết</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nạp</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vào</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Hội</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Nhà</a:t>
            </a:r>
            <a:r>
              <a:rPr lang="vi-VN" sz="2000" b="1" i="0" dirty="0">
                <a:solidFill>
                  <a:schemeClr val="tx1"/>
                </a:solidFill>
                <a:effectLst/>
                <a:latin typeface="Times New Roman" panose="02020603050405020304" pitchFamily="18" charset="0"/>
                <a:cs typeface="Times New Roman" panose="02020603050405020304" pitchFamily="18" charset="0"/>
              </a:rPr>
              <a:t> văn </a:t>
            </a:r>
            <a:r>
              <a:rPr lang="vi-VN" sz="2000" b="1" i="0" dirty="0" err="1">
                <a:solidFill>
                  <a:schemeClr val="tx1"/>
                </a:solidFill>
                <a:effectLst/>
                <a:latin typeface="Times New Roman" panose="02020603050405020304" pitchFamily="18" charset="0"/>
                <a:cs typeface="Times New Roman" panose="02020603050405020304" pitchFamily="18" charset="0"/>
              </a:rPr>
              <a:t>Việt</a:t>
            </a:r>
            <a:r>
              <a:rPr lang="vi-VN" sz="2000" b="1" i="0" dirty="0">
                <a:solidFill>
                  <a:schemeClr val="tx1"/>
                </a:solidFill>
                <a:effectLst/>
                <a:latin typeface="Times New Roman" panose="02020603050405020304" pitchFamily="18" charset="0"/>
                <a:cs typeface="Times New Roman" panose="02020603050405020304" pitchFamily="18" charset="0"/>
              </a:rPr>
              <a:t> Nam.</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46" name="Hình chữ nhật: Góc Tròn 45">
            <a:extLst>
              <a:ext uri="{FF2B5EF4-FFF2-40B4-BE49-F238E27FC236}">
                <a16:creationId xmlns:a16="http://schemas.microsoft.com/office/drawing/2014/main" id="{7E571C02-DCB3-4339-A7DC-25323A340C85}"/>
              </a:ext>
            </a:extLst>
          </p:cNvPr>
          <p:cNvSpPr/>
          <p:nvPr/>
        </p:nvSpPr>
        <p:spPr>
          <a:xfrm>
            <a:off x="2643327" y="5179711"/>
            <a:ext cx="3402367" cy="1299617"/>
          </a:xfrm>
          <a:prstGeom prst="roundRect">
            <a:avLst/>
          </a:prstGeom>
          <a:solidFill>
            <a:schemeClr val="accent5">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0" i="0" dirty="0">
                <a:solidFill>
                  <a:schemeClr val="tx1"/>
                </a:solidFill>
                <a:effectLst/>
                <a:latin typeface="Times New Roman" panose="02020603050405020304" pitchFamily="18" charset="0"/>
                <a:cs typeface="Times New Roman" panose="02020603050405020304" pitchFamily="18" charset="0"/>
              </a:rPr>
              <a:t>Ông </a:t>
            </a:r>
            <a:r>
              <a:rPr lang="vi-VN" sz="2000" b="0" i="0" dirty="0" err="1">
                <a:solidFill>
                  <a:schemeClr val="tx1"/>
                </a:solidFill>
                <a:effectLst/>
                <a:latin typeface="Times New Roman" panose="02020603050405020304" pitchFamily="18" charset="0"/>
                <a:cs typeface="Times New Roman" panose="02020603050405020304" pitchFamily="18" charset="0"/>
              </a:rPr>
              <a:t>từng</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là</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Tổng</a:t>
            </a:r>
            <a:r>
              <a:rPr lang="vi-VN" sz="2000" b="1" i="0" dirty="0">
                <a:solidFill>
                  <a:schemeClr val="tx1"/>
                </a:solidFill>
                <a:effectLst/>
                <a:latin typeface="Times New Roman" panose="02020603050405020304" pitchFamily="18" charset="0"/>
                <a:cs typeface="Times New Roman" panose="02020603050405020304" pitchFamily="18" charset="0"/>
              </a:rPr>
              <a:t> thư </a:t>
            </a:r>
            <a:r>
              <a:rPr lang="vi-VN" sz="2000" b="1" i="0" dirty="0" err="1">
                <a:solidFill>
                  <a:schemeClr val="tx1"/>
                </a:solidFill>
                <a:effectLst/>
                <a:latin typeface="Times New Roman" panose="02020603050405020304" pitchFamily="18" charset="0"/>
                <a:cs typeface="Times New Roman" panose="02020603050405020304" pitchFamily="18" charset="0"/>
              </a:rPr>
              <a:t>ký</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Hội</a:t>
            </a:r>
            <a:r>
              <a:rPr lang="vi-VN" sz="2000" b="1" i="0" dirty="0">
                <a:solidFill>
                  <a:schemeClr val="tx1"/>
                </a:solidFill>
                <a:effectLst/>
                <a:latin typeface="Times New Roman" panose="02020603050405020304" pitchFamily="18" charset="0"/>
                <a:cs typeface="Times New Roman" panose="02020603050405020304" pitchFamily="18" charset="0"/>
              </a:rPr>
              <a:t> Văn </a:t>
            </a:r>
            <a:r>
              <a:rPr lang="vi-VN" sz="2000" b="1" i="0" dirty="0" err="1">
                <a:solidFill>
                  <a:schemeClr val="tx1"/>
                </a:solidFill>
                <a:effectLst/>
                <a:latin typeface="Times New Roman" panose="02020603050405020304" pitchFamily="18" charset="0"/>
                <a:cs typeface="Times New Roman" panose="02020603050405020304" pitchFamily="18" charset="0"/>
              </a:rPr>
              <a:t>học</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nghệ</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thuật</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Bình</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Trị</a:t>
            </a:r>
            <a:r>
              <a:rPr lang="vi-VN" sz="2000" b="1" i="0" dirty="0">
                <a:solidFill>
                  <a:schemeClr val="tx1"/>
                </a:solidFill>
                <a:effectLst/>
                <a:latin typeface="Times New Roman" panose="02020603050405020304" pitchFamily="18" charset="0"/>
                <a:cs typeface="Times New Roman" panose="02020603050405020304" pitchFamily="18" charset="0"/>
              </a:rPr>
              <a:t> Thiên-</a:t>
            </a:r>
            <a:r>
              <a:rPr lang="vi-VN" sz="2000" b="1" i="0" dirty="0" err="1">
                <a:solidFill>
                  <a:schemeClr val="tx1"/>
                </a:solidFill>
                <a:effectLst/>
                <a:latin typeface="Times New Roman" panose="02020603050405020304" pitchFamily="18" charset="0"/>
                <a:cs typeface="Times New Roman" panose="02020603050405020304" pitchFamily="18" charset="0"/>
              </a:rPr>
              <a:t>Huế</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Chủ</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tịch</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Hội</a:t>
            </a:r>
            <a:r>
              <a:rPr lang="vi-VN" sz="2000" b="1" i="0" dirty="0">
                <a:solidFill>
                  <a:schemeClr val="tx1"/>
                </a:solidFill>
                <a:effectLst/>
                <a:latin typeface="Times New Roman" panose="02020603050405020304" pitchFamily="18" charset="0"/>
                <a:cs typeface="Times New Roman" panose="02020603050405020304" pitchFamily="18" charset="0"/>
              </a:rPr>
              <a:t> Văn </a:t>
            </a:r>
            <a:r>
              <a:rPr lang="vi-VN" sz="2000" b="1" i="0" dirty="0" err="1">
                <a:solidFill>
                  <a:schemeClr val="tx1"/>
                </a:solidFill>
                <a:effectLst/>
                <a:latin typeface="Times New Roman" panose="02020603050405020304" pitchFamily="18" charset="0"/>
                <a:cs typeface="Times New Roman" panose="02020603050405020304" pitchFamily="18" charset="0"/>
              </a:rPr>
              <a:t>học</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nghệ</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thuật</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Bình</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Trị</a:t>
            </a:r>
            <a:r>
              <a:rPr lang="vi-VN" sz="2000" b="1" i="0" dirty="0">
                <a:solidFill>
                  <a:schemeClr val="tx1"/>
                </a:solidFill>
                <a:effectLst/>
                <a:latin typeface="Times New Roman" panose="02020603050405020304" pitchFamily="18" charset="0"/>
                <a:cs typeface="Times New Roman" panose="02020603050405020304" pitchFamily="18" charset="0"/>
              </a:rPr>
              <a:t> Thiên</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Tổng</a:t>
            </a:r>
            <a:r>
              <a:rPr lang="vi-VN" sz="2000" b="1" i="0" dirty="0">
                <a:solidFill>
                  <a:schemeClr val="tx1"/>
                </a:solidFill>
                <a:effectLst/>
                <a:latin typeface="Times New Roman" panose="02020603050405020304" pitchFamily="18" charset="0"/>
                <a:cs typeface="Times New Roman" panose="02020603050405020304" pitchFamily="18" charset="0"/>
              </a:rPr>
              <a:t> biên </a:t>
            </a:r>
            <a:r>
              <a:rPr lang="vi-VN" sz="2000" b="1" i="0" dirty="0" err="1">
                <a:solidFill>
                  <a:schemeClr val="tx1"/>
                </a:solidFill>
                <a:effectLst/>
                <a:latin typeface="Times New Roman" panose="02020603050405020304" pitchFamily="18" charset="0"/>
                <a:cs typeface="Times New Roman" panose="02020603050405020304" pitchFamily="18" charset="0"/>
              </a:rPr>
              <a:t>tập</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tạp</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chí</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Cửa</a:t>
            </a:r>
            <a:r>
              <a:rPr lang="vi-VN" sz="2000" b="1" i="0" dirty="0">
                <a:solidFill>
                  <a:schemeClr val="tx1"/>
                </a:solidFill>
                <a:effectLst/>
                <a:latin typeface="Times New Roman" panose="02020603050405020304" pitchFamily="18" charset="0"/>
                <a:cs typeface="Times New Roman" panose="02020603050405020304" pitchFamily="18" charset="0"/>
              </a:rPr>
              <a:t> </a:t>
            </a:r>
            <a:r>
              <a:rPr lang="vi-VN" sz="2000" b="1" i="0" dirty="0" err="1">
                <a:solidFill>
                  <a:schemeClr val="tx1"/>
                </a:solidFill>
                <a:effectLst/>
                <a:latin typeface="Times New Roman" panose="02020603050405020304" pitchFamily="18" charset="0"/>
                <a:cs typeface="Times New Roman" panose="02020603050405020304" pitchFamily="18" charset="0"/>
              </a:rPr>
              <a:t>Việt</a:t>
            </a:r>
            <a:r>
              <a:rPr lang="vi-VN" sz="2000" b="0" i="0" dirty="0">
                <a:solidFill>
                  <a:schemeClr val="tx1"/>
                </a:solidFill>
                <a:effectLst/>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p:txBody>
      </p:sp>
      <p:cxnSp>
        <p:nvCxnSpPr>
          <p:cNvPr id="1039" name="Đường kết nối Mũi tên Thẳng 1038">
            <a:extLst>
              <a:ext uri="{FF2B5EF4-FFF2-40B4-BE49-F238E27FC236}">
                <a16:creationId xmlns:a16="http://schemas.microsoft.com/office/drawing/2014/main" id="{F74A4B3B-D407-463F-80A7-7F5B4CEE6B87}"/>
              </a:ext>
            </a:extLst>
          </p:cNvPr>
          <p:cNvCxnSpPr>
            <a:cxnSpLocks/>
          </p:cNvCxnSpPr>
          <p:nvPr/>
        </p:nvCxnSpPr>
        <p:spPr>
          <a:xfrm>
            <a:off x="1682331" y="2956230"/>
            <a:ext cx="750425" cy="3163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41" name="Đường kết nối Mũi tên Thẳng 1040">
            <a:extLst>
              <a:ext uri="{FF2B5EF4-FFF2-40B4-BE49-F238E27FC236}">
                <a16:creationId xmlns:a16="http://schemas.microsoft.com/office/drawing/2014/main" id="{2174CCB7-EC0B-43D8-B536-0A5F9D7071FD}"/>
              </a:ext>
            </a:extLst>
          </p:cNvPr>
          <p:cNvCxnSpPr>
            <a:cxnSpLocks/>
          </p:cNvCxnSpPr>
          <p:nvPr/>
        </p:nvCxnSpPr>
        <p:spPr>
          <a:xfrm>
            <a:off x="1682331" y="3709596"/>
            <a:ext cx="944069" cy="16393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44" name="Hộp Văn bản 1043">
            <a:extLst>
              <a:ext uri="{FF2B5EF4-FFF2-40B4-BE49-F238E27FC236}">
                <a16:creationId xmlns:a16="http://schemas.microsoft.com/office/drawing/2014/main" id="{5D2C3C29-48AB-4F4E-929B-6E80050AA9D5}"/>
              </a:ext>
            </a:extLst>
          </p:cNvPr>
          <p:cNvSpPr txBox="1"/>
          <p:nvPr/>
        </p:nvSpPr>
        <p:spPr>
          <a:xfrm>
            <a:off x="8321" y="747462"/>
            <a:ext cx="1331652" cy="1200329"/>
          </a:xfrm>
          <a:prstGeom prst="rect">
            <a:avLst/>
          </a:prstGeom>
          <a:noFill/>
        </p:spPr>
        <p:txBody>
          <a:bodyPr wrap="square" rtlCol="0">
            <a:spAutoFit/>
          </a:bodyPr>
          <a:lstStyle/>
          <a:p>
            <a:r>
              <a:rPr lang="en-US" sz="2400" dirty="0">
                <a:solidFill>
                  <a:schemeClr val="bg1"/>
                </a:solidFill>
                <a:latin typeface="Times New Roman" panose="02020603050405020304" pitchFamily="18" charset="0"/>
                <a:cs typeface="Times New Roman" panose="02020603050405020304" pitchFamily="18" charset="0"/>
              </a:rPr>
              <a:t>TÁC GIẢ</a:t>
            </a:r>
          </a:p>
          <a:p>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1045" name="Picture 8">
            <a:extLst>
              <a:ext uri="{FF2B5EF4-FFF2-40B4-BE49-F238E27FC236}">
                <a16:creationId xmlns:a16="http://schemas.microsoft.com/office/drawing/2014/main" id="{9327A302-7DFD-4542-88DF-4703591E6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58" y="1729482"/>
            <a:ext cx="1507621" cy="26205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51" name="Hộp Văn bản 1050">
            <a:extLst>
              <a:ext uri="{FF2B5EF4-FFF2-40B4-BE49-F238E27FC236}">
                <a16:creationId xmlns:a16="http://schemas.microsoft.com/office/drawing/2014/main" id="{B69CDFCB-8450-4686-9537-EBCDECE40015}"/>
              </a:ext>
            </a:extLst>
          </p:cNvPr>
          <p:cNvSpPr txBox="1"/>
          <p:nvPr/>
        </p:nvSpPr>
        <p:spPr>
          <a:xfrm>
            <a:off x="492710" y="221219"/>
            <a:ext cx="2070717"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a:t>
            </a: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40262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45"/>
                                        </p:tgtEl>
                                        <p:attrNameLst>
                                          <p:attrName>style.visibility</p:attrName>
                                        </p:attrNameLst>
                                      </p:cBhvr>
                                      <p:to>
                                        <p:strVal val="visible"/>
                                      </p:to>
                                    </p:set>
                                    <p:animEffect transition="in" filter="circle(in)">
                                      <p:cBhvr>
                                        <p:cTn id="7" dur="2000"/>
                                        <p:tgtEl>
                                          <p:spTgt spid="10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1"/>
                                        </p:tgtEl>
                                        <p:attrNameLst>
                                          <p:attrName>style.visibility</p:attrName>
                                        </p:attrNameLst>
                                      </p:cBhvr>
                                      <p:to>
                                        <p:strVal val="visible"/>
                                      </p:to>
                                    </p:set>
                                    <p:animEffect transition="in" filter="barn(inVertical)">
                                      <p:cBhvr>
                                        <p:cTn id="12" dur="500"/>
                                        <p:tgtEl>
                                          <p:spTgt spid="1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9"/>
                                        </p:tgtEl>
                                        <p:attrNameLst>
                                          <p:attrName>style.visibility</p:attrName>
                                        </p:attrNameLst>
                                      </p:cBhvr>
                                      <p:to>
                                        <p:strVal val="visible"/>
                                      </p:to>
                                    </p:set>
                                    <p:animEffect transition="in" filter="fade">
                                      <p:cBhvr>
                                        <p:cTn id="27" dur="500"/>
                                        <p:tgtEl>
                                          <p:spTgt spid="10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41"/>
                                        </p:tgtEl>
                                        <p:attrNameLst>
                                          <p:attrName>style.visibility</p:attrName>
                                        </p:attrNameLst>
                                      </p:cBhvr>
                                      <p:to>
                                        <p:strVal val="visible"/>
                                      </p:to>
                                    </p:set>
                                    <p:animEffect transition="in" filter="fade">
                                      <p:cBhvr>
                                        <p:cTn id="32" dur="500"/>
                                        <p:tgtEl>
                                          <p:spTgt spid="104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32"/>
                                        </p:tgtEl>
                                        <p:attrNameLst>
                                          <p:attrName>style.visibility</p:attrName>
                                        </p:attrNameLst>
                                      </p:cBhvr>
                                      <p:to>
                                        <p:strVal val="visible"/>
                                      </p:to>
                                    </p:set>
                                    <p:animEffect transition="in" filter="fade">
                                      <p:cBhvr>
                                        <p:cTn id="47" dur="500"/>
                                        <p:tgtEl>
                                          <p:spTgt spid="10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34"/>
                                        </p:tgtEl>
                                        <p:attrNameLst>
                                          <p:attrName>style.visibility</p:attrName>
                                        </p:attrNameLst>
                                      </p:cBhvr>
                                      <p:to>
                                        <p:strVal val="visible"/>
                                      </p:to>
                                    </p:set>
                                    <p:animEffect transition="in" filter="fade">
                                      <p:cBhvr>
                                        <p:cTn id="52" dur="500"/>
                                        <p:tgtEl>
                                          <p:spTgt spid="10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36"/>
                                        </p:tgtEl>
                                        <p:attrNameLst>
                                          <p:attrName>style.visibility</p:attrName>
                                        </p:attrNameLst>
                                      </p:cBhvr>
                                      <p:to>
                                        <p:strVal val="visible"/>
                                      </p:to>
                                    </p:set>
                                    <p:animEffect transition="in" filter="fade">
                                      <p:cBhvr>
                                        <p:cTn id="57" dur="500"/>
                                        <p:tgtEl>
                                          <p:spTgt spid="103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037"/>
                                        </p:tgtEl>
                                        <p:attrNameLst>
                                          <p:attrName>style.visibility</p:attrName>
                                        </p:attrNameLst>
                                      </p:cBhvr>
                                      <p:to>
                                        <p:strVal val="visible"/>
                                      </p:to>
                                    </p:set>
                                    <p:animEffect transition="in" filter="barn(inVertical)">
                                      <p:cBhvr>
                                        <p:cTn id="77" dur="500"/>
                                        <p:tgtEl>
                                          <p:spTgt spid="1037"/>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barn(inVertical)">
                                      <p:cBhvr>
                                        <p:cTn id="8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P spid="19" grpId="0" animBg="1"/>
      <p:bldP spid="20" grpId="0" animBg="1"/>
      <p:bldP spid="1037" grpId="0" animBg="1"/>
      <p:bldP spid="46" grpId="0" animBg="1"/>
      <p:bldP spid="105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84489"/>
          </a:xfrm>
        </p:spPr>
      </p:pic>
      <p:sp>
        <p:nvSpPr>
          <p:cNvPr id="3" name="TextBox 2"/>
          <p:cNvSpPr txBox="1"/>
          <p:nvPr/>
        </p:nvSpPr>
        <p:spPr>
          <a:xfrm>
            <a:off x="323528" y="3629"/>
            <a:ext cx="8820472" cy="7140416"/>
          </a:xfrm>
          <a:prstGeom prst="rect">
            <a:avLst/>
          </a:prstGeom>
          <a:noFill/>
        </p:spPr>
        <p:txBody>
          <a:bodyPr wrap="square" rtlCol="0">
            <a:spAutoFit/>
          </a:bodyPr>
          <a:lstStyle/>
          <a:p>
            <a:r>
              <a:rPr lang="en-US" sz="3200" b="1" i="1" dirty="0" smtClean="0">
                <a:solidFill>
                  <a:srgbClr val="7030A0"/>
                </a:solidFill>
                <a:latin typeface="Times New Roman" pitchFamily="18" charset="0"/>
                <a:cs typeface="Times New Roman" pitchFamily="18" charset="0"/>
              </a:rPr>
              <a:t>       * </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Hương</a:t>
            </a:r>
            <a:r>
              <a:rPr lang="en-US" sz="3200" b="1" i="1" dirty="0" smtClean="0">
                <a:solidFill>
                  <a:srgbClr val="7030A0"/>
                </a:solidFill>
                <a:latin typeface="Times New Roman" pitchFamily="18" charset="0"/>
                <a:cs typeface="Times New Roman" pitchFamily="18" charset="0"/>
              </a:rPr>
              <a:t> – </a:t>
            </a:r>
            <a:r>
              <a:rPr lang="en-US" sz="3200" b="1" i="1" dirty="0" err="1" smtClean="0">
                <a:solidFill>
                  <a:srgbClr val="7030A0"/>
                </a:solidFill>
                <a:latin typeface="Times New Roman" pitchFamily="18" charset="0"/>
                <a:cs typeface="Times New Roman" pitchFamily="18" charset="0"/>
              </a:rPr>
              <a:t>dòng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sông</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huyền</a:t>
            </a:r>
            <a:r>
              <a:rPr lang="en-US" sz="3200" b="1" i="1" dirty="0" smtClean="0">
                <a:solidFill>
                  <a:srgbClr val="7030A0"/>
                </a:solidFill>
                <a:latin typeface="Times New Roman" pitchFamily="18" charset="0"/>
                <a:cs typeface="Times New Roman" pitchFamily="18" charset="0"/>
              </a:rPr>
              <a:t> </a:t>
            </a:r>
            <a:r>
              <a:rPr lang="en-US" sz="3200" b="1" i="1" dirty="0" err="1" smtClean="0">
                <a:solidFill>
                  <a:srgbClr val="7030A0"/>
                </a:solidFill>
                <a:latin typeface="Times New Roman" pitchFamily="18" charset="0"/>
                <a:cs typeface="Times New Roman" pitchFamily="18" charset="0"/>
              </a:rPr>
              <a:t>thoại</a:t>
            </a:r>
            <a:endParaRPr lang="en-US" sz="3200" b="1" i="1" dirty="0" smtClean="0">
              <a:solidFill>
                <a:srgbClr val="7030A0"/>
              </a:solidFill>
              <a:latin typeface="Times New Roman" pitchFamily="18" charset="0"/>
              <a:cs typeface="Times New Roman" pitchFamily="18" charset="0"/>
            </a:endParaRPr>
          </a:p>
          <a:p>
            <a:endParaRPr lang="en-US" sz="3200" dirty="0" smtClean="0">
              <a:solidFill>
                <a:srgbClr val="7030A0"/>
              </a:solidFill>
              <a:latin typeface="Times New Roman" pitchFamily="18" charset="0"/>
              <a:cs typeface="Times New Roman" pitchFamily="18" charset="0"/>
            </a:endParaRPr>
          </a:p>
          <a:p>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Đặt</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nhan</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đề</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và</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kết</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thúc</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bằng</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câu</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hỏi</a:t>
            </a:r>
            <a:r>
              <a:rPr lang="en-US" sz="3000" dirty="0" smtClean="0">
                <a:solidFill>
                  <a:srgbClr val="7030A0"/>
                </a:solidFill>
                <a:latin typeface="Times New Roman" pitchFamily="18" charset="0"/>
                <a:cs typeface="Times New Roman" pitchFamily="18" charset="0"/>
              </a:rPr>
              <a:t>: </a:t>
            </a:r>
            <a:r>
              <a:rPr lang="en-US" sz="3000" i="1" dirty="0" smtClean="0">
                <a:solidFill>
                  <a:srgbClr val="7030A0"/>
                </a:solidFill>
                <a:latin typeface="Times New Roman" pitchFamily="18" charset="0"/>
                <a:cs typeface="Times New Roman" pitchFamily="18" charset="0"/>
              </a:rPr>
              <a:t>Ai </a:t>
            </a:r>
            <a:r>
              <a:rPr lang="en-US" sz="3000" i="1" dirty="0" err="1" smtClean="0">
                <a:solidFill>
                  <a:srgbClr val="7030A0"/>
                </a:solidFill>
                <a:latin typeface="Times New Roman" pitchFamily="18" charset="0"/>
                <a:cs typeface="Times New Roman" pitchFamily="18" charset="0"/>
              </a:rPr>
              <a:t>đã</a:t>
            </a:r>
            <a:r>
              <a:rPr lang="en-US" sz="3000" i="1" dirty="0" smtClean="0">
                <a:solidFill>
                  <a:srgbClr val="7030A0"/>
                </a:solidFill>
                <a:latin typeface="Times New Roman" pitchFamily="18" charset="0"/>
                <a:cs typeface="Times New Roman" pitchFamily="18" charset="0"/>
              </a:rPr>
              <a:t> </a:t>
            </a:r>
            <a:r>
              <a:rPr lang="en-US" sz="3000" i="1" dirty="0" err="1" smtClean="0">
                <a:solidFill>
                  <a:srgbClr val="7030A0"/>
                </a:solidFill>
                <a:latin typeface="Times New Roman" pitchFamily="18" charset="0"/>
                <a:cs typeface="Times New Roman" pitchFamily="18" charset="0"/>
              </a:rPr>
              <a:t>đặt</a:t>
            </a:r>
            <a:r>
              <a:rPr lang="en-US" sz="3000" i="1" dirty="0" smtClean="0">
                <a:solidFill>
                  <a:srgbClr val="7030A0"/>
                </a:solidFill>
                <a:latin typeface="Times New Roman" pitchFamily="18" charset="0"/>
                <a:cs typeface="Times New Roman" pitchFamily="18" charset="0"/>
              </a:rPr>
              <a:t> </a:t>
            </a:r>
            <a:r>
              <a:rPr lang="en-US" sz="3000" i="1" dirty="0" err="1" smtClean="0">
                <a:solidFill>
                  <a:srgbClr val="7030A0"/>
                </a:solidFill>
                <a:latin typeface="Times New Roman" pitchFamily="18" charset="0"/>
                <a:cs typeface="Times New Roman" pitchFamily="18" charset="0"/>
              </a:rPr>
              <a:t>tên</a:t>
            </a:r>
            <a:r>
              <a:rPr lang="en-US" sz="3000" i="1" dirty="0" smtClean="0">
                <a:solidFill>
                  <a:srgbClr val="7030A0"/>
                </a:solidFill>
                <a:latin typeface="Times New Roman" pitchFamily="18" charset="0"/>
                <a:cs typeface="Times New Roman" pitchFamily="18" charset="0"/>
              </a:rPr>
              <a:t> </a:t>
            </a:r>
            <a:r>
              <a:rPr lang="en-US" sz="3000" i="1" dirty="0" err="1" smtClean="0">
                <a:solidFill>
                  <a:srgbClr val="7030A0"/>
                </a:solidFill>
                <a:latin typeface="Times New Roman" pitchFamily="18" charset="0"/>
                <a:cs typeface="Times New Roman" pitchFamily="18" charset="0"/>
              </a:rPr>
              <a:t>cho</a:t>
            </a:r>
            <a:r>
              <a:rPr lang="en-US" sz="3000" i="1" dirty="0" smtClean="0">
                <a:solidFill>
                  <a:srgbClr val="7030A0"/>
                </a:solidFill>
                <a:latin typeface="Times New Roman" pitchFamily="18" charset="0"/>
                <a:cs typeface="Times New Roman" pitchFamily="18" charset="0"/>
              </a:rPr>
              <a:t> </a:t>
            </a:r>
            <a:r>
              <a:rPr lang="en-US" sz="3000" i="1" dirty="0" err="1" smtClean="0">
                <a:solidFill>
                  <a:srgbClr val="7030A0"/>
                </a:solidFill>
                <a:latin typeface="Times New Roman" pitchFamily="18" charset="0"/>
                <a:cs typeface="Times New Roman" pitchFamily="18" charset="0"/>
              </a:rPr>
              <a:t>dòng</a:t>
            </a:r>
            <a:r>
              <a:rPr lang="en-US" sz="3000" i="1" dirty="0" smtClean="0">
                <a:solidFill>
                  <a:srgbClr val="7030A0"/>
                </a:solidFill>
                <a:latin typeface="Times New Roman" pitchFamily="18" charset="0"/>
                <a:cs typeface="Times New Roman" pitchFamily="18" charset="0"/>
              </a:rPr>
              <a:t> </a:t>
            </a:r>
            <a:r>
              <a:rPr lang="en-US" sz="3000" i="1" dirty="0" err="1" smtClean="0">
                <a:solidFill>
                  <a:srgbClr val="7030A0"/>
                </a:solidFill>
                <a:latin typeface="Times New Roman" pitchFamily="18" charset="0"/>
                <a:cs typeface="Times New Roman" pitchFamily="18" charset="0"/>
              </a:rPr>
              <a:t>sông</a:t>
            </a:r>
            <a:r>
              <a:rPr lang="en-US" sz="3000" i="1" dirty="0" smtClean="0">
                <a:solidFill>
                  <a:srgbClr val="7030A0"/>
                </a:solidFill>
                <a:latin typeface="Times New Roman" pitchFamily="18" charset="0"/>
                <a:cs typeface="Times New Roman" pitchFamily="18" charset="0"/>
              </a:rPr>
              <a:t>? </a:t>
            </a:r>
            <a:r>
              <a:rPr lang="en-US" sz="3000" dirty="0" err="1">
                <a:solidFill>
                  <a:srgbClr val="7030A0"/>
                </a:solidFill>
                <a:latin typeface="Times New Roman" pitchFamily="18" charset="0"/>
                <a:cs typeface="Times New Roman" pitchFamily="18" charset="0"/>
              </a:rPr>
              <a:t>t</a:t>
            </a:r>
            <a:r>
              <a:rPr lang="en-US" sz="3000" dirty="0" err="1" smtClean="0">
                <a:solidFill>
                  <a:srgbClr val="7030A0"/>
                </a:solidFill>
                <a:latin typeface="Times New Roman" pitchFamily="18" charset="0"/>
                <a:cs typeface="Times New Roman" pitchFamily="18" charset="0"/>
              </a:rPr>
              <a:t>hể</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hiện</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tình</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cảm</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ngỡ</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ngàng</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ngưỡng</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mộ</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trân</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trọng</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ngợi</a:t>
            </a:r>
            <a:r>
              <a:rPr lang="en-US" sz="3000" dirty="0" smtClean="0">
                <a:solidFill>
                  <a:srgbClr val="7030A0"/>
                </a:solidFill>
                <a:latin typeface="Times New Roman" pitchFamily="18" charset="0"/>
                <a:cs typeface="Times New Roman" pitchFamily="18" charset="0"/>
              </a:rPr>
              <a:t> ca </a:t>
            </a:r>
            <a:r>
              <a:rPr lang="en-US" sz="3000" dirty="0" err="1" smtClean="0">
                <a:solidFill>
                  <a:srgbClr val="7030A0"/>
                </a:solidFill>
                <a:latin typeface="Times New Roman" pitchFamily="18" charset="0"/>
                <a:cs typeface="Times New Roman" pitchFamily="18" charset="0"/>
              </a:rPr>
              <a:t>của</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tác</a:t>
            </a:r>
            <a:r>
              <a:rPr lang="en-US" sz="3000" dirty="0" smtClean="0">
                <a:solidFill>
                  <a:srgbClr val="7030A0"/>
                </a:solidFill>
                <a:latin typeface="Times New Roman" pitchFamily="18" charset="0"/>
                <a:cs typeface="Times New Roman" pitchFamily="18" charset="0"/>
              </a:rPr>
              <a:t> </a:t>
            </a:r>
            <a:r>
              <a:rPr lang="en-US" sz="3000" dirty="0" err="1" smtClean="0">
                <a:solidFill>
                  <a:srgbClr val="7030A0"/>
                </a:solidFill>
                <a:latin typeface="Times New Roman" pitchFamily="18" charset="0"/>
                <a:cs typeface="Times New Roman" pitchFamily="18" charset="0"/>
              </a:rPr>
              <a:t>giả</a:t>
            </a:r>
            <a:r>
              <a:rPr lang="en-US" sz="3000" dirty="0" smtClean="0">
                <a:solidFill>
                  <a:srgbClr val="7030A0"/>
                </a:solidFill>
                <a:latin typeface="Times New Roman" pitchFamily="18" charset="0"/>
                <a:cs typeface="Times New Roman"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về</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hai</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phẩm</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chất</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của</a:t>
            </a:r>
            <a:r>
              <a:rPr lang="en-US" sz="3000" dirty="0">
                <a:solidFill>
                  <a:srgbClr val="7030A0"/>
                </a:solidFill>
                <a:latin typeface="Times New Roman" panose="02020603050405020304" pitchFamily="18" charset="0"/>
                <a:cs typeface="Times New Roman" panose="02020603050405020304" pitchFamily="18" charset="0"/>
              </a:rPr>
              <a:t> SH </a:t>
            </a:r>
            <a:r>
              <a:rPr lang="en-US" sz="3000" dirty="0" err="1">
                <a:solidFill>
                  <a:srgbClr val="7030A0"/>
                </a:solidFill>
                <a:latin typeface="Times New Roman" panose="02020603050405020304" pitchFamily="18" charset="0"/>
                <a:cs typeface="Times New Roman" panose="02020603050405020304" pitchFamily="18" charset="0"/>
              </a:rPr>
              <a:t>là</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cái</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đẹp</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vĩnh</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hằng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và</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danh</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thơm</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muôn</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thuở</a:t>
            </a:r>
            <a:r>
              <a:rPr lang="en-US" sz="3000" dirty="0" smtClean="0">
                <a:solidFill>
                  <a:srgbClr val="7030A0"/>
                </a:solidFill>
                <a:latin typeface="Times New Roman" panose="02020603050405020304" pitchFamily="18" charset="0"/>
                <a:cs typeface="Times New Roman" panose="02020603050405020304" pitchFamily="18" charset="0"/>
              </a:rPr>
              <a:t>.</a:t>
            </a:r>
          </a:p>
          <a:p>
            <a:r>
              <a:rPr lang="en-US" sz="3000" dirty="0" smtClean="0">
                <a:solidFill>
                  <a:srgbClr val="7030A0"/>
                </a:solidFill>
                <a:latin typeface="Times New Roman" panose="02020603050405020304" pitchFamily="18" charset="0"/>
                <a:cs typeface="Times New Roman" panose="02020603050405020304" pitchFamily="18" charset="0"/>
              </a:rPr>
              <a:t>- Qua </a:t>
            </a:r>
            <a:r>
              <a:rPr lang="en-US" sz="3000" dirty="0" err="1">
                <a:solidFill>
                  <a:srgbClr val="7030A0"/>
                </a:solidFill>
                <a:latin typeface="Times New Roman" panose="02020603050405020304" pitchFamily="18" charset="0"/>
                <a:cs typeface="Times New Roman" panose="02020603050405020304" pitchFamily="18" charset="0"/>
              </a:rPr>
              <a:t>huyền</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thoại</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về</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smtClean="0">
                <a:solidFill>
                  <a:srgbClr val="7030A0"/>
                </a:solidFill>
                <a:latin typeface="Times New Roman" panose="02020603050405020304" pitchFamily="18" charset="0"/>
                <a:cs typeface="Times New Roman" panose="02020603050405020304" pitchFamily="18" charset="0"/>
              </a:rPr>
              <a:t>Hương</a:t>
            </a:r>
            <a:r>
              <a:rPr lang="en-US" sz="3000" dirty="0" smtClean="0">
                <a:solidFill>
                  <a:srgbClr val="7030A0"/>
                </a:solidFill>
                <a:latin typeface="Times New Roman" panose="02020603050405020304" pitchFamily="18" charset="0"/>
                <a:cs typeface="Times New Roman" panose="02020603050405020304" pitchFamily="18" charset="0"/>
              </a:rPr>
              <a:t> </a:t>
            </a:r>
            <a:r>
              <a:rPr lang="en-US" sz="3000" dirty="0" err="1" smtClean="0">
                <a:solidFill>
                  <a:srgbClr val="7030A0"/>
                </a:solidFill>
                <a:latin typeface="Times New Roman" panose="02020603050405020304" pitchFamily="18" charset="0"/>
                <a:cs typeface="Times New Roman" panose="02020603050405020304" pitchFamily="18" charset="0"/>
              </a:rPr>
              <a:t>giang</a:t>
            </a:r>
            <a:r>
              <a:rPr lang="en-US" sz="3000" dirty="0" smtClean="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tác</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giả</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smtClean="0">
                <a:solidFill>
                  <a:srgbClr val="7030A0"/>
                </a:solidFill>
                <a:latin typeface="Times New Roman" panose="02020603050405020304" pitchFamily="18" charset="0"/>
                <a:cs typeface="Times New Roman" panose="02020603050405020304" pitchFamily="18" charset="0"/>
              </a:rPr>
              <a:t>muốn</a:t>
            </a:r>
            <a:r>
              <a:rPr lang="en-US" sz="3000" dirty="0" smtClean="0">
                <a:solidFill>
                  <a:srgbClr val="7030A0"/>
                </a:solidFill>
                <a:latin typeface="Times New Roman" panose="02020603050405020304" pitchFamily="18" charset="0"/>
                <a:cs typeface="Times New Roman" panose="02020603050405020304" pitchFamily="18" charset="0"/>
              </a:rPr>
              <a:t> </a:t>
            </a:r>
            <a:r>
              <a:rPr lang="en-US" sz="3000" dirty="0" err="1" smtClean="0">
                <a:solidFill>
                  <a:srgbClr val="7030A0"/>
                </a:solidFill>
                <a:latin typeface="Times New Roman" panose="02020603050405020304" pitchFamily="18" charset="0"/>
                <a:cs typeface="Times New Roman" panose="02020603050405020304" pitchFamily="18" charset="0"/>
              </a:rPr>
              <a:t>khẳng</a:t>
            </a:r>
            <a:r>
              <a:rPr lang="en-US" sz="3000" dirty="0" smtClean="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định</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chính</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những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người</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dân</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bình</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thường</a:t>
            </a:r>
            <a:r>
              <a:rPr lang="en-US" sz="3000" dirty="0">
                <a:solidFill>
                  <a:srgbClr val="7030A0"/>
                </a:solidFill>
                <a:latin typeface="Times New Roman" panose="02020603050405020304" pitchFamily="18" charset="0"/>
                <a:cs typeface="Times New Roman" panose="02020603050405020304" pitchFamily="18" charset="0"/>
              </a:rPr>
              <a:t> – </a:t>
            </a:r>
            <a:r>
              <a:rPr lang="en-US" sz="3000" dirty="0" err="1">
                <a:solidFill>
                  <a:srgbClr val="7030A0"/>
                </a:solidFill>
                <a:latin typeface="Times New Roman" panose="02020603050405020304" pitchFamily="18" charset="0"/>
                <a:cs typeface="Times New Roman" panose="02020603050405020304" pitchFamily="18" charset="0"/>
              </a:rPr>
              <a:t>những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người</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sáng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smtClean="0">
                <a:solidFill>
                  <a:srgbClr val="7030A0"/>
                </a:solidFill>
                <a:latin typeface="Times New Roman" panose="02020603050405020304" pitchFamily="18" charset="0"/>
                <a:cs typeface="Times New Roman" panose="02020603050405020304" pitchFamily="18" charset="0"/>
              </a:rPr>
              <a:t>tạo</a:t>
            </a:r>
            <a:r>
              <a:rPr lang="en-US" sz="3000" dirty="0" smtClean="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ra</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văn</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hóa</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văn</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học</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lịch</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sử</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đã</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đặt</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tên</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cho</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dòng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sông</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mà</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họ</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yêu</a:t>
            </a:r>
            <a:r>
              <a:rPr lang="en-US" sz="3000" dirty="0">
                <a:solidFill>
                  <a:srgbClr val="7030A0"/>
                </a:solidFill>
                <a:latin typeface="Times New Roman" panose="02020603050405020304" pitchFamily="18" charset="0"/>
                <a:cs typeface="Times New Roman" panose="02020603050405020304" pitchFamily="18" charset="0"/>
              </a:rPr>
              <a:t> </a:t>
            </a:r>
            <a:r>
              <a:rPr lang="en-US" sz="3000" dirty="0" err="1">
                <a:solidFill>
                  <a:srgbClr val="7030A0"/>
                </a:solidFill>
                <a:latin typeface="Times New Roman" panose="02020603050405020304" pitchFamily="18" charset="0"/>
                <a:cs typeface="Times New Roman" panose="02020603050405020304" pitchFamily="18" charset="0"/>
              </a:rPr>
              <a:t>mến</a:t>
            </a:r>
            <a:r>
              <a:rPr lang="en-US" sz="3000" dirty="0" smtClean="0">
                <a:solidFill>
                  <a:srgbClr val="7030A0"/>
                </a:solidFill>
                <a:latin typeface="Times New Roman" panose="02020603050405020304" pitchFamily="18" charset="0"/>
                <a:cs typeface="Times New Roman" panose="02020603050405020304" pitchFamily="18" charset="0"/>
              </a:rPr>
              <a:t>.</a:t>
            </a:r>
          </a:p>
          <a:p>
            <a:endParaRPr lang="en-US" sz="3000" dirty="0">
              <a:solidFill>
                <a:srgbClr val="7030A0"/>
              </a:solidFill>
              <a:latin typeface="Times New Roman" panose="02020603050405020304" pitchFamily="18" charset="0"/>
              <a:cs typeface="Times New Roman" panose="02020603050405020304" pitchFamily="18" charset="0"/>
            </a:endParaRPr>
          </a:p>
          <a:p>
            <a:r>
              <a:rPr lang="en-US" sz="3000" dirty="0" smtClean="0">
                <a:solidFill>
                  <a:srgbClr val="7030A0"/>
                </a:solidFill>
                <a:latin typeface="Times New Roman" pitchFamily="18" charset="0"/>
                <a:cs typeface="Times New Roman" pitchFamily="18" charset="0"/>
                <a:sym typeface="Wingdings"/>
              </a:rPr>
              <a:t></a:t>
            </a:r>
            <a:r>
              <a:rPr lang="en-US" sz="3000" dirty="0" smtClean="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Cách</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đặt</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nhan</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đề</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tạo</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sức</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hấp</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dẫn</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ấn</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tượng</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độc</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đáo</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và</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giàu</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chất</a:t>
            </a:r>
            <a:r>
              <a:rPr lang="en-US" sz="3000" b="1" i="1" dirty="0">
                <a:solidFill>
                  <a:srgbClr val="7030A0"/>
                </a:solidFill>
                <a:latin typeface="Times New Roman" pitchFamily="18" charset="0"/>
                <a:cs typeface="Times New Roman" pitchFamily="18" charset="0"/>
              </a:rPr>
              <a:t> </a:t>
            </a:r>
            <a:r>
              <a:rPr lang="en-US" sz="3000" b="1" i="1" dirty="0" err="1">
                <a:solidFill>
                  <a:srgbClr val="7030A0"/>
                </a:solidFill>
                <a:latin typeface="Times New Roman" pitchFamily="18" charset="0"/>
                <a:cs typeface="Times New Roman" pitchFamily="18" charset="0"/>
              </a:rPr>
              <a:t>thơ</a:t>
            </a:r>
            <a:r>
              <a:rPr lang="en-US" sz="3000" b="1" i="1" dirty="0">
                <a:solidFill>
                  <a:srgbClr val="7030A0"/>
                </a:solidFill>
                <a:latin typeface="Times New Roman" pitchFamily="18" charset="0"/>
                <a:cs typeface="Times New Roman" pitchFamily="18" charset="0"/>
              </a:rPr>
              <a:t>.</a:t>
            </a:r>
            <a:endParaRPr lang="en-US" sz="3000" dirty="0">
              <a:solidFill>
                <a:srgbClr val="7030A0"/>
              </a:solidFill>
              <a:latin typeface="Times New Roman" pitchFamily="18" charset="0"/>
              <a:cs typeface="Times New Roman" pitchFamily="18" charset="0"/>
            </a:endParaRPr>
          </a:p>
          <a:p>
            <a:endParaRPr lang="en-US" sz="3200" dirty="0" smtClean="0">
              <a:solidFill>
                <a:srgbClr val="7030A0"/>
              </a:solidFill>
              <a:latin typeface="Times New Roman" pitchFamily="18" charset="0"/>
              <a:cs typeface="Times New Roman" pitchFamily="18" charset="0"/>
            </a:endParaRPr>
          </a:p>
          <a:p>
            <a:endParaRPr lang="en-US" sz="3200" dirty="0">
              <a:solidFill>
                <a:srgbClr val="7030A0"/>
              </a:solidFill>
            </a:endParaRPr>
          </a:p>
        </p:txBody>
      </p:sp>
    </p:spTree>
    <p:extLst>
      <p:ext uri="{BB962C8B-B14F-4D97-AF65-F5344CB8AC3E}">
        <p14:creationId xmlns:p14="http://schemas.microsoft.com/office/powerpoint/2010/main" val="873348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84489"/>
          </a:xfrm>
        </p:spPr>
      </p:pic>
      <p:sp>
        <p:nvSpPr>
          <p:cNvPr id="3" name="TextBox 2"/>
          <p:cNvSpPr txBox="1"/>
          <p:nvPr/>
        </p:nvSpPr>
        <p:spPr>
          <a:xfrm>
            <a:off x="251520" y="476672"/>
            <a:ext cx="8892480" cy="6124754"/>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III. </a:t>
            </a:r>
            <a:r>
              <a:rPr lang="en-US" sz="2800" b="1" dirty="0" err="1" smtClean="0">
                <a:latin typeface="Times New Roman" pitchFamily="18" charset="0"/>
                <a:cs typeface="Times New Roman" pitchFamily="18" charset="0"/>
              </a:rPr>
              <a:t>Tổng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kết</a:t>
            </a:r>
            <a:endParaRPr lang="en-US" sz="2800" dirty="0" smtClean="0">
              <a:latin typeface="Times New Roman" pitchFamily="18" charset="0"/>
              <a:cs typeface="Times New Roman" pitchFamily="18" charset="0"/>
            </a:endParaRPr>
          </a:p>
          <a:p>
            <a:r>
              <a:rPr lang="en-US" sz="2800" b="1" dirty="0" smtClean="0">
                <a:latin typeface="Times New Roman" pitchFamily="18" charset="0"/>
                <a:cs typeface="Times New Roman" pitchFamily="18" charset="0"/>
              </a:rPr>
              <a:t>1. </a:t>
            </a:r>
            <a:r>
              <a:rPr lang="en-US" sz="2800" b="1" i="1" dirty="0" err="1" smtClean="0">
                <a:latin typeface="Times New Roman" pitchFamily="18" charset="0"/>
                <a:cs typeface="Times New Roman" pitchFamily="18" charset="0"/>
              </a:rPr>
              <a:t>Nghệ</a:t>
            </a:r>
            <a:r>
              <a:rPr lang="en-US" sz="2800" b="1" i="1" dirty="0" smtClean="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thuật</a:t>
            </a:r>
            <a:r>
              <a:rPr lang="en-US" sz="2800" b="1" i="1" dirty="0" smtClean="0">
                <a:latin typeface="Times New Roman" pitchFamily="18" charset="0"/>
                <a:cs typeface="Times New Roman" pitchFamily="18" charset="0"/>
              </a:rPr>
              <a:t>:</a:t>
            </a:r>
            <a:endParaRPr lang="en-US" sz="2800" i="1"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hướng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nội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hoa</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Ngôn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ngữ</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phú</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cảm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giàu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điệu</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nhuần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nhuyễn</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nghệ</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ẩn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hóa</a:t>
            </a:r>
            <a:r>
              <a:rPr lang="en-US" sz="2800" dirty="0" smtClean="0">
                <a:latin typeface="Times New Roman" pitchFamily="18" charset="0"/>
                <a:cs typeface="Times New Roman" pitchFamily="18" charset="0"/>
              </a:rPr>
              <a:t>, so </a:t>
            </a:r>
            <a:r>
              <a:rPr lang="en-US" sz="2800" dirty="0" err="1" smtClean="0">
                <a:latin typeface="Times New Roman" pitchFamily="18" charset="0"/>
                <a:cs typeface="Times New Roman" pitchFamily="18" charset="0"/>
              </a:rPr>
              <a:t>sánh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gắn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liền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tưởng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ngờ</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thú</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góc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nhìn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Hương</a:t>
            </a:r>
            <a:r>
              <a:rPr lang="en-US" sz="2800" dirty="0" smtClean="0">
                <a:latin typeface="Times New Roman" pitchFamily="18" charset="0"/>
                <a:cs typeface="Times New Roman" pitchFamily="18" charset="0"/>
              </a:rPr>
              <a:t>.</a:t>
            </a:r>
          </a:p>
          <a:p>
            <a:r>
              <a:rPr lang="en-US" sz="2800" b="1" dirty="0" smtClean="0">
                <a:latin typeface="Times New Roman" pitchFamily="18" charset="0"/>
                <a:cs typeface="Times New Roman" pitchFamily="18" charset="0"/>
              </a:rPr>
              <a:t>2. </a:t>
            </a:r>
            <a:r>
              <a:rPr lang="en-US" sz="2800" b="1" i="1" dirty="0" err="1" smtClean="0">
                <a:latin typeface="Times New Roman" pitchFamily="18" charset="0"/>
                <a:cs typeface="Times New Roman" pitchFamily="18" charset="0"/>
              </a:rPr>
              <a:t>Nội</a:t>
            </a:r>
            <a:r>
              <a:rPr lang="en-US" sz="2800" b="1" i="1" dirty="0" smtClean="0">
                <a:latin typeface="Times New Roman" pitchFamily="18" charset="0"/>
                <a:cs typeface="Times New Roman" pitchFamily="18" charset="0"/>
              </a:rPr>
              <a:t> dung:</a:t>
            </a:r>
            <a:r>
              <a:rPr lang="en-US" sz="2800" i="1"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Bài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sắc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bộc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lộ</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sâu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niềm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đối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dòng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quê</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thương</a:t>
            </a:r>
            <a:r>
              <a:rPr lang="en-US" sz="2800" dirty="0" smtClean="0">
                <a:latin typeface="Times New Roman" pitchFamily="18" charset="0"/>
                <a:cs typeface="Times New Roman" pitchFamily="18" charset="0"/>
              </a:rPr>
              <a:t>.</a:t>
            </a:r>
          </a:p>
          <a:p>
            <a:endParaRPr lang="en-US" sz="2800" dirty="0"/>
          </a:p>
        </p:txBody>
      </p:sp>
    </p:spTree>
    <p:extLst>
      <p:ext uri="{BB962C8B-B14F-4D97-AF65-F5344CB8AC3E}">
        <p14:creationId xmlns:p14="http://schemas.microsoft.com/office/powerpoint/2010/main" val="873348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26,826 Thank You Stock Photos, Pictures &amp; Royalty-Free Images - iStock">
            <a:extLst>
              <a:ext uri="{FF2B5EF4-FFF2-40B4-BE49-F238E27FC236}">
                <a16:creationId xmlns:a16="http://schemas.microsoft.com/office/drawing/2014/main" id="{1783D496-3E71-405C-8FB9-8A145416B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96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368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5FF02D4F-5C2B-488D-B124-7E6396CABB1F}"/>
              </a:ext>
            </a:extLst>
          </p:cNvPr>
          <p:cNvSpPr txBox="1"/>
          <p:nvPr/>
        </p:nvSpPr>
        <p:spPr>
          <a:xfrm>
            <a:off x="2771356" y="327828"/>
            <a:ext cx="4074425" cy="3046988"/>
          </a:xfrm>
          <a:prstGeom prst="rect">
            <a:avLst/>
          </a:prstGeom>
          <a:noFill/>
        </p:spPr>
        <p:txBody>
          <a:bodyPr wrap="square">
            <a:spAutoFit/>
          </a:bodyPr>
          <a:lstStyle/>
          <a:p>
            <a:pPr marL="342900" indent="-342900">
              <a:buFont typeface="Wingdings" panose="05000000000000000000" pitchFamily="2" charset="2"/>
              <a:buChar char="q"/>
            </a:pPr>
            <a:r>
              <a:rPr lang="en-US" sz="2400" b="0" i="0" dirty="0" err="1">
                <a:effectLst/>
                <a:latin typeface="Times New Roman" panose="02020603050405020304" pitchFamily="18" charset="0"/>
                <a:cs typeface="Times New Roman" panose="02020603050405020304" pitchFamily="18" charset="0"/>
              </a:rPr>
              <a:t>Ngôi</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sao</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trên</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đỉnh</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Phu</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Văn</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Lâu</a:t>
            </a:r>
            <a:r>
              <a:rPr lang="en-US" sz="2400" b="0" i="0" dirty="0">
                <a:effectLst/>
                <a:latin typeface="Times New Roman" panose="02020603050405020304" pitchFamily="18" charset="0"/>
                <a:cs typeface="Times New Roman" panose="02020603050405020304" pitchFamily="18" charset="0"/>
              </a:rPr>
              <a:t> (1971) </a:t>
            </a:r>
          </a:p>
          <a:p>
            <a:pPr marL="342900" indent="-342900">
              <a:buFont typeface="Wingdings" panose="05000000000000000000" pitchFamily="2" charset="2"/>
              <a:buChar char="q"/>
            </a:pPr>
            <a:r>
              <a:rPr lang="en-US" sz="2400" b="0" i="0" dirty="0" err="1">
                <a:effectLst/>
                <a:latin typeface="Times New Roman" panose="02020603050405020304" pitchFamily="18" charset="0"/>
                <a:cs typeface="Times New Roman" panose="02020603050405020304" pitchFamily="18" charset="0"/>
              </a:rPr>
              <a:t>Rất</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nhiều</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ánh</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lửa</a:t>
            </a:r>
            <a:r>
              <a:rPr lang="en-US" sz="2400" b="0" i="0" dirty="0">
                <a:effectLst/>
                <a:latin typeface="Times New Roman" panose="02020603050405020304" pitchFamily="18" charset="0"/>
                <a:cs typeface="Times New Roman" panose="02020603050405020304" pitchFamily="18" charset="0"/>
              </a:rPr>
              <a:t> (1979) </a:t>
            </a:r>
          </a:p>
          <a:p>
            <a:pPr marL="342900" indent="-342900">
              <a:buFont typeface="Wingdings" panose="05000000000000000000" pitchFamily="2" charset="2"/>
              <a:buChar char="q"/>
            </a:pP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di </a:t>
            </a:r>
            <a:r>
              <a:rPr lang="en-US" sz="2400" dirty="0" err="1">
                <a:latin typeface="Times New Roman" panose="02020603050405020304" pitchFamily="18" charset="0"/>
                <a:cs typeface="Times New Roman" panose="02020603050405020304" pitchFamily="18" charset="0"/>
              </a:rPr>
              <a:t>chúc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lau</a:t>
            </a:r>
            <a:r>
              <a:rPr lang="en-US" sz="2400" dirty="0">
                <a:latin typeface="Times New Roman" panose="02020603050405020304" pitchFamily="18" charset="0"/>
                <a:cs typeface="Times New Roman" panose="02020603050405020304" pitchFamily="18" charset="0"/>
              </a:rPr>
              <a:t> (1984) </a:t>
            </a:r>
          </a:p>
          <a:p>
            <a:pPr marL="342900" indent="-342900">
              <a:buFont typeface="Wingdings" panose="05000000000000000000" pitchFamily="2" charset="2"/>
              <a:buChar char="q"/>
            </a:pPr>
            <a:r>
              <a:rPr lang="en-US" sz="2400" dirty="0">
                <a:latin typeface="Times New Roman" panose="02020603050405020304" pitchFamily="18" charset="0"/>
                <a:cs typeface="Times New Roman" panose="02020603050405020304" pitchFamily="18" charset="0"/>
              </a:rPr>
              <a:t>Ai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sông</a:t>
            </a:r>
            <a:r>
              <a:rPr lang="en-US" sz="2400" dirty="0">
                <a:latin typeface="Times New Roman" panose="02020603050405020304" pitchFamily="18" charset="0"/>
                <a:cs typeface="Times New Roman" panose="02020603050405020304" pitchFamily="18" charset="0"/>
              </a:rPr>
              <a:t> (1986) </a:t>
            </a:r>
            <a:endParaRPr lang="en-US" sz="2400" b="0" i="0" dirty="0">
              <a:effectLst/>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en-US" sz="2400" b="0" i="0" dirty="0" err="1">
                <a:effectLst/>
                <a:latin typeface="Times New Roman" panose="02020603050405020304" pitchFamily="18" charset="0"/>
                <a:cs typeface="Times New Roman" panose="02020603050405020304" pitchFamily="18" charset="0"/>
              </a:rPr>
              <a:t>Ngọn</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núi</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ảo</a:t>
            </a:r>
            <a:r>
              <a:rPr lang="en-US" sz="2400" b="0" i="0" dirty="0">
                <a:effectLst/>
                <a:latin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cs typeface="Times New Roman" panose="02020603050405020304" pitchFamily="18" charset="0"/>
              </a:rPr>
              <a:t>ảnh</a:t>
            </a:r>
            <a:r>
              <a:rPr lang="en-US" sz="2400" b="0" i="0" dirty="0">
                <a:effectLst/>
                <a:latin typeface="Times New Roman" panose="02020603050405020304" pitchFamily="18" charset="0"/>
                <a:cs typeface="Times New Roman" panose="02020603050405020304" pitchFamily="18" charset="0"/>
              </a:rPr>
              <a:t> (1999),…</a:t>
            </a:r>
            <a:endParaRPr lang="en-US" sz="2400" dirty="0">
              <a:latin typeface="Times New Roman" panose="02020603050405020304" pitchFamily="18" charset="0"/>
              <a:cs typeface="Times New Roman" panose="02020603050405020304" pitchFamily="18" charset="0"/>
            </a:endParaRPr>
          </a:p>
        </p:txBody>
      </p:sp>
      <p:pic>
        <p:nvPicPr>
          <p:cNvPr id="3080" name="Picture 8" descr="E.E - Emprunt Empreinte - Mượn Dấu Thời Gian: Hoang Phủ Ngọc Tường">
            <a:extLst>
              <a:ext uri="{FF2B5EF4-FFF2-40B4-BE49-F238E27FC236}">
                <a16:creationId xmlns:a16="http://schemas.microsoft.com/office/drawing/2014/main" id="{DD4F3C19-7BD5-48D0-8105-C9BF228A1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536" y="2571841"/>
            <a:ext cx="1953293" cy="404692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rong miền hoài niệm - Tạp chí Sông Hương">
            <a:extLst>
              <a:ext uri="{FF2B5EF4-FFF2-40B4-BE49-F238E27FC236}">
                <a16:creationId xmlns:a16="http://schemas.microsoft.com/office/drawing/2014/main" id="{CE7F4956-6715-4774-A5F0-69E2ABE7F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58" y="2610674"/>
            <a:ext cx="1953293" cy="3811304"/>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Tiếp cận văn bản &quot;Ai đã đặt tên cho dòng sông?&quot;">
            <a:extLst>
              <a:ext uri="{FF2B5EF4-FFF2-40B4-BE49-F238E27FC236}">
                <a16:creationId xmlns:a16="http://schemas.microsoft.com/office/drawing/2014/main" id="{826764AF-B439-4916-9FE5-ADFD65A9F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5781" y="2105260"/>
            <a:ext cx="2252404" cy="44249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E - Emprunt Empreinte - Mượn Dấu Thời Gian: Hoang Phủ Ngọc Tường">
            <a:extLst>
              <a:ext uri="{FF2B5EF4-FFF2-40B4-BE49-F238E27FC236}">
                <a16:creationId xmlns:a16="http://schemas.microsoft.com/office/drawing/2014/main" id="{5A195A38-A8B6-456E-99FA-E31388CF2E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830" y="2502482"/>
            <a:ext cx="2006153" cy="4027691"/>
          </a:xfrm>
          <a:prstGeom prst="rect">
            <a:avLst/>
          </a:prstGeom>
          <a:noFill/>
          <a:extLst>
            <a:ext uri="{909E8E84-426E-40DD-AFC4-6F175D3DCCD1}">
              <a14:hiddenFill xmlns:a14="http://schemas.microsoft.com/office/drawing/2010/main">
                <a:solidFill>
                  <a:srgbClr val="FFFFFF"/>
                </a:solidFill>
              </a14:hiddenFill>
            </a:ext>
          </a:extLst>
        </p:spPr>
      </p:pic>
      <p:sp>
        <p:nvSpPr>
          <p:cNvPr id="16" name="Hộp Văn bản 15">
            <a:extLst>
              <a:ext uri="{FF2B5EF4-FFF2-40B4-BE49-F238E27FC236}">
                <a16:creationId xmlns:a16="http://schemas.microsoft.com/office/drawing/2014/main" id="{F7E71623-A2F7-42CA-89A5-4DB41880D105}"/>
              </a:ext>
            </a:extLst>
          </p:cNvPr>
          <p:cNvSpPr txBox="1"/>
          <p:nvPr/>
        </p:nvSpPr>
        <p:spPr>
          <a:xfrm>
            <a:off x="308091" y="239238"/>
            <a:ext cx="2748047" cy="830997"/>
          </a:xfrm>
          <a:prstGeom prst="rect">
            <a:avLst/>
          </a:prstGeom>
          <a:noFill/>
        </p:spPr>
        <p:txBody>
          <a:bodyPr wrap="square">
            <a:spAutoFit/>
          </a:bodyPr>
          <a:lstStyle/>
          <a:p>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a:t>
            </a:r>
            <a:r>
              <a:rPr lang="en-US" sz="2400" b="1" i="0" dirty="0" err="1">
                <a:effectLst/>
                <a:latin typeface="Times New Roman" panose="02020603050405020304" pitchFamily="18" charset="0"/>
                <a:cs typeface="Times New Roman" panose="02020603050405020304" pitchFamily="18" charset="0"/>
              </a:rPr>
              <a:t>ác</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phẩm</a:t>
            </a:r>
            <a:r>
              <a:rPr lang="en-US" sz="2400" b="1" i="0" dirty="0">
                <a:effectLst/>
                <a:latin typeface="Times New Roman" panose="02020603050405020304" pitchFamily="18" charset="0"/>
                <a:cs typeface="Times New Roman" panose="02020603050405020304" pitchFamily="18" charset="0"/>
              </a:rPr>
              <a:t> </a:t>
            </a:r>
            <a:r>
              <a:rPr lang="en-US" sz="2400" b="1" i="0" dirty="0" err="1">
                <a:effectLst/>
                <a:latin typeface="Times New Roman" panose="02020603050405020304" pitchFamily="18" charset="0"/>
                <a:cs typeface="Times New Roman" panose="02020603050405020304" pitchFamily="18" charset="0"/>
              </a:rPr>
              <a:t>chính</a:t>
            </a:r>
            <a:r>
              <a:rPr lang="en-US" sz="2400" b="1" i="0" dirty="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2049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wipe(down)">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barn(inVertical)">
                                      <p:cBhvr>
                                        <p:cTn id="22" dur="500"/>
                                        <p:tgtEl>
                                          <p:spTgt spid="308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barn(inVertical)">
                                      <p:cBhvr>
                                        <p:cTn id="27" dur="500"/>
                                        <p:tgtEl>
                                          <p:spTgt spid="308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barn(inVertical)">
                                      <p:cBhvr>
                                        <p:cTn id="32" dur="5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004CF5A-40B2-48AE-9CC6-4D858D248833}"/>
              </a:ext>
            </a:extLst>
          </p:cNvPr>
          <p:cNvSpPr>
            <a:spLocks noGrp="1"/>
          </p:cNvSpPr>
          <p:nvPr>
            <p:ph type="title"/>
          </p:nvPr>
        </p:nvSpPr>
        <p:spPr>
          <a:xfrm>
            <a:off x="323528" y="1600201"/>
            <a:ext cx="5904656" cy="3412975"/>
          </a:xfrm>
        </p:spPr>
        <p:style>
          <a:lnRef idx="2">
            <a:schemeClr val="accent5"/>
          </a:lnRef>
          <a:fillRef idx="1">
            <a:schemeClr val="lt1"/>
          </a:fillRef>
          <a:effectRef idx="0">
            <a:schemeClr val="accent5"/>
          </a:effectRef>
          <a:fontRef idx="minor">
            <a:schemeClr val="dk1"/>
          </a:fontRef>
        </p:style>
        <p:txBody>
          <a:bodyPr>
            <a:noAutofit/>
          </a:bodyPr>
          <a:lstStyle/>
          <a:p>
            <a:pPr algn="l"/>
            <a:r>
              <a:rPr lang="en-US" sz="2000" b="0" i="0" dirty="0" smtClean="0">
                <a:solidFill>
                  <a:schemeClr val="tx1"/>
                </a:solidFill>
                <a:effectLst/>
                <a:latin typeface="Times New Roman" panose="02020603050405020304" pitchFamily="18" charset="0"/>
                <a:cs typeface="Times New Roman" panose="02020603050405020304" pitchFamily="18" charset="0"/>
              </a:rPr>
              <a:t/>
            </a:r>
            <a:br>
              <a:rPr lang="en-US" sz="2000" b="0" i="0" dirty="0" smtClean="0">
                <a:solidFill>
                  <a:schemeClr val="tx1"/>
                </a:solidFill>
                <a:effectLst/>
                <a:latin typeface="Times New Roman" panose="02020603050405020304" pitchFamily="18" charset="0"/>
                <a:cs typeface="Times New Roman" panose="02020603050405020304" pitchFamily="18" charset="0"/>
              </a:rPr>
            </a:br>
            <a:r>
              <a:rPr lang="en-US" sz="2000" dirty="0" smtClean="0">
                <a:solidFill>
                  <a:schemeClr val="tx1"/>
                </a:solidFill>
                <a:latin typeface="Times New Roman" panose="02020603050405020304" pitchFamily="18" charset="0"/>
                <a:cs typeface="Times New Roman" panose="02020603050405020304" pitchFamily="18" charset="0"/>
              </a:rPr>
              <a:t/>
            </a:r>
            <a:br>
              <a:rPr lang="en-US" sz="2000" dirty="0" smtClean="0">
                <a:solidFill>
                  <a:schemeClr val="tx1"/>
                </a:solidFill>
                <a:latin typeface="Times New Roman" panose="02020603050405020304" pitchFamily="18" charset="0"/>
                <a:cs typeface="Times New Roman" panose="02020603050405020304" pitchFamily="18" charset="0"/>
              </a:rPr>
            </a:br>
            <a:r>
              <a:rPr lang="vi-VN" sz="2000" b="0" i="0" dirty="0" smtClean="0">
                <a:solidFill>
                  <a:schemeClr val="tx1"/>
                </a:solidFill>
                <a:effectLst/>
                <a:latin typeface="Times New Roman" panose="02020603050405020304" pitchFamily="18" charset="0"/>
                <a:cs typeface="Times New Roman" panose="02020603050405020304" pitchFamily="18" charset="0"/>
              </a:rPr>
              <a:t>- </a:t>
            </a:r>
            <a:r>
              <a:rPr lang="vi-VN" sz="2000" b="0" i="0" dirty="0">
                <a:solidFill>
                  <a:schemeClr val="tx1"/>
                </a:solidFill>
                <a:effectLst/>
                <a:latin typeface="Times New Roman" panose="02020603050405020304" pitchFamily="18" charset="0"/>
                <a:cs typeface="Times New Roman" panose="02020603050405020304" pitchFamily="18" charset="0"/>
              </a:rPr>
              <a:t>Là một trong những nhà văn chuyên về bút kí. </a:t>
            </a:r>
            <a:r>
              <a:rPr lang="en-US" sz="2000" b="0" i="0" dirty="0">
                <a:solidFill>
                  <a:schemeClr val="tx1"/>
                </a:solidFill>
                <a:effectLst/>
                <a:latin typeface="Times New Roman" panose="02020603050405020304" pitchFamily="18" charset="0"/>
                <a:cs typeface="Times New Roman" panose="02020603050405020304" pitchFamily="18" charset="0"/>
              </a:rPr>
              <a:t/>
            </a:r>
            <a:br>
              <a:rPr lang="en-US" sz="2000" b="0" i="0" dirty="0">
                <a:solidFill>
                  <a:schemeClr val="tx1"/>
                </a:solidFill>
                <a:effectLst/>
                <a:latin typeface="Times New Roman" panose="02020603050405020304" pitchFamily="18" charset="0"/>
                <a:cs typeface="Times New Roman" panose="02020603050405020304" pitchFamily="18" charset="0"/>
              </a:rPr>
            </a:b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Là</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cây</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bút</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uyên</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bác</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giàu</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chất</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trí</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tuệ</a:t>
            </a:r>
            <a:r>
              <a:rPr lang="en-US" sz="2000" dirty="0">
                <a:solidFill>
                  <a:schemeClr val="tx1"/>
                </a:solidFill>
                <a:latin typeface="Times New Roman" panose="02020603050405020304" pitchFamily="18" charset="0"/>
                <a:cs typeface="Times New Roman" panose="02020603050405020304" pitchFamily="18" charset="0"/>
              </a:rPr>
              <a:t>.</a:t>
            </a:r>
            <a:r>
              <a:rPr lang="en-US" sz="2000" b="0" i="0" dirty="0">
                <a:solidFill>
                  <a:schemeClr val="tx1"/>
                </a:solidFill>
                <a:effectLst/>
                <a:latin typeface="Times New Roman" panose="02020603050405020304" pitchFamily="18" charset="0"/>
                <a:cs typeface="Times New Roman" panose="02020603050405020304" pitchFamily="18" charset="0"/>
              </a:rPr>
              <a:t/>
            </a:r>
            <a:br>
              <a:rPr lang="en-US" sz="2000" b="0" i="0" dirty="0">
                <a:solidFill>
                  <a:schemeClr val="tx1"/>
                </a:solidFill>
                <a:effectLst/>
                <a:latin typeface="Times New Roman" panose="02020603050405020304" pitchFamily="18" charset="0"/>
                <a:cs typeface="Times New Roman" panose="02020603050405020304" pitchFamily="18" charset="0"/>
              </a:rPr>
            </a:b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Tài</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hoa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trí</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tượng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tượng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phong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phú</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lãng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lời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mang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đậm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chất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thơ</a:t>
            </a:r>
            <a:r>
              <a:rPr lang="en-US" sz="2000" dirty="0">
                <a:solidFill>
                  <a:schemeClr val="tx1"/>
                </a:solidFill>
                <a:latin typeface="Times New Roman" panose="02020603050405020304" pitchFamily="18" charset="0"/>
                <a:cs typeface="Times New Roman" panose="02020603050405020304" pitchFamily="18" charset="0"/>
              </a:rPr>
              <a:t>.</a:t>
            </a:r>
            <a:br>
              <a:rPr lang="en-US" sz="2000" dirty="0">
                <a:solidFill>
                  <a:schemeClr val="tx1"/>
                </a:solidFill>
                <a:latin typeface="Times New Roman" panose="02020603050405020304" pitchFamily="18" charset="0"/>
                <a:cs typeface="Times New Roman" panose="02020603050405020304" pitchFamily="18" charset="0"/>
              </a:rPr>
            </a:b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Lối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viết</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hướng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nội</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xúc</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tích</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nhưng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đầy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đủ</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có</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chiều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sâu</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văn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hóa</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đầy</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cảm</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hứng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nhân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văn</a:t>
            </a:r>
            <a:r>
              <a:rPr lang="en-US" sz="2000" dirty="0">
                <a:solidFill>
                  <a:schemeClr val="tx1"/>
                </a:solidFill>
                <a:latin typeface="Times New Roman" panose="02020603050405020304" pitchFamily="18" charset="0"/>
                <a:cs typeface="Times New Roman" panose="02020603050405020304" pitchFamily="18" charset="0"/>
              </a:rPr>
              <a:t>.</a:t>
            </a:r>
            <a:r>
              <a:rPr lang="en-US" sz="2000" b="0" i="0" dirty="0">
                <a:solidFill>
                  <a:schemeClr val="tx1"/>
                </a:solidFill>
                <a:effectLst/>
                <a:latin typeface="Times New Roman" panose="02020603050405020304" pitchFamily="18" charset="0"/>
                <a:cs typeface="Times New Roman" panose="02020603050405020304" pitchFamily="18" charset="0"/>
              </a:rPr>
              <a:t/>
            </a:r>
            <a:br>
              <a:rPr lang="en-US" sz="2000" b="0" i="0" dirty="0">
                <a:solidFill>
                  <a:schemeClr val="tx1"/>
                </a:solidFill>
                <a:effectLst/>
                <a:latin typeface="Times New Roman" panose="02020603050405020304" pitchFamily="18" charset="0"/>
                <a:cs typeface="Times New Roman" panose="02020603050405020304" pitchFamily="18" charset="0"/>
              </a:rPr>
            </a:b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Nét</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đặc</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sắc</a:t>
            </a:r>
            <a:r>
              <a:rPr lang="vi-VN" sz="2000" b="0" i="0" dirty="0">
                <a:solidFill>
                  <a:schemeClr val="tx1"/>
                </a:solidFill>
                <a:effectLst/>
                <a:latin typeface="Times New Roman" panose="02020603050405020304" pitchFamily="18" charset="0"/>
                <a:cs typeface="Times New Roman" panose="02020603050405020304" pitchFamily="18" charset="0"/>
              </a:rPr>
              <a:t> trong </a:t>
            </a:r>
            <a:r>
              <a:rPr lang="vi-VN" sz="2000" b="0" i="0" dirty="0" err="1">
                <a:solidFill>
                  <a:schemeClr val="tx1"/>
                </a:solidFill>
                <a:effectLst/>
                <a:latin typeface="Times New Roman" panose="02020603050405020304" pitchFamily="18" charset="0"/>
                <a:cs typeface="Times New Roman" panose="02020603050405020304" pitchFamily="18" charset="0"/>
              </a:rPr>
              <a:t>sáng</a:t>
            </a:r>
            <a:r>
              <a:rPr lang="vi-VN" sz="2000" b="0" i="0" dirty="0">
                <a:solidFill>
                  <a:schemeClr val="tx1"/>
                </a:solidFill>
                <a:effectLst/>
                <a:latin typeface="Times New Roman" panose="02020603050405020304" pitchFamily="18" charset="0"/>
                <a:cs typeface="Times New Roman" panose="02020603050405020304" pitchFamily="18" charset="0"/>
              </a:rPr>
              <a:t> </a:t>
            </a:r>
            <a:r>
              <a:rPr lang="vi-VN" sz="2000" b="0" i="0" dirty="0" err="1">
                <a:solidFill>
                  <a:schemeClr val="tx1"/>
                </a:solidFill>
                <a:effectLst/>
                <a:latin typeface="Times New Roman" panose="02020603050405020304" pitchFamily="18" charset="0"/>
                <a:cs typeface="Times New Roman" panose="02020603050405020304" pitchFamily="18" charset="0"/>
              </a:rPr>
              <a:t>tác</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là</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sự</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kết</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hợp</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nhuần</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nhuyễn</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giữa</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chất</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trí</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tuệ</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và</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chất</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trữ</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tình</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giữa</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nghị</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luận</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sắc</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bén</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với</a:t>
            </a:r>
            <a:r>
              <a:rPr lang="vi-VN" sz="2000" dirty="0">
                <a:solidFill>
                  <a:schemeClr val="tx1"/>
                </a:solidFill>
                <a:latin typeface="Times New Roman" panose="02020603050405020304" pitchFamily="18" charset="0"/>
                <a:cs typeface="Times New Roman" panose="02020603050405020304" pitchFamily="18" charset="0"/>
              </a:rPr>
              <a:t> suy tư đa </a:t>
            </a:r>
            <a:r>
              <a:rPr lang="vi-VN" sz="2000" dirty="0" err="1">
                <a:solidFill>
                  <a:schemeClr val="tx1"/>
                </a:solidFill>
                <a:latin typeface="Times New Roman" panose="02020603050405020304" pitchFamily="18" charset="0"/>
                <a:cs typeface="Times New Roman" panose="02020603050405020304" pitchFamily="18" charset="0"/>
              </a:rPr>
              <a:t>chiều</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được</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tổng</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hợp</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từ</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vốn</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kiến</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thức</a:t>
            </a:r>
            <a:r>
              <a:rPr lang="vi-VN" sz="2000" dirty="0">
                <a:solidFill>
                  <a:schemeClr val="tx1"/>
                </a:solidFill>
                <a:latin typeface="Times New Roman" panose="02020603050405020304" pitchFamily="18" charset="0"/>
                <a:cs typeface="Times New Roman" panose="02020603050405020304" pitchFamily="18" charset="0"/>
              </a:rPr>
              <a:t> phong </a:t>
            </a:r>
            <a:r>
              <a:rPr lang="vi-VN" sz="2000" dirty="0" err="1">
                <a:solidFill>
                  <a:schemeClr val="tx1"/>
                </a:solidFill>
                <a:latin typeface="Times New Roman" panose="02020603050405020304" pitchFamily="18" charset="0"/>
                <a:cs typeface="Times New Roman" panose="02020603050405020304" pitchFamily="18" charset="0"/>
              </a:rPr>
              <a:t>phú</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về</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triết</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học</a:t>
            </a:r>
            <a:r>
              <a:rPr lang="vi-VN" sz="2000" dirty="0">
                <a:solidFill>
                  <a:schemeClr val="tx1"/>
                </a:solidFill>
                <a:latin typeface="Times New Roman" panose="02020603050405020304" pitchFamily="18" charset="0"/>
                <a:cs typeface="Times New Roman" panose="02020603050405020304" pitchFamily="18" charset="0"/>
              </a:rPr>
              <a:t>, văn </a:t>
            </a:r>
            <a:r>
              <a:rPr lang="vi-VN" sz="2000" dirty="0" err="1">
                <a:solidFill>
                  <a:schemeClr val="tx1"/>
                </a:solidFill>
                <a:latin typeface="Times New Roman" panose="02020603050405020304" pitchFamily="18" charset="0"/>
                <a:cs typeface="Times New Roman" panose="02020603050405020304" pitchFamily="18" charset="0"/>
              </a:rPr>
              <a:t>hóa</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lịch</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sử</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địa</a:t>
            </a:r>
            <a:r>
              <a:rPr lang="vi-VN" sz="2000" dirty="0">
                <a:solidFill>
                  <a:schemeClr val="tx1"/>
                </a:solidFill>
                <a:latin typeface="Times New Roman" panose="02020603050405020304" pitchFamily="18" charset="0"/>
                <a:cs typeface="Times New Roman" panose="02020603050405020304" pitchFamily="18" charset="0"/>
              </a:rPr>
              <a:t> </a:t>
            </a:r>
            <a:r>
              <a:rPr lang="vi-VN" sz="2000" dirty="0" err="1">
                <a:solidFill>
                  <a:schemeClr val="tx1"/>
                </a:solidFill>
                <a:latin typeface="Times New Roman" panose="02020603050405020304" pitchFamily="18" charset="0"/>
                <a:cs typeface="Times New Roman" panose="02020603050405020304" pitchFamily="18" charset="0"/>
              </a:rPr>
              <a:t>lý</a:t>
            </a:r>
            <a:r>
              <a:rPr lang="vi-VN" sz="2000" dirty="0">
                <a:solidFill>
                  <a:schemeClr val="tx1"/>
                </a:solidFill>
                <a:latin typeface="Times New Roman" panose="02020603050405020304" pitchFamily="18" charset="0"/>
                <a:cs typeface="Times New Roman" panose="02020603050405020304" pitchFamily="18" charset="0"/>
              </a:rPr>
              <a:t>...</a:t>
            </a:r>
            <a:r>
              <a:rPr lang="en-US" sz="2000" dirty="0">
                <a:solidFill>
                  <a:schemeClr val="tx1"/>
                </a:solidFill>
                <a:latin typeface="Times New Roman" panose="02020603050405020304" pitchFamily="18" charset="0"/>
                <a:cs typeface="Times New Roman" panose="02020603050405020304" pitchFamily="18" charset="0"/>
              </a:rPr>
              <a:t/>
            </a:r>
            <a:br>
              <a:rPr lang="en-US" sz="2000" dirty="0">
                <a:solidFill>
                  <a:schemeClr val="tx1"/>
                </a:solidFill>
                <a:latin typeface="Times New Roman" panose="02020603050405020304" pitchFamily="18" charset="0"/>
                <a:cs typeface="Times New Roman" panose="02020603050405020304" pitchFamily="18" charset="0"/>
              </a:rPr>
            </a:br>
            <a:r>
              <a:rPr lang="en-US" sz="2000" b="0" i="0" dirty="0">
                <a:solidFill>
                  <a:schemeClr val="tx1"/>
                </a:solidFill>
                <a:effectLst/>
                <a:latin typeface="Times New Roman" panose="02020603050405020304" pitchFamily="18" charset="0"/>
                <a:cs typeface="Times New Roman" panose="02020603050405020304" pitchFamily="18" charset="0"/>
              </a:rPr>
              <a:t/>
            </a:r>
            <a:br>
              <a:rPr lang="en-US" sz="2000" b="0" i="0" dirty="0">
                <a:solidFill>
                  <a:schemeClr val="tx1"/>
                </a:solidFill>
                <a:effectLst/>
                <a:latin typeface="Times New Roman" panose="02020603050405020304" pitchFamily="18" charset="0"/>
                <a:cs typeface="Times New Roman" panose="02020603050405020304" pitchFamily="18" charset="0"/>
              </a:rPr>
            </a:br>
            <a:r>
              <a:rPr lang="en-US" sz="1100" dirty="0"/>
              <a:t/>
            </a:r>
            <a:br>
              <a:rPr lang="en-US" sz="1100" dirty="0"/>
            </a:br>
            <a:r>
              <a:rPr lang="en-US" sz="2000" b="0" i="0" dirty="0">
                <a:solidFill>
                  <a:schemeClr val="tx1"/>
                </a:solidFill>
                <a:effectLst/>
                <a:latin typeface="Times New Roman" panose="02020603050405020304" pitchFamily="18" charset="0"/>
                <a:cs typeface="Times New Roman" panose="02020603050405020304" pitchFamily="18" charset="0"/>
              </a:rPr>
              <a:t/>
            </a:r>
            <a:br>
              <a:rPr lang="en-US" sz="2000" b="0" i="0" dirty="0">
                <a:solidFill>
                  <a:schemeClr val="tx1"/>
                </a:solidFill>
                <a:effectLst/>
                <a:latin typeface="Times New Roman" panose="02020603050405020304" pitchFamily="18" charset="0"/>
                <a:cs typeface="Times New Roman" panose="02020603050405020304" pitchFamily="18" charset="0"/>
              </a:rPr>
            </a:b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1EC63545-1221-44AA-960D-37EF4B18DC8D}"/>
              </a:ext>
            </a:extLst>
          </p:cNvPr>
          <p:cNvSpPr txBox="1"/>
          <p:nvPr/>
        </p:nvSpPr>
        <p:spPr>
          <a:xfrm>
            <a:off x="1463097" y="620688"/>
            <a:ext cx="3113011" cy="70788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dirty="0">
                <a:latin typeface="Times New Roman" panose="02020603050405020304" pitchFamily="18" charset="0"/>
                <a:cs typeface="Times New Roman" panose="02020603050405020304" pitchFamily="18" charset="0"/>
              </a:rPr>
              <a:t>PHONG CÁCH NGHỆ THUẬT</a:t>
            </a:r>
          </a:p>
        </p:txBody>
      </p:sp>
      <p:pic>
        <p:nvPicPr>
          <p:cNvPr id="4098" name="Picture 2">
            <a:extLst>
              <a:ext uri="{FF2B5EF4-FFF2-40B4-BE49-F238E27FC236}">
                <a16:creationId xmlns:a16="http://schemas.microsoft.com/office/drawing/2014/main" id="{FC228786-7F98-41B8-B128-9CA779282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481" y="204909"/>
            <a:ext cx="2616415" cy="24850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102" name="Picture 6" descr="Nguyễn Tuân | VĂN HỌC VIỆT NAM">
            <a:extLst>
              <a:ext uri="{FF2B5EF4-FFF2-40B4-BE49-F238E27FC236}">
                <a16:creationId xmlns:a16="http://schemas.microsoft.com/office/drawing/2014/main" id="{46527B92-0BAE-4F3B-A1A7-0998888E6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500" y="3327787"/>
            <a:ext cx="1621631"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5539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wipe(down)">
                                      <p:cBhvr>
                                        <p:cTn id="1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5E4FCCD-4FD0-48DE-BD11-ECB2BBFA668F}"/>
              </a:ext>
            </a:extLst>
          </p:cNvPr>
          <p:cNvSpPr txBox="1"/>
          <p:nvPr/>
        </p:nvSpPr>
        <p:spPr>
          <a:xfrm>
            <a:off x="-46608" y="772357"/>
            <a:ext cx="1278385" cy="707886"/>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cs typeface="Times New Roman" panose="02020603050405020304" pitchFamily="18" charset="0"/>
              </a:rPr>
              <a:t>TÁC PHẨM</a:t>
            </a:r>
          </a:p>
        </p:txBody>
      </p:sp>
      <p:sp>
        <p:nvSpPr>
          <p:cNvPr id="5" name="Mũi tên: Phải 4">
            <a:extLst>
              <a:ext uri="{FF2B5EF4-FFF2-40B4-BE49-F238E27FC236}">
                <a16:creationId xmlns:a16="http://schemas.microsoft.com/office/drawing/2014/main" id="{D594664C-68C8-40E3-AFF0-13BD2CCBE221}"/>
              </a:ext>
            </a:extLst>
          </p:cNvPr>
          <p:cNvSpPr/>
          <p:nvPr/>
        </p:nvSpPr>
        <p:spPr>
          <a:xfrm>
            <a:off x="1365061" y="1058706"/>
            <a:ext cx="2563427" cy="6924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HOÀN CẢNH SÁNG TÁC</a:t>
            </a:r>
          </a:p>
        </p:txBody>
      </p:sp>
      <p:sp>
        <p:nvSpPr>
          <p:cNvPr id="7" name="Hộp Văn bản 6">
            <a:extLst>
              <a:ext uri="{FF2B5EF4-FFF2-40B4-BE49-F238E27FC236}">
                <a16:creationId xmlns:a16="http://schemas.microsoft.com/office/drawing/2014/main" id="{B6FB8432-4382-4446-8B45-CB38E3D9AFDD}"/>
              </a:ext>
            </a:extLst>
          </p:cNvPr>
          <p:cNvSpPr txBox="1"/>
          <p:nvPr/>
        </p:nvSpPr>
        <p:spPr>
          <a:xfrm>
            <a:off x="4119794" y="295305"/>
            <a:ext cx="4617498" cy="317009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Được</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viết</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tại</a:t>
            </a:r>
            <a:r>
              <a:rPr lang="vi-VN" sz="2000" b="0" i="0" dirty="0">
                <a:effectLst/>
                <a:latin typeface="Times New Roman" panose="02020603050405020304" pitchFamily="18" charset="0"/>
                <a:cs typeface="Times New Roman" panose="02020603050405020304" pitchFamily="18" charset="0"/>
              </a:rPr>
              <a:t> </a:t>
            </a:r>
            <a:r>
              <a:rPr lang="vi-VN" sz="2000" b="1" i="0" dirty="0" err="1">
                <a:effectLst/>
                <a:latin typeface="Times New Roman" panose="02020603050405020304" pitchFamily="18" charset="0"/>
                <a:cs typeface="Times New Roman" panose="02020603050405020304" pitchFamily="18" charset="0"/>
              </a:rPr>
              <a:t>Huế</a:t>
            </a:r>
            <a:r>
              <a:rPr lang="vi-VN" sz="2000" b="1" i="0" dirty="0">
                <a:effectLst/>
                <a:latin typeface="Times New Roman" panose="02020603050405020304" pitchFamily="18" charset="0"/>
                <a:cs typeface="Times New Roman" panose="02020603050405020304" pitchFamily="18" charset="0"/>
              </a:rPr>
              <a:t> </a:t>
            </a:r>
            <a:r>
              <a:rPr lang="vi-VN" sz="2000" b="1" i="0" dirty="0" err="1">
                <a:effectLst/>
                <a:latin typeface="Times New Roman" panose="02020603050405020304" pitchFamily="18" charset="0"/>
                <a:cs typeface="Times New Roman" panose="02020603050405020304" pitchFamily="18" charset="0"/>
              </a:rPr>
              <a:t>tháng</a:t>
            </a:r>
            <a:r>
              <a:rPr lang="vi-VN" sz="2000" b="1" i="0" dirty="0">
                <a:effectLst/>
                <a:latin typeface="Times New Roman" panose="02020603050405020304" pitchFamily="18" charset="0"/>
                <a:cs typeface="Times New Roman" panose="02020603050405020304" pitchFamily="18" charset="0"/>
              </a:rPr>
              <a:t> 1 – 1981</a:t>
            </a:r>
            <a:endParaRPr lang="en-US" sz="2000" b="1" dirty="0">
              <a:latin typeface="Times New Roman" panose="02020603050405020304" pitchFamily="18" charset="0"/>
              <a:cs typeface="Times New Roman" panose="02020603050405020304" pitchFamily="18" charset="0"/>
            </a:endParaRPr>
          </a:p>
          <a:p>
            <a:pPr marL="285750" indent="-285750">
              <a:buFontTx/>
              <a:buChar char="-"/>
            </a:pPr>
            <a:r>
              <a:rPr lang="en-US" sz="2000" dirty="0">
                <a:latin typeface="Times New Roman" panose="02020603050405020304" pitchFamily="18" charset="0"/>
                <a:cs typeface="Times New Roman" panose="02020603050405020304" pitchFamily="18" charset="0"/>
              </a:rPr>
              <a:t>I</a:t>
            </a:r>
            <a:r>
              <a:rPr lang="vi-VN" sz="2000" b="0" i="0" dirty="0">
                <a:effectLst/>
                <a:latin typeface="Times New Roman" panose="02020603050405020304" pitchFamily="18" charset="0"/>
                <a:cs typeface="Times New Roman" panose="02020603050405020304" pitchFamily="18" charset="0"/>
              </a:rPr>
              <a:t>n trong </a:t>
            </a:r>
            <a:r>
              <a:rPr lang="vi-VN" sz="2000" b="0" i="0" dirty="0" err="1">
                <a:effectLst/>
                <a:latin typeface="Times New Roman" panose="02020603050405020304" pitchFamily="18" charset="0"/>
                <a:cs typeface="Times New Roman" panose="02020603050405020304" pitchFamily="18" charset="0"/>
              </a:rPr>
              <a:t>tập</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bút</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kí</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cùng</a:t>
            </a:r>
            <a:r>
              <a:rPr lang="vi-VN" sz="2000" b="0" i="0" dirty="0">
                <a:effectLst/>
                <a:latin typeface="Times New Roman" panose="02020603050405020304" pitchFamily="18" charset="0"/>
                <a:cs typeface="Times New Roman" panose="02020603050405020304" pitchFamily="18" charset="0"/>
              </a:rPr>
              <a:t> tên. </a:t>
            </a:r>
            <a:r>
              <a:rPr lang="vi-VN" sz="2000" b="0" i="0" dirty="0" err="1">
                <a:effectLst/>
                <a:latin typeface="Times New Roman" panose="02020603050405020304" pitchFamily="18" charset="0"/>
                <a:cs typeface="Times New Roman" panose="02020603050405020304" pitchFamily="18" charset="0"/>
              </a:rPr>
              <a:t>Tập</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sách</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gồm</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tám</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bài</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kí</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viết</a:t>
            </a:r>
            <a:r>
              <a:rPr lang="vi-VN" sz="2000" b="0" i="0" dirty="0">
                <a:effectLst/>
                <a:latin typeface="Times New Roman" panose="02020603050405020304" pitchFamily="18" charset="0"/>
                <a:cs typeface="Times New Roman" panose="02020603050405020304" pitchFamily="18" charset="0"/>
              </a:rPr>
              <a:t> ngay </a:t>
            </a:r>
            <a:r>
              <a:rPr lang="vi-VN" sz="2000" b="1" i="0" dirty="0">
                <a:effectLst/>
                <a:latin typeface="Times New Roman" panose="02020603050405020304" pitchFamily="18" charset="0"/>
                <a:cs typeface="Times New Roman" panose="02020603050405020304" pitchFamily="18" charset="0"/>
              </a:rPr>
              <a:t>sau </a:t>
            </a:r>
            <a:r>
              <a:rPr lang="vi-VN" sz="2000" b="1" i="0" dirty="0" err="1">
                <a:effectLst/>
                <a:latin typeface="Times New Roman" panose="02020603050405020304" pitchFamily="18" charset="0"/>
                <a:cs typeface="Times New Roman" panose="02020603050405020304" pitchFamily="18" charset="0"/>
              </a:rPr>
              <a:t>chiến</a:t>
            </a:r>
            <a:r>
              <a:rPr lang="vi-VN" sz="2000" b="1" i="0" dirty="0">
                <a:effectLst/>
                <a:latin typeface="Times New Roman" panose="02020603050405020304" pitchFamily="18" charset="0"/>
                <a:cs typeface="Times New Roman" panose="02020603050405020304" pitchFamily="18" charset="0"/>
              </a:rPr>
              <a:t> </a:t>
            </a:r>
            <a:r>
              <a:rPr lang="vi-VN" sz="2000" b="1" i="0" dirty="0" err="1">
                <a:effectLst/>
                <a:latin typeface="Times New Roman" panose="02020603050405020304" pitchFamily="18" charset="0"/>
                <a:cs typeface="Times New Roman" panose="02020603050405020304" pitchFamily="18" charset="0"/>
              </a:rPr>
              <a:t>thắng</a:t>
            </a:r>
            <a:r>
              <a:rPr lang="vi-VN" sz="2000" b="1" i="0" dirty="0">
                <a:effectLst/>
                <a:latin typeface="Times New Roman" panose="02020603050405020304" pitchFamily="18" charset="0"/>
                <a:cs typeface="Times New Roman" panose="02020603050405020304" pitchFamily="18" charset="0"/>
              </a:rPr>
              <a:t> </a:t>
            </a:r>
            <a:r>
              <a:rPr lang="vi-VN" sz="2000" b="1" i="0" dirty="0" err="1">
                <a:effectLst/>
                <a:latin typeface="Times New Roman" panose="02020603050405020304" pitchFamily="18" charset="0"/>
                <a:cs typeface="Times New Roman" panose="02020603050405020304" pitchFamily="18" charset="0"/>
              </a:rPr>
              <a:t>mùa</a:t>
            </a:r>
            <a:r>
              <a:rPr lang="vi-VN" sz="2000" b="1" i="0" dirty="0">
                <a:effectLst/>
                <a:latin typeface="Times New Roman" panose="02020603050405020304" pitchFamily="18" charset="0"/>
                <a:cs typeface="Times New Roman" panose="02020603050405020304" pitchFamily="18" charset="0"/>
              </a:rPr>
              <a:t> xuân 1975 </a:t>
            </a:r>
            <a:r>
              <a:rPr lang="vi-VN" sz="2000" b="0" i="0" dirty="0">
                <a:effectLst/>
                <a:latin typeface="Times New Roman" panose="02020603050405020304" pitchFamily="18" charset="0"/>
                <a:cs typeface="Times New Roman" panose="02020603050405020304" pitchFamily="18" charset="0"/>
              </a:rPr>
              <a:t>nên </a:t>
            </a:r>
            <a:r>
              <a:rPr lang="vi-VN" sz="2000" b="0" i="0" dirty="0" err="1">
                <a:effectLst/>
                <a:latin typeface="Times New Roman" panose="02020603050405020304" pitchFamily="18" charset="0"/>
                <a:cs typeface="Times New Roman" panose="02020603050405020304" pitchFamily="18" charset="0"/>
              </a:rPr>
              <a:t>vẫn</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còn</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bừng</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bừng</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cảm</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hứng</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ngợi</a:t>
            </a:r>
            <a:r>
              <a:rPr lang="vi-VN" sz="2000" b="0" i="0" dirty="0">
                <a:effectLst/>
                <a:latin typeface="Times New Roman" panose="02020603050405020304" pitchFamily="18" charset="0"/>
                <a:cs typeface="Times New Roman" panose="02020603050405020304" pitchFamily="18" charset="0"/>
              </a:rPr>
              <a:t> ca </a:t>
            </a:r>
            <a:r>
              <a:rPr lang="vi-VN" sz="2000" b="0" i="0" dirty="0" err="1">
                <a:effectLst/>
                <a:latin typeface="Times New Roman" panose="02020603050405020304" pitchFamily="18" charset="0"/>
                <a:cs typeface="Times New Roman" panose="02020603050405020304" pitchFamily="18" charset="0"/>
              </a:rPr>
              <a:t>chủ</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nghĩa</a:t>
            </a:r>
            <a:r>
              <a:rPr lang="vi-VN" sz="2000" b="0" i="0" dirty="0">
                <a:effectLst/>
                <a:latin typeface="Times New Roman" panose="02020603050405020304" pitchFamily="18" charset="0"/>
                <a:cs typeface="Times New Roman" panose="02020603050405020304" pitchFamily="18" charset="0"/>
              </a:rPr>
              <a:t> anh </a:t>
            </a:r>
            <a:r>
              <a:rPr lang="vi-VN" sz="2000" b="0" i="0" dirty="0" err="1">
                <a:effectLst/>
                <a:latin typeface="Times New Roman" panose="02020603050405020304" pitchFamily="18" charset="0"/>
                <a:cs typeface="Times New Roman" panose="02020603050405020304" pitchFamily="18" charset="0"/>
              </a:rPr>
              <a:t>hùng</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cách</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mạng</a:t>
            </a:r>
            <a:r>
              <a:rPr lang="vi-VN" sz="2000" b="0" i="0" dirty="0">
                <a:effectLst/>
                <a:latin typeface="Times New Roman" panose="02020603050405020304" pitchFamily="18" charset="0"/>
                <a:cs typeface="Times New Roman" panose="02020603050405020304" pitchFamily="18" charset="0"/>
              </a:rPr>
              <a:t>.</a:t>
            </a:r>
            <a:endParaRPr lang="en-US" sz="2000" b="0" i="0" dirty="0">
              <a:effectLst/>
              <a:latin typeface="Times New Roman" panose="02020603050405020304" pitchFamily="18" charset="0"/>
              <a:cs typeface="Times New Roman" panose="02020603050405020304" pitchFamily="18" charset="0"/>
            </a:endParaRPr>
          </a:p>
          <a:p>
            <a:pPr marL="285750" indent="-285750">
              <a:buFontTx/>
              <a:buChar char="-"/>
            </a:pP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Bài</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kí</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thực</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chất</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thuộc</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thể</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tùy</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bút</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vì</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hành</a:t>
            </a:r>
            <a:r>
              <a:rPr lang="vi-VN" sz="2000" b="0" i="0" dirty="0">
                <a:effectLst/>
                <a:latin typeface="Times New Roman" panose="02020603050405020304" pitchFamily="18" charset="0"/>
                <a:cs typeface="Times New Roman" panose="02020603050405020304" pitchFamily="18" charset="0"/>
              </a:rPr>
              <a:t> văn </a:t>
            </a:r>
            <a:r>
              <a:rPr lang="vi-VN" sz="2000" b="0" i="0" dirty="0" err="1">
                <a:effectLst/>
                <a:latin typeface="Times New Roman" panose="02020603050405020304" pitchFamily="18" charset="0"/>
                <a:cs typeface="Times New Roman" panose="02020603050405020304" pitchFamily="18" charset="0"/>
              </a:rPr>
              <a:t>phóng</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túng</a:t>
            </a:r>
            <a:r>
              <a:rPr lang="vi-VN" sz="2000" b="0" i="0" dirty="0">
                <a:effectLst/>
                <a:latin typeface="Times New Roman" panose="02020603050405020304" pitchFamily="18" charset="0"/>
                <a:cs typeface="Times New Roman" panose="02020603050405020304" pitchFamily="18" charset="0"/>
              </a:rPr>
              <a:t>, nhân </a:t>
            </a:r>
            <a:r>
              <a:rPr lang="vi-VN" sz="2000" b="0" i="0" dirty="0" err="1">
                <a:effectLst/>
                <a:latin typeface="Times New Roman" panose="02020603050405020304" pitchFamily="18" charset="0"/>
                <a:cs typeface="Times New Roman" panose="02020603050405020304" pitchFamily="18" charset="0"/>
              </a:rPr>
              <a:t>vật</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chính</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là</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cái</a:t>
            </a:r>
            <a:r>
              <a:rPr lang="vi-VN" sz="2000" b="0" i="0" dirty="0">
                <a:effectLst/>
                <a:latin typeface="Times New Roman" panose="02020603050405020304" pitchFamily="18" charset="0"/>
                <a:cs typeface="Times New Roman" panose="02020603050405020304" pitchFamily="18" charset="0"/>
              </a:rPr>
              <a:t> tôi” </a:t>
            </a:r>
            <a:r>
              <a:rPr lang="vi-VN" sz="2000" b="0" i="0" dirty="0" err="1">
                <a:effectLst/>
                <a:latin typeface="Times New Roman" panose="02020603050405020304" pitchFamily="18" charset="0"/>
                <a:cs typeface="Times New Roman" panose="02020603050405020304" pitchFamily="18" charset="0"/>
              </a:rPr>
              <a:t>của</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tác</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giả</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chất</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trữ</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tình</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rất</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đậm</a:t>
            </a:r>
            <a:r>
              <a:rPr lang="vi-VN" sz="2000" b="0" i="0" dirty="0">
                <a:effectLst/>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8" name="Mũi tên: Phải 7">
            <a:extLst>
              <a:ext uri="{FF2B5EF4-FFF2-40B4-BE49-F238E27FC236}">
                <a16:creationId xmlns:a16="http://schemas.microsoft.com/office/drawing/2014/main" id="{84551BE7-EAEC-413A-A13C-DAEAB2823842}"/>
              </a:ext>
            </a:extLst>
          </p:cNvPr>
          <p:cNvSpPr/>
          <p:nvPr/>
        </p:nvSpPr>
        <p:spPr>
          <a:xfrm>
            <a:off x="1254249" y="4870070"/>
            <a:ext cx="2535130" cy="523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THỂ LOẠI, XUẤT XỨ</a:t>
            </a:r>
          </a:p>
        </p:txBody>
      </p:sp>
      <p:sp>
        <p:nvSpPr>
          <p:cNvPr id="9" name="Hộp Văn bản 8">
            <a:extLst>
              <a:ext uri="{FF2B5EF4-FFF2-40B4-BE49-F238E27FC236}">
                <a16:creationId xmlns:a16="http://schemas.microsoft.com/office/drawing/2014/main" id="{8F046E70-649E-4A69-966A-C5E4E5C20D25}"/>
              </a:ext>
            </a:extLst>
          </p:cNvPr>
          <p:cNvSpPr txBox="1"/>
          <p:nvPr/>
        </p:nvSpPr>
        <p:spPr>
          <a:xfrm>
            <a:off x="4119794" y="4624130"/>
            <a:ext cx="4336740" cy="132343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vi-VN" sz="2000" b="1" i="0" dirty="0">
                <a:solidFill>
                  <a:schemeClr val="tx1"/>
                </a:solidFill>
                <a:effectLst/>
                <a:latin typeface="Times New Roman" panose="02020603050405020304" pitchFamily="18" charset="0"/>
                <a:cs typeface="Times New Roman" panose="02020603050405020304" pitchFamily="18" charset="0"/>
              </a:rPr>
              <a:t>BÚT KÍ.</a:t>
            </a:r>
            <a:endParaRPr lang="en-US" sz="2000" b="1" i="0" dirty="0">
              <a:solidFill>
                <a:schemeClr val="tx1"/>
              </a:solidFill>
              <a:effectLst/>
              <a:latin typeface="Times New Roman" panose="02020603050405020304" pitchFamily="18" charset="0"/>
              <a:cs typeface="Times New Roman" panose="02020603050405020304" pitchFamily="18" charset="0"/>
            </a:endParaRPr>
          </a:p>
          <a:p>
            <a:r>
              <a:rPr lang="en-US" sz="2000" b="1" i="0" dirty="0" err="1">
                <a:solidFill>
                  <a:schemeClr val="tx1"/>
                </a:solidFill>
                <a:effectLst/>
                <a:latin typeface="Times New Roman" panose="02020603050405020304" pitchFamily="18" charset="0"/>
                <a:cs typeface="Times New Roman" panose="02020603050405020304" pitchFamily="18" charset="0"/>
              </a:rPr>
              <a:t>Xuất</a:t>
            </a:r>
            <a:r>
              <a:rPr lang="en-US" sz="2000" b="1" i="0" dirty="0">
                <a:solidFill>
                  <a:schemeClr val="tx1"/>
                </a:solidFill>
                <a:effectLst/>
                <a:latin typeface="Times New Roman" panose="02020603050405020304" pitchFamily="18" charset="0"/>
                <a:cs typeface="Times New Roman" panose="02020603050405020304" pitchFamily="18" charset="0"/>
              </a:rPr>
              <a:t> xư</a:t>
            </a:r>
            <a:r>
              <a:rPr lang="en-US" sz="2000" b="0" i="0" dirty="0">
                <a:solidFill>
                  <a:schemeClr val="tx1"/>
                </a:solidFill>
                <a:effectLst/>
                <a:latin typeface="Times New Roman" panose="02020603050405020304" pitchFamily="18" charset="0"/>
                <a:cs typeface="Times New Roman" panose="02020603050405020304" pitchFamily="18" charset="0"/>
              </a:rPr>
              <a:t>́: in </a:t>
            </a:r>
            <a:r>
              <a:rPr lang="en-US" sz="2000" b="0" i="0" dirty="0" err="1">
                <a:solidFill>
                  <a:schemeClr val="tx1"/>
                </a:solidFill>
                <a:effectLst/>
                <a:latin typeface="Times New Roman" panose="02020603050405020304" pitchFamily="18" charset="0"/>
                <a:cs typeface="Times New Roman" panose="02020603050405020304" pitchFamily="18" charset="0"/>
              </a:rPr>
              <a:t>trong</a:t>
            </a:r>
            <a:r>
              <a:rPr lang="en-US" sz="2000" b="0" i="0" dirty="0">
                <a:solidFill>
                  <a:schemeClr val="tx1"/>
                </a:solidFill>
                <a:effectLst/>
                <a:latin typeface="Times New Roman" panose="02020603050405020304" pitchFamily="18" charset="0"/>
                <a:cs typeface="Times New Roman" panose="02020603050405020304" pitchFamily="18" charset="0"/>
              </a:rPr>
              <a:t> tập </a:t>
            </a:r>
            <a:r>
              <a:rPr lang="en-US" sz="2000" b="0" i="0" dirty="0" err="1">
                <a:solidFill>
                  <a:schemeClr val="tx1"/>
                </a:solidFill>
                <a:effectLst/>
                <a:latin typeface="Times New Roman" panose="02020603050405020304" pitchFamily="18" charset="0"/>
                <a:cs typeface="Times New Roman" panose="02020603050405020304" pitchFamily="18" charset="0"/>
              </a:rPr>
              <a:t>sách</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cùng</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tên</a:t>
            </a:r>
            <a:r>
              <a:rPr lang="en-US" sz="2000" dirty="0">
                <a:solidFill>
                  <a:schemeClr val="tx1"/>
                </a:solidFill>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Bút</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ki</a:t>
            </a:r>
            <a:r>
              <a:rPr lang="en-US" sz="2000" b="0" i="0" dirty="0">
                <a:solidFill>
                  <a:schemeClr val="tx1"/>
                </a:solidFill>
                <a:effectLst/>
                <a:latin typeface="Times New Roman" panose="02020603050405020304" pitchFamily="18" charset="0"/>
                <a:cs typeface="Times New Roman" panose="02020603050405020304" pitchFamily="18" charset="0"/>
              </a:rPr>
              <a:t>́ gồm 3 </a:t>
            </a:r>
            <a:r>
              <a:rPr lang="en-US" sz="2000" b="0" i="0" dirty="0" err="1">
                <a:solidFill>
                  <a:schemeClr val="tx1"/>
                </a:solidFill>
                <a:effectLst/>
                <a:latin typeface="Times New Roman" panose="02020603050405020304" pitchFamily="18" charset="0"/>
                <a:cs typeface="Times New Roman" panose="02020603050405020304" pitchFamily="18" charset="0"/>
              </a:rPr>
              <a:t>pha</a:t>
            </a:r>
            <a:r>
              <a:rPr lang="en-US" sz="2000" b="0" i="0" dirty="0">
                <a:solidFill>
                  <a:schemeClr val="tx1"/>
                </a:solidFill>
                <a:effectLst/>
                <a:latin typeface="Times New Roman" panose="02020603050405020304" pitchFamily="18" charset="0"/>
                <a:cs typeface="Times New Roman" panose="02020603050405020304" pitchFamily="18" charset="0"/>
              </a:rPr>
              <a:t>̂̀n, </a:t>
            </a:r>
            <a:r>
              <a:rPr lang="en-US" sz="2000" b="0" i="0" dirty="0" err="1">
                <a:solidFill>
                  <a:schemeClr val="tx1"/>
                </a:solidFill>
                <a:effectLst/>
                <a:latin typeface="Times New Roman" panose="02020603050405020304" pitchFamily="18" charset="0"/>
                <a:cs typeface="Times New Roman" panose="02020603050405020304" pitchFamily="18" charset="0"/>
              </a:rPr>
              <a:t>đây</a:t>
            </a:r>
            <a:r>
              <a:rPr lang="en-US" sz="2000" b="0" i="0" dirty="0">
                <a:solidFill>
                  <a:schemeClr val="tx1"/>
                </a:solidFill>
                <a:effectLst/>
                <a:latin typeface="Times New Roman" panose="02020603050405020304" pitchFamily="18" charset="0"/>
                <a:cs typeface="Times New Roman" panose="02020603050405020304" pitchFamily="18" charset="0"/>
              </a:rPr>
              <a:t> là </a:t>
            </a:r>
            <a:r>
              <a:rPr lang="en-US" sz="2000" b="0" i="0" dirty="0" err="1">
                <a:solidFill>
                  <a:schemeClr val="tx1"/>
                </a:solidFill>
                <a:effectLst/>
                <a:latin typeface="Times New Roman" panose="02020603050405020304" pitchFamily="18" charset="0"/>
                <a:cs typeface="Times New Roman" panose="02020603050405020304" pitchFamily="18" charset="0"/>
              </a:rPr>
              <a:t>đoạn</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trích</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thứ</a:t>
            </a:r>
            <a:r>
              <a:rPr lang="en-US" sz="2000" b="0" i="0" dirty="0">
                <a:solidFill>
                  <a:schemeClr val="tx1"/>
                </a:solidFill>
                <a:effectLst/>
                <a:latin typeface="Times New Roman" panose="02020603050405020304" pitchFamily="18" charset="0"/>
                <a:cs typeface="Times New Roman" panose="02020603050405020304" pitchFamily="18" charset="0"/>
              </a:rPr>
              <a:t> </a:t>
            </a:r>
            <a:r>
              <a:rPr lang="en-US" sz="2000" b="0" i="0" dirty="0" err="1">
                <a:solidFill>
                  <a:schemeClr val="tx1"/>
                </a:solidFill>
                <a:effectLst/>
                <a:latin typeface="Times New Roman" panose="02020603050405020304" pitchFamily="18" charset="0"/>
                <a:cs typeface="Times New Roman" panose="02020603050405020304" pitchFamily="18" charset="0"/>
              </a:rPr>
              <a:t>nhất</a:t>
            </a:r>
            <a:r>
              <a:rPr lang="en-US" sz="2000" b="0" i="0" dirty="0">
                <a:solidFill>
                  <a:schemeClr val="tx1"/>
                </a:solidFill>
                <a:effectLst/>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1" name="Mũi tên: Phải 10">
            <a:extLst>
              <a:ext uri="{FF2B5EF4-FFF2-40B4-BE49-F238E27FC236}">
                <a16:creationId xmlns:a16="http://schemas.microsoft.com/office/drawing/2014/main" id="{6CE5651F-BEB0-4DE1-BD9C-5BF786527B51}"/>
              </a:ext>
            </a:extLst>
          </p:cNvPr>
          <p:cNvSpPr/>
          <p:nvPr/>
        </p:nvSpPr>
        <p:spPr>
          <a:xfrm>
            <a:off x="1312507" y="3006557"/>
            <a:ext cx="2476871" cy="523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CHỦ ĐỀ</a:t>
            </a:r>
          </a:p>
        </p:txBody>
      </p:sp>
      <p:sp>
        <p:nvSpPr>
          <p:cNvPr id="13" name="Hộp Văn bản 12">
            <a:extLst>
              <a:ext uri="{FF2B5EF4-FFF2-40B4-BE49-F238E27FC236}">
                <a16:creationId xmlns:a16="http://schemas.microsoft.com/office/drawing/2014/main" id="{2ACCAAD0-C262-42A6-9AD1-4BA449449D4F}"/>
              </a:ext>
            </a:extLst>
          </p:cNvPr>
          <p:cNvSpPr txBox="1"/>
          <p:nvPr/>
        </p:nvSpPr>
        <p:spPr>
          <a:xfrm>
            <a:off x="4073186" y="3086138"/>
            <a:ext cx="4617498" cy="101566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vi-VN" sz="2000" b="0" i="0" dirty="0" err="1">
                <a:effectLst/>
                <a:latin typeface="Times New Roman" panose="02020603050405020304" pitchFamily="18" charset="0"/>
                <a:cs typeface="Times New Roman" panose="02020603050405020304" pitchFamily="18" charset="0"/>
              </a:rPr>
              <a:t>Tình</a:t>
            </a:r>
            <a:r>
              <a:rPr lang="vi-VN" sz="2000" b="0" i="0" dirty="0">
                <a:effectLst/>
                <a:latin typeface="Times New Roman" panose="02020603050405020304" pitchFamily="18" charset="0"/>
                <a:cs typeface="Times New Roman" panose="02020603050405020304" pitchFamily="18" charset="0"/>
              </a:rPr>
              <a:t> yêu quê hương, </a:t>
            </a:r>
            <a:r>
              <a:rPr lang="vi-VN" sz="2000" b="0" i="0" dirty="0" err="1">
                <a:effectLst/>
                <a:latin typeface="Times New Roman" panose="02020603050405020304" pitchFamily="18" charset="0"/>
                <a:cs typeface="Times New Roman" panose="02020603050405020304" pitchFamily="18" charset="0"/>
              </a:rPr>
              <a:t>đất</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nước</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gắn</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với</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tình</a:t>
            </a:r>
            <a:r>
              <a:rPr lang="vi-VN" sz="2000" b="0" i="0" dirty="0">
                <a:effectLst/>
                <a:latin typeface="Times New Roman" panose="02020603050405020304" pitchFamily="18" charset="0"/>
                <a:cs typeface="Times New Roman" panose="02020603050405020304" pitchFamily="18" charset="0"/>
              </a:rPr>
              <a:t> yêu thiên nhiên </a:t>
            </a:r>
            <a:r>
              <a:rPr lang="vi-VN" sz="2000" b="0" i="0" dirty="0" err="1">
                <a:effectLst/>
                <a:latin typeface="Times New Roman" panose="02020603050405020304" pitchFamily="18" charset="0"/>
                <a:cs typeface="Times New Roman" panose="02020603050405020304" pitchFamily="18" charset="0"/>
              </a:rPr>
              <a:t>và</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tự</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hào</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về</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giá</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trị</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truyền</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thống</a:t>
            </a:r>
            <a:r>
              <a:rPr lang="vi-VN" sz="2000" b="0" i="0" dirty="0">
                <a:effectLst/>
                <a:latin typeface="Times New Roman" panose="02020603050405020304" pitchFamily="18" charset="0"/>
                <a:cs typeface="Times New Roman" panose="02020603050405020304" pitchFamily="18" charset="0"/>
              </a:rPr>
              <a:t> văn </a:t>
            </a:r>
            <a:r>
              <a:rPr lang="vi-VN" sz="2000" b="0" i="0" dirty="0" err="1">
                <a:effectLst/>
                <a:latin typeface="Times New Roman" panose="02020603050405020304" pitchFamily="18" charset="0"/>
                <a:cs typeface="Times New Roman" panose="02020603050405020304" pitchFamily="18" charset="0"/>
              </a:rPr>
              <a:t>hóa</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tốt</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đẹp</a:t>
            </a:r>
            <a:r>
              <a:rPr lang="vi-VN" sz="2000" b="0" i="0" dirty="0">
                <a:effectLst/>
                <a:latin typeface="Times New Roman" panose="02020603050405020304" pitchFamily="18" charset="0"/>
                <a:cs typeface="Times New Roman" panose="02020603050405020304" pitchFamily="18" charset="0"/>
              </a:rPr>
              <a:t> </a:t>
            </a:r>
            <a:r>
              <a:rPr lang="vi-VN" sz="2000" b="0" i="0" dirty="0" err="1">
                <a:effectLst/>
                <a:latin typeface="Times New Roman" panose="02020603050405020304" pitchFamily="18" charset="0"/>
                <a:cs typeface="Times New Roman" panose="02020603050405020304" pitchFamily="18" charset="0"/>
              </a:rPr>
              <a:t>của</a:t>
            </a:r>
            <a:r>
              <a:rPr lang="vi-VN" sz="2000" b="0" i="0" dirty="0">
                <a:effectLst/>
                <a:latin typeface="Times New Roman" panose="02020603050405020304" pitchFamily="18" charset="0"/>
                <a:cs typeface="Times New Roman" panose="02020603050405020304" pitchFamily="18" charset="0"/>
              </a:rPr>
              <a:t> dân </a:t>
            </a:r>
            <a:r>
              <a:rPr lang="vi-VN" sz="2000" b="0" i="0" dirty="0" err="1">
                <a:effectLst/>
                <a:latin typeface="Times New Roman" panose="02020603050405020304" pitchFamily="18" charset="0"/>
                <a:cs typeface="Times New Roman" panose="02020603050405020304" pitchFamily="18" charset="0"/>
              </a:rPr>
              <a:t>tộc</a:t>
            </a:r>
            <a:r>
              <a:rPr lang="vi-VN" sz="2000" b="0" i="0" dirty="0">
                <a:effectLst/>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id="{A3992F77-F196-4ACD-B4A7-8E79F01A8393}"/>
              </a:ext>
            </a:extLst>
          </p:cNvPr>
          <p:cNvSpPr txBox="1"/>
          <p:nvPr/>
        </p:nvSpPr>
        <p:spPr>
          <a:xfrm>
            <a:off x="286305" y="195309"/>
            <a:ext cx="3415683"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hãy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yêu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cầu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sau</a:t>
            </a:r>
            <a:r>
              <a:rPr lang="en-US" sz="2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89099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C0B2FE-B0DB-4B9D-AE2B-57D18856DECB}"/>
              </a:ext>
            </a:extLst>
          </p:cNvPr>
          <p:cNvSpPr>
            <a:spLocks noGrp="1"/>
          </p:cNvSpPr>
          <p:nvPr>
            <p:ph type="title"/>
          </p:nvPr>
        </p:nvSpPr>
        <p:spPr>
          <a:xfrm>
            <a:off x="79899" y="27135"/>
            <a:ext cx="4361156" cy="1280890"/>
          </a:xfrm>
        </p:spPr>
        <p:txBody>
          <a:bodyPr/>
          <a:lstStyle/>
          <a:p>
            <a:r>
              <a:rPr lang="en-US" dirty="0" err="1">
                <a:latin typeface="Agency FB" panose="020B0503020202020204" pitchFamily="34" charset="0"/>
              </a:rPr>
              <a:t>Sông</a:t>
            </a:r>
            <a:r>
              <a:rPr lang="en-US" dirty="0">
                <a:latin typeface="Agency FB" panose="020B0503020202020204" pitchFamily="34" charset="0"/>
              </a:rPr>
              <a:t> </a:t>
            </a:r>
            <a:r>
              <a:rPr lang="en-US" dirty="0" err="1">
                <a:latin typeface="Agency FB" panose="020B0503020202020204" pitchFamily="34" charset="0"/>
              </a:rPr>
              <a:t>Hương</a:t>
            </a:r>
            <a:r>
              <a:rPr lang="en-US" dirty="0">
                <a:latin typeface="Agency FB" panose="020B0503020202020204" pitchFamily="34" charset="0"/>
              </a:rPr>
              <a:t> </a:t>
            </a:r>
            <a:r>
              <a:rPr lang="en-US" dirty="0" err="1">
                <a:latin typeface="Agency FB" panose="020B0503020202020204" pitchFamily="34" charset="0"/>
              </a:rPr>
              <a:t>xứ</a:t>
            </a:r>
            <a:r>
              <a:rPr lang="en-US" dirty="0">
                <a:latin typeface="Agency FB" panose="020B0503020202020204" pitchFamily="34" charset="0"/>
              </a:rPr>
              <a:t> </a:t>
            </a:r>
            <a:r>
              <a:rPr lang="en-US" dirty="0" err="1">
                <a:latin typeface="Agency FB" panose="020B0503020202020204" pitchFamily="34" charset="0"/>
              </a:rPr>
              <a:t>Huế</a:t>
            </a:r>
            <a:endParaRPr lang="en-US" dirty="0">
              <a:latin typeface="Agency FB" panose="020B0503020202020204" pitchFamily="34" charset="0"/>
            </a:endParaRPr>
          </a:p>
        </p:txBody>
      </p:sp>
      <p:pic>
        <p:nvPicPr>
          <p:cNvPr id="6146" name="Picture 2" descr="ban-do-song-huong-584-1">
            <a:extLst>
              <a:ext uri="{FF2B5EF4-FFF2-40B4-BE49-F238E27FC236}">
                <a16:creationId xmlns:a16="http://schemas.microsoft.com/office/drawing/2014/main" id="{AC185B73-CD62-4342-8F7D-D93C8ADA9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419" y="153595"/>
            <a:ext cx="4651581" cy="541270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an-do-song-huong-584-5">
            <a:extLst>
              <a:ext uri="{FF2B5EF4-FFF2-40B4-BE49-F238E27FC236}">
                <a16:creationId xmlns:a16="http://schemas.microsoft.com/office/drawing/2014/main" id="{B8AB4C83-2D14-4694-87A4-6DB97F406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9" y="1154098"/>
            <a:ext cx="4361156" cy="4131806"/>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8990D051-5E17-4FF2-8D75-51FD8CADDDE4}"/>
              </a:ext>
            </a:extLst>
          </p:cNvPr>
          <p:cNvSpPr txBox="1"/>
          <p:nvPr/>
        </p:nvSpPr>
        <p:spPr>
          <a:xfrm>
            <a:off x="940478" y="5263679"/>
            <a:ext cx="4570890" cy="369332"/>
          </a:xfrm>
          <a:prstGeom prst="rect">
            <a:avLst/>
          </a:prstGeom>
          <a:noFill/>
        </p:spPr>
        <p:txBody>
          <a:bodyPr wrap="square">
            <a:spAutoFit/>
          </a:bodyPr>
          <a:lstStyle/>
          <a:p>
            <a:r>
              <a:rPr lang="vi-VN" b="0" i="1" dirty="0" err="1">
                <a:solidFill>
                  <a:srgbClr val="333333"/>
                </a:solidFill>
                <a:effectLst/>
                <a:latin typeface="Roboto"/>
              </a:rPr>
              <a:t>Cầu</a:t>
            </a:r>
            <a:r>
              <a:rPr lang="vi-VN" b="0" i="1" dirty="0">
                <a:solidFill>
                  <a:srgbClr val="333333"/>
                </a:solidFill>
                <a:effectLst/>
                <a:latin typeface="Roboto"/>
              </a:rPr>
              <a:t> </a:t>
            </a:r>
            <a:r>
              <a:rPr lang="vi-VN" b="0" i="1" dirty="0" err="1">
                <a:solidFill>
                  <a:srgbClr val="333333"/>
                </a:solidFill>
                <a:effectLst/>
                <a:latin typeface="Roboto"/>
              </a:rPr>
              <a:t>Trường</a:t>
            </a:r>
            <a:r>
              <a:rPr lang="vi-VN" b="0" i="1" dirty="0">
                <a:solidFill>
                  <a:srgbClr val="333333"/>
                </a:solidFill>
                <a:effectLst/>
                <a:latin typeface="Roboto"/>
              </a:rPr>
              <a:t> </a:t>
            </a:r>
            <a:r>
              <a:rPr lang="vi-VN" b="0" i="1" dirty="0" err="1">
                <a:solidFill>
                  <a:srgbClr val="333333"/>
                </a:solidFill>
                <a:effectLst/>
                <a:latin typeface="Roboto"/>
              </a:rPr>
              <a:t>Tiền</a:t>
            </a:r>
            <a:r>
              <a:rPr lang="vi-VN" b="0" i="1" dirty="0">
                <a:solidFill>
                  <a:srgbClr val="333333"/>
                </a:solidFill>
                <a:effectLst/>
                <a:latin typeface="Roboto"/>
              </a:rPr>
              <a:t> </a:t>
            </a:r>
            <a:r>
              <a:rPr lang="vi-VN" b="0" i="1" dirty="0" err="1">
                <a:solidFill>
                  <a:srgbClr val="333333"/>
                </a:solidFill>
                <a:effectLst/>
                <a:latin typeface="Roboto"/>
              </a:rPr>
              <a:t>bắc</a:t>
            </a:r>
            <a:r>
              <a:rPr lang="vi-VN" b="0" i="1" dirty="0">
                <a:solidFill>
                  <a:srgbClr val="333333"/>
                </a:solidFill>
                <a:effectLst/>
                <a:latin typeface="Roboto"/>
              </a:rPr>
              <a:t> qua sông Hương</a:t>
            </a:r>
            <a:endParaRPr lang="en-US" dirty="0"/>
          </a:p>
        </p:txBody>
      </p:sp>
    </p:spTree>
    <p:extLst>
      <p:ext uri="{BB962C8B-B14F-4D97-AF65-F5344CB8AC3E}">
        <p14:creationId xmlns:p14="http://schemas.microsoft.com/office/powerpoint/2010/main" val="3776831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circle(in)">
                                      <p:cBhvr>
                                        <p:cTn id="12"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760" y="1654888"/>
            <a:ext cx="6683765" cy="1280890"/>
          </a:xfrm>
        </p:spPr>
        <p:txBody>
          <a:bodyPr>
            <a:noAutofit/>
          </a:bodyPr>
          <a:lstStyle/>
          <a:p>
            <a:pPr algn="ctr"/>
            <a:r>
              <a:rPr lang="en-US" sz="8000" dirty="0" smtClean="0">
                <a:latin typeface="Times New Roman" panose="02020603050405020304" pitchFamily="18" charset="0"/>
                <a:cs typeface="Times New Roman" panose="02020603050405020304" pitchFamily="18" charset="0"/>
              </a:rPr>
              <a:t>Xem video</a:t>
            </a:r>
            <a:endParaRPr lang="en-US" sz="8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00223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1561535427.jpg"/>
          <p:cNvPicPr>
            <a:picLocks noChangeAspect="1"/>
          </p:cNvPicPr>
          <p:nvPr/>
        </p:nvPicPr>
        <p:blipFill>
          <a:blip r:embed="rId2"/>
          <a:stretch>
            <a:fillRect/>
          </a:stretch>
        </p:blipFill>
        <p:spPr>
          <a:xfrm>
            <a:off x="0" y="0"/>
            <a:ext cx="9144000" cy="6858000"/>
          </a:xfrm>
          <a:prstGeom prst="rect">
            <a:avLst/>
          </a:prstGeom>
        </p:spPr>
      </p:pic>
      <p:sp>
        <p:nvSpPr>
          <p:cNvPr id="3" name="Content Placeholder 2"/>
          <p:cNvSpPr>
            <a:spLocks noGrp="1"/>
          </p:cNvSpPr>
          <p:nvPr>
            <p:ph idx="1"/>
          </p:nvPr>
        </p:nvSpPr>
        <p:spPr>
          <a:xfrm>
            <a:off x="0" y="0"/>
            <a:ext cx="9144000" cy="6858000"/>
          </a:xfrm>
        </p:spPr>
        <p:txBody>
          <a:bodyPr/>
          <a:lstStyle/>
          <a:p>
            <a:pPr marL="342900" lvl="1" indent="-342900">
              <a:buNone/>
            </a:pPr>
            <a:r>
              <a:rPr lang="en-US" sz="3600" dirty="0" smtClean="0">
                <a:solidFill>
                  <a:srgbClr val="7030A0"/>
                </a:solidFill>
                <a:latin typeface="Times New Roman" pitchFamily="18" charset="0"/>
                <a:cs typeface="Times New Roman" pitchFamily="18" charset="0"/>
              </a:rPr>
              <a:t>                        </a:t>
            </a:r>
          </a:p>
          <a:p>
            <a:pPr marL="0" indent="-400050" algn="r">
              <a:buNone/>
            </a:pPr>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1.Vẻ </a:t>
            </a:r>
            <a:r>
              <a:rPr lang="en-US" sz="48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đẹp</a:t>
            </a:r>
            <a:r>
              <a:rPr lang="en-US" sz="4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Sông</a:t>
            </a:r>
            <a:r>
              <a:rPr lang="en-US" sz="4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Hương</a:t>
            </a:r>
            <a:r>
              <a:rPr lang="en-US" sz="4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ở </a:t>
            </a:r>
            <a:r>
              <a:rPr lang="en-US" sz="48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góc</a:t>
            </a:r>
            <a:r>
              <a:rPr lang="en-US" sz="4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nhìn</a:t>
            </a:r>
            <a:r>
              <a:rPr lang="en-US" sz="4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địa</a:t>
            </a:r>
            <a:r>
              <a:rPr lang="en-US" sz="4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r>
              <a:rPr lang="en-US" sz="4800" b="1" i="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lí</a:t>
            </a:r>
            <a:r>
              <a:rPr lang="en-US" sz="4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endParaRPr lang="en-US" dirty="0"/>
          </a:p>
        </p:txBody>
      </p:sp>
    </p:spTree>
    <p:extLst>
      <p:ext uri="{BB962C8B-B14F-4D97-AF65-F5344CB8AC3E}">
        <p14:creationId xmlns:p14="http://schemas.microsoft.com/office/powerpoint/2010/main" val="28123421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TotalTime>
  <Words>2022</Words>
  <Application>Microsoft Office PowerPoint</Application>
  <PresentationFormat>On-screen Show (4:3)</PresentationFormat>
  <Paragraphs>128</Paragraphs>
  <Slides>32</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Agency FB</vt:lpstr>
      <vt:lpstr>Arial</vt:lpstr>
      <vt:lpstr>Calibri</vt:lpstr>
      <vt:lpstr>Roboto</vt:lpstr>
      <vt:lpstr>Times New Roman</vt:lpstr>
      <vt:lpstr>Wingdings</vt:lpstr>
      <vt:lpstr>Office Theme</vt:lpstr>
      <vt:lpstr>PowerPoint Presentation</vt:lpstr>
      <vt:lpstr>PowerPoint Presentation</vt:lpstr>
      <vt:lpstr>PowerPoint Presentation</vt:lpstr>
      <vt:lpstr>PowerPoint Presentation</vt:lpstr>
      <vt:lpstr>  - Là một trong những nhà văn chuyên về bút kí.  - Là cây bút uyên bác, giàu chất trí tuệ. - Tài hoa, trí tượng tượng phong phú, lãng mạn, lời văn mang đậm chất thơ. - Lối viết hướng nội, xúc tích nhưng đầy đủ, có chiều sâu văn hóa, đầy cảm hứng nhân văn. - Nét đặc sắc trong sáng tác là sự kết hợp nhuần nhuyễn giữa chất trí tuệ và chất trữ tình, giữa nghị luận sắc bén với suy tư đa chiều được tổng hợp từ vốn kiến thức phong phú về triết học, văn hóa, lịch sử, địa lý...    </vt:lpstr>
      <vt:lpstr>PowerPoint Presentation</vt:lpstr>
      <vt:lpstr>Sông Hương xứ Huế</vt:lpstr>
      <vt:lpstr>Xem video</vt:lpstr>
      <vt:lpstr>PowerPoint Presentation</vt:lpstr>
      <vt:lpstr>1.1.Sông hương ở thượng nguồn -Là “bản trường ca của rừng già” “rầm rộ dưới bóng cây đại ngàn”, “mãnh liệt qua những ghềnh thác”; lúc lại dịu dàng say đắm dưới dặm dài chói lọi hoa đỗ quyên ...” - Hình ảnh “cô gái Di - gan”: phóng khoáng, man dại, tâm hồn tự do, trong sáng, bản tính gan dạ,có sức mạnh bản năng . -Sắc đẹp dịu dàng và trí tuệ“người mẹ phù xa của vùng văn hóa xứ sở”.        </vt:lpstr>
      <vt:lpstr>PowerPoint Presentation</vt:lpstr>
      <vt:lpstr>1.2. Sông Hương ở đồng bằng và ngoại vi thành phố Huế - Sông Hương như “người con gái đẹp nằm ngủ mơ màng giữa cánh đồng Châu Hóa đầy hoa dại” được “người tình mong đợi đến đánh thức”. + Sông Hương có nhịp chảy chậm rãi, “mềm như tấm lụa” (liên hệ hình ảnh sông Đà như “áng tóc trữ tình”),  + Từ ngã ba Tuần đến chân đồi Thiên Mụ: mang dáng vẻ trầm mặc khi chảy qua những lắng tẩm, đổi dòng chuyển hướng liên tục.  + Từ chân dồi Thiên Mụ đến lúc gặp Huế: “vui hẳn lên”, “kéo một nét thẳng” vì tìm đúng đường về  + Giáp mặt Huế, sông Hương không gặp Huế ngay mà “uốn một cánh cung ...tình yêu” như một người con gái bẽn lẹn, ngại ngùng.       </vt:lpstr>
      <vt:lpstr>1.3 Sông Hương chảy trong lòng thành phố Huế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53</cp:revision>
  <dcterms:created xsi:type="dcterms:W3CDTF">2019-10-25T12:43:01Z</dcterms:created>
  <dcterms:modified xsi:type="dcterms:W3CDTF">2024-06-07T11:32:28Z</dcterms:modified>
</cp:coreProperties>
</file>