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31"/>
  </p:notesMasterIdLst>
  <p:sldIdLst>
    <p:sldId id="381" r:id="rId2"/>
    <p:sldId id="355" r:id="rId3"/>
    <p:sldId id="383" r:id="rId4"/>
    <p:sldId id="391" r:id="rId5"/>
    <p:sldId id="392" r:id="rId6"/>
    <p:sldId id="393" r:id="rId7"/>
    <p:sldId id="395" r:id="rId8"/>
    <p:sldId id="396" r:id="rId9"/>
    <p:sldId id="397" r:id="rId10"/>
    <p:sldId id="398" r:id="rId11"/>
    <p:sldId id="399" r:id="rId12"/>
    <p:sldId id="400" r:id="rId13"/>
    <p:sldId id="401" r:id="rId14"/>
    <p:sldId id="403" r:id="rId15"/>
    <p:sldId id="405" r:id="rId16"/>
    <p:sldId id="409" r:id="rId17"/>
    <p:sldId id="410" r:id="rId18"/>
    <p:sldId id="412" r:id="rId19"/>
    <p:sldId id="414" r:id="rId20"/>
    <p:sldId id="416" r:id="rId21"/>
    <p:sldId id="418" r:id="rId22"/>
    <p:sldId id="420" r:id="rId23"/>
    <p:sldId id="421" r:id="rId24"/>
    <p:sldId id="422" r:id="rId25"/>
    <p:sldId id="423" r:id="rId26"/>
    <p:sldId id="424" r:id="rId27"/>
    <p:sldId id="426" r:id="rId28"/>
    <p:sldId id="428" r:id="rId29"/>
    <p:sldId id="430"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1BB7FD-C52A-458A-8F48-509DB37FC90D}" type="datetimeFigureOut">
              <a:rPr lang="vi-VN" smtClean="0"/>
              <a:t>14/01/2024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C58433-8D96-48DB-9E78-410530165732}" type="slidenum">
              <a:rPr lang="vi-VN" smtClean="0"/>
              <a:t>‹#›</a:t>
            </a:fld>
            <a:endParaRPr lang="vi-VN"/>
          </a:p>
        </p:txBody>
      </p:sp>
    </p:spTree>
    <p:extLst>
      <p:ext uri="{BB962C8B-B14F-4D97-AF65-F5344CB8AC3E}">
        <p14:creationId xmlns:p14="http://schemas.microsoft.com/office/powerpoint/2010/main" val="4274996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64EECC46-6824-4010-83A2-4664F1654790}" type="slidenum">
              <a:rPr lang="zh-CN" altLang="en-US" smtClean="0"/>
              <a:t>26</a:t>
            </a:fld>
            <a:endParaRPr lang="zh-CN" altLang="en-US"/>
          </a:p>
        </p:txBody>
      </p:sp>
    </p:spTree>
    <p:extLst>
      <p:ext uri="{BB962C8B-B14F-4D97-AF65-F5344CB8AC3E}">
        <p14:creationId xmlns:p14="http://schemas.microsoft.com/office/powerpoint/2010/main" val="841563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64EECC46-6824-4010-83A2-4664F1654790}" type="slidenum">
              <a:rPr lang="zh-CN" altLang="en-US" smtClean="0"/>
              <a:t>27</a:t>
            </a:fld>
            <a:endParaRPr lang="zh-CN" altLang="en-US"/>
          </a:p>
        </p:txBody>
      </p:sp>
    </p:spTree>
    <p:extLst>
      <p:ext uri="{BB962C8B-B14F-4D97-AF65-F5344CB8AC3E}">
        <p14:creationId xmlns:p14="http://schemas.microsoft.com/office/powerpoint/2010/main" val="697056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64EECC46-6824-4010-83A2-4664F1654790}" type="slidenum">
              <a:rPr lang="zh-CN" altLang="en-US" smtClean="0"/>
              <a:t>28</a:t>
            </a:fld>
            <a:endParaRPr lang="zh-CN" altLang="en-US"/>
          </a:p>
        </p:txBody>
      </p:sp>
    </p:spTree>
    <p:extLst>
      <p:ext uri="{BB962C8B-B14F-4D97-AF65-F5344CB8AC3E}">
        <p14:creationId xmlns:p14="http://schemas.microsoft.com/office/powerpoint/2010/main" val="2555686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DB7BAA-E558-497D-9B74-54D5F9860FE6}" type="datetimeFigureOut">
              <a:rPr lang="vi-VN" smtClean="0"/>
              <a:t>14/01/2024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833E112-7142-43DF-B712-72BF0FFA1041}" type="slidenum">
              <a:rPr lang="vi-VN" smtClean="0"/>
              <a:t>‹#›</a:t>
            </a:fld>
            <a:endParaRPr lang="vi-VN"/>
          </a:p>
        </p:txBody>
      </p:sp>
    </p:spTree>
    <p:extLst>
      <p:ext uri="{BB962C8B-B14F-4D97-AF65-F5344CB8AC3E}">
        <p14:creationId xmlns:p14="http://schemas.microsoft.com/office/powerpoint/2010/main" val="2999507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DB7BAA-E558-497D-9B74-54D5F9860FE6}" type="datetimeFigureOut">
              <a:rPr lang="vi-VN" smtClean="0"/>
              <a:t>14/01/2024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833E112-7142-43DF-B712-72BF0FFA1041}" type="slidenum">
              <a:rPr lang="vi-VN" smtClean="0"/>
              <a:t>‹#›</a:t>
            </a:fld>
            <a:endParaRPr lang="vi-VN"/>
          </a:p>
        </p:txBody>
      </p:sp>
    </p:spTree>
    <p:extLst>
      <p:ext uri="{BB962C8B-B14F-4D97-AF65-F5344CB8AC3E}">
        <p14:creationId xmlns:p14="http://schemas.microsoft.com/office/powerpoint/2010/main" val="1500552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3"/>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3"/>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DB7BAA-E558-497D-9B74-54D5F9860FE6}" type="datetimeFigureOut">
              <a:rPr lang="vi-VN" smtClean="0"/>
              <a:t>14/01/2024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833E112-7142-43DF-B712-72BF0FFA1041}" type="slidenum">
              <a:rPr lang="vi-VN" smtClean="0"/>
              <a:t>‹#›</a:t>
            </a:fld>
            <a:endParaRPr lang="vi-VN"/>
          </a:p>
        </p:txBody>
      </p:sp>
    </p:spTree>
    <p:extLst>
      <p:ext uri="{BB962C8B-B14F-4D97-AF65-F5344CB8AC3E}">
        <p14:creationId xmlns:p14="http://schemas.microsoft.com/office/powerpoint/2010/main" val="13331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875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DB7BAA-E558-497D-9B74-54D5F9860FE6}" type="datetimeFigureOut">
              <a:rPr lang="vi-VN" smtClean="0"/>
              <a:t>14/01/2024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833E112-7142-43DF-B712-72BF0FFA1041}" type="slidenum">
              <a:rPr lang="vi-VN" smtClean="0"/>
              <a:t>‹#›</a:t>
            </a:fld>
            <a:endParaRPr lang="vi-VN"/>
          </a:p>
        </p:txBody>
      </p:sp>
    </p:spTree>
    <p:extLst>
      <p:ext uri="{BB962C8B-B14F-4D97-AF65-F5344CB8AC3E}">
        <p14:creationId xmlns:p14="http://schemas.microsoft.com/office/powerpoint/2010/main" val="2331469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DB7BAA-E558-497D-9B74-54D5F9860FE6}" type="datetimeFigureOut">
              <a:rPr lang="vi-VN" smtClean="0"/>
              <a:t>14/01/2024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833E112-7142-43DF-B712-72BF0FFA1041}" type="slidenum">
              <a:rPr lang="vi-VN" smtClean="0"/>
              <a:t>‹#›</a:t>
            </a:fld>
            <a:endParaRPr lang="vi-VN"/>
          </a:p>
        </p:txBody>
      </p:sp>
    </p:spTree>
    <p:extLst>
      <p:ext uri="{BB962C8B-B14F-4D97-AF65-F5344CB8AC3E}">
        <p14:creationId xmlns:p14="http://schemas.microsoft.com/office/powerpoint/2010/main" val="3305258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DB7BAA-E558-497D-9B74-54D5F9860FE6}" type="datetimeFigureOut">
              <a:rPr lang="vi-VN" smtClean="0"/>
              <a:t>14/01/2024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833E112-7142-43DF-B712-72BF0FFA1041}" type="slidenum">
              <a:rPr lang="vi-VN" smtClean="0"/>
              <a:t>‹#›</a:t>
            </a:fld>
            <a:endParaRPr lang="vi-VN"/>
          </a:p>
        </p:txBody>
      </p:sp>
    </p:spTree>
    <p:extLst>
      <p:ext uri="{BB962C8B-B14F-4D97-AF65-F5344CB8AC3E}">
        <p14:creationId xmlns:p14="http://schemas.microsoft.com/office/powerpoint/2010/main" val="2207362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DB7BAA-E558-497D-9B74-54D5F9860FE6}" type="datetimeFigureOut">
              <a:rPr lang="vi-VN" smtClean="0"/>
              <a:t>14/01/2024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0833E112-7142-43DF-B712-72BF0FFA1041}" type="slidenum">
              <a:rPr lang="vi-VN" smtClean="0"/>
              <a:t>‹#›</a:t>
            </a:fld>
            <a:endParaRPr lang="vi-VN"/>
          </a:p>
        </p:txBody>
      </p:sp>
    </p:spTree>
    <p:extLst>
      <p:ext uri="{BB962C8B-B14F-4D97-AF65-F5344CB8AC3E}">
        <p14:creationId xmlns:p14="http://schemas.microsoft.com/office/powerpoint/2010/main" val="2790028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DB7BAA-E558-497D-9B74-54D5F9860FE6}" type="datetimeFigureOut">
              <a:rPr lang="vi-VN" smtClean="0"/>
              <a:t>14/01/2024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0833E112-7142-43DF-B712-72BF0FFA1041}" type="slidenum">
              <a:rPr lang="vi-VN" smtClean="0"/>
              <a:t>‹#›</a:t>
            </a:fld>
            <a:endParaRPr lang="vi-VN"/>
          </a:p>
        </p:txBody>
      </p:sp>
    </p:spTree>
    <p:extLst>
      <p:ext uri="{BB962C8B-B14F-4D97-AF65-F5344CB8AC3E}">
        <p14:creationId xmlns:p14="http://schemas.microsoft.com/office/powerpoint/2010/main" val="2455284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B7BAA-E558-497D-9B74-54D5F9860FE6}" type="datetimeFigureOut">
              <a:rPr lang="vi-VN" smtClean="0"/>
              <a:t>14/01/2024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0833E112-7142-43DF-B712-72BF0FFA1041}" type="slidenum">
              <a:rPr lang="vi-VN" smtClean="0"/>
              <a:t>‹#›</a:t>
            </a:fld>
            <a:endParaRPr lang="vi-VN"/>
          </a:p>
        </p:txBody>
      </p:sp>
    </p:spTree>
    <p:extLst>
      <p:ext uri="{BB962C8B-B14F-4D97-AF65-F5344CB8AC3E}">
        <p14:creationId xmlns:p14="http://schemas.microsoft.com/office/powerpoint/2010/main" val="3916521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DB7BAA-E558-497D-9B74-54D5F9860FE6}" type="datetimeFigureOut">
              <a:rPr lang="vi-VN" smtClean="0"/>
              <a:t>14/01/2024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833E112-7142-43DF-B712-72BF0FFA1041}" type="slidenum">
              <a:rPr lang="vi-VN" smtClean="0"/>
              <a:t>‹#›</a:t>
            </a:fld>
            <a:endParaRPr lang="vi-VN"/>
          </a:p>
        </p:txBody>
      </p:sp>
    </p:spTree>
    <p:extLst>
      <p:ext uri="{BB962C8B-B14F-4D97-AF65-F5344CB8AC3E}">
        <p14:creationId xmlns:p14="http://schemas.microsoft.com/office/powerpoint/2010/main" val="400397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DB7BAA-E558-497D-9B74-54D5F9860FE6}" type="datetimeFigureOut">
              <a:rPr lang="vi-VN" smtClean="0"/>
              <a:t>14/01/2024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833E112-7142-43DF-B712-72BF0FFA1041}" type="slidenum">
              <a:rPr lang="vi-VN" smtClean="0"/>
              <a:t>‹#›</a:t>
            </a:fld>
            <a:endParaRPr lang="vi-VN"/>
          </a:p>
        </p:txBody>
      </p:sp>
    </p:spTree>
    <p:extLst>
      <p:ext uri="{BB962C8B-B14F-4D97-AF65-F5344CB8AC3E}">
        <p14:creationId xmlns:p14="http://schemas.microsoft.com/office/powerpoint/2010/main" val="2753303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DB7BAA-E558-497D-9B74-54D5F9860FE6}" type="datetimeFigureOut">
              <a:rPr lang="vi-VN" smtClean="0"/>
              <a:t>14/01/2024</a:t>
            </a:fld>
            <a:endParaRPr lang="vi-VN"/>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33E112-7142-43DF-B712-72BF0FFA1041}" type="slidenum">
              <a:rPr lang="vi-VN" smtClean="0"/>
              <a:t>‹#›</a:t>
            </a:fld>
            <a:endParaRPr lang="vi-VN"/>
          </a:p>
        </p:txBody>
      </p:sp>
    </p:spTree>
    <p:extLst>
      <p:ext uri="{BB962C8B-B14F-4D97-AF65-F5344CB8AC3E}">
        <p14:creationId xmlns:p14="http://schemas.microsoft.com/office/powerpoint/2010/main" val="82428709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6.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126836" y="1302330"/>
            <a:ext cx="10492509" cy="2349361"/>
          </a:xfrm>
          <a:prstGeom prst="rect">
            <a:avLst/>
          </a:prstGeom>
        </p:spPr>
        <p:txBody>
          <a:bodyPr wrap="square">
            <a:spAutoFit/>
          </a:bodyPr>
          <a:lstStyle/>
          <a:p>
            <a:pPr algn="ctr">
              <a:lnSpc>
                <a:spcPts val="8800"/>
              </a:lnSpc>
            </a:pPr>
            <a:r>
              <a:rPr lang="en-US" sz="4400" b="1" spc="-160" dirty="0" err="1">
                <a:solidFill>
                  <a:srgbClr val="000000"/>
                </a:solidFill>
                <a:latin typeface="Times New Roman" panose="02020603050405020304" pitchFamily="18" charset="0"/>
                <a:cs typeface="Times New Roman" panose="02020603050405020304" pitchFamily="18" charset="0"/>
              </a:rPr>
              <a:t>Bài</a:t>
            </a:r>
            <a:r>
              <a:rPr lang="en-US" sz="4400" b="1" spc="-160" dirty="0">
                <a:solidFill>
                  <a:srgbClr val="000000"/>
                </a:solidFill>
                <a:latin typeface="Times New Roman" panose="02020603050405020304" pitchFamily="18" charset="0"/>
                <a:cs typeface="Times New Roman" panose="02020603050405020304" pitchFamily="18" charset="0"/>
              </a:rPr>
              <a:t> 6 </a:t>
            </a:r>
          </a:p>
          <a:p>
            <a:pPr algn="ctr">
              <a:lnSpc>
                <a:spcPts val="8800"/>
              </a:lnSpc>
            </a:pPr>
            <a:r>
              <a:rPr lang="en-US" sz="4400" b="1" spc="-160" dirty="0" smtClean="0">
                <a:solidFill>
                  <a:srgbClr val="0000CC"/>
                </a:solidFill>
                <a:latin typeface="Times New Roman" panose="02020603050405020304" pitchFamily="18" charset="0"/>
                <a:cs typeface="Times New Roman" panose="02020603050405020304" pitchFamily="18" charset="0"/>
              </a:rPr>
              <a:t>SỐNG  VỚI  </a:t>
            </a:r>
            <a:r>
              <a:rPr lang="en-US" sz="4400" b="1" spc="-160" dirty="0">
                <a:solidFill>
                  <a:srgbClr val="0000CC"/>
                </a:solidFill>
                <a:latin typeface="Times New Roman" panose="02020603050405020304" pitchFamily="18" charset="0"/>
                <a:cs typeface="Times New Roman" panose="02020603050405020304" pitchFamily="18" charset="0"/>
              </a:rPr>
              <a:t>BIỂN </a:t>
            </a:r>
            <a:r>
              <a:rPr lang="en-US" sz="4400" b="1" spc="-160" dirty="0" smtClean="0">
                <a:solidFill>
                  <a:srgbClr val="0000CC"/>
                </a:solidFill>
                <a:latin typeface="Times New Roman" panose="02020603050405020304" pitchFamily="18" charset="0"/>
                <a:cs typeface="Times New Roman" panose="02020603050405020304" pitchFamily="18" charset="0"/>
              </a:rPr>
              <a:t> RỪNG  BAO  LA </a:t>
            </a:r>
            <a:endParaRPr lang="en-US" sz="4400" b="1" spc="-16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3311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807" y="482661"/>
            <a:ext cx="5009283" cy="584775"/>
          </a:xfrm>
          <a:prstGeom prst="rect">
            <a:avLst/>
          </a:prstGeom>
        </p:spPr>
        <p:txBody>
          <a:bodyPr wrap="square">
            <a:spAutoFit/>
          </a:bodyPr>
          <a:lstStyle/>
          <a:p>
            <a:r>
              <a:rPr lang="de-DE" sz="3200" b="1" kern="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2. Tác phẩm: “Chiều sương</a:t>
            </a:r>
            <a:endParaRPr lang="en-US" sz="3200" dirty="0"/>
          </a:p>
        </p:txBody>
      </p:sp>
      <p:sp>
        <p:nvSpPr>
          <p:cNvPr id="3" name="Rectangle 2"/>
          <p:cNvSpPr/>
          <p:nvPr/>
        </p:nvSpPr>
        <p:spPr>
          <a:xfrm>
            <a:off x="831272" y="1498418"/>
            <a:ext cx="10381673" cy="3395801"/>
          </a:xfrm>
          <a:prstGeom prst="rect">
            <a:avLst/>
          </a:prstGeom>
        </p:spPr>
        <p:txBody>
          <a:bodyPr wrap="square">
            <a:spAutoFit/>
          </a:bodyPr>
          <a:lstStyle/>
          <a:p>
            <a:pPr algn="just">
              <a:spcAft>
                <a:spcPts val="800"/>
              </a:spcAft>
            </a:pPr>
            <a:r>
              <a:rPr lang="de-DE" sz="32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Xuất xứ</a:t>
            </a:r>
            <a:r>
              <a:rPr lang="de-DE" sz="32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de-DE"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 trong tập truyện ngắn 1:“Nằm vạ”. </a:t>
            </a:r>
            <a:r>
              <a:rPr lang="vi-VN"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 truyện viết về những người dân chài vùng biển Quỳnh Lưu quê ông với những phong tục, tập quán nhiều khi thật ngộ nghĩnh. Cuộc sống của họ đầy gian khổ, nhưng họ vẫn hết sức hồn nhiên, yêu đời (</a:t>
            </a:r>
            <a:r>
              <a:rPr lang="vi-VN" sz="3200" i="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Nằm vạ, Chiều sương, Ma đậu, Thằng Xin</a:t>
            </a:r>
            <a:r>
              <a:rPr lang="vi-VN"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kern="100" dirty="0">
              <a:latin typeface="Times New Roman" pitchFamily="18" charset="0"/>
              <a:ea typeface="Calibri" panose="020F0502020204030204" pitchFamily="34" charset="0"/>
              <a:cs typeface="Times New Roman" pitchFamily="18" charset="0"/>
            </a:endParaRPr>
          </a:p>
          <a:p>
            <a:pPr algn="just">
              <a:lnSpc>
                <a:spcPct val="150000"/>
              </a:lnSpc>
              <a:spcAft>
                <a:spcPts val="800"/>
              </a:spcAft>
            </a:pPr>
            <a:r>
              <a:rPr lang="de-DE" sz="32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-Thể loại</a:t>
            </a:r>
            <a:r>
              <a:rPr lang="de-DE" sz="32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de-DE" sz="32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de-DE"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Truyện ngắn</a:t>
            </a:r>
            <a:endParaRPr lang="en-US" sz="3200" kern="100"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740171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0"/>
          <p:cNvSpPr txBox="1"/>
          <p:nvPr/>
        </p:nvSpPr>
        <p:spPr>
          <a:xfrm>
            <a:off x="469026" y="322383"/>
            <a:ext cx="6718963" cy="1641475"/>
          </a:xfrm>
          <a:prstGeom prst="rect">
            <a:avLst/>
          </a:prstGeom>
        </p:spPr>
        <p:txBody>
          <a:bodyPr wrap="square" lIns="0" tIns="0" rIns="0" bIns="0" rtlCol="0" anchor="t">
            <a:spAutoFit/>
          </a:bodyPr>
          <a:lstStyle/>
          <a:p>
            <a:pPr algn="ctr"/>
            <a:r>
              <a:rPr lang="en-US" sz="5300" b="1" dirty="0">
                <a:solidFill>
                  <a:srgbClr val="FF0000"/>
                </a:solidFill>
                <a:latin typeface="Times New Roman" panose="02020603050405020304" pitchFamily="18" charset="0"/>
                <a:cs typeface="Times New Roman" panose="02020603050405020304" pitchFamily="18" charset="0"/>
              </a:rPr>
              <a:t>III. SUY NGẪM </a:t>
            </a:r>
          </a:p>
          <a:p>
            <a:pPr algn="ctr"/>
            <a:r>
              <a:rPr lang="en-US" sz="5300" b="1" dirty="0">
                <a:solidFill>
                  <a:srgbClr val="FF0000"/>
                </a:solidFill>
                <a:latin typeface="Times New Roman" panose="02020603050405020304" pitchFamily="18" charset="0"/>
                <a:cs typeface="Times New Roman" panose="02020603050405020304" pitchFamily="18" charset="0"/>
              </a:rPr>
              <a:t>VÀ PHẢN HỒI</a:t>
            </a:r>
          </a:p>
        </p:txBody>
      </p:sp>
      <p:sp>
        <p:nvSpPr>
          <p:cNvPr id="3" name="Hộp Văn bản 10">
            <a:extLst>
              <a:ext uri="{FF2B5EF4-FFF2-40B4-BE49-F238E27FC236}">
                <a16:creationId xmlns:a16="http://schemas.microsoft.com/office/drawing/2014/main" id="{C018C549-FA91-A356-072B-B22EA9480B48}"/>
              </a:ext>
            </a:extLst>
          </p:cNvPr>
          <p:cNvSpPr txBox="1"/>
          <p:nvPr/>
        </p:nvSpPr>
        <p:spPr>
          <a:xfrm>
            <a:off x="161925" y="2400299"/>
            <a:ext cx="11725275" cy="1077218"/>
          </a:xfrm>
          <a:prstGeom prst="rect">
            <a:avLst/>
          </a:prstGeom>
          <a:noFill/>
        </p:spPr>
        <p:txBody>
          <a:bodyPr wrap="square">
            <a:spAutoFit/>
          </a:bodyPr>
          <a:lstStyle/>
          <a:p>
            <a:pPr>
              <a:spcAft>
                <a:spcPts val="800"/>
              </a:spcAft>
            </a:pPr>
            <a:r>
              <a:rPr lang="en-US" sz="3200" b="1" kern="0"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1. </a:t>
            </a:r>
            <a:r>
              <a:rPr lang="vi-VN" sz="3200" b="1" kern="0"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Tìm </a:t>
            </a:r>
            <a:r>
              <a:rPr lang="vi-VN" sz="3200" b="1" kern="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hiểu một số sự kiện (sự việc), chi tiết tiêu biểu diễn tả cảm xúc, suy nghĩ của nhân vật, </a:t>
            </a:r>
            <a:r>
              <a:rPr lang="en-US" sz="3200" b="1" kern="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ý</a:t>
            </a:r>
            <a:r>
              <a:rPr lang="vi-VN" sz="3200" b="1" kern="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nghĩa </a:t>
            </a:r>
            <a:endParaRPr lang="en-US" sz="32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738909" y="4017817"/>
            <a:ext cx="9578109" cy="646331"/>
          </a:xfrm>
          <a:prstGeom prst="rect">
            <a:avLst/>
          </a:prstGeom>
          <a:noFill/>
        </p:spPr>
        <p:txBody>
          <a:bodyPr wrap="square" rtlCol="0">
            <a:spAutoFit/>
          </a:bodyPr>
          <a:lstStyle/>
          <a:p>
            <a:pPr algn="ctr"/>
            <a:r>
              <a:rPr lang="de-DE" sz="3600" b="1" dirty="0">
                <a:solidFill>
                  <a:srgbClr val="0D0D0D"/>
                </a:solidFill>
                <a:latin typeface="Times New Roman" panose="02020603050405020304" pitchFamily="18" charset="0"/>
                <a:ea typeface="Calibri" panose="020F0502020204030204" pitchFamily="34" charset="0"/>
              </a:rPr>
              <a:t>Hoạt động </a:t>
            </a:r>
            <a:r>
              <a:rPr lang="de-DE" sz="3600" b="1" dirty="0" smtClean="0">
                <a:solidFill>
                  <a:srgbClr val="0D0D0D"/>
                </a:solidFill>
                <a:latin typeface="Times New Roman" panose="02020603050405020304" pitchFamily="18" charset="0"/>
                <a:ea typeface="Calibri" panose="020F0502020204030204" pitchFamily="34" charset="0"/>
              </a:rPr>
              <a:t>nhóm và </a:t>
            </a:r>
            <a:r>
              <a:rPr lang="de-DE" sz="3600" b="1" dirty="0">
                <a:solidFill>
                  <a:srgbClr val="0D0D0D"/>
                </a:solidFill>
                <a:latin typeface="Times New Roman" panose="02020603050405020304" pitchFamily="18" charset="0"/>
                <a:ea typeface="Calibri" panose="020F0502020204030204" pitchFamily="34" charset="0"/>
              </a:rPr>
              <a:t>hoàn thành PHT 01 </a:t>
            </a:r>
            <a:r>
              <a:rPr lang="de-DE" sz="3600" b="1" dirty="0" smtClean="0">
                <a:solidFill>
                  <a:srgbClr val="0D0D0D"/>
                </a:solidFill>
                <a:latin typeface="Times New Roman" panose="02020603050405020304" pitchFamily="18" charset="0"/>
                <a:ea typeface="Calibri" panose="020F0502020204030204" pitchFamily="34" charset="0"/>
              </a:rPr>
              <a:t>(tổ 1,2)</a:t>
            </a:r>
            <a:endParaRPr lang="en-US" sz="3600" dirty="0"/>
          </a:p>
        </p:txBody>
      </p:sp>
    </p:spTree>
    <p:extLst>
      <p:ext uri="{BB962C8B-B14F-4D97-AF65-F5344CB8AC3E}">
        <p14:creationId xmlns:p14="http://schemas.microsoft.com/office/powerpoint/2010/main" val="87687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Bảng 8">
            <a:extLst>
              <a:ext uri="{FF2B5EF4-FFF2-40B4-BE49-F238E27FC236}">
                <a16:creationId xmlns:a16="http://schemas.microsoft.com/office/drawing/2014/main" id="{1C8DEFE6-A0CD-C6EA-3DE8-E46A2049CA57}"/>
              </a:ext>
            </a:extLst>
          </p:cNvPr>
          <p:cNvGraphicFramePr>
            <a:graphicFrameLocks noGrp="1"/>
          </p:cNvGraphicFramePr>
          <p:nvPr>
            <p:extLst>
              <p:ext uri="{D42A27DB-BD31-4B8C-83A1-F6EECF244321}">
                <p14:modId xmlns:p14="http://schemas.microsoft.com/office/powerpoint/2010/main" val="2462348133"/>
              </p:ext>
            </p:extLst>
          </p:nvPr>
        </p:nvGraphicFramePr>
        <p:xfrm>
          <a:off x="1676322" y="2443590"/>
          <a:ext cx="9232504" cy="2610975"/>
        </p:xfrm>
        <a:graphic>
          <a:graphicData uri="http://schemas.openxmlformats.org/drawingml/2006/table">
            <a:tbl>
              <a:tblPr firstRow="1" firstCol="1" bandRow="1">
                <a:tableStyleId>{5C22544A-7EE6-4342-B048-85BDC9FD1C3A}</a:tableStyleId>
              </a:tblPr>
              <a:tblGrid>
                <a:gridCol w="1724881">
                  <a:extLst>
                    <a:ext uri="{9D8B030D-6E8A-4147-A177-3AD203B41FA5}">
                      <a16:colId xmlns:a16="http://schemas.microsoft.com/office/drawing/2014/main" val="1039286512"/>
                    </a:ext>
                  </a:extLst>
                </a:gridCol>
                <a:gridCol w="1627669">
                  <a:extLst>
                    <a:ext uri="{9D8B030D-6E8A-4147-A177-3AD203B41FA5}">
                      <a16:colId xmlns:a16="http://schemas.microsoft.com/office/drawing/2014/main" val="1262230673"/>
                    </a:ext>
                  </a:extLst>
                </a:gridCol>
                <a:gridCol w="2034585">
                  <a:extLst>
                    <a:ext uri="{9D8B030D-6E8A-4147-A177-3AD203B41FA5}">
                      <a16:colId xmlns:a16="http://schemas.microsoft.com/office/drawing/2014/main" val="1956140047"/>
                    </a:ext>
                  </a:extLst>
                </a:gridCol>
                <a:gridCol w="2016570">
                  <a:extLst>
                    <a:ext uri="{9D8B030D-6E8A-4147-A177-3AD203B41FA5}">
                      <a16:colId xmlns:a16="http://schemas.microsoft.com/office/drawing/2014/main" val="497466993"/>
                    </a:ext>
                  </a:extLst>
                </a:gridCol>
                <a:gridCol w="1828799">
                  <a:extLst>
                    <a:ext uri="{9D8B030D-6E8A-4147-A177-3AD203B41FA5}">
                      <a16:colId xmlns:a16="http://schemas.microsoft.com/office/drawing/2014/main" val="4126246746"/>
                    </a:ext>
                  </a:extLst>
                </a:gridCol>
              </a:tblGrid>
              <a:tr h="731520">
                <a:tc gridSpan="5">
                  <a:txBody>
                    <a:bodyPr/>
                    <a:lstStyle/>
                    <a:p>
                      <a:pPr marL="0" marR="0" algn="ctr">
                        <a:lnSpc>
                          <a:spcPct val="100000"/>
                        </a:lnSpc>
                        <a:spcBef>
                          <a:spcPts val="0"/>
                        </a:spcBef>
                        <a:spcAft>
                          <a:spcPts val="0"/>
                        </a:spcAft>
                      </a:pPr>
                      <a:r>
                        <a:rPr lang="vi-VN" sz="2400" kern="0" dirty="0">
                          <a:solidFill>
                            <a:schemeClr val="bg1"/>
                          </a:solidFill>
                          <a:effectLst/>
                          <a:latin typeface="+mj-lt"/>
                        </a:rPr>
                        <a:t>PHT 0</a:t>
                      </a:r>
                      <a:r>
                        <a:rPr lang="de-DE" sz="2400" kern="0" dirty="0">
                          <a:solidFill>
                            <a:schemeClr val="bg1"/>
                          </a:solidFill>
                          <a:effectLst/>
                          <a:latin typeface="+mj-lt"/>
                        </a:rPr>
                        <a:t>1</a:t>
                      </a:r>
                      <a:r>
                        <a:rPr lang="vi-VN" sz="2400" kern="0" dirty="0">
                          <a:solidFill>
                            <a:schemeClr val="bg1"/>
                          </a:solidFill>
                          <a:effectLst/>
                          <a:latin typeface="+mj-lt"/>
                        </a:rPr>
                        <a:t> : Tìm hiểu một số sự kiện (sự việc), chi tiết tiêu biểu diễn tả cảm xúc, suy nghĩ của nhân vật, </a:t>
                      </a:r>
                      <a:r>
                        <a:rPr lang="en-US" sz="2400" kern="0" dirty="0">
                          <a:solidFill>
                            <a:schemeClr val="bg1"/>
                          </a:solidFill>
                          <a:effectLst/>
                          <a:latin typeface="+mj-lt"/>
                        </a:rPr>
                        <a:t>ý</a:t>
                      </a:r>
                      <a:r>
                        <a:rPr lang="vi-VN" sz="2400" kern="0" dirty="0">
                          <a:solidFill>
                            <a:schemeClr val="bg1"/>
                          </a:solidFill>
                          <a:effectLst/>
                          <a:latin typeface="+mj-lt"/>
                        </a:rPr>
                        <a:t> nghĩa</a:t>
                      </a:r>
                      <a:endParaRPr lang="en-US" sz="2400" kern="100" dirty="0">
                        <a:solidFill>
                          <a:schemeClr val="bg1"/>
                        </a:solidFill>
                        <a:effectLst/>
                        <a:latin typeface="+mj-lt"/>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52697702"/>
                  </a:ext>
                </a:extLst>
              </a:tr>
              <a:tr h="1097280">
                <a:tc>
                  <a:txBody>
                    <a:bodyPr/>
                    <a:lstStyle/>
                    <a:p>
                      <a:pPr marL="0" marR="0" algn="ctr">
                        <a:lnSpc>
                          <a:spcPct val="100000"/>
                        </a:lnSpc>
                        <a:spcBef>
                          <a:spcPts val="0"/>
                        </a:spcBef>
                        <a:spcAft>
                          <a:spcPts val="0"/>
                        </a:spcAft>
                      </a:pPr>
                      <a:r>
                        <a:rPr lang="en-US" sz="2400" kern="0" dirty="0" err="1">
                          <a:solidFill>
                            <a:schemeClr val="bg1"/>
                          </a:solidFill>
                          <a:effectLst/>
                          <a:latin typeface="Times New Roman" panose="02020603050405020304" pitchFamily="18" charset="0"/>
                          <a:cs typeface="Times New Roman" panose="02020603050405020304" pitchFamily="18" charset="0"/>
                        </a:rPr>
                        <a:t>Phần</a:t>
                      </a:r>
                      <a:endPar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400" kern="0" dirty="0" err="1">
                          <a:effectLst/>
                          <a:latin typeface="Times New Roman" panose="02020603050405020304" pitchFamily="18" charset="0"/>
                          <a:cs typeface="Times New Roman" panose="02020603050405020304" pitchFamily="18" charset="0"/>
                        </a:rPr>
                        <a:t>Sự</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kiện</a:t>
                      </a:r>
                      <a:endParaRPr lang="en-US" sz="2400" kern="1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Sự</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việc</a:t>
                      </a:r>
                      <a:r>
                        <a:rPr lang="en-US" sz="2400" kern="0" dirty="0">
                          <a:effectLst/>
                          <a:latin typeface="Times New Roman" panose="02020603050405020304" pitchFamily="18" charset="0"/>
                          <a:cs typeface="Times New Roman" panose="02020603050405020304" pitchFamily="18" charset="0"/>
                        </a:rPr>
                        <a:t>)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kern="0" dirty="0">
                          <a:effectLst/>
                          <a:latin typeface="Times New Roman" panose="02020603050405020304" pitchFamily="18" charset="0"/>
                          <a:cs typeface="Times New Roman" panose="02020603050405020304" pitchFamily="18" charset="0"/>
                        </a:rPr>
                        <a:t>Chi </a:t>
                      </a:r>
                      <a:r>
                        <a:rPr lang="en-US" sz="2400" kern="0" dirty="0" err="1">
                          <a:effectLst/>
                          <a:latin typeface="Times New Roman" panose="02020603050405020304" pitchFamily="18" charset="0"/>
                          <a:cs typeface="Times New Roman" panose="02020603050405020304" pitchFamily="18" charset="0"/>
                        </a:rPr>
                        <a:t>tiết</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tiêu</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biểu</a:t>
                      </a:r>
                      <a:r>
                        <a:rPr lang="en-US" sz="2400" kern="0" dirty="0">
                          <a:effectLst/>
                          <a:latin typeface="Times New Roman" panose="02020603050405020304" pitchFamily="18" charset="0"/>
                          <a:cs typeface="Times New Roman" panose="02020603050405020304" pitchFamily="18" charset="0"/>
                        </a:rPr>
                        <a:t>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2400" kern="0" dirty="0">
                          <a:effectLst/>
                          <a:latin typeface="Times New Roman" panose="02020603050405020304" pitchFamily="18" charset="0"/>
                          <a:cs typeface="Times New Roman" panose="02020603050405020304" pitchFamily="18" charset="0"/>
                        </a:rPr>
                        <a:t>Cảm xúc, suy nghĩ của nhân vật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2400" kern="0" dirty="0">
                          <a:effectLst/>
                          <a:latin typeface="Times New Roman" panose="02020603050405020304" pitchFamily="18" charset="0"/>
                          <a:cs typeface="Times New Roman" panose="02020603050405020304" pitchFamily="18" charset="0"/>
                        </a:rPr>
                        <a:t>Ý nghĩa</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8079227"/>
                  </a:ext>
                </a:extLst>
              </a:tr>
              <a:tr h="416415">
                <a:tc>
                  <a:txBody>
                    <a:bodyPr/>
                    <a:lstStyle/>
                    <a:p>
                      <a:pPr marL="0" marR="0" algn="ctr">
                        <a:lnSpc>
                          <a:spcPct val="100000"/>
                        </a:lnSpc>
                        <a:spcBef>
                          <a:spcPts val="0"/>
                        </a:spcBef>
                        <a:spcAft>
                          <a:spcPts val="0"/>
                        </a:spcAft>
                      </a:pPr>
                      <a:r>
                        <a:rPr lang="vi-VN" sz="2400" kern="0" dirty="0">
                          <a:solidFill>
                            <a:schemeClr val="bg1"/>
                          </a:solidFill>
                          <a:effectLst/>
                          <a:latin typeface="Times New Roman" panose="02020603050405020304" pitchFamily="18" charset="0"/>
                          <a:cs typeface="Times New Roman" panose="02020603050405020304" pitchFamily="18" charset="0"/>
                        </a:rPr>
                        <a:t>Phần 1</a:t>
                      </a:r>
                      <a:endPar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vi-VN" sz="2400" kern="0">
                          <a:effectLst/>
                          <a:latin typeface="Times New Roman" panose="02020603050405020304" pitchFamily="18" charset="0"/>
                          <a:cs typeface="Times New Roman" panose="02020603050405020304" pitchFamily="18" charset="0"/>
                        </a:rPr>
                        <a:t> </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2400" kern="0" dirty="0">
                          <a:effectLst/>
                          <a:latin typeface="Times New Roman" panose="02020603050405020304" pitchFamily="18" charset="0"/>
                          <a:cs typeface="Times New Roman" panose="02020603050405020304" pitchFamily="18" charset="0"/>
                        </a:rPr>
                        <a:t>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2400" kern="0" dirty="0">
                          <a:effectLst/>
                          <a:latin typeface="Times New Roman" panose="02020603050405020304" pitchFamily="18" charset="0"/>
                          <a:cs typeface="Times New Roman" panose="02020603050405020304" pitchFamily="18" charset="0"/>
                        </a:rPr>
                        <a:t>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2400" kern="0" dirty="0">
                          <a:effectLst/>
                          <a:latin typeface="Times New Roman" panose="02020603050405020304" pitchFamily="18" charset="0"/>
                          <a:cs typeface="Times New Roman" panose="02020603050405020304" pitchFamily="18" charset="0"/>
                        </a:rPr>
                        <a:t>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1217653"/>
                  </a:ext>
                </a:extLst>
              </a:tr>
              <a:tr h="365760">
                <a:tc>
                  <a:txBody>
                    <a:bodyPr/>
                    <a:lstStyle/>
                    <a:p>
                      <a:pPr marL="0" marR="0" algn="ctr">
                        <a:lnSpc>
                          <a:spcPct val="100000"/>
                        </a:lnSpc>
                        <a:spcBef>
                          <a:spcPts val="0"/>
                        </a:spcBef>
                        <a:spcAft>
                          <a:spcPts val="0"/>
                        </a:spcAft>
                      </a:pPr>
                      <a:r>
                        <a:rPr lang="vi-VN" sz="2400" kern="0" dirty="0">
                          <a:solidFill>
                            <a:schemeClr val="bg1"/>
                          </a:solidFill>
                          <a:effectLst/>
                          <a:latin typeface="Times New Roman" panose="02020603050405020304" pitchFamily="18" charset="0"/>
                          <a:cs typeface="Times New Roman" panose="02020603050405020304" pitchFamily="18" charset="0"/>
                        </a:rPr>
                        <a:t>Phần 2 </a:t>
                      </a:r>
                      <a:endPar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vi-VN" sz="2400" kern="0" dirty="0">
                          <a:effectLst/>
                          <a:latin typeface="Times New Roman" panose="02020603050405020304" pitchFamily="18" charset="0"/>
                          <a:cs typeface="Times New Roman" panose="02020603050405020304" pitchFamily="18" charset="0"/>
                        </a:rPr>
                        <a:t>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2400" kern="0" dirty="0">
                          <a:effectLst/>
                          <a:latin typeface="Times New Roman" panose="02020603050405020304" pitchFamily="18" charset="0"/>
                          <a:cs typeface="Times New Roman" panose="02020603050405020304" pitchFamily="18" charset="0"/>
                        </a:rPr>
                        <a:t>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2400" kern="0" dirty="0">
                          <a:effectLst/>
                          <a:latin typeface="+mj-lt"/>
                        </a:rPr>
                        <a:t> </a:t>
                      </a:r>
                      <a:endParaRPr lang="en-US" sz="2400" kern="100" dirty="0">
                        <a:effectLst/>
                        <a:latin typeface="+mj-lt"/>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2400" kern="0" dirty="0">
                          <a:effectLst/>
                          <a:latin typeface="+mj-lt"/>
                        </a:rPr>
                        <a:t> </a:t>
                      </a:r>
                      <a:endParaRPr lang="en-US" sz="2400" kern="100" dirty="0">
                        <a:effectLst/>
                        <a:latin typeface="+mj-lt"/>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7161302"/>
                  </a:ext>
                </a:extLst>
              </a:tr>
            </a:tbl>
          </a:graphicData>
        </a:graphic>
      </p:graphicFrame>
      <p:sp>
        <p:nvSpPr>
          <p:cNvPr id="8" name="TextBox 7"/>
          <p:cNvSpPr txBox="1"/>
          <p:nvPr/>
        </p:nvSpPr>
        <p:spPr>
          <a:xfrm>
            <a:off x="2466109" y="812861"/>
            <a:ext cx="6437746" cy="584775"/>
          </a:xfrm>
          <a:prstGeom prst="rect">
            <a:avLst/>
          </a:prstGeom>
          <a:noFill/>
        </p:spPr>
        <p:txBody>
          <a:bodyPr wrap="square" rtlCol="0">
            <a:spAutoFit/>
          </a:bodyPr>
          <a:lstStyle/>
          <a:p>
            <a:r>
              <a:rPr lang="en-US" sz="3200" dirty="0" smtClean="0">
                <a:solidFill>
                  <a:srgbClr val="FF0000"/>
                </a:solidFill>
                <a:latin typeface="Times New Roman" pitchFamily="18" charset="0"/>
                <a:cs typeface="Times New Roman" pitchFamily="18" charset="0"/>
              </a:rPr>
              <a:t>PHIẾU HỌC TẬP SỐ 1</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36858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Bảng 8">
            <a:extLst>
              <a:ext uri="{FF2B5EF4-FFF2-40B4-BE49-F238E27FC236}">
                <a16:creationId xmlns:a16="http://schemas.microsoft.com/office/drawing/2014/main" id="{1C8DEFE6-A0CD-C6EA-3DE8-E46A2049CA57}"/>
              </a:ext>
            </a:extLst>
          </p:cNvPr>
          <p:cNvGraphicFramePr>
            <a:graphicFrameLocks noGrp="1"/>
          </p:cNvGraphicFramePr>
          <p:nvPr>
            <p:extLst>
              <p:ext uri="{D42A27DB-BD31-4B8C-83A1-F6EECF244321}">
                <p14:modId xmlns:p14="http://schemas.microsoft.com/office/powerpoint/2010/main" val="2847636661"/>
              </p:ext>
            </p:extLst>
          </p:nvPr>
        </p:nvGraphicFramePr>
        <p:xfrm>
          <a:off x="681496" y="1172080"/>
          <a:ext cx="10829008" cy="3657600"/>
        </p:xfrm>
        <a:graphic>
          <a:graphicData uri="http://schemas.openxmlformats.org/drawingml/2006/table">
            <a:tbl>
              <a:tblPr firstRow="1" firstCol="1" bandRow="1">
                <a:tableStyleId>{5C22544A-7EE6-4342-B048-85BDC9FD1C3A}</a:tableStyleId>
              </a:tblPr>
              <a:tblGrid>
                <a:gridCol w="1126208">
                  <a:extLst>
                    <a:ext uri="{9D8B030D-6E8A-4147-A177-3AD203B41FA5}">
                      <a16:colId xmlns:a16="http://schemas.microsoft.com/office/drawing/2014/main" val="1039286512"/>
                    </a:ext>
                  </a:extLst>
                </a:gridCol>
                <a:gridCol w="1371600">
                  <a:extLst>
                    <a:ext uri="{9D8B030D-6E8A-4147-A177-3AD203B41FA5}">
                      <a16:colId xmlns:a16="http://schemas.microsoft.com/office/drawing/2014/main" val="1262230673"/>
                    </a:ext>
                  </a:extLst>
                </a:gridCol>
                <a:gridCol w="3496592">
                  <a:extLst>
                    <a:ext uri="{9D8B030D-6E8A-4147-A177-3AD203B41FA5}">
                      <a16:colId xmlns:a16="http://schemas.microsoft.com/office/drawing/2014/main" val="1956140047"/>
                    </a:ext>
                  </a:extLst>
                </a:gridCol>
                <a:gridCol w="2839791">
                  <a:extLst>
                    <a:ext uri="{9D8B030D-6E8A-4147-A177-3AD203B41FA5}">
                      <a16:colId xmlns:a16="http://schemas.microsoft.com/office/drawing/2014/main" val="497466993"/>
                    </a:ext>
                  </a:extLst>
                </a:gridCol>
                <a:gridCol w="1994817">
                  <a:extLst>
                    <a:ext uri="{9D8B030D-6E8A-4147-A177-3AD203B41FA5}">
                      <a16:colId xmlns:a16="http://schemas.microsoft.com/office/drawing/2014/main" val="4126246746"/>
                    </a:ext>
                  </a:extLst>
                </a:gridCol>
              </a:tblGrid>
              <a:tr h="731520">
                <a:tc>
                  <a:txBody>
                    <a:bodyPr/>
                    <a:lstStyle/>
                    <a:p>
                      <a:pPr marL="0" marR="0" algn="ctr">
                        <a:lnSpc>
                          <a:spcPct val="100000"/>
                        </a:lnSpc>
                        <a:spcBef>
                          <a:spcPts val="0"/>
                        </a:spcBef>
                        <a:spcAft>
                          <a:spcPts val="0"/>
                        </a:spcAft>
                      </a:pPr>
                      <a:r>
                        <a:rPr lang="en-US" sz="2400" kern="0" dirty="0" err="1">
                          <a:solidFill>
                            <a:srgbClr val="FF0000"/>
                          </a:solidFill>
                          <a:effectLst/>
                          <a:latin typeface="Times New Roman" panose="02020603050405020304" pitchFamily="18" charset="0"/>
                          <a:cs typeface="Times New Roman" panose="02020603050405020304" pitchFamily="18" charset="0"/>
                        </a:rPr>
                        <a:t>Phần</a:t>
                      </a:r>
                      <a:endPar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400" kern="0" dirty="0" err="1">
                          <a:solidFill>
                            <a:schemeClr val="tx1"/>
                          </a:solidFill>
                          <a:effectLst/>
                          <a:latin typeface="Times New Roman" panose="02020603050405020304" pitchFamily="18" charset="0"/>
                          <a:cs typeface="Times New Roman" panose="02020603050405020304" pitchFamily="18" charset="0"/>
                        </a:rPr>
                        <a:t>Sự</a:t>
                      </a:r>
                      <a:r>
                        <a:rPr lang="en-US" sz="2400" kern="0" dirty="0">
                          <a:solidFill>
                            <a:schemeClr val="tx1"/>
                          </a:solidFill>
                          <a:effectLst/>
                          <a:latin typeface="Times New Roman" panose="02020603050405020304" pitchFamily="18" charset="0"/>
                          <a:cs typeface="Times New Roman" panose="02020603050405020304" pitchFamily="18" charset="0"/>
                        </a:rPr>
                        <a:t> </a:t>
                      </a:r>
                      <a:r>
                        <a:rPr lang="en-US" sz="2400" kern="0" dirty="0" err="1">
                          <a:solidFill>
                            <a:schemeClr val="tx1"/>
                          </a:solidFill>
                          <a:effectLst/>
                          <a:latin typeface="Times New Roman" panose="02020603050405020304" pitchFamily="18" charset="0"/>
                          <a:cs typeface="Times New Roman" panose="02020603050405020304" pitchFamily="18" charset="0"/>
                        </a:rPr>
                        <a:t>kiện</a:t>
                      </a:r>
                      <a:endParaRPr lang="en-US" sz="2400" kern="100" dirty="0">
                        <a:solidFill>
                          <a:schemeClr val="tx1"/>
                        </a:solidFill>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400" kern="0" dirty="0">
                          <a:solidFill>
                            <a:schemeClr val="tx1"/>
                          </a:solidFill>
                          <a:effectLst/>
                          <a:latin typeface="Times New Roman" panose="02020603050405020304" pitchFamily="18" charset="0"/>
                          <a:cs typeface="Times New Roman" panose="02020603050405020304" pitchFamily="18" charset="0"/>
                        </a:rPr>
                        <a:t>( </a:t>
                      </a:r>
                      <a:r>
                        <a:rPr lang="en-US" sz="2400" kern="0" dirty="0" err="1">
                          <a:solidFill>
                            <a:schemeClr val="tx1"/>
                          </a:solidFill>
                          <a:effectLst/>
                          <a:latin typeface="Times New Roman" panose="02020603050405020304" pitchFamily="18" charset="0"/>
                          <a:cs typeface="Times New Roman" panose="02020603050405020304" pitchFamily="18" charset="0"/>
                        </a:rPr>
                        <a:t>Sự</a:t>
                      </a:r>
                      <a:r>
                        <a:rPr lang="en-US" sz="2400" kern="0" dirty="0">
                          <a:solidFill>
                            <a:schemeClr val="tx1"/>
                          </a:solidFill>
                          <a:effectLst/>
                          <a:latin typeface="Times New Roman" panose="02020603050405020304" pitchFamily="18" charset="0"/>
                          <a:cs typeface="Times New Roman" panose="02020603050405020304" pitchFamily="18" charset="0"/>
                        </a:rPr>
                        <a:t> </a:t>
                      </a:r>
                      <a:r>
                        <a:rPr lang="en-US" sz="2400" kern="0" dirty="0" err="1">
                          <a:solidFill>
                            <a:schemeClr val="tx1"/>
                          </a:solidFill>
                          <a:effectLst/>
                          <a:latin typeface="Times New Roman" panose="02020603050405020304" pitchFamily="18" charset="0"/>
                          <a:cs typeface="Times New Roman" panose="02020603050405020304" pitchFamily="18" charset="0"/>
                        </a:rPr>
                        <a:t>việc</a:t>
                      </a:r>
                      <a:r>
                        <a:rPr lang="en-US" sz="2400" kern="0" dirty="0">
                          <a:solidFill>
                            <a:schemeClr val="tx1"/>
                          </a:solidFill>
                          <a:effectLst/>
                          <a:latin typeface="Times New Roman" panose="02020603050405020304" pitchFamily="18" charset="0"/>
                          <a:cs typeface="Times New Roman" panose="02020603050405020304" pitchFamily="18" charset="0"/>
                        </a:rPr>
                        <a:t>) </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kern="0" dirty="0">
                          <a:solidFill>
                            <a:schemeClr val="tx1"/>
                          </a:solidFill>
                          <a:effectLst/>
                          <a:latin typeface="Times New Roman" panose="02020603050405020304" pitchFamily="18" charset="0"/>
                          <a:cs typeface="Times New Roman" panose="02020603050405020304" pitchFamily="18" charset="0"/>
                        </a:rPr>
                        <a:t>Chi </a:t>
                      </a:r>
                      <a:r>
                        <a:rPr lang="en-US" sz="2400" kern="0" dirty="0" err="1">
                          <a:solidFill>
                            <a:schemeClr val="tx1"/>
                          </a:solidFill>
                          <a:effectLst/>
                          <a:latin typeface="Times New Roman" panose="02020603050405020304" pitchFamily="18" charset="0"/>
                          <a:cs typeface="Times New Roman" panose="02020603050405020304" pitchFamily="18" charset="0"/>
                        </a:rPr>
                        <a:t>tiết</a:t>
                      </a:r>
                      <a:r>
                        <a:rPr lang="en-US" sz="2400" kern="0" dirty="0">
                          <a:solidFill>
                            <a:schemeClr val="tx1"/>
                          </a:solidFill>
                          <a:effectLst/>
                          <a:latin typeface="Times New Roman" panose="02020603050405020304" pitchFamily="18" charset="0"/>
                          <a:cs typeface="Times New Roman" panose="02020603050405020304" pitchFamily="18" charset="0"/>
                        </a:rPr>
                        <a:t> </a:t>
                      </a:r>
                      <a:r>
                        <a:rPr lang="en-US" sz="2400" kern="0" dirty="0" err="1">
                          <a:solidFill>
                            <a:schemeClr val="tx1"/>
                          </a:solidFill>
                          <a:effectLst/>
                          <a:latin typeface="Times New Roman" panose="02020603050405020304" pitchFamily="18" charset="0"/>
                          <a:cs typeface="Times New Roman" panose="02020603050405020304" pitchFamily="18" charset="0"/>
                        </a:rPr>
                        <a:t>tiêu</a:t>
                      </a:r>
                      <a:r>
                        <a:rPr lang="en-US" sz="2400" kern="0" dirty="0">
                          <a:solidFill>
                            <a:schemeClr val="tx1"/>
                          </a:solidFill>
                          <a:effectLst/>
                          <a:latin typeface="Times New Roman" panose="02020603050405020304" pitchFamily="18" charset="0"/>
                          <a:cs typeface="Times New Roman" panose="02020603050405020304" pitchFamily="18" charset="0"/>
                        </a:rPr>
                        <a:t> </a:t>
                      </a:r>
                      <a:r>
                        <a:rPr lang="en-US" sz="2400" kern="0" dirty="0" err="1">
                          <a:solidFill>
                            <a:schemeClr val="tx1"/>
                          </a:solidFill>
                          <a:effectLst/>
                          <a:latin typeface="Times New Roman" panose="02020603050405020304" pitchFamily="18" charset="0"/>
                          <a:cs typeface="Times New Roman" panose="02020603050405020304" pitchFamily="18" charset="0"/>
                        </a:rPr>
                        <a:t>biểu</a:t>
                      </a:r>
                      <a:r>
                        <a:rPr lang="en-US" sz="2400" kern="0" dirty="0">
                          <a:solidFill>
                            <a:schemeClr val="tx1"/>
                          </a:solidFill>
                          <a:effectLst/>
                          <a:latin typeface="Times New Roman" panose="02020603050405020304" pitchFamily="18" charset="0"/>
                          <a:cs typeface="Times New Roman" panose="02020603050405020304" pitchFamily="18" charset="0"/>
                        </a:rPr>
                        <a:t> </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2400" kern="0" dirty="0">
                          <a:solidFill>
                            <a:schemeClr val="tx1"/>
                          </a:solidFill>
                          <a:effectLst/>
                          <a:latin typeface="Times New Roman" panose="02020603050405020304" pitchFamily="18" charset="0"/>
                          <a:cs typeface="Times New Roman" panose="02020603050405020304" pitchFamily="18" charset="0"/>
                        </a:rPr>
                        <a:t>Cảm xúc, suy nghĩ của nhân vật</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2400" kern="0" dirty="0">
                          <a:solidFill>
                            <a:schemeClr val="tx1"/>
                          </a:solidFill>
                          <a:effectLst/>
                          <a:latin typeface="Times New Roman" panose="02020603050405020304" pitchFamily="18" charset="0"/>
                          <a:cs typeface="Times New Roman" panose="02020603050405020304" pitchFamily="18" charset="0"/>
                        </a:rPr>
                        <a:t>Ý nghĩa</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8079227"/>
                  </a:ext>
                </a:extLst>
              </a:tr>
              <a:tr h="29260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kern="0" dirty="0">
                          <a:solidFill>
                            <a:srgbClr val="FF0000"/>
                          </a:solidFill>
                          <a:effectLst/>
                          <a:latin typeface="+mj-lt"/>
                          <a:ea typeface="+mn-ea"/>
                          <a:cs typeface="+mn-cs"/>
                        </a:rPr>
                        <a:t>Phần 1</a:t>
                      </a:r>
                      <a:r>
                        <a:rPr lang="en-US" sz="2400" b="1" kern="0" dirty="0">
                          <a:solidFill>
                            <a:srgbClr val="FF0000"/>
                          </a:solidFill>
                          <a:effectLst/>
                          <a:latin typeface="+mj-lt"/>
                          <a:ea typeface="+mn-ea"/>
                          <a:cs typeface="+mn-cs"/>
                        </a:rPr>
                        <a:t> </a:t>
                      </a:r>
                      <a:r>
                        <a:rPr lang="vi-VN" sz="2400" b="1" kern="0" dirty="0">
                          <a:solidFill>
                            <a:srgbClr val="FF0000"/>
                          </a:solidFill>
                          <a:effectLst/>
                          <a:latin typeface="+mj-lt"/>
                          <a:ea typeface="+mn-ea"/>
                          <a:cs typeface="+mn-cs"/>
                        </a:rPr>
                        <a:t>(chuyện chàng trai đến thăm lão Nhiệm Bình)</a:t>
                      </a:r>
                      <a:endParaRPr lang="en-US" sz="2100" b="1" kern="100" dirty="0">
                        <a:solidFill>
                          <a:srgbClr val="FF0000"/>
                        </a:solidFill>
                        <a:effectLst/>
                        <a:latin typeface="+mj-lt"/>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Chàng</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trai</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đi</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lang</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thang</a:t>
                      </a:r>
                      <a:r>
                        <a:rPr lang="en-US" sz="2400" kern="0" dirty="0" smtClean="0">
                          <a:latin typeface="Times New Roman" panose="02020603050405020304" pitchFamily="18" charset="0"/>
                          <a:cs typeface="Times New Roman" panose="02020603050405020304" pitchFamily="18" charset="0"/>
                        </a:rPr>
                        <a:t> ở </a:t>
                      </a:r>
                      <a:r>
                        <a:rPr lang="en-US" sz="2400" kern="0" dirty="0" err="1" smtClean="0">
                          <a:latin typeface="Times New Roman" panose="02020603050405020304" pitchFamily="18" charset="0"/>
                          <a:cs typeface="Times New Roman" panose="02020603050405020304" pitchFamily="18" charset="0"/>
                        </a:rPr>
                        <a:t>làng</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chài</a:t>
                      </a:r>
                      <a:r>
                        <a:rPr lang="vi-VN" sz="2400" kern="0" dirty="0">
                          <a:effectLst/>
                          <a:latin typeface="Times New Roman" panose="02020603050405020304" pitchFamily="18" charset="0"/>
                          <a:cs typeface="Times New Roman" panose="02020603050405020304" pitchFamily="18" charset="0"/>
                        </a:rPr>
                        <a:t>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2400" kern="0" dirty="0" smtClean="0">
                          <a:solidFill>
                            <a:schemeClr val="dk1"/>
                          </a:solidFill>
                          <a:latin typeface="+mn-lt"/>
                          <a:ea typeface="+mn-ea"/>
                          <a:cs typeface="+mn-cs"/>
                        </a:rPr>
                        <a:t>“...Chàng đi lang thang…..Chàng rẽ vào nhà một ông bạn già. Chàng thấy lão đang ngồi xổm…”</a:t>
                      </a:r>
                      <a:r>
                        <a:rPr lang="vi-VN" sz="2400" kern="0" dirty="0">
                          <a:effectLst/>
                          <a:latin typeface="Times New Roman" panose="02020603050405020304" pitchFamily="18" charset="0"/>
                          <a:cs typeface="Times New Roman" panose="02020603050405020304" pitchFamily="18" charset="0"/>
                        </a:rPr>
                        <a:t>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400" kern="0" dirty="0" smtClean="0">
                          <a:solidFill>
                            <a:schemeClr val="dk1"/>
                          </a:solidFill>
                          <a:latin typeface="+mn-lt"/>
                          <a:ea typeface="+mn-ea"/>
                          <a:cs typeface="+mn-cs"/>
                        </a:rPr>
                        <a:t>- Chàng trai có tâm hồn lãng mạn muốn khám phá tìm hiểu trải nghiệm nơi làng chài.</a:t>
                      </a:r>
                      <a:endParaRPr lang="en-US" sz="2100" kern="100" dirty="0" smtClean="0">
                        <a:solidFill>
                          <a:schemeClr val="dk1"/>
                        </a:solidFill>
                        <a:latin typeface="+mn-lt"/>
                        <a:ea typeface="+mn-ea"/>
                        <a:cs typeface="+mn-cs"/>
                      </a:endParaRPr>
                    </a:p>
                    <a:p>
                      <a:pPr marL="0" marR="0" algn="ctr">
                        <a:lnSpc>
                          <a:spcPct val="100000"/>
                        </a:lnSpc>
                        <a:spcBef>
                          <a:spcPts val="0"/>
                        </a:spcBef>
                        <a:spcAft>
                          <a:spcPts val="0"/>
                        </a:spcAft>
                      </a:pPr>
                      <a:r>
                        <a:rPr lang="vi-VN" sz="2400" kern="0" dirty="0">
                          <a:effectLst/>
                          <a:latin typeface="Times New Roman" panose="02020603050405020304" pitchFamily="18" charset="0"/>
                          <a:cs typeface="Times New Roman" panose="02020603050405020304" pitchFamily="18" charset="0"/>
                        </a:rPr>
                        <a:t>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2400" kern="0" dirty="0" smtClean="0">
                          <a:solidFill>
                            <a:schemeClr val="dk1"/>
                          </a:solidFill>
                          <a:latin typeface="+mn-lt"/>
                          <a:ea typeface="+mn-ea"/>
                          <a:cs typeface="+mn-cs"/>
                        </a:rPr>
                        <a:t>Cảnh vật ở làng chài vào chiều xuân hiện lên qua cái nhìn và cảm nhận của nhân vật “chàng trai</a:t>
                      </a:r>
                      <a:r>
                        <a:rPr lang="vi-VN" sz="2400" kern="0" dirty="0">
                          <a:effectLst/>
                          <a:latin typeface="Times New Roman" panose="02020603050405020304" pitchFamily="18" charset="0"/>
                          <a:cs typeface="Times New Roman" panose="02020603050405020304" pitchFamily="18" charset="0"/>
                        </a:rPr>
                        <a:t>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1217653"/>
                  </a:ext>
                </a:extLst>
              </a:tr>
            </a:tbl>
          </a:graphicData>
        </a:graphic>
      </p:graphicFrame>
    </p:spTree>
    <p:extLst>
      <p:ext uri="{BB962C8B-B14F-4D97-AF65-F5344CB8AC3E}">
        <p14:creationId xmlns:p14="http://schemas.microsoft.com/office/powerpoint/2010/main" val="298425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Bảng 8">
            <a:extLst>
              <a:ext uri="{FF2B5EF4-FFF2-40B4-BE49-F238E27FC236}">
                <a16:creationId xmlns:a16="http://schemas.microsoft.com/office/drawing/2014/main" id="{1C8DEFE6-A0CD-C6EA-3DE8-E46A2049CA57}"/>
              </a:ext>
            </a:extLst>
          </p:cNvPr>
          <p:cNvGraphicFramePr>
            <a:graphicFrameLocks noGrp="1"/>
          </p:cNvGraphicFramePr>
          <p:nvPr>
            <p:extLst>
              <p:ext uri="{D42A27DB-BD31-4B8C-83A1-F6EECF244321}">
                <p14:modId xmlns:p14="http://schemas.microsoft.com/office/powerpoint/2010/main" val="3136182213"/>
              </p:ext>
            </p:extLst>
          </p:nvPr>
        </p:nvGraphicFramePr>
        <p:xfrm>
          <a:off x="711200" y="330200"/>
          <a:ext cx="10829008" cy="6197600"/>
        </p:xfrm>
        <a:graphic>
          <a:graphicData uri="http://schemas.openxmlformats.org/drawingml/2006/table">
            <a:tbl>
              <a:tblPr firstRow="1" firstCol="1" bandRow="1">
                <a:tableStyleId>{5C22544A-7EE6-4342-B048-85BDC9FD1C3A}</a:tableStyleId>
              </a:tblPr>
              <a:tblGrid>
                <a:gridCol w="1126208">
                  <a:extLst>
                    <a:ext uri="{9D8B030D-6E8A-4147-A177-3AD203B41FA5}">
                      <a16:colId xmlns:a16="http://schemas.microsoft.com/office/drawing/2014/main" val="1039286512"/>
                    </a:ext>
                  </a:extLst>
                </a:gridCol>
                <a:gridCol w="1371600">
                  <a:extLst>
                    <a:ext uri="{9D8B030D-6E8A-4147-A177-3AD203B41FA5}">
                      <a16:colId xmlns:a16="http://schemas.microsoft.com/office/drawing/2014/main" val="1262230673"/>
                    </a:ext>
                  </a:extLst>
                </a:gridCol>
                <a:gridCol w="3242592">
                  <a:extLst>
                    <a:ext uri="{9D8B030D-6E8A-4147-A177-3AD203B41FA5}">
                      <a16:colId xmlns:a16="http://schemas.microsoft.com/office/drawing/2014/main" val="1956140047"/>
                    </a:ext>
                  </a:extLst>
                </a:gridCol>
                <a:gridCol w="3093791">
                  <a:extLst>
                    <a:ext uri="{9D8B030D-6E8A-4147-A177-3AD203B41FA5}">
                      <a16:colId xmlns:a16="http://schemas.microsoft.com/office/drawing/2014/main" val="497466993"/>
                    </a:ext>
                  </a:extLst>
                </a:gridCol>
                <a:gridCol w="1994817">
                  <a:extLst>
                    <a:ext uri="{9D8B030D-6E8A-4147-A177-3AD203B41FA5}">
                      <a16:colId xmlns:a16="http://schemas.microsoft.com/office/drawing/2014/main" val="4126246746"/>
                    </a:ext>
                  </a:extLst>
                </a:gridCol>
              </a:tblGrid>
              <a:tr h="741656">
                <a:tc>
                  <a:txBody>
                    <a:bodyPr/>
                    <a:lstStyle/>
                    <a:p>
                      <a:pPr marL="0" marR="0" algn="ctr">
                        <a:lnSpc>
                          <a:spcPct val="100000"/>
                        </a:lnSpc>
                        <a:spcBef>
                          <a:spcPts val="0"/>
                        </a:spcBef>
                        <a:spcAft>
                          <a:spcPts val="0"/>
                        </a:spcAft>
                      </a:pPr>
                      <a:r>
                        <a:rPr lang="en-US" sz="2400" kern="0" dirty="0" err="1">
                          <a:solidFill>
                            <a:srgbClr val="FF0000"/>
                          </a:solidFill>
                          <a:effectLst/>
                          <a:latin typeface="Times New Roman" panose="02020603050405020304" pitchFamily="18" charset="0"/>
                          <a:cs typeface="Times New Roman" panose="02020603050405020304" pitchFamily="18" charset="0"/>
                        </a:rPr>
                        <a:t>Phần</a:t>
                      </a:r>
                      <a:endPar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400" kern="0" dirty="0" err="1">
                          <a:solidFill>
                            <a:schemeClr val="tx1"/>
                          </a:solidFill>
                          <a:effectLst/>
                          <a:latin typeface="Times New Roman" panose="02020603050405020304" pitchFamily="18" charset="0"/>
                          <a:cs typeface="Times New Roman" panose="02020603050405020304" pitchFamily="18" charset="0"/>
                        </a:rPr>
                        <a:t>Sự</a:t>
                      </a:r>
                      <a:r>
                        <a:rPr lang="en-US" sz="2400" kern="0" dirty="0">
                          <a:solidFill>
                            <a:schemeClr val="tx1"/>
                          </a:solidFill>
                          <a:effectLst/>
                          <a:latin typeface="Times New Roman" panose="02020603050405020304" pitchFamily="18" charset="0"/>
                          <a:cs typeface="Times New Roman" panose="02020603050405020304" pitchFamily="18" charset="0"/>
                        </a:rPr>
                        <a:t> </a:t>
                      </a:r>
                      <a:r>
                        <a:rPr lang="en-US" sz="2400" kern="0" dirty="0" err="1">
                          <a:solidFill>
                            <a:schemeClr val="tx1"/>
                          </a:solidFill>
                          <a:effectLst/>
                          <a:latin typeface="Times New Roman" panose="02020603050405020304" pitchFamily="18" charset="0"/>
                          <a:cs typeface="Times New Roman" panose="02020603050405020304" pitchFamily="18" charset="0"/>
                        </a:rPr>
                        <a:t>kiện</a:t>
                      </a:r>
                      <a:endParaRPr lang="en-US" sz="2400" kern="100" dirty="0">
                        <a:solidFill>
                          <a:schemeClr val="tx1"/>
                        </a:solidFill>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400" kern="0" dirty="0">
                          <a:solidFill>
                            <a:schemeClr val="tx1"/>
                          </a:solidFill>
                          <a:effectLst/>
                          <a:latin typeface="Times New Roman" panose="02020603050405020304" pitchFamily="18" charset="0"/>
                          <a:cs typeface="Times New Roman" panose="02020603050405020304" pitchFamily="18" charset="0"/>
                        </a:rPr>
                        <a:t>( </a:t>
                      </a:r>
                      <a:r>
                        <a:rPr lang="en-US" sz="2400" kern="0" dirty="0" err="1">
                          <a:solidFill>
                            <a:schemeClr val="tx1"/>
                          </a:solidFill>
                          <a:effectLst/>
                          <a:latin typeface="Times New Roman" panose="02020603050405020304" pitchFamily="18" charset="0"/>
                          <a:cs typeface="Times New Roman" panose="02020603050405020304" pitchFamily="18" charset="0"/>
                        </a:rPr>
                        <a:t>Sự</a:t>
                      </a:r>
                      <a:r>
                        <a:rPr lang="en-US" sz="2400" kern="0" dirty="0">
                          <a:solidFill>
                            <a:schemeClr val="tx1"/>
                          </a:solidFill>
                          <a:effectLst/>
                          <a:latin typeface="Times New Roman" panose="02020603050405020304" pitchFamily="18" charset="0"/>
                          <a:cs typeface="Times New Roman" panose="02020603050405020304" pitchFamily="18" charset="0"/>
                        </a:rPr>
                        <a:t> </a:t>
                      </a:r>
                      <a:r>
                        <a:rPr lang="en-US" sz="2400" kern="0" dirty="0" err="1">
                          <a:solidFill>
                            <a:schemeClr val="tx1"/>
                          </a:solidFill>
                          <a:effectLst/>
                          <a:latin typeface="Times New Roman" panose="02020603050405020304" pitchFamily="18" charset="0"/>
                          <a:cs typeface="Times New Roman" panose="02020603050405020304" pitchFamily="18" charset="0"/>
                        </a:rPr>
                        <a:t>việc</a:t>
                      </a:r>
                      <a:r>
                        <a:rPr lang="en-US" sz="2400" kern="0" dirty="0">
                          <a:solidFill>
                            <a:schemeClr val="tx1"/>
                          </a:solidFill>
                          <a:effectLst/>
                          <a:latin typeface="Times New Roman" panose="02020603050405020304" pitchFamily="18" charset="0"/>
                          <a:cs typeface="Times New Roman" panose="02020603050405020304" pitchFamily="18" charset="0"/>
                        </a:rPr>
                        <a:t>) </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kern="0" dirty="0">
                          <a:solidFill>
                            <a:schemeClr val="tx1"/>
                          </a:solidFill>
                          <a:effectLst/>
                          <a:latin typeface="Times New Roman" panose="02020603050405020304" pitchFamily="18" charset="0"/>
                          <a:cs typeface="Times New Roman" panose="02020603050405020304" pitchFamily="18" charset="0"/>
                        </a:rPr>
                        <a:t>Chi </a:t>
                      </a:r>
                      <a:r>
                        <a:rPr lang="en-US" sz="2400" kern="0" dirty="0" err="1">
                          <a:solidFill>
                            <a:schemeClr val="tx1"/>
                          </a:solidFill>
                          <a:effectLst/>
                          <a:latin typeface="Times New Roman" panose="02020603050405020304" pitchFamily="18" charset="0"/>
                          <a:cs typeface="Times New Roman" panose="02020603050405020304" pitchFamily="18" charset="0"/>
                        </a:rPr>
                        <a:t>tiết</a:t>
                      </a:r>
                      <a:r>
                        <a:rPr lang="en-US" sz="2400" kern="0" dirty="0">
                          <a:solidFill>
                            <a:schemeClr val="tx1"/>
                          </a:solidFill>
                          <a:effectLst/>
                          <a:latin typeface="Times New Roman" panose="02020603050405020304" pitchFamily="18" charset="0"/>
                          <a:cs typeface="Times New Roman" panose="02020603050405020304" pitchFamily="18" charset="0"/>
                        </a:rPr>
                        <a:t> </a:t>
                      </a:r>
                      <a:r>
                        <a:rPr lang="en-US" sz="2400" kern="0" dirty="0" err="1">
                          <a:solidFill>
                            <a:schemeClr val="tx1"/>
                          </a:solidFill>
                          <a:effectLst/>
                          <a:latin typeface="Times New Roman" panose="02020603050405020304" pitchFamily="18" charset="0"/>
                          <a:cs typeface="Times New Roman" panose="02020603050405020304" pitchFamily="18" charset="0"/>
                        </a:rPr>
                        <a:t>tiêu</a:t>
                      </a:r>
                      <a:r>
                        <a:rPr lang="en-US" sz="2400" kern="0" dirty="0">
                          <a:solidFill>
                            <a:schemeClr val="tx1"/>
                          </a:solidFill>
                          <a:effectLst/>
                          <a:latin typeface="Times New Roman" panose="02020603050405020304" pitchFamily="18" charset="0"/>
                          <a:cs typeface="Times New Roman" panose="02020603050405020304" pitchFamily="18" charset="0"/>
                        </a:rPr>
                        <a:t> </a:t>
                      </a:r>
                      <a:r>
                        <a:rPr lang="en-US" sz="2400" kern="0" dirty="0" err="1">
                          <a:solidFill>
                            <a:schemeClr val="tx1"/>
                          </a:solidFill>
                          <a:effectLst/>
                          <a:latin typeface="Times New Roman" panose="02020603050405020304" pitchFamily="18" charset="0"/>
                          <a:cs typeface="Times New Roman" panose="02020603050405020304" pitchFamily="18" charset="0"/>
                        </a:rPr>
                        <a:t>biểu</a:t>
                      </a:r>
                      <a:r>
                        <a:rPr lang="en-US" sz="2400" kern="0" dirty="0">
                          <a:solidFill>
                            <a:schemeClr val="tx1"/>
                          </a:solidFill>
                          <a:effectLst/>
                          <a:latin typeface="Times New Roman" panose="02020603050405020304" pitchFamily="18" charset="0"/>
                          <a:cs typeface="Times New Roman" panose="02020603050405020304" pitchFamily="18" charset="0"/>
                        </a:rPr>
                        <a:t> </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2400" kern="0" dirty="0">
                          <a:solidFill>
                            <a:schemeClr val="tx1"/>
                          </a:solidFill>
                          <a:effectLst/>
                          <a:latin typeface="Times New Roman" panose="02020603050405020304" pitchFamily="18" charset="0"/>
                          <a:cs typeface="Times New Roman" panose="02020603050405020304" pitchFamily="18" charset="0"/>
                        </a:rPr>
                        <a:t>Cảm xúc, suy nghĩ của nhân vật</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2400" kern="0" dirty="0">
                          <a:solidFill>
                            <a:schemeClr val="tx1"/>
                          </a:solidFill>
                          <a:effectLst/>
                          <a:latin typeface="Times New Roman" panose="02020603050405020304" pitchFamily="18" charset="0"/>
                          <a:cs typeface="Times New Roman" panose="02020603050405020304" pitchFamily="18" charset="0"/>
                        </a:rPr>
                        <a:t>Ý nghĩa</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8079227"/>
                  </a:ext>
                </a:extLst>
              </a:tr>
              <a:tr h="54559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kern="0" dirty="0">
                          <a:solidFill>
                            <a:srgbClr val="FF0000"/>
                          </a:solidFill>
                          <a:effectLst/>
                          <a:latin typeface="+mj-lt"/>
                          <a:ea typeface="+mn-ea"/>
                          <a:cs typeface="+mn-cs"/>
                        </a:rPr>
                        <a:t>Phần 1</a:t>
                      </a:r>
                      <a:r>
                        <a:rPr lang="en-US" sz="2400" b="1" kern="0" dirty="0">
                          <a:solidFill>
                            <a:srgbClr val="FF0000"/>
                          </a:solidFill>
                          <a:effectLst/>
                          <a:latin typeface="+mj-lt"/>
                          <a:ea typeface="+mn-ea"/>
                          <a:cs typeface="+mn-cs"/>
                        </a:rPr>
                        <a:t> </a:t>
                      </a:r>
                      <a:r>
                        <a:rPr lang="vi-VN" sz="2400" b="1" kern="0" dirty="0">
                          <a:solidFill>
                            <a:srgbClr val="FF0000"/>
                          </a:solidFill>
                          <a:effectLst/>
                          <a:latin typeface="+mj-lt"/>
                          <a:ea typeface="+mn-ea"/>
                          <a:cs typeface="+mn-cs"/>
                        </a:rPr>
                        <a:t>(chuyện chàng trai đến thăm lão Nhiệm Bình)</a:t>
                      </a:r>
                      <a:endParaRPr lang="en-US" sz="2100" b="1" kern="100" dirty="0">
                        <a:solidFill>
                          <a:srgbClr val="FF0000"/>
                        </a:solidFill>
                        <a:effectLst/>
                        <a:latin typeface="+mj-lt"/>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endPar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vi-VN" sz="2400" kern="0" dirty="0">
                          <a:effectLst/>
                          <a:latin typeface="Times New Roman" panose="02020603050405020304" pitchFamily="18" charset="0"/>
                          <a:cs typeface="Times New Roman" panose="02020603050405020304" pitchFamily="18" charset="0"/>
                        </a:rPr>
                        <a:t>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2400" kern="0" dirty="0" smtClean="0">
                          <a:solidFill>
                            <a:schemeClr val="dk1"/>
                          </a:solidFill>
                          <a:latin typeface="+mn-lt"/>
                          <a:ea typeface="+mn-ea"/>
                          <a:cs typeface="+mn-cs"/>
                        </a:rPr>
                        <a:t>“ Không thấy người đâu nhưng nghe thấy tiếng hắn léo nhéo  xin cá. Ông ta đáp: “Chà, xin với xỏ, được mấy con cá về cho vợ con đây!”. Thấy nhẹ trong rổ, sờ vô thì cá đã biến mất. Ông ta nạt: “ Đồ quỷ, Cứ nghịch thôi”. Thế là tiếng cười bật lên ríu rít, lát sau lại thấy nặng rổ</a:t>
                      </a:r>
                      <a:r>
                        <a:rPr lang="vi-VN" sz="2400" kern="0" dirty="0">
                          <a:effectLst/>
                          <a:latin typeface="Times New Roman" panose="02020603050405020304" pitchFamily="18" charset="0"/>
                          <a:cs typeface="Times New Roman" panose="02020603050405020304" pitchFamily="18" charset="0"/>
                        </a:rPr>
                        <a:t>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indent="-342900" algn="ctr">
                        <a:lnSpc>
                          <a:spcPct val="100000"/>
                        </a:lnSpc>
                        <a:spcBef>
                          <a:spcPts val="0"/>
                        </a:spcBef>
                        <a:spcAft>
                          <a:spcPts val="0"/>
                        </a:spcAft>
                        <a:buFontTx/>
                        <a:buChar char="-"/>
                      </a:pPr>
                      <a:r>
                        <a:rPr lang="vi-VN" sz="2400" kern="0" dirty="0" smtClean="0">
                          <a:solidFill>
                            <a:schemeClr val="dk1"/>
                          </a:solidFill>
                          <a:latin typeface="+mn-lt"/>
                          <a:ea typeface="+mn-ea"/>
                          <a:cs typeface="+mn-cs"/>
                        </a:rPr>
                        <a:t>Lão Nhiệm Bình: giọng kể từ tốn, bình thản coi đó như câu chuyện bình thường như nói chuyện người dương gian, tay vẫn miệt mài đan lướ</a:t>
                      </a:r>
                      <a:r>
                        <a:rPr lang="en-US" sz="2400" kern="0" dirty="0" smtClean="0">
                          <a:solidFill>
                            <a:schemeClr val="dk1"/>
                          </a:solidFill>
                          <a:latin typeface="+mn-lt"/>
                          <a:ea typeface="+mn-ea"/>
                          <a:cs typeface="+mn-cs"/>
                        </a:rPr>
                        <a:t>i.</a:t>
                      </a:r>
                      <a:endParaRPr lang="en-US" sz="2400" kern="0" dirty="0" smtClean="0">
                        <a:effectLst/>
                        <a:latin typeface="Times New Roman" panose="02020603050405020304" pitchFamily="18"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400" kern="0" dirty="0" smtClean="0">
                          <a:solidFill>
                            <a:schemeClr val="dk1"/>
                          </a:solidFill>
                          <a:latin typeface="+mn-lt"/>
                          <a:ea typeface="+mn-ea"/>
                          <a:cs typeface="+mn-cs"/>
                        </a:rPr>
                        <a:t>Phần nào đã phản ánh cuộc sống của ngư dân trên biển với những câu chuyện ma mị giữa cõi âm và cõi trần</a:t>
                      </a:r>
                      <a:r>
                        <a:rPr lang="en-US" sz="2400" kern="0" dirty="0" smtClean="0">
                          <a:solidFill>
                            <a:schemeClr val="dk1"/>
                          </a:solidFill>
                          <a:latin typeface="+mn-lt"/>
                          <a:ea typeface="+mn-ea"/>
                          <a:cs typeface="+mn-cs"/>
                        </a:rPr>
                        <a:t>.</a:t>
                      </a:r>
                      <a:endParaRPr lang="en-US" sz="2100" kern="100" dirty="0" smtClean="0">
                        <a:solidFill>
                          <a:schemeClr val="dk1"/>
                        </a:solidFill>
                        <a:latin typeface="+mn-lt"/>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vi-VN" sz="2400" kern="0" dirty="0">
                          <a:effectLst/>
                          <a:latin typeface="Times New Roman" panose="02020603050405020304" pitchFamily="18" charset="0"/>
                          <a:cs typeface="Times New Roman" panose="02020603050405020304" pitchFamily="18" charset="0"/>
                        </a:rPr>
                        <a:t>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1217653"/>
                  </a:ext>
                </a:extLst>
              </a:tr>
            </a:tbl>
          </a:graphicData>
        </a:graphic>
      </p:graphicFrame>
      <p:sp>
        <p:nvSpPr>
          <p:cNvPr id="16" name="Hộp Văn bản 15">
            <a:extLst>
              <a:ext uri="{FF2B5EF4-FFF2-40B4-BE49-F238E27FC236}">
                <a16:creationId xmlns:a16="http://schemas.microsoft.com/office/drawing/2014/main" id="{0176C50E-E490-9F4A-43AB-59975981035E}"/>
              </a:ext>
            </a:extLst>
          </p:cNvPr>
          <p:cNvSpPr txBox="1"/>
          <p:nvPr/>
        </p:nvSpPr>
        <p:spPr>
          <a:xfrm>
            <a:off x="1888492" y="1055934"/>
            <a:ext cx="1159508" cy="3016210"/>
          </a:xfrm>
          <a:prstGeom prst="rect">
            <a:avLst/>
          </a:prstGeom>
          <a:noFill/>
        </p:spPr>
        <p:txBody>
          <a:bodyPr wrap="square" lIns="60954" tIns="30477" rIns="60954" bIns="30477">
            <a:spAutoFit/>
          </a:bodyPr>
          <a:lstStyle/>
          <a:p>
            <a:pPr algn="ctr"/>
            <a:r>
              <a:rPr lang="en-US" sz="2400" kern="0" dirty="0">
                <a:latin typeface="+mj-lt"/>
              </a:rPr>
              <a:t>-</a:t>
            </a:r>
            <a:r>
              <a:rPr lang="vi-VN" sz="2400" kern="0" dirty="0">
                <a:latin typeface="+mj-lt"/>
              </a:rPr>
              <a:t> Những câu chuyện ma lão Nhiệm Bình đã gặp khi đi chài</a:t>
            </a:r>
            <a:endParaRPr lang="en-US" sz="2400" kern="100" dirty="0">
              <a:latin typeface="+mj-lt"/>
              <a:cs typeface="Times New Roman" panose="02020603050405020304" pitchFamily="18" charset="0"/>
            </a:endParaRPr>
          </a:p>
        </p:txBody>
      </p:sp>
    </p:spTree>
    <p:extLst>
      <p:ext uri="{BB962C8B-B14F-4D97-AF65-F5344CB8AC3E}">
        <p14:creationId xmlns:p14="http://schemas.microsoft.com/office/powerpoint/2010/main" val="1555450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Bảng 8">
            <a:extLst>
              <a:ext uri="{FF2B5EF4-FFF2-40B4-BE49-F238E27FC236}">
                <a16:creationId xmlns:a16="http://schemas.microsoft.com/office/drawing/2014/main" id="{1C8DEFE6-A0CD-C6EA-3DE8-E46A2049CA57}"/>
              </a:ext>
            </a:extLst>
          </p:cNvPr>
          <p:cNvGraphicFramePr>
            <a:graphicFrameLocks noGrp="1"/>
          </p:cNvGraphicFramePr>
          <p:nvPr>
            <p:extLst>
              <p:ext uri="{D42A27DB-BD31-4B8C-83A1-F6EECF244321}">
                <p14:modId xmlns:p14="http://schemas.microsoft.com/office/powerpoint/2010/main" val="1040720654"/>
              </p:ext>
            </p:extLst>
          </p:nvPr>
        </p:nvGraphicFramePr>
        <p:xfrm>
          <a:off x="553300" y="507642"/>
          <a:ext cx="11246473" cy="6121758"/>
        </p:xfrm>
        <a:graphic>
          <a:graphicData uri="http://schemas.openxmlformats.org/drawingml/2006/table">
            <a:tbl>
              <a:tblPr firstRow="1" firstCol="1" bandRow="1">
                <a:tableStyleId>{5C22544A-7EE6-4342-B048-85BDC9FD1C3A}</a:tableStyleId>
              </a:tblPr>
              <a:tblGrid>
                <a:gridCol w="1123101">
                  <a:extLst>
                    <a:ext uri="{9D8B030D-6E8A-4147-A177-3AD203B41FA5}">
                      <a16:colId xmlns:a16="http://schemas.microsoft.com/office/drawing/2014/main" val="1039286512"/>
                    </a:ext>
                  </a:extLst>
                </a:gridCol>
                <a:gridCol w="2184400">
                  <a:extLst>
                    <a:ext uri="{9D8B030D-6E8A-4147-A177-3AD203B41FA5}">
                      <a16:colId xmlns:a16="http://schemas.microsoft.com/office/drawing/2014/main" val="1262230673"/>
                    </a:ext>
                  </a:extLst>
                </a:gridCol>
                <a:gridCol w="3804499">
                  <a:extLst>
                    <a:ext uri="{9D8B030D-6E8A-4147-A177-3AD203B41FA5}">
                      <a16:colId xmlns:a16="http://schemas.microsoft.com/office/drawing/2014/main" val="1956140047"/>
                    </a:ext>
                  </a:extLst>
                </a:gridCol>
                <a:gridCol w="4134473">
                  <a:extLst>
                    <a:ext uri="{9D8B030D-6E8A-4147-A177-3AD203B41FA5}">
                      <a16:colId xmlns:a16="http://schemas.microsoft.com/office/drawing/2014/main" val="497466993"/>
                    </a:ext>
                  </a:extLst>
                </a:gridCol>
              </a:tblGrid>
              <a:tr h="731520">
                <a:tc>
                  <a:txBody>
                    <a:bodyPr/>
                    <a:lstStyle/>
                    <a:p>
                      <a:pPr marL="0" marR="0" algn="ctr">
                        <a:lnSpc>
                          <a:spcPct val="100000"/>
                        </a:lnSpc>
                        <a:spcBef>
                          <a:spcPts val="0"/>
                        </a:spcBef>
                        <a:spcAft>
                          <a:spcPts val="0"/>
                        </a:spcAft>
                      </a:pPr>
                      <a:r>
                        <a:rPr lang="en-US" sz="2100" kern="0" dirty="0" err="1">
                          <a:solidFill>
                            <a:srgbClr val="FF0000"/>
                          </a:solidFill>
                          <a:effectLst/>
                          <a:latin typeface="Times New Roman" panose="02020603050405020304" pitchFamily="18" charset="0"/>
                          <a:cs typeface="Times New Roman" panose="02020603050405020304" pitchFamily="18" charset="0"/>
                        </a:rPr>
                        <a:t>Phần</a:t>
                      </a:r>
                      <a:endParaRPr lang="en-US" sz="21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100" kern="0" dirty="0" err="1">
                          <a:solidFill>
                            <a:schemeClr val="tx1"/>
                          </a:solidFill>
                          <a:effectLst/>
                          <a:latin typeface="Times New Roman" panose="02020603050405020304" pitchFamily="18" charset="0"/>
                          <a:cs typeface="Times New Roman" panose="02020603050405020304" pitchFamily="18" charset="0"/>
                        </a:rPr>
                        <a:t>Sự</a:t>
                      </a:r>
                      <a:r>
                        <a:rPr lang="en-US" sz="2100" kern="0" dirty="0">
                          <a:solidFill>
                            <a:schemeClr val="tx1"/>
                          </a:solidFill>
                          <a:effectLst/>
                          <a:latin typeface="Times New Roman" panose="02020603050405020304" pitchFamily="18" charset="0"/>
                          <a:cs typeface="Times New Roman" panose="02020603050405020304" pitchFamily="18" charset="0"/>
                        </a:rPr>
                        <a:t> </a:t>
                      </a:r>
                      <a:r>
                        <a:rPr lang="en-US" sz="2100" kern="0" dirty="0" err="1">
                          <a:solidFill>
                            <a:schemeClr val="tx1"/>
                          </a:solidFill>
                          <a:effectLst/>
                          <a:latin typeface="Times New Roman" panose="02020603050405020304" pitchFamily="18" charset="0"/>
                          <a:cs typeface="Times New Roman" panose="02020603050405020304" pitchFamily="18" charset="0"/>
                        </a:rPr>
                        <a:t>kiện</a:t>
                      </a:r>
                      <a:endParaRPr lang="en-US" sz="2100" kern="100" dirty="0">
                        <a:solidFill>
                          <a:schemeClr val="tx1"/>
                        </a:solidFill>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100" kern="0" dirty="0">
                          <a:solidFill>
                            <a:schemeClr val="tx1"/>
                          </a:solidFill>
                          <a:effectLst/>
                          <a:latin typeface="Times New Roman" panose="02020603050405020304" pitchFamily="18" charset="0"/>
                          <a:cs typeface="Times New Roman" panose="02020603050405020304" pitchFamily="18" charset="0"/>
                        </a:rPr>
                        <a:t>( </a:t>
                      </a:r>
                      <a:r>
                        <a:rPr lang="en-US" sz="2100" kern="0" dirty="0" err="1">
                          <a:solidFill>
                            <a:schemeClr val="tx1"/>
                          </a:solidFill>
                          <a:effectLst/>
                          <a:latin typeface="Times New Roman" panose="02020603050405020304" pitchFamily="18" charset="0"/>
                          <a:cs typeface="Times New Roman" panose="02020603050405020304" pitchFamily="18" charset="0"/>
                        </a:rPr>
                        <a:t>Sự</a:t>
                      </a:r>
                      <a:r>
                        <a:rPr lang="en-US" sz="2100" kern="0" dirty="0">
                          <a:solidFill>
                            <a:schemeClr val="tx1"/>
                          </a:solidFill>
                          <a:effectLst/>
                          <a:latin typeface="Times New Roman" panose="02020603050405020304" pitchFamily="18" charset="0"/>
                          <a:cs typeface="Times New Roman" panose="02020603050405020304" pitchFamily="18" charset="0"/>
                        </a:rPr>
                        <a:t> </a:t>
                      </a:r>
                      <a:r>
                        <a:rPr lang="en-US" sz="2100" kern="0" dirty="0" err="1">
                          <a:solidFill>
                            <a:schemeClr val="tx1"/>
                          </a:solidFill>
                          <a:effectLst/>
                          <a:latin typeface="Times New Roman" panose="02020603050405020304" pitchFamily="18" charset="0"/>
                          <a:cs typeface="Times New Roman" panose="02020603050405020304" pitchFamily="18" charset="0"/>
                        </a:rPr>
                        <a:t>việc</a:t>
                      </a:r>
                      <a:r>
                        <a:rPr lang="en-US" sz="2100" kern="0" dirty="0">
                          <a:solidFill>
                            <a:schemeClr val="tx1"/>
                          </a:solidFill>
                          <a:effectLst/>
                          <a:latin typeface="Times New Roman" panose="02020603050405020304" pitchFamily="18" charset="0"/>
                          <a:cs typeface="Times New Roman" panose="02020603050405020304" pitchFamily="18" charset="0"/>
                        </a:rPr>
                        <a:t>) </a:t>
                      </a:r>
                      <a:endParaRPr lang="en-US" sz="21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100" kern="0" dirty="0">
                          <a:solidFill>
                            <a:schemeClr val="tx1"/>
                          </a:solidFill>
                          <a:effectLst/>
                          <a:latin typeface="Times New Roman" panose="02020603050405020304" pitchFamily="18" charset="0"/>
                          <a:cs typeface="Times New Roman" panose="02020603050405020304" pitchFamily="18" charset="0"/>
                        </a:rPr>
                        <a:t>Chi </a:t>
                      </a:r>
                      <a:r>
                        <a:rPr lang="en-US" sz="2100" kern="0" dirty="0" err="1">
                          <a:solidFill>
                            <a:schemeClr val="tx1"/>
                          </a:solidFill>
                          <a:effectLst/>
                          <a:latin typeface="Times New Roman" panose="02020603050405020304" pitchFamily="18" charset="0"/>
                          <a:cs typeface="Times New Roman" panose="02020603050405020304" pitchFamily="18" charset="0"/>
                        </a:rPr>
                        <a:t>tiết</a:t>
                      </a:r>
                      <a:r>
                        <a:rPr lang="en-US" sz="2100" kern="0" dirty="0">
                          <a:solidFill>
                            <a:schemeClr val="tx1"/>
                          </a:solidFill>
                          <a:effectLst/>
                          <a:latin typeface="Times New Roman" panose="02020603050405020304" pitchFamily="18" charset="0"/>
                          <a:cs typeface="Times New Roman" panose="02020603050405020304" pitchFamily="18" charset="0"/>
                        </a:rPr>
                        <a:t> </a:t>
                      </a:r>
                      <a:r>
                        <a:rPr lang="en-US" sz="2100" kern="0" dirty="0" err="1">
                          <a:solidFill>
                            <a:schemeClr val="tx1"/>
                          </a:solidFill>
                          <a:effectLst/>
                          <a:latin typeface="Times New Roman" panose="02020603050405020304" pitchFamily="18" charset="0"/>
                          <a:cs typeface="Times New Roman" panose="02020603050405020304" pitchFamily="18" charset="0"/>
                        </a:rPr>
                        <a:t>tiêu</a:t>
                      </a:r>
                      <a:r>
                        <a:rPr lang="en-US" sz="2100" kern="0" dirty="0">
                          <a:solidFill>
                            <a:schemeClr val="tx1"/>
                          </a:solidFill>
                          <a:effectLst/>
                          <a:latin typeface="Times New Roman" panose="02020603050405020304" pitchFamily="18" charset="0"/>
                          <a:cs typeface="Times New Roman" panose="02020603050405020304" pitchFamily="18" charset="0"/>
                        </a:rPr>
                        <a:t> </a:t>
                      </a:r>
                      <a:r>
                        <a:rPr lang="en-US" sz="2100" kern="0" dirty="0" err="1">
                          <a:solidFill>
                            <a:schemeClr val="tx1"/>
                          </a:solidFill>
                          <a:effectLst/>
                          <a:latin typeface="Times New Roman" panose="02020603050405020304" pitchFamily="18" charset="0"/>
                          <a:cs typeface="Times New Roman" panose="02020603050405020304" pitchFamily="18" charset="0"/>
                        </a:rPr>
                        <a:t>biểu</a:t>
                      </a:r>
                      <a:r>
                        <a:rPr lang="en-US" sz="2100" kern="0" dirty="0">
                          <a:solidFill>
                            <a:schemeClr val="tx1"/>
                          </a:solidFill>
                          <a:effectLst/>
                          <a:latin typeface="Times New Roman" panose="02020603050405020304" pitchFamily="18" charset="0"/>
                          <a:cs typeface="Times New Roman" panose="02020603050405020304" pitchFamily="18" charset="0"/>
                        </a:rPr>
                        <a:t> </a:t>
                      </a:r>
                      <a:endParaRPr lang="en-US" sz="21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2100" kern="0" dirty="0">
                          <a:solidFill>
                            <a:schemeClr val="tx1"/>
                          </a:solidFill>
                          <a:effectLst/>
                          <a:latin typeface="Times New Roman" panose="02020603050405020304" pitchFamily="18" charset="0"/>
                          <a:cs typeface="Times New Roman" panose="02020603050405020304" pitchFamily="18" charset="0"/>
                        </a:rPr>
                        <a:t>Cảm xúc, suy nghĩ của nhân vật</a:t>
                      </a:r>
                      <a:endParaRPr lang="en-US" sz="21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8079227"/>
                  </a:ext>
                </a:extLst>
              </a:tr>
              <a:tr h="5390238">
                <a:tc>
                  <a:txBody>
                    <a:bodyPr/>
                    <a:lstStyle/>
                    <a:p>
                      <a:pPr marL="0" marR="0" algn="ctr">
                        <a:lnSpc>
                          <a:spcPct val="100000"/>
                        </a:lnSpc>
                        <a:spcBef>
                          <a:spcPts val="0"/>
                        </a:spcBef>
                        <a:spcAft>
                          <a:spcPts val="0"/>
                        </a:spcAft>
                      </a:pPr>
                      <a:r>
                        <a:rPr lang="vi-VN" sz="2100" kern="0" dirty="0">
                          <a:solidFill>
                            <a:srgbClr val="FF0000"/>
                          </a:solidFill>
                          <a:effectLst/>
                          <a:latin typeface="Times New Roman" panose="02020603050405020304" pitchFamily="18" charset="0"/>
                          <a:cs typeface="Times New Roman" panose="02020603050405020304" pitchFamily="18" charset="0"/>
                        </a:rPr>
                        <a:t>Phần 2 </a:t>
                      </a:r>
                      <a:r>
                        <a:rPr lang="vi-VN" sz="2100" b="1" kern="1200" dirty="0">
                          <a:solidFill>
                            <a:srgbClr val="FF0000"/>
                          </a:solidFill>
                          <a:effectLst/>
                          <a:latin typeface="Times New Roman" panose="02020603050405020304" pitchFamily="18" charset="0"/>
                          <a:ea typeface="+mn-ea"/>
                          <a:cs typeface="Times New Roman" panose="02020603050405020304" pitchFamily="18" charset="0"/>
                        </a:rPr>
                        <a:t>(chuyện chiếc thuyền trong ngày giông bão)</a:t>
                      </a:r>
                      <a:endParaRPr lang="en-US" sz="21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vi-VN" sz="2100" kern="0" dirty="0">
                          <a:effectLst/>
                          <a:latin typeface="Times New Roman" panose="02020603050405020304" pitchFamily="18" charset="0"/>
                          <a:cs typeface="Times New Roman" panose="02020603050405020304" pitchFamily="18" charset="0"/>
                        </a:rPr>
                        <a:t> </a:t>
                      </a:r>
                      <a:endParaRPr lang="en-US" sz="2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2100" kern="0" dirty="0">
                          <a:effectLst/>
                          <a:latin typeface="Times New Roman" panose="02020603050405020304" pitchFamily="18" charset="0"/>
                          <a:cs typeface="Times New Roman" panose="02020603050405020304" pitchFamily="18" charset="0"/>
                        </a:rPr>
                        <a:t> </a:t>
                      </a:r>
                      <a:endParaRPr lang="en-US" sz="2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2100" kern="0" dirty="0">
                          <a:effectLst/>
                          <a:latin typeface="Times New Roman" panose="02020603050405020304" pitchFamily="18" charset="0"/>
                          <a:cs typeface="Times New Roman" panose="02020603050405020304" pitchFamily="18" charset="0"/>
                        </a:rPr>
                        <a:t> </a:t>
                      </a:r>
                      <a:endParaRPr lang="en-US" sz="21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7161302"/>
                  </a:ext>
                </a:extLst>
              </a:tr>
            </a:tbl>
          </a:graphicData>
        </a:graphic>
      </p:graphicFrame>
      <p:sp>
        <p:nvSpPr>
          <p:cNvPr id="13" name="Hộp Văn bản 12">
            <a:extLst>
              <a:ext uri="{FF2B5EF4-FFF2-40B4-BE49-F238E27FC236}">
                <a16:creationId xmlns:a16="http://schemas.microsoft.com/office/drawing/2014/main" id="{D26731D9-7340-9671-3F5C-DD2B44735BE7}"/>
              </a:ext>
            </a:extLst>
          </p:cNvPr>
          <p:cNvSpPr txBox="1"/>
          <p:nvPr/>
        </p:nvSpPr>
        <p:spPr>
          <a:xfrm>
            <a:off x="1639966" y="1247913"/>
            <a:ext cx="2271634" cy="1046440"/>
          </a:xfrm>
          <a:prstGeom prst="rect">
            <a:avLst/>
          </a:prstGeom>
          <a:noFill/>
        </p:spPr>
        <p:txBody>
          <a:bodyPr wrap="square" lIns="60954" tIns="30477" rIns="60954" bIns="30477">
            <a:spAutoFit/>
          </a:bodyPr>
          <a:lstStyle/>
          <a:p>
            <a:pPr algn="ctr"/>
            <a:r>
              <a:rPr lang="vi-VN" sz="2100" kern="0" dirty="0">
                <a:latin typeface="+mj-lt"/>
              </a:rPr>
              <a:t>- Thuyền Phó Nhụy chiến đấu với phong ba bão tố.</a:t>
            </a:r>
            <a:endParaRPr lang="en-US" sz="2100" kern="100" dirty="0">
              <a:latin typeface="+mj-lt"/>
            </a:endParaRPr>
          </a:p>
        </p:txBody>
      </p:sp>
      <p:sp>
        <p:nvSpPr>
          <p:cNvPr id="14" name="Hộp Văn bản 13">
            <a:extLst>
              <a:ext uri="{FF2B5EF4-FFF2-40B4-BE49-F238E27FC236}">
                <a16:creationId xmlns:a16="http://schemas.microsoft.com/office/drawing/2014/main" id="{4268B08D-6E21-45B1-2A90-C904DEC4333C}"/>
              </a:ext>
            </a:extLst>
          </p:cNvPr>
          <p:cNvSpPr txBox="1"/>
          <p:nvPr/>
        </p:nvSpPr>
        <p:spPr>
          <a:xfrm>
            <a:off x="3860800" y="1255645"/>
            <a:ext cx="3438243" cy="1374735"/>
          </a:xfrm>
          <a:prstGeom prst="rect">
            <a:avLst/>
          </a:prstGeom>
          <a:noFill/>
        </p:spPr>
        <p:txBody>
          <a:bodyPr wrap="square" lIns="60954" tIns="30477" rIns="60954" bIns="30477">
            <a:spAutoFit/>
          </a:bodyPr>
          <a:lstStyle/>
          <a:p>
            <a:pPr algn="ctr"/>
            <a:r>
              <a:rPr lang="vi-VN" sz="2100" kern="0" dirty="0">
                <a:latin typeface="+mj-lt"/>
              </a:rPr>
              <a:t>“ Nước thốc từng mảng lớn, thuyền dốc đứng tưởng như cứ thế mà đâm thẳng xuống đáy sâu như một cái dùi”</a:t>
            </a:r>
            <a:endParaRPr lang="en-US" sz="2100" kern="100" dirty="0">
              <a:latin typeface="+mj-lt"/>
            </a:endParaRPr>
          </a:p>
        </p:txBody>
      </p:sp>
      <p:sp>
        <p:nvSpPr>
          <p:cNvPr id="15" name="Hộp Văn bản 14">
            <a:extLst>
              <a:ext uri="{FF2B5EF4-FFF2-40B4-BE49-F238E27FC236}">
                <a16:creationId xmlns:a16="http://schemas.microsoft.com/office/drawing/2014/main" id="{726B8567-BE35-9A14-D0E6-68BAB997638F}"/>
              </a:ext>
            </a:extLst>
          </p:cNvPr>
          <p:cNvSpPr txBox="1"/>
          <p:nvPr/>
        </p:nvSpPr>
        <p:spPr>
          <a:xfrm>
            <a:off x="7680467" y="1255645"/>
            <a:ext cx="4153519" cy="1374735"/>
          </a:xfrm>
          <a:prstGeom prst="rect">
            <a:avLst/>
          </a:prstGeom>
          <a:noFill/>
        </p:spPr>
        <p:txBody>
          <a:bodyPr wrap="square" lIns="60954" tIns="30477" rIns="60954" bIns="30477">
            <a:spAutoFit/>
          </a:bodyPr>
          <a:lstStyle/>
          <a:p>
            <a:pPr algn="ctr"/>
            <a:r>
              <a:rPr lang="vi-VN" sz="2100" kern="0" dirty="0">
                <a:latin typeface="+mj-lt"/>
              </a:rPr>
              <a:t>- Các bác chài dù đã có những dự đoán trước nhưng vẫn bị bất ngờ, vội vã, dồn mọi sức lực, kiên cường chống trả quyết liệt với tháo tố.</a:t>
            </a:r>
            <a:endParaRPr lang="en-US" sz="2100" kern="100" dirty="0">
              <a:latin typeface="+mj-lt"/>
            </a:endParaRPr>
          </a:p>
        </p:txBody>
      </p:sp>
      <p:sp>
        <p:nvSpPr>
          <p:cNvPr id="17" name="Hộp Văn bản 16">
            <a:extLst>
              <a:ext uri="{FF2B5EF4-FFF2-40B4-BE49-F238E27FC236}">
                <a16:creationId xmlns:a16="http://schemas.microsoft.com/office/drawing/2014/main" id="{39B822D0-4F35-DAEB-7D73-899F317FFB0C}"/>
              </a:ext>
            </a:extLst>
          </p:cNvPr>
          <p:cNvSpPr txBox="1"/>
          <p:nvPr/>
        </p:nvSpPr>
        <p:spPr>
          <a:xfrm>
            <a:off x="1614518" y="3474028"/>
            <a:ext cx="2245423" cy="2031325"/>
          </a:xfrm>
          <a:prstGeom prst="rect">
            <a:avLst/>
          </a:prstGeom>
          <a:noFill/>
        </p:spPr>
        <p:txBody>
          <a:bodyPr wrap="square" lIns="60954" tIns="30477" rIns="60954" bIns="30477">
            <a:spAutoFit/>
          </a:bodyPr>
          <a:lstStyle/>
          <a:p>
            <a:pPr algn="ctr"/>
            <a:r>
              <a:rPr lang="vi-VN" sz="2100" kern="0" dirty="0">
                <a:latin typeface="+mj-lt"/>
              </a:rPr>
              <a:t>- Thuyền Phó Nhụy và Xin Kính gặp nhau, cùng nhau cứu anh Hoe Chước bị đuối nước.</a:t>
            </a:r>
            <a:endParaRPr lang="en-US" sz="2100" kern="100" dirty="0">
              <a:latin typeface="+mj-lt"/>
            </a:endParaRPr>
          </a:p>
        </p:txBody>
      </p:sp>
      <p:sp>
        <p:nvSpPr>
          <p:cNvPr id="19" name="Hộp Văn bản 18">
            <a:extLst>
              <a:ext uri="{FF2B5EF4-FFF2-40B4-BE49-F238E27FC236}">
                <a16:creationId xmlns:a16="http://schemas.microsoft.com/office/drawing/2014/main" id="{EB3B9ED9-EBA5-FB90-920A-DACB1C181C85}"/>
              </a:ext>
            </a:extLst>
          </p:cNvPr>
          <p:cNvSpPr txBox="1"/>
          <p:nvPr/>
        </p:nvSpPr>
        <p:spPr>
          <a:xfrm>
            <a:off x="3859941" y="3360874"/>
            <a:ext cx="3438243" cy="1046440"/>
          </a:xfrm>
          <a:prstGeom prst="rect">
            <a:avLst/>
          </a:prstGeom>
          <a:noFill/>
        </p:spPr>
        <p:txBody>
          <a:bodyPr wrap="square" lIns="60954" tIns="30477" rIns="60954" bIns="30477">
            <a:spAutoFit/>
          </a:bodyPr>
          <a:lstStyle/>
          <a:p>
            <a:pPr algn="ctr"/>
            <a:r>
              <a:rPr lang="vi-VN" sz="2100" dirty="0">
                <a:latin typeface="+mj-lt"/>
              </a:rPr>
              <a:t>“ Thuyền Xin Kính đây có phải thuyền ông Phó Ngụy bên ấy không”</a:t>
            </a:r>
            <a:endParaRPr lang="en-US" sz="2100" dirty="0">
              <a:latin typeface="+mj-lt"/>
            </a:endParaRPr>
          </a:p>
        </p:txBody>
      </p:sp>
      <p:sp>
        <p:nvSpPr>
          <p:cNvPr id="21" name="Hộp Văn bản 20">
            <a:extLst>
              <a:ext uri="{FF2B5EF4-FFF2-40B4-BE49-F238E27FC236}">
                <a16:creationId xmlns:a16="http://schemas.microsoft.com/office/drawing/2014/main" id="{5676C34A-C993-426B-65F2-A6D5CA9666DC}"/>
              </a:ext>
            </a:extLst>
          </p:cNvPr>
          <p:cNvSpPr txBox="1"/>
          <p:nvPr/>
        </p:nvSpPr>
        <p:spPr>
          <a:xfrm>
            <a:off x="1646853" y="5456353"/>
            <a:ext cx="2269165" cy="1046440"/>
          </a:xfrm>
          <a:prstGeom prst="rect">
            <a:avLst/>
          </a:prstGeom>
          <a:noFill/>
        </p:spPr>
        <p:txBody>
          <a:bodyPr wrap="square" lIns="60954" tIns="30477" rIns="60954" bIns="30477">
            <a:spAutoFit/>
          </a:bodyPr>
          <a:lstStyle/>
          <a:p>
            <a:pPr algn="ctr"/>
            <a:r>
              <a:rPr lang="vi-VN" sz="2100" dirty="0">
                <a:latin typeface="+mj-lt"/>
              </a:rPr>
              <a:t>- Lần thứ hai, chiếc thuyền của Xin Kính lại gặp nạn</a:t>
            </a:r>
            <a:r>
              <a:rPr lang="en-US" sz="2100" dirty="0">
                <a:latin typeface="+mj-lt"/>
              </a:rPr>
              <a:t>.</a:t>
            </a:r>
            <a:endParaRPr lang="en-US" sz="2100" kern="100" dirty="0">
              <a:latin typeface="+mj-lt"/>
            </a:endParaRPr>
          </a:p>
        </p:txBody>
      </p:sp>
      <p:sp>
        <p:nvSpPr>
          <p:cNvPr id="23" name="Hộp Văn bản 22">
            <a:extLst>
              <a:ext uri="{FF2B5EF4-FFF2-40B4-BE49-F238E27FC236}">
                <a16:creationId xmlns:a16="http://schemas.microsoft.com/office/drawing/2014/main" id="{96DA7785-8AE2-23FA-EFB9-F3A2ED565AE2}"/>
              </a:ext>
            </a:extLst>
          </p:cNvPr>
          <p:cNvSpPr txBox="1"/>
          <p:nvPr/>
        </p:nvSpPr>
        <p:spPr>
          <a:xfrm>
            <a:off x="3911600" y="4768985"/>
            <a:ext cx="3844700" cy="1374735"/>
          </a:xfrm>
          <a:prstGeom prst="rect">
            <a:avLst/>
          </a:prstGeom>
          <a:noFill/>
        </p:spPr>
        <p:txBody>
          <a:bodyPr wrap="square" lIns="60954" tIns="30477" rIns="60954" bIns="30477">
            <a:spAutoFit/>
          </a:bodyPr>
          <a:lstStyle/>
          <a:p>
            <a:endParaRPr lang="en-US" sz="2100" dirty="0">
              <a:latin typeface="+mj-lt"/>
            </a:endParaRPr>
          </a:p>
          <a:p>
            <a:r>
              <a:rPr lang="vi-VN" sz="2100" dirty="0">
                <a:latin typeface="+mj-lt"/>
              </a:rPr>
              <a:t> - Có ai như người trôi kia?”</a:t>
            </a:r>
            <a:endParaRPr lang="en-US" sz="2100" dirty="0">
              <a:latin typeface="+mj-lt"/>
            </a:endParaRPr>
          </a:p>
          <a:p>
            <a:r>
              <a:rPr lang="vi-VN" sz="2100" dirty="0">
                <a:latin typeface="+mj-lt"/>
              </a:rPr>
              <a:t>“Người thật. Họ vớt người kia lên…Giống như anh Hoe Chước”</a:t>
            </a:r>
            <a:endParaRPr lang="en-US" sz="2100" dirty="0">
              <a:latin typeface="+mj-lt"/>
            </a:endParaRPr>
          </a:p>
        </p:txBody>
      </p:sp>
      <p:sp>
        <p:nvSpPr>
          <p:cNvPr id="25" name="Hộp Văn bản 24">
            <a:extLst>
              <a:ext uri="{FF2B5EF4-FFF2-40B4-BE49-F238E27FC236}">
                <a16:creationId xmlns:a16="http://schemas.microsoft.com/office/drawing/2014/main" id="{C1793C22-310D-5CB6-B23E-FA07F0A99FC5}"/>
              </a:ext>
            </a:extLst>
          </p:cNvPr>
          <p:cNvSpPr txBox="1"/>
          <p:nvPr/>
        </p:nvSpPr>
        <p:spPr>
          <a:xfrm>
            <a:off x="7695325" y="2734017"/>
            <a:ext cx="4153519" cy="1046440"/>
          </a:xfrm>
          <a:prstGeom prst="rect">
            <a:avLst/>
          </a:prstGeom>
          <a:noFill/>
        </p:spPr>
        <p:txBody>
          <a:bodyPr wrap="square" lIns="60954" tIns="30477" rIns="60954" bIns="30477">
            <a:spAutoFit/>
          </a:bodyPr>
          <a:lstStyle/>
          <a:p>
            <a:r>
              <a:rPr lang="vi-VN" sz="2100" dirty="0">
                <a:latin typeface="+mj-lt"/>
              </a:rPr>
              <a:t>- Chứng kiến có người bị đuối nước, mọi người ai cũng vội vàng, lo lắng, hồi hộp, hô nhau cứu người.</a:t>
            </a:r>
            <a:endParaRPr lang="en-US" sz="2100" dirty="0">
              <a:latin typeface="+mj-lt"/>
            </a:endParaRPr>
          </a:p>
        </p:txBody>
      </p:sp>
      <p:sp>
        <p:nvSpPr>
          <p:cNvPr id="27" name="Hộp Văn bản 26">
            <a:extLst>
              <a:ext uri="{FF2B5EF4-FFF2-40B4-BE49-F238E27FC236}">
                <a16:creationId xmlns:a16="http://schemas.microsoft.com/office/drawing/2014/main" id="{28DBF67C-4DAE-48CE-A09B-AD0E63B67A83}"/>
              </a:ext>
            </a:extLst>
          </p:cNvPr>
          <p:cNvSpPr txBox="1"/>
          <p:nvPr/>
        </p:nvSpPr>
        <p:spPr>
          <a:xfrm>
            <a:off x="7762855" y="3884094"/>
            <a:ext cx="4153519" cy="2031325"/>
          </a:xfrm>
          <a:prstGeom prst="rect">
            <a:avLst/>
          </a:prstGeom>
          <a:noFill/>
        </p:spPr>
        <p:txBody>
          <a:bodyPr wrap="square" lIns="60954" tIns="30477" rIns="60954" bIns="30477">
            <a:spAutoFit/>
          </a:bodyPr>
          <a:lstStyle/>
          <a:p>
            <a:r>
              <a:rPr lang="vi-VN" sz="2100" dirty="0">
                <a:latin typeface="+mj-lt"/>
              </a:rPr>
              <a:t>-  Mọi người bị bất ngờ, vội vàng chống trả lại những “</a:t>
            </a:r>
            <a:r>
              <a:rPr lang="vi-VN" sz="2100" i="1" dirty="0">
                <a:latin typeface="+mj-lt"/>
              </a:rPr>
              <a:t>khối đen đồ sộ vụt xuất hiện chỉ cách thuyền vài chục thước”, </a:t>
            </a:r>
            <a:r>
              <a:rPr lang="vi-VN" sz="2100" dirty="0">
                <a:latin typeface="+mj-lt"/>
              </a:rPr>
              <a:t>dùng hết sức để chèo thuyền chạy khỏi “</a:t>
            </a:r>
            <a:r>
              <a:rPr lang="vi-VN" sz="2100" i="1" dirty="0">
                <a:latin typeface="+mj-lt"/>
              </a:rPr>
              <a:t>khối đen đồ sộ” </a:t>
            </a:r>
            <a:r>
              <a:rPr lang="vi-VN" sz="2100" dirty="0">
                <a:latin typeface="+mj-lt"/>
              </a:rPr>
              <a:t>ấy.</a:t>
            </a:r>
            <a:endParaRPr lang="en-US" sz="2100" kern="100" dirty="0">
              <a:latin typeface="+mj-lt"/>
            </a:endParaRPr>
          </a:p>
        </p:txBody>
      </p:sp>
    </p:spTree>
    <p:extLst>
      <p:ext uri="{BB962C8B-B14F-4D97-AF65-F5344CB8AC3E}">
        <p14:creationId xmlns:p14="http://schemas.microsoft.com/office/powerpoint/2010/main" val="1317094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9" grpId="0"/>
      <p:bldP spid="21" grpId="0"/>
      <p:bldP spid="23" grpId="0"/>
      <p:bldP spid="25"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Bảng 8">
            <a:extLst>
              <a:ext uri="{FF2B5EF4-FFF2-40B4-BE49-F238E27FC236}">
                <a16:creationId xmlns:a16="http://schemas.microsoft.com/office/drawing/2014/main" id="{1C8DEFE6-A0CD-C6EA-3DE8-E46A2049CA57}"/>
              </a:ext>
            </a:extLst>
          </p:cNvPr>
          <p:cNvGraphicFramePr>
            <a:graphicFrameLocks noGrp="1"/>
          </p:cNvGraphicFramePr>
          <p:nvPr>
            <p:extLst>
              <p:ext uri="{D42A27DB-BD31-4B8C-83A1-F6EECF244321}">
                <p14:modId xmlns:p14="http://schemas.microsoft.com/office/powerpoint/2010/main" val="1766873896"/>
              </p:ext>
            </p:extLst>
          </p:nvPr>
        </p:nvGraphicFramePr>
        <p:xfrm>
          <a:off x="810591" y="787400"/>
          <a:ext cx="10365410" cy="5435600"/>
        </p:xfrm>
        <a:graphic>
          <a:graphicData uri="http://schemas.openxmlformats.org/drawingml/2006/table">
            <a:tbl>
              <a:tblPr firstRow="1" firstCol="1" bandRow="1">
                <a:tableStyleId>{5C22544A-7EE6-4342-B048-85BDC9FD1C3A}</a:tableStyleId>
              </a:tblPr>
              <a:tblGrid>
                <a:gridCol w="905761">
                  <a:extLst>
                    <a:ext uri="{9D8B030D-6E8A-4147-A177-3AD203B41FA5}">
                      <a16:colId xmlns:a16="http://schemas.microsoft.com/office/drawing/2014/main" val="1039286512"/>
                    </a:ext>
                  </a:extLst>
                </a:gridCol>
                <a:gridCol w="9459649">
                  <a:extLst>
                    <a:ext uri="{9D8B030D-6E8A-4147-A177-3AD203B41FA5}">
                      <a16:colId xmlns:a16="http://schemas.microsoft.com/office/drawing/2014/main" val="4126246746"/>
                    </a:ext>
                  </a:extLst>
                </a:gridCol>
              </a:tblGrid>
              <a:tr h="629483">
                <a:tc>
                  <a:txBody>
                    <a:bodyPr/>
                    <a:lstStyle/>
                    <a:p>
                      <a:pPr marL="0" marR="0" algn="ctr">
                        <a:lnSpc>
                          <a:spcPct val="100000"/>
                        </a:lnSpc>
                        <a:spcBef>
                          <a:spcPts val="0"/>
                        </a:spcBef>
                        <a:spcAft>
                          <a:spcPts val="0"/>
                        </a:spcAft>
                      </a:pPr>
                      <a:r>
                        <a:rPr lang="en-US" sz="2400" kern="0" dirty="0" err="1">
                          <a:solidFill>
                            <a:srgbClr val="FF0000"/>
                          </a:solidFill>
                          <a:effectLst/>
                          <a:latin typeface="Times New Roman" panose="02020603050405020304" pitchFamily="18" charset="0"/>
                          <a:cs typeface="Times New Roman" panose="02020603050405020304" pitchFamily="18" charset="0"/>
                        </a:rPr>
                        <a:t>Phần</a:t>
                      </a:r>
                      <a:endPar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vi-VN" sz="2400" kern="0" dirty="0">
                          <a:solidFill>
                            <a:schemeClr val="tx1"/>
                          </a:solidFill>
                          <a:effectLst/>
                          <a:latin typeface="Times New Roman" panose="02020603050405020304" pitchFamily="18" charset="0"/>
                          <a:cs typeface="Times New Roman" panose="02020603050405020304" pitchFamily="18" charset="0"/>
                        </a:rPr>
                        <a:t>Ý nghĩa</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8079227"/>
                  </a:ext>
                </a:extLst>
              </a:tr>
              <a:tr h="4806117">
                <a:tc>
                  <a:txBody>
                    <a:bodyPr/>
                    <a:lstStyle/>
                    <a:p>
                      <a:pPr marL="0" marR="0" algn="ctr">
                        <a:lnSpc>
                          <a:spcPct val="100000"/>
                        </a:lnSpc>
                        <a:spcBef>
                          <a:spcPts val="0"/>
                        </a:spcBef>
                        <a:spcAft>
                          <a:spcPts val="0"/>
                        </a:spcAft>
                      </a:pPr>
                      <a:r>
                        <a:rPr lang="vi-VN" sz="2400" kern="0" dirty="0">
                          <a:solidFill>
                            <a:srgbClr val="FF0000"/>
                          </a:solidFill>
                          <a:effectLst/>
                          <a:latin typeface="Times New Roman" panose="02020603050405020304" pitchFamily="18" charset="0"/>
                          <a:cs typeface="Times New Roman" panose="02020603050405020304" pitchFamily="18" charset="0"/>
                        </a:rPr>
                        <a:t>Phần 2 </a:t>
                      </a:r>
                      <a:endPar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vi-VN" sz="2400" kern="0" dirty="0">
                          <a:effectLst/>
                          <a:latin typeface="+mj-lt"/>
                        </a:rPr>
                        <a:t> </a:t>
                      </a:r>
                      <a:endParaRPr lang="en-US" sz="2400" kern="100" dirty="0">
                        <a:effectLst/>
                        <a:latin typeface="+mj-lt"/>
                        <a:ea typeface="Calibri" panose="020F0502020204030204" pitchFamily="34" charset="0"/>
                        <a:cs typeface="Times New Roman" panose="02020603050405020304" pitchFamily="18" charset="0"/>
                      </a:endParaRPr>
                    </a:p>
                  </a:txBody>
                  <a:tcPr marL="45165" marR="45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7161302"/>
                  </a:ext>
                </a:extLst>
              </a:tr>
            </a:tbl>
          </a:graphicData>
        </a:graphic>
      </p:graphicFrame>
      <p:sp>
        <p:nvSpPr>
          <p:cNvPr id="16" name="Hộp Văn bản 15">
            <a:extLst>
              <a:ext uri="{FF2B5EF4-FFF2-40B4-BE49-F238E27FC236}">
                <a16:creationId xmlns:a16="http://schemas.microsoft.com/office/drawing/2014/main" id="{593EC84E-44F5-C145-963A-AC4CFBCCFB6B}"/>
              </a:ext>
            </a:extLst>
          </p:cNvPr>
          <p:cNvSpPr txBox="1"/>
          <p:nvPr/>
        </p:nvSpPr>
        <p:spPr>
          <a:xfrm>
            <a:off x="1727200" y="1548422"/>
            <a:ext cx="9257965" cy="1538877"/>
          </a:xfrm>
          <a:prstGeom prst="rect">
            <a:avLst/>
          </a:prstGeom>
          <a:noFill/>
        </p:spPr>
        <p:txBody>
          <a:bodyPr wrap="square" lIns="60954" tIns="30477" rIns="60954" bIns="30477">
            <a:spAutoFit/>
          </a:bodyPr>
          <a:lstStyle/>
          <a:p>
            <a:pPr algn="ctr"/>
            <a:r>
              <a:rPr lang="vi-VN" sz="2400" kern="0" dirty="0">
                <a:latin typeface="+mj-lt"/>
              </a:rPr>
              <a:t>- Các chi tiết ở đoạn này đã cho người đọc thấy được cuộc sống lao động của ngư dân vô cùng vất vả, gian truân và rất nguy hiểm phải chiến đấu với sóng to biển lớn đầy thử </a:t>
            </a:r>
            <a:r>
              <a:rPr lang="vi-VN" sz="2400" kern="0" dirty="0" smtClean="0">
                <a:latin typeface="+mj-lt"/>
              </a:rPr>
              <a:t>thách. </a:t>
            </a:r>
            <a:r>
              <a:rPr lang="vi-VN" sz="2400" kern="0" dirty="0">
                <a:latin typeface="+mj-lt"/>
              </a:rPr>
              <a:t>Dù khó </a:t>
            </a:r>
            <a:r>
              <a:rPr lang="vi-VN" sz="2400" kern="0" dirty="0" smtClean="0">
                <a:latin typeface="+mj-lt"/>
              </a:rPr>
              <a:t>khăn </a:t>
            </a:r>
            <a:r>
              <a:rPr lang="vi-VN" sz="2400" kern="0" dirty="0">
                <a:latin typeface="+mj-lt"/>
              </a:rPr>
              <a:t>là vậy nhưng người dân chài vẫn miệt mài, chăm chỉ, kiên cường vượt mọi </a:t>
            </a:r>
            <a:r>
              <a:rPr lang="en-US" sz="2400" kern="0" dirty="0" err="1" smtClean="0">
                <a:latin typeface="+mj-lt"/>
              </a:rPr>
              <a:t>khó</a:t>
            </a:r>
            <a:r>
              <a:rPr lang="en-US" sz="2400" kern="0" dirty="0" smtClean="0">
                <a:latin typeface="+mj-lt"/>
              </a:rPr>
              <a:t> </a:t>
            </a:r>
            <a:r>
              <a:rPr lang="en-US" sz="2400" kern="0" dirty="0" err="1" smtClean="0">
                <a:latin typeface="+mj-lt"/>
              </a:rPr>
              <a:t>khăn</a:t>
            </a:r>
            <a:r>
              <a:rPr lang="en-US" sz="2400" kern="0" dirty="0" smtClean="0">
                <a:latin typeface="+mj-lt"/>
              </a:rPr>
              <a:t>.</a:t>
            </a:r>
            <a:endParaRPr lang="en-US" sz="2400" kern="100" dirty="0">
              <a:latin typeface="+mj-lt"/>
            </a:endParaRPr>
          </a:p>
        </p:txBody>
      </p:sp>
    </p:spTree>
    <p:extLst>
      <p:ext uri="{BB962C8B-B14F-4D97-AF65-F5344CB8AC3E}">
        <p14:creationId xmlns:p14="http://schemas.microsoft.com/office/powerpoint/2010/main" val="5181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ộp Văn bản 10">
            <a:extLst>
              <a:ext uri="{FF2B5EF4-FFF2-40B4-BE49-F238E27FC236}">
                <a16:creationId xmlns:a16="http://schemas.microsoft.com/office/drawing/2014/main" id="{C018C549-FA91-A356-072B-B22EA9480B48}"/>
              </a:ext>
            </a:extLst>
          </p:cNvPr>
          <p:cNvSpPr txBox="1"/>
          <p:nvPr/>
        </p:nvSpPr>
        <p:spPr>
          <a:xfrm>
            <a:off x="911931" y="919906"/>
            <a:ext cx="9586295" cy="1046440"/>
          </a:xfrm>
          <a:prstGeom prst="rect">
            <a:avLst/>
          </a:prstGeom>
          <a:noFill/>
        </p:spPr>
        <p:txBody>
          <a:bodyPr wrap="square" lIns="60954" tIns="30477" rIns="60954" bIns="30477">
            <a:spAutoFit/>
          </a:bodyPr>
          <a:lstStyle/>
          <a:p>
            <a:r>
              <a:rPr lang="vi-VN" sz="3200" b="1" dirty="0">
                <a:solidFill>
                  <a:srgbClr val="00B050"/>
                </a:solidFill>
                <a:latin typeface="+mj-lt"/>
              </a:rPr>
              <a:t>3.Tìm hiểu: Cốt truyện; Người kể chuyện; Điểm nhìn; Sự thay đổi điểm nhìn; Nhân vật trong truyện.</a:t>
            </a:r>
            <a:endParaRPr lang="en-US" sz="3200" dirty="0">
              <a:solidFill>
                <a:srgbClr val="00B050"/>
              </a:solidFill>
              <a:latin typeface="+mj-lt"/>
            </a:endParaRPr>
          </a:p>
        </p:txBody>
      </p:sp>
      <p:sp>
        <p:nvSpPr>
          <p:cNvPr id="12" name="Hộp Văn bản 11">
            <a:extLst>
              <a:ext uri="{FF2B5EF4-FFF2-40B4-BE49-F238E27FC236}">
                <a16:creationId xmlns:a16="http://schemas.microsoft.com/office/drawing/2014/main" id="{B67133E6-C78B-9EDA-A8C0-F2BDD4BC6BF8}"/>
              </a:ext>
            </a:extLst>
          </p:cNvPr>
          <p:cNvSpPr txBox="1"/>
          <p:nvPr/>
        </p:nvSpPr>
        <p:spPr>
          <a:xfrm>
            <a:off x="5245586" y="2466311"/>
            <a:ext cx="4822050" cy="1293965"/>
          </a:xfrm>
          <a:prstGeom prst="roundRect">
            <a:avLst/>
          </a:prstGeom>
          <a:noFill/>
          <a:ln w="57150">
            <a:solidFill>
              <a:srgbClr val="00B050"/>
            </a:solidFill>
          </a:ln>
        </p:spPr>
        <p:txBody>
          <a:bodyPr wrap="square" lIns="60954" tIns="30477" rIns="60954" bIns="30477">
            <a:spAutoFit/>
          </a:bodyPr>
          <a:lstStyle/>
          <a:p>
            <a:pPr algn="ctr"/>
            <a:r>
              <a:rPr lang="de-DE" sz="2400" b="1" dirty="0">
                <a:solidFill>
                  <a:srgbClr val="0D0D0D"/>
                </a:solidFill>
                <a:latin typeface="Times New Roman" panose="02020603050405020304" pitchFamily="18" charset="0"/>
                <a:ea typeface="Calibri" panose="020F0502020204030204" pitchFamily="34" charset="0"/>
              </a:rPr>
              <a:t>Hoạt động nhóm thực hiện kĩ thuật khăn trải bàn và hoàn thành PHT </a:t>
            </a:r>
            <a:r>
              <a:rPr lang="de-DE" sz="2400" b="1" dirty="0" smtClean="0">
                <a:solidFill>
                  <a:srgbClr val="0D0D0D"/>
                </a:solidFill>
                <a:latin typeface="Times New Roman" panose="02020603050405020304" pitchFamily="18" charset="0"/>
                <a:ea typeface="Calibri" panose="020F0502020204030204" pitchFamily="34" charset="0"/>
              </a:rPr>
              <a:t>02 (Tổ 3,4)</a:t>
            </a:r>
            <a:endParaRPr lang="en-US" sz="2400" dirty="0"/>
          </a:p>
        </p:txBody>
      </p:sp>
    </p:spTree>
    <p:extLst>
      <p:ext uri="{BB962C8B-B14F-4D97-AF65-F5344CB8AC3E}">
        <p14:creationId xmlns:p14="http://schemas.microsoft.com/office/powerpoint/2010/main" val="3211987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Bảng 9">
            <a:extLst>
              <a:ext uri="{FF2B5EF4-FFF2-40B4-BE49-F238E27FC236}">
                <a16:creationId xmlns:a16="http://schemas.microsoft.com/office/drawing/2014/main" id="{02DA838E-B4BE-DBD7-322D-D6DFBC1B6A19}"/>
              </a:ext>
            </a:extLst>
          </p:cNvPr>
          <p:cNvGraphicFramePr>
            <a:graphicFrameLocks noGrp="1"/>
          </p:cNvGraphicFramePr>
          <p:nvPr>
            <p:extLst>
              <p:ext uri="{D42A27DB-BD31-4B8C-83A1-F6EECF244321}">
                <p14:modId xmlns:p14="http://schemas.microsoft.com/office/powerpoint/2010/main" val="2830406250"/>
              </p:ext>
            </p:extLst>
          </p:nvPr>
        </p:nvGraphicFramePr>
        <p:xfrm>
          <a:off x="1270000" y="1824055"/>
          <a:ext cx="9394112" cy="4626864"/>
        </p:xfrm>
        <a:graphic>
          <a:graphicData uri="http://schemas.openxmlformats.org/drawingml/2006/table">
            <a:tbl>
              <a:tblPr firstRow="1" firstCol="1" bandRow="1">
                <a:tableStyleId>{5C22544A-7EE6-4342-B048-85BDC9FD1C3A}</a:tableStyleId>
              </a:tblPr>
              <a:tblGrid>
                <a:gridCol w="2598621">
                  <a:extLst>
                    <a:ext uri="{9D8B030D-6E8A-4147-A177-3AD203B41FA5}">
                      <a16:colId xmlns:a16="http://schemas.microsoft.com/office/drawing/2014/main" val="2592143004"/>
                    </a:ext>
                  </a:extLst>
                </a:gridCol>
                <a:gridCol w="4743333">
                  <a:extLst>
                    <a:ext uri="{9D8B030D-6E8A-4147-A177-3AD203B41FA5}">
                      <a16:colId xmlns:a16="http://schemas.microsoft.com/office/drawing/2014/main" val="604902987"/>
                    </a:ext>
                  </a:extLst>
                </a:gridCol>
                <a:gridCol w="2052158">
                  <a:extLst>
                    <a:ext uri="{9D8B030D-6E8A-4147-A177-3AD203B41FA5}">
                      <a16:colId xmlns:a16="http://schemas.microsoft.com/office/drawing/2014/main" val="4182903151"/>
                    </a:ext>
                  </a:extLst>
                </a:gridCol>
              </a:tblGrid>
              <a:tr h="420624">
                <a:tc gridSpan="3">
                  <a:txBody>
                    <a:bodyPr/>
                    <a:lstStyle/>
                    <a:p>
                      <a:pPr marL="0" marR="0" algn="ctr">
                        <a:lnSpc>
                          <a:spcPct val="115000"/>
                        </a:lnSpc>
                        <a:spcBef>
                          <a:spcPts val="0"/>
                        </a:spcBef>
                        <a:spcAft>
                          <a:spcPts val="0"/>
                        </a:spcAft>
                      </a:pPr>
                      <a:r>
                        <a:rPr lang="vi-VN" sz="2400" kern="0" dirty="0">
                          <a:effectLst/>
                          <a:latin typeface="+mj-lt"/>
                        </a:rPr>
                        <a:t>PHT SỐ 0</a:t>
                      </a:r>
                      <a:r>
                        <a:rPr lang="de-DE" sz="2400" kern="0" dirty="0">
                          <a:effectLst/>
                          <a:latin typeface="+mj-lt"/>
                        </a:rPr>
                        <a:t>2</a:t>
                      </a:r>
                      <a:r>
                        <a:rPr lang="vi-VN" sz="2400" kern="0" dirty="0">
                          <a:effectLst/>
                          <a:latin typeface="+mj-lt"/>
                        </a:rPr>
                        <a:t> : TÌM HIỂU ĐẶC ĐIỂM TRUYỆN NGẮN </a:t>
                      </a:r>
                      <a:endParaRPr lang="en-US" sz="2400" kern="100" dirty="0">
                        <a:solidFill>
                          <a:srgbClr val="000000"/>
                        </a:solidFill>
                        <a:effectLst/>
                        <a:latin typeface="+mj-lt"/>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44656764"/>
                  </a:ext>
                </a:extLst>
              </a:tr>
              <a:tr h="420624">
                <a:tc>
                  <a:txBody>
                    <a:bodyPr/>
                    <a:lstStyle/>
                    <a:p>
                      <a:pPr marL="0" marR="0" algn="ctr">
                        <a:lnSpc>
                          <a:spcPct val="115000"/>
                        </a:lnSpc>
                        <a:spcBef>
                          <a:spcPts val="0"/>
                        </a:spcBef>
                        <a:spcAft>
                          <a:spcPts val="0"/>
                        </a:spcAft>
                      </a:pPr>
                      <a:r>
                        <a:rPr lang="en-US" sz="2400" kern="0" dirty="0" err="1">
                          <a:effectLst/>
                          <a:latin typeface="Times New Roman" panose="02020603050405020304" pitchFamily="18" charset="0"/>
                          <a:cs typeface="Times New Roman" panose="02020603050405020304" pitchFamily="18" charset="0"/>
                        </a:rPr>
                        <a:t>Cốt</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truyện</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2">
                  <a:txBody>
                    <a:bodyPr/>
                    <a:lstStyle/>
                    <a:p>
                      <a:pPr marL="0" marR="0" algn="ctr">
                        <a:lnSpc>
                          <a:spcPct val="115000"/>
                        </a:lnSpc>
                        <a:spcBef>
                          <a:spcPts val="0"/>
                        </a:spcBef>
                        <a:spcAft>
                          <a:spcPts val="0"/>
                        </a:spcAft>
                      </a:pPr>
                      <a:r>
                        <a:rPr lang="vi-VN" sz="2400" kern="0" dirty="0">
                          <a:effectLst/>
                          <a:latin typeface="Times New Roman" panose="02020603050405020304" pitchFamily="18" charset="0"/>
                          <a:cs typeface="Times New Roman" panose="02020603050405020304" pitchFamily="18" charset="0"/>
                        </a:rPr>
                        <a:t> </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2535096708"/>
                  </a:ext>
                </a:extLst>
              </a:tr>
              <a:tr h="420624">
                <a:tc>
                  <a:txBody>
                    <a:bodyPr/>
                    <a:lstStyle/>
                    <a:p>
                      <a:pPr marL="0" marR="0" algn="ctr">
                        <a:lnSpc>
                          <a:spcPct val="115000"/>
                        </a:lnSpc>
                        <a:spcBef>
                          <a:spcPts val="0"/>
                        </a:spcBef>
                        <a:spcAft>
                          <a:spcPts val="0"/>
                        </a:spcAft>
                      </a:pPr>
                      <a:r>
                        <a:rPr lang="en-US" sz="2400" kern="0" dirty="0" err="1">
                          <a:effectLst/>
                          <a:latin typeface="Times New Roman" panose="02020603050405020304" pitchFamily="18" charset="0"/>
                          <a:cs typeface="Times New Roman" panose="02020603050405020304" pitchFamily="18" charset="0"/>
                        </a:rPr>
                        <a:t>Người</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kể</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chuyện</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2">
                  <a:txBody>
                    <a:bodyPr/>
                    <a:lstStyle/>
                    <a:p>
                      <a:pPr marL="0" marR="0" algn="l">
                        <a:lnSpc>
                          <a:spcPct val="115000"/>
                        </a:lnSpc>
                        <a:spcBef>
                          <a:spcPts val="0"/>
                        </a:spcBef>
                        <a:spcAft>
                          <a:spcPts val="0"/>
                        </a:spcAft>
                      </a:pPr>
                      <a:r>
                        <a:rPr lang="vi-VN" sz="2400" kern="0" dirty="0">
                          <a:effectLst/>
                          <a:latin typeface="Times New Roman" panose="02020603050405020304" pitchFamily="18" charset="0"/>
                          <a:cs typeface="Times New Roman" panose="02020603050405020304" pitchFamily="18" charset="0"/>
                        </a:rPr>
                        <a:t> </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3436308381"/>
                  </a:ext>
                </a:extLst>
              </a:tr>
              <a:tr h="420624">
                <a:tc rowSpan="2">
                  <a:txBody>
                    <a:bodyPr/>
                    <a:lstStyle/>
                    <a:p>
                      <a:pPr marL="0" marR="0" algn="ctr">
                        <a:lnSpc>
                          <a:spcPct val="115000"/>
                        </a:lnSpc>
                        <a:spcBef>
                          <a:spcPts val="0"/>
                        </a:spcBef>
                        <a:spcAft>
                          <a:spcPts val="0"/>
                        </a:spcAft>
                      </a:pPr>
                      <a:r>
                        <a:rPr lang="en-US" sz="2400" kern="0" dirty="0" err="1">
                          <a:effectLst/>
                          <a:latin typeface="Times New Roman" panose="02020603050405020304" pitchFamily="18" charset="0"/>
                          <a:cs typeface="Times New Roman" panose="02020603050405020304" pitchFamily="18" charset="0"/>
                        </a:rPr>
                        <a:t>Điểm</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nhìn</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2">
                  <a:txBody>
                    <a:bodyPr/>
                    <a:lstStyle/>
                    <a:p>
                      <a:pPr marL="0" marR="0" algn="l">
                        <a:lnSpc>
                          <a:spcPct val="115000"/>
                        </a:lnSpc>
                        <a:spcBef>
                          <a:spcPts val="0"/>
                        </a:spcBef>
                        <a:spcAft>
                          <a:spcPts val="0"/>
                        </a:spcAft>
                      </a:pP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Phần</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đầu</a:t>
                      </a:r>
                      <a:r>
                        <a:rPr lang="en-US" sz="2400" kern="0" dirty="0">
                          <a:effectLst/>
                          <a:latin typeface="Times New Roman" panose="02020603050405020304" pitchFamily="18" charset="0"/>
                          <a:cs typeface="Times New Roman" panose="02020603050405020304" pitchFamily="18" charset="0"/>
                        </a:rPr>
                        <a:t>:</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3465787885"/>
                  </a:ext>
                </a:extLst>
              </a:tr>
              <a:tr h="420624">
                <a:tc vMerge="1">
                  <a:txBody>
                    <a:bodyPr/>
                    <a:lstStyle/>
                    <a:p>
                      <a:endParaRPr lang="en-US"/>
                    </a:p>
                  </a:txBody>
                  <a:tcPr/>
                </a:tc>
                <a:tc gridSpan="2">
                  <a:txBody>
                    <a:bodyPr/>
                    <a:lstStyle/>
                    <a:p>
                      <a:pPr marL="0" marR="0" algn="l">
                        <a:lnSpc>
                          <a:spcPct val="115000"/>
                        </a:lnSpc>
                        <a:spcBef>
                          <a:spcPts val="0"/>
                        </a:spcBef>
                        <a:spcAft>
                          <a:spcPts val="0"/>
                        </a:spcAft>
                      </a:pPr>
                      <a:r>
                        <a:rPr lang="en-US" sz="2400" kern="0">
                          <a:effectLst/>
                          <a:latin typeface="Times New Roman" panose="02020603050405020304" pitchFamily="18" charset="0"/>
                          <a:cs typeface="Times New Roman" panose="02020603050405020304" pitchFamily="18" charset="0"/>
                        </a:rPr>
                        <a:t>+ Phần sau:</a:t>
                      </a:r>
                      <a:endParaRPr lang="en-US" sz="24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3949678124"/>
                  </a:ext>
                </a:extLst>
              </a:tr>
              <a:tr h="420624">
                <a:tc rowSpan="2">
                  <a:txBody>
                    <a:bodyPr/>
                    <a:lstStyle/>
                    <a:p>
                      <a:pPr marL="0" marR="0" algn="ctr">
                        <a:lnSpc>
                          <a:spcPct val="115000"/>
                        </a:lnSpc>
                        <a:spcBef>
                          <a:spcPts val="0"/>
                        </a:spcBef>
                        <a:spcAft>
                          <a:spcPts val="0"/>
                        </a:spcAft>
                      </a:pPr>
                      <a:r>
                        <a:rPr lang="en-US" sz="2400" kern="0" dirty="0" err="1">
                          <a:effectLst/>
                          <a:latin typeface="Times New Roman" panose="02020603050405020304" pitchFamily="18" charset="0"/>
                          <a:cs typeface="Times New Roman" panose="02020603050405020304" pitchFamily="18" charset="0"/>
                        </a:rPr>
                        <a:t>Sự</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thay</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đổi</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điểm</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nhìn</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lnSpc>
                          <a:spcPct val="115000"/>
                        </a:lnSpc>
                        <a:spcBef>
                          <a:spcPts val="0"/>
                        </a:spcBef>
                        <a:spcAft>
                          <a:spcPts val="0"/>
                        </a:spcAft>
                      </a:pPr>
                      <a:r>
                        <a:rPr lang="en-US" sz="2400" kern="0" dirty="0" err="1">
                          <a:effectLst/>
                          <a:latin typeface="Times New Roman" panose="02020603050405020304" pitchFamily="18" charset="0"/>
                          <a:cs typeface="Times New Roman" panose="02020603050405020304" pitchFamily="18" charset="0"/>
                        </a:rPr>
                        <a:t>Biểu</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hiện</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kern="0" dirty="0">
                          <a:effectLst/>
                          <a:latin typeface="Times New Roman" panose="02020603050405020304" pitchFamily="18" charset="0"/>
                          <a:cs typeface="Times New Roman" panose="02020603050405020304" pitchFamily="18" charset="0"/>
                        </a:rPr>
                        <a:t> </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8512502"/>
                  </a:ext>
                </a:extLst>
              </a:tr>
              <a:tr h="420624">
                <a:tc vMerge="1">
                  <a:txBody>
                    <a:bodyPr/>
                    <a:lstStyle/>
                    <a:p>
                      <a:endParaRPr lang="en-US"/>
                    </a:p>
                  </a:txBody>
                  <a:tcPr/>
                </a:tc>
                <a:tc>
                  <a:txBody>
                    <a:bodyPr/>
                    <a:lstStyle/>
                    <a:p>
                      <a:pPr marL="0" marR="0" algn="l">
                        <a:lnSpc>
                          <a:spcPct val="115000"/>
                        </a:lnSpc>
                        <a:spcBef>
                          <a:spcPts val="0"/>
                        </a:spcBef>
                        <a:spcAft>
                          <a:spcPts val="0"/>
                        </a:spcAft>
                      </a:pPr>
                      <a:r>
                        <a:rPr lang="en-US" sz="2400" kern="0" dirty="0" err="1">
                          <a:effectLst/>
                          <a:latin typeface="Times New Roman" panose="02020603050405020304" pitchFamily="18" charset="0"/>
                          <a:cs typeface="Times New Roman" panose="02020603050405020304" pitchFamily="18" charset="0"/>
                        </a:rPr>
                        <a:t>Tác</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dụng</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kern="0" dirty="0">
                          <a:effectLst/>
                          <a:latin typeface="Times New Roman" panose="02020603050405020304" pitchFamily="18" charset="0"/>
                          <a:cs typeface="Times New Roman" panose="02020603050405020304" pitchFamily="18" charset="0"/>
                        </a:rPr>
                        <a:t> </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7598054"/>
                  </a:ext>
                </a:extLst>
              </a:tr>
              <a:tr h="420624">
                <a:tc rowSpan="4">
                  <a:txBody>
                    <a:bodyPr/>
                    <a:lstStyle/>
                    <a:p>
                      <a:pPr marL="0" marR="0" algn="ctr">
                        <a:lnSpc>
                          <a:spcPct val="115000"/>
                        </a:lnSpc>
                        <a:spcBef>
                          <a:spcPts val="0"/>
                        </a:spcBef>
                        <a:spcAft>
                          <a:spcPts val="0"/>
                        </a:spcAft>
                      </a:pPr>
                      <a:r>
                        <a:rPr lang="en-US" sz="2400" kern="0" dirty="0" err="1">
                          <a:effectLst/>
                          <a:latin typeface="Times New Roman" panose="02020603050405020304" pitchFamily="18" charset="0"/>
                          <a:cs typeface="Times New Roman" panose="02020603050405020304" pitchFamily="18" charset="0"/>
                        </a:rPr>
                        <a:t>Nhân</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vật</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trong</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truyện</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lnSpc>
                          <a:spcPct val="115000"/>
                        </a:lnSpc>
                        <a:spcBef>
                          <a:spcPts val="0"/>
                        </a:spcBef>
                        <a:spcAft>
                          <a:spcPts val="0"/>
                        </a:spcAft>
                      </a:pPr>
                      <a:r>
                        <a:rPr lang="en-US" sz="2400" kern="0">
                          <a:effectLst/>
                          <a:latin typeface="Times New Roman" panose="02020603050405020304" pitchFamily="18" charset="0"/>
                          <a:cs typeface="Times New Roman" panose="02020603050405020304" pitchFamily="18" charset="0"/>
                        </a:rPr>
                        <a:t>Nhân vật</a:t>
                      </a:r>
                      <a:endParaRPr lang="en-US" sz="24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kern="0">
                          <a:effectLst/>
                          <a:latin typeface="Times New Roman" panose="02020603050405020304" pitchFamily="18" charset="0"/>
                          <a:cs typeface="Times New Roman" panose="02020603050405020304" pitchFamily="18" charset="0"/>
                        </a:rPr>
                        <a:t> </a:t>
                      </a:r>
                      <a:endParaRPr lang="en-US" sz="24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3990631"/>
                  </a:ext>
                </a:extLst>
              </a:tr>
              <a:tr h="420624">
                <a:tc vMerge="1">
                  <a:txBody>
                    <a:bodyPr/>
                    <a:lstStyle/>
                    <a:p>
                      <a:endParaRPr lang="en-US"/>
                    </a:p>
                  </a:txBody>
                  <a:tcPr/>
                </a:tc>
                <a:tc>
                  <a:txBody>
                    <a:bodyPr/>
                    <a:lstStyle/>
                    <a:p>
                      <a:pPr marL="0" marR="0" algn="l">
                        <a:lnSpc>
                          <a:spcPct val="115000"/>
                        </a:lnSpc>
                        <a:spcBef>
                          <a:spcPts val="0"/>
                        </a:spcBef>
                        <a:spcAft>
                          <a:spcPts val="0"/>
                        </a:spcAft>
                      </a:pPr>
                      <a:r>
                        <a:rPr lang="en-US" sz="2400" kern="0">
                          <a:effectLst/>
                          <a:latin typeface="Times New Roman" panose="02020603050405020304" pitchFamily="18" charset="0"/>
                          <a:cs typeface="Times New Roman" panose="02020603050405020304" pitchFamily="18" charset="0"/>
                        </a:rPr>
                        <a:t>Nhân vật chính</a:t>
                      </a:r>
                      <a:endParaRPr lang="en-US" sz="24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kern="0">
                          <a:effectLst/>
                          <a:latin typeface="Times New Roman" panose="02020603050405020304" pitchFamily="18" charset="0"/>
                          <a:cs typeface="Times New Roman" panose="02020603050405020304" pitchFamily="18" charset="0"/>
                        </a:rPr>
                        <a:t> </a:t>
                      </a:r>
                      <a:endParaRPr lang="en-US" sz="24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5232902"/>
                  </a:ext>
                </a:extLst>
              </a:tr>
              <a:tr h="420624">
                <a:tc vMerge="1">
                  <a:txBody>
                    <a:bodyPr/>
                    <a:lstStyle/>
                    <a:p>
                      <a:endParaRPr lang="en-US"/>
                    </a:p>
                  </a:txBody>
                  <a:tcPr/>
                </a:tc>
                <a:tc>
                  <a:txBody>
                    <a:bodyPr/>
                    <a:lstStyle/>
                    <a:p>
                      <a:pPr marL="0" marR="0" algn="l">
                        <a:lnSpc>
                          <a:spcPct val="115000"/>
                        </a:lnSpc>
                        <a:spcBef>
                          <a:spcPts val="0"/>
                        </a:spcBef>
                        <a:spcAft>
                          <a:spcPts val="0"/>
                        </a:spcAft>
                      </a:pPr>
                      <a:r>
                        <a:rPr lang="en-US" sz="2400" kern="0">
                          <a:effectLst/>
                          <a:latin typeface="Times New Roman" panose="02020603050405020304" pitchFamily="18" charset="0"/>
                          <a:cs typeface="Times New Roman" panose="02020603050405020304" pitchFamily="18" charset="0"/>
                        </a:rPr>
                        <a:t>Vai trò</a:t>
                      </a:r>
                      <a:endParaRPr lang="en-US" sz="24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kern="0" dirty="0">
                          <a:effectLst/>
                          <a:latin typeface="Times New Roman" panose="02020603050405020304" pitchFamily="18" charset="0"/>
                          <a:cs typeface="Times New Roman" panose="02020603050405020304" pitchFamily="18" charset="0"/>
                        </a:rPr>
                        <a:t> </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2050301"/>
                  </a:ext>
                </a:extLst>
              </a:tr>
              <a:tr h="420624">
                <a:tc vMerge="1">
                  <a:txBody>
                    <a:bodyPr/>
                    <a:lstStyle/>
                    <a:p>
                      <a:endParaRPr lang="en-US"/>
                    </a:p>
                  </a:txBody>
                  <a:tcPr/>
                </a:tc>
                <a:tc>
                  <a:txBody>
                    <a:bodyPr/>
                    <a:lstStyle/>
                    <a:p>
                      <a:pPr marL="0" marR="0" algn="l">
                        <a:lnSpc>
                          <a:spcPct val="115000"/>
                        </a:lnSpc>
                        <a:spcBef>
                          <a:spcPts val="0"/>
                        </a:spcBef>
                        <a:spcAft>
                          <a:spcPts val="0"/>
                        </a:spcAft>
                      </a:pPr>
                      <a:r>
                        <a:rPr lang="en-US" sz="2400" kern="0" dirty="0" err="1">
                          <a:effectLst/>
                          <a:latin typeface="Times New Roman" panose="02020603050405020304" pitchFamily="18" charset="0"/>
                          <a:cs typeface="Times New Roman" panose="02020603050405020304" pitchFamily="18" charset="0"/>
                        </a:rPr>
                        <a:t>Phương</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diện</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khắc</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họa</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nhân</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vật</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chính</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400" kern="0" dirty="0">
                          <a:effectLst/>
                          <a:latin typeface="Times New Roman" panose="02020603050405020304" pitchFamily="18" charset="0"/>
                          <a:cs typeface="Times New Roman" panose="02020603050405020304" pitchFamily="18" charset="0"/>
                        </a:rPr>
                        <a:t> </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5797921"/>
                  </a:ext>
                </a:extLst>
              </a:tr>
            </a:tbl>
          </a:graphicData>
        </a:graphic>
      </p:graphicFrame>
      <p:sp>
        <p:nvSpPr>
          <p:cNvPr id="8" name="TextBox 7"/>
          <p:cNvSpPr txBox="1"/>
          <p:nvPr/>
        </p:nvSpPr>
        <p:spPr>
          <a:xfrm>
            <a:off x="2595418" y="341745"/>
            <a:ext cx="7444509" cy="584775"/>
          </a:xfrm>
          <a:prstGeom prst="rect">
            <a:avLst/>
          </a:prstGeom>
          <a:noFill/>
        </p:spPr>
        <p:txBody>
          <a:bodyPr wrap="square" rtlCol="0">
            <a:spAutoFit/>
          </a:bodyPr>
          <a:lstStyle/>
          <a:p>
            <a:r>
              <a:rPr lang="en-US" sz="3200" dirty="0" smtClean="0">
                <a:solidFill>
                  <a:srgbClr val="FF0000"/>
                </a:solidFill>
                <a:latin typeface="Times New Roman" pitchFamily="18" charset="0"/>
                <a:cs typeface="Times New Roman" pitchFamily="18" charset="0"/>
              </a:rPr>
              <a:t>PHIẾU HỌC TẬP SỐ 2</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2467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Bảng 9">
            <a:extLst>
              <a:ext uri="{FF2B5EF4-FFF2-40B4-BE49-F238E27FC236}">
                <a16:creationId xmlns:a16="http://schemas.microsoft.com/office/drawing/2014/main" id="{E1255A74-2233-D644-2848-2A7FDE6BD7B3}"/>
              </a:ext>
            </a:extLst>
          </p:cNvPr>
          <p:cNvGraphicFramePr>
            <a:graphicFrameLocks noGrp="1"/>
          </p:cNvGraphicFramePr>
          <p:nvPr>
            <p:extLst>
              <p:ext uri="{D42A27DB-BD31-4B8C-83A1-F6EECF244321}">
                <p14:modId xmlns:p14="http://schemas.microsoft.com/office/powerpoint/2010/main" val="1336712367"/>
              </p:ext>
            </p:extLst>
          </p:nvPr>
        </p:nvGraphicFramePr>
        <p:xfrm>
          <a:off x="455874" y="329795"/>
          <a:ext cx="11380528" cy="6252074"/>
        </p:xfrm>
        <a:graphic>
          <a:graphicData uri="http://schemas.openxmlformats.org/drawingml/2006/table">
            <a:tbl>
              <a:tblPr firstRow="1" firstCol="1" bandRow="1">
                <a:tableStyleId>{5C22544A-7EE6-4342-B048-85BDC9FD1C3A}</a:tableStyleId>
              </a:tblPr>
              <a:tblGrid>
                <a:gridCol w="1372927">
                  <a:extLst>
                    <a:ext uri="{9D8B030D-6E8A-4147-A177-3AD203B41FA5}">
                      <a16:colId xmlns:a16="http://schemas.microsoft.com/office/drawing/2014/main" val="2592143004"/>
                    </a:ext>
                  </a:extLst>
                </a:gridCol>
                <a:gridCol w="1371600">
                  <a:extLst>
                    <a:ext uri="{9D8B030D-6E8A-4147-A177-3AD203B41FA5}">
                      <a16:colId xmlns:a16="http://schemas.microsoft.com/office/drawing/2014/main" val="604902987"/>
                    </a:ext>
                  </a:extLst>
                </a:gridCol>
                <a:gridCol w="8636001">
                  <a:extLst>
                    <a:ext uri="{9D8B030D-6E8A-4147-A177-3AD203B41FA5}">
                      <a16:colId xmlns:a16="http://schemas.microsoft.com/office/drawing/2014/main" val="4182903151"/>
                    </a:ext>
                  </a:extLst>
                </a:gridCol>
              </a:tblGrid>
              <a:tr h="864005">
                <a:tc>
                  <a:txBody>
                    <a:bodyPr/>
                    <a:lstStyle/>
                    <a:p>
                      <a:pPr marL="0" marR="0" algn="ctr">
                        <a:lnSpc>
                          <a:spcPct val="100000"/>
                        </a:lnSpc>
                        <a:spcBef>
                          <a:spcPts val="0"/>
                        </a:spcBef>
                        <a:spcAft>
                          <a:spcPts val="0"/>
                        </a:spcAft>
                      </a:pPr>
                      <a:r>
                        <a:rPr lang="en-US" sz="2400" kern="0" dirty="0" err="1">
                          <a:effectLst/>
                          <a:latin typeface="Times New Roman" panose="02020603050405020304" pitchFamily="18" charset="0"/>
                          <a:cs typeface="Times New Roman" panose="02020603050405020304" pitchFamily="18" charset="0"/>
                        </a:rPr>
                        <a:t>Cốt</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truyện</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2">
                  <a:txBody>
                    <a:bodyPr/>
                    <a:lstStyle/>
                    <a:p>
                      <a:pPr marL="0" marR="0" algn="ctr">
                        <a:lnSpc>
                          <a:spcPct val="100000"/>
                        </a:lnSpc>
                        <a:spcBef>
                          <a:spcPts val="0"/>
                        </a:spcBef>
                        <a:spcAft>
                          <a:spcPts val="0"/>
                        </a:spcAft>
                      </a:pPr>
                      <a:r>
                        <a:rPr lang="vi-VN" sz="2400" kern="0" dirty="0">
                          <a:solidFill>
                            <a:schemeClr val="tx1"/>
                          </a:solidFill>
                          <a:effectLst/>
                          <a:latin typeface="Times New Roman" panose="02020603050405020304" pitchFamily="18" charset="0"/>
                          <a:cs typeface="Times New Roman" panose="02020603050405020304" pitchFamily="18" charset="0"/>
                        </a:rPr>
                        <a:t> </a:t>
                      </a:r>
                      <a:endParaRPr lang="en-US" sz="2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2535096708"/>
                  </a:ext>
                </a:extLst>
              </a:tr>
              <a:tr h="731520">
                <a:tc>
                  <a:txBody>
                    <a:bodyPr/>
                    <a:lstStyle/>
                    <a:p>
                      <a:pPr marL="0" marR="0" algn="ctr">
                        <a:lnSpc>
                          <a:spcPct val="100000"/>
                        </a:lnSpc>
                        <a:spcBef>
                          <a:spcPts val="0"/>
                        </a:spcBef>
                        <a:spcAft>
                          <a:spcPts val="0"/>
                        </a:spcAft>
                      </a:pPr>
                      <a:r>
                        <a:rPr lang="en-US" sz="2400" kern="0" dirty="0" err="1">
                          <a:effectLst/>
                          <a:latin typeface="Times New Roman" panose="02020603050405020304" pitchFamily="18" charset="0"/>
                          <a:cs typeface="Times New Roman" panose="02020603050405020304" pitchFamily="18" charset="0"/>
                        </a:rPr>
                        <a:t>Người</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kể</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chuyện</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2">
                  <a:txBody>
                    <a:bodyPr/>
                    <a:lstStyle/>
                    <a:p>
                      <a:pPr marL="0" marR="0" algn="l">
                        <a:lnSpc>
                          <a:spcPct val="100000"/>
                        </a:lnSpc>
                        <a:spcBef>
                          <a:spcPts val="0"/>
                        </a:spcBef>
                        <a:spcAft>
                          <a:spcPts val="0"/>
                        </a:spcAft>
                      </a:pPr>
                      <a:r>
                        <a:rPr lang="vi-VN" sz="2400" kern="0" dirty="0">
                          <a:effectLst/>
                          <a:latin typeface="Times New Roman" panose="02020603050405020304" pitchFamily="18" charset="0"/>
                          <a:cs typeface="Times New Roman" panose="02020603050405020304" pitchFamily="18" charset="0"/>
                        </a:rPr>
                        <a:t> </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3436308381"/>
                  </a:ext>
                </a:extLst>
              </a:tr>
              <a:tr h="576823">
                <a:tc rowSpan="2">
                  <a:txBody>
                    <a:bodyPr/>
                    <a:lstStyle/>
                    <a:p>
                      <a:pPr marL="0" marR="0" algn="ctr">
                        <a:lnSpc>
                          <a:spcPct val="100000"/>
                        </a:lnSpc>
                        <a:spcBef>
                          <a:spcPts val="0"/>
                        </a:spcBef>
                        <a:spcAft>
                          <a:spcPts val="0"/>
                        </a:spcAft>
                      </a:pPr>
                      <a:r>
                        <a:rPr lang="en-US" sz="2400" kern="0" dirty="0" err="1">
                          <a:effectLst/>
                          <a:latin typeface="Times New Roman" panose="02020603050405020304" pitchFamily="18" charset="0"/>
                          <a:cs typeface="Times New Roman" panose="02020603050405020304" pitchFamily="18" charset="0"/>
                        </a:rPr>
                        <a:t>Điểm</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nhìn</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2">
                  <a:txBody>
                    <a:bodyPr/>
                    <a:lstStyle/>
                    <a:p>
                      <a:pPr marL="0" marR="0" algn="l">
                        <a:lnSpc>
                          <a:spcPct val="100000"/>
                        </a:lnSpc>
                        <a:spcBef>
                          <a:spcPts val="0"/>
                        </a:spcBef>
                        <a:spcAft>
                          <a:spcPts val="0"/>
                        </a:spcAft>
                      </a:pP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Phần</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đầu</a:t>
                      </a:r>
                      <a:r>
                        <a:rPr lang="en-US" sz="2400" kern="0" dirty="0">
                          <a:effectLst/>
                          <a:latin typeface="Times New Roman" panose="02020603050405020304" pitchFamily="18" charset="0"/>
                          <a:cs typeface="Times New Roman" panose="02020603050405020304" pitchFamily="18" charset="0"/>
                        </a:rPr>
                        <a:t>:</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3465787885"/>
                  </a:ext>
                </a:extLst>
              </a:tr>
              <a:tr h="576823">
                <a:tc vMerge="1">
                  <a:txBody>
                    <a:bodyPr/>
                    <a:lstStyle/>
                    <a:p>
                      <a:endParaRPr lang="en-US"/>
                    </a:p>
                  </a:txBody>
                  <a:tcPr/>
                </a:tc>
                <a:tc gridSpan="2">
                  <a:txBody>
                    <a:bodyPr/>
                    <a:lstStyle/>
                    <a:p>
                      <a:pPr marL="0" marR="0" algn="l">
                        <a:lnSpc>
                          <a:spcPct val="100000"/>
                        </a:lnSpc>
                        <a:spcBef>
                          <a:spcPts val="0"/>
                        </a:spcBef>
                        <a:spcAft>
                          <a:spcPts val="0"/>
                        </a:spcAft>
                      </a:pP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Phần</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sau</a:t>
                      </a:r>
                      <a:r>
                        <a:rPr lang="en-US" sz="2400" kern="0" dirty="0">
                          <a:effectLst/>
                          <a:latin typeface="Times New Roman" panose="02020603050405020304" pitchFamily="18" charset="0"/>
                          <a:cs typeface="Times New Roman" panose="02020603050405020304" pitchFamily="18" charset="0"/>
                        </a:rPr>
                        <a:t>:</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3949678124"/>
                  </a:ext>
                </a:extLst>
              </a:tr>
              <a:tr h="576823">
                <a:tc rowSpan="2">
                  <a:txBody>
                    <a:bodyPr/>
                    <a:lstStyle/>
                    <a:p>
                      <a:pPr marL="0" marR="0" algn="ctr">
                        <a:lnSpc>
                          <a:spcPct val="100000"/>
                        </a:lnSpc>
                        <a:spcBef>
                          <a:spcPts val="0"/>
                        </a:spcBef>
                        <a:spcAft>
                          <a:spcPts val="0"/>
                        </a:spcAft>
                      </a:pPr>
                      <a:r>
                        <a:rPr lang="en-US" sz="2400" kern="0" dirty="0" err="1">
                          <a:effectLst/>
                          <a:latin typeface="Times New Roman" panose="02020603050405020304" pitchFamily="18" charset="0"/>
                          <a:cs typeface="Times New Roman" panose="02020603050405020304" pitchFamily="18" charset="0"/>
                        </a:rPr>
                        <a:t>Sự</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thay</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đổi</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điểm</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nhìn</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l">
                        <a:lnSpc>
                          <a:spcPct val="100000"/>
                        </a:lnSpc>
                        <a:spcBef>
                          <a:spcPts val="0"/>
                        </a:spcBef>
                        <a:spcAft>
                          <a:spcPts val="0"/>
                        </a:spcAft>
                      </a:pPr>
                      <a:r>
                        <a:rPr lang="en-US" sz="2400" kern="0" dirty="0" err="1">
                          <a:effectLst/>
                          <a:latin typeface="Times New Roman" panose="02020603050405020304" pitchFamily="18" charset="0"/>
                          <a:cs typeface="Times New Roman" panose="02020603050405020304" pitchFamily="18" charset="0"/>
                        </a:rPr>
                        <a:t>Biểu</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hiện</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kern="0" dirty="0">
                          <a:effectLst/>
                          <a:latin typeface="Times New Roman" panose="02020603050405020304" pitchFamily="18" charset="0"/>
                          <a:cs typeface="Times New Roman" panose="02020603050405020304" pitchFamily="18" charset="0"/>
                        </a:rPr>
                        <a:t> </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8512502"/>
                  </a:ext>
                </a:extLst>
              </a:tr>
              <a:tr h="2926080">
                <a:tc vMerge="1">
                  <a:txBody>
                    <a:bodyPr/>
                    <a:lstStyle/>
                    <a:p>
                      <a:endParaRPr lang="en-US"/>
                    </a:p>
                  </a:txBody>
                  <a:tcPr/>
                </a:tc>
                <a:tc>
                  <a:txBody>
                    <a:bodyPr/>
                    <a:lstStyle/>
                    <a:p>
                      <a:pPr marL="0" marR="0" algn="l">
                        <a:lnSpc>
                          <a:spcPct val="100000"/>
                        </a:lnSpc>
                        <a:spcBef>
                          <a:spcPts val="0"/>
                        </a:spcBef>
                        <a:spcAft>
                          <a:spcPts val="0"/>
                        </a:spcAft>
                      </a:pPr>
                      <a:endParaRPr lang="en-US" sz="2400" kern="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endParaRPr lang="en-US" sz="2400" kern="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endParaRPr lang="en-US" sz="2400" kern="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r>
                        <a:rPr lang="en-US" sz="2400" kern="0" dirty="0" err="1">
                          <a:effectLst/>
                          <a:latin typeface="Times New Roman" panose="02020603050405020304" pitchFamily="18" charset="0"/>
                          <a:cs typeface="Times New Roman" panose="02020603050405020304" pitchFamily="18" charset="0"/>
                        </a:rPr>
                        <a:t>Tác</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dụng</a:t>
                      </a:r>
                      <a:endParaRPr lang="en-US" sz="2400" kern="0" dirty="0">
                        <a:effectLst/>
                        <a:latin typeface="Times New Roman" panose="02020603050405020304" pitchFamily="18" charset="0"/>
                        <a:cs typeface="Times New Roman" panose="02020603050405020304" pitchFamily="18" charset="0"/>
                      </a:endParaRPr>
                    </a:p>
                    <a:p>
                      <a:pPr marL="0" marR="0" algn="l">
                        <a:lnSpc>
                          <a:spcPct val="100000"/>
                        </a:lnSpc>
                        <a:spcBef>
                          <a:spcPts val="0"/>
                        </a:spcBef>
                        <a:spcAft>
                          <a:spcPts val="0"/>
                        </a:spcAft>
                      </a:pPr>
                      <a:endPar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l">
                        <a:lnSpc>
                          <a:spcPct val="100000"/>
                        </a:lnSpc>
                        <a:spcBef>
                          <a:spcPts val="0"/>
                        </a:spcBef>
                        <a:spcAft>
                          <a:spcPts val="0"/>
                        </a:spcAft>
                      </a:pPr>
                      <a:endPar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l">
                        <a:lnSpc>
                          <a:spcPct val="100000"/>
                        </a:lnSpc>
                        <a:spcBef>
                          <a:spcPts val="0"/>
                        </a:spcBef>
                        <a:spcAft>
                          <a:spcPts val="0"/>
                        </a:spcAft>
                      </a:pPr>
                      <a:endParaRPr lang="en-US" sz="24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l">
                        <a:lnSpc>
                          <a:spcPct val="100000"/>
                        </a:lnSpc>
                        <a:spcBef>
                          <a:spcPts val="0"/>
                        </a:spcBef>
                        <a:spcAft>
                          <a:spcPts val="0"/>
                        </a:spcAft>
                      </a:pP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kern="0" dirty="0">
                          <a:effectLst/>
                          <a:latin typeface="Times New Roman" panose="02020603050405020304" pitchFamily="18" charset="0"/>
                          <a:cs typeface="Times New Roman" panose="02020603050405020304" pitchFamily="18" charset="0"/>
                        </a:rPr>
                        <a:t> </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7598054"/>
                  </a:ext>
                </a:extLst>
              </a:tr>
            </a:tbl>
          </a:graphicData>
        </a:graphic>
      </p:graphicFrame>
      <p:sp>
        <p:nvSpPr>
          <p:cNvPr id="5" name="Hộp Văn bản 4">
            <a:extLst>
              <a:ext uri="{FF2B5EF4-FFF2-40B4-BE49-F238E27FC236}">
                <a16:creationId xmlns:a16="http://schemas.microsoft.com/office/drawing/2014/main" id="{FD8A3442-CF5B-CF50-01CD-0CBCA8D91F66}"/>
              </a:ext>
            </a:extLst>
          </p:cNvPr>
          <p:cNvSpPr txBox="1"/>
          <p:nvPr/>
        </p:nvSpPr>
        <p:spPr>
          <a:xfrm>
            <a:off x="1828800" y="381000"/>
            <a:ext cx="10007601" cy="1123378"/>
          </a:xfrm>
          <a:prstGeom prst="rect">
            <a:avLst/>
          </a:prstGeom>
          <a:noFill/>
        </p:spPr>
        <p:txBody>
          <a:bodyPr wrap="square" lIns="60954" tIns="30477" rIns="60954" bIns="30477">
            <a:spAutoFit/>
          </a:bodyPr>
          <a:lstStyle/>
          <a:p>
            <a:pPr algn="just"/>
            <a:r>
              <a:rPr lang="vi-VN" sz="2300" kern="0" dirty="0">
                <a:latin typeface="Times New Roman" panose="02020603050405020304" pitchFamily="18" charset="0"/>
                <a:cs typeface="Times New Roman" panose="02020603050405020304" pitchFamily="18" charset="0"/>
              </a:rPr>
              <a:t>Đoạn trích là những hồi ức của lão Nhiệm Bình về một lần ra khơi trong buổi trời sương mù mịt, thuyền vừa tháo tố, thoát nạn chế</a:t>
            </a:r>
            <a:r>
              <a:rPr lang="en-US" sz="2300" kern="100" dirty="0">
                <a:latin typeface="Times New Roman" panose="02020603050405020304" pitchFamily="18" charset="0"/>
                <a:cs typeface="Times New Roman" panose="02020603050405020304" pitchFamily="18" charset="0"/>
              </a:rPr>
              <a:t>t </a:t>
            </a:r>
            <a:r>
              <a:rPr lang="vi-VN" sz="2300" kern="0" dirty="0">
                <a:latin typeface="Times New Roman" panose="02020603050405020304" pitchFamily="18" charset="0"/>
                <a:cs typeface="Times New Roman" panose="02020603050405020304" pitchFamily="18" charset="0"/>
              </a:rPr>
              <a:t>này lại đâm liền vô nạn chết khác.</a:t>
            </a:r>
            <a:r>
              <a:rPr lang="en-US" sz="2300" kern="0" dirty="0">
                <a:latin typeface="Times New Roman" panose="02020603050405020304" pitchFamily="18" charset="0"/>
                <a:cs typeface="Times New Roman" panose="02020603050405020304" pitchFamily="18" charset="0"/>
              </a:rPr>
              <a:t>0</a:t>
            </a:r>
            <a:endParaRPr lang="en-US" sz="23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906D909C-A132-22AE-178D-6C4D1E707FD4}"/>
              </a:ext>
            </a:extLst>
          </p:cNvPr>
          <p:cNvSpPr txBox="1"/>
          <p:nvPr/>
        </p:nvSpPr>
        <p:spPr>
          <a:xfrm>
            <a:off x="1905669" y="1317982"/>
            <a:ext cx="1294731" cy="415492"/>
          </a:xfrm>
          <a:prstGeom prst="rect">
            <a:avLst/>
          </a:prstGeom>
          <a:noFill/>
        </p:spPr>
        <p:txBody>
          <a:bodyPr wrap="square" lIns="60954" tIns="30477" rIns="60954" bIns="30477">
            <a:spAutoFit/>
          </a:bodyPr>
          <a:lstStyle/>
          <a:p>
            <a:pPr algn="just"/>
            <a:r>
              <a:rPr lang="en-US" sz="2300" kern="0" dirty="0" err="1">
                <a:latin typeface="Times New Roman" panose="02020603050405020304" pitchFamily="18" charset="0"/>
                <a:cs typeface="Times New Roman" panose="02020603050405020304" pitchFamily="18" charset="0"/>
              </a:rPr>
              <a:t>Tác</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giả</a:t>
            </a:r>
            <a:endParaRPr lang="en-US" sz="23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1">
            <a:extLst>
              <a:ext uri="{FF2B5EF4-FFF2-40B4-BE49-F238E27FC236}">
                <a16:creationId xmlns:a16="http://schemas.microsoft.com/office/drawing/2014/main" id="{FEBFF672-BE2F-F9D0-0176-501165F995CC}"/>
              </a:ext>
            </a:extLst>
          </p:cNvPr>
          <p:cNvSpPr txBox="1"/>
          <p:nvPr/>
        </p:nvSpPr>
        <p:spPr>
          <a:xfrm>
            <a:off x="3454400" y="2003098"/>
            <a:ext cx="3302000" cy="415492"/>
          </a:xfrm>
          <a:prstGeom prst="rect">
            <a:avLst/>
          </a:prstGeom>
          <a:noFill/>
        </p:spPr>
        <p:txBody>
          <a:bodyPr wrap="square" lIns="60954" tIns="30477" rIns="60954" bIns="30477">
            <a:spAutoFit/>
          </a:bodyPr>
          <a:lstStyle/>
          <a:p>
            <a:pPr algn="just"/>
            <a:r>
              <a:rPr lang="en-US" sz="2300" kern="0" dirty="0" err="1">
                <a:latin typeface="Times New Roman" panose="02020603050405020304" pitchFamily="18" charset="0"/>
                <a:cs typeface="Times New Roman" panose="02020603050405020304" pitchFamily="18" charset="0"/>
              </a:rPr>
              <a:t>chàng</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trai</a:t>
            </a:r>
            <a:r>
              <a:rPr lang="en-US" sz="2300" kern="0" dirty="0">
                <a:latin typeface="Times New Roman" panose="02020603050405020304" pitchFamily="18" charset="0"/>
                <a:cs typeface="Times New Roman" panose="02020603050405020304" pitchFamily="18" charset="0"/>
              </a:rPr>
              <a:t> - </a:t>
            </a:r>
            <a:r>
              <a:rPr lang="en-US" sz="2300" kern="0" dirty="0" err="1">
                <a:latin typeface="Times New Roman" panose="02020603050405020304" pitchFamily="18" charset="0"/>
                <a:cs typeface="Times New Roman" panose="02020603050405020304" pitchFamily="18" charset="0"/>
              </a:rPr>
              <a:t>Ngôi</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thứ</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nhất</a:t>
            </a:r>
            <a:endParaRPr lang="en-US" sz="23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Hộp Văn bản 12">
            <a:extLst>
              <a:ext uri="{FF2B5EF4-FFF2-40B4-BE49-F238E27FC236}">
                <a16:creationId xmlns:a16="http://schemas.microsoft.com/office/drawing/2014/main" id="{57B9AFF2-19BE-9303-5435-ED196A7C3A28}"/>
              </a:ext>
            </a:extLst>
          </p:cNvPr>
          <p:cNvSpPr txBox="1"/>
          <p:nvPr/>
        </p:nvSpPr>
        <p:spPr>
          <a:xfrm>
            <a:off x="3352800" y="2612232"/>
            <a:ext cx="5130800" cy="415492"/>
          </a:xfrm>
          <a:prstGeom prst="rect">
            <a:avLst/>
          </a:prstGeom>
          <a:noFill/>
        </p:spPr>
        <p:txBody>
          <a:bodyPr wrap="square" lIns="60954" tIns="30477" rIns="60954" bIns="30477">
            <a:spAutoFit/>
          </a:bodyPr>
          <a:lstStyle/>
          <a:p>
            <a:pPr algn="just"/>
            <a:r>
              <a:rPr lang="en-US" sz="2300" kern="0" dirty="0" err="1">
                <a:latin typeface="Times New Roman" panose="02020603050405020304" pitchFamily="18" charset="0"/>
                <a:cs typeface="Times New Roman" panose="02020603050405020304" pitchFamily="18" charset="0"/>
              </a:rPr>
              <a:t>lão</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Nhiệm</a:t>
            </a:r>
            <a:r>
              <a:rPr lang="en-US" sz="2300" kern="0" dirty="0">
                <a:latin typeface="Times New Roman" panose="02020603050405020304" pitchFamily="18" charset="0"/>
                <a:cs typeface="Times New Roman" panose="02020603050405020304" pitchFamily="18" charset="0"/>
              </a:rPr>
              <a:t> Bình - </a:t>
            </a:r>
            <a:r>
              <a:rPr lang="en-US" sz="2300" kern="0" dirty="0" err="1">
                <a:latin typeface="Times New Roman" panose="02020603050405020304" pitchFamily="18" charset="0"/>
                <a:cs typeface="Times New Roman" panose="02020603050405020304" pitchFamily="18" charset="0"/>
              </a:rPr>
              <a:t>Ngôi</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thứ</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ba</a:t>
            </a:r>
            <a:endParaRPr lang="en-US" sz="23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6A9EFC0B-2537-8A39-4B86-A18317532E3C}"/>
              </a:ext>
            </a:extLst>
          </p:cNvPr>
          <p:cNvSpPr txBox="1"/>
          <p:nvPr/>
        </p:nvSpPr>
        <p:spPr>
          <a:xfrm>
            <a:off x="3200400" y="3178878"/>
            <a:ext cx="5130800" cy="415492"/>
          </a:xfrm>
          <a:prstGeom prst="rect">
            <a:avLst/>
          </a:prstGeom>
          <a:noFill/>
        </p:spPr>
        <p:txBody>
          <a:bodyPr wrap="square" lIns="60954" tIns="30477" rIns="60954" bIns="30477">
            <a:spAutoFit/>
          </a:bodyPr>
          <a:lstStyle/>
          <a:p>
            <a:pPr algn="just"/>
            <a:r>
              <a:rPr lang="en-US" sz="2300" kern="0" dirty="0" err="1">
                <a:latin typeface="Times New Roman" panose="02020603050405020304" pitchFamily="18" charset="0"/>
                <a:cs typeface="Times New Roman" panose="02020603050405020304" pitchFamily="18" charset="0"/>
              </a:rPr>
              <a:t>Từ</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ngôi</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thứ</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nhất</a:t>
            </a:r>
            <a:r>
              <a:rPr lang="en-US" sz="2300" kern="0" dirty="0">
                <a:latin typeface="Times New Roman" panose="02020603050405020304" pitchFamily="18" charset="0"/>
                <a:cs typeface="Times New Roman" panose="02020603050405020304" pitchFamily="18" charset="0"/>
              </a:rPr>
              <a:t> sang </a:t>
            </a:r>
            <a:r>
              <a:rPr lang="en-US" sz="2300" kern="0" dirty="0" err="1">
                <a:latin typeface="Times New Roman" panose="02020603050405020304" pitchFamily="18" charset="0"/>
                <a:cs typeface="Times New Roman" panose="02020603050405020304" pitchFamily="18" charset="0"/>
              </a:rPr>
              <a:t>ngôi</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thứ</a:t>
            </a:r>
            <a:r>
              <a:rPr lang="en-US" sz="2300" kern="0" dirty="0">
                <a:latin typeface="Times New Roman" panose="02020603050405020304" pitchFamily="18" charset="0"/>
                <a:cs typeface="Times New Roman" panose="02020603050405020304" pitchFamily="18" charset="0"/>
              </a:rPr>
              <a:t> 3 </a:t>
            </a:r>
            <a:endParaRPr lang="en-US" sz="23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Hộp Văn bản 14">
            <a:extLst>
              <a:ext uri="{FF2B5EF4-FFF2-40B4-BE49-F238E27FC236}">
                <a16:creationId xmlns:a16="http://schemas.microsoft.com/office/drawing/2014/main" id="{10DAA4C4-5670-DDDA-B8DD-BC906A9F95C2}"/>
              </a:ext>
            </a:extLst>
          </p:cNvPr>
          <p:cNvSpPr txBox="1"/>
          <p:nvPr/>
        </p:nvSpPr>
        <p:spPr>
          <a:xfrm>
            <a:off x="3200400" y="3678771"/>
            <a:ext cx="8535727" cy="2185208"/>
          </a:xfrm>
          <a:prstGeom prst="rect">
            <a:avLst/>
          </a:prstGeom>
          <a:noFill/>
        </p:spPr>
        <p:txBody>
          <a:bodyPr wrap="square" lIns="60954" tIns="30477" rIns="60954" bIns="30477">
            <a:spAutoFit/>
          </a:bodyPr>
          <a:lstStyle/>
          <a:p>
            <a:pPr algn="just"/>
            <a:r>
              <a:rPr lang="en-US" sz="2300" kern="0" dirty="0" err="1">
                <a:latin typeface="Times New Roman" panose="02020603050405020304" pitchFamily="18" charset="0"/>
                <a:cs typeface="Times New Roman" panose="02020603050405020304" pitchFamily="18" charset="0"/>
              </a:rPr>
              <a:t>Tác</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dụng</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trong</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việc</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thể</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hiện</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chủ</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đề</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tư</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tưởng</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của</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tác</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phẩm</a:t>
            </a:r>
            <a:r>
              <a:rPr lang="vi-VN" sz="2300" kern="0" dirty="0">
                <a:latin typeface="Times New Roman" panose="02020603050405020304" pitchFamily="18" charset="0"/>
                <a:cs typeface="Times New Roman" panose="02020603050405020304" pitchFamily="18" charset="0"/>
              </a:rPr>
              <a:t>:</a:t>
            </a:r>
            <a:r>
              <a:rPr lang="en-US" sz="2300" kern="0" dirty="0">
                <a:latin typeface="Times New Roman" panose="02020603050405020304" pitchFamily="18" charset="0"/>
                <a:cs typeface="Times New Roman" panose="02020603050405020304" pitchFamily="18" charset="0"/>
              </a:rPr>
              <a:t> Thông qua </a:t>
            </a:r>
            <a:r>
              <a:rPr lang="en-US" sz="2300" kern="0" dirty="0" err="1">
                <a:latin typeface="Times New Roman" panose="02020603050405020304" pitchFamily="18" charset="0"/>
                <a:cs typeface="Times New Roman" panose="02020603050405020304" pitchFamily="18" charset="0"/>
              </a:rPr>
              <a:t>điểm</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nhìn</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ngôi</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thứ</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ba</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toàn</a:t>
            </a:r>
            <a:r>
              <a:rPr lang="en-US" sz="2300" kern="0" dirty="0">
                <a:latin typeface="Times New Roman" panose="02020603050405020304" pitchFamily="18" charset="0"/>
                <a:cs typeface="Times New Roman" panose="02020603050405020304" pitchFamily="18" charset="0"/>
              </a:rPr>
              <a:t> tri </a:t>
            </a:r>
            <a:r>
              <a:rPr lang="en-US" sz="2300" kern="0" dirty="0" err="1">
                <a:latin typeface="Times New Roman" panose="02020603050405020304" pitchFamily="18" charset="0"/>
                <a:cs typeface="Times New Roman" panose="02020603050405020304" pitchFamily="18" charset="0"/>
              </a:rPr>
              <a:t>với</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người</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kể</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chuyện</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là</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lão</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Nhiệm</a:t>
            </a:r>
            <a:r>
              <a:rPr lang="en-US" sz="2300" kern="0" dirty="0">
                <a:latin typeface="Times New Roman" panose="02020603050405020304" pitchFamily="18" charset="0"/>
                <a:cs typeface="Times New Roman" panose="02020603050405020304" pitchFamily="18" charset="0"/>
              </a:rPr>
              <a:t> Bình - </a:t>
            </a:r>
            <a:r>
              <a:rPr lang="en-US" sz="2300" kern="0" dirty="0" err="1">
                <a:latin typeface="Times New Roman" panose="02020603050405020304" pitchFamily="18" charset="0"/>
                <a:cs typeface="Times New Roman" panose="02020603050405020304" pitchFamily="18" charset="0"/>
              </a:rPr>
              <a:t>người</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trải</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nghiệm</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và</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chứng</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kiến</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toàn</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bộ</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sự</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việc</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giúp</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cho</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người</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đọc</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có</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được</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những</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cảm</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nhận</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chân</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thực</a:t>
            </a:r>
            <a:r>
              <a:rPr lang="en-US" sz="2300" kern="0" dirty="0">
                <a:latin typeface="Times New Roman" panose="02020603050405020304" pitchFamily="18" charset="0"/>
                <a:cs typeface="Times New Roman" panose="02020603050405020304" pitchFamily="18" charset="0"/>
              </a:rPr>
              <a:t>, chi </a:t>
            </a:r>
            <a:r>
              <a:rPr lang="en-US" sz="2300" kern="0" dirty="0" err="1">
                <a:latin typeface="Times New Roman" panose="02020603050405020304" pitchFamily="18" charset="0"/>
                <a:cs typeface="Times New Roman" panose="02020603050405020304" pitchFamily="18" charset="0"/>
              </a:rPr>
              <a:t>tiết</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như</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chính</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mình</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được</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trải</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nghiệm</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chứng</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kiến</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Từ</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đó</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chủ</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đề</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và</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tư</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tưởng</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của</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tác</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phẩm</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được</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bộc</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lộ</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rõ</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ràng</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sinh</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động</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dễ</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dàng</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thu</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hút</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người</a:t>
            </a:r>
            <a:r>
              <a:rPr lang="en-US" sz="2300" kern="0" dirty="0">
                <a:latin typeface="Times New Roman" panose="02020603050405020304" pitchFamily="18" charset="0"/>
                <a:cs typeface="Times New Roman" panose="02020603050405020304" pitchFamily="18" charset="0"/>
              </a:rPr>
              <a:t> </a:t>
            </a:r>
            <a:r>
              <a:rPr lang="en-US" sz="2300" kern="0" dirty="0" err="1">
                <a:latin typeface="Times New Roman" panose="02020603050405020304" pitchFamily="18" charset="0"/>
                <a:cs typeface="Times New Roman" panose="02020603050405020304" pitchFamily="18" charset="0"/>
              </a:rPr>
              <a:t>đọc</a:t>
            </a:r>
            <a:r>
              <a:rPr lang="en-US" sz="2300" kern="0" dirty="0">
                <a:latin typeface="Times New Roman" panose="02020603050405020304" pitchFamily="18" charset="0"/>
                <a:cs typeface="Times New Roman" panose="02020603050405020304" pitchFamily="18" charset="0"/>
              </a:rPr>
              <a:t>.</a:t>
            </a:r>
            <a:endParaRPr lang="en-US" sz="23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467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Thừa Thiên Huế: Phấn đấu để trở thành một nơi đáng sống"/>
          <p:cNvPicPr>
            <a:picLocks noChangeAspect="1" noChangeArrowheads="1"/>
          </p:cNvPicPr>
          <p:nvPr/>
        </p:nvPicPr>
        <p:blipFill>
          <a:blip r:embed="rId2">
            <a:alphaModFix amt="7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10365" y="212652"/>
            <a:ext cx="11876567" cy="433965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6000" b="1" kern="0" dirty="0" smtClean="0">
              <a:solidFill>
                <a:srgbClr val="FF0000"/>
              </a:solidFill>
              <a:latin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6000" b="1" kern="0" dirty="0">
              <a:solidFill>
                <a:srgbClr val="FF0000"/>
              </a:solidFill>
              <a:latin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6000" b="1" kern="0" dirty="0" smtClean="0">
                <a:solidFill>
                  <a:srgbClr val="FF0000"/>
                </a:solidFill>
                <a:latin typeface="Times New Roman" panose="02020603050405020304" pitchFamily="18" charset="0"/>
                <a:cs typeface="Times New Roman" panose="02020603050405020304" pitchFamily="18" charset="0"/>
              </a:rPr>
              <a:t>       </a:t>
            </a:r>
            <a:r>
              <a:rPr lang="en-US" sz="6000" b="1" kern="0" dirty="0" err="1" smtClean="0">
                <a:solidFill>
                  <a:srgbClr val="FF0000"/>
                </a:solidFill>
                <a:latin typeface="Times New Roman" panose="02020603050405020304" pitchFamily="18" charset="0"/>
                <a:cs typeface="Times New Roman" panose="02020603050405020304" pitchFamily="18" charset="0"/>
              </a:rPr>
              <a:t>Văn</a:t>
            </a:r>
            <a:r>
              <a:rPr lang="en-US" sz="6000" b="1" kern="0" dirty="0" smtClean="0">
                <a:solidFill>
                  <a:srgbClr val="FF0000"/>
                </a:solidFill>
                <a:latin typeface="Times New Roman" panose="02020603050405020304" pitchFamily="18" charset="0"/>
                <a:cs typeface="Times New Roman" panose="02020603050405020304" pitchFamily="18" charset="0"/>
              </a:rPr>
              <a:t> </a:t>
            </a:r>
            <a:r>
              <a:rPr lang="en-US" sz="6000" b="1" kern="0" dirty="0" err="1" smtClean="0">
                <a:solidFill>
                  <a:srgbClr val="FF0000"/>
                </a:solidFill>
                <a:latin typeface="Times New Roman" panose="02020603050405020304" pitchFamily="18" charset="0"/>
                <a:cs typeface="Times New Roman" panose="02020603050405020304" pitchFamily="18" charset="0"/>
              </a:rPr>
              <a:t>bản</a:t>
            </a:r>
            <a:r>
              <a:rPr lang="en-US" sz="6000" b="1" kern="0" dirty="0" smtClean="0">
                <a:solidFill>
                  <a:srgbClr val="FF0000"/>
                </a:solidFill>
                <a:latin typeface="Times New Roman" panose="02020603050405020304" pitchFamily="18" charset="0"/>
                <a:cs typeface="Times New Roman" panose="02020603050405020304" pitchFamily="18" charset="0"/>
              </a:rPr>
              <a:t> 1: </a:t>
            </a:r>
            <a:r>
              <a:rPr lang="en-US" sz="6000" b="1" kern="0" dirty="0" err="1" smtClean="0">
                <a:solidFill>
                  <a:srgbClr val="FF0000"/>
                </a:solidFill>
                <a:latin typeface="Times New Roman" panose="02020603050405020304" pitchFamily="18" charset="0"/>
                <a:cs typeface="Times New Roman" panose="02020603050405020304" pitchFamily="18" charset="0"/>
              </a:rPr>
              <a:t>Chiều</a:t>
            </a:r>
            <a:r>
              <a:rPr lang="en-US" sz="6000" b="1" kern="0" dirty="0" smtClean="0">
                <a:solidFill>
                  <a:srgbClr val="FF0000"/>
                </a:solidFill>
                <a:latin typeface="Times New Roman" panose="02020603050405020304" pitchFamily="18" charset="0"/>
                <a:cs typeface="Times New Roman" panose="02020603050405020304" pitchFamily="18" charset="0"/>
              </a:rPr>
              <a:t> </a:t>
            </a:r>
            <a:r>
              <a:rPr lang="en-US" sz="6000" b="1" kern="0" dirty="0" err="1" smtClean="0">
                <a:solidFill>
                  <a:srgbClr val="FF0000"/>
                </a:solidFill>
                <a:latin typeface="Times New Roman" panose="02020603050405020304" pitchFamily="18" charset="0"/>
                <a:cs typeface="Times New Roman" panose="02020603050405020304" pitchFamily="18" charset="0"/>
              </a:rPr>
              <a:t>sương</a:t>
            </a:r>
            <a:endParaRPr lang="en-US" sz="6000" b="1" kern="0" noProof="0" dirty="0">
              <a:solidFill>
                <a:srgbClr val="FF0000"/>
              </a:solidFill>
              <a:latin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7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7897943" y="4156407"/>
            <a:ext cx="2993127" cy="923330"/>
          </a:xfrm>
          <a:prstGeom prst="rect">
            <a:avLst/>
          </a:prstGeom>
        </p:spPr>
        <p:txBody>
          <a:bodyPr wrap="none">
            <a:spAutoFit/>
          </a:bodyPr>
          <a:lstStyle/>
          <a:p>
            <a:r>
              <a:rPr lang="en-US" sz="5400" b="1" kern="0" dirty="0" err="1" smtClean="0">
                <a:solidFill>
                  <a:srgbClr val="FF0000"/>
                </a:solidFill>
                <a:latin typeface="Times New Roman" panose="02020603050405020304" pitchFamily="18" charset="0"/>
                <a:cs typeface="Times New Roman" panose="02020603050405020304" pitchFamily="18" charset="0"/>
              </a:rPr>
              <a:t>Bùi</a:t>
            </a:r>
            <a:r>
              <a:rPr lang="en-US" sz="5400" b="1" kern="0" dirty="0" smtClean="0">
                <a:solidFill>
                  <a:srgbClr val="FF0000"/>
                </a:solidFill>
                <a:latin typeface="Times New Roman" panose="02020603050405020304" pitchFamily="18" charset="0"/>
                <a:cs typeface="Times New Roman" panose="02020603050405020304" pitchFamily="18" charset="0"/>
              </a:rPr>
              <a:t> </a:t>
            </a:r>
            <a:r>
              <a:rPr lang="en-US" sz="5400" b="1" kern="0" dirty="0" err="1" smtClean="0">
                <a:solidFill>
                  <a:srgbClr val="FF0000"/>
                </a:solidFill>
                <a:latin typeface="Times New Roman" panose="02020603050405020304" pitchFamily="18" charset="0"/>
                <a:cs typeface="Times New Roman" panose="02020603050405020304" pitchFamily="18" charset="0"/>
              </a:rPr>
              <a:t>Hiển</a:t>
            </a:r>
            <a:r>
              <a:rPr lang="en-US" sz="5400" b="1" kern="0" dirty="0" smtClean="0">
                <a:solidFill>
                  <a:srgbClr val="FF0000"/>
                </a:solidFill>
                <a:latin typeface="Times New Roman" panose="02020603050405020304" pitchFamily="18" charset="0"/>
                <a:cs typeface="Times New Roman" panose="02020603050405020304" pitchFamily="18" charset="0"/>
              </a:rPr>
              <a:t> </a:t>
            </a:r>
            <a:endParaRPr lang="en-US" sz="1200" dirty="0">
              <a:solidFill>
                <a:srgbClr val="FF0000"/>
              </a:solidFill>
              <a:latin typeface="Times New Roman" panose="02020603050405020304" pitchFamily="18" charset="0"/>
              <a:cs typeface="Times New Roman" panose="02020603050405020304" pitchFamily="18" charset="0"/>
            </a:endParaRPr>
          </a:p>
        </p:txBody>
      </p:sp>
      <p:sp>
        <p:nvSpPr>
          <p:cNvPr id="6" name="Oval 5"/>
          <p:cNvSpPr/>
          <p:nvPr/>
        </p:nvSpPr>
        <p:spPr>
          <a:xfrm>
            <a:off x="1072055" y="6511158"/>
            <a:ext cx="1049835" cy="18918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6087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Bảng 9">
            <a:extLst>
              <a:ext uri="{FF2B5EF4-FFF2-40B4-BE49-F238E27FC236}">
                <a16:creationId xmlns:a16="http://schemas.microsoft.com/office/drawing/2014/main" id="{E1255A74-2233-D644-2848-2A7FDE6BD7B3}"/>
              </a:ext>
            </a:extLst>
          </p:cNvPr>
          <p:cNvGraphicFramePr>
            <a:graphicFrameLocks noGrp="1"/>
          </p:cNvGraphicFramePr>
          <p:nvPr>
            <p:extLst>
              <p:ext uri="{D42A27DB-BD31-4B8C-83A1-F6EECF244321}">
                <p14:modId xmlns:p14="http://schemas.microsoft.com/office/powerpoint/2010/main" val="2259163837"/>
              </p:ext>
            </p:extLst>
          </p:nvPr>
        </p:nvGraphicFramePr>
        <p:xfrm>
          <a:off x="477079" y="1364837"/>
          <a:ext cx="11106375" cy="3331284"/>
        </p:xfrm>
        <a:graphic>
          <a:graphicData uri="http://schemas.openxmlformats.org/drawingml/2006/table">
            <a:tbl>
              <a:tblPr firstRow="1" firstCol="1" bandRow="1">
                <a:tableStyleId>{5C22544A-7EE6-4342-B048-85BDC9FD1C3A}</a:tableStyleId>
              </a:tblPr>
              <a:tblGrid>
                <a:gridCol w="1027757">
                  <a:extLst>
                    <a:ext uri="{9D8B030D-6E8A-4147-A177-3AD203B41FA5}">
                      <a16:colId xmlns:a16="http://schemas.microsoft.com/office/drawing/2014/main" val="2592143004"/>
                    </a:ext>
                  </a:extLst>
                </a:gridCol>
                <a:gridCol w="1901351">
                  <a:extLst>
                    <a:ext uri="{9D8B030D-6E8A-4147-A177-3AD203B41FA5}">
                      <a16:colId xmlns:a16="http://schemas.microsoft.com/office/drawing/2014/main" val="604902987"/>
                    </a:ext>
                  </a:extLst>
                </a:gridCol>
                <a:gridCol w="8177267">
                  <a:extLst>
                    <a:ext uri="{9D8B030D-6E8A-4147-A177-3AD203B41FA5}">
                      <a16:colId xmlns:a16="http://schemas.microsoft.com/office/drawing/2014/main" val="4182903151"/>
                    </a:ext>
                  </a:extLst>
                </a:gridCol>
              </a:tblGrid>
              <a:tr h="746674">
                <a:tc rowSpan="3">
                  <a:txBody>
                    <a:bodyPr/>
                    <a:lstStyle/>
                    <a:p>
                      <a:pPr marL="0" marR="0" algn="ctr">
                        <a:lnSpc>
                          <a:spcPct val="100000"/>
                        </a:lnSpc>
                        <a:spcBef>
                          <a:spcPts val="0"/>
                        </a:spcBef>
                        <a:spcAft>
                          <a:spcPts val="0"/>
                        </a:spcAft>
                      </a:pPr>
                      <a:r>
                        <a:rPr lang="en-US" sz="2400" kern="1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kern="100"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baseline="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400" b="0" kern="0" dirty="0" err="1">
                          <a:solidFill>
                            <a:schemeClr val="tx1"/>
                          </a:solidFill>
                          <a:effectLst/>
                          <a:latin typeface="Times New Roman" panose="02020603050405020304" pitchFamily="18" charset="0"/>
                          <a:cs typeface="Times New Roman" panose="02020603050405020304" pitchFamily="18" charset="0"/>
                        </a:rPr>
                        <a:t>Nhân</a:t>
                      </a:r>
                      <a:r>
                        <a:rPr lang="en-US" sz="2400" b="0" kern="0" dirty="0">
                          <a:solidFill>
                            <a:schemeClr val="tx1"/>
                          </a:solidFill>
                          <a:effectLst/>
                          <a:latin typeface="Times New Roman" panose="02020603050405020304" pitchFamily="18" charset="0"/>
                          <a:cs typeface="Times New Roman" panose="02020603050405020304" pitchFamily="18" charset="0"/>
                        </a:rPr>
                        <a:t> </a:t>
                      </a:r>
                      <a:r>
                        <a:rPr lang="en-US" sz="2400" b="0" kern="0" dirty="0" err="1">
                          <a:solidFill>
                            <a:schemeClr val="tx1"/>
                          </a:solidFill>
                          <a:effectLst/>
                          <a:latin typeface="Times New Roman" panose="02020603050405020304" pitchFamily="18" charset="0"/>
                          <a:cs typeface="Times New Roman" panose="02020603050405020304" pitchFamily="18" charset="0"/>
                        </a:rPr>
                        <a:t>vật</a:t>
                      </a:r>
                      <a:endParaRPr lang="en-US" sz="24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kern="0" dirty="0" smtClean="0">
                          <a:effectLst/>
                          <a:latin typeface="Times New Roman" panose="02020603050405020304" pitchFamily="18" charset="0"/>
                          <a:cs typeface="Times New Roman" panose="02020603050405020304" pitchFamily="18" charset="0"/>
                        </a:rPr>
                        <a:t> </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3990631"/>
                  </a:ext>
                </a:extLst>
              </a:tr>
              <a:tr h="797557">
                <a:tc vMerge="1">
                  <a:txBody>
                    <a:bodyPr/>
                    <a:lstStyle/>
                    <a:p>
                      <a:endParaRPr lang="en-US"/>
                    </a:p>
                  </a:txBody>
                  <a:tcPr/>
                </a:tc>
                <a:tc>
                  <a:txBody>
                    <a:bodyPr/>
                    <a:lstStyle/>
                    <a:p>
                      <a:pPr marL="0" marR="0" algn="ctr">
                        <a:lnSpc>
                          <a:spcPct val="100000"/>
                        </a:lnSpc>
                        <a:spcBef>
                          <a:spcPts val="0"/>
                        </a:spcBef>
                        <a:spcAft>
                          <a:spcPts val="0"/>
                        </a:spcAft>
                      </a:pPr>
                      <a:r>
                        <a:rPr lang="en-US" sz="2400" kern="0" dirty="0" err="1">
                          <a:effectLst/>
                          <a:latin typeface="Times New Roman" panose="02020603050405020304" pitchFamily="18" charset="0"/>
                          <a:cs typeface="Times New Roman" panose="02020603050405020304" pitchFamily="18" charset="0"/>
                        </a:rPr>
                        <a:t>Nhân</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vật</a:t>
                      </a:r>
                      <a:r>
                        <a:rPr lang="en-US" sz="2400" kern="0" dirty="0">
                          <a:effectLst/>
                          <a:latin typeface="Times New Roman" panose="02020603050405020304" pitchFamily="18" charset="0"/>
                          <a:cs typeface="Times New Roman" panose="02020603050405020304" pitchFamily="18" charset="0"/>
                        </a:rPr>
                        <a:t> </a:t>
                      </a:r>
                      <a:r>
                        <a:rPr lang="en-US" sz="2400" kern="0" dirty="0" err="1">
                          <a:effectLst/>
                          <a:latin typeface="Times New Roman" panose="02020603050405020304" pitchFamily="18" charset="0"/>
                          <a:cs typeface="Times New Roman" panose="02020603050405020304" pitchFamily="18" charset="0"/>
                        </a:rPr>
                        <a:t>chính</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kern="0" dirty="0" err="1" smtClean="0">
                          <a:effectLst/>
                          <a:latin typeface="Times New Roman" panose="02020603050405020304" pitchFamily="18" charset="0"/>
                          <a:cs typeface="Times New Roman" panose="02020603050405020304" pitchFamily="18" charset="0"/>
                        </a:rPr>
                        <a:t>Lảo</a:t>
                      </a:r>
                      <a:r>
                        <a:rPr lang="en-US" sz="2400" kern="0" baseline="0" dirty="0" smtClean="0">
                          <a:effectLst/>
                          <a:latin typeface="Times New Roman" panose="02020603050405020304" pitchFamily="18" charset="0"/>
                          <a:cs typeface="Times New Roman" panose="02020603050405020304" pitchFamily="18" charset="0"/>
                        </a:rPr>
                        <a:t> </a:t>
                      </a:r>
                      <a:r>
                        <a:rPr lang="en-US" sz="2400" kern="0" baseline="0" dirty="0" err="1" smtClean="0">
                          <a:effectLst/>
                          <a:latin typeface="Times New Roman" panose="02020603050405020304" pitchFamily="18" charset="0"/>
                          <a:cs typeface="Times New Roman" panose="02020603050405020304" pitchFamily="18" charset="0"/>
                        </a:rPr>
                        <a:t>Nhiệm</a:t>
                      </a:r>
                      <a:r>
                        <a:rPr lang="en-US" sz="2400" kern="0" baseline="0" dirty="0" smtClean="0">
                          <a:effectLst/>
                          <a:latin typeface="Times New Roman" panose="02020603050405020304" pitchFamily="18" charset="0"/>
                          <a:cs typeface="Times New Roman" panose="02020603050405020304" pitchFamily="18" charset="0"/>
                        </a:rPr>
                        <a:t> </a:t>
                      </a:r>
                      <a:r>
                        <a:rPr lang="en-US" sz="2400" kern="0" baseline="0" dirty="0" err="1" smtClean="0">
                          <a:effectLst/>
                          <a:latin typeface="Times New Roman" panose="02020603050405020304" pitchFamily="18" charset="0"/>
                          <a:cs typeface="Times New Roman" panose="02020603050405020304" pitchFamily="18" charset="0"/>
                        </a:rPr>
                        <a:t>Bình</a:t>
                      </a:r>
                      <a:r>
                        <a:rPr lang="en-US" sz="2400" kern="0" dirty="0">
                          <a:effectLst/>
                          <a:latin typeface="Times New Roman" panose="02020603050405020304" pitchFamily="18" charset="0"/>
                          <a:cs typeface="Times New Roman" panose="02020603050405020304" pitchFamily="18" charset="0"/>
                        </a:rPr>
                        <a:t> </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5232902"/>
                  </a:ext>
                </a:extLst>
              </a:tr>
              <a:tr h="1787053">
                <a:tc vMerge="1">
                  <a:txBody>
                    <a:bodyPr/>
                    <a:lstStyle/>
                    <a:p>
                      <a:endParaRPr lang="en-US"/>
                    </a:p>
                  </a:txBody>
                  <a:tcPr/>
                </a:tc>
                <a:tc>
                  <a:txBody>
                    <a:bodyPr/>
                    <a:lstStyle/>
                    <a:p>
                      <a:pPr marL="0" marR="0" algn="ctr">
                        <a:lnSpc>
                          <a:spcPct val="100000"/>
                        </a:lnSpc>
                        <a:spcBef>
                          <a:spcPts val="0"/>
                        </a:spcBef>
                        <a:spcAft>
                          <a:spcPts val="0"/>
                        </a:spcAft>
                      </a:pPr>
                      <a:r>
                        <a:rPr lang="en-US" sz="2400" kern="0" dirty="0">
                          <a:effectLst/>
                          <a:latin typeface="Times New Roman" panose="02020603050405020304" pitchFamily="18" charset="0"/>
                          <a:cs typeface="Times New Roman" panose="02020603050405020304" pitchFamily="18" charset="0"/>
                        </a:rPr>
                        <a:t>Vai </a:t>
                      </a:r>
                      <a:r>
                        <a:rPr lang="en-US" sz="2400" kern="0" dirty="0" err="1">
                          <a:effectLst/>
                          <a:latin typeface="Times New Roman" panose="02020603050405020304" pitchFamily="18" charset="0"/>
                          <a:cs typeface="Times New Roman" panose="02020603050405020304" pitchFamily="18" charset="0"/>
                        </a:rPr>
                        <a:t>trò</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kern="0" dirty="0" err="1" smtClean="0">
                          <a:latin typeface="Times New Roman" panose="02020603050405020304" pitchFamily="18" charset="0"/>
                          <a:cs typeface="Times New Roman" panose="02020603050405020304" pitchFamily="18" charset="0"/>
                        </a:rPr>
                        <a:t>Thể</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hiện</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chủ</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đề</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và</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tư</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tưởng</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của</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tác</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phẩm</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Nhân</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vật</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lão</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Nhiệm</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Bình</a:t>
                      </a:r>
                      <a:r>
                        <a:rPr lang="en-US" sz="2400" kern="0" dirty="0" smtClean="0">
                          <a:latin typeface="Times New Roman" panose="02020603050405020304" pitchFamily="18" charset="0"/>
                          <a:cs typeface="Times New Roman" panose="02020603050405020304" pitchFamily="18" charset="0"/>
                        </a:rPr>
                        <a:t> </a:t>
                      </a:r>
                      <a:r>
                        <a:rPr lang="vi-VN" sz="2400" kern="0" dirty="0" smtClean="0">
                          <a:latin typeface="Times New Roman" panose="02020603050405020304" pitchFamily="18" charset="0"/>
                          <a:cs typeface="Times New Roman" panose="02020603050405020304" pitchFamily="18" charset="0"/>
                        </a:rPr>
                        <a:t>thể hiện </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niềm</a:t>
                      </a:r>
                      <a:r>
                        <a:rPr lang="en-US" sz="2400" kern="0" dirty="0" smtClean="0">
                          <a:latin typeface="Times New Roman" panose="02020603050405020304" pitchFamily="18" charset="0"/>
                          <a:cs typeface="Times New Roman" panose="02020603050405020304" pitchFamily="18" charset="0"/>
                        </a:rPr>
                        <a:t> tin </a:t>
                      </a:r>
                      <a:r>
                        <a:rPr lang="en-US" sz="2400" kern="0" dirty="0" err="1" smtClean="0">
                          <a:latin typeface="Times New Roman" panose="02020603050405020304" pitchFamily="18" charset="0"/>
                          <a:cs typeface="Times New Roman" panose="02020603050405020304" pitchFamily="18" charset="0"/>
                        </a:rPr>
                        <a:t>và</a:t>
                      </a:r>
                      <a:r>
                        <a:rPr lang="en-US" sz="2400" kern="0" dirty="0" smtClean="0">
                          <a:latin typeface="Times New Roman" panose="02020603050405020304" pitchFamily="18" charset="0"/>
                          <a:cs typeface="Times New Roman" panose="02020603050405020304" pitchFamily="18" charset="0"/>
                        </a:rPr>
                        <a:t> hi </a:t>
                      </a:r>
                      <a:r>
                        <a:rPr lang="en-US" sz="2400" kern="0" dirty="0" err="1" smtClean="0">
                          <a:latin typeface="Times New Roman" panose="02020603050405020304" pitchFamily="18" charset="0"/>
                          <a:cs typeface="Times New Roman" panose="02020603050405020304" pitchFamily="18" charset="0"/>
                        </a:rPr>
                        <a:t>vọng</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vào</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cuộc</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sống</a:t>
                      </a:r>
                      <a:r>
                        <a:rPr lang="en-US" sz="2400" kern="0" dirty="0" smtClean="0">
                          <a:latin typeface="Times New Roman" panose="02020603050405020304" pitchFamily="18" charset="0"/>
                          <a:cs typeface="Times New Roman" panose="02020603050405020304" pitchFamily="18" charset="0"/>
                        </a:rPr>
                        <a:t>.</a:t>
                      </a:r>
                      <a:endParaRPr lang="en-US" sz="1900" kern="1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n-US" sz="2400" kern="0" dirty="0">
                          <a:effectLst/>
                          <a:latin typeface="Times New Roman" panose="02020603050405020304" pitchFamily="18" charset="0"/>
                          <a:cs typeface="Times New Roman" panose="02020603050405020304" pitchFamily="18" charset="0"/>
                        </a:rPr>
                        <a:t> </a:t>
                      </a:r>
                      <a:endParaRPr lang="en-US"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2050301"/>
                  </a:ext>
                </a:extLst>
              </a:tr>
            </a:tbl>
          </a:graphicData>
        </a:graphic>
      </p:graphicFrame>
      <p:sp>
        <p:nvSpPr>
          <p:cNvPr id="5" name="Hộp Văn bản 4">
            <a:extLst>
              <a:ext uri="{FF2B5EF4-FFF2-40B4-BE49-F238E27FC236}">
                <a16:creationId xmlns:a16="http://schemas.microsoft.com/office/drawing/2014/main" id="{FD8A3442-CF5B-CF50-01CD-0CBCA8D91F66}"/>
              </a:ext>
            </a:extLst>
          </p:cNvPr>
          <p:cNvSpPr txBox="1"/>
          <p:nvPr/>
        </p:nvSpPr>
        <p:spPr>
          <a:xfrm>
            <a:off x="3601330" y="1362989"/>
            <a:ext cx="7727505" cy="800219"/>
          </a:xfrm>
          <a:prstGeom prst="rect">
            <a:avLst/>
          </a:prstGeom>
          <a:noFill/>
        </p:spPr>
        <p:txBody>
          <a:bodyPr wrap="square" lIns="60954" tIns="30477" rIns="60954" bIns="30477">
            <a:spAutoFit/>
          </a:bodyPr>
          <a:lstStyle/>
          <a:p>
            <a:pPr algn="just"/>
            <a:r>
              <a:rPr lang="en-US" sz="2400" kern="0" dirty="0" err="1">
                <a:latin typeface="Times New Roman" panose="02020603050405020304" pitchFamily="18" charset="0"/>
                <a:cs typeface="Times New Roman" panose="02020603050405020304" pitchFamily="18" charset="0"/>
              </a:rPr>
              <a:t>Chàng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trai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lão</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Nhiệm</a:t>
            </a:r>
            <a:r>
              <a:rPr lang="en-US" sz="2400" kern="0" dirty="0">
                <a:latin typeface="Times New Roman" panose="02020603050405020304" pitchFamily="18" charset="0"/>
                <a:cs typeface="Times New Roman" panose="02020603050405020304" pitchFamily="18" charset="0"/>
              </a:rPr>
              <a:t> Bình, </a:t>
            </a:r>
            <a:r>
              <a:rPr lang="en-US" sz="2400" kern="0" dirty="0" err="1">
                <a:latin typeface="Times New Roman" panose="02020603050405020304" pitchFamily="18" charset="0"/>
                <a:cs typeface="Times New Roman" panose="02020603050405020304" pitchFamily="18" charset="0"/>
              </a:rPr>
              <a:t>ông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cụ</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Bỉnh</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ông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Phó</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Nhụy</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những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người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dân</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chài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ông</a:t>
            </a:r>
            <a:r>
              <a:rPr lang="en-US" sz="2400" kern="0" dirty="0">
                <a:latin typeface="Times New Roman" panose="02020603050405020304" pitchFamily="18" charset="0"/>
                <a:cs typeface="Times New Roman" panose="02020603050405020304" pitchFamily="18" charset="0"/>
              </a:rPr>
              <a:t> Xin </a:t>
            </a:r>
            <a:r>
              <a:rPr lang="en-US" sz="2400" kern="0" dirty="0" err="1">
                <a:latin typeface="Times New Roman" panose="02020603050405020304" pitchFamily="18" charset="0"/>
                <a:cs typeface="Times New Roman" panose="02020603050405020304" pitchFamily="18" charset="0"/>
              </a:rPr>
              <a:t>Kính</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anh</a:t>
            </a:r>
            <a:r>
              <a:rPr lang="en-US" sz="2400" kern="0" dirty="0">
                <a:latin typeface="Times New Roman" panose="02020603050405020304" pitchFamily="18" charset="0"/>
                <a:cs typeface="Times New Roman" panose="02020603050405020304" pitchFamily="18" charset="0"/>
              </a:rPr>
              <a:t> Hoe </a:t>
            </a:r>
            <a:r>
              <a:rPr lang="en-US" sz="2400" kern="0" dirty="0" err="1">
                <a:latin typeface="Times New Roman" panose="02020603050405020304" pitchFamily="18" charset="0"/>
                <a:cs typeface="Times New Roman" panose="02020603050405020304" pitchFamily="18" charset="0"/>
              </a:rPr>
              <a:t>Chước</a:t>
            </a:r>
            <a:r>
              <a:rPr lang="en-US" sz="2400" kern="0" dirty="0">
                <a:latin typeface="Times New Roman" panose="02020603050405020304" pitchFamily="18" charset="0"/>
                <a:cs typeface="Times New Roman" panose="02020603050405020304" pitchFamily="18" charset="0"/>
              </a:rPr>
              <a:t>.</a:t>
            </a:r>
            <a:endParaRPr lang="en-US" sz="19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1225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Hộp Văn bản 16">
            <a:extLst>
              <a:ext uri="{FF2B5EF4-FFF2-40B4-BE49-F238E27FC236}">
                <a16:creationId xmlns:a16="http://schemas.microsoft.com/office/drawing/2014/main" id="{EC1CD5CB-6A27-C0AC-373B-782C62859EDE}"/>
              </a:ext>
            </a:extLst>
          </p:cNvPr>
          <p:cNvSpPr txBox="1"/>
          <p:nvPr/>
        </p:nvSpPr>
        <p:spPr>
          <a:xfrm>
            <a:off x="692727" y="431800"/>
            <a:ext cx="11061745" cy="4785919"/>
          </a:xfrm>
          <a:prstGeom prst="rect">
            <a:avLst/>
          </a:prstGeom>
          <a:noFill/>
        </p:spPr>
        <p:txBody>
          <a:bodyPr wrap="square" lIns="60954" tIns="30477" rIns="60954" bIns="30477">
            <a:spAutoFit/>
          </a:bodyPr>
          <a:lstStyle/>
          <a:p>
            <a:pPr algn="just"/>
            <a:endParaRPr lang="en-US" sz="1900" kern="100" dirty="0">
              <a:latin typeface="Times New Roman" panose="02020603050405020304" pitchFamily="18" charset="0"/>
              <a:cs typeface="Times New Roman" panose="02020603050405020304" pitchFamily="18" charset="0"/>
            </a:endParaRPr>
          </a:p>
          <a:p>
            <a:pPr algn="just"/>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Lời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người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kể</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chuyện</a:t>
            </a:r>
            <a:r>
              <a:rPr lang="en-US" sz="2400" kern="0" dirty="0">
                <a:latin typeface="Times New Roman" panose="02020603050405020304" pitchFamily="18" charset="0"/>
                <a:cs typeface="Times New Roman" panose="02020603050405020304" pitchFamily="18" charset="0"/>
              </a:rPr>
              <a:t>: </a:t>
            </a:r>
            <a:endParaRPr lang="en-US" sz="1900" kern="100" dirty="0">
              <a:latin typeface="Times New Roman" panose="02020603050405020304" pitchFamily="18" charset="0"/>
              <a:cs typeface="Times New Roman" panose="02020603050405020304" pitchFamily="18" charset="0"/>
            </a:endParaRPr>
          </a:p>
          <a:p>
            <a:pPr algn="just"/>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dáng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điệu</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giản</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dị</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của</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những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người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chất</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phác</a:t>
            </a:r>
            <a:r>
              <a:rPr lang="en-US" sz="2400" kern="0" dirty="0">
                <a:latin typeface="Times New Roman" panose="02020603050405020304" pitchFamily="18" charset="0"/>
                <a:cs typeface="Times New Roman" panose="02020603050405020304" pitchFamily="18" charset="0"/>
              </a:rPr>
              <a:t>”</a:t>
            </a:r>
            <a:endParaRPr lang="en-US" sz="1900" kern="100" dirty="0">
              <a:latin typeface="Times New Roman" panose="02020603050405020304" pitchFamily="18" charset="0"/>
              <a:cs typeface="Times New Roman" panose="02020603050405020304" pitchFamily="18" charset="0"/>
            </a:endParaRPr>
          </a:p>
          <a:p>
            <a:pPr algn="just"/>
            <a:r>
              <a:rPr lang="en-US" sz="2400" kern="0" dirty="0">
                <a:latin typeface="Times New Roman" panose="02020603050405020304" pitchFamily="18" charset="0"/>
                <a:cs typeface="Times New Roman" panose="02020603050405020304" pitchFamily="18" charset="0"/>
              </a:rPr>
              <a:t>+“</a:t>
            </a:r>
            <a:r>
              <a:rPr lang="en-US" sz="2400" kern="0" dirty="0" err="1">
                <a:latin typeface="Times New Roman" panose="02020603050405020304" pitchFamily="18" charset="0"/>
                <a:cs typeface="Times New Roman" panose="02020603050405020304" pitchFamily="18" charset="0"/>
              </a:rPr>
              <a:t>Ông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lão</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đối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với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chàng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trai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mới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lớn</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có</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một</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tình</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yêu</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thương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che</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chở</a:t>
            </a:r>
            <a:r>
              <a:rPr lang="en-US" sz="2400" kern="0" dirty="0">
                <a:latin typeface="Times New Roman" panose="02020603050405020304" pitchFamily="18" charset="0"/>
                <a:cs typeface="Times New Roman" panose="02020603050405020304" pitchFamily="18" charset="0"/>
              </a:rPr>
              <a:t>...</a:t>
            </a:r>
            <a:r>
              <a:rPr lang="en-US" sz="2400" kern="0" dirty="0" err="1">
                <a:latin typeface="Times New Roman" panose="02020603050405020304" pitchFamily="18" charset="0"/>
                <a:cs typeface="Times New Roman" panose="02020603050405020304" pitchFamily="18" charset="0"/>
              </a:rPr>
              <a:t>người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già</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đùm</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bọc</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trẻ</a:t>
            </a:r>
            <a:r>
              <a:rPr lang="en-US" sz="2400" kern="0" dirty="0">
                <a:latin typeface="Times New Roman" panose="02020603050405020304" pitchFamily="18" charset="0"/>
                <a:cs typeface="Times New Roman" panose="02020603050405020304" pitchFamily="18" charset="0"/>
              </a:rPr>
              <a:t> con”</a:t>
            </a:r>
            <a:endParaRPr lang="en-US" sz="1900" kern="100" dirty="0">
              <a:latin typeface="Times New Roman" panose="02020603050405020304" pitchFamily="18" charset="0"/>
              <a:cs typeface="Times New Roman" panose="02020603050405020304" pitchFamily="18" charset="0"/>
            </a:endParaRPr>
          </a:p>
          <a:p>
            <a:pPr algn="just"/>
            <a:r>
              <a:rPr lang="en-US" sz="2400" kern="0" dirty="0" smtClean="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Nhân</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vật</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Lão</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Nhiệm</a:t>
            </a:r>
            <a:r>
              <a:rPr lang="en-US" sz="2400" kern="0" dirty="0">
                <a:latin typeface="Times New Roman" panose="02020603050405020304" pitchFamily="18" charset="0"/>
                <a:cs typeface="Times New Roman" panose="02020603050405020304" pitchFamily="18" charset="0"/>
              </a:rPr>
              <a:t> Bình:</a:t>
            </a:r>
            <a:endParaRPr lang="en-US" sz="1900" kern="100" dirty="0">
              <a:latin typeface="Times New Roman" panose="02020603050405020304" pitchFamily="18" charset="0"/>
              <a:cs typeface="Times New Roman" panose="02020603050405020304" pitchFamily="18" charset="0"/>
            </a:endParaRPr>
          </a:p>
          <a:p>
            <a:pPr algn="just"/>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Là</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một</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người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già</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có</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cuộc</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sống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đầy</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trải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nghiệm</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và</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thấu</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hiểu</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sâu</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sắc</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về</a:t>
            </a:r>
            <a:r>
              <a:rPr lang="en-US" sz="2400" kern="0" dirty="0">
                <a:latin typeface="Times New Roman" panose="02020603050405020304" pitchFamily="18" charset="0"/>
                <a:cs typeface="Times New Roman" panose="02020603050405020304" pitchFamily="18" charset="0"/>
              </a:rPr>
              <a:t> con </a:t>
            </a:r>
            <a:r>
              <a:rPr lang="en-US" sz="2400" kern="0" dirty="0" err="1">
                <a:latin typeface="Times New Roman" panose="02020603050405020304" pitchFamily="18" charset="0"/>
                <a:cs typeface="Times New Roman" panose="02020603050405020304" pitchFamily="18" charset="0"/>
              </a:rPr>
              <a:t>người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hiểu</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rõ</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tâm</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tư</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của</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người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khác</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và</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có</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khả</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năng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giúp</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đỡ</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họ</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trong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những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khoảnh</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khắc</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khó</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khăn</a:t>
            </a:r>
            <a:r>
              <a:rPr lang="en-US" sz="2400" kern="0" dirty="0">
                <a:latin typeface="Times New Roman" panose="02020603050405020304" pitchFamily="18" charset="0"/>
                <a:cs typeface="Times New Roman" panose="02020603050405020304" pitchFamily="18" charset="0"/>
              </a:rPr>
              <a:t>.</a:t>
            </a:r>
            <a:endParaRPr lang="en-US" sz="1900" kern="100" dirty="0">
              <a:latin typeface="Times New Roman" panose="02020603050405020304" pitchFamily="18" charset="0"/>
              <a:cs typeface="Times New Roman" panose="02020603050405020304" pitchFamily="18" charset="0"/>
            </a:endParaRPr>
          </a:p>
          <a:p>
            <a:pPr algn="just"/>
            <a:r>
              <a:rPr lang="en-US" sz="2400" kern="0" dirty="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Là</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người</a:t>
            </a:r>
            <a:r>
              <a:rPr lang="en-US" sz="2400" kern="0" dirty="0" smtClean="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có</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kiến</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thức</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rộng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và</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luôn</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dành</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thời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gian</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để</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tìm</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hiểu</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về</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cuộc</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sống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và</a:t>
            </a:r>
            <a:r>
              <a:rPr lang="en-US" sz="2400" kern="0" dirty="0">
                <a:latin typeface="Times New Roman" panose="02020603050405020304" pitchFamily="18" charset="0"/>
                <a:cs typeface="Times New Roman" panose="02020603050405020304" pitchFamily="18" charset="0"/>
              </a:rPr>
              <a:t> con </a:t>
            </a:r>
            <a:r>
              <a:rPr lang="en-US" sz="2400" kern="0" dirty="0" err="1">
                <a:latin typeface="Times New Roman" panose="02020603050405020304" pitchFamily="18" charset="0"/>
                <a:cs typeface="Times New Roman" panose="02020603050405020304" pitchFamily="18" charset="0"/>
              </a:rPr>
              <a:t>người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Nhờ</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đó</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ông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có</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thể</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truyền</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đạt</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những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lời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khuyên</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đầy</a:t>
            </a:r>
            <a:r>
              <a:rPr lang="en-US" sz="2400" kern="0" dirty="0">
                <a:latin typeface="Times New Roman" panose="02020603050405020304" pitchFamily="18" charset="0"/>
                <a:cs typeface="Times New Roman" panose="02020603050405020304" pitchFamily="18" charset="0"/>
              </a:rPr>
              <a:t> ý </a:t>
            </a:r>
            <a:r>
              <a:rPr lang="en-US" sz="2400" kern="0" dirty="0" err="1">
                <a:latin typeface="Times New Roman" panose="02020603050405020304" pitchFamily="18" charset="0"/>
                <a:cs typeface="Times New Roman" panose="02020603050405020304" pitchFamily="18" charset="0"/>
              </a:rPr>
              <a:t>nghĩa</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cho</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những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người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trẻ</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tuổi</a:t>
            </a:r>
            <a:r>
              <a:rPr lang="en-US" sz="2400" kern="0" dirty="0">
                <a:latin typeface="Times New Roman" panose="02020603050405020304" pitchFamily="18" charset="0"/>
                <a:cs typeface="Times New Roman" panose="02020603050405020304" pitchFamily="18" charset="0"/>
              </a:rPr>
              <a:t>. </a:t>
            </a:r>
            <a:endParaRPr lang="en-US" sz="1900" kern="100" dirty="0">
              <a:latin typeface="Times New Roman" panose="02020603050405020304" pitchFamily="18" charset="0"/>
              <a:cs typeface="Times New Roman" panose="02020603050405020304" pitchFamily="18" charset="0"/>
            </a:endParaRPr>
          </a:p>
          <a:p>
            <a:pPr algn="just"/>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Là</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người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mang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đến</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cho</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tác</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phẩm</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một</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màu</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sắc</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đặc</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biệt</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của</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niềm</a:t>
            </a:r>
            <a:r>
              <a:rPr lang="en-US" sz="2400" kern="0" dirty="0">
                <a:latin typeface="Times New Roman" panose="02020603050405020304" pitchFamily="18" charset="0"/>
                <a:cs typeface="Times New Roman" panose="02020603050405020304" pitchFamily="18" charset="0"/>
              </a:rPr>
              <a:t> tin </a:t>
            </a:r>
            <a:r>
              <a:rPr lang="en-US" sz="2400" kern="0" dirty="0" err="1">
                <a:latin typeface="Times New Roman" panose="02020603050405020304" pitchFamily="18" charset="0"/>
                <a:cs typeface="Times New Roman" panose="02020603050405020304" pitchFamily="18" charset="0"/>
              </a:rPr>
              <a:t>và</a:t>
            </a:r>
            <a:r>
              <a:rPr lang="en-US" sz="2400" kern="0" dirty="0">
                <a:latin typeface="Times New Roman" panose="02020603050405020304" pitchFamily="18" charset="0"/>
                <a:cs typeface="Times New Roman" panose="02020603050405020304" pitchFamily="18" charset="0"/>
              </a:rPr>
              <a:t> hi </a:t>
            </a:r>
            <a:r>
              <a:rPr lang="en-US" sz="2400" kern="0" dirty="0" err="1">
                <a:latin typeface="Times New Roman" panose="02020603050405020304" pitchFamily="18" charset="0"/>
                <a:cs typeface="Times New Roman" panose="02020603050405020304" pitchFamily="18" charset="0"/>
              </a:rPr>
              <a:t>vọng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vào</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cuộc</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sống</a:t>
            </a:r>
            <a:r>
              <a:rPr lang="en-US" sz="2400" kern="0" dirty="0">
                <a:latin typeface="Times New Roman" panose="02020603050405020304" pitchFamily="18" charset="0"/>
                <a:cs typeface="Times New Roman" panose="02020603050405020304" pitchFamily="18" charset="0"/>
              </a:rPr>
              <a:t>.</a:t>
            </a:r>
            <a:endParaRPr lang="en-US" sz="19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9485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Hộp Văn bản 24">
            <a:extLst>
              <a:ext uri="{FF2B5EF4-FFF2-40B4-BE49-F238E27FC236}">
                <a16:creationId xmlns:a16="http://schemas.microsoft.com/office/drawing/2014/main" id="{D7668A7A-B46E-5016-0177-38D5C1D6F3B5}"/>
              </a:ext>
            </a:extLst>
          </p:cNvPr>
          <p:cNvSpPr txBox="1"/>
          <p:nvPr/>
        </p:nvSpPr>
        <p:spPr>
          <a:xfrm>
            <a:off x="307430" y="251394"/>
            <a:ext cx="10656953" cy="509108"/>
          </a:xfrm>
          <a:prstGeom prst="rect">
            <a:avLst/>
          </a:prstGeom>
          <a:noFill/>
        </p:spPr>
        <p:txBody>
          <a:bodyPr wrap="square" lIns="60954" tIns="30477" rIns="60954" bIns="30477">
            <a:spAutoFit/>
          </a:bodyPr>
          <a:lstStyle/>
          <a:p>
            <a:pPr algn="just">
              <a:lnSpc>
                <a:spcPct val="115000"/>
              </a:lnSpc>
              <a:spcAft>
                <a:spcPts val="533"/>
              </a:spcAft>
            </a:pPr>
            <a:r>
              <a:rPr lang="vi-VN" sz="2700" b="1" kern="0"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4</a:t>
            </a:r>
            <a:r>
              <a:rPr lang="de-DE" sz="2700" b="1" kern="0"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Ý NGHĨA CỦA VĂN BẢN</a:t>
            </a:r>
            <a:endParaRPr lang="en-US" sz="2700" b="1" kern="1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1" name="Hộp Văn bản 30">
            <a:extLst>
              <a:ext uri="{FF2B5EF4-FFF2-40B4-BE49-F238E27FC236}">
                <a16:creationId xmlns:a16="http://schemas.microsoft.com/office/drawing/2014/main" id="{B4729FD9-7B88-F0B7-27A1-08778A17C238}"/>
              </a:ext>
            </a:extLst>
          </p:cNvPr>
          <p:cNvSpPr txBox="1"/>
          <p:nvPr/>
        </p:nvSpPr>
        <p:spPr>
          <a:xfrm>
            <a:off x="474512" y="1752856"/>
            <a:ext cx="10719961" cy="1169545"/>
          </a:xfrm>
          <a:prstGeom prst="rect">
            <a:avLst/>
          </a:prstGeom>
          <a:noFill/>
        </p:spPr>
        <p:txBody>
          <a:bodyPr wrap="square" lIns="60954" tIns="30477" rIns="60954" bIns="30477">
            <a:spAutoFit/>
          </a:bodyPr>
          <a:lstStyle/>
          <a:p>
            <a:pPr algn="just"/>
            <a:r>
              <a:rPr lang="en-US" sz="2400" kern="0" dirty="0" err="1">
                <a:latin typeface="Times New Roman" panose="02020603050405020304" pitchFamily="18" charset="0"/>
                <a:cs typeface="Times New Roman" panose="02020603050405020304" pitchFamily="18" charset="0"/>
              </a:rPr>
              <a:t>Họ</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đều</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coi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đó</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là</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những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điều</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bình</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thường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không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hề</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có</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chút</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sợ</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hãi</a:t>
            </a:r>
            <a:r>
              <a:rPr lang="en-US" sz="2400" kern="0" dirty="0">
                <a:latin typeface="Times New Roman" panose="02020603050405020304" pitchFamily="18" charset="0"/>
                <a:cs typeface="Times New Roman" panose="02020603050405020304" pitchFamily="18" charset="0"/>
              </a:rPr>
              <a:t>, lo </a:t>
            </a:r>
            <a:r>
              <a:rPr lang="en-US" sz="2400" kern="0" dirty="0" err="1">
                <a:latin typeface="Times New Roman" panose="02020603050405020304" pitchFamily="18" charset="0"/>
                <a:cs typeface="Times New Roman" panose="02020603050405020304" pitchFamily="18" charset="0"/>
              </a:rPr>
              <a:t>sợ</a:t>
            </a:r>
            <a:r>
              <a:rPr lang="en-US" sz="2400" kern="0" dirty="0">
                <a:latin typeface="Times New Roman" panose="02020603050405020304" pitchFamily="18" charset="0"/>
                <a:cs typeface="Times New Roman" panose="02020603050405020304" pitchFamily="18" charset="0"/>
              </a:rPr>
              <a:t> hay </a:t>
            </a:r>
            <a:r>
              <a:rPr lang="en-US" sz="2400" kern="0" dirty="0" err="1">
                <a:latin typeface="Times New Roman" panose="02020603050405020304" pitchFamily="18" charset="0"/>
                <a:cs typeface="Times New Roman" panose="02020603050405020304" pitchFamily="18" charset="0"/>
              </a:rPr>
              <a:t>mê</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tín</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quá</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mức</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khi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bày</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tỏ</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quan</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niệm</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về</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cõi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âm</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và</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mối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liên</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hệ</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giữa</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cõi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dương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và</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cõi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âm</a:t>
            </a:r>
            <a:r>
              <a:rPr lang="en-US" sz="2400" kern="0" dirty="0" smtClean="0">
                <a:latin typeface="Times New Roman" panose="02020603050405020304" pitchFamily="18" charset="0"/>
                <a:cs typeface="Times New Roman" panose="02020603050405020304" pitchFamily="18" charset="0"/>
              </a:rPr>
              <a:t>.</a:t>
            </a:r>
          </a:p>
          <a:p>
            <a:pPr algn="just"/>
            <a:endParaRPr lang="en-US" sz="2400" kern="100" dirty="0">
              <a:latin typeface="Times New Roman" panose="02020603050405020304" pitchFamily="18" charset="0"/>
              <a:cs typeface="Times New Roman" panose="02020603050405020304" pitchFamily="18" charset="0"/>
            </a:endParaRPr>
          </a:p>
        </p:txBody>
      </p:sp>
      <p:sp>
        <p:nvSpPr>
          <p:cNvPr id="32" name="Hộp Văn bản 31">
            <a:extLst>
              <a:ext uri="{FF2B5EF4-FFF2-40B4-BE49-F238E27FC236}">
                <a16:creationId xmlns:a16="http://schemas.microsoft.com/office/drawing/2014/main" id="{F5CA8712-7E4A-F8DD-9D37-D1D393F386DB}"/>
              </a:ext>
            </a:extLst>
          </p:cNvPr>
          <p:cNvSpPr txBox="1"/>
          <p:nvPr/>
        </p:nvSpPr>
        <p:spPr>
          <a:xfrm>
            <a:off x="595530" y="3248892"/>
            <a:ext cx="11559525" cy="800213"/>
          </a:xfrm>
          <a:prstGeom prst="rect">
            <a:avLst/>
          </a:prstGeom>
          <a:noFill/>
        </p:spPr>
        <p:txBody>
          <a:bodyPr wrap="square" lIns="60954" tIns="30477" rIns="60954" bIns="30477">
            <a:spAutoFit/>
          </a:bodyPr>
          <a:lstStyle/>
          <a:p>
            <a:pPr marL="342900" indent="-342900">
              <a:buFontTx/>
              <a:buChar char="-"/>
            </a:pPr>
            <a:r>
              <a:rPr lang="en-US" sz="2400" kern="0" dirty="0" err="1" smtClean="0">
                <a:latin typeface="Times New Roman" panose="02020603050405020304" pitchFamily="18" charset="0"/>
                <a:cs typeface="Times New Roman" panose="02020603050405020304" pitchFamily="18" charset="0"/>
              </a:rPr>
              <a:t>Chàng</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trai</a:t>
            </a:r>
            <a:r>
              <a:rPr lang="en-US" sz="2400" kern="0" dirty="0" smtClean="0">
                <a:latin typeface="Times New Roman" panose="02020603050405020304" pitchFamily="18" charset="0"/>
                <a:cs typeface="Times New Roman" panose="02020603050405020304" pitchFamily="18" charset="0"/>
              </a:rPr>
              <a:t>: </a:t>
            </a:r>
            <a:r>
              <a:rPr lang="en-US" sz="2400" kern="0" dirty="0" err="1" smtClean="0">
                <a:latin typeface="Times New Roman" panose="02020603050405020304" pitchFamily="18" charset="0"/>
                <a:cs typeface="Times New Roman" panose="02020603050405020304" pitchFamily="18" charset="0"/>
              </a:rPr>
              <a:t>Coi</a:t>
            </a:r>
            <a:r>
              <a:rPr lang="en-US" sz="2400" kern="0" dirty="0" smtClean="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đó</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là</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điều</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không</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có</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thật</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nên</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coi</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đó</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là</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điều</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huyền</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tưởng</a:t>
            </a:r>
            <a:r>
              <a:rPr lang="en-US" sz="2400" kern="0" dirty="0" smtClean="0">
                <a:latin typeface="Times New Roman" panose="02020603050405020304" pitchFamily="18" charset="0"/>
                <a:cs typeface="Times New Roman" panose="02020603050405020304" pitchFamily="18" charset="0"/>
              </a:rPr>
              <a:t>.</a:t>
            </a:r>
          </a:p>
          <a:p>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Dân</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làng</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chài</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Tin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điều</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đó</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thật</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âm</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dương</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k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phân</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biệt</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7"/>
          <p:cNvSpPr txBox="1"/>
          <p:nvPr/>
        </p:nvSpPr>
        <p:spPr>
          <a:xfrm>
            <a:off x="474512" y="675638"/>
            <a:ext cx="6012872" cy="1077218"/>
          </a:xfrm>
          <a:prstGeom prst="rect">
            <a:avLst/>
          </a:prstGeom>
          <a:noFill/>
        </p:spPr>
        <p:txBody>
          <a:bodyPr wrap="square" rtlCol="0">
            <a:spAutoFit/>
          </a:bodyPr>
          <a:lstStyle/>
          <a:p>
            <a:pPr marL="514350" indent="-514350">
              <a:buAutoNum type="alphaLcPeriod"/>
            </a:pPr>
            <a:r>
              <a:rPr lang="en-US" sz="3200" dirty="0" err="1" smtClean="0">
                <a:latin typeface="Times New Roman" pitchFamily="18" charset="0"/>
                <a:cs typeface="Times New Roman" pitchFamily="18" charset="0"/>
              </a:rPr>
              <a:t>Quan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niện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về</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cõi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âm</a:t>
            </a:r>
            <a:endParaRPr lang="en-US" sz="3200" dirty="0" smtClean="0">
              <a:latin typeface="Times New Roman" pitchFamily="18" charset="0"/>
              <a:cs typeface="Times New Roman" pitchFamily="18" charset="0"/>
            </a:endParaRPr>
          </a:p>
          <a:p>
            <a:r>
              <a:rPr lang="en-US" sz="3200" dirty="0" smtClean="0">
                <a:latin typeface="Times New Roman" pitchFamily="18" charset="0"/>
                <a:cs typeface="Times New Roman" pitchFamily="18" charset="0"/>
              </a:rPr>
              <a:t>*</a:t>
            </a:r>
            <a:r>
              <a:rPr lang="en-US" sz="3200" dirty="0" err="1" smtClean="0">
                <a:latin typeface="Times New Roman" pitchFamily="18" charset="0"/>
                <a:cs typeface="Times New Roman" pitchFamily="18" charset="0"/>
              </a:rPr>
              <a:t>Giống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nhau</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20" name="TextBox 19"/>
          <p:cNvSpPr txBox="1"/>
          <p:nvPr/>
        </p:nvSpPr>
        <p:spPr>
          <a:xfrm>
            <a:off x="387927" y="2752436"/>
            <a:ext cx="3472873" cy="584775"/>
          </a:xfrm>
          <a:prstGeom prst="rect">
            <a:avLst/>
          </a:prstGeom>
          <a:noFill/>
        </p:spPr>
        <p:txBody>
          <a:bodyPr wrap="square" rtlCol="0">
            <a:spAutoFit/>
          </a:bodyPr>
          <a:lstStyle/>
          <a:p>
            <a:r>
              <a:rPr lang="en-US" sz="3200" dirty="0" smtClean="0">
                <a:latin typeface="Times New Roman" pitchFamily="18" charset="0"/>
                <a:cs typeface="Times New Roman" pitchFamily="18" charset="0"/>
              </a:rPr>
              <a:t>*</a:t>
            </a:r>
            <a:r>
              <a:rPr lang="en-US" sz="3200" dirty="0" err="1" smtClean="0">
                <a:latin typeface="Times New Roman" pitchFamily="18" charset="0"/>
                <a:cs typeface="Times New Roman" pitchFamily="18" charset="0"/>
              </a:rPr>
              <a:t>Khác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nhau</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79393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1"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836" y="295564"/>
            <a:ext cx="6890328" cy="584775"/>
          </a:xfrm>
          <a:prstGeom prst="rect">
            <a:avLst/>
          </a:prstGeom>
          <a:noFill/>
        </p:spPr>
        <p:txBody>
          <a:bodyPr wrap="square" rtlCol="0">
            <a:spAutoFit/>
          </a:bodyPr>
          <a:lstStyle/>
          <a:p>
            <a:r>
              <a:rPr lang="en-US" sz="3200" dirty="0" smtClean="0">
                <a:solidFill>
                  <a:srgbClr val="FF0000"/>
                </a:solidFill>
                <a:latin typeface="Times New Roman" pitchFamily="18" charset="0"/>
                <a:cs typeface="Times New Roman" pitchFamily="18" charset="0"/>
              </a:rPr>
              <a:t>IV. TỔNG KẾT</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461818" y="1089891"/>
            <a:ext cx="7970981" cy="6038576"/>
          </a:xfrm>
          <a:prstGeom prst="rect">
            <a:avLst/>
          </a:prstGeom>
          <a:noFill/>
        </p:spPr>
        <p:txBody>
          <a:bodyPr wrap="square" rtlCol="0">
            <a:spAutoFit/>
          </a:bodyPr>
          <a:lstStyle/>
          <a:p>
            <a:pPr marR="0" algn="just">
              <a:lnSpc>
                <a:spcPct val="115000"/>
              </a:lnSpc>
              <a:spcBef>
                <a:spcPts val="0"/>
              </a:spcBef>
              <a:spcAft>
                <a:spcPts val="0"/>
              </a:spcAft>
            </a:pPr>
            <a:r>
              <a:rPr lang="en-US" sz="2800"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800"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800"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R="0" algn="just">
              <a:lnSpc>
                <a:spcPct val="115000"/>
              </a:lnSpc>
              <a:spcBef>
                <a:spcPts val="0"/>
              </a:spcBef>
              <a:spcAft>
                <a:spcPts val="0"/>
              </a:spcAft>
            </a:pPr>
            <a:r>
              <a:rPr lang="en-US" sz="2800"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Cốt</a:t>
            </a:r>
            <a:r>
              <a:rPr lang="en-US" sz="2800"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giản</a:t>
            </a:r>
            <a:r>
              <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a:p>
            <a:pPr marR="0" algn="just">
              <a:lnSpc>
                <a:spcPct val="115000"/>
              </a:lnSpc>
              <a:spcBef>
                <a:spcPts val="0"/>
              </a:spcBef>
              <a:spcAft>
                <a:spcPts val="0"/>
              </a:spcAft>
            </a:pPr>
            <a:r>
              <a:rPr lang="en-US" sz="2800"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Xây</a:t>
            </a:r>
            <a:r>
              <a:rPr lang="en-US" sz="2800"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dựng</a:t>
            </a:r>
            <a:r>
              <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tâm</a:t>
            </a:r>
            <a:r>
              <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lí</a:t>
            </a:r>
            <a:r>
              <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a:p>
            <a:pPr marR="0" algn="just" fontAlgn="base">
              <a:lnSpc>
                <a:spcPct val="115000"/>
              </a:lnSpc>
              <a:spcBef>
                <a:spcPts val="0"/>
              </a:spcBef>
              <a:spcAft>
                <a:spcPts val="0"/>
              </a:spcAft>
            </a:pPr>
            <a:r>
              <a:rPr lang="en-US" sz="28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smtClean="0">
                <a:latin typeface="Times New Roman" panose="02020603050405020304" pitchFamily="18" charset="0"/>
                <a:ea typeface="Calibri" panose="020F0502020204030204" pitchFamily="34" charset="0"/>
                <a:cs typeface="Times New Roman" panose="02020603050405020304" pitchFamily="18" charset="0"/>
              </a:rPr>
              <a:t>Câu</a:t>
            </a:r>
            <a:r>
              <a:rPr lang="en-US" sz="28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chuyện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tố</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ảo</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đan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xen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a:latin typeface="Times New Roman" panose="02020603050405020304" pitchFamily="18" charset="0"/>
                <a:ea typeface="Calibri" panose="020F0502020204030204" pitchFamily="34" charset="0"/>
                <a:cs typeface="Times New Roman" panose="02020603050405020304" pitchFamily="18" charset="0"/>
                <a:sym typeface="Wingdings 3" panose="05040102010807070707" pitchFamily="18" charset="2"/>
              </a:rPr>
              <a:t></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a:t>
            </a:r>
          </a:p>
          <a:p>
            <a:pPr marR="0" algn="just" fontAlgn="base">
              <a:lnSpc>
                <a:spcPct val="115000"/>
              </a:lnSpc>
              <a:spcBef>
                <a:spcPts val="0"/>
              </a:spcBef>
              <a:spcAft>
                <a:spcPts val="0"/>
              </a:spcAft>
            </a:pPr>
            <a:r>
              <a:rPr lang="en-US" sz="28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smtClean="0">
                <a:latin typeface="Times New Roman" panose="02020603050405020304" pitchFamily="18" charset="0"/>
                <a:ea typeface="Calibri" panose="020F0502020204030204" pitchFamily="34" charset="0"/>
                <a:cs typeface="Times New Roman" panose="02020603050405020304" pitchFamily="18" charset="0"/>
              </a:rPr>
              <a:t>Tạo</a:t>
            </a:r>
            <a:r>
              <a:rPr lang="en-US" sz="28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hấp</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dẫn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a:t>
            </a:r>
          </a:p>
          <a:p>
            <a:pPr marR="0" algn="just" fontAlgn="base">
              <a:lnSpc>
                <a:spcPct val="115000"/>
              </a:lnSpc>
              <a:spcBef>
                <a:spcPts val="0"/>
              </a:spcBef>
              <a:spcAft>
                <a:spcPts val="0"/>
              </a:spcAft>
            </a:pPr>
            <a:r>
              <a:rPr lang="en-US" sz="2800" kern="100" dirty="0" smtClean="0">
                <a:latin typeface="Times New Roman" panose="02020603050405020304" pitchFamily="18" charset="0"/>
                <a:ea typeface="Calibri" panose="020F0502020204030204" pitchFamily="34" charset="0"/>
                <a:cs typeface="Times New Roman" panose="02020603050405020304" pitchFamily="18" charset="0"/>
              </a:rPr>
              <a:t>- Cho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vất</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vả</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ngư</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a:t>
            </a:r>
          </a:p>
          <a:p>
            <a:pPr marR="0" algn="just" fontAlgn="base">
              <a:lnSpc>
                <a:spcPct val="115000"/>
              </a:lnSpc>
              <a:spcBef>
                <a:spcPts val="0"/>
              </a:spcBef>
              <a:spcAft>
                <a:spcPts val="0"/>
              </a:spcAft>
            </a:pPr>
            <a:r>
              <a:rPr lang="en-US" sz="28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smtClean="0">
                <a:latin typeface="Times New Roman" panose="02020603050405020304" pitchFamily="18" charset="0"/>
                <a:ea typeface="Calibri" panose="020F0502020204030204" pitchFamily="34" charset="0"/>
                <a:cs typeface="Times New Roman" panose="02020603050405020304" pitchFamily="18" charset="0"/>
              </a:rPr>
              <a:t>Thể</a:t>
            </a:r>
            <a:r>
              <a:rPr lang="en-US" sz="28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rõ</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tư</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âm</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dương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đan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xen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xem</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khuất</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vẫn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tồn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dương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tham</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gia</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luyến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tiếc</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trần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nhớ</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latin typeface="Times New Roman" panose="02020603050405020304" pitchFamily="18" charset="0"/>
                <a:ea typeface="Calibri" panose="020F0502020204030204" pitchFamily="34" charset="0"/>
                <a:cs typeface="Times New Roman" panose="02020603050405020304" pitchFamily="18" charset="0"/>
              </a:rPr>
              <a:t>khuất</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2973317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781" y="353535"/>
            <a:ext cx="10658763" cy="2246769"/>
          </a:xfrm>
          <a:prstGeom prst="rect">
            <a:avLst/>
          </a:prstGeom>
        </p:spPr>
        <p:txBody>
          <a:bodyPr wrap="square">
            <a:spAutoFit/>
          </a:bodyPr>
          <a:lstStyle/>
          <a:p>
            <a:pPr algn="just"/>
            <a:r>
              <a:rPr lang="nl-NL" sz="2800" kern="1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Nội dung</a:t>
            </a:r>
          </a:p>
          <a:p>
            <a:pPr algn="just"/>
            <a:r>
              <a:rPr lang="nl-NL" sz="2800" kern="1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 </a:t>
            </a:r>
            <a:r>
              <a:rPr lang="nl-NL" sz="28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 không chỉ miêu tả cảnh vật thiên nhiên mà còn tập trung vào những đức tính tốt đẹp của con người trong cuộc sống lao động. Qua câu chuyện, người đọc cảm nhận được sự vất vả, khó khăn, và sự gan dạ, kiên trì của người chài trong việc đương đầu với thiên nhiên khắc nghiệt.</a:t>
            </a: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4131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369455"/>
            <a:ext cx="5458691" cy="584775"/>
          </a:xfrm>
          <a:prstGeom prst="rect">
            <a:avLst/>
          </a:prstGeom>
          <a:noFill/>
        </p:spPr>
        <p:txBody>
          <a:bodyPr wrap="square" rtlCol="0">
            <a:spAutoFit/>
          </a:bodyPr>
          <a:lstStyle/>
          <a:p>
            <a:r>
              <a:rPr lang="en-US" sz="3200" dirty="0" smtClean="0">
                <a:solidFill>
                  <a:srgbClr val="FF0000"/>
                </a:solidFill>
                <a:latin typeface="Times New Roman" pitchFamily="18" charset="0"/>
                <a:cs typeface="Times New Roman" pitchFamily="18" charset="0"/>
              </a:rPr>
              <a:t>CỦNG CỐ</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853906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2108753" y="202792"/>
            <a:ext cx="7251079" cy="1283314"/>
          </a:xfrm>
          <a:prstGeom prst="rect">
            <a:avLst/>
          </a:prstGeom>
          <a:solidFill>
            <a:schemeClr val="bg1">
              <a:alpha val="87000"/>
            </a:schemeClr>
          </a:solidFill>
          <a:ln w="57150">
            <a:solidFill>
              <a:srgbClr val="F18C52"/>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a:p>
        </p:txBody>
      </p:sp>
      <p:sp>
        <p:nvSpPr>
          <p:cNvPr id="55" name="ppMsPham"/>
          <p:cNvSpPr/>
          <p:nvPr/>
        </p:nvSpPr>
        <p:spPr>
          <a:xfrm>
            <a:off x="1168400" y="2129953"/>
            <a:ext cx="3579162" cy="1507248"/>
          </a:xfrm>
          <a:prstGeom prst="roundRect">
            <a:avLst/>
          </a:prstGeom>
          <a:solidFill>
            <a:schemeClr val="bg1">
              <a:alpha val="87000"/>
            </a:schemeClr>
          </a:solidFill>
          <a:ln w="57150" cmpd="thickThi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rPr>
              <a:t>A. </a:t>
            </a:r>
            <a:r>
              <a:rPr lang="en-US" sz="2900" i="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Sương</a:t>
            </a:r>
            <a:r>
              <a:rPr lang="en-US" sz="29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900" i="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mờ</a:t>
            </a:r>
            <a:endParaRPr lang="en-US" sz="2400" kern="1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6" name="yMsPham"/>
          <p:cNvSpPr/>
          <p:nvPr/>
        </p:nvSpPr>
        <p:spPr>
          <a:xfrm>
            <a:off x="6303692" y="4309290"/>
            <a:ext cx="3579162" cy="1507248"/>
          </a:xfrm>
          <a:prstGeom prst="roundRect">
            <a:avLst/>
          </a:prstGeom>
          <a:solidFill>
            <a:schemeClr val="bg1">
              <a:alpha val="87000"/>
            </a:schemeClr>
          </a:solidFill>
          <a:ln w="57150" cmpd="thickThin">
            <a:solidFill>
              <a:srgbClr val="FAD055"/>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lnSpc>
                <a:spcPct val="115000"/>
              </a:lnSpc>
              <a:spcAft>
                <a:spcPts val="533"/>
              </a:spcAft>
              <a:tabLst>
                <a:tab pos="304770" algn="l"/>
              </a:tabLst>
            </a:pPr>
            <a:r>
              <a:rPr lang="en-US" sz="2900" b="1" kern="0" dirty="0">
                <a:solidFill>
                  <a:schemeClr val="tx1"/>
                </a:solidFill>
                <a:latin typeface="Times New Roman" panose="02020603050405020304" pitchFamily="18" charset="0"/>
                <a:ea typeface="Times New Roman" panose="02020603050405020304" pitchFamily="18" charset="0"/>
                <a:cs typeface="Open Sans" panose="020B0606030504020204" pitchFamily="34" charset="0"/>
              </a:rPr>
              <a:t>D.</a:t>
            </a:r>
            <a:r>
              <a:rPr lang="en-US" sz="2900" b="1" i="1" kern="0" dirty="0">
                <a:solidFill>
                  <a:schemeClr val="tx1"/>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i="1" kern="0" dirty="0" err="1">
                <a:solidFill>
                  <a:schemeClr val="tx1"/>
                </a:solidFill>
                <a:latin typeface="Times New Roman" panose="02020603050405020304" pitchFamily="18" charset="0"/>
                <a:ea typeface="Times New Roman" panose="02020603050405020304" pitchFamily="18" charset="0"/>
                <a:cs typeface="Open Sans" panose="020B0606030504020204" pitchFamily="34" charset="0"/>
              </a:rPr>
              <a:t>Nằm</a:t>
            </a:r>
            <a:r>
              <a:rPr lang="en-US" sz="2900" i="1" kern="0" dirty="0">
                <a:solidFill>
                  <a:schemeClr val="tx1"/>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i="1" kern="0" dirty="0" err="1">
                <a:solidFill>
                  <a:schemeClr val="tx1"/>
                </a:solidFill>
                <a:latin typeface="Times New Roman" panose="02020603050405020304" pitchFamily="18" charset="0"/>
                <a:ea typeface="Times New Roman" panose="02020603050405020304" pitchFamily="18" charset="0"/>
                <a:cs typeface="Open Sans" panose="020B0606030504020204" pitchFamily="34" charset="0"/>
              </a:rPr>
              <a:t>vạ</a:t>
            </a:r>
            <a:endParaRPr lang="en-US" sz="2400" kern="100" dirty="0">
              <a:solidFill>
                <a:schemeClr val="tx1"/>
              </a:solidFill>
              <a:latin typeface="Open Sans" panose="020B0606030504020204" pitchFamily="34" charset="0"/>
              <a:ea typeface="Times New Roman" panose="02020603050405020304" pitchFamily="18" charset="0"/>
              <a:cs typeface="Open Sans" panose="020B0606030504020204" pitchFamily="34" charset="0"/>
            </a:endParaRPr>
          </a:p>
        </p:txBody>
      </p:sp>
      <p:sp>
        <p:nvSpPr>
          <p:cNvPr id="57" name="pMsPham"/>
          <p:cNvSpPr/>
          <p:nvPr/>
        </p:nvSpPr>
        <p:spPr>
          <a:xfrm>
            <a:off x="6303692" y="2144074"/>
            <a:ext cx="3579162" cy="1507248"/>
          </a:xfrm>
          <a:prstGeom prst="roundRect">
            <a:avLst/>
          </a:prstGeom>
          <a:solidFill>
            <a:schemeClr val="bg1">
              <a:alpha val="87000"/>
            </a:schemeClr>
          </a:solidFill>
          <a:ln w="57150" cmpd="thickThin">
            <a:solidFill>
              <a:srgbClr val="F24CD1"/>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r>
              <a:rPr lang="en-US" sz="2900" b="1"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B.</a:t>
            </a:r>
            <a:r>
              <a:rPr lang="en-US" sz="2900" b="1" i="1"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i="1" kern="0" dirty="0" err="1">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Tuyển</a:t>
            </a:r>
            <a:r>
              <a:rPr lang="en-US" sz="2900" i="1"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i="1" kern="0" dirty="0" err="1">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tập</a:t>
            </a:r>
            <a:r>
              <a:rPr lang="en-US" sz="2900" i="1"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 </a:t>
            </a:r>
          </a:p>
          <a:p>
            <a:pPr algn="ctr"/>
            <a:r>
              <a:rPr lang="en-US" sz="2900" i="1"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Bùi </a:t>
            </a:r>
            <a:r>
              <a:rPr lang="en-US" sz="2900" i="1" kern="0" dirty="0" err="1">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Hiển</a:t>
            </a:r>
            <a:endParaRPr lang="en-US" sz="2800" b="1" dirty="0">
              <a:solidFill>
                <a:srgbClr val="002060"/>
              </a:solidFill>
            </a:endParaRPr>
          </a:p>
        </p:txBody>
      </p:sp>
      <p:sp>
        <p:nvSpPr>
          <p:cNvPr id="58" name="TextBox 57"/>
          <p:cNvSpPr txBox="1"/>
          <p:nvPr/>
        </p:nvSpPr>
        <p:spPr>
          <a:xfrm>
            <a:off x="2470461" y="266639"/>
            <a:ext cx="6527664" cy="1169551"/>
          </a:xfrm>
          <a:prstGeom prst="rect">
            <a:avLst/>
          </a:prstGeom>
          <a:noFill/>
        </p:spPr>
        <p:txBody>
          <a:bodyPr wrap="square" lIns="60954" tIns="30477" rIns="60954" bIns="30477" rtlCol="0">
            <a:spAutoFit/>
          </a:bodyPr>
          <a:lstStyle/>
          <a:p>
            <a:pPr algn="ctr">
              <a:spcAft>
                <a:spcPts val="533"/>
              </a:spcAft>
            </a:pPr>
            <a:r>
              <a:rPr lang="vi-VN" sz="36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vi-VN"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Truyện ngắn </a:t>
            </a:r>
            <a:r>
              <a:rPr lang="vi-VN" sz="36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Chiều sương</a:t>
            </a:r>
            <a:r>
              <a:rPr lang="vi-VN"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được in trong tập nào?</a:t>
            </a:r>
            <a:endParaRPr lang="en-US" sz="29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0" name="TextBox 59"/>
          <p:cNvSpPr txBox="1"/>
          <p:nvPr/>
        </p:nvSpPr>
        <p:spPr>
          <a:xfrm>
            <a:off x="11081057" y="6187361"/>
            <a:ext cx="803988" cy="338554"/>
          </a:xfrm>
          <a:prstGeom prst="rect">
            <a:avLst/>
          </a:prstGeom>
          <a:noFill/>
        </p:spPr>
        <p:txBody>
          <a:bodyPr wrap="square" lIns="60954" tIns="30477" rIns="60954" bIns="30477" rtlCol="0">
            <a:spAutoFit/>
          </a:bodyPr>
          <a:lstStyle/>
          <a:p>
            <a:pPr algn="ctr"/>
            <a:r>
              <a:rPr lang="en-US" b="1" dirty="0">
                <a:solidFill>
                  <a:schemeClr val="bg1"/>
                </a:solidFill>
              </a:rPr>
              <a:t>Back</a:t>
            </a:r>
          </a:p>
        </p:txBody>
      </p:sp>
      <p:pic>
        <p:nvPicPr>
          <p:cNvPr id="61" name="dungMsPham"/>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9533" y="4127537"/>
            <a:ext cx="640080" cy="640080"/>
          </a:xfrm>
          <a:prstGeom prst="ellipse">
            <a:avLst/>
          </a:prstGeom>
        </p:spPr>
      </p:pic>
      <p:pic>
        <p:nvPicPr>
          <p:cNvPr id="62" name="sai2MsPham"/>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2649" y="1962321"/>
            <a:ext cx="632639" cy="640080"/>
          </a:xfrm>
          <a:prstGeom prst="ellipse">
            <a:avLst/>
          </a:prstGeom>
        </p:spPr>
      </p:pic>
      <p:pic>
        <p:nvPicPr>
          <p:cNvPr id="63" name="sai1MsPham"/>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338" y="1948200"/>
            <a:ext cx="632639" cy="640080"/>
          </a:xfrm>
          <a:prstGeom prst="ellipse">
            <a:avLst/>
          </a:prstGeom>
        </p:spPr>
      </p:pic>
      <p:sp>
        <p:nvSpPr>
          <p:cNvPr id="4" name="Hộp Văn bản 3">
            <a:extLst>
              <a:ext uri="{FF2B5EF4-FFF2-40B4-BE49-F238E27FC236}">
                <a16:creationId xmlns:a16="http://schemas.microsoft.com/office/drawing/2014/main" id="{ADB57997-BACF-93CD-F95F-1125F57B34B6}"/>
              </a:ext>
            </a:extLst>
          </p:cNvPr>
          <p:cNvSpPr txBox="1"/>
          <p:nvPr/>
        </p:nvSpPr>
        <p:spPr>
          <a:xfrm>
            <a:off x="5073651" y="6896737"/>
            <a:ext cx="6096000" cy="273915"/>
          </a:xfrm>
          <a:prstGeom prst="rect">
            <a:avLst/>
          </a:prstGeom>
          <a:noFill/>
        </p:spPr>
        <p:txBody>
          <a:bodyPr wrap="square" lIns="60954" tIns="30477" rIns="60954" bIns="30477">
            <a:spAutoFit/>
          </a:bodyPr>
          <a:lstStyle/>
          <a:p>
            <a:pPr marL="228577" indent="-228577" algn="just">
              <a:lnSpc>
                <a:spcPct val="115000"/>
              </a:lnSpc>
              <a:spcAft>
                <a:spcPts val="533"/>
              </a:spcAft>
              <a:buFont typeface="+mj-lt"/>
              <a:buAutoNum type="alphaUcPeriod"/>
              <a:tabLst>
                <a:tab pos="304770" algn="l"/>
              </a:tabLst>
            </a:pPr>
            <a:r>
              <a:rPr lang="en-US" sz="1200"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A</a:t>
            </a:r>
            <a:endParaRPr lang="en-US" sz="900" kern="100" dirty="0">
              <a:latin typeface="Open Sans" panose="020B0606030504020204" pitchFamily="34" charset="0"/>
              <a:ea typeface="Times New Roman" panose="02020603050405020304" pitchFamily="18" charset="0"/>
              <a:cs typeface="Open Sans" panose="020B0606030504020204" pitchFamily="34" charset="0"/>
            </a:endParaRPr>
          </a:p>
        </p:txBody>
      </p:sp>
      <p:sp>
        <p:nvSpPr>
          <p:cNvPr id="5" name="pMsPham">
            <a:extLst>
              <a:ext uri="{FF2B5EF4-FFF2-40B4-BE49-F238E27FC236}">
                <a16:creationId xmlns:a16="http://schemas.microsoft.com/office/drawing/2014/main" id="{12F296B1-1328-94F1-BEE4-1C238232A9CE}"/>
              </a:ext>
            </a:extLst>
          </p:cNvPr>
          <p:cNvSpPr/>
          <p:nvPr/>
        </p:nvSpPr>
        <p:spPr>
          <a:xfrm>
            <a:off x="1124332" y="4235977"/>
            <a:ext cx="3579162" cy="1507248"/>
          </a:xfrm>
          <a:prstGeom prst="roundRect">
            <a:avLst/>
          </a:prstGeom>
          <a:solidFill>
            <a:schemeClr val="bg1">
              <a:alpha val="87000"/>
            </a:schemeClr>
          </a:solidFill>
          <a:ln w="57150" cmpd="thickThi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spcAft>
                <a:spcPts val="533"/>
              </a:spcAft>
              <a:tabLst>
                <a:tab pos="304770" algn="l"/>
              </a:tabLst>
            </a:pPr>
            <a:r>
              <a:rPr lang="en-US" sz="2900" b="1"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C.</a:t>
            </a:r>
            <a:r>
              <a:rPr lang="en-US" sz="2900" b="1" i="1"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i="1" kern="0" dirty="0" err="1">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Chiều</a:t>
            </a:r>
            <a:r>
              <a:rPr lang="en-US" sz="2900" i="1"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i="1" kern="0" dirty="0" err="1">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sương</a:t>
            </a:r>
            <a:endParaRPr lang="en-US" sz="2900" i="1"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endParaRPr>
          </a:p>
          <a:p>
            <a:pPr algn="ctr">
              <a:spcAft>
                <a:spcPts val="533"/>
              </a:spcAft>
              <a:tabLst>
                <a:tab pos="304770" algn="l"/>
              </a:tabLst>
            </a:pPr>
            <a:r>
              <a:rPr lang="en-US" sz="2900" i="1"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i="1" kern="0" dirty="0" err="1">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biên</a:t>
            </a:r>
            <a:r>
              <a:rPr lang="en-US" sz="2900" i="1"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i="1" kern="0" dirty="0" err="1">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giới</a:t>
            </a:r>
            <a:endParaRPr lang="en-US" sz="2400" kern="100" dirty="0">
              <a:latin typeface="Open Sans" panose="020B0606030504020204" pitchFamily="34" charset="0"/>
              <a:ea typeface="Times New Roman" panose="02020603050405020304" pitchFamily="18" charset="0"/>
              <a:cs typeface="Open Sans" panose="020B0606030504020204" pitchFamily="34" charset="0"/>
            </a:endParaRPr>
          </a:p>
        </p:txBody>
      </p:sp>
      <p:pic>
        <p:nvPicPr>
          <p:cNvPr id="6" name="sai2MsPham">
            <a:extLst>
              <a:ext uri="{FF2B5EF4-FFF2-40B4-BE49-F238E27FC236}">
                <a16:creationId xmlns:a16="http://schemas.microsoft.com/office/drawing/2014/main" id="{4C589984-7B94-9D40-E1A4-F53ED6D2A9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938" y="4125809"/>
            <a:ext cx="632639" cy="640080"/>
          </a:xfrm>
          <a:prstGeom prst="ellipse">
            <a:avLst/>
          </a:prstGeom>
        </p:spPr>
      </p:pic>
    </p:spTree>
    <p:extLst>
      <p:ext uri="{BB962C8B-B14F-4D97-AF65-F5344CB8AC3E}">
        <p14:creationId xmlns:p14="http://schemas.microsoft.com/office/powerpoint/2010/main" val="6576992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6"/>
                                        </p:tgtEl>
                                      </p:cBhvr>
                                    </p:animEffect>
                                    <p:animScale>
                                      <p:cBhvr>
                                        <p:cTn id="7" dur="250" autoRev="1" fill="hold"/>
                                        <p:tgtEl>
                                          <p:spTgt spid="5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500"/>
                                        <p:tgtEl>
                                          <p:spTgt spid="60"/>
                                        </p:tgtEl>
                                      </p:cBhvr>
                                    </p:animEffect>
                                  </p:childTnLst>
                                </p:cTn>
                              </p:par>
                            </p:childTnLst>
                          </p:cTn>
                        </p:par>
                      </p:childTnLst>
                    </p:cTn>
                  </p:par>
                </p:childTnLst>
              </p:cTn>
              <p:nextCondLst>
                <p:cond evt="onClick" delay="0">
                  <p:tgtEl>
                    <p:spTgt spid="56"/>
                  </p:tgtEl>
                </p:cond>
              </p:nextCondLst>
            </p:seq>
            <p:seq concurrent="1" nextAc="seek">
              <p:cTn id="15" restart="whenNotActive" fill="hold" evtFilter="cancelBubble" nodeType="interactiveSeq">
                <p:stCondLst>
                  <p:cond evt="onClick" delay="0">
                    <p:tgtEl>
                      <p:spTgt spid="55"/>
                    </p:tgtEl>
                  </p:cond>
                </p:stCondLst>
                <p:endSync evt="end" delay="0">
                  <p:rtn val="all"/>
                </p:endSync>
                <p:childTnLst>
                  <p:par>
                    <p:cTn id="16" fill="hold">
                      <p:stCondLst>
                        <p:cond delay="0"/>
                      </p:stCondLst>
                      <p:childTnLst>
                        <p:par>
                          <p:cTn id="17" fill="hold">
                            <p:stCondLst>
                              <p:cond delay="0"/>
                            </p:stCondLst>
                            <p:childTnLst>
                              <p:par>
                                <p:cTn id="18" presetID="26" presetClass="emph" presetSubtype="0" fill="hold" grpId="0" nodeType="clickEffect">
                                  <p:stCondLst>
                                    <p:cond delay="0"/>
                                  </p:stCondLst>
                                  <p:childTnLst>
                                    <p:animEffect transition="out" filter="fade">
                                      <p:cBhvr>
                                        <p:cTn id="19" dur="500" tmFilter="0, 0; .2, .5; .8, .5; 1, 0"/>
                                        <p:tgtEl>
                                          <p:spTgt spid="55"/>
                                        </p:tgtEl>
                                      </p:cBhvr>
                                    </p:animEffect>
                                    <p:animScale>
                                      <p:cBhvr>
                                        <p:cTn id="20" dur="250" autoRev="1" fill="hold"/>
                                        <p:tgtEl>
                                          <p:spTgt spid="55"/>
                                        </p:tgtEl>
                                      </p:cBhvr>
                                      <p:by x="105000" y="105000"/>
                                    </p:animScale>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500"/>
                                        <p:tgtEl>
                                          <p:spTgt spid="63"/>
                                        </p:tgtEl>
                                      </p:cBhvr>
                                    </p:animEffect>
                                  </p:childTnLst>
                                </p:cTn>
                              </p:par>
                            </p:childTnLst>
                          </p:cTn>
                        </p:par>
                      </p:childTnLst>
                    </p:cTn>
                  </p:par>
                </p:childTnLst>
              </p:cTn>
              <p:nextCondLst>
                <p:cond evt="onClick" delay="0">
                  <p:tgtEl>
                    <p:spTgt spid="55"/>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57"/>
                                        </p:tgtEl>
                                      </p:cBhvr>
                                    </p:animEffect>
                                    <p:animScale>
                                      <p:cBhvr>
                                        <p:cTn id="30" dur="250" autoRev="1" fill="hold"/>
                                        <p:tgtEl>
                                          <p:spTgt spid="57"/>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4" name="incorrecWAV.wav"/>
                                        </p:tgtEl>
                                      </p:cMediaNode>
                                    </p:audio>
                                  </p:sub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500"/>
                                        <p:tgtEl>
                                          <p:spTgt spid="62"/>
                                        </p:tgtEl>
                                      </p:cBhvr>
                                    </p:animEffect>
                                  </p:childTnLst>
                                </p:cTn>
                              </p:par>
                            </p:childTnLst>
                          </p:cTn>
                        </p:par>
                      </p:childTnLst>
                    </p:cTn>
                  </p:par>
                </p:childTnLst>
              </p:cTn>
              <p:nextCondLst>
                <p:cond evt="onClick" delay="0">
                  <p:tgtEl>
                    <p:spTgt spid="57"/>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5"/>
                                        </p:tgtEl>
                                      </p:cBhvr>
                                    </p:animEffect>
                                    <p:animScale>
                                      <p:cBhvr>
                                        <p:cTn id="40" dur="250" autoRev="1" fill="hold"/>
                                        <p:tgtEl>
                                          <p:spTgt spid="5"/>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4" name="incorrecWAV.wav"/>
                                        </p:tgtEl>
                                      </p:cMediaNode>
                                    </p:audio>
                                  </p:sub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childTnLst>
              </p:cTn>
              <p:nextCondLst>
                <p:cond evt="onClick" delay="0">
                  <p:tgtEl>
                    <p:spTgt spid="5"/>
                  </p:tgtEl>
                </p:cond>
              </p:nextCondLst>
            </p:seq>
          </p:childTnLst>
        </p:cTn>
      </p:par>
    </p:tnLst>
    <p:bldLst>
      <p:bldP spid="55" grpId="0" animBg="1"/>
      <p:bldP spid="56" grpId="0" animBg="1"/>
      <p:bldP spid="57" grpId="0" animBg="1"/>
      <p:bldP spid="60" grpId="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44887" y="314098"/>
            <a:ext cx="7572499" cy="1662533"/>
          </a:xfrm>
          <a:prstGeom prst="rect">
            <a:avLst/>
          </a:prstGeom>
          <a:solidFill>
            <a:schemeClr val="bg1">
              <a:alpha val="87000"/>
            </a:schemeClr>
          </a:solidFill>
          <a:ln w="57150">
            <a:solidFill>
              <a:srgbClr val="F18C52"/>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a:p>
        </p:txBody>
      </p:sp>
      <p:sp>
        <p:nvSpPr>
          <p:cNvPr id="7" name="ppMsPham"/>
          <p:cNvSpPr/>
          <p:nvPr/>
        </p:nvSpPr>
        <p:spPr>
          <a:xfrm>
            <a:off x="1258419" y="2415458"/>
            <a:ext cx="3579162" cy="1507248"/>
          </a:xfrm>
          <a:prstGeom prst="roundRect">
            <a:avLst/>
          </a:prstGeom>
          <a:solidFill>
            <a:schemeClr val="bg1">
              <a:alpha val="87000"/>
            </a:schemeClr>
          </a:solidFill>
          <a:ln w="57150" cmpd="thickThi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spcAft>
                <a:spcPts val="533"/>
              </a:spcAft>
              <a:tabLst>
                <a:tab pos="304770" algn="l"/>
              </a:tabLst>
            </a:pPr>
            <a:r>
              <a:rPr lang="en-US" sz="2900" b="1" kern="0" dirty="0">
                <a:solidFill>
                  <a:schemeClr val="tx1"/>
                </a:solidFill>
                <a:latin typeface="Times New Roman" panose="02020603050405020304" pitchFamily="18" charset="0"/>
                <a:ea typeface="Times New Roman" panose="02020603050405020304" pitchFamily="18" charset="0"/>
                <a:cs typeface="Open Sans" panose="020B0606030504020204" pitchFamily="34" charset="0"/>
              </a:rPr>
              <a:t>A. </a:t>
            </a:r>
            <a:r>
              <a:rPr lang="en-US" sz="2900" kern="0" dirty="0" err="1">
                <a:solidFill>
                  <a:schemeClr val="tx1"/>
                </a:solidFill>
                <a:latin typeface="Times New Roman" panose="02020603050405020304" pitchFamily="18" charset="0"/>
                <a:ea typeface="Times New Roman" panose="02020603050405020304" pitchFamily="18" charset="0"/>
                <a:cs typeface="Open Sans" panose="020B0606030504020204" pitchFamily="34" charset="0"/>
              </a:rPr>
              <a:t>Huyện</a:t>
            </a:r>
            <a:r>
              <a:rPr lang="en-US" sz="2900" kern="0" dirty="0">
                <a:solidFill>
                  <a:schemeClr val="tx1"/>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kern="0" dirty="0" err="1">
                <a:solidFill>
                  <a:schemeClr val="tx1"/>
                </a:solidFill>
                <a:latin typeface="Times New Roman" panose="02020603050405020304" pitchFamily="18" charset="0"/>
                <a:ea typeface="Times New Roman" panose="02020603050405020304" pitchFamily="18" charset="0"/>
                <a:cs typeface="Open Sans" panose="020B0606030504020204" pitchFamily="34" charset="0"/>
              </a:rPr>
              <a:t>Quỳnh</a:t>
            </a:r>
            <a:r>
              <a:rPr lang="en-US" sz="2900" kern="0" dirty="0">
                <a:solidFill>
                  <a:schemeClr val="tx1"/>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kern="0" dirty="0" err="1">
                <a:solidFill>
                  <a:schemeClr val="tx1"/>
                </a:solidFill>
                <a:latin typeface="Times New Roman" panose="02020603050405020304" pitchFamily="18" charset="0"/>
                <a:ea typeface="Times New Roman" panose="02020603050405020304" pitchFamily="18" charset="0"/>
                <a:cs typeface="Open Sans" panose="020B0606030504020204" pitchFamily="34" charset="0"/>
              </a:rPr>
              <a:t>Lưu</a:t>
            </a:r>
            <a:r>
              <a:rPr lang="en-US" sz="2900" kern="0" dirty="0">
                <a:solidFill>
                  <a:schemeClr val="tx1"/>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kern="0" dirty="0" err="1">
                <a:solidFill>
                  <a:schemeClr val="tx1"/>
                </a:solidFill>
                <a:latin typeface="Times New Roman" panose="02020603050405020304" pitchFamily="18" charset="0"/>
                <a:ea typeface="Times New Roman" panose="02020603050405020304" pitchFamily="18" charset="0"/>
                <a:cs typeface="Open Sans" panose="020B0606030504020204" pitchFamily="34" charset="0"/>
              </a:rPr>
              <a:t>tỉnh</a:t>
            </a:r>
            <a:r>
              <a:rPr lang="en-US" sz="2900" kern="0" dirty="0">
                <a:solidFill>
                  <a:schemeClr val="tx1"/>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kern="0" dirty="0" err="1">
                <a:solidFill>
                  <a:schemeClr val="tx1"/>
                </a:solidFill>
                <a:latin typeface="Times New Roman" panose="02020603050405020304" pitchFamily="18" charset="0"/>
                <a:ea typeface="Times New Roman" panose="02020603050405020304" pitchFamily="18" charset="0"/>
                <a:cs typeface="Open Sans" panose="020B0606030504020204" pitchFamily="34" charset="0"/>
              </a:rPr>
              <a:t>Nghệ</a:t>
            </a:r>
            <a:r>
              <a:rPr lang="en-US" sz="2900" kern="0" dirty="0">
                <a:solidFill>
                  <a:schemeClr val="tx1"/>
                </a:solidFill>
                <a:latin typeface="Times New Roman" panose="02020603050405020304" pitchFamily="18" charset="0"/>
                <a:ea typeface="Times New Roman" panose="02020603050405020304" pitchFamily="18" charset="0"/>
                <a:cs typeface="Open Sans" panose="020B0606030504020204" pitchFamily="34" charset="0"/>
              </a:rPr>
              <a:t> An</a:t>
            </a:r>
            <a:endParaRPr lang="en-US" sz="2400" kern="100" dirty="0">
              <a:solidFill>
                <a:schemeClr val="tx1"/>
              </a:solidFill>
              <a:latin typeface="Open Sans" panose="020B0606030504020204" pitchFamily="34" charset="0"/>
              <a:ea typeface="Times New Roman" panose="02020603050405020304" pitchFamily="18" charset="0"/>
              <a:cs typeface="Open Sans" panose="020B0606030504020204" pitchFamily="34" charset="0"/>
            </a:endParaRPr>
          </a:p>
        </p:txBody>
      </p:sp>
      <p:sp>
        <p:nvSpPr>
          <p:cNvPr id="23" name="yMsPham"/>
          <p:cNvSpPr/>
          <p:nvPr/>
        </p:nvSpPr>
        <p:spPr>
          <a:xfrm>
            <a:off x="6138224" y="2415458"/>
            <a:ext cx="3716977" cy="1487296"/>
          </a:xfrm>
          <a:prstGeom prst="roundRect">
            <a:avLst/>
          </a:prstGeom>
          <a:solidFill>
            <a:schemeClr val="bg1">
              <a:alpha val="87000"/>
            </a:schemeClr>
          </a:solidFill>
          <a:ln w="57150" cmpd="thickThin">
            <a:solidFill>
              <a:srgbClr val="FAD055"/>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spcAft>
                <a:spcPts val="533"/>
              </a:spcAft>
              <a:tabLst>
                <a:tab pos="304770" algn="l"/>
              </a:tabLst>
            </a:pPr>
            <a:r>
              <a:rPr lang="en-US" sz="2900" b="1"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B. </a:t>
            </a:r>
            <a:r>
              <a:rPr lang="en-US" sz="2900" kern="0" dirty="0" err="1">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Huyện</a:t>
            </a:r>
            <a:r>
              <a:rPr lang="en-US" sz="2900"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 Nam </a:t>
            </a:r>
            <a:r>
              <a:rPr lang="en-US" sz="2900" kern="0" dirty="0" err="1">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Trực</a:t>
            </a:r>
            <a:r>
              <a:rPr lang="en-US" sz="2900"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kern="0" dirty="0" err="1">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tỉnh</a:t>
            </a:r>
            <a:r>
              <a:rPr lang="en-US" sz="2900"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 Nam </a:t>
            </a:r>
            <a:r>
              <a:rPr lang="en-US" sz="2900" kern="0" dirty="0" err="1">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Định</a:t>
            </a:r>
            <a:endParaRPr lang="en-US" sz="2400" kern="100" dirty="0">
              <a:latin typeface="Open Sans" panose="020B0606030504020204" pitchFamily="34" charset="0"/>
              <a:ea typeface="Times New Roman" panose="02020603050405020304" pitchFamily="18" charset="0"/>
              <a:cs typeface="Open Sans" panose="020B0606030504020204" pitchFamily="34" charset="0"/>
            </a:endParaRPr>
          </a:p>
        </p:txBody>
      </p:sp>
      <p:sp>
        <p:nvSpPr>
          <p:cNvPr id="25" name="pMsPham"/>
          <p:cNvSpPr/>
          <p:nvPr/>
        </p:nvSpPr>
        <p:spPr>
          <a:xfrm>
            <a:off x="1258419" y="4438547"/>
            <a:ext cx="3579162" cy="1507248"/>
          </a:xfrm>
          <a:prstGeom prst="roundRect">
            <a:avLst/>
          </a:prstGeom>
          <a:solidFill>
            <a:schemeClr val="bg1">
              <a:alpha val="87000"/>
            </a:schemeClr>
          </a:solidFill>
          <a:ln w="57150" cmpd="thickThin">
            <a:solidFill>
              <a:srgbClr val="F24CD1"/>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spcAft>
                <a:spcPts val="533"/>
              </a:spcAft>
              <a:tabLst>
                <a:tab pos="304770" algn="l"/>
              </a:tabLst>
            </a:pPr>
            <a:r>
              <a:rPr lang="en-US" sz="2900" b="1"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C. </a:t>
            </a:r>
            <a:r>
              <a:rPr lang="en-US" sz="2900" kern="0" dirty="0" err="1">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Huyện</a:t>
            </a:r>
            <a:r>
              <a:rPr lang="en-US" sz="2900"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 Bình </a:t>
            </a:r>
            <a:r>
              <a:rPr lang="en-US" sz="2900" kern="0" dirty="0" err="1">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Lục</a:t>
            </a:r>
            <a:r>
              <a:rPr lang="en-US" sz="2900"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kern="0" dirty="0" err="1">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tỉnh</a:t>
            </a:r>
            <a:r>
              <a:rPr lang="en-US" sz="2900"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 Hà Nam</a:t>
            </a:r>
            <a:endParaRPr lang="en-US" sz="2400" kern="100" dirty="0">
              <a:latin typeface="Open Sans" panose="020B0606030504020204" pitchFamily="34" charset="0"/>
              <a:ea typeface="Times New Roman" panose="02020603050405020304" pitchFamily="18" charset="0"/>
              <a:cs typeface="Open Sans" panose="020B0606030504020204" pitchFamily="34" charset="0"/>
            </a:endParaRPr>
          </a:p>
        </p:txBody>
      </p:sp>
      <p:sp>
        <p:nvSpPr>
          <p:cNvPr id="22" name="TextBox 21"/>
          <p:cNvSpPr txBox="1"/>
          <p:nvPr/>
        </p:nvSpPr>
        <p:spPr>
          <a:xfrm>
            <a:off x="2628900" y="557996"/>
            <a:ext cx="6840776" cy="1335744"/>
          </a:xfrm>
          <a:prstGeom prst="rect">
            <a:avLst/>
          </a:prstGeom>
          <a:noFill/>
        </p:spPr>
        <p:txBody>
          <a:bodyPr wrap="square" lIns="60954" tIns="30477" rIns="60954" bIns="30477" rtlCol="0">
            <a:spAutoFit/>
          </a:bodyPr>
          <a:lstStyle/>
          <a:p>
            <a:pPr algn="ctr">
              <a:lnSpc>
                <a:spcPct val="115000"/>
              </a:lnSpc>
              <a:spcAft>
                <a:spcPts val="533"/>
              </a:spcAft>
            </a:pPr>
            <a:r>
              <a:rPr lang="en-US" sz="36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nhắc</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Bùi </a:t>
            </a:r>
            <a:r>
              <a:rPr lang="en-US" sz="36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Hiển</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9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10890621" y="6169867"/>
            <a:ext cx="803988" cy="338554"/>
          </a:xfrm>
          <a:prstGeom prst="rect">
            <a:avLst/>
          </a:prstGeom>
          <a:noFill/>
        </p:spPr>
        <p:txBody>
          <a:bodyPr wrap="square" lIns="60954" tIns="30477" rIns="60954" bIns="30477" rtlCol="0">
            <a:spAutoFit/>
          </a:bodyPr>
          <a:lstStyle/>
          <a:p>
            <a:pPr algn="ctr"/>
            <a:r>
              <a:rPr lang="en-US" b="1" dirty="0">
                <a:solidFill>
                  <a:schemeClr val="bg1"/>
                </a:solidFill>
              </a:rPr>
              <a:t>Back</a:t>
            </a:r>
          </a:p>
        </p:txBody>
      </p:sp>
      <p:pic>
        <p:nvPicPr>
          <p:cNvPr id="29" name="dungMsPham"/>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7589" y="2233705"/>
            <a:ext cx="640080" cy="640080"/>
          </a:xfrm>
          <a:prstGeom prst="ellipse">
            <a:avLst/>
          </a:prstGeom>
        </p:spPr>
      </p:pic>
      <p:pic>
        <p:nvPicPr>
          <p:cNvPr id="30" name="sai2MsPham"/>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7377" y="4256795"/>
            <a:ext cx="632639" cy="640080"/>
          </a:xfrm>
          <a:prstGeom prst="ellipse">
            <a:avLst/>
          </a:prstGeom>
        </p:spPr>
      </p:pic>
      <p:pic>
        <p:nvPicPr>
          <p:cNvPr id="31" name="sai1MsPham"/>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6009" y="2213753"/>
            <a:ext cx="632639" cy="640080"/>
          </a:xfrm>
          <a:prstGeom prst="ellipse">
            <a:avLst/>
          </a:prstGeom>
        </p:spPr>
      </p:pic>
      <p:sp>
        <p:nvSpPr>
          <p:cNvPr id="4" name="Hộp Văn bản 3">
            <a:extLst>
              <a:ext uri="{FF2B5EF4-FFF2-40B4-BE49-F238E27FC236}">
                <a16:creationId xmlns:a16="http://schemas.microsoft.com/office/drawing/2014/main" id="{2EC72697-238C-3A3D-9ED7-AF1D960AD73A}"/>
              </a:ext>
            </a:extLst>
          </p:cNvPr>
          <p:cNvSpPr txBox="1"/>
          <p:nvPr/>
        </p:nvSpPr>
        <p:spPr>
          <a:xfrm>
            <a:off x="-406400" y="6991588"/>
            <a:ext cx="6096000" cy="205185"/>
          </a:xfrm>
          <a:prstGeom prst="rect">
            <a:avLst/>
          </a:prstGeom>
          <a:noFill/>
        </p:spPr>
        <p:txBody>
          <a:bodyPr wrap="square" lIns="60954" tIns="30477" rIns="60954" bIns="30477">
            <a:spAutoFit/>
          </a:bodyPr>
          <a:lstStyle/>
          <a:p>
            <a:pPr marL="228577" indent="-228577" algn="ctr">
              <a:spcAft>
                <a:spcPts val="533"/>
              </a:spcAft>
              <a:buFont typeface="+mj-lt"/>
              <a:buAutoNum type="alphaUcPeriod"/>
              <a:tabLst>
                <a:tab pos="304770" algn="l"/>
              </a:tabLst>
            </a:pPr>
            <a:endParaRPr lang="en-US" sz="900" kern="100" dirty="0">
              <a:latin typeface="Open Sans" panose="020B0606030504020204" pitchFamily="34" charset="0"/>
              <a:ea typeface="Times New Roman" panose="02020603050405020304" pitchFamily="18" charset="0"/>
              <a:cs typeface="Open Sans" panose="020B0606030504020204" pitchFamily="34" charset="0"/>
            </a:endParaRPr>
          </a:p>
        </p:txBody>
      </p:sp>
      <p:sp>
        <p:nvSpPr>
          <p:cNvPr id="5" name="pMsPham">
            <a:extLst>
              <a:ext uri="{FF2B5EF4-FFF2-40B4-BE49-F238E27FC236}">
                <a16:creationId xmlns:a16="http://schemas.microsoft.com/office/drawing/2014/main" id="{7D26AE18-F8F9-FB08-94C8-7C4300EC8021}"/>
              </a:ext>
            </a:extLst>
          </p:cNvPr>
          <p:cNvSpPr/>
          <p:nvPr/>
        </p:nvSpPr>
        <p:spPr>
          <a:xfrm>
            <a:off x="6138224" y="4477982"/>
            <a:ext cx="3716977" cy="1507248"/>
          </a:xfrm>
          <a:prstGeom prst="roundRect">
            <a:avLst/>
          </a:prstGeom>
          <a:solidFill>
            <a:schemeClr val="bg1">
              <a:alpha val="87000"/>
            </a:schemeClr>
          </a:solidFill>
          <a:ln w="57150" cmpd="thickThi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spcAft>
                <a:spcPts val="533"/>
              </a:spcAft>
              <a:tabLst>
                <a:tab pos="304770" algn="l"/>
              </a:tabLst>
            </a:pPr>
            <a:r>
              <a:rPr lang="en-US" sz="2900" b="1"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D. </a:t>
            </a:r>
            <a:r>
              <a:rPr lang="en-US" sz="2900" kern="0" dirty="0" err="1">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Huyện</a:t>
            </a:r>
            <a:r>
              <a:rPr lang="en-US" sz="2900"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 Thanh </a:t>
            </a:r>
            <a:r>
              <a:rPr lang="en-US" sz="2900" kern="0" dirty="0" err="1">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Miện</a:t>
            </a:r>
            <a:r>
              <a:rPr lang="en-US" sz="2900"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kern="0" dirty="0" err="1">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tỉnh</a:t>
            </a:r>
            <a:r>
              <a:rPr lang="en-US" sz="2900"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kern="0" dirty="0" err="1">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Hải</a:t>
            </a:r>
            <a:r>
              <a:rPr lang="en-US" sz="2900" kern="0" dirty="0">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kern="0" dirty="0" err="1">
                <a:solidFill>
                  <a:srgbClr val="000000"/>
                </a:solidFill>
                <a:latin typeface="Times New Roman" panose="02020603050405020304" pitchFamily="18" charset="0"/>
                <a:ea typeface="Times New Roman" panose="02020603050405020304" pitchFamily="18" charset="0"/>
                <a:cs typeface="Open Sans" panose="020B0606030504020204" pitchFamily="34" charset="0"/>
              </a:rPr>
              <a:t>Dương</a:t>
            </a:r>
            <a:endParaRPr lang="en-US" sz="2400" kern="100" dirty="0">
              <a:latin typeface="Open Sans" panose="020B0606030504020204" pitchFamily="34" charset="0"/>
              <a:ea typeface="Times New Roman" panose="02020603050405020304" pitchFamily="18" charset="0"/>
              <a:cs typeface="Open Sans" panose="020B0606030504020204" pitchFamily="34" charset="0"/>
            </a:endParaRPr>
          </a:p>
        </p:txBody>
      </p:sp>
      <p:pic>
        <p:nvPicPr>
          <p:cNvPr id="9" name="sai2MsPham">
            <a:extLst>
              <a:ext uri="{FF2B5EF4-FFF2-40B4-BE49-F238E27FC236}">
                <a16:creationId xmlns:a16="http://schemas.microsoft.com/office/drawing/2014/main" id="{84938861-A109-97E2-0E7A-14A09CA2A6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181" y="4296229"/>
            <a:ext cx="632639" cy="640080"/>
          </a:xfrm>
          <a:prstGeom prst="ellipse">
            <a:avLst/>
          </a:prstGeom>
        </p:spPr>
      </p:pic>
    </p:spTree>
    <p:extLst>
      <p:ext uri="{BB962C8B-B14F-4D97-AF65-F5344CB8AC3E}">
        <p14:creationId xmlns:p14="http://schemas.microsoft.com/office/powerpoint/2010/main" val="17355677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incorrecWAV.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childTnLst>
              </p:cTn>
              <p:nextCondLst>
                <p:cond evt="onClick" delay="0">
                  <p:tgtEl>
                    <p:spTgt spid="23"/>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subTnLst>
                                    <p:audio>
                                      <p:cMediaNode>
                                        <p:cTn display="0" masterRel="sameClick">
                                          <p:stCondLst>
                                            <p:cond evt="begin" delay="0">
                                              <p:tn val="15"/>
                                            </p:cond>
                                          </p:stCondLst>
                                          <p:endCondLst>
                                            <p:cond evt="onStopAudio" delay="0">
                                              <p:tgtEl>
                                                <p:sldTgt/>
                                              </p:tgtEl>
                                            </p:cond>
                                          </p:endCondLst>
                                        </p:cTn>
                                        <p:tgtEl>
                                          <p:sndTgt r:embed="rId4" name="correctWAV.wav"/>
                                        </p:tgtEl>
                                      </p:cMediaNode>
                                    </p:audio>
                                  </p:sub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nextCondLst>
                <p:cond evt="onClick" delay="0">
                  <p:tgtEl>
                    <p:spTgt spid="7"/>
                  </p:tgtEl>
                </p:cond>
              </p:nextCondLst>
            </p:seq>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25"/>
                                        </p:tgtEl>
                                      </p:cBhvr>
                                    </p:animEffect>
                                    <p:animScale>
                                      <p:cBhvr>
                                        <p:cTn id="30" dur="250" autoRev="1" fill="hold"/>
                                        <p:tgtEl>
                                          <p:spTgt spid="25"/>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3" name="incorrecWAV.wav"/>
                                        </p:tgtEl>
                                      </p:cMediaNode>
                                    </p:audio>
                                  </p:sub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5"/>
                                        </p:tgtEl>
                                      </p:cBhvr>
                                    </p:animEffect>
                                    <p:animScale>
                                      <p:cBhvr>
                                        <p:cTn id="40" dur="250" autoRev="1" fill="hold"/>
                                        <p:tgtEl>
                                          <p:spTgt spid="5"/>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3" name="incorrecWAV.wav"/>
                                        </p:tgtEl>
                                      </p:cMediaNode>
                                    </p:audio>
                                  </p:sub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childTnLst>
              </p:cTn>
              <p:nextCondLst>
                <p:cond evt="onClick" delay="0">
                  <p:tgtEl>
                    <p:spTgt spid="5"/>
                  </p:tgtEl>
                </p:cond>
              </p:nextCondLst>
            </p:seq>
          </p:childTnLst>
        </p:cTn>
      </p:par>
    </p:tnLst>
    <p:bldLst>
      <p:bldP spid="7" grpId="0" animBg="1"/>
      <p:bldP spid="23" grpId="0" animBg="1"/>
      <p:bldP spid="25" grpId="0" animBg="1"/>
      <p:bldP spid="8" grpId="0"/>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pMsPham"/>
          <p:cNvSpPr/>
          <p:nvPr/>
        </p:nvSpPr>
        <p:spPr>
          <a:xfrm>
            <a:off x="1297382" y="4310493"/>
            <a:ext cx="3579162" cy="1507248"/>
          </a:xfrm>
          <a:prstGeom prst="roundRect">
            <a:avLst/>
          </a:prstGeom>
          <a:solidFill>
            <a:schemeClr val="bg1">
              <a:alpha val="87000"/>
            </a:schemeClr>
          </a:solidFill>
          <a:ln w="57150" cmpd="thickThi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just">
              <a:lnSpc>
                <a:spcPct val="115000"/>
              </a:lnSpc>
              <a:spcAft>
                <a:spcPts val="533"/>
              </a:spcAft>
              <a:tabLst>
                <a:tab pos="304770" algn="l"/>
              </a:tabLst>
            </a:pPr>
            <a:r>
              <a:rPr lang="en-US" sz="2900" b="1" kern="0" dirty="0">
                <a:solidFill>
                  <a:schemeClr val="tx1"/>
                </a:solidFill>
                <a:latin typeface="Times New Roman" panose="02020603050405020304" pitchFamily="18" charset="0"/>
                <a:ea typeface="Times New Roman" panose="02020603050405020304" pitchFamily="18" charset="0"/>
                <a:cs typeface="Open Sans" panose="020B0606030504020204" pitchFamily="34" charset="0"/>
              </a:rPr>
              <a:t>C. </a:t>
            </a:r>
            <a:r>
              <a:rPr lang="en-US" sz="2900" kern="0" dirty="0" err="1">
                <a:solidFill>
                  <a:schemeClr val="tx1"/>
                </a:solidFill>
                <a:latin typeface="Times New Roman" panose="02020603050405020304" pitchFamily="18" charset="0"/>
                <a:ea typeface="Times New Roman" panose="02020603050405020304" pitchFamily="18" charset="0"/>
                <a:cs typeface="Open Sans" panose="020B0606030504020204" pitchFamily="34" charset="0"/>
              </a:rPr>
              <a:t>Cuối</a:t>
            </a:r>
            <a:r>
              <a:rPr lang="en-US" sz="2900" kern="0" dirty="0">
                <a:solidFill>
                  <a:schemeClr val="tx1"/>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kern="0" dirty="0" err="1">
                <a:solidFill>
                  <a:schemeClr val="tx1"/>
                </a:solidFill>
                <a:latin typeface="Times New Roman" panose="02020603050405020304" pitchFamily="18" charset="0"/>
                <a:ea typeface="Times New Roman" panose="02020603050405020304" pitchFamily="18" charset="0"/>
                <a:cs typeface="Open Sans" panose="020B0606030504020204" pitchFamily="34" charset="0"/>
              </a:rPr>
              <a:t>tháng</a:t>
            </a:r>
            <a:r>
              <a:rPr lang="en-US" sz="2900" kern="0" dirty="0">
                <a:solidFill>
                  <a:schemeClr val="tx1"/>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kern="0" dirty="0" err="1">
                <a:solidFill>
                  <a:schemeClr val="tx1"/>
                </a:solidFill>
                <a:latin typeface="Times New Roman" panose="02020603050405020304" pitchFamily="18" charset="0"/>
                <a:ea typeface="Times New Roman" panose="02020603050405020304" pitchFamily="18" charset="0"/>
                <a:cs typeface="Open Sans" panose="020B0606030504020204" pitchFamily="34" charset="0"/>
              </a:rPr>
              <a:t>Giêng</a:t>
            </a:r>
            <a:endParaRPr lang="en-US" sz="2400" kern="100" dirty="0">
              <a:solidFill>
                <a:schemeClr val="tx1"/>
              </a:solidFill>
              <a:latin typeface="Open Sans" panose="020B0606030504020204" pitchFamily="34" charset="0"/>
              <a:ea typeface="Times New Roman" panose="02020603050405020304" pitchFamily="18" charset="0"/>
              <a:cs typeface="Open Sans" panose="020B0606030504020204" pitchFamily="34" charset="0"/>
            </a:endParaRPr>
          </a:p>
        </p:txBody>
      </p:sp>
      <p:sp>
        <p:nvSpPr>
          <p:cNvPr id="15" name="yMsPham"/>
          <p:cNvSpPr/>
          <p:nvPr/>
        </p:nvSpPr>
        <p:spPr>
          <a:xfrm>
            <a:off x="1281478" y="2066673"/>
            <a:ext cx="3579162" cy="1507248"/>
          </a:xfrm>
          <a:prstGeom prst="roundRect">
            <a:avLst/>
          </a:prstGeom>
          <a:solidFill>
            <a:schemeClr val="bg1">
              <a:alpha val="87000"/>
            </a:schemeClr>
          </a:solidFill>
          <a:ln w="57150" cmpd="thickThin">
            <a:solidFill>
              <a:srgbClr val="FAD055"/>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spcAft>
                <a:spcPts val="533"/>
              </a:spcAft>
              <a:tabLst>
                <a:tab pos="304770" algn="l"/>
              </a:tabLst>
            </a:pPr>
            <a:r>
              <a:rPr lang="en-US" sz="2900" b="1" kern="0" dirty="0">
                <a:solidFill>
                  <a:schemeClr val="tx1"/>
                </a:solidFill>
                <a:latin typeface="Times New Roman" panose="02020603050405020304" pitchFamily="18" charset="0"/>
                <a:ea typeface="Times New Roman" panose="02020603050405020304" pitchFamily="18" charset="0"/>
                <a:cs typeface="Open Sans" panose="020B0606030504020204" pitchFamily="34" charset="0"/>
              </a:rPr>
              <a:t>A. </a:t>
            </a:r>
            <a:r>
              <a:rPr lang="en-US" sz="2900" kern="0" dirty="0">
                <a:solidFill>
                  <a:schemeClr val="tx1"/>
                </a:solidFill>
                <a:latin typeface="Times New Roman" panose="02020603050405020304" pitchFamily="18" charset="0"/>
                <a:ea typeface="Times New Roman" panose="02020603050405020304" pitchFamily="18" charset="0"/>
                <a:cs typeface="Open Sans" panose="020B0606030504020204" pitchFamily="34" charset="0"/>
              </a:rPr>
              <a:t>Trung </a:t>
            </a:r>
            <a:r>
              <a:rPr lang="en-US" sz="2900" kern="0" dirty="0" err="1">
                <a:solidFill>
                  <a:schemeClr val="tx1"/>
                </a:solidFill>
                <a:latin typeface="Times New Roman" panose="02020603050405020304" pitchFamily="18" charset="0"/>
                <a:ea typeface="Times New Roman" panose="02020603050405020304" pitchFamily="18" charset="0"/>
                <a:cs typeface="Open Sans" panose="020B0606030504020204" pitchFamily="34" charset="0"/>
              </a:rPr>
              <a:t>tuần</a:t>
            </a:r>
            <a:r>
              <a:rPr lang="en-US" sz="2900" kern="0" dirty="0">
                <a:solidFill>
                  <a:schemeClr val="tx1"/>
                </a:solidFill>
                <a:latin typeface="Times New Roman" panose="02020603050405020304" pitchFamily="18" charset="0"/>
                <a:ea typeface="Times New Roman" panose="02020603050405020304" pitchFamily="18" charset="0"/>
                <a:cs typeface="Open Sans" panose="020B0606030504020204" pitchFamily="34" charset="0"/>
              </a:rPr>
              <a:t> </a:t>
            </a:r>
          </a:p>
          <a:p>
            <a:pPr algn="ctr">
              <a:spcAft>
                <a:spcPts val="533"/>
              </a:spcAft>
              <a:tabLst>
                <a:tab pos="304770" algn="l"/>
              </a:tabLst>
            </a:pPr>
            <a:r>
              <a:rPr lang="en-US" sz="2900" kern="0" dirty="0" err="1">
                <a:solidFill>
                  <a:schemeClr val="tx1"/>
                </a:solidFill>
                <a:latin typeface="Times New Roman" panose="02020603050405020304" pitchFamily="18" charset="0"/>
                <a:ea typeface="Times New Roman" panose="02020603050405020304" pitchFamily="18" charset="0"/>
                <a:cs typeface="Open Sans" panose="020B0606030504020204" pitchFamily="34" charset="0"/>
              </a:rPr>
              <a:t>tháng</a:t>
            </a:r>
            <a:r>
              <a:rPr lang="en-US" sz="2900" kern="0" dirty="0">
                <a:solidFill>
                  <a:schemeClr val="tx1"/>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kern="0" dirty="0" err="1">
                <a:solidFill>
                  <a:schemeClr val="tx1"/>
                </a:solidFill>
                <a:latin typeface="Times New Roman" panose="02020603050405020304" pitchFamily="18" charset="0"/>
                <a:ea typeface="Times New Roman" panose="02020603050405020304" pitchFamily="18" charset="0"/>
                <a:cs typeface="Open Sans" panose="020B0606030504020204" pitchFamily="34" charset="0"/>
              </a:rPr>
              <a:t>Giêng</a:t>
            </a:r>
            <a:endParaRPr lang="en-US" sz="2400" kern="100" dirty="0">
              <a:solidFill>
                <a:schemeClr val="tx1"/>
              </a:solidFill>
              <a:latin typeface="Open Sans" panose="020B0606030504020204" pitchFamily="34" charset="0"/>
              <a:ea typeface="Times New Roman" panose="02020603050405020304" pitchFamily="18" charset="0"/>
              <a:cs typeface="Open Sans" panose="020B0606030504020204" pitchFamily="34" charset="0"/>
            </a:endParaRPr>
          </a:p>
        </p:txBody>
      </p:sp>
      <p:sp>
        <p:nvSpPr>
          <p:cNvPr id="16" name="pMsPham"/>
          <p:cNvSpPr/>
          <p:nvPr/>
        </p:nvSpPr>
        <p:spPr>
          <a:xfrm>
            <a:off x="6551712" y="2000388"/>
            <a:ext cx="3579162" cy="1507248"/>
          </a:xfrm>
          <a:prstGeom prst="roundRect">
            <a:avLst/>
          </a:prstGeom>
          <a:solidFill>
            <a:schemeClr val="bg1">
              <a:alpha val="87000"/>
            </a:schemeClr>
          </a:solidFill>
          <a:ln w="57150" cmpd="thickThin">
            <a:solidFill>
              <a:srgbClr val="F24CD1"/>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lnSpc>
                <a:spcPct val="115000"/>
              </a:lnSpc>
              <a:spcAft>
                <a:spcPts val="533"/>
              </a:spcAft>
              <a:tabLst>
                <a:tab pos="304770" algn="l"/>
              </a:tabLst>
            </a:pPr>
            <a:r>
              <a:rPr lang="en-US" sz="2900" b="1" kern="0" dirty="0">
                <a:solidFill>
                  <a:schemeClr val="tx1"/>
                </a:solidFill>
                <a:latin typeface="Times New Roman" panose="02020603050405020304" pitchFamily="18" charset="0"/>
                <a:ea typeface="Times New Roman" panose="02020603050405020304" pitchFamily="18" charset="0"/>
                <a:cs typeface="Open Sans" panose="020B0606030504020204" pitchFamily="34" charset="0"/>
              </a:rPr>
              <a:t>B. </a:t>
            </a:r>
            <a:r>
              <a:rPr lang="en-US" sz="2900" kern="0" dirty="0" err="1">
                <a:solidFill>
                  <a:schemeClr val="tx1"/>
                </a:solidFill>
                <a:latin typeface="Times New Roman" panose="02020603050405020304" pitchFamily="18" charset="0"/>
                <a:ea typeface="Times New Roman" panose="02020603050405020304" pitchFamily="18" charset="0"/>
                <a:cs typeface="Open Sans" panose="020B0606030504020204" pitchFamily="34" charset="0"/>
              </a:rPr>
              <a:t>Đầu</a:t>
            </a:r>
            <a:r>
              <a:rPr lang="en-US" sz="2900" kern="0" dirty="0">
                <a:solidFill>
                  <a:schemeClr val="tx1"/>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kern="0" dirty="0" err="1">
                <a:solidFill>
                  <a:schemeClr val="tx1"/>
                </a:solidFill>
                <a:latin typeface="Times New Roman" panose="02020603050405020304" pitchFamily="18" charset="0"/>
                <a:ea typeface="Times New Roman" panose="02020603050405020304" pitchFamily="18" charset="0"/>
                <a:cs typeface="Open Sans" panose="020B0606030504020204" pitchFamily="34" charset="0"/>
              </a:rPr>
              <a:t>tháng</a:t>
            </a:r>
            <a:r>
              <a:rPr lang="en-US" sz="2900" kern="0" dirty="0">
                <a:solidFill>
                  <a:schemeClr val="tx1"/>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kern="0" dirty="0" err="1">
                <a:solidFill>
                  <a:schemeClr val="tx1"/>
                </a:solidFill>
                <a:latin typeface="Times New Roman" panose="02020603050405020304" pitchFamily="18" charset="0"/>
                <a:ea typeface="Times New Roman" panose="02020603050405020304" pitchFamily="18" charset="0"/>
                <a:cs typeface="Open Sans" panose="020B0606030504020204" pitchFamily="34" charset="0"/>
              </a:rPr>
              <a:t>Giêng</a:t>
            </a:r>
            <a:endParaRPr lang="en-US" sz="2400" kern="100" dirty="0">
              <a:solidFill>
                <a:schemeClr val="tx1"/>
              </a:solidFill>
              <a:latin typeface="Open Sans" panose="020B0606030504020204" pitchFamily="34" charset="0"/>
              <a:ea typeface="Times New Roman" panose="02020603050405020304" pitchFamily="18" charset="0"/>
              <a:cs typeface="Open Sans" panose="020B0606030504020204" pitchFamily="34" charset="0"/>
            </a:endParaRPr>
          </a:p>
        </p:txBody>
      </p:sp>
      <p:sp>
        <p:nvSpPr>
          <p:cNvPr id="17" name="TextBox 16"/>
          <p:cNvSpPr txBox="1"/>
          <p:nvPr/>
        </p:nvSpPr>
        <p:spPr>
          <a:xfrm>
            <a:off x="2550815" y="353286"/>
            <a:ext cx="6840776" cy="1169551"/>
          </a:xfrm>
          <a:prstGeom prst="rect">
            <a:avLst/>
          </a:prstGeom>
          <a:noFill/>
        </p:spPr>
        <p:txBody>
          <a:bodyPr wrap="square" lIns="60954" tIns="30477" rIns="60954" bIns="30477" rtlCol="0">
            <a:spAutoFit/>
          </a:bodyPr>
          <a:lstStyle/>
          <a:p>
            <a:pPr algn="ctr">
              <a:spcAft>
                <a:spcPts val="533"/>
              </a:spcAft>
            </a:pPr>
            <a:r>
              <a:rPr lang="en-US" sz="36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5:</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nhắc</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9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p:cNvSpPr txBox="1"/>
          <p:nvPr/>
        </p:nvSpPr>
        <p:spPr>
          <a:xfrm>
            <a:off x="11114591" y="6280114"/>
            <a:ext cx="803988" cy="338554"/>
          </a:xfrm>
          <a:prstGeom prst="rect">
            <a:avLst/>
          </a:prstGeom>
          <a:noFill/>
        </p:spPr>
        <p:txBody>
          <a:bodyPr wrap="square" lIns="60954" tIns="30477" rIns="60954" bIns="30477" rtlCol="0">
            <a:spAutoFit/>
          </a:bodyPr>
          <a:lstStyle/>
          <a:p>
            <a:pPr algn="ctr"/>
            <a:r>
              <a:rPr lang="en-US" b="1" dirty="0">
                <a:solidFill>
                  <a:schemeClr val="bg1"/>
                </a:solidFill>
              </a:rPr>
              <a:t>Back</a:t>
            </a:r>
          </a:p>
        </p:txBody>
      </p:sp>
      <p:pic>
        <p:nvPicPr>
          <p:cNvPr id="20" name="dungMsPham"/>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7342" y="1818635"/>
            <a:ext cx="640080" cy="640080"/>
          </a:xfrm>
          <a:prstGeom prst="ellipse">
            <a:avLst/>
          </a:prstGeom>
        </p:spPr>
      </p:pic>
      <p:pic>
        <p:nvPicPr>
          <p:cNvPr id="21" name="sai2MsPham"/>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0670" y="1818635"/>
            <a:ext cx="632639" cy="640080"/>
          </a:xfrm>
          <a:prstGeom prst="ellipse">
            <a:avLst/>
          </a:prstGeom>
        </p:spPr>
      </p:pic>
      <p:pic>
        <p:nvPicPr>
          <p:cNvPr id="26" name="sai1MsPham"/>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7320" y="4128740"/>
            <a:ext cx="632639" cy="640080"/>
          </a:xfrm>
          <a:prstGeom prst="ellipse">
            <a:avLst/>
          </a:prstGeom>
        </p:spPr>
      </p:pic>
      <p:sp>
        <p:nvSpPr>
          <p:cNvPr id="5" name="pMsPham">
            <a:extLst>
              <a:ext uri="{FF2B5EF4-FFF2-40B4-BE49-F238E27FC236}">
                <a16:creationId xmlns:a16="http://schemas.microsoft.com/office/drawing/2014/main" id="{5694B18F-EA0B-9094-129F-578E0977394F}"/>
              </a:ext>
            </a:extLst>
          </p:cNvPr>
          <p:cNvSpPr/>
          <p:nvPr/>
        </p:nvSpPr>
        <p:spPr>
          <a:xfrm>
            <a:off x="6560055" y="4310493"/>
            <a:ext cx="3579162" cy="1507248"/>
          </a:xfrm>
          <a:prstGeom prst="roundRect">
            <a:avLst/>
          </a:prstGeom>
          <a:solidFill>
            <a:schemeClr val="bg1">
              <a:alpha val="87000"/>
            </a:schemeClr>
          </a:solidFill>
          <a:ln w="57150" cmpd="thickThi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lnSpc>
                <a:spcPct val="115000"/>
              </a:lnSpc>
              <a:spcAft>
                <a:spcPts val="533"/>
              </a:spcAft>
              <a:tabLst>
                <a:tab pos="304770" algn="l"/>
              </a:tabLst>
            </a:pPr>
            <a:r>
              <a:rPr lang="en-US" sz="2900" b="1" kern="0" dirty="0">
                <a:solidFill>
                  <a:schemeClr val="tx1"/>
                </a:solidFill>
                <a:latin typeface="Times New Roman" panose="02020603050405020304" pitchFamily="18" charset="0"/>
                <a:ea typeface="Times New Roman" panose="02020603050405020304" pitchFamily="18" charset="0"/>
                <a:cs typeface="Open Sans" panose="020B0606030504020204" pitchFamily="34" charset="0"/>
              </a:rPr>
              <a:t>D. </a:t>
            </a:r>
            <a:r>
              <a:rPr lang="en-US" sz="2900" kern="0" dirty="0" err="1">
                <a:solidFill>
                  <a:schemeClr val="tx1"/>
                </a:solidFill>
                <a:latin typeface="Times New Roman" panose="02020603050405020304" pitchFamily="18" charset="0"/>
                <a:ea typeface="Times New Roman" panose="02020603050405020304" pitchFamily="18" charset="0"/>
                <a:cs typeface="Open Sans" panose="020B0606030504020204" pitchFamily="34" charset="0"/>
              </a:rPr>
              <a:t>Đầu</a:t>
            </a:r>
            <a:r>
              <a:rPr lang="en-US" sz="2900" kern="0" dirty="0">
                <a:solidFill>
                  <a:schemeClr val="tx1"/>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kern="0" dirty="0" err="1">
                <a:solidFill>
                  <a:schemeClr val="tx1"/>
                </a:solidFill>
                <a:latin typeface="Times New Roman" panose="02020603050405020304" pitchFamily="18" charset="0"/>
                <a:ea typeface="Times New Roman" panose="02020603050405020304" pitchFamily="18" charset="0"/>
                <a:cs typeface="Open Sans" panose="020B0606030504020204" pitchFamily="34" charset="0"/>
              </a:rPr>
              <a:t>tháng</a:t>
            </a:r>
            <a:r>
              <a:rPr lang="en-US" sz="2900" kern="0" dirty="0">
                <a:solidFill>
                  <a:schemeClr val="tx1"/>
                </a:solidFill>
                <a:latin typeface="Times New Roman" panose="02020603050405020304" pitchFamily="18" charset="0"/>
                <a:ea typeface="Times New Roman" panose="02020603050405020304" pitchFamily="18" charset="0"/>
                <a:cs typeface="Open Sans" panose="020B0606030504020204" pitchFamily="34" charset="0"/>
              </a:rPr>
              <a:t> </a:t>
            </a:r>
            <a:r>
              <a:rPr lang="en-US" sz="2900" kern="0" dirty="0" err="1">
                <a:solidFill>
                  <a:schemeClr val="tx1"/>
                </a:solidFill>
                <a:latin typeface="Times New Roman" panose="02020603050405020304" pitchFamily="18" charset="0"/>
                <a:ea typeface="Times New Roman" panose="02020603050405020304" pitchFamily="18" charset="0"/>
                <a:cs typeface="Open Sans" panose="020B0606030504020204" pitchFamily="34" charset="0"/>
              </a:rPr>
              <a:t>Chạp</a:t>
            </a:r>
            <a:endParaRPr lang="en-US" sz="2400" kern="100" dirty="0">
              <a:solidFill>
                <a:schemeClr val="tx1"/>
              </a:solidFill>
              <a:latin typeface="Open Sans" panose="020B0606030504020204" pitchFamily="34" charset="0"/>
              <a:ea typeface="Times New Roman" panose="02020603050405020304" pitchFamily="18" charset="0"/>
              <a:cs typeface="Open Sans" panose="020B0606030504020204" pitchFamily="34" charset="0"/>
            </a:endParaRPr>
          </a:p>
        </p:txBody>
      </p:sp>
      <p:pic>
        <p:nvPicPr>
          <p:cNvPr id="6" name="sai2MsPham">
            <a:extLst>
              <a:ext uri="{FF2B5EF4-FFF2-40B4-BE49-F238E27FC236}">
                <a16:creationId xmlns:a16="http://schemas.microsoft.com/office/drawing/2014/main" id="{E585209F-9932-377A-B5F1-F7194978F8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9013" y="4128740"/>
            <a:ext cx="632639" cy="640080"/>
          </a:xfrm>
          <a:prstGeom prst="ellipse">
            <a:avLst/>
          </a:prstGeom>
        </p:spPr>
      </p:pic>
    </p:spTree>
    <p:extLst>
      <p:ext uri="{BB962C8B-B14F-4D97-AF65-F5344CB8AC3E}">
        <p14:creationId xmlns:p14="http://schemas.microsoft.com/office/powerpoint/2010/main" val="5453856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childTnLst>
              </p:cTn>
              <p:nextCondLst>
                <p:cond evt="onClick" delay="0">
                  <p:tgtEl>
                    <p:spTgt spid="15"/>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26" presetClass="emph" presetSubtype="0" fill="hold" grpId="0" nodeType="clickEffect">
                                  <p:stCondLst>
                                    <p:cond delay="0"/>
                                  </p:stCondLst>
                                  <p:childTnLst>
                                    <p:animEffect transition="out" filter="fade">
                                      <p:cBhvr>
                                        <p:cTn id="19" dur="500" tmFilter="0, 0; .2, .5; .8, .5; 1, 0"/>
                                        <p:tgtEl>
                                          <p:spTgt spid="14"/>
                                        </p:tgtEl>
                                      </p:cBhvr>
                                    </p:animEffect>
                                    <p:animScale>
                                      <p:cBhvr>
                                        <p:cTn id="20" dur="250" autoRev="1" fill="hold"/>
                                        <p:tgtEl>
                                          <p:spTgt spid="14"/>
                                        </p:tgtEl>
                                      </p:cBhvr>
                                      <p:by x="105000" y="105000"/>
                                    </p:animScale>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16"/>
                                        </p:tgtEl>
                                      </p:cBhvr>
                                    </p:animEffect>
                                    <p:animScale>
                                      <p:cBhvr>
                                        <p:cTn id="30" dur="250" autoRev="1" fill="hold"/>
                                        <p:tgtEl>
                                          <p:spTgt spid="16"/>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4" name="incorrecWAV.wav"/>
                                        </p:tgtEl>
                                      </p:cMediaNode>
                                    </p:audio>
                                  </p:sub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5"/>
                                        </p:tgtEl>
                                      </p:cBhvr>
                                    </p:animEffect>
                                    <p:animScale>
                                      <p:cBhvr>
                                        <p:cTn id="40" dur="250" autoRev="1" fill="hold"/>
                                        <p:tgtEl>
                                          <p:spTgt spid="5"/>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4" name="incorrecWAV.wav"/>
                                        </p:tgtEl>
                                      </p:cMediaNode>
                                    </p:audio>
                                  </p:sub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childTnLst>
              </p:cTn>
              <p:nextCondLst>
                <p:cond evt="onClick" delay="0">
                  <p:tgtEl>
                    <p:spTgt spid="5"/>
                  </p:tgtEl>
                </p:cond>
              </p:nextCondLst>
            </p:seq>
          </p:childTnLst>
        </p:cTn>
      </p:par>
    </p:tnLst>
    <p:bldLst>
      <p:bldP spid="14" grpId="0" animBg="1"/>
      <p:bldP spid="15" grpId="0" animBg="1"/>
      <p:bldP spid="16" grpId="0" animBg="1"/>
      <p:bldP spid="19" grpId="0"/>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8"/>
          <p:cNvSpPr txBox="1"/>
          <p:nvPr/>
        </p:nvSpPr>
        <p:spPr>
          <a:xfrm>
            <a:off x="1246257" y="1108182"/>
            <a:ext cx="5914188" cy="654025"/>
          </a:xfrm>
          <a:prstGeom prst="rect">
            <a:avLst/>
          </a:prstGeom>
        </p:spPr>
        <p:txBody>
          <a:bodyPr lIns="0" tIns="0" rIns="0" bIns="0" rtlCol="0" anchor="t">
            <a:spAutoFit/>
          </a:bodyPr>
          <a:lstStyle/>
          <a:p>
            <a:pPr algn="ctr">
              <a:lnSpc>
                <a:spcPts val="5119"/>
              </a:lnSpc>
            </a:pPr>
            <a:r>
              <a:rPr lang="en-US" sz="4300" b="1" dirty="0">
                <a:solidFill>
                  <a:srgbClr val="008000"/>
                </a:solidFill>
                <a:latin typeface="Times New Roman" panose="02020603050405020304" pitchFamily="18" charset="0"/>
                <a:cs typeface="Times New Roman" panose="02020603050405020304" pitchFamily="18" charset="0"/>
              </a:rPr>
              <a:t>VẬN DỤNG</a:t>
            </a:r>
          </a:p>
        </p:txBody>
      </p:sp>
      <p:sp>
        <p:nvSpPr>
          <p:cNvPr id="19" name="TextBox 18"/>
          <p:cNvSpPr txBox="1"/>
          <p:nvPr/>
        </p:nvSpPr>
        <p:spPr>
          <a:xfrm>
            <a:off x="761999" y="2463800"/>
            <a:ext cx="10885056" cy="800213"/>
          </a:xfrm>
          <a:prstGeom prst="rect">
            <a:avLst/>
          </a:prstGeom>
          <a:noFill/>
        </p:spPr>
        <p:txBody>
          <a:bodyPr wrap="square" lIns="60954" tIns="30477" rIns="60954" bIns="30477" rtlCol="0">
            <a:spAutoFit/>
          </a:bodyPr>
          <a:lstStyle/>
          <a:p>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đoạn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ngắn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khoảng</a:t>
            </a:r>
            <a:r>
              <a:rPr lang="en-US" sz="2400" dirty="0">
                <a:latin typeface="Times New Roman" pitchFamily="18" charset="0"/>
                <a:cs typeface="Times New Roman" pitchFamily="18" charset="0"/>
              </a:rPr>
              <a:t> 150 </a:t>
            </a:r>
            <a:r>
              <a:rPr lang="en-US" sz="2400" dirty="0" err="1">
                <a:latin typeface="Times New Roman" pitchFamily="18" charset="0"/>
                <a:cs typeface="Times New Roman" pitchFamily="18" charset="0"/>
              </a:rPr>
              <a:t>chữ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1887160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1055" y="424875"/>
            <a:ext cx="11434619" cy="646331"/>
          </a:xfrm>
          <a:prstGeom prst="rect">
            <a:avLst/>
          </a:prstGeom>
          <a:noFill/>
        </p:spPr>
        <p:txBody>
          <a:bodyPr wrap="square" rtlCol="0">
            <a:spAutoFit/>
          </a:bodyPr>
          <a:lstStyle/>
          <a:p>
            <a:endParaRPr lang="en-US" sz="3600" dirty="0">
              <a:solidFill>
                <a:srgbClr val="FF0000"/>
              </a:solidFill>
              <a:latin typeface="Times New Roman" pitchFamily="18" charset="0"/>
              <a:cs typeface="Times New Roman" pitchFamily="18" charset="0"/>
            </a:endParaRPr>
          </a:p>
        </p:txBody>
      </p:sp>
      <p:sp>
        <p:nvSpPr>
          <p:cNvPr id="3" name="TextBox 2"/>
          <p:cNvSpPr txBox="1"/>
          <p:nvPr/>
        </p:nvSpPr>
        <p:spPr>
          <a:xfrm>
            <a:off x="471055" y="424874"/>
            <a:ext cx="11434619" cy="646331"/>
          </a:xfrm>
          <a:prstGeom prst="rect">
            <a:avLst/>
          </a:prstGeom>
          <a:noFill/>
        </p:spPr>
        <p:txBody>
          <a:bodyPr wrap="square" rtlCol="0">
            <a:spAutoFit/>
          </a:bodyPr>
          <a:lstStyle/>
          <a:p>
            <a:endParaRPr lang="en-US" sz="3600" dirty="0">
              <a:solidFill>
                <a:srgbClr val="FF0000"/>
              </a:solidFill>
              <a:latin typeface="Times New Roman" pitchFamily="18" charset="0"/>
              <a:cs typeface="Times New Roman" pitchFamily="18" charset="0"/>
            </a:endParaRPr>
          </a:p>
        </p:txBody>
      </p:sp>
      <p:sp>
        <p:nvSpPr>
          <p:cNvPr id="4" name="TextBox 3"/>
          <p:cNvSpPr txBox="1"/>
          <p:nvPr/>
        </p:nvSpPr>
        <p:spPr>
          <a:xfrm>
            <a:off x="623455" y="577274"/>
            <a:ext cx="11434619" cy="646331"/>
          </a:xfrm>
          <a:prstGeom prst="rect">
            <a:avLst/>
          </a:prstGeom>
          <a:noFill/>
        </p:spPr>
        <p:txBody>
          <a:bodyPr wrap="square" rtlCol="0">
            <a:spAutoFit/>
          </a:bodyPr>
          <a:lstStyle/>
          <a:p>
            <a:r>
              <a:rPr lang="en-US" sz="3600" dirty="0" smtClean="0">
                <a:solidFill>
                  <a:srgbClr val="FF0000"/>
                </a:solidFill>
                <a:latin typeface="Times New Roman" pitchFamily="18" charset="0"/>
                <a:cs typeface="Times New Roman" pitchFamily="18" charset="0"/>
              </a:rPr>
              <a:t>I. TÌM HIỂU TRI THỨC NGỮ VĂN</a:t>
            </a: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85441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6910" y="1052945"/>
            <a:ext cx="8746836" cy="369332"/>
          </a:xfrm>
          <a:prstGeom prst="rect">
            <a:avLst/>
          </a:prstGeom>
          <a:noFill/>
        </p:spPr>
        <p:txBody>
          <a:bodyPr wrap="square" rtlCol="0">
            <a:spAutoFit/>
          </a:bodyPr>
          <a:lstStyle/>
          <a:p>
            <a:endParaRPr lang="en-US" dirty="0">
              <a:latin typeface="Times New Roman" pitchFamily="18" charset="0"/>
              <a:cs typeface="Times New Roman" pitchFamily="18" charset="0"/>
            </a:endParaRPr>
          </a:p>
        </p:txBody>
      </p:sp>
      <p:sp>
        <p:nvSpPr>
          <p:cNvPr id="3" name="TextBox 2"/>
          <p:cNvSpPr txBox="1"/>
          <p:nvPr/>
        </p:nvSpPr>
        <p:spPr>
          <a:xfrm>
            <a:off x="2914073" y="545038"/>
            <a:ext cx="5934364" cy="646331"/>
          </a:xfrm>
          <a:prstGeom prst="rect">
            <a:avLst/>
          </a:prstGeom>
          <a:noFill/>
        </p:spPr>
        <p:txBody>
          <a:bodyPr wrap="square" rtlCol="0">
            <a:spAutoFit/>
          </a:bodyPr>
          <a:lstStyle/>
          <a:p>
            <a:r>
              <a:rPr lang="en-US" sz="3600" dirty="0" smtClean="0">
                <a:solidFill>
                  <a:srgbClr val="00B050"/>
                </a:solidFill>
                <a:latin typeface="Times New Roman" pitchFamily="18" charset="0"/>
                <a:cs typeface="Times New Roman" pitchFamily="18" charset="0"/>
              </a:rPr>
              <a:t>HOẠT ĐỘNG NHÓM</a:t>
            </a:r>
            <a:endParaRPr lang="en-US" sz="3600" dirty="0">
              <a:solidFill>
                <a:srgbClr val="00B050"/>
              </a:solidFill>
              <a:latin typeface="Times New Roman" pitchFamily="18" charset="0"/>
              <a:cs typeface="Times New Roman" pitchFamily="18" charset="0"/>
            </a:endParaRPr>
          </a:p>
        </p:txBody>
      </p:sp>
      <p:sp>
        <p:nvSpPr>
          <p:cNvPr id="5" name="TextBox 4"/>
          <p:cNvSpPr txBox="1"/>
          <p:nvPr/>
        </p:nvSpPr>
        <p:spPr>
          <a:xfrm>
            <a:off x="1353127" y="1584036"/>
            <a:ext cx="9859819" cy="1077218"/>
          </a:xfrm>
          <a:prstGeom prst="rect">
            <a:avLst/>
          </a:prstGeom>
          <a:noFill/>
        </p:spPr>
        <p:txBody>
          <a:bodyPr wrap="square" rtlCol="0">
            <a:spAutoFit/>
          </a:bodyPr>
          <a:lstStyle/>
          <a:p>
            <a:pPr algn="ctr"/>
            <a:r>
              <a:rPr lang="de-DE" sz="3200" b="1" dirty="0">
                <a:latin typeface="Times New Roman" panose="02020603050405020304" pitchFamily="18" charset="0"/>
                <a:ea typeface="Calibri" panose="020F0502020204030204" pitchFamily="34" charset="0"/>
              </a:rPr>
              <a:t>Nhóm 1,2: </a:t>
            </a:r>
            <a:r>
              <a:rPr lang="de-DE" sz="3200" dirty="0">
                <a:latin typeface="Times New Roman" panose="02020603050405020304" pitchFamily="18" charset="0"/>
                <a:ea typeface="Calibri" panose="020F0502020204030204" pitchFamily="34" charset="0"/>
              </a:rPr>
              <a:t>Hoàn thành vẽ sơ đồ tư duy kiến thức cơ bản về truyện ngắn hiện đại. </a:t>
            </a:r>
            <a:endParaRPr lang="en-US" sz="3200" dirty="0"/>
          </a:p>
        </p:txBody>
      </p:sp>
      <p:sp>
        <p:nvSpPr>
          <p:cNvPr id="6" name="TextBox 5"/>
          <p:cNvSpPr txBox="1"/>
          <p:nvPr/>
        </p:nvSpPr>
        <p:spPr>
          <a:xfrm>
            <a:off x="1062182" y="3260436"/>
            <a:ext cx="10076873" cy="1224951"/>
          </a:xfrm>
          <a:prstGeom prst="rect">
            <a:avLst/>
          </a:prstGeom>
          <a:noFill/>
        </p:spPr>
        <p:txBody>
          <a:bodyPr wrap="square" rtlCol="0">
            <a:spAutoFit/>
          </a:bodyPr>
          <a:lstStyle/>
          <a:p>
            <a:pPr algn="ctr">
              <a:lnSpc>
                <a:spcPct val="115000"/>
              </a:lnSpc>
              <a:spcAft>
                <a:spcPts val="800"/>
              </a:spcAft>
            </a:pPr>
            <a:r>
              <a:rPr lang="de-DE" sz="3200" b="1" kern="100" dirty="0">
                <a:latin typeface="Times New Roman" panose="02020603050405020304" pitchFamily="18" charset="0"/>
                <a:ea typeface="Calibri" panose="020F0502020204030204" pitchFamily="34" charset="0"/>
                <a:cs typeface="Times New Roman" panose="02020603050405020304" pitchFamily="18" charset="0"/>
              </a:rPr>
              <a:t>Nhóm 3,4: </a:t>
            </a:r>
            <a:r>
              <a:rPr lang="de-DE" sz="3200" kern="100" dirty="0">
                <a:latin typeface="Times New Roman" panose="02020603050405020304" pitchFamily="18" charset="0"/>
                <a:ea typeface="Calibri" panose="020F0502020204030204" pitchFamily="34" charset="0"/>
                <a:cs typeface="Times New Roman" panose="02020603050405020304" pitchFamily="18" charset="0"/>
              </a:rPr>
              <a:t>Hoàn thành vẽ sơ đồ tư duy về một</a:t>
            </a:r>
            <a:r>
              <a:rPr lang="vi-VN" sz="3200" kern="0" dirty="0">
                <a:latin typeface="Times New Roman" panose="02020603050405020304" pitchFamily="18" charset="0"/>
                <a:ea typeface="Calibri" panose="020F0502020204030204" pitchFamily="34" charset="0"/>
                <a:cs typeface="Times New Roman" panose="02020603050405020304" pitchFamily="18" charset="0"/>
              </a:rPr>
              <a:t> số hiện tượng phá vỡ những quy tắc ngôn ngữ thông thường.</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3508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7673" y="877457"/>
            <a:ext cx="9199419" cy="584775"/>
          </a:xfrm>
          <a:prstGeom prst="rect">
            <a:avLst/>
          </a:prstGeom>
          <a:noFill/>
        </p:spPr>
        <p:txBody>
          <a:bodyPr wrap="square" rtlCol="0">
            <a:spAutoFit/>
          </a:bodyPr>
          <a:lstStyle/>
          <a:p>
            <a:r>
              <a:rPr lang="en-US" sz="3200" dirty="0" smtClean="0">
                <a:solidFill>
                  <a:srgbClr val="FF0000"/>
                </a:solidFill>
                <a:latin typeface="Times New Roman" pitchFamily="18" charset="0"/>
                <a:cs typeface="Times New Roman" pitchFamily="18" charset="0"/>
              </a:rPr>
              <a:t>PHIẾU HỌC TẬP SỐ 1: </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04112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a:off x="838201" y="1218142"/>
            <a:ext cx="10171395" cy="4021715"/>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lIns="60954" tIns="30477" rIns="60954" bIns="30477"/>
          <a:lstStyle/>
          <a:p>
            <a:endParaRPr lang="en-US"/>
          </a:p>
        </p:txBody>
      </p:sp>
      <p:sp>
        <p:nvSpPr>
          <p:cNvPr id="31" name="Hộp Văn bản 30">
            <a:extLst>
              <a:ext uri="{FF2B5EF4-FFF2-40B4-BE49-F238E27FC236}">
                <a16:creationId xmlns:a16="http://schemas.microsoft.com/office/drawing/2014/main" id="{9DD15FC0-97E8-9266-722D-0206A2E9D055}"/>
              </a:ext>
            </a:extLst>
          </p:cNvPr>
          <p:cNvSpPr txBox="1"/>
          <p:nvPr/>
        </p:nvSpPr>
        <p:spPr>
          <a:xfrm>
            <a:off x="3698241" y="784951"/>
            <a:ext cx="4683761" cy="433189"/>
          </a:xfrm>
          <a:prstGeom prst="rect">
            <a:avLst/>
          </a:prstGeom>
          <a:noFill/>
        </p:spPr>
        <p:txBody>
          <a:bodyPr wrap="square" lIns="60954" tIns="30477" rIns="60954" bIns="30477">
            <a:spAutoFit/>
          </a:bodyPr>
          <a:lstStyle/>
          <a:p>
            <a:pPr algn="just">
              <a:lnSpc>
                <a:spcPct val="115000"/>
              </a:lnSpc>
            </a:pPr>
            <a:r>
              <a:rPr lang="de-DE" sz="2100" b="1" kern="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HOÀN THÀNH SƠ ĐỒ TƯ DUY SAU</a:t>
            </a:r>
            <a:endParaRPr lang="en-US" sz="16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40" name="Nhóm 39">
            <a:extLst>
              <a:ext uri="{FF2B5EF4-FFF2-40B4-BE49-F238E27FC236}">
                <a16:creationId xmlns:a16="http://schemas.microsoft.com/office/drawing/2014/main" id="{C65AD0DD-9363-C30B-FADD-380D317406BA}"/>
              </a:ext>
            </a:extLst>
          </p:cNvPr>
          <p:cNvGrpSpPr/>
          <p:nvPr/>
        </p:nvGrpSpPr>
        <p:grpSpPr>
          <a:xfrm>
            <a:off x="2302845" y="2061514"/>
            <a:ext cx="8440795" cy="3039823"/>
            <a:chOff x="2639265" y="3494956"/>
            <a:chExt cx="12661192" cy="4559734"/>
          </a:xfrm>
        </p:grpSpPr>
        <p:sp>
          <p:nvSpPr>
            <p:cNvPr id="26" name="Cung 25">
              <a:extLst>
                <a:ext uri="{FF2B5EF4-FFF2-40B4-BE49-F238E27FC236}">
                  <a16:creationId xmlns:a16="http://schemas.microsoft.com/office/drawing/2014/main" id="{0FDD0A17-94F4-4227-AD5B-4A1E738A0534}"/>
                </a:ext>
              </a:extLst>
            </p:cNvPr>
            <p:cNvSpPr/>
            <p:nvPr/>
          </p:nvSpPr>
          <p:spPr>
            <a:xfrm rot="12821979" flipH="1">
              <a:off x="6000066" y="4990083"/>
              <a:ext cx="9300391" cy="1891714"/>
            </a:xfrm>
            <a:prstGeom prst="arc">
              <a:avLst>
                <a:gd name="adj1" fmla="val 16200000"/>
                <a:gd name="adj2" fmla="val 3653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Cung 35">
              <a:extLst>
                <a:ext uri="{FF2B5EF4-FFF2-40B4-BE49-F238E27FC236}">
                  <a16:creationId xmlns:a16="http://schemas.microsoft.com/office/drawing/2014/main" id="{7F93F43A-DB8C-80D1-AF93-A7C376C65A01}"/>
                </a:ext>
              </a:extLst>
            </p:cNvPr>
            <p:cNvSpPr/>
            <p:nvPr/>
          </p:nvSpPr>
          <p:spPr>
            <a:xfrm rot="19784175" flipH="1" flipV="1">
              <a:off x="2639265" y="4397108"/>
              <a:ext cx="9300391" cy="1891714"/>
            </a:xfrm>
            <a:prstGeom prst="arc">
              <a:avLst>
                <a:gd name="adj1" fmla="val 16200000"/>
                <a:gd name="adj2" fmla="val 3653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9" name="Nhóm 38">
              <a:extLst>
                <a:ext uri="{FF2B5EF4-FFF2-40B4-BE49-F238E27FC236}">
                  <a16:creationId xmlns:a16="http://schemas.microsoft.com/office/drawing/2014/main" id="{76B88949-2397-35D5-181B-4528F63D8154}"/>
                </a:ext>
              </a:extLst>
            </p:cNvPr>
            <p:cNvGrpSpPr/>
            <p:nvPr/>
          </p:nvGrpSpPr>
          <p:grpSpPr>
            <a:xfrm>
              <a:off x="3554236" y="3494956"/>
              <a:ext cx="11489590" cy="4559734"/>
              <a:chOff x="3409708" y="3461843"/>
              <a:chExt cx="11489590" cy="4559734"/>
            </a:xfrm>
          </p:grpSpPr>
          <p:sp>
            <p:nvSpPr>
              <p:cNvPr id="9" name="Hộp Văn bản 8">
                <a:extLst>
                  <a:ext uri="{FF2B5EF4-FFF2-40B4-BE49-F238E27FC236}">
                    <a16:creationId xmlns:a16="http://schemas.microsoft.com/office/drawing/2014/main" id="{336BDAEF-CEAB-DF0B-D9AD-3E340C14A9D4}"/>
                  </a:ext>
                </a:extLst>
              </p:cNvPr>
              <p:cNvSpPr txBox="1"/>
              <p:nvPr/>
            </p:nvSpPr>
            <p:spPr>
              <a:xfrm>
                <a:off x="7361168" y="5325744"/>
                <a:ext cx="3398023" cy="577081"/>
              </a:xfrm>
              <a:prstGeom prst="rect">
                <a:avLst/>
              </a:prstGeom>
              <a:noFill/>
            </p:spPr>
            <p:txBody>
              <a:bodyPr wrap="square" rtlCol="0">
                <a:spAutoFit/>
              </a:bodyPr>
              <a:lstStyle/>
              <a:p>
                <a:r>
                  <a:rPr lang="en-US" sz="1900" b="1" dirty="0">
                    <a:latin typeface="Times New Roman" panose="02020603050405020304" pitchFamily="18" charset="0"/>
                    <a:cs typeface="Times New Roman" panose="02020603050405020304" pitchFamily="18" charset="0"/>
                  </a:rPr>
                  <a:t>TRUYỆN NGẮN</a:t>
                </a:r>
              </a:p>
            </p:txBody>
          </p:sp>
          <p:sp>
            <p:nvSpPr>
              <p:cNvPr id="10" name="Cung 9">
                <a:extLst>
                  <a:ext uri="{FF2B5EF4-FFF2-40B4-BE49-F238E27FC236}">
                    <a16:creationId xmlns:a16="http://schemas.microsoft.com/office/drawing/2014/main" id="{C17556D2-F6C0-646C-039D-040FC55F351B}"/>
                  </a:ext>
                </a:extLst>
              </p:cNvPr>
              <p:cNvSpPr/>
              <p:nvPr/>
            </p:nvSpPr>
            <p:spPr>
              <a:xfrm rot="20574520">
                <a:off x="5927413" y="4747525"/>
                <a:ext cx="8606679" cy="2267157"/>
              </a:xfrm>
              <a:prstGeom prst="arc">
                <a:avLst>
                  <a:gd name="adj1" fmla="val 16200000"/>
                  <a:gd name="adj2" fmla="val 3653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Hộp Văn bản 11">
                <a:extLst>
                  <a:ext uri="{FF2B5EF4-FFF2-40B4-BE49-F238E27FC236}">
                    <a16:creationId xmlns:a16="http://schemas.microsoft.com/office/drawing/2014/main" id="{80899891-55D2-CE64-3FED-474D2EC01A50}"/>
                  </a:ext>
                </a:extLst>
              </p:cNvPr>
              <p:cNvSpPr txBox="1"/>
              <p:nvPr/>
            </p:nvSpPr>
            <p:spPr>
              <a:xfrm>
                <a:off x="11374364" y="3698713"/>
                <a:ext cx="3398023" cy="577081"/>
              </a:xfrm>
              <a:prstGeom prst="rect">
                <a:avLst/>
              </a:prstGeom>
              <a:noFill/>
            </p:spPr>
            <p:txBody>
              <a:bodyPr wrap="square" rtlCol="0">
                <a:spAutoFit/>
              </a:bodyPr>
              <a:lstStyle/>
              <a:p>
                <a:r>
                  <a:rPr lang="en-US" sz="1900" b="1" dirty="0">
                    <a:latin typeface="Times New Roman" panose="02020603050405020304" pitchFamily="18" charset="0"/>
                    <a:cs typeface="Times New Roman" panose="02020603050405020304" pitchFamily="18" charset="0"/>
                  </a:rPr>
                  <a:t>1. </a:t>
                </a:r>
                <a:r>
                  <a:rPr lang="en-US" sz="1900" b="1" dirty="0" err="1">
                    <a:latin typeface="Times New Roman" panose="02020603050405020304" pitchFamily="18" charset="0"/>
                    <a:cs typeface="Times New Roman" panose="02020603050405020304" pitchFamily="18" charset="0"/>
                  </a:rPr>
                  <a:t>Khái</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niệm</a:t>
                </a:r>
                <a:endParaRPr lang="en-US" sz="1900" b="1" dirty="0">
                  <a:latin typeface="Times New Roman" panose="02020603050405020304" pitchFamily="18" charset="0"/>
                  <a:cs typeface="Times New Roman" panose="02020603050405020304" pitchFamily="18" charset="0"/>
                </a:endParaRPr>
              </a:p>
            </p:txBody>
          </p:sp>
          <p:sp>
            <p:nvSpPr>
              <p:cNvPr id="23" name="Cung 22">
                <a:extLst>
                  <a:ext uri="{FF2B5EF4-FFF2-40B4-BE49-F238E27FC236}">
                    <a16:creationId xmlns:a16="http://schemas.microsoft.com/office/drawing/2014/main" id="{7B5FFA9E-E8AD-A5F9-5005-B8FA59BD6377}"/>
                  </a:ext>
                </a:extLst>
              </p:cNvPr>
              <p:cNvSpPr/>
              <p:nvPr/>
            </p:nvSpPr>
            <p:spPr>
              <a:xfrm>
                <a:off x="5532448" y="5748800"/>
                <a:ext cx="8606679" cy="2267157"/>
              </a:xfrm>
              <a:prstGeom prst="arc">
                <a:avLst>
                  <a:gd name="adj1" fmla="val 16200000"/>
                  <a:gd name="adj2" fmla="val 3653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Hộp Văn bản 24">
                <a:extLst>
                  <a:ext uri="{FF2B5EF4-FFF2-40B4-BE49-F238E27FC236}">
                    <a16:creationId xmlns:a16="http://schemas.microsoft.com/office/drawing/2014/main" id="{F7368849-EE27-6F5C-7982-F2D41DA472BC}"/>
                  </a:ext>
                </a:extLst>
              </p:cNvPr>
              <p:cNvSpPr txBox="1"/>
              <p:nvPr/>
            </p:nvSpPr>
            <p:spPr>
              <a:xfrm rot="706309">
                <a:off x="11501275" y="5592563"/>
                <a:ext cx="3398023" cy="577081"/>
              </a:xfrm>
              <a:prstGeom prst="rect">
                <a:avLst/>
              </a:prstGeom>
              <a:noFill/>
            </p:spPr>
            <p:txBody>
              <a:bodyPr wrap="square" rtlCol="0">
                <a:spAutoFit/>
              </a:bodyPr>
              <a:lstStyle/>
              <a:p>
                <a:r>
                  <a:rPr lang="en-US" sz="1900" b="1" dirty="0">
                    <a:latin typeface="Times New Roman" panose="02020603050405020304" pitchFamily="18" charset="0"/>
                    <a:cs typeface="Times New Roman" panose="02020603050405020304" pitchFamily="18" charset="0"/>
                  </a:rPr>
                  <a:t>2. </a:t>
                </a:r>
                <a:r>
                  <a:rPr lang="en-US" sz="1900" b="1" dirty="0" err="1">
                    <a:latin typeface="Times New Roman" panose="02020603050405020304" pitchFamily="18" charset="0"/>
                    <a:cs typeface="Times New Roman" panose="02020603050405020304" pitchFamily="18" charset="0"/>
                  </a:rPr>
                  <a:t>Cốt</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truyện</a:t>
                </a:r>
                <a:endParaRPr lang="en-US" sz="1900" b="1" dirty="0">
                  <a:latin typeface="Times New Roman" panose="02020603050405020304" pitchFamily="18" charset="0"/>
                  <a:cs typeface="Times New Roman" panose="02020603050405020304" pitchFamily="18" charset="0"/>
                </a:endParaRPr>
              </a:p>
            </p:txBody>
          </p:sp>
          <p:sp>
            <p:nvSpPr>
              <p:cNvPr id="27" name="Hộp Văn bản 26">
                <a:extLst>
                  <a:ext uri="{FF2B5EF4-FFF2-40B4-BE49-F238E27FC236}">
                    <a16:creationId xmlns:a16="http://schemas.microsoft.com/office/drawing/2014/main" id="{0F7A850E-F60C-E394-BADD-EE72A7869021}"/>
                  </a:ext>
                </a:extLst>
              </p:cNvPr>
              <p:cNvSpPr txBox="1"/>
              <p:nvPr/>
            </p:nvSpPr>
            <p:spPr>
              <a:xfrm rot="1668635">
                <a:off x="10646422" y="7444496"/>
                <a:ext cx="3875383" cy="577081"/>
              </a:xfrm>
              <a:prstGeom prst="rect">
                <a:avLst/>
              </a:prstGeom>
              <a:noFill/>
            </p:spPr>
            <p:txBody>
              <a:bodyPr wrap="square" rtlCol="0">
                <a:spAutoFit/>
              </a:bodyPr>
              <a:lstStyle/>
              <a:p>
                <a:r>
                  <a:rPr lang="en-US" sz="1900" b="1" dirty="0">
                    <a:latin typeface="Times New Roman" panose="02020603050405020304" pitchFamily="18" charset="0"/>
                    <a:cs typeface="Times New Roman" panose="02020603050405020304" pitchFamily="18" charset="0"/>
                  </a:rPr>
                  <a:t>3. </a:t>
                </a:r>
                <a:r>
                  <a:rPr lang="en-US" sz="1900" b="1" dirty="0" err="1">
                    <a:latin typeface="Times New Roman" panose="02020603050405020304" pitchFamily="18" charset="0"/>
                    <a:cs typeface="Times New Roman" panose="02020603050405020304" pitchFamily="18" charset="0"/>
                  </a:rPr>
                  <a:t>Điểm</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nhìn</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ngôi</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thứ</a:t>
                </a:r>
                <a:r>
                  <a:rPr lang="en-US" sz="1900" b="1" dirty="0">
                    <a:latin typeface="Times New Roman" panose="02020603050405020304" pitchFamily="18" charset="0"/>
                    <a:cs typeface="Times New Roman" panose="02020603050405020304" pitchFamily="18" charset="0"/>
                  </a:rPr>
                  <a:t> </a:t>
                </a:r>
              </a:p>
            </p:txBody>
          </p:sp>
          <p:sp>
            <p:nvSpPr>
              <p:cNvPr id="29" name="Cung 28">
                <a:extLst>
                  <a:ext uri="{FF2B5EF4-FFF2-40B4-BE49-F238E27FC236}">
                    <a16:creationId xmlns:a16="http://schemas.microsoft.com/office/drawing/2014/main" id="{7D4785DF-0B69-DA1F-DF18-2E4629006880}"/>
                  </a:ext>
                </a:extLst>
              </p:cNvPr>
              <p:cNvSpPr/>
              <p:nvPr/>
            </p:nvSpPr>
            <p:spPr>
              <a:xfrm rot="12042335" flipV="1">
                <a:off x="3409708" y="4818464"/>
                <a:ext cx="8606679" cy="2267157"/>
              </a:xfrm>
              <a:prstGeom prst="arc">
                <a:avLst>
                  <a:gd name="adj1" fmla="val 16200000"/>
                  <a:gd name="adj2" fmla="val 3653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Hộp Văn bản 33">
                <a:extLst>
                  <a:ext uri="{FF2B5EF4-FFF2-40B4-BE49-F238E27FC236}">
                    <a16:creationId xmlns:a16="http://schemas.microsoft.com/office/drawing/2014/main" id="{91D179B9-8302-83A8-7DBA-AA7A855636D1}"/>
                  </a:ext>
                </a:extLst>
              </p:cNvPr>
              <p:cNvSpPr txBox="1"/>
              <p:nvPr/>
            </p:nvSpPr>
            <p:spPr>
              <a:xfrm>
                <a:off x="4500476" y="3461843"/>
                <a:ext cx="3398023" cy="577081"/>
              </a:xfrm>
              <a:prstGeom prst="rect">
                <a:avLst/>
              </a:prstGeom>
              <a:noFill/>
            </p:spPr>
            <p:txBody>
              <a:bodyPr wrap="square" rtlCol="0">
                <a:spAutoFit/>
              </a:bodyPr>
              <a:lstStyle/>
              <a:p>
                <a:r>
                  <a:rPr lang="en-US" sz="1900" b="1" dirty="0">
                    <a:latin typeface="Times New Roman" panose="02020603050405020304" pitchFamily="18" charset="0"/>
                    <a:cs typeface="Times New Roman" panose="02020603050405020304" pitchFamily="18" charset="0"/>
                  </a:rPr>
                  <a:t>5. </a:t>
                </a:r>
                <a:r>
                  <a:rPr lang="en-US" sz="1900" b="1" dirty="0" err="1">
                    <a:latin typeface="Times New Roman" panose="02020603050405020304" pitchFamily="18" charset="0"/>
                    <a:cs typeface="Times New Roman" panose="02020603050405020304" pitchFamily="18" charset="0"/>
                  </a:rPr>
                  <a:t>Nhân</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vật</a:t>
                </a:r>
                <a:endParaRPr lang="en-US" sz="1900" b="1" dirty="0">
                  <a:latin typeface="Times New Roman" panose="02020603050405020304" pitchFamily="18" charset="0"/>
                  <a:cs typeface="Times New Roman" panose="02020603050405020304" pitchFamily="18" charset="0"/>
                </a:endParaRPr>
              </a:p>
            </p:txBody>
          </p:sp>
          <p:sp>
            <p:nvSpPr>
              <p:cNvPr id="37" name="Hộp Văn bản 36">
                <a:extLst>
                  <a:ext uri="{FF2B5EF4-FFF2-40B4-BE49-F238E27FC236}">
                    <a16:creationId xmlns:a16="http://schemas.microsoft.com/office/drawing/2014/main" id="{95CEAC84-CC8C-D5BB-CDC9-DE09422EC06D}"/>
                  </a:ext>
                </a:extLst>
              </p:cNvPr>
              <p:cNvSpPr txBox="1"/>
              <p:nvPr/>
            </p:nvSpPr>
            <p:spPr>
              <a:xfrm rot="20381166">
                <a:off x="3964874" y="6029165"/>
                <a:ext cx="3957255" cy="1015662"/>
              </a:xfrm>
              <a:prstGeom prst="rect">
                <a:avLst/>
              </a:prstGeom>
              <a:noFill/>
            </p:spPr>
            <p:txBody>
              <a:bodyPr wrap="square" rtlCol="0">
                <a:spAutoFit/>
              </a:bodyPr>
              <a:lstStyle/>
              <a:p>
                <a:r>
                  <a:rPr lang="en-US" sz="1900" b="1" dirty="0">
                    <a:latin typeface="Times New Roman" panose="02020603050405020304" pitchFamily="18" charset="0"/>
                    <a:cs typeface="Times New Roman" panose="02020603050405020304" pitchFamily="18" charset="0"/>
                  </a:rPr>
                  <a:t>4. </a:t>
                </a:r>
                <a:r>
                  <a:rPr lang="en-US" sz="1900" b="1" dirty="0" err="1">
                    <a:latin typeface="Times New Roman" panose="02020603050405020304" pitchFamily="18" charset="0"/>
                    <a:cs typeface="Times New Roman" panose="02020603050405020304" pitchFamily="18" charset="0"/>
                  </a:rPr>
                  <a:t>Sự</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thay</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đổi</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điểm</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nhìn</a:t>
                </a:r>
                <a:endParaRPr lang="en-US" sz="1900" b="1" dirty="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735686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3200" y="166725"/>
            <a:ext cx="11836400" cy="6615077"/>
          </a:xfrm>
          <a:prstGeom prst="roundRect">
            <a:avLst/>
          </a:prstGeom>
          <a:solidFill>
            <a:schemeClr val="bg1"/>
          </a:solidFill>
        </p:spPr>
        <p:txBody>
          <a:bodyPr lIns="60954" tIns="30477" rIns="60954" bIns="30477"/>
          <a:lstStyle/>
          <a:p>
            <a:endParaRPr lang="en-US" dirty="0"/>
          </a:p>
        </p:txBody>
      </p:sp>
      <p:grpSp>
        <p:nvGrpSpPr>
          <p:cNvPr id="40" name="Nhóm 39">
            <a:extLst>
              <a:ext uri="{FF2B5EF4-FFF2-40B4-BE49-F238E27FC236}">
                <a16:creationId xmlns:a16="http://schemas.microsoft.com/office/drawing/2014/main" id="{C65AD0DD-9363-C30B-FADD-380D317406BA}"/>
              </a:ext>
            </a:extLst>
          </p:cNvPr>
          <p:cNvGrpSpPr/>
          <p:nvPr/>
        </p:nvGrpSpPr>
        <p:grpSpPr>
          <a:xfrm>
            <a:off x="2915405" y="1165770"/>
            <a:ext cx="5740400" cy="4467745"/>
            <a:chOff x="2639265" y="2122980"/>
            <a:chExt cx="12404561" cy="8391667"/>
          </a:xfrm>
        </p:grpSpPr>
        <p:sp>
          <p:nvSpPr>
            <p:cNvPr id="26" name="Cung 25">
              <a:extLst>
                <a:ext uri="{FF2B5EF4-FFF2-40B4-BE49-F238E27FC236}">
                  <a16:creationId xmlns:a16="http://schemas.microsoft.com/office/drawing/2014/main" id="{0FDD0A17-94F4-4227-AD5B-4A1E738A0534}"/>
                </a:ext>
              </a:extLst>
            </p:cNvPr>
            <p:cNvSpPr/>
            <p:nvPr/>
          </p:nvSpPr>
          <p:spPr>
            <a:xfrm rot="15441675" flipH="1">
              <a:off x="6791188" y="5282871"/>
              <a:ext cx="7589989" cy="2318010"/>
            </a:xfrm>
            <a:prstGeom prst="arc">
              <a:avLst>
                <a:gd name="adj1" fmla="val 16200000"/>
                <a:gd name="adj2" fmla="val 36536"/>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p>
          </p:txBody>
        </p:sp>
        <p:sp>
          <p:nvSpPr>
            <p:cNvPr id="36" name="Cung 35">
              <a:extLst>
                <a:ext uri="{FF2B5EF4-FFF2-40B4-BE49-F238E27FC236}">
                  <a16:creationId xmlns:a16="http://schemas.microsoft.com/office/drawing/2014/main" id="{7F93F43A-DB8C-80D1-AF93-A7C376C65A01}"/>
                </a:ext>
              </a:extLst>
            </p:cNvPr>
            <p:cNvSpPr/>
            <p:nvPr/>
          </p:nvSpPr>
          <p:spPr>
            <a:xfrm rot="19168520" flipH="1" flipV="1">
              <a:off x="2639265" y="4397107"/>
              <a:ext cx="9300391" cy="1891714"/>
            </a:xfrm>
            <a:prstGeom prst="arc">
              <a:avLst>
                <a:gd name="adj1" fmla="val 16200000"/>
                <a:gd name="adj2" fmla="val 36536"/>
              </a:avLst>
            </a:prstGeom>
            <a:ln>
              <a:solidFill>
                <a:srgbClr val="FF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p>
          </p:txBody>
        </p:sp>
        <p:grpSp>
          <p:nvGrpSpPr>
            <p:cNvPr id="39" name="Nhóm 38">
              <a:extLst>
                <a:ext uri="{FF2B5EF4-FFF2-40B4-BE49-F238E27FC236}">
                  <a16:creationId xmlns:a16="http://schemas.microsoft.com/office/drawing/2014/main" id="{76B88949-2397-35D5-181B-4528F63D8154}"/>
                </a:ext>
              </a:extLst>
            </p:cNvPr>
            <p:cNvGrpSpPr/>
            <p:nvPr/>
          </p:nvGrpSpPr>
          <p:grpSpPr>
            <a:xfrm>
              <a:off x="4090546" y="2122980"/>
              <a:ext cx="10953280" cy="8391667"/>
              <a:chOff x="3946018" y="2089867"/>
              <a:chExt cx="10953280" cy="8391667"/>
            </a:xfrm>
          </p:grpSpPr>
          <p:sp>
            <p:nvSpPr>
              <p:cNvPr id="9" name="Hộp Văn bản 8">
                <a:extLst>
                  <a:ext uri="{FF2B5EF4-FFF2-40B4-BE49-F238E27FC236}">
                    <a16:creationId xmlns:a16="http://schemas.microsoft.com/office/drawing/2014/main" id="{336BDAEF-CEAB-DF0B-D9AD-3E340C14A9D4}"/>
                  </a:ext>
                </a:extLst>
              </p:cNvPr>
              <p:cNvSpPr txBox="1"/>
              <p:nvPr/>
            </p:nvSpPr>
            <p:spPr>
              <a:xfrm>
                <a:off x="7361168" y="6239702"/>
                <a:ext cx="3398025" cy="121398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TRUYỆN NGẮN</a:t>
                </a:r>
              </a:p>
            </p:txBody>
          </p:sp>
          <p:sp>
            <p:nvSpPr>
              <p:cNvPr id="10" name="Cung 9">
                <a:extLst>
                  <a:ext uri="{FF2B5EF4-FFF2-40B4-BE49-F238E27FC236}">
                    <a16:creationId xmlns:a16="http://schemas.microsoft.com/office/drawing/2014/main" id="{C17556D2-F6C0-646C-039D-040FC55F351B}"/>
                  </a:ext>
                </a:extLst>
              </p:cNvPr>
              <p:cNvSpPr/>
              <p:nvPr/>
            </p:nvSpPr>
            <p:spPr>
              <a:xfrm rot="17120914">
                <a:off x="6490282" y="4576943"/>
                <a:ext cx="7480941" cy="2608320"/>
              </a:xfrm>
              <a:prstGeom prst="arc">
                <a:avLst>
                  <a:gd name="adj1" fmla="val 16200000"/>
                  <a:gd name="adj2" fmla="val 3653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12" name="Hộp Văn bản 11">
                <a:extLst>
                  <a:ext uri="{FF2B5EF4-FFF2-40B4-BE49-F238E27FC236}">
                    <a16:creationId xmlns:a16="http://schemas.microsoft.com/office/drawing/2014/main" id="{80899891-55D2-CE64-3FED-474D2EC01A50}"/>
                  </a:ext>
                </a:extLst>
              </p:cNvPr>
              <p:cNvSpPr txBox="1"/>
              <p:nvPr/>
            </p:nvSpPr>
            <p:spPr>
              <a:xfrm>
                <a:off x="8770604" y="2089867"/>
                <a:ext cx="3398025" cy="693708"/>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Khái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niệm</a:t>
                </a:r>
                <a:endParaRPr lang="en-US" b="1" dirty="0">
                  <a:latin typeface="Times New Roman" panose="02020603050405020304" pitchFamily="18" charset="0"/>
                  <a:cs typeface="Times New Roman" panose="02020603050405020304" pitchFamily="18" charset="0"/>
                </a:endParaRPr>
              </a:p>
            </p:txBody>
          </p:sp>
          <p:sp>
            <p:nvSpPr>
              <p:cNvPr id="23" name="Cung 22">
                <a:extLst>
                  <a:ext uri="{FF2B5EF4-FFF2-40B4-BE49-F238E27FC236}">
                    <a16:creationId xmlns:a16="http://schemas.microsoft.com/office/drawing/2014/main" id="{7B5FFA9E-E8AD-A5F9-5005-B8FA59BD6377}"/>
                  </a:ext>
                </a:extLst>
              </p:cNvPr>
              <p:cNvSpPr/>
              <p:nvPr/>
            </p:nvSpPr>
            <p:spPr>
              <a:xfrm>
                <a:off x="5532449" y="5748800"/>
                <a:ext cx="7901822" cy="2134658"/>
              </a:xfrm>
              <a:prstGeom prst="arc">
                <a:avLst>
                  <a:gd name="adj1" fmla="val 16200000"/>
                  <a:gd name="adj2" fmla="val 36536"/>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p>
            </p:txBody>
          </p:sp>
          <p:sp>
            <p:nvSpPr>
              <p:cNvPr id="25" name="Hộp Văn bản 24">
                <a:extLst>
                  <a:ext uri="{FF2B5EF4-FFF2-40B4-BE49-F238E27FC236}">
                    <a16:creationId xmlns:a16="http://schemas.microsoft.com/office/drawing/2014/main" id="{F7368849-EE27-6F5C-7982-F2D41DA472BC}"/>
                  </a:ext>
                </a:extLst>
              </p:cNvPr>
              <p:cNvSpPr txBox="1"/>
              <p:nvPr/>
            </p:nvSpPr>
            <p:spPr>
              <a:xfrm rot="706309">
                <a:off x="11501273" y="5534249"/>
                <a:ext cx="3398025" cy="693708"/>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Cốt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truyện</a:t>
                </a:r>
                <a:endParaRPr lang="en-US" b="1" dirty="0">
                  <a:latin typeface="Times New Roman" panose="02020603050405020304" pitchFamily="18" charset="0"/>
                  <a:cs typeface="Times New Roman" panose="02020603050405020304" pitchFamily="18" charset="0"/>
                </a:endParaRPr>
              </a:p>
            </p:txBody>
          </p:sp>
          <p:sp>
            <p:nvSpPr>
              <p:cNvPr id="27" name="Hộp Văn bản 26">
                <a:extLst>
                  <a:ext uri="{FF2B5EF4-FFF2-40B4-BE49-F238E27FC236}">
                    <a16:creationId xmlns:a16="http://schemas.microsoft.com/office/drawing/2014/main" id="{0F7A850E-F60C-E394-BADD-EE72A7869021}"/>
                  </a:ext>
                </a:extLst>
              </p:cNvPr>
              <p:cNvSpPr txBox="1"/>
              <p:nvPr/>
            </p:nvSpPr>
            <p:spPr>
              <a:xfrm rot="3970634">
                <a:off x="8887813" y="8098953"/>
                <a:ext cx="3368491" cy="139667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3. </a:t>
                </a:r>
                <a:r>
                  <a:rPr lang="en-US" b="1" dirty="0" err="1">
                    <a:latin typeface="Times New Roman" panose="02020603050405020304" pitchFamily="18" charset="0"/>
                    <a:cs typeface="Times New Roman" panose="02020603050405020304" pitchFamily="18" charset="0"/>
                  </a:rPr>
                  <a:t>Điểm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nhìn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ngôi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thứ</a:t>
                </a:r>
                <a:r>
                  <a:rPr lang="en-US" b="1" dirty="0">
                    <a:latin typeface="Times New Roman" panose="02020603050405020304" pitchFamily="18" charset="0"/>
                    <a:cs typeface="Times New Roman" panose="02020603050405020304" pitchFamily="18" charset="0"/>
                  </a:rPr>
                  <a:t> 3</a:t>
                </a:r>
              </a:p>
            </p:txBody>
          </p:sp>
          <p:sp>
            <p:nvSpPr>
              <p:cNvPr id="29" name="Cung 28">
                <a:extLst>
                  <a:ext uri="{FF2B5EF4-FFF2-40B4-BE49-F238E27FC236}">
                    <a16:creationId xmlns:a16="http://schemas.microsoft.com/office/drawing/2014/main" id="{7D4785DF-0B69-DA1F-DF18-2E4629006880}"/>
                  </a:ext>
                </a:extLst>
              </p:cNvPr>
              <p:cNvSpPr/>
              <p:nvPr/>
            </p:nvSpPr>
            <p:spPr>
              <a:xfrm rot="14103011" flipV="1">
                <a:off x="5537464" y="4601312"/>
                <a:ext cx="4844879" cy="1241331"/>
              </a:xfrm>
              <a:prstGeom prst="arc">
                <a:avLst>
                  <a:gd name="adj1" fmla="val 16200000"/>
                  <a:gd name="adj2" fmla="val 36536"/>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p>
            </p:txBody>
          </p:sp>
          <p:sp>
            <p:nvSpPr>
              <p:cNvPr id="34" name="Hộp Văn bản 33">
                <a:extLst>
                  <a:ext uri="{FF2B5EF4-FFF2-40B4-BE49-F238E27FC236}">
                    <a16:creationId xmlns:a16="http://schemas.microsoft.com/office/drawing/2014/main" id="{91D179B9-8302-83A8-7DBA-AA7A855636D1}"/>
                  </a:ext>
                </a:extLst>
              </p:cNvPr>
              <p:cNvSpPr txBox="1"/>
              <p:nvPr/>
            </p:nvSpPr>
            <p:spPr>
              <a:xfrm>
                <a:off x="6113330" y="3990551"/>
                <a:ext cx="3398025" cy="693708"/>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5. </a:t>
                </a:r>
                <a:r>
                  <a:rPr lang="en-US" b="1" dirty="0" err="1">
                    <a:latin typeface="Times New Roman" panose="02020603050405020304" pitchFamily="18" charset="0"/>
                    <a:cs typeface="Times New Roman" panose="02020603050405020304" pitchFamily="18" charset="0"/>
                  </a:rPr>
                  <a:t>Nhân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endParaRPr lang="en-US" b="1" dirty="0">
                  <a:latin typeface="Times New Roman" panose="02020603050405020304" pitchFamily="18" charset="0"/>
                  <a:cs typeface="Times New Roman" panose="02020603050405020304" pitchFamily="18" charset="0"/>
                </a:endParaRPr>
              </a:p>
            </p:txBody>
          </p:sp>
          <p:sp>
            <p:nvSpPr>
              <p:cNvPr id="37" name="Hộp Văn bản 36">
                <a:extLst>
                  <a:ext uri="{FF2B5EF4-FFF2-40B4-BE49-F238E27FC236}">
                    <a16:creationId xmlns:a16="http://schemas.microsoft.com/office/drawing/2014/main" id="{95CEAC84-CC8C-D5BB-CDC9-DE09422EC06D}"/>
                  </a:ext>
                </a:extLst>
              </p:cNvPr>
              <p:cNvSpPr txBox="1"/>
              <p:nvPr/>
            </p:nvSpPr>
            <p:spPr>
              <a:xfrm rot="19797679">
                <a:off x="3946018" y="6118905"/>
                <a:ext cx="3957254" cy="121398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4. </a:t>
                </a:r>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thay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đổi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điểm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nhìn</a:t>
                </a:r>
                <a:endParaRPr lang="en-US" b="1" dirty="0">
                  <a:latin typeface="Times New Roman" panose="02020603050405020304" pitchFamily="18" charset="0"/>
                  <a:cs typeface="Times New Roman" panose="02020603050405020304" pitchFamily="18" charset="0"/>
                </a:endParaRPr>
              </a:p>
            </p:txBody>
          </p:sp>
        </p:grpSp>
      </p:grpSp>
      <p:sp>
        <p:nvSpPr>
          <p:cNvPr id="30" name="Hộp Văn bản 29">
            <a:extLst>
              <a:ext uri="{FF2B5EF4-FFF2-40B4-BE49-F238E27FC236}">
                <a16:creationId xmlns:a16="http://schemas.microsoft.com/office/drawing/2014/main" id="{F406E882-0C73-24FA-BADB-03BF47BF1C20}"/>
              </a:ext>
            </a:extLst>
          </p:cNvPr>
          <p:cNvSpPr txBox="1"/>
          <p:nvPr/>
        </p:nvSpPr>
        <p:spPr>
          <a:xfrm>
            <a:off x="6991214" y="428816"/>
            <a:ext cx="4435349" cy="553998"/>
          </a:xfrm>
          <a:prstGeom prst="rect">
            <a:avLst/>
          </a:prstGeom>
          <a:noFill/>
          <a:ln>
            <a:solidFill>
              <a:srgbClr val="86A9D2"/>
            </a:solidFill>
          </a:ln>
        </p:spPr>
        <p:txBody>
          <a:bodyPr wrap="square" lIns="60954" tIns="30477" rIns="60954" bIns="30477" rtlCol="0">
            <a:spAutoFit/>
          </a:bodyPr>
          <a:lstStyle/>
          <a:p>
            <a:pPr algn="ctr"/>
            <a:r>
              <a:rPr lang="en-US" sz="1600" dirty="0" err="1">
                <a:latin typeface="Times New Roman" panose="02020603050405020304" pitchFamily="18" charset="0"/>
                <a:cs typeface="Times New Roman" panose="02020603050405020304" pitchFamily="18" charset="0"/>
              </a:rPr>
              <a:t>Tự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hư</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cấu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dung </a:t>
            </a:r>
            <a:r>
              <a:rPr lang="en-US" sz="1600" dirty="0" err="1">
                <a:latin typeface="Times New Roman" panose="02020603050405020304" pitchFamily="18" charset="0"/>
                <a:cs typeface="Times New Roman" panose="02020603050405020304" pitchFamily="18" charset="0"/>
              </a:rPr>
              <a:t>lượng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nhỏ</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phù</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hợp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1 </a:t>
            </a:r>
            <a:r>
              <a:rPr lang="en-US" sz="1600" dirty="0" err="1">
                <a:latin typeface="Times New Roman" panose="02020603050405020304" pitchFamily="18" charset="0"/>
                <a:cs typeface="Times New Roman" panose="02020603050405020304" pitchFamily="18" charset="0"/>
              </a:rPr>
              <a:t>lần</a:t>
            </a:r>
            <a:endParaRPr lang="en-US" sz="1600" dirty="0">
              <a:latin typeface="Times New Roman" panose="02020603050405020304" pitchFamily="18" charset="0"/>
              <a:cs typeface="Times New Roman" panose="02020603050405020304" pitchFamily="18" charset="0"/>
            </a:endParaRPr>
          </a:p>
        </p:txBody>
      </p:sp>
      <p:sp>
        <p:nvSpPr>
          <p:cNvPr id="32" name="Hộp Văn bản 31">
            <a:extLst>
              <a:ext uri="{FF2B5EF4-FFF2-40B4-BE49-F238E27FC236}">
                <a16:creationId xmlns:a16="http://schemas.microsoft.com/office/drawing/2014/main" id="{E9D89535-CD9C-5E00-444E-CE4F14BD9A35}"/>
              </a:ext>
            </a:extLst>
          </p:cNvPr>
          <p:cNvSpPr txBox="1"/>
          <p:nvPr/>
        </p:nvSpPr>
        <p:spPr>
          <a:xfrm>
            <a:off x="7119652" y="1218139"/>
            <a:ext cx="4435349" cy="800213"/>
          </a:xfrm>
          <a:prstGeom prst="rect">
            <a:avLst/>
          </a:prstGeom>
          <a:noFill/>
          <a:ln>
            <a:solidFill>
              <a:srgbClr val="86A9D2"/>
            </a:solidFill>
          </a:ln>
        </p:spPr>
        <p:txBody>
          <a:bodyPr wrap="square" lIns="60954" tIns="30477" rIns="60954" bIns="30477" rtlCol="0">
            <a:spAutoFit/>
          </a:bodyPr>
          <a:lstStyle/>
          <a:p>
            <a:pPr algn="ctr"/>
            <a:r>
              <a:rPr lang="en-US" sz="1600" dirty="0">
                <a:latin typeface="Times New Roman" panose="02020603050405020304" pitchFamily="18" charset="0"/>
                <a:cs typeface="Times New Roman" panose="02020603050405020304" pitchFamily="18" charset="0"/>
              </a:rPr>
              <a:t>Quy </a:t>
            </a:r>
            <a:r>
              <a:rPr lang="en-US" sz="1600" dirty="0" err="1">
                <a:latin typeface="Times New Roman" panose="02020603050405020304" pitchFamily="18" charset="0"/>
                <a:cs typeface="Times New Roman" panose="02020603050405020304" pitchFamily="18" charset="0"/>
              </a:rPr>
              <a:t>mô</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chế</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lượng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ngắn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chỉ</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miêu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khía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cạnh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1 </a:t>
            </a:r>
            <a:r>
              <a:rPr lang="en-US" sz="1600" dirty="0" err="1">
                <a:latin typeface="Times New Roman" panose="02020603050405020304" pitchFamily="18" charset="0"/>
                <a:cs typeface="Times New Roman" panose="02020603050405020304" pitchFamily="18" charset="0"/>
              </a:rPr>
              <a:t>trạng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hội</a:t>
            </a:r>
            <a:endParaRPr lang="en-US" sz="1600" dirty="0">
              <a:latin typeface="Times New Roman" panose="02020603050405020304" pitchFamily="18" charset="0"/>
              <a:cs typeface="Times New Roman" panose="02020603050405020304" pitchFamily="18" charset="0"/>
            </a:endParaRPr>
          </a:p>
        </p:txBody>
      </p:sp>
      <p:sp>
        <p:nvSpPr>
          <p:cNvPr id="33" name="Hộp Văn bản 32">
            <a:extLst>
              <a:ext uri="{FF2B5EF4-FFF2-40B4-BE49-F238E27FC236}">
                <a16:creationId xmlns:a16="http://schemas.microsoft.com/office/drawing/2014/main" id="{8EBB0B42-E578-64FD-F8BB-F9DF6AF6B6F5}"/>
              </a:ext>
            </a:extLst>
          </p:cNvPr>
          <p:cNvSpPr txBox="1"/>
          <p:nvPr/>
        </p:nvSpPr>
        <p:spPr>
          <a:xfrm>
            <a:off x="8024280" y="2257846"/>
            <a:ext cx="3339611" cy="800213"/>
          </a:xfrm>
          <a:prstGeom prst="rect">
            <a:avLst/>
          </a:prstGeom>
          <a:noFill/>
          <a:ln>
            <a:solidFill>
              <a:srgbClr val="FF0000"/>
            </a:solidFill>
          </a:ln>
        </p:spPr>
        <p:txBody>
          <a:bodyPr wrap="square" lIns="60954" tIns="30477" rIns="60954" bIns="30477" rtlCol="0">
            <a:spAutoFit/>
          </a:bodyPr>
          <a:lstStyle/>
          <a:p>
            <a:pPr algn="ctr"/>
            <a:r>
              <a:rPr lang="en-US" sz="1600" dirty="0" err="1">
                <a:latin typeface="Times New Roman" panose="02020603050405020304" pitchFamily="18" charset="0"/>
                <a:cs typeface="Times New Roman" panose="02020603050405020304" pitchFamily="18" charset="0"/>
              </a:rPr>
              <a:t>Cốt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ngắn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giản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cô</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đúc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xoay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quanh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huống</a:t>
            </a:r>
            <a:endParaRPr lang="en-US" sz="1600" dirty="0">
              <a:latin typeface="Times New Roman" panose="02020603050405020304" pitchFamily="18" charset="0"/>
              <a:cs typeface="Times New Roman" panose="02020603050405020304" pitchFamily="18" charset="0"/>
            </a:endParaRPr>
          </a:p>
        </p:txBody>
      </p:sp>
      <p:sp>
        <p:nvSpPr>
          <p:cNvPr id="41" name="Hộp Văn bản 40">
            <a:extLst>
              <a:ext uri="{FF2B5EF4-FFF2-40B4-BE49-F238E27FC236}">
                <a16:creationId xmlns:a16="http://schemas.microsoft.com/office/drawing/2014/main" id="{8C5CF2D5-0C9D-EE7E-6419-E6353FB93C9B}"/>
              </a:ext>
            </a:extLst>
          </p:cNvPr>
          <p:cNvSpPr txBox="1"/>
          <p:nvPr/>
        </p:nvSpPr>
        <p:spPr>
          <a:xfrm>
            <a:off x="8038853" y="3101660"/>
            <a:ext cx="3656689" cy="1046434"/>
          </a:xfrm>
          <a:prstGeom prst="rect">
            <a:avLst/>
          </a:prstGeom>
          <a:noFill/>
          <a:ln>
            <a:solidFill>
              <a:srgbClr val="FF0000"/>
            </a:solidFill>
          </a:ln>
        </p:spPr>
        <p:txBody>
          <a:bodyPr wrap="square" lIns="60954" tIns="30477" rIns="60954" bIns="30477" rtlCol="0">
            <a:spAutoFit/>
          </a:bodyPr>
          <a:lstStyle/>
          <a:p>
            <a:pPr algn="ctr"/>
            <a:r>
              <a:rPr lang="en-US" sz="1600" dirty="0">
                <a:latin typeface="Times New Roman" panose="02020603050405020304" pitchFamily="18" charset="0"/>
                <a:cs typeface="Times New Roman" panose="02020603050405020304" pitchFamily="18" charset="0"/>
              </a:rPr>
              <a:t>Trong </a:t>
            </a:r>
            <a:r>
              <a:rPr lang="en-US" sz="1600" dirty="0" err="1">
                <a:latin typeface="Times New Roman" panose="02020603050405020304" pitchFamily="18" charset="0"/>
                <a:cs typeface="Times New Roman" panose="02020603050405020304" pitchFamily="18" charset="0"/>
              </a:rPr>
              <a:t>đó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câu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sắp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xếp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theo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hướng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choỗi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biến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chính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dồn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nén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mâu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thuẫn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khoảng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ngắn</a:t>
            </a:r>
            <a:endParaRPr lang="en-US" sz="1600" dirty="0">
              <a:latin typeface="Times New Roman" panose="02020603050405020304" pitchFamily="18" charset="0"/>
              <a:cs typeface="Times New Roman" panose="02020603050405020304" pitchFamily="18" charset="0"/>
            </a:endParaRPr>
          </a:p>
        </p:txBody>
      </p:sp>
      <p:sp>
        <p:nvSpPr>
          <p:cNvPr id="42" name="Hộp Văn bản 41">
            <a:extLst>
              <a:ext uri="{FF2B5EF4-FFF2-40B4-BE49-F238E27FC236}">
                <a16:creationId xmlns:a16="http://schemas.microsoft.com/office/drawing/2014/main" id="{9884A137-D382-243B-7E6A-68380F2D481A}"/>
              </a:ext>
            </a:extLst>
          </p:cNvPr>
          <p:cNvSpPr txBox="1"/>
          <p:nvPr/>
        </p:nvSpPr>
        <p:spPr>
          <a:xfrm>
            <a:off x="6991214" y="4220982"/>
            <a:ext cx="4305391" cy="1292656"/>
          </a:xfrm>
          <a:prstGeom prst="rect">
            <a:avLst/>
          </a:prstGeom>
          <a:noFill/>
          <a:ln>
            <a:solidFill>
              <a:srgbClr val="00B0F0"/>
            </a:solidFill>
          </a:ln>
        </p:spPr>
        <p:txBody>
          <a:bodyPr wrap="square" lIns="60954" tIns="30477" rIns="60954" bIns="30477" rtlCol="0">
            <a:spAutoFit/>
          </a:bodyPr>
          <a:lstStyle/>
          <a:p>
            <a:pPr algn="ctr"/>
            <a:r>
              <a:rPr lang="en-US" sz="1600" b="1" dirty="0" err="1">
                <a:latin typeface="Times New Roman" panose="02020603050405020304" pitchFamily="18" charset="0"/>
                <a:cs typeface="Times New Roman" panose="02020603050405020304" pitchFamily="18" charset="0"/>
              </a:rPr>
              <a:t>Ngôi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thứ</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ba</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toàn</a:t>
            </a:r>
            <a:r>
              <a:rPr lang="en-US" sz="1600" b="1" dirty="0">
                <a:latin typeface="Times New Roman" panose="02020603050405020304" pitchFamily="18" charset="0"/>
                <a:cs typeface="Times New Roman" panose="02020603050405020304" pitchFamily="18" charset="0"/>
              </a:rPr>
              <a:t> tri: </a:t>
            </a:r>
            <a:r>
              <a:rPr lang="en-US" sz="1600" dirty="0" err="1">
                <a:latin typeface="Times New Roman" panose="02020603050405020304" pitchFamily="18" charset="0"/>
                <a:cs typeface="Times New Roman" panose="02020603050405020304" pitchFamily="18" charset="0"/>
              </a:rPr>
              <a:t>Tầm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hiểu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chuyện</a:t>
            </a:r>
            <a:r>
              <a:rPr lang="en-US" sz="1600" dirty="0">
                <a:latin typeface="Times New Roman" panose="02020603050405020304" pitchFamily="18" charset="0"/>
                <a:cs typeface="Times New Roman" panose="02020603050405020304" pitchFamily="18" charset="0"/>
              </a:rPr>
              <a:t> bao </a:t>
            </a:r>
            <a:r>
              <a:rPr lang="en-US" sz="1600" dirty="0" err="1">
                <a:latin typeface="Times New Roman" panose="02020603050405020304" pitchFamily="18" charset="0"/>
                <a:cs typeface="Times New Roman" panose="02020603050405020304" pitchFamily="18" charset="0"/>
              </a:rPr>
              <a:t>trùm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toàn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bộ</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thế</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bị</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nhìn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Thâu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suốt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suy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nghĩ</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xúc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mọi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địa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kiện</a:t>
            </a:r>
            <a:endParaRPr lang="en-US" sz="1600" dirty="0">
              <a:latin typeface="Times New Roman" panose="02020603050405020304" pitchFamily="18" charset="0"/>
              <a:cs typeface="Times New Roman" panose="02020603050405020304" pitchFamily="18" charset="0"/>
            </a:endParaRPr>
          </a:p>
        </p:txBody>
      </p:sp>
      <p:sp>
        <p:nvSpPr>
          <p:cNvPr id="43" name="Hộp Văn bản 42">
            <a:extLst>
              <a:ext uri="{FF2B5EF4-FFF2-40B4-BE49-F238E27FC236}">
                <a16:creationId xmlns:a16="http://schemas.microsoft.com/office/drawing/2014/main" id="{1780D33D-4BE4-3F2E-451D-932067B8DF07}"/>
              </a:ext>
            </a:extLst>
          </p:cNvPr>
          <p:cNvSpPr txBox="1"/>
          <p:nvPr/>
        </p:nvSpPr>
        <p:spPr>
          <a:xfrm>
            <a:off x="5386255" y="5671072"/>
            <a:ext cx="6309284" cy="800213"/>
          </a:xfrm>
          <a:prstGeom prst="rect">
            <a:avLst/>
          </a:prstGeom>
          <a:noFill/>
          <a:ln>
            <a:solidFill>
              <a:srgbClr val="00B0F0"/>
            </a:solidFill>
          </a:ln>
        </p:spPr>
        <p:txBody>
          <a:bodyPr wrap="square" lIns="60954" tIns="30477" rIns="60954" bIns="30477" rtlCol="0">
            <a:spAutoFit/>
          </a:bodyPr>
          <a:lstStyle/>
          <a:p>
            <a:pPr algn="ctr"/>
            <a:r>
              <a:rPr lang="en-US" sz="1600" b="1" dirty="0" err="1">
                <a:latin typeface="Times New Roman" panose="02020603050405020304" pitchFamily="18" charset="0"/>
                <a:cs typeface="Times New Roman" panose="02020603050405020304" pitchFamily="18" charset="0"/>
              </a:rPr>
              <a:t>Ngôi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thứ</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ba</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hạn</a:t>
            </a:r>
            <a:r>
              <a:rPr lang="en-US" sz="1600" b="1" dirty="0">
                <a:latin typeface="Times New Roman" panose="02020603050405020304" pitchFamily="18" charset="0"/>
                <a:cs typeface="Times New Roman" panose="02020603050405020304" pitchFamily="18" charset="0"/>
              </a:rPr>
              <a:t> tri: </a:t>
            </a:r>
            <a:r>
              <a:rPr lang="en-US" sz="1600" dirty="0" err="1">
                <a:latin typeface="Times New Roman" panose="02020603050405020304" pitchFamily="18" charset="0"/>
                <a:cs typeface="Times New Roman" panose="02020603050405020304" pitchFamily="18" charset="0"/>
              </a:rPr>
              <a:t>Tầm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hiểu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bị</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nhìn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tâm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Chỉ</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thâu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suốt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suy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nghĩ</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xúc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xúc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biết</a:t>
            </a:r>
            <a:r>
              <a:rPr lang="en-US" sz="1600" dirty="0">
                <a:latin typeface="Times New Roman" panose="02020603050405020304" pitchFamily="18" charset="0"/>
                <a:cs typeface="Times New Roman" panose="02020603050405020304" pitchFamily="18" charset="0"/>
              </a:rPr>
              <a:t>.</a:t>
            </a:r>
          </a:p>
        </p:txBody>
      </p:sp>
      <p:sp>
        <p:nvSpPr>
          <p:cNvPr id="44" name="Hộp Văn bản 43">
            <a:extLst>
              <a:ext uri="{FF2B5EF4-FFF2-40B4-BE49-F238E27FC236}">
                <a16:creationId xmlns:a16="http://schemas.microsoft.com/office/drawing/2014/main" id="{666CD2D2-283F-2E8F-0D46-71CB6F3CD90A}"/>
              </a:ext>
            </a:extLst>
          </p:cNvPr>
          <p:cNvSpPr txBox="1"/>
          <p:nvPr/>
        </p:nvSpPr>
        <p:spPr>
          <a:xfrm>
            <a:off x="430520" y="695601"/>
            <a:ext cx="5234960" cy="307771"/>
          </a:xfrm>
          <a:prstGeom prst="rect">
            <a:avLst/>
          </a:prstGeom>
          <a:noFill/>
          <a:ln>
            <a:solidFill>
              <a:srgbClr val="00B050"/>
            </a:solidFill>
          </a:ln>
        </p:spPr>
        <p:txBody>
          <a:bodyPr wrap="square" lIns="60954" tIns="30477" rIns="60954" bIns="30477" rtlCol="0">
            <a:spAutoFit/>
          </a:bodyPr>
          <a:lstStyle/>
          <a:p>
            <a:pPr algn="ct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chính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lượng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chỉ</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1-2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chính</a:t>
            </a:r>
            <a:r>
              <a:rPr lang="en-US" sz="1600" dirty="0">
                <a:latin typeface="Times New Roman" panose="02020603050405020304" pitchFamily="18" charset="0"/>
                <a:cs typeface="Times New Roman" panose="02020603050405020304" pitchFamily="18" charset="0"/>
              </a:rPr>
              <a:t>.</a:t>
            </a:r>
          </a:p>
        </p:txBody>
      </p:sp>
      <p:sp>
        <p:nvSpPr>
          <p:cNvPr id="45" name="Hộp Văn bản 44">
            <a:extLst>
              <a:ext uri="{FF2B5EF4-FFF2-40B4-BE49-F238E27FC236}">
                <a16:creationId xmlns:a16="http://schemas.microsoft.com/office/drawing/2014/main" id="{1C91161D-7B3F-6DD3-8C67-84249EEF0AC6}"/>
              </a:ext>
            </a:extLst>
          </p:cNvPr>
          <p:cNvSpPr txBox="1"/>
          <p:nvPr/>
        </p:nvSpPr>
        <p:spPr>
          <a:xfrm>
            <a:off x="412834" y="1134990"/>
            <a:ext cx="4235711" cy="553992"/>
          </a:xfrm>
          <a:prstGeom prst="rect">
            <a:avLst/>
          </a:prstGeom>
          <a:noFill/>
          <a:ln>
            <a:solidFill>
              <a:srgbClr val="00B050"/>
            </a:solidFill>
          </a:ln>
        </p:spPr>
        <p:txBody>
          <a:bodyPr wrap="square" lIns="60954" tIns="30477" rIns="60954" bIns="30477" rtlCol="0">
            <a:spAutoFit/>
          </a:bodyPr>
          <a:lstStyle/>
          <a:p>
            <a:pPr algn="ctr"/>
            <a:r>
              <a:rPr lang="en-US" sz="1600" dirty="0">
                <a:latin typeface="Times New Roman" panose="02020603050405020304" pitchFamily="18" charset="0"/>
                <a:cs typeface="Times New Roman" panose="02020603050405020304" pitchFamily="18" charset="0"/>
              </a:rPr>
              <a:t>Vai </a:t>
            </a:r>
            <a:r>
              <a:rPr lang="en-US" sz="1600" dirty="0" err="1">
                <a:latin typeface="Times New Roman" panose="02020603050405020304" pitchFamily="18" charset="0"/>
                <a:cs typeface="Times New Roman" panose="02020603050405020304" pitchFamily="18" charset="0"/>
              </a:rPr>
              <a:t>trò</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tư</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tưởng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phẩm</a:t>
            </a:r>
            <a:r>
              <a:rPr lang="en-US" sz="1600" dirty="0">
                <a:latin typeface="Times New Roman" panose="02020603050405020304" pitchFamily="18" charset="0"/>
                <a:cs typeface="Times New Roman" panose="02020603050405020304" pitchFamily="18" charset="0"/>
              </a:rPr>
              <a:t>.</a:t>
            </a:r>
          </a:p>
        </p:txBody>
      </p:sp>
      <p:sp>
        <p:nvSpPr>
          <p:cNvPr id="46" name="Hộp Văn bản 45">
            <a:extLst>
              <a:ext uri="{FF2B5EF4-FFF2-40B4-BE49-F238E27FC236}">
                <a16:creationId xmlns:a16="http://schemas.microsoft.com/office/drawing/2014/main" id="{F60D11CF-0F9C-85FF-2D76-65B253F3ADFE}"/>
              </a:ext>
            </a:extLst>
          </p:cNvPr>
          <p:cNvSpPr txBox="1"/>
          <p:nvPr/>
        </p:nvSpPr>
        <p:spPr>
          <a:xfrm>
            <a:off x="398324" y="1602662"/>
            <a:ext cx="4224723" cy="1292656"/>
          </a:xfrm>
          <a:prstGeom prst="rect">
            <a:avLst/>
          </a:prstGeom>
          <a:noFill/>
          <a:ln>
            <a:solidFill>
              <a:srgbClr val="00B050"/>
            </a:solidFill>
          </a:ln>
        </p:spPr>
        <p:txBody>
          <a:bodyPr wrap="square" lIns="60954" tIns="30477" rIns="60954" bIns="30477" rtlCol="0">
            <a:spAutoFit/>
          </a:bodyPr>
          <a:lstStyle/>
          <a:p>
            <a:r>
              <a:rPr lang="en-US" sz="1600" dirty="0" err="1">
                <a:latin typeface="Times New Roman" panose="02020603050405020304" pitchFamily="18" charset="0"/>
                <a:cs typeface="Times New Roman" panose="02020603050405020304" pitchFamily="18" charset="0"/>
              </a:rPr>
              <a:t>Phương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khắc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a:t>
            </a:r>
          </a:p>
          <a:p>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bộc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lộ</a:t>
            </a:r>
            <a:r>
              <a:rPr lang="en-US" sz="1600" dirty="0">
                <a:latin typeface="Times New Roman" panose="02020603050405020304" pitchFamily="18" charset="0"/>
                <a:cs typeface="Times New Roman" panose="02020603050405020304" pitchFamily="18" charset="0"/>
              </a:rPr>
              <a:t> qua </a:t>
            </a:r>
            <a:r>
              <a:rPr lang="en-US" sz="1600" dirty="0" err="1">
                <a:latin typeface="Times New Roman" panose="02020603050405020304" pitchFamily="18" charset="0"/>
                <a:cs typeface="Times New Roman" panose="02020603050405020304" pitchFamily="18" charset="0"/>
              </a:rPr>
              <a:t>ngoại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thoại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thoại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nội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tâm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suy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nghĩ</a:t>
            </a:r>
            <a:r>
              <a:rPr lang="en-US" sz="1600" dirty="0">
                <a:latin typeface="Times New Roman" panose="02020603050405020304" pitchFamily="18" charset="0"/>
                <a:cs typeface="Times New Roman" panose="02020603050405020304" pitchFamily="18" charset="0"/>
              </a:rPr>
              <a:t>,…</a:t>
            </a:r>
          </a:p>
          <a:p>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Đánh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khác</a:t>
            </a:r>
            <a:r>
              <a:rPr lang="en-US" sz="1600" dirty="0">
                <a:latin typeface="Times New Roman" panose="02020603050405020304" pitchFamily="18" charset="0"/>
                <a:cs typeface="Times New Roman" panose="02020603050405020304" pitchFamily="18" charset="0"/>
              </a:rPr>
              <a:t>.</a:t>
            </a:r>
          </a:p>
          <a:p>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chuyện</a:t>
            </a:r>
            <a:endParaRPr lang="en-US" sz="1600" dirty="0">
              <a:latin typeface="Times New Roman" panose="02020603050405020304" pitchFamily="18" charset="0"/>
              <a:cs typeface="Times New Roman" panose="02020603050405020304" pitchFamily="18" charset="0"/>
            </a:endParaRPr>
          </a:p>
        </p:txBody>
      </p:sp>
      <p:sp>
        <p:nvSpPr>
          <p:cNvPr id="47" name="Hộp Văn bản 46">
            <a:extLst>
              <a:ext uri="{FF2B5EF4-FFF2-40B4-BE49-F238E27FC236}">
                <a16:creationId xmlns:a16="http://schemas.microsoft.com/office/drawing/2014/main" id="{C0625E4C-CF7C-DC35-6627-49535C716EBC}"/>
              </a:ext>
            </a:extLst>
          </p:cNvPr>
          <p:cNvSpPr txBox="1"/>
          <p:nvPr/>
        </p:nvSpPr>
        <p:spPr>
          <a:xfrm>
            <a:off x="509873" y="3132645"/>
            <a:ext cx="2599729" cy="1292656"/>
          </a:xfrm>
          <a:prstGeom prst="rect">
            <a:avLst/>
          </a:prstGeom>
          <a:noFill/>
          <a:ln>
            <a:solidFill>
              <a:srgbClr val="FF33CC"/>
            </a:solidFill>
          </a:ln>
        </p:spPr>
        <p:txBody>
          <a:bodyPr wrap="square" lIns="60954" tIns="30477" rIns="60954" bIns="30477" rtlCol="0">
            <a:spAutoFit/>
          </a:bodyPr>
          <a:lstStyle/>
          <a:p>
            <a:r>
              <a:rPr lang="en-US" sz="1600" b="1" dirty="0" err="1">
                <a:latin typeface="Times New Roman" panose="02020603050405020304" pitchFamily="18" charset="0"/>
                <a:cs typeface="Times New Roman" panose="02020603050405020304" pitchFamily="18" charset="0"/>
              </a:rPr>
              <a:t>Biểu</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hiện</a:t>
            </a:r>
            <a:r>
              <a:rPr lang="en-US" sz="1600" b="1"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Từ</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ngôi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thứ</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nhất</a:t>
            </a:r>
            <a:r>
              <a:rPr lang="en-US" sz="1600" dirty="0">
                <a:latin typeface="Times New Roman" panose="02020603050405020304" pitchFamily="18" charset="0"/>
                <a:cs typeface="Times New Roman" panose="02020603050405020304" pitchFamily="18" charset="0"/>
              </a:rPr>
              <a:t> sang </a:t>
            </a:r>
            <a:r>
              <a:rPr lang="en-US" sz="1600" dirty="0" err="1">
                <a:latin typeface="Times New Roman" panose="02020603050405020304" pitchFamily="18" charset="0"/>
                <a:cs typeface="Times New Roman" panose="02020603050405020304" pitchFamily="18" charset="0"/>
              </a:rPr>
              <a:t>ngôi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thứ</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từ</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ngôi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thứ</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toàn</a:t>
            </a:r>
            <a:r>
              <a:rPr lang="en-US" sz="1600" dirty="0">
                <a:latin typeface="Times New Roman" panose="02020603050405020304" pitchFamily="18" charset="0"/>
                <a:cs typeface="Times New Roman" panose="02020603050405020304" pitchFamily="18" charset="0"/>
              </a:rPr>
              <a:t> tri sang </a:t>
            </a:r>
            <a:r>
              <a:rPr lang="en-US" sz="1600" dirty="0" err="1">
                <a:latin typeface="Times New Roman" panose="02020603050405020304" pitchFamily="18" charset="0"/>
                <a:cs typeface="Times New Roman" panose="02020603050405020304" pitchFamily="18" charset="0"/>
              </a:rPr>
              <a:t>ngôi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thứ</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hạn</a:t>
            </a:r>
            <a:r>
              <a:rPr lang="en-US" sz="1600" dirty="0">
                <a:latin typeface="Times New Roman" panose="02020603050405020304" pitchFamily="18" charset="0"/>
                <a:cs typeface="Times New Roman" panose="02020603050405020304" pitchFamily="18" charset="0"/>
              </a:rPr>
              <a:t> tri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giữa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nhiều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ngôi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thứ</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nhau</a:t>
            </a:r>
            <a:r>
              <a:rPr lang="en-US" sz="1600" dirty="0">
                <a:latin typeface="Times New Roman" panose="02020603050405020304" pitchFamily="18" charset="0"/>
                <a:cs typeface="Times New Roman" panose="02020603050405020304" pitchFamily="18" charset="0"/>
              </a:rPr>
              <a:t>.</a:t>
            </a:r>
          </a:p>
        </p:txBody>
      </p:sp>
      <p:sp>
        <p:nvSpPr>
          <p:cNvPr id="48" name="Hộp Văn bản 47">
            <a:extLst>
              <a:ext uri="{FF2B5EF4-FFF2-40B4-BE49-F238E27FC236}">
                <a16:creationId xmlns:a16="http://schemas.microsoft.com/office/drawing/2014/main" id="{80A2C904-3005-B364-63E4-A419E8F3792E}"/>
              </a:ext>
            </a:extLst>
          </p:cNvPr>
          <p:cNvSpPr txBox="1"/>
          <p:nvPr/>
        </p:nvSpPr>
        <p:spPr>
          <a:xfrm>
            <a:off x="501579" y="4590551"/>
            <a:ext cx="4657895" cy="1046434"/>
          </a:xfrm>
          <a:prstGeom prst="rect">
            <a:avLst/>
          </a:prstGeom>
          <a:noFill/>
          <a:ln>
            <a:solidFill>
              <a:srgbClr val="FF33CC"/>
            </a:solidFill>
          </a:ln>
        </p:spPr>
        <p:txBody>
          <a:bodyPr wrap="square" lIns="60954" tIns="30477" rIns="60954" bIns="30477" rtlCol="0">
            <a:spAutoFit/>
          </a:bodyPr>
          <a:lstStyle/>
          <a:p>
            <a:r>
              <a:rPr lang="en-US" sz="1600" b="1" dirty="0" err="1">
                <a:latin typeface="Times New Roman" panose="02020603050405020304" pitchFamily="18" charset="0"/>
                <a:cs typeface="Times New Roman" panose="02020603050405020304" pitchFamily="18" charset="0"/>
              </a:rPr>
              <a:t>Tác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dụng</a:t>
            </a:r>
            <a:r>
              <a:rPr lang="en-US" sz="1600" b="1" dirty="0">
                <a:latin typeface="Times New Roman" panose="02020603050405020304" pitchFamily="18" charset="0"/>
                <a:cs typeface="Times New Roman" panose="02020603050405020304" pitchFamily="18" charset="0"/>
              </a:rPr>
              <a:t>:</a:t>
            </a:r>
          </a:p>
          <a:p>
            <a:r>
              <a:rPr lang="en-US" sz="1600" dirty="0">
                <a:latin typeface="Times New Roman" panose="02020603050405020304" pitchFamily="18" charset="0"/>
                <a:cs typeface="Times New Roman" panose="02020603050405020304" pitchFamily="18" charset="0"/>
              </a:rPr>
              <a:t>+ Trong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ý </a:t>
            </a:r>
            <a:r>
              <a:rPr lang="en-US" sz="1600" dirty="0" err="1">
                <a:latin typeface="Times New Roman" panose="02020603050405020304" pitchFamily="18" charset="0"/>
                <a:cs typeface="Times New Roman" panose="02020603050405020304" pitchFamily="18" charset="0"/>
              </a:rPr>
              <a:t>đồ</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nghệ</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thuật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giả</a:t>
            </a:r>
            <a:r>
              <a:rPr lang="en-US" sz="1600" dirty="0">
                <a:latin typeface="Times New Roman" panose="02020603050405020304" pitchFamily="18" charset="0"/>
                <a:cs typeface="Times New Roman" panose="02020603050405020304" pitchFamily="18" charset="0"/>
              </a:rPr>
              <a:t>.</a:t>
            </a:r>
          </a:p>
          <a:p>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Dẫn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dắt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thế</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a:t>
            </a:r>
          </a:p>
          <a:p>
            <a:r>
              <a:rPr lang="en-US" sz="1600" dirty="0">
                <a:latin typeface="Times New Roman" panose="02020603050405020304" pitchFamily="18" charset="0"/>
                <a:cs typeface="Times New Roman" panose="02020603050405020304" pitchFamily="18" charset="0"/>
              </a:rPr>
              <a:t>+ Quan </a:t>
            </a:r>
            <a:r>
              <a:rPr lang="en-US" sz="1600" dirty="0" err="1">
                <a:latin typeface="Times New Roman" panose="02020603050405020304" pitchFamily="18" charset="0"/>
                <a:cs typeface="Times New Roman" panose="02020603050405020304" pitchFamily="18" charset="0"/>
              </a:rPr>
              <a:t>sát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con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ở </a:t>
            </a:r>
            <a:r>
              <a:rPr lang="en-US" sz="1600" dirty="0" err="1">
                <a:latin typeface="Times New Roman" panose="02020603050405020304" pitchFamily="18" charset="0"/>
                <a:cs typeface="Times New Roman" panose="02020603050405020304" pitchFamily="18" charset="0"/>
              </a:rPr>
              <a:t>nhiều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góc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nhìn</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7774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20"/>
          <p:cNvSpPr txBox="1"/>
          <p:nvPr/>
        </p:nvSpPr>
        <p:spPr>
          <a:xfrm>
            <a:off x="173461" y="894834"/>
            <a:ext cx="6718963" cy="1631216"/>
          </a:xfrm>
          <a:prstGeom prst="rect">
            <a:avLst/>
          </a:prstGeom>
        </p:spPr>
        <p:txBody>
          <a:bodyPr wrap="square" lIns="0" tIns="0" rIns="0" bIns="0" rtlCol="0" anchor="t">
            <a:spAutoFit/>
          </a:bodyPr>
          <a:lstStyle/>
          <a:p>
            <a:pPr algn="ctr"/>
            <a:r>
              <a:rPr lang="en-US" sz="5300" b="1" dirty="0">
                <a:solidFill>
                  <a:srgbClr val="000000"/>
                </a:solidFill>
                <a:latin typeface="Times New Roman" panose="02020603050405020304" pitchFamily="18" charset="0"/>
                <a:cs typeface="Times New Roman" panose="02020603050405020304" pitchFamily="18" charset="0"/>
              </a:rPr>
              <a:t>II. TRẢI NGHIỆM  VĂN BẢN</a:t>
            </a:r>
          </a:p>
        </p:txBody>
      </p:sp>
      <p:sp>
        <p:nvSpPr>
          <p:cNvPr id="21" name="TextBox 20"/>
          <p:cNvSpPr txBox="1"/>
          <p:nvPr/>
        </p:nvSpPr>
        <p:spPr>
          <a:xfrm>
            <a:off x="646545" y="3168073"/>
            <a:ext cx="2346037" cy="461665"/>
          </a:xfrm>
          <a:prstGeom prst="rect">
            <a:avLst/>
          </a:prstGeom>
          <a:noFill/>
        </p:spPr>
        <p:txBody>
          <a:bodyPr wrap="square" rtlCol="0">
            <a:spAutoFit/>
          </a:bodyPr>
          <a:lstStyle/>
          <a:p>
            <a:r>
              <a:rPr lang="en-US" sz="2400" dirty="0" smtClean="0">
                <a:solidFill>
                  <a:srgbClr val="FF0000"/>
                </a:solidFill>
                <a:latin typeface="Times New Roman" pitchFamily="18" charset="0"/>
                <a:cs typeface="Times New Roman" pitchFamily="18" charset="0"/>
              </a:rPr>
              <a:t>1. </a:t>
            </a:r>
            <a:r>
              <a:rPr lang="en-US" sz="2400" dirty="0" err="1" smtClean="0">
                <a:solidFill>
                  <a:srgbClr val="FF0000"/>
                </a:solidFill>
                <a:latin typeface="Times New Roman" pitchFamily="18" charset="0"/>
                <a:cs typeface="Times New Roman" pitchFamily="18" charset="0"/>
              </a:rPr>
              <a:t>Tác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giả</a:t>
            </a:r>
            <a:r>
              <a:rPr lang="en-US" sz="2400" dirty="0" smtClean="0">
                <a:solidFill>
                  <a:srgbClr val="FF0000"/>
                </a:solidFill>
                <a:latin typeface="Times New Roman" pitchFamily="18" charset="0"/>
                <a:cs typeface="Times New Roman" pitchFamily="18" charset="0"/>
              </a:rPr>
              <a:t>: </a:t>
            </a:r>
            <a:endParaRPr lang="en-US" sz="2400" dirty="0">
              <a:solidFill>
                <a:srgbClr val="FF0000"/>
              </a:solidFill>
              <a:latin typeface="Times New Roman" pitchFamily="18" charset="0"/>
              <a:cs typeface="Times New Roman" pitchFamily="18" charset="0"/>
            </a:endParaRPr>
          </a:p>
        </p:txBody>
      </p:sp>
      <p:sp>
        <p:nvSpPr>
          <p:cNvPr id="24" name="Flowchart: Punched Tape 23"/>
          <p:cNvSpPr/>
          <p:nvPr/>
        </p:nvSpPr>
        <p:spPr>
          <a:xfrm>
            <a:off x="4193309" y="2687782"/>
            <a:ext cx="6945746" cy="2447636"/>
          </a:xfrm>
          <a:prstGeom prst="flowChartPunchedTap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err="1" smtClean="0">
                <a:solidFill>
                  <a:srgbClr val="FF0000"/>
                </a:solidFill>
                <a:latin typeface="Times New Roman" pitchFamily="18" charset="0"/>
                <a:cs typeface="Times New Roman" pitchFamily="18" charset="0"/>
              </a:rPr>
              <a:t>Em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có</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hiểu</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biết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gì</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về</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tác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giả</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Bùi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Hiển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và</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tác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phẩm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Chiều</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Sương</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26373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1200" y="609600"/>
            <a:ext cx="3491345" cy="646331"/>
          </a:xfrm>
          <a:prstGeom prst="rect">
            <a:avLst/>
          </a:prstGeom>
          <a:noFill/>
        </p:spPr>
        <p:txBody>
          <a:bodyPr wrap="square" rtlCol="0">
            <a:spAutoFit/>
          </a:bodyPr>
          <a:lstStyle/>
          <a:p>
            <a:r>
              <a:rPr lang="en-US" sz="3600" dirty="0" smtClean="0">
                <a:solidFill>
                  <a:srgbClr val="FF0000"/>
                </a:solidFill>
                <a:latin typeface="Times New Roman" pitchFamily="18" charset="0"/>
                <a:cs typeface="Times New Roman" pitchFamily="18" charset="0"/>
              </a:rPr>
              <a:t>1.Tác </a:t>
            </a:r>
            <a:r>
              <a:rPr lang="en-US" sz="3600" dirty="0" err="1" smtClean="0">
                <a:solidFill>
                  <a:srgbClr val="FF0000"/>
                </a:solidFill>
                <a:latin typeface="Times New Roman" pitchFamily="18" charset="0"/>
                <a:cs typeface="Times New Roman" pitchFamily="18" charset="0"/>
              </a:rPr>
              <a:t>giả</a:t>
            </a:r>
            <a:endParaRPr lang="en-US" sz="3600" dirty="0">
              <a:solidFill>
                <a:srgbClr val="FF0000"/>
              </a:solidFill>
              <a:latin typeface="Times New Roman" pitchFamily="18" charset="0"/>
              <a:cs typeface="Times New Roman" pitchFamily="18" charset="0"/>
            </a:endParaRPr>
          </a:p>
        </p:txBody>
      </p:sp>
      <p:sp>
        <p:nvSpPr>
          <p:cNvPr id="5" name="Rectangle 4"/>
          <p:cNvSpPr/>
          <p:nvPr/>
        </p:nvSpPr>
        <p:spPr>
          <a:xfrm>
            <a:off x="674254" y="1596767"/>
            <a:ext cx="10751127" cy="4224233"/>
          </a:xfrm>
          <a:prstGeom prst="rect">
            <a:avLst/>
          </a:prstGeom>
        </p:spPr>
        <p:txBody>
          <a:bodyPr wrap="square">
            <a:spAutoFit/>
          </a:bodyPr>
          <a:lstStyle/>
          <a:p>
            <a:pPr algn="just">
              <a:spcAft>
                <a:spcPts val="533"/>
              </a:spcAft>
            </a:pPr>
            <a:r>
              <a:rPr lang="en-US" sz="3200" kern="100" dirty="0">
                <a:solidFill>
                  <a:srgbClr val="000000"/>
                </a:solidFill>
                <a:latin typeface="Times New Roman" pitchFamily="18" charset="0"/>
                <a:ea typeface="Calibri" panose="020F0502020204030204" pitchFamily="34" charset="0"/>
                <a:cs typeface="Times New Roman" panose="02020603050405020304" pitchFamily="18" charset="0"/>
              </a:rPr>
              <a:t>-</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Bùi</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Hiển</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22.11.1919.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Mất</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2009. </a:t>
            </a:r>
          </a:p>
          <a:p>
            <a:pPr algn="just">
              <a:spcAft>
                <a:spcPts val="533"/>
              </a:spcAft>
            </a:pP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Quê</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gốc</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làng</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Phú</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Hạ</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huyện</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Quỳnh</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Lưu</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tỉnh</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 (nay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xã</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Quỳnh</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Tiên</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Quỳnh</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Lưu</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 </a:t>
            </a:r>
            <a:endParaRPr lang="en-US" sz="3200" kern="100" dirty="0">
              <a:latin typeface="Times New Roman" pitchFamily="18" charset="0"/>
              <a:ea typeface="Calibri" panose="020F0502020204030204" pitchFamily="34" charset="0"/>
              <a:cs typeface="Times New Roman" pitchFamily="18" charset="0"/>
            </a:endParaRPr>
          </a:p>
          <a:p>
            <a:pPr algn="just">
              <a:spcAft>
                <a:spcPts val="533"/>
              </a:spcAft>
            </a:pP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Bùi</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Hiển</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đăng</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báo</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1940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luận</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bắt</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ngắn</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Nằm</a:t>
            </a:r>
            <a:r>
              <a:rPr lang="en-US" sz="3200" i="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vạ</a:t>
            </a:r>
            <a:r>
              <a:rPr lang="en-US" sz="3200" i="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(NXB </a:t>
            </a:r>
            <a:r>
              <a:rPr lang="en-US" sz="3200" kern="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32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nay – 1941). </a:t>
            </a:r>
            <a:endParaRPr lang="en-US" sz="3200" kern="100" dirty="0">
              <a:latin typeface="Times New Roman" pitchFamily="18" charset="0"/>
              <a:ea typeface="Calibri" panose="020F0502020204030204" pitchFamily="34" charset="0"/>
              <a:cs typeface="Times New Roman" pitchFamily="18" charset="0"/>
            </a:endParaRPr>
          </a:p>
          <a:p>
            <a:r>
              <a:rPr lang="en-US" sz="3200"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itchFamily="18" charset="0"/>
              </a:rPr>
              <a:t>Là</a:t>
            </a:r>
            <a:r>
              <a:rPr lang="en-US" sz="3200"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itchFamily="18" charset="0"/>
              </a:rPr>
              <a:t>nhà</a:t>
            </a:r>
            <a:r>
              <a:rPr lang="en-US" sz="3200"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itchFamily="18" charset="0"/>
              </a:rPr>
              <a:t>văn</a:t>
            </a:r>
            <a:r>
              <a:rPr lang="en-US" sz="3200"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itchFamily="18" charset="0"/>
              </a:rPr>
              <a:t>chuyên</a:t>
            </a:r>
            <a:r>
              <a:rPr lang="en-US" sz="3200"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itchFamily="18" charset="0"/>
              </a:rPr>
              <a:t>viết</a:t>
            </a:r>
            <a:r>
              <a:rPr lang="en-US" sz="3200"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itchFamily="18" charset="0"/>
              </a:rPr>
              <a:t>về</a:t>
            </a:r>
            <a:r>
              <a:rPr lang="en-US" sz="3200"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itchFamily="18" charset="0"/>
              </a:rPr>
              <a:t>phong</a:t>
            </a:r>
            <a:r>
              <a:rPr lang="en-US" sz="3200"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itchFamily="18" charset="0"/>
              </a:rPr>
              <a:t>tục</a:t>
            </a:r>
            <a:r>
              <a:rPr lang="en-US" sz="3200"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itchFamily="18" charset="0"/>
              </a:rPr>
              <a:t>Bắc</a:t>
            </a:r>
            <a:r>
              <a:rPr lang="en-US" sz="3200"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itchFamily="18" charset="0"/>
              </a:rPr>
              <a:t>Bộ</a:t>
            </a:r>
            <a:r>
              <a:rPr lang="en-US" sz="3200"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itchFamily="18" charset="0"/>
              </a:rPr>
              <a:t>với</a:t>
            </a:r>
            <a:r>
              <a:rPr lang="en-US" sz="3200"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itchFamily="18" charset="0"/>
              </a:rPr>
              <a:t>lòng</a:t>
            </a:r>
            <a:r>
              <a:rPr lang="en-US" sz="3200"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itchFamily="18" charset="0"/>
              </a:rPr>
              <a:t>yêu</a:t>
            </a:r>
            <a:r>
              <a:rPr lang="en-US" sz="3200"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itchFamily="18" charset="0"/>
              </a:rPr>
              <a:t>thương</a:t>
            </a:r>
            <a:r>
              <a:rPr lang="en-US" sz="3200" dirty="0">
                <a:solidFill>
                  <a:srgbClr val="000000"/>
                </a:solidFill>
                <a:latin typeface="Times New Roman" panose="02020603050405020304" pitchFamily="18" charset="0"/>
                <a:ea typeface="Calibri" panose="020F0502020204030204" pitchFamily="34" charset="0"/>
                <a:cs typeface="Times New Roman" pitchFamily="18" charset="0"/>
              </a:rPr>
              <a:t> con </a:t>
            </a:r>
            <a:r>
              <a:rPr lang="en-US" sz="3200" dirty="0" err="1">
                <a:solidFill>
                  <a:srgbClr val="000000"/>
                </a:solidFill>
                <a:latin typeface="Times New Roman" panose="02020603050405020304" pitchFamily="18" charset="0"/>
                <a:ea typeface="Calibri" panose="020F0502020204030204" pitchFamily="34" charset="0"/>
                <a:cs typeface="Times New Roman" pitchFamily="18" charset="0"/>
              </a:rPr>
              <a:t>người</a:t>
            </a:r>
            <a:r>
              <a:rPr lang="en-US" sz="3200"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itchFamily="18" charset="0"/>
              </a:rPr>
              <a:t>cảnh</a:t>
            </a:r>
            <a:r>
              <a:rPr lang="en-US" sz="3200"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itchFamily="18" charset="0"/>
              </a:rPr>
              <a:t>vật</a:t>
            </a:r>
            <a:r>
              <a:rPr lang="en-US" sz="3200"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itchFamily="18" charset="0"/>
              </a:rPr>
              <a:t>sâu</a:t>
            </a:r>
            <a:r>
              <a:rPr lang="en-US" sz="3200" dirty="0">
                <a:solidFill>
                  <a:srgbClr val="000000"/>
                </a:solidFill>
                <a:latin typeface="Times New Roman" panose="02020603050405020304" pitchFamily="18" charset="0"/>
                <a:ea typeface="Calibri" panose="020F0502020204030204" pitchFamily="34" charset="0"/>
                <a:cs typeface="Times New Roman"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itchFamily="18" charset="0"/>
              </a:rPr>
              <a:t>sắc</a:t>
            </a:r>
            <a:r>
              <a:rPr lang="en-US" sz="3200" dirty="0">
                <a:solidFill>
                  <a:srgbClr val="000000"/>
                </a:solidFill>
                <a:latin typeface="Times New Roman" panose="02020603050405020304" pitchFamily="18" charset="0"/>
                <a:ea typeface="Calibri" panose="020F0502020204030204" pitchFamily="34"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3510084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839</TotalTime>
  <Words>2181</Words>
  <Application>Microsoft Office PowerPoint</Application>
  <PresentationFormat>Widescreen</PresentationFormat>
  <Paragraphs>235</Paragraphs>
  <Slides>29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等线</vt:lpstr>
      <vt:lpstr>Open Sans</vt:lpstr>
      <vt:lpstr>Times New Roman</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Nguyen Ngoc Diem My</dc:creator>
  <cp:lastModifiedBy>DELL</cp:lastModifiedBy>
  <cp:revision>70</cp:revision>
  <dcterms:created xsi:type="dcterms:W3CDTF">2023-02-12T08:13:02Z</dcterms:created>
  <dcterms:modified xsi:type="dcterms:W3CDTF">2024-01-14T08:29:57Z</dcterms:modified>
</cp:coreProperties>
</file>