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2" r:id="rId7"/>
    <p:sldId id="261" r:id="rId8"/>
    <p:sldId id="263" r:id="rId9"/>
    <p:sldId id="266" r:id="rId10"/>
    <p:sldId id="264" r:id="rId11"/>
    <p:sldId id="265"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1/14/2024</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1/14/2024</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685800"/>
            <a:ext cx="7696200" cy="1066800"/>
          </a:xfrm>
        </p:spPr>
        <p:txBody>
          <a:bodyPr>
            <a:noAutofit/>
          </a:bodyPr>
          <a:lstStyle/>
          <a:p>
            <a:r>
              <a:rPr lang="en-US" sz="4000" b="1" dirty="0" smtClean="0">
                <a:solidFill>
                  <a:srgbClr val="FF0000"/>
                </a:solidFill>
                <a:latin typeface="Times New Roman" pitchFamily="18" charset="0"/>
                <a:cs typeface="Times New Roman" pitchFamily="18" charset="0"/>
              </a:rPr>
              <a:t>BÀI 1: TẠO LẬP THẾ GIỚI</a:t>
            </a:r>
            <a:endParaRPr lang="en-US" sz="4000" b="1" dirty="0">
              <a:solidFill>
                <a:srgbClr val="FF0000"/>
              </a:solidFill>
              <a:latin typeface="Times New Roman" pitchFamily="18" charset="0"/>
              <a:cs typeface="Times New Roman" pitchFamily="18" charset="0"/>
            </a:endParaRPr>
          </a:p>
        </p:txBody>
      </p:sp>
      <p:sp>
        <p:nvSpPr>
          <p:cNvPr id="4" name="Rectangle 3"/>
          <p:cNvSpPr/>
          <p:nvPr/>
        </p:nvSpPr>
        <p:spPr>
          <a:xfrm>
            <a:off x="762000" y="3048000"/>
            <a:ext cx="6934200" cy="1083374"/>
          </a:xfrm>
          <a:prstGeom prst="rect">
            <a:avLst/>
          </a:prstGeom>
        </p:spPr>
        <p:txBody>
          <a:bodyPr wrap="square">
            <a:spAutoFit/>
          </a:bodyPr>
          <a:lstStyle/>
          <a:p>
            <a:pPr marR="177165">
              <a:lnSpc>
                <a:spcPct val="115000"/>
              </a:lnSpc>
              <a:spcBef>
                <a:spcPts val="600"/>
              </a:spcBef>
              <a:spcAft>
                <a:spcPts val="600"/>
              </a:spcAft>
              <a:tabLst>
                <a:tab pos="57150" algn="l"/>
              </a:tabLst>
            </a:pPr>
            <a:r>
              <a:rPr lang="en-US" sz="2800" b="1" dirty="0">
                <a:latin typeface="Times New Roman" panose="02020603050405020304" pitchFamily="18" charset="0"/>
                <a:ea typeface="Times New Roman" panose="02020603050405020304" pitchFamily="18" charset="0"/>
              </a:rPr>
              <a:t>Em đã đọc truyện thần thoại nào của Việt Nam? Hãy kể lại cho cả lớp cùng nghe.</a:t>
            </a:r>
          </a:p>
        </p:txBody>
      </p:sp>
      <p:sp>
        <p:nvSpPr>
          <p:cNvPr id="6" name="TextBox 5"/>
          <p:cNvSpPr txBox="1"/>
          <p:nvPr/>
        </p:nvSpPr>
        <p:spPr>
          <a:xfrm>
            <a:off x="685800" y="1981200"/>
            <a:ext cx="4648200"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KHỞI ĐỘNG</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273871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4B2DA-3333-4E0B-A9B0-E5BB84988698}"/>
              </a:ext>
            </a:extLst>
          </p:cNvPr>
          <p:cNvSpPr txBox="1"/>
          <p:nvPr/>
        </p:nvSpPr>
        <p:spPr>
          <a:xfrm>
            <a:off x="807884" y="86681"/>
            <a:ext cx="7726516" cy="587853"/>
          </a:xfrm>
          <a:prstGeom prst="rect">
            <a:avLst/>
          </a:prstGeom>
          <a:noFill/>
        </p:spPr>
        <p:txBody>
          <a:bodyPr wrap="square">
            <a:spAutoFit/>
          </a:bodyPr>
          <a:lstStyle/>
          <a:p>
            <a:pPr marR="50800">
              <a:lnSpc>
                <a:spcPct val="115000"/>
              </a:lnSpc>
              <a:spcBef>
                <a:spcPts val="600"/>
              </a:spcBef>
              <a:spcAft>
                <a:spcPts val="600"/>
              </a:spcAft>
              <a:tabLst>
                <a:tab pos="1386840" algn="l"/>
              </a:tabLst>
            </a:pPr>
            <a:r>
              <a:rPr lang="en-US" sz="2800" b="1" dirty="0">
                <a:solidFill>
                  <a:srgbClr val="0070C0"/>
                </a:solidFill>
                <a:effectLst/>
                <a:latin typeface="Times New Roman" panose="02020603050405020304" pitchFamily="18" charset="0"/>
                <a:ea typeface="MS Mincho" panose="02020609040205080304" pitchFamily="49" charset="-128"/>
              </a:rPr>
              <a:t>2. Nhân vật </a:t>
            </a:r>
            <a:r>
              <a:rPr lang="en-US" sz="2800" b="1" dirty="0" smtClean="0">
                <a:solidFill>
                  <a:srgbClr val="0070C0"/>
                </a:solidFill>
                <a:effectLst/>
                <a:latin typeface="Times New Roman" panose="02020603050405020304" pitchFamily="18" charset="0"/>
                <a:ea typeface="MS Mincho" panose="02020609040205080304" pitchFamily="49" charset="-128"/>
              </a:rPr>
              <a:t>thần </a:t>
            </a:r>
            <a:r>
              <a:rPr lang="en-US" sz="2800" b="1" dirty="0">
                <a:solidFill>
                  <a:srgbClr val="0070C0"/>
                </a:solidFill>
                <a:effectLst/>
                <a:latin typeface="Times New Roman" panose="02020603050405020304" pitchFamily="18" charset="0"/>
                <a:ea typeface="MS Mincho" panose="02020609040205080304" pitchFamily="49" charset="-128"/>
              </a:rPr>
              <a:t>Trụ trời</a:t>
            </a:r>
            <a:endParaRPr lang="en-US"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D1364940-B0B4-4D20-98CD-CF3292E64D73}"/>
              </a:ext>
            </a:extLst>
          </p:cNvPr>
          <p:cNvSpPr txBox="1"/>
          <p:nvPr/>
        </p:nvSpPr>
        <p:spPr>
          <a:xfrm>
            <a:off x="381000" y="591359"/>
            <a:ext cx="7726516" cy="1107996"/>
          </a:xfrm>
          <a:prstGeom prst="rect">
            <a:avLst/>
          </a:prstGeom>
          <a:noFill/>
        </p:spPr>
        <p:txBody>
          <a:bodyPr wrap="square">
            <a:spAutoFit/>
          </a:bodyPr>
          <a:lstStyle/>
          <a:p>
            <a:pPr algn="ctr">
              <a:spcBef>
                <a:spcPts val="600"/>
              </a:spcBef>
              <a:spcAft>
                <a:spcPts val="600"/>
              </a:spcAft>
            </a:pPr>
            <a:r>
              <a:rPr lang="pt-BR" sz="2800" b="1" dirty="0">
                <a:solidFill>
                  <a:srgbClr val="FF0000"/>
                </a:solidFill>
                <a:effectLst/>
                <a:latin typeface="Times New Roman" panose="02020603050405020304" pitchFamily="18" charset="0"/>
                <a:ea typeface="Times New Roman" panose="02020603050405020304" pitchFamily="18" charset="0"/>
              </a:rPr>
              <a:t>PHIẾU HỌC TẬP 02:</a:t>
            </a:r>
            <a:endParaRPr lang="en-US" sz="2800" dirty="0">
              <a:effectLst/>
              <a:latin typeface="Times New Roman" panose="02020603050405020304" pitchFamily="18" charset="0"/>
              <a:ea typeface="Times New Roman" panose="02020603050405020304" pitchFamily="18" charset="0"/>
            </a:endParaRPr>
          </a:p>
          <a:p>
            <a:pPr>
              <a:spcBef>
                <a:spcPts val="600"/>
              </a:spcBef>
              <a:spcAft>
                <a:spcPts val="600"/>
              </a:spcAft>
            </a:pPr>
            <a:r>
              <a:rPr lang="pt-BR" sz="2800" b="1" dirty="0" smtClean="0">
                <a:solidFill>
                  <a:srgbClr val="0070C0"/>
                </a:solidFill>
                <a:effectLst/>
                <a:latin typeface="Times New Roman" panose="02020603050405020304" pitchFamily="18" charset="0"/>
                <a:ea typeface="Times New Roman" panose="02020603050405020304" pitchFamily="18" charset="0"/>
              </a:rPr>
              <a:t>Tìm </a:t>
            </a:r>
            <a:r>
              <a:rPr lang="pt-BR" sz="2800" b="1" dirty="0">
                <a:solidFill>
                  <a:srgbClr val="0070C0"/>
                </a:solidFill>
                <a:effectLst/>
                <a:latin typeface="Times New Roman" panose="02020603050405020304" pitchFamily="18" charset="0"/>
                <a:ea typeface="Times New Roman" panose="02020603050405020304" pitchFamily="18" charset="0"/>
              </a:rPr>
              <a:t>hiểu nhân vật thần thoại: Thần Trụ trời</a:t>
            </a:r>
            <a:endParaRPr lang="en-US" sz="2800" dirty="0">
              <a:effectLst/>
              <a:latin typeface="Times New Roman" panose="02020603050405020304" pitchFamily="18"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58FA999F-5686-4685-A79F-1289DCBB1BAF}"/>
              </a:ext>
            </a:extLst>
          </p:cNvPr>
          <p:cNvGraphicFramePr>
            <a:graphicFrameLocks noGrp="1"/>
          </p:cNvGraphicFramePr>
          <p:nvPr>
            <p:extLst>
              <p:ext uri="{D42A27DB-BD31-4B8C-83A1-F6EECF244321}">
                <p14:modId xmlns:p14="http://schemas.microsoft.com/office/powerpoint/2010/main" val="1675349369"/>
              </p:ext>
            </p:extLst>
          </p:nvPr>
        </p:nvGraphicFramePr>
        <p:xfrm>
          <a:off x="807885" y="2154535"/>
          <a:ext cx="7342157" cy="4116340"/>
        </p:xfrm>
        <a:graphic>
          <a:graphicData uri="http://schemas.openxmlformats.org/drawingml/2006/table">
            <a:tbl>
              <a:tblPr firstRow="1" firstCol="1" lastRow="1" lastCol="1" bandRow="1" bandCol="1"/>
              <a:tblGrid>
                <a:gridCol w="2620376">
                  <a:extLst>
                    <a:ext uri="{9D8B030D-6E8A-4147-A177-3AD203B41FA5}">
                      <a16:colId xmlns:a16="http://schemas.microsoft.com/office/drawing/2014/main" val="1166343212"/>
                    </a:ext>
                  </a:extLst>
                </a:gridCol>
                <a:gridCol w="2419284">
                  <a:extLst>
                    <a:ext uri="{9D8B030D-6E8A-4147-A177-3AD203B41FA5}">
                      <a16:colId xmlns:a16="http://schemas.microsoft.com/office/drawing/2014/main" val="2585616375"/>
                    </a:ext>
                  </a:extLst>
                </a:gridCol>
                <a:gridCol w="2302497">
                  <a:extLst>
                    <a:ext uri="{9D8B030D-6E8A-4147-A177-3AD203B41FA5}">
                      <a16:colId xmlns:a16="http://schemas.microsoft.com/office/drawing/2014/main" val="2889963679"/>
                    </a:ext>
                  </a:extLst>
                </a:gridCol>
              </a:tblGrid>
              <a:tr h="818773">
                <a:tc>
                  <a:txBody>
                    <a:bodyPr/>
                    <a:lstStyle/>
                    <a:p>
                      <a:pPr indent="57785" algn="just">
                        <a:lnSpc>
                          <a:spcPct val="115000"/>
                        </a:lnSpc>
                        <a:spcBef>
                          <a:spcPts val="600"/>
                        </a:spcBef>
                        <a:spcAft>
                          <a:spcPts val="6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tc>
                  <a:txBody>
                    <a:bodyPr/>
                    <a:lstStyle/>
                    <a:p>
                      <a:pPr indent="57785" algn="just">
                        <a:lnSpc>
                          <a:spcPct val="115000"/>
                        </a:lnSpc>
                        <a:spcBef>
                          <a:spcPts val="600"/>
                        </a:spcBef>
                        <a:spcAft>
                          <a:spcPts val="60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tiết thể hiện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tc>
                  <a:txBody>
                    <a:bodyPr/>
                    <a:lstStyle/>
                    <a:p>
                      <a:pPr indent="57785" algn="just">
                        <a:lnSpc>
                          <a:spcPct val="115000"/>
                        </a:lnSpc>
                        <a:spcBef>
                          <a:spcPts val="600"/>
                        </a:spcBef>
                        <a:spcAft>
                          <a:spcPts val="6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extLst>
                  <a:ext uri="{0D108BD9-81ED-4DB2-BD59-A6C34878D82A}">
                    <a16:rowId xmlns:a16="http://schemas.microsoft.com/office/drawing/2014/main" val="4048295490"/>
                  </a:ext>
                </a:extLst>
              </a:tr>
              <a:tr h="818773">
                <a:tc>
                  <a:txBody>
                    <a:bodyPr/>
                    <a:lstStyle/>
                    <a:p>
                      <a:pPr>
                        <a:lnSpc>
                          <a:spcPct val="115000"/>
                        </a:lnSpc>
                        <a:spcBef>
                          <a:spcPts val="600"/>
                        </a:spcBef>
                        <a:spcAft>
                          <a:spcPts val="600"/>
                        </a:spcAft>
                        <a:tabLst>
                          <a:tab pos="1386840" algn="l"/>
                        </a:tabLst>
                      </a:pP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 </a:t>
                      </a:r>
                      <a:r>
                        <a:rPr lang="en-US" sz="24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dáng</a:t>
                      </a: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91034945"/>
                  </a:ext>
                </a:extLst>
              </a:tr>
              <a:tr h="818773">
                <a:tc>
                  <a:txBody>
                    <a:bodyPr/>
                    <a:lstStyle/>
                    <a:p>
                      <a:pPr>
                        <a:lnSpc>
                          <a:spcPct val="115000"/>
                        </a:lnSpc>
                        <a:spcBef>
                          <a:spcPts val="600"/>
                        </a:spcBef>
                        <a:spcAft>
                          <a:spcPts val="600"/>
                        </a:spcAft>
                        <a:tabLst>
                          <a:tab pos="1386840" algn="l"/>
                        </a:tabLst>
                      </a:pP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37966026"/>
                  </a:ext>
                </a:extLst>
              </a:tr>
              <a:tr h="818773">
                <a:tc>
                  <a:txBody>
                    <a:bodyPr/>
                    <a:lstStyle/>
                    <a:p>
                      <a:pPr>
                        <a:lnSpc>
                          <a:spcPct val="115000"/>
                        </a:lnSpc>
                        <a:spcBef>
                          <a:spcPts val="600"/>
                        </a:spcBef>
                        <a:spcAft>
                          <a:spcPts val="600"/>
                        </a:spcAft>
                        <a:tabLst>
                          <a:tab pos="1386840" algn="l"/>
                        </a:tabLst>
                      </a:pPr>
                      <a:r>
                        <a:rPr lang="en-US" sz="2400" b="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 Tính cách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53046410"/>
                  </a:ext>
                </a:extLst>
              </a:tr>
              <a:tr h="818773">
                <a:tc>
                  <a:txBody>
                    <a:bodyPr/>
                    <a:lstStyle/>
                    <a:p>
                      <a:pPr>
                        <a:lnSpc>
                          <a:spcPct val="115000"/>
                        </a:lnSpc>
                        <a:spcBef>
                          <a:spcPts val="600"/>
                        </a:spcBef>
                        <a:spcAft>
                          <a:spcPts val="600"/>
                        </a:spcAft>
                        <a:tabLst>
                          <a:tab pos="1386840" algn="l"/>
                        </a:tabLst>
                      </a:pPr>
                      <a:r>
                        <a:rPr lang="en-US" sz="2400" b="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 Công trạng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93242194"/>
                  </a:ext>
                </a:extLst>
              </a:tr>
            </a:tbl>
          </a:graphicData>
        </a:graphic>
      </p:graphicFrame>
    </p:spTree>
    <p:extLst>
      <p:ext uri="{BB962C8B-B14F-4D97-AF65-F5344CB8AC3E}">
        <p14:creationId xmlns:p14="http://schemas.microsoft.com/office/powerpoint/2010/main" val="796984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A72F747-18D8-4E1A-85F1-6E48F0256392}"/>
              </a:ext>
            </a:extLst>
          </p:cNvPr>
          <p:cNvGraphicFramePr>
            <a:graphicFrameLocks noGrp="1"/>
          </p:cNvGraphicFramePr>
          <p:nvPr>
            <p:extLst>
              <p:ext uri="{D42A27DB-BD31-4B8C-83A1-F6EECF244321}">
                <p14:modId xmlns:p14="http://schemas.microsoft.com/office/powerpoint/2010/main" val="1174481273"/>
              </p:ext>
            </p:extLst>
          </p:nvPr>
        </p:nvGraphicFramePr>
        <p:xfrm>
          <a:off x="0" y="228600"/>
          <a:ext cx="8382000" cy="3657600"/>
        </p:xfrm>
        <a:graphic>
          <a:graphicData uri="http://schemas.openxmlformats.org/drawingml/2006/table">
            <a:tbl>
              <a:tblPr firstRow="1" firstCol="1" bandRow="1"/>
              <a:tblGrid>
                <a:gridCol w="1287671">
                  <a:extLst>
                    <a:ext uri="{9D8B030D-6E8A-4147-A177-3AD203B41FA5}">
                      <a16:colId xmlns:a16="http://schemas.microsoft.com/office/drawing/2014/main" val="4083160939"/>
                    </a:ext>
                  </a:extLst>
                </a:gridCol>
                <a:gridCol w="7094329">
                  <a:extLst>
                    <a:ext uri="{9D8B030D-6E8A-4147-A177-3AD203B41FA5}">
                      <a16:colId xmlns:a16="http://schemas.microsoft.com/office/drawing/2014/main" val="4147514458"/>
                    </a:ext>
                  </a:extLst>
                </a:gridCol>
              </a:tblGrid>
              <a:tr h="17231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Bef>
                          <a:spcPts val="600"/>
                        </a:spcBef>
                        <a:spcAft>
                          <a:spcPts val="600"/>
                        </a:spcAft>
                        <a:tabLst>
                          <a:tab pos="1386840" algn="l"/>
                        </a:tabLst>
                      </a:pPr>
                      <a:r>
                        <a:rPr lang="en-US" sz="1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 </a:t>
                      </a:r>
                      <a:r>
                        <a:rPr lang="en-US" sz="14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1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4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dáng</a:t>
                      </a:r>
                      <a:r>
                        <a:rPr lang="en-US" sz="1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indent="0">
                        <a:lnSpc>
                          <a:spcPct val="115000"/>
                        </a:lnSpc>
                        <a:spcBef>
                          <a:spcPts val="600"/>
                        </a:spcBef>
                        <a:spcAft>
                          <a:spcPts val="600"/>
                        </a:spcAft>
                        <a:buSzPts val="1400"/>
                        <a:buFont typeface="Times New Roman" panose="02020603050405020304" pitchFamily="18" charset="0"/>
                        <a:buNone/>
                        <a:tabLst>
                          <a:tab pos="1386840" algn="l"/>
                        </a:tabLs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xiết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15000"/>
                        </a:lnSpc>
                        <a:spcBef>
                          <a:spcPts val="600"/>
                        </a:spcBef>
                        <a:spcAft>
                          <a:spcPts val="600"/>
                        </a:spcAft>
                        <a:buSzPts val="1400"/>
                        <a:buFont typeface="Times New Roman" panose="02020603050405020304" pitchFamily="18" charset="0"/>
                        <a:buNone/>
                        <a:tabLst>
                          <a:tab pos="1386840" algn="l"/>
                        </a:tabLs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đỉnh</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núi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sang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đỉnh</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núi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kia.</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tabLst>
                          <a:tab pos="1386840" algn="l"/>
                        </a:tabLst>
                      </a:pPr>
                      <a:r>
                        <a:rPr lang="en-US" sz="1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=&gt; </a:t>
                      </a:r>
                      <a:r>
                        <a:rPr lang="en-US" sz="1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Chí</a:t>
                      </a:r>
                      <a:r>
                        <a:rPr lang="en-US" sz="1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tiết</a:t>
                      </a:r>
                      <a:r>
                        <a:rPr lang="en-US" sz="1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kì</a:t>
                      </a:r>
                      <a:r>
                        <a:rPr lang="en-US" sz="1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ảo</a:t>
                      </a:r>
                      <a:r>
                        <a:rPr lang="en-US" sz="1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tưởng</a:t>
                      </a:r>
                      <a:r>
                        <a:rPr lang="en-US" sz="1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tượng</a:t>
                      </a:r>
                      <a:r>
                        <a:rPr lang="en-US" sz="1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tô</a:t>
                      </a:r>
                      <a:r>
                        <a:rPr lang="en-US" sz="1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đậm</a:t>
                      </a:r>
                      <a:r>
                        <a:rPr lang="en-US" sz="1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nét</a:t>
                      </a:r>
                      <a:r>
                        <a:rPr lang="en-US" sz="1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phi </a:t>
                      </a:r>
                      <a:r>
                        <a:rPr lang="en-US" sz="1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thường</a:t>
                      </a:r>
                      <a:r>
                        <a:rPr lang="en-US" sz="1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kì</a:t>
                      </a:r>
                      <a:r>
                        <a:rPr lang="en-US" sz="1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lạ</a:t>
                      </a:r>
                      <a:r>
                        <a:rPr lang="en-US" sz="1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1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vị</a:t>
                      </a:r>
                      <a:r>
                        <a:rPr lang="en-US" sz="1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thần</a:t>
                      </a:r>
                      <a:r>
                        <a:rPr lang="en-US" sz="14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558406196"/>
                  </a:ext>
                </a:extLst>
              </a:tr>
              <a:tr h="19344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Bef>
                          <a:spcPts val="600"/>
                        </a:spcBef>
                        <a:spcAft>
                          <a:spcPts val="600"/>
                        </a:spcAft>
                        <a:tabLst>
                          <a:tab pos="1386840" algn="l"/>
                        </a:tabLst>
                      </a:pPr>
                      <a:r>
                        <a:rPr lang="en-US" sz="14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Việc làm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indent="0">
                        <a:lnSpc>
                          <a:spcPct val="115000"/>
                        </a:lnSpc>
                        <a:spcBef>
                          <a:spcPts val="600"/>
                        </a:spcBef>
                        <a:spcAft>
                          <a:spcPts val="600"/>
                        </a:spcAft>
                        <a:buSzPts val="1400"/>
                        <a:buFont typeface="Times New Roman" panose="02020603050405020304" pitchFamily="18" charset="0"/>
                        <a:buNone/>
                        <a:tabLst>
                          <a:tab pos="1386840" algn="l"/>
                        </a:tabLs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rồi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đào</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đắp</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cột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15000"/>
                        </a:lnSpc>
                        <a:spcBef>
                          <a:spcPts val="600"/>
                        </a:spcBef>
                        <a:spcAft>
                          <a:spcPts val="600"/>
                        </a:spcAft>
                        <a:buSzPts val="1400"/>
                        <a:buFont typeface="Times New Roman" panose="02020603050405020304" pitchFamily="18" charset="0"/>
                        <a:buNone/>
                        <a:tabLst>
                          <a:tab pos="1386840" algn="l"/>
                        </a:tabLs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Sau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cột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cột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rồi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ném</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vung</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khắp</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chỗ</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880938170"/>
                  </a:ext>
                </a:extLst>
              </a:tr>
            </a:tbl>
          </a:graphicData>
        </a:graphic>
      </p:graphicFrame>
      <p:graphicFrame>
        <p:nvGraphicFramePr>
          <p:cNvPr id="5" name="Table 4">
            <a:extLst>
              <a:ext uri="{FF2B5EF4-FFF2-40B4-BE49-F238E27FC236}">
                <a16:creationId xmlns:a16="http://schemas.microsoft.com/office/drawing/2014/main" id="{D17F46C9-1A18-4444-BC00-DAA5E2A66A7C}"/>
              </a:ext>
            </a:extLst>
          </p:cNvPr>
          <p:cNvGraphicFramePr>
            <a:graphicFrameLocks noGrp="1"/>
          </p:cNvGraphicFramePr>
          <p:nvPr>
            <p:extLst>
              <p:ext uri="{D42A27DB-BD31-4B8C-83A1-F6EECF244321}">
                <p14:modId xmlns:p14="http://schemas.microsoft.com/office/powerpoint/2010/main" val="2076152165"/>
              </p:ext>
            </p:extLst>
          </p:nvPr>
        </p:nvGraphicFramePr>
        <p:xfrm>
          <a:off x="0" y="3352800"/>
          <a:ext cx="8382000" cy="1479804"/>
        </p:xfrm>
        <a:graphic>
          <a:graphicData uri="http://schemas.openxmlformats.org/drawingml/2006/table">
            <a:tbl>
              <a:tblPr firstRow="1" firstCol="1" bandRow="1"/>
              <a:tblGrid>
                <a:gridCol w="1303867">
                  <a:extLst>
                    <a:ext uri="{9D8B030D-6E8A-4147-A177-3AD203B41FA5}">
                      <a16:colId xmlns:a16="http://schemas.microsoft.com/office/drawing/2014/main" val="1594567899"/>
                    </a:ext>
                  </a:extLst>
                </a:gridCol>
                <a:gridCol w="7078133">
                  <a:extLst>
                    <a:ext uri="{9D8B030D-6E8A-4147-A177-3AD203B41FA5}">
                      <a16:colId xmlns:a16="http://schemas.microsoft.com/office/drawing/2014/main" val="1490350811"/>
                    </a:ext>
                  </a:extLst>
                </a:gridCol>
              </a:tblGrid>
              <a:tr h="147980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Bef>
                          <a:spcPts val="600"/>
                        </a:spcBef>
                        <a:spcAft>
                          <a:spcPts val="600"/>
                        </a:spcAft>
                        <a:tabLst>
                          <a:tab pos="1386840" algn="l"/>
                        </a:tabLst>
                      </a:pPr>
                      <a:r>
                        <a:rPr lang="en-US" sz="1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 </a:t>
                      </a:r>
                      <a:r>
                        <a:rPr lang="en-US" sz="1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Tính</a:t>
                      </a:r>
                      <a:r>
                        <a:rPr lang="en-US" sz="1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Bef>
                          <a:spcPts val="600"/>
                        </a:spcBef>
                        <a:spcAft>
                          <a:spcPts val="600"/>
                        </a:spcAft>
                        <a:tabLst>
                          <a:tab pos="1386840" algn="l"/>
                        </a:tabLst>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miệt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mẫn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hục</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đào</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đặp</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chẳng</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lâu</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cột</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dần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dần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vòm</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mãi</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phía</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mây</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xanh</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mù</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mịt</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199007616"/>
                  </a:ext>
                </a:extLst>
              </a:tr>
            </a:tbl>
          </a:graphicData>
        </a:graphic>
      </p:graphicFrame>
      <p:graphicFrame>
        <p:nvGraphicFramePr>
          <p:cNvPr id="6" name="Table 5">
            <a:extLst>
              <a:ext uri="{FF2B5EF4-FFF2-40B4-BE49-F238E27FC236}">
                <a16:creationId xmlns:a16="http://schemas.microsoft.com/office/drawing/2014/main" id="{42C79CC3-433E-407E-8FCC-A79CC0F6C593}"/>
              </a:ext>
            </a:extLst>
          </p:cNvPr>
          <p:cNvGraphicFramePr>
            <a:graphicFrameLocks noGrp="1"/>
          </p:cNvGraphicFramePr>
          <p:nvPr>
            <p:extLst>
              <p:ext uri="{D42A27DB-BD31-4B8C-83A1-F6EECF244321}">
                <p14:modId xmlns:p14="http://schemas.microsoft.com/office/powerpoint/2010/main" val="3679830781"/>
              </p:ext>
            </p:extLst>
          </p:nvPr>
        </p:nvGraphicFramePr>
        <p:xfrm>
          <a:off x="0" y="4648200"/>
          <a:ext cx="8458200" cy="2045208"/>
        </p:xfrm>
        <a:graphic>
          <a:graphicData uri="http://schemas.openxmlformats.org/drawingml/2006/table">
            <a:tbl>
              <a:tblPr firstRow="1" firstCol="1" bandRow="1"/>
              <a:tblGrid>
                <a:gridCol w="1394208">
                  <a:extLst>
                    <a:ext uri="{9D8B030D-6E8A-4147-A177-3AD203B41FA5}">
                      <a16:colId xmlns:a16="http://schemas.microsoft.com/office/drawing/2014/main" val="3991243433"/>
                    </a:ext>
                  </a:extLst>
                </a:gridCol>
                <a:gridCol w="7063992">
                  <a:extLst>
                    <a:ext uri="{9D8B030D-6E8A-4147-A177-3AD203B41FA5}">
                      <a16:colId xmlns:a16="http://schemas.microsoft.com/office/drawing/2014/main" val="1485176304"/>
                    </a:ext>
                  </a:extLst>
                </a:gridCol>
              </a:tblGrid>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Bef>
                          <a:spcPts val="600"/>
                        </a:spcBef>
                        <a:spcAft>
                          <a:spcPts val="600"/>
                        </a:spcAft>
                        <a:tabLst>
                          <a:tab pos="1386840" algn="l"/>
                        </a:tabLst>
                      </a:pPr>
                      <a:r>
                        <a:rPr lang="en-US" sz="1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 Công trạng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Bef>
                          <a:spcPts val="600"/>
                        </a:spcBef>
                        <a:spcAft>
                          <a:spcPts val="600"/>
                        </a:spcAft>
                        <a:tabLst>
                          <a:tab pos="1386840" algn="l"/>
                        </a:tabLst>
                      </a:pP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công</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sáng</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tạo</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ra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vũ</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trụ</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Tạo</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ra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trời</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đất</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biển</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núi</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non.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Đây</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là</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khởi</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nguyên</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thành</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vũ</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trụ</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tabLst>
                          <a:tab pos="1386840" algn="l"/>
                        </a:tabLst>
                      </a:pP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đó</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trời</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đất</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mới</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phân</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đôi</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Đất</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phẳng</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như</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cái</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mâm</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vuông</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trời</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trùm</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như</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cái</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bát</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úp</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chỗ</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trời</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đất</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giáp</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nhau</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gọi</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là</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chân</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trời</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thần</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phá</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cột</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đá</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tạo</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nên</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hòn</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đảo</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gò</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đống</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dải</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đồi</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cao</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chỗ</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thần</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đào</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đất</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đắp</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cột</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nay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thành</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biển</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rộng</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12021007"/>
                  </a:ext>
                </a:extLst>
              </a:tr>
            </a:tbl>
          </a:graphicData>
        </a:graphic>
      </p:graphicFrame>
    </p:spTree>
    <p:extLst>
      <p:ext uri="{BB962C8B-B14F-4D97-AF65-F5344CB8AC3E}">
        <p14:creationId xmlns:p14="http://schemas.microsoft.com/office/powerpoint/2010/main" val="385317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279786"/>
            <a:ext cx="7010400" cy="1200329"/>
          </a:xfrm>
          <a:prstGeom prst="rect">
            <a:avLst/>
          </a:prstGeom>
        </p:spPr>
        <p:txBody>
          <a:bodyPr wrap="square">
            <a:spAutoFit/>
          </a:bodyPr>
          <a:lstStyle/>
          <a:p>
            <a:pPr marL="457200" indent="-457200">
              <a:buFont typeface="Wingdings" panose="05000000000000000000" pitchFamily="2" charset="2"/>
              <a:buChar char="v"/>
            </a:pPr>
            <a:r>
              <a:rPr lang="en-US" b="1" dirty="0">
                <a:solidFill>
                  <a:srgbClr val="FF0000"/>
                </a:solidFill>
                <a:latin typeface="Times New Roman" panose="02020603050405020304" pitchFamily="18" charset="0"/>
                <a:ea typeface="Calibri" panose="020F0502020204030204" pitchFamily="34" charset="0"/>
              </a:rPr>
              <a:t>Hình tượng thần Trụ trời chính là cách hình dung, lí giải về sự hình thành thế giới tự nhiên, nguồn gốc vũ trụ của con người thời cổ. Có thể nhận thấy, cách nhận thức và lí giải về nguồn gốc của người thời cổ còn rất thô sơ. </a:t>
            </a:r>
            <a:endParaRPr lang="en-US" b="1" dirty="0">
              <a:solidFill>
                <a:srgbClr val="FF0000"/>
              </a:solidFill>
            </a:endParaRPr>
          </a:p>
        </p:txBody>
      </p:sp>
      <p:sp>
        <p:nvSpPr>
          <p:cNvPr id="5" name="Rectangle 4"/>
          <p:cNvSpPr/>
          <p:nvPr/>
        </p:nvSpPr>
        <p:spPr>
          <a:xfrm>
            <a:off x="1002956" y="2965622"/>
            <a:ext cx="6693243" cy="1047979"/>
          </a:xfrm>
          <a:prstGeom prst="rect">
            <a:avLst/>
          </a:prstGeom>
        </p:spPr>
        <p:txBody>
          <a:bodyPr wrap="square">
            <a:spAutoFit/>
          </a:bodyPr>
          <a:lstStyle/>
          <a:p>
            <a:pPr marL="285750" indent="-285750" algn="just">
              <a:lnSpc>
                <a:spcPct val="115000"/>
              </a:lnSpc>
              <a:spcAft>
                <a:spcPts val="600"/>
              </a:spcAft>
              <a:buFont typeface="Wingdings" panose="05000000000000000000" pitchFamily="2" charset="2"/>
              <a:buChar char="v"/>
              <a:tabLst>
                <a:tab pos="1386840" algn="l"/>
              </a:tabLst>
            </a:pPr>
            <a:r>
              <a:rPr lang="en-US" b="1" dirty="0">
                <a:solidFill>
                  <a:srgbClr val="FF0000"/>
                </a:solidFill>
                <a:latin typeface="Times New Roman" panose="02020603050405020304" pitchFamily="18" charset="0"/>
                <a:ea typeface="MS Mincho" panose="02020609040205080304" pitchFamily="49" charset="-128"/>
              </a:rPr>
              <a:t>Kì tích của thần Trụ trời đồng thời phản ánh vẻ đẹp riêng của cuộc sống lao động, tín ngưỡng và văn hóa của người Việt từ xa xưa.</a:t>
            </a:r>
            <a:endParaRPr lang="en-US" b="1" dirty="0">
              <a:solidFill>
                <a:srgbClr val="FF0000"/>
              </a:solidFill>
              <a:latin typeface="Times New Roman" panose="02020603050405020304" pitchFamily="18" charset="0"/>
              <a:ea typeface="Times New Roman" panose="02020603050405020304" pitchFamily="18" charset="0"/>
            </a:endParaRPr>
          </a:p>
        </p:txBody>
      </p:sp>
      <p:sp>
        <p:nvSpPr>
          <p:cNvPr id="6" name="TextBox 5"/>
          <p:cNvSpPr txBox="1"/>
          <p:nvPr/>
        </p:nvSpPr>
        <p:spPr>
          <a:xfrm>
            <a:off x="1002956" y="304800"/>
            <a:ext cx="4254844" cy="523220"/>
          </a:xfrm>
          <a:prstGeom prst="rect">
            <a:avLst/>
          </a:prstGeom>
          <a:noFill/>
        </p:spPr>
        <p:txBody>
          <a:bodyPr wrap="square" rtlCol="0">
            <a:spAutoFit/>
          </a:bodyPr>
          <a:lstStyle/>
          <a:p>
            <a:r>
              <a:rPr lang="en-US" sz="2800" dirty="0" smtClean="0"/>
              <a:t>3.Ý nghĩa n/v thần Trụ trời</a:t>
            </a:r>
            <a:endParaRPr lang="en-US" sz="2800" dirty="0"/>
          </a:p>
        </p:txBody>
      </p:sp>
    </p:spTree>
    <p:extLst>
      <p:ext uri="{BB962C8B-B14F-4D97-AF65-F5344CB8AC3E}">
        <p14:creationId xmlns:p14="http://schemas.microsoft.com/office/powerpoint/2010/main" val="3111391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060AB0-C2E2-4AEC-883A-3347C4D104AE}"/>
              </a:ext>
            </a:extLst>
          </p:cNvPr>
          <p:cNvSpPr txBox="1"/>
          <p:nvPr/>
        </p:nvSpPr>
        <p:spPr>
          <a:xfrm>
            <a:off x="533400" y="226857"/>
            <a:ext cx="7772400" cy="1095685"/>
          </a:xfrm>
          <a:prstGeom prst="rect">
            <a:avLst/>
          </a:prstGeom>
          <a:noFill/>
        </p:spPr>
        <p:txBody>
          <a:bodyPr wrap="square">
            <a:spAutoFit/>
          </a:bodyPr>
          <a:lstStyle/>
          <a:p>
            <a:pPr algn="ctr">
              <a:lnSpc>
                <a:spcPct val="115000"/>
              </a:lnSpc>
              <a:spcBef>
                <a:spcPts val="600"/>
              </a:spcBef>
              <a:spcAft>
                <a:spcPts val="600"/>
              </a:spcAft>
            </a:pPr>
            <a:r>
              <a:rPr lang="de-DE" sz="2400" b="1" dirty="0">
                <a:solidFill>
                  <a:srgbClr val="FF0000"/>
                </a:solidFill>
                <a:effectLst/>
                <a:latin typeface="Times New Roman" panose="02020603050405020304" pitchFamily="18" charset="0"/>
                <a:ea typeface="Times New Roman" panose="02020603050405020304" pitchFamily="18" charset="0"/>
              </a:rPr>
              <a:t>PHIẾU HT 03 : </a:t>
            </a:r>
          </a:p>
          <a:p>
            <a:pPr algn="ctr">
              <a:lnSpc>
                <a:spcPct val="115000"/>
              </a:lnSpc>
              <a:spcBef>
                <a:spcPts val="600"/>
              </a:spcBef>
              <a:spcAft>
                <a:spcPts val="600"/>
              </a:spcAft>
            </a:pPr>
            <a:r>
              <a:rPr lang="de-DE" sz="2400" b="1" dirty="0">
                <a:solidFill>
                  <a:srgbClr val="003366"/>
                </a:solidFill>
                <a:effectLst/>
                <a:latin typeface="Times New Roman" panose="02020603050405020304" pitchFamily="18" charset="0"/>
                <a:ea typeface="Times New Roman" panose="02020603050405020304" pitchFamily="18" charset="0"/>
              </a:rPr>
              <a:t>TÌM HIỂU CÁC YẾU TỐ NGHỆ </a:t>
            </a:r>
            <a:r>
              <a:rPr lang="de-DE" sz="2400" b="1" dirty="0" smtClean="0">
                <a:solidFill>
                  <a:srgbClr val="003366"/>
                </a:solidFill>
                <a:effectLst/>
                <a:latin typeface="Times New Roman" panose="02020603050405020304" pitchFamily="18" charset="0"/>
                <a:ea typeface="Times New Roman" panose="02020603050405020304" pitchFamily="18" charset="0"/>
              </a:rPr>
              <a:t>THUẬT</a:t>
            </a:r>
            <a:endParaRPr lang="en-US" sz="2400" dirty="0">
              <a:effectLst/>
              <a:latin typeface="Times New Roman" panose="02020603050405020304" pitchFamily="18"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BF9CAD76-6CE5-41DF-81EA-E486F5A37C63}"/>
              </a:ext>
            </a:extLst>
          </p:cNvPr>
          <p:cNvGraphicFramePr>
            <a:graphicFrameLocks noGrp="1"/>
          </p:cNvGraphicFramePr>
          <p:nvPr>
            <p:extLst>
              <p:ext uri="{D42A27DB-BD31-4B8C-83A1-F6EECF244321}">
                <p14:modId xmlns:p14="http://schemas.microsoft.com/office/powerpoint/2010/main" val="2572105720"/>
              </p:ext>
            </p:extLst>
          </p:nvPr>
        </p:nvGraphicFramePr>
        <p:xfrm>
          <a:off x="228600" y="1600200"/>
          <a:ext cx="8077200" cy="3807093"/>
        </p:xfrm>
        <a:graphic>
          <a:graphicData uri="http://schemas.openxmlformats.org/drawingml/2006/table">
            <a:tbl>
              <a:tblPr firstRow="1" firstCol="1" lastRow="1" lastCol="1" bandRow="1" bandCol="1"/>
              <a:tblGrid>
                <a:gridCol w="3830425">
                  <a:extLst>
                    <a:ext uri="{9D8B030D-6E8A-4147-A177-3AD203B41FA5}">
                      <a16:colId xmlns:a16="http://schemas.microsoft.com/office/drawing/2014/main" val="3641332705"/>
                    </a:ext>
                  </a:extLst>
                </a:gridCol>
                <a:gridCol w="4246775">
                  <a:extLst>
                    <a:ext uri="{9D8B030D-6E8A-4147-A177-3AD203B41FA5}">
                      <a16:colId xmlns:a16="http://schemas.microsoft.com/office/drawing/2014/main" val="2800299341"/>
                    </a:ext>
                  </a:extLst>
                </a:gridCol>
              </a:tblGrid>
              <a:tr h="710231">
                <a:tc>
                  <a:txBody>
                    <a:bodyPr/>
                    <a:lstStyle/>
                    <a:p>
                      <a:pPr algn="just">
                        <a:lnSpc>
                          <a:spcPct val="115000"/>
                        </a:lnSpc>
                        <a:spcBef>
                          <a:spcPts val="600"/>
                        </a:spcBef>
                        <a:spcAft>
                          <a:spcPts val="600"/>
                        </a:spcAft>
                      </a:pPr>
                      <a:r>
                        <a:rPr lang="de-DE" sz="2000" b="1" dirty="0">
                          <a:effectLst/>
                          <a:latin typeface="Times New Roman" panose="02020603050405020304" pitchFamily="18" charset="0"/>
                          <a:ea typeface="Times New Roman" panose="02020603050405020304" pitchFamily="18" charset="0"/>
                          <a:cs typeface="Times New Roman" panose="02020603050405020304" pitchFamily="18" charset="0"/>
                        </a:rPr>
                        <a:t> Nội dung cần tìm hiểu</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de-DE" sz="2000" b="1">
                          <a:effectLst/>
                          <a:latin typeface="Times New Roman" panose="02020603050405020304" pitchFamily="18" charset="0"/>
                          <a:ea typeface="Times New Roman" panose="02020603050405020304" pitchFamily="18" charset="0"/>
                          <a:cs typeface="Times New Roman" panose="02020603050405020304" pitchFamily="18" charset="0"/>
                        </a:rPr>
                        <a:t>Đặc điểm – Ý nghĩa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75515265"/>
                  </a:ext>
                </a:extLst>
              </a:tr>
              <a:tr h="966169">
                <a:tc>
                  <a:txBody>
                    <a:bodyPr/>
                    <a:lstStyle/>
                    <a:p>
                      <a:pPr algn="just">
                        <a:lnSpc>
                          <a:spcPct val="115000"/>
                        </a:lnSpc>
                        <a:spcBef>
                          <a:spcPts val="600"/>
                        </a:spcBef>
                        <a:spcAft>
                          <a:spcPts val="600"/>
                        </a:spcAft>
                      </a:pPr>
                      <a:r>
                        <a:rPr lang="de-DE" sz="2000" dirty="0">
                          <a:effectLst/>
                          <a:latin typeface="Times New Roman" panose="02020603050405020304" pitchFamily="18" charset="0"/>
                          <a:ea typeface="Times New Roman" panose="02020603050405020304" pitchFamily="18" charset="0"/>
                          <a:cs typeface="Times New Roman" panose="02020603050405020304" pitchFamily="18" charset="0"/>
                        </a:rPr>
                        <a:t>1. Các chi tiết kì ảo, hoang đường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de-DE"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17831614"/>
                  </a:ext>
                </a:extLst>
              </a:tr>
              <a:tr h="710231">
                <a:tc>
                  <a:txBody>
                    <a:bodyPr/>
                    <a:lstStyle/>
                    <a:p>
                      <a:pPr algn="just">
                        <a:lnSpc>
                          <a:spcPct val="115000"/>
                        </a:lnSpc>
                        <a:spcBef>
                          <a:spcPts val="600"/>
                        </a:spcBef>
                        <a:spcAft>
                          <a:spcPts val="600"/>
                        </a:spcAft>
                      </a:pPr>
                      <a:r>
                        <a:rPr lang="de-DE" sz="2000" dirty="0">
                          <a:effectLst/>
                          <a:latin typeface="Times New Roman" panose="02020603050405020304" pitchFamily="18" charset="0"/>
                          <a:ea typeface="Times New Roman" panose="02020603050405020304" pitchFamily="18" charset="0"/>
                          <a:cs typeface="Times New Roman" panose="02020603050405020304" pitchFamily="18" charset="0"/>
                        </a:rPr>
                        <a:t>2. Xây dựng nhân vật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de-DE"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66891357"/>
                  </a:ext>
                </a:extLst>
              </a:tr>
              <a:tr h="710231">
                <a:tc>
                  <a:txBody>
                    <a:bodyPr/>
                    <a:lstStyle/>
                    <a:p>
                      <a:pPr algn="just">
                        <a:lnSpc>
                          <a:spcPct val="115000"/>
                        </a:lnSpc>
                        <a:spcBef>
                          <a:spcPts val="600"/>
                        </a:spcBef>
                        <a:spcAft>
                          <a:spcPts val="600"/>
                        </a:spcAft>
                      </a:pPr>
                      <a:r>
                        <a:rPr lang="de-DE" sz="2000">
                          <a:effectLst/>
                          <a:latin typeface="Times New Roman" panose="02020603050405020304" pitchFamily="18" charset="0"/>
                          <a:ea typeface="Times New Roman" panose="02020603050405020304" pitchFamily="18" charset="0"/>
                          <a:cs typeface="Times New Roman" panose="02020603050405020304" pitchFamily="18" charset="0"/>
                        </a:rPr>
                        <a:t>3. Cốt truyện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de-DE"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92454707"/>
                  </a:ext>
                </a:extLst>
              </a:tr>
              <a:tr h="710231">
                <a:tc>
                  <a:txBody>
                    <a:bodyPr/>
                    <a:lstStyle/>
                    <a:p>
                      <a:pPr algn="just">
                        <a:lnSpc>
                          <a:spcPct val="115000"/>
                        </a:lnSpc>
                        <a:spcBef>
                          <a:spcPts val="600"/>
                        </a:spcBef>
                        <a:spcAft>
                          <a:spcPts val="600"/>
                        </a:spcAft>
                      </a:pPr>
                      <a:r>
                        <a:rPr lang="de-DE" sz="2000">
                          <a:effectLst/>
                          <a:latin typeface="Times New Roman" panose="02020603050405020304" pitchFamily="18" charset="0"/>
                          <a:ea typeface="Times New Roman" panose="02020603050405020304" pitchFamily="18" charset="0"/>
                          <a:cs typeface="Times New Roman" panose="02020603050405020304" pitchFamily="18" charset="0"/>
                        </a:rPr>
                        <a:t>4. Ngôn ngữ</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de-DE"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21631896"/>
                  </a:ext>
                </a:extLst>
              </a:tr>
            </a:tbl>
          </a:graphicData>
        </a:graphic>
      </p:graphicFrame>
    </p:spTree>
    <p:extLst>
      <p:ext uri="{BB962C8B-B14F-4D97-AF65-F5344CB8AC3E}">
        <p14:creationId xmlns:p14="http://schemas.microsoft.com/office/powerpoint/2010/main" val="1019198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F41E94-CF13-4AB0-A939-9DB1DE6B970A}"/>
              </a:ext>
            </a:extLst>
          </p:cNvPr>
          <p:cNvSpPr txBox="1"/>
          <p:nvPr/>
        </p:nvSpPr>
        <p:spPr>
          <a:xfrm>
            <a:off x="2721131" y="979188"/>
            <a:ext cx="2787337" cy="385362"/>
          </a:xfrm>
          <a:prstGeom prst="rect">
            <a:avLst/>
          </a:prstGeom>
          <a:noFill/>
        </p:spPr>
        <p:txBody>
          <a:bodyPr wrap="square">
            <a:spAutoFit/>
          </a:bodyPr>
          <a:lstStyle/>
          <a:p>
            <a:pPr algn="ctr">
              <a:lnSpc>
                <a:spcPct val="115000"/>
              </a:lnSpc>
              <a:spcBef>
                <a:spcPts val="600"/>
              </a:spcBef>
              <a:spcAft>
                <a:spcPts val="600"/>
              </a:spcAft>
            </a:pPr>
            <a:r>
              <a:rPr lang="en-US" b="1" dirty="0" smtClean="0">
                <a:solidFill>
                  <a:srgbClr val="0070C0"/>
                </a:solidFill>
                <a:effectLst/>
                <a:latin typeface="Times New Roman" panose="02020603050405020304" pitchFamily="18" charset="0"/>
                <a:ea typeface="MS Mincho" panose="02020609040205080304" pitchFamily="49" charset="-128"/>
              </a:rPr>
              <a:t>1</a:t>
            </a:r>
            <a:r>
              <a:rPr lang="en-US" b="1" dirty="0">
                <a:solidFill>
                  <a:srgbClr val="0070C0"/>
                </a:solidFill>
                <a:effectLst/>
                <a:latin typeface="Times New Roman" panose="02020603050405020304" pitchFamily="18" charset="0"/>
                <a:ea typeface="MS Mincho" panose="02020609040205080304" pitchFamily="49" charset="-128"/>
              </a:rPr>
              <a:t>. </a:t>
            </a:r>
            <a:r>
              <a:rPr lang="en-US" b="1" dirty="0" err="1">
                <a:solidFill>
                  <a:srgbClr val="0070C0"/>
                </a:solidFill>
                <a:effectLst/>
                <a:latin typeface="Times New Roman" panose="02020603050405020304" pitchFamily="18" charset="0"/>
                <a:ea typeface="MS Mincho" panose="02020609040205080304" pitchFamily="49" charset="-128"/>
              </a:rPr>
              <a:t>Nghệ</a:t>
            </a:r>
            <a:r>
              <a:rPr lang="en-US" b="1" dirty="0">
                <a:solidFill>
                  <a:srgbClr val="0070C0"/>
                </a:solidFill>
                <a:effectLst/>
                <a:latin typeface="Times New Roman" panose="02020603050405020304" pitchFamily="18" charset="0"/>
                <a:ea typeface="MS Mincho" panose="02020609040205080304" pitchFamily="49" charset="-128"/>
              </a:rPr>
              <a:t> </a:t>
            </a:r>
            <a:r>
              <a:rPr lang="en-US" b="1" dirty="0" err="1">
                <a:solidFill>
                  <a:srgbClr val="0070C0"/>
                </a:solidFill>
                <a:effectLst/>
                <a:latin typeface="Times New Roman" panose="02020603050405020304" pitchFamily="18" charset="0"/>
                <a:ea typeface="MS Mincho" panose="02020609040205080304" pitchFamily="49" charset="-128"/>
              </a:rPr>
              <a:t>thuật</a:t>
            </a:r>
            <a:endParaRPr lang="en-US"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99F29067-FE3E-4F32-8C19-C262A62583F1}"/>
              </a:ext>
            </a:extLst>
          </p:cNvPr>
          <p:cNvSpPr txBox="1"/>
          <p:nvPr/>
        </p:nvSpPr>
        <p:spPr>
          <a:xfrm>
            <a:off x="5403698" y="3640041"/>
            <a:ext cx="2756204" cy="1366528"/>
          </a:xfrm>
          <a:prstGeom prst="rect">
            <a:avLst/>
          </a:prstGeom>
          <a:noFill/>
        </p:spPr>
        <p:txBody>
          <a:bodyPr wrap="square">
            <a:spAutoFit/>
          </a:bodyPr>
          <a:lstStyle/>
          <a:p>
            <a:pPr algn="just">
              <a:lnSpc>
                <a:spcPct val="115000"/>
              </a:lnSpc>
              <a:spcBef>
                <a:spcPts val="600"/>
              </a:spcBef>
              <a:spcAft>
                <a:spcPts val="600"/>
              </a:spcAft>
            </a:pPr>
            <a:r>
              <a:rPr lang="en-US" b="1" dirty="0" err="1">
                <a:effectLst/>
                <a:latin typeface="Times New Roman" panose="02020603050405020304" pitchFamily="18" charset="0"/>
                <a:ea typeface="Times New Roman" panose="02020603050405020304" pitchFamily="18" charset="0"/>
              </a:rPr>
              <a:t>Thời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gian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phiếm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chỉ</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mang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tính</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ước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lệ</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và</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không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gian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vũ</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trụ</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với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nhiều</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cõi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khác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nhau</a:t>
            </a:r>
            <a:r>
              <a:rPr lang="en-US" b="1" dirty="0">
                <a:effectLst/>
                <a:latin typeface="Times New Roman" panose="02020603050405020304" pitchFamily="18" charset="0"/>
                <a:ea typeface="Times New Roman" panose="02020603050405020304" pitchFamily="18" charset="0"/>
              </a:rPr>
              <a:t>.</a:t>
            </a:r>
          </a:p>
        </p:txBody>
      </p:sp>
      <p:sp>
        <p:nvSpPr>
          <p:cNvPr id="6" name="TextBox 5">
            <a:extLst>
              <a:ext uri="{FF2B5EF4-FFF2-40B4-BE49-F238E27FC236}">
                <a16:creationId xmlns:a16="http://schemas.microsoft.com/office/drawing/2014/main" id="{88B941CF-FAF5-4258-B698-99583A36B88F}"/>
              </a:ext>
            </a:extLst>
          </p:cNvPr>
          <p:cNvSpPr txBox="1"/>
          <p:nvPr/>
        </p:nvSpPr>
        <p:spPr>
          <a:xfrm>
            <a:off x="381000" y="1890203"/>
            <a:ext cx="1463438" cy="1047979"/>
          </a:xfrm>
          <a:prstGeom prst="rect">
            <a:avLst/>
          </a:prstGeom>
          <a:noFill/>
        </p:spPr>
        <p:txBody>
          <a:bodyPr wrap="square">
            <a:spAutoFit/>
          </a:bodyPr>
          <a:lstStyle/>
          <a:p>
            <a:pPr algn="ctr">
              <a:lnSpc>
                <a:spcPct val="115000"/>
              </a:lnSpc>
              <a:spcBef>
                <a:spcPts val="600"/>
              </a:spcBef>
              <a:spcAft>
                <a:spcPts val="600"/>
              </a:spcAft>
            </a:pPr>
            <a:r>
              <a:rPr lang="vi-VN" b="1" dirty="0">
                <a:effectLst/>
                <a:latin typeface="Times New Roman" panose="02020603050405020304" pitchFamily="18" charset="0"/>
                <a:ea typeface="Calibri" panose="020F0502020204030204" pitchFamily="34" charset="0"/>
              </a:rPr>
              <a:t>Chi tiết t</a:t>
            </a:r>
            <a:r>
              <a:rPr lang="en-US" b="1" dirty="0" err="1">
                <a:effectLst/>
                <a:latin typeface="Times New Roman" panose="02020603050405020304" pitchFamily="18" charset="0"/>
                <a:ea typeface="Calibri" panose="020F0502020204030204" pitchFamily="34" charset="0"/>
              </a:rPr>
              <a:t>ưở</a:t>
            </a:r>
            <a:r>
              <a:rPr lang="vi-VN" b="1" dirty="0">
                <a:effectLst/>
                <a:latin typeface="Times New Roman" panose="02020603050405020304" pitchFamily="18" charset="0"/>
                <a:ea typeface="Calibri" panose="020F0502020204030204" pitchFamily="34" charset="0"/>
              </a:rPr>
              <a:t>ng tượng kì ảo.</a:t>
            </a:r>
            <a:endParaRPr lang="en-US" b="1"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E557DDA0-1E44-4272-BB7C-214E49397EAE}"/>
              </a:ext>
            </a:extLst>
          </p:cNvPr>
          <p:cNvSpPr txBox="1"/>
          <p:nvPr/>
        </p:nvSpPr>
        <p:spPr>
          <a:xfrm>
            <a:off x="1112719" y="3178376"/>
            <a:ext cx="1459174" cy="923330"/>
          </a:xfrm>
          <a:prstGeom prst="rect">
            <a:avLst/>
          </a:prstGeom>
          <a:noFill/>
        </p:spPr>
        <p:txBody>
          <a:bodyPr wrap="square">
            <a:spAutoFit/>
          </a:bodyPr>
          <a:lstStyle/>
          <a:p>
            <a:pPr algn="ctr"/>
            <a:r>
              <a:rPr lang="en-US" b="1" dirty="0" err="1">
                <a:effectLst/>
                <a:latin typeface="Times New Roman" panose="02020603050405020304" pitchFamily="18" charset="0"/>
                <a:ea typeface="Times New Roman" panose="02020603050405020304" pitchFamily="18" charset="0"/>
              </a:rPr>
              <a:t>Xây</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dựng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nhân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vật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chức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năng</a:t>
            </a:r>
            <a:r>
              <a:rPr lang="en-US" b="1" dirty="0">
                <a:effectLst/>
                <a:latin typeface="Times New Roman" panose="02020603050405020304" pitchFamily="18" charset="0"/>
                <a:ea typeface="Times New Roman" panose="02020603050405020304" pitchFamily="18" charset="0"/>
              </a:rPr>
              <a:t>.</a:t>
            </a:r>
            <a:endParaRPr lang="en-US" b="1" dirty="0"/>
          </a:p>
        </p:txBody>
      </p:sp>
      <p:sp>
        <p:nvSpPr>
          <p:cNvPr id="8" name="TextBox 7">
            <a:extLst>
              <a:ext uri="{FF2B5EF4-FFF2-40B4-BE49-F238E27FC236}">
                <a16:creationId xmlns:a16="http://schemas.microsoft.com/office/drawing/2014/main" id="{9A5452D7-1CE9-4ACA-8622-01C4F01DC3CB}"/>
              </a:ext>
            </a:extLst>
          </p:cNvPr>
          <p:cNvSpPr txBox="1"/>
          <p:nvPr/>
        </p:nvSpPr>
        <p:spPr>
          <a:xfrm>
            <a:off x="6525886" y="2047723"/>
            <a:ext cx="1391578" cy="923330"/>
          </a:xfrm>
          <a:prstGeom prst="rect">
            <a:avLst/>
          </a:prstGeom>
          <a:noFill/>
        </p:spPr>
        <p:txBody>
          <a:bodyPr wrap="square">
            <a:spAutoFit/>
          </a:bodyPr>
          <a:lstStyle/>
          <a:p>
            <a:pPr algn="ctr"/>
            <a:r>
              <a:rPr lang="en-US" b="1" dirty="0" err="1">
                <a:effectLst/>
                <a:latin typeface="Times New Roman" panose="02020603050405020304" pitchFamily="18" charset="0"/>
                <a:ea typeface="Times New Roman" panose="02020603050405020304" pitchFamily="18" charset="0"/>
              </a:rPr>
              <a:t>Ngôn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ngữ</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tự</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sự</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hồn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nhiên</a:t>
            </a:r>
            <a:r>
              <a:rPr lang="en-US" b="1" dirty="0">
                <a:effectLst/>
                <a:latin typeface="Times New Roman" panose="02020603050405020304" pitchFamily="18" charset="0"/>
                <a:ea typeface="Times New Roman" panose="02020603050405020304" pitchFamily="18" charset="0"/>
              </a:rPr>
              <a:t>. </a:t>
            </a:r>
            <a:endParaRPr lang="en-US" b="1" dirty="0"/>
          </a:p>
        </p:txBody>
      </p:sp>
      <p:sp>
        <p:nvSpPr>
          <p:cNvPr id="9" name="TextBox 8">
            <a:extLst>
              <a:ext uri="{FF2B5EF4-FFF2-40B4-BE49-F238E27FC236}">
                <a16:creationId xmlns:a16="http://schemas.microsoft.com/office/drawing/2014/main" id="{F6CDC649-B99D-4905-9B3F-7BDCB0D352A5}"/>
              </a:ext>
            </a:extLst>
          </p:cNvPr>
          <p:cNvSpPr txBox="1"/>
          <p:nvPr/>
        </p:nvSpPr>
        <p:spPr>
          <a:xfrm>
            <a:off x="2500490" y="4101706"/>
            <a:ext cx="2049441" cy="1685077"/>
          </a:xfrm>
          <a:prstGeom prst="rect">
            <a:avLst/>
          </a:prstGeom>
          <a:noFill/>
        </p:spPr>
        <p:txBody>
          <a:bodyPr wrap="square">
            <a:spAutoFit/>
          </a:bodyPr>
          <a:lstStyle/>
          <a:p>
            <a:pPr algn="just">
              <a:lnSpc>
                <a:spcPct val="115000"/>
              </a:lnSpc>
              <a:spcBef>
                <a:spcPts val="600"/>
              </a:spcBef>
              <a:spcAft>
                <a:spcPts val="600"/>
              </a:spcAft>
              <a:tabLst>
                <a:tab pos="1386840" algn="l"/>
              </a:tabLst>
            </a:pPr>
            <a:r>
              <a:rPr lang="en-US" b="1" dirty="0" err="1">
                <a:effectLst/>
                <a:latin typeface="Times New Roman" panose="02020603050405020304" pitchFamily="18" charset="0"/>
                <a:ea typeface="Times New Roman" panose="02020603050405020304" pitchFamily="18" charset="0"/>
              </a:rPr>
              <a:t>Cốt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truyện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đơn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giản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nhưng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hấp</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dẫn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sinh</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động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có</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những</a:t>
            </a:r>
            <a:r>
              <a:rPr lang="en-US" b="1" dirty="0">
                <a:effectLst/>
                <a:latin typeface="Times New Roman" panose="02020603050405020304" pitchFamily="18" charset="0"/>
                <a:ea typeface="Times New Roman" panose="02020603050405020304" pitchFamily="18" charset="0"/>
              </a:rPr>
              <a:t> chi </a:t>
            </a:r>
            <a:r>
              <a:rPr lang="en-US" b="1" dirty="0" err="1">
                <a:effectLst/>
                <a:latin typeface="Times New Roman" panose="02020603050405020304" pitchFamily="18" charset="0"/>
                <a:ea typeface="Times New Roman" panose="02020603050405020304" pitchFamily="18" charset="0"/>
              </a:rPr>
              <a:t>tiết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bất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ngờ</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thú</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vị</a:t>
            </a:r>
            <a:r>
              <a:rPr lang="en-US" b="1" dirty="0">
                <a:solidFill>
                  <a:srgbClr val="0D0D0D"/>
                </a:solidFill>
                <a:effectLst/>
                <a:latin typeface="Times New Roman" panose="02020603050405020304" pitchFamily="18" charset="0"/>
                <a:ea typeface="MS Mincho" panose="02020609040205080304" pitchFamily="49" charset="-128"/>
              </a:rPr>
              <a:t>.</a:t>
            </a:r>
            <a:endParaRPr lang="en-US" b="1" dirty="0">
              <a:effectLst/>
              <a:latin typeface="Times New Roman" panose="02020603050405020304" pitchFamily="18" charset="0"/>
              <a:ea typeface="Times New Roman" panose="02020603050405020304" pitchFamily="18" charset="0"/>
            </a:endParaRPr>
          </a:p>
        </p:txBody>
      </p:sp>
      <p:cxnSp>
        <p:nvCxnSpPr>
          <p:cNvPr id="11" name="Straight Connector 10"/>
          <p:cNvCxnSpPr/>
          <p:nvPr/>
        </p:nvCxnSpPr>
        <p:spPr>
          <a:xfrm flipH="1">
            <a:off x="1676400" y="1259328"/>
            <a:ext cx="2438400" cy="788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14800" y="1322173"/>
            <a:ext cx="2133352" cy="2183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362200" y="1322173"/>
            <a:ext cx="1752600" cy="1791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886200" y="1259328"/>
            <a:ext cx="228600" cy="2842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14800" y="1322173"/>
            <a:ext cx="2389266" cy="844688"/>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9780" y="32951"/>
            <a:ext cx="2438400" cy="954107"/>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ea typeface="MS Mincho" panose="02020609040205080304" pitchFamily="49" charset="-128"/>
              </a:rPr>
              <a:t>III. Tổng kết</a:t>
            </a:r>
            <a:endParaRPr lang="en-US" sz="2800" dirty="0">
              <a:latin typeface="Times New Roman" panose="02020603050405020304" pitchFamily="18" charset="0"/>
              <a:ea typeface="Times New Roman" panose="02020603050405020304" pitchFamily="18" charset="0"/>
            </a:endParaRPr>
          </a:p>
          <a:p>
            <a:endParaRPr lang="en-US" sz="2800" dirty="0"/>
          </a:p>
        </p:txBody>
      </p:sp>
    </p:spTree>
    <p:extLst>
      <p:ext uri="{BB962C8B-B14F-4D97-AF65-F5344CB8AC3E}">
        <p14:creationId xmlns:p14="http://schemas.microsoft.com/office/powerpoint/2010/main" val="124600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66E271-888A-49FF-A5C7-4282F9C9394B}"/>
              </a:ext>
            </a:extLst>
          </p:cNvPr>
          <p:cNvSpPr txBox="1"/>
          <p:nvPr/>
        </p:nvSpPr>
        <p:spPr>
          <a:xfrm>
            <a:off x="685800" y="1711548"/>
            <a:ext cx="2864482" cy="2878480"/>
          </a:xfrm>
          <a:prstGeom prst="rect">
            <a:avLst/>
          </a:prstGeom>
          <a:noFill/>
        </p:spPr>
        <p:txBody>
          <a:bodyPr wrap="square">
            <a:spAutoFit/>
          </a:bodyPr>
          <a:lstStyle/>
          <a:p>
            <a:pPr algn="just">
              <a:lnSpc>
                <a:spcPct val="115000"/>
              </a:lnSpc>
              <a:spcBef>
                <a:spcPts val="600"/>
              </a:spcBef>
              <a:spcAft>
                <a:spcPts val="600"/>
              </a:spcAft>
            </a:pPr>
            <a:r>
              <a:rPr lang="en-US" sz="3200" b="1" dirty="0" err="1">
                <a:effectLst/>
                <a:latin typeface="Times New Roman" panose="02020603050405020304" pitchFamily="18" charset="0"/>
                <a:ea typeface="Times New Roman" panose="02020603050405020304" pitchFamily="18" charset="0"/>
              </a:rPr>
              <a:t>Truyện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kể</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về</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vị</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thần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Trụ</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trời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đắp</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cột</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chống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trời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tạo</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lập</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nên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trời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và</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đất</a:t>
            </a:r>
            <a:r>
              <a:rPr lang="en-US" sz="3200" b="1" dirty="0">
                <a:effectLst/>
                <a:latin typeface="Times New Roman" panose="02020603050405020304" pitchFamily="18" charset="0"/>
                <a:ea typeface="Times New Roman" panose="02020603050405020304" pitchFamily="18" charset="0"/>
              </a:rPr>
              <a:t>.</a:t>
            </a:r>
          </a:p>
        </p:txBody>
      </p:sp>
      <p:sp>
        <p:nvSpPr>
          <p:cNvPr id="5" name="TextBox 4">
            <a:extLst>
              <a:ext uri="{FF2B5EF4-FFF2-40B4-BE49-F238E27FC236}">
                <a16:creationId xmlns:a16="http://schemas.microsoft.com/office/drawing/2014/main" id="{B7537331-A1A2-4E46-A401-DF6541E50390}"/>
              </a:ext>
            </a:extLst>
          </p:cNvPr>
          <p:cNvSpPr txBox="1"/>
          <p:nvPr/>
        </p:nvSpPr>
        <p:spPr>
          <a:xfrm>
            <a:off x="5029200" y="1692828"/>
            <a:ext cx="3112393" cy="3521220"/>
          </a:xfrm>
          <a:prstGeom prst="rect">
            <a:avLst/>
          </a:prstGeom>
          <a:noFill/>
        </p:spPr>
        <p:txBody>
          <a:bodyPr wrap="square">
            <a:spAutoFit/>
          </a:bodyPr>
          <a:lstStyle/>
          <a:p>
            <a:pPr algn="just">
              <a:lnSpc>
                <a:spcPct val="115000"/>
              </a:lnSpc>
              <a:spcBef>
                <a:spcPts val="600"/>
              </a:spcBef>
              <a:spcAft>
                <a:spcPts val="600"/>
              </a:spcAft>
            </a:pPr>
            <a:r>
              <a:rPr lang="en-US" sz="2800" b="1" dirty="0">
                <a:effectLst/>
                <a:latin typeface="Times New Roman" panose="02020603050405020304" pitchFamily="18" charset="0"/>
                <a:ea typeface="Times New Roman" panose="02020603050405020304" pitchFamily="18" charset="0"/>
              </a:rPr>
              <a:t>Qua </a:t>
            </a: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chuyện</a:t>
            </a:r>
            <a:r>
              <a:rPr lang="en-US" sz="2800" b="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Thần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Trụ</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trời</a:t>
            </a:r>
            <a:r>
              <a:rPr lang="nl-NL" sz="2800" b="1" dirty="0">
                <a:effectLst/>
                <a:latin typeface="Times New Roman" panose="02020603050405020304" pitchFamily="18" charset="0"/>
                <a:ea typeface="Times New Roman" panose="02020603050405020304" pitchFamily="18" charset="0"/>
              </a:rPr>
              <a:t>, người nguyên thủy thể hiện cách nhận thức  và </a:t>
            </a:r>
            <a:r>
              <a:rPr lang="en-US" sz="2800" b="1" dirty="0" err="1">
                <a:effectLst/>
                <a:latin typeface="Times New Roman" panose="02020603050405020304" pitchFamily="18" charset="0"/>
                <a:ea typeface="Times New Roman" panose="02020603050405020304" pitchFamily="18" charset="0"/>
              </a:rPr>
              <a:t>lí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giải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về</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sự</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hình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thành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thế</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giới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tự</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nhiên</a:t>
            </a:r>
            <a:r>
              <a:rPr lang="en-US" sz="2800" b="1" dirty="0">
                <a:effectLst/>
                <a:latin typeface="Times New Roman" panose="02020603050405020304" pitchFamily="18" charset="0"/>
                <a:ea typeface="Times New Roman" panose="02020603050405020304" pitchFamily="18" charset="0"/>
              </a:rPr>
              <a:t>.</a:t>
            </a:r>
          </a:p>
        </p:txBody>
      </p:sp>
      <p:sp>
        <p:nvSpPr>
          <p:cNvPr id="6" name="TextBox 5">
            <a:extLst>
              <a:ext uri="{FF2B5EF4-FFF2-40B4-BE49-F238E27FC236}">
                <a16:creationId xmlns:a16="http://schemas.microsoft.com/office/drawing/2014/main" id="{CD169E17-B164-437C-A6C1-B81A2337FFF0}"/>
              </a:ext>
            </a:extLst>
          </p:cNvPr>
          <p:cNvSpPr txBox="1"/>
          <p:nvPr/>
        </p:nvSpPr>
        <p:spPr>
          <a:xfrm>
            <a:off x="839037" y="199188"/>
            <a:ext cx="6393424" cy="613245"/>
          </a:xfrm>
          <a:prstGeom prst="rect">
            <a:avLst/>
          </a:prstGeom>
          <a:noFill/>
        </p:spPr>
        <p:txBody>
          <a:bodyPr wrap="square">
            <a:spAutoFit/>
          </a:bodyPr>
          <a:lstStyle/>
          <a:p>
            <a:pPr algn="just">
              <a:lnSpc>
                <a:spcPct val="115000"/>
              </a:lnSpc>
              <a:spcBef>
                <a:spcPts val="600"/>
              </a:spcBef>
              <a:spcAft>
                <a:spcPts val="600"/>
              </a:spcAft>
              <a:tabLst>
                <a:tab pos="1386840" algn="l"/>
              </a:tabLst>
            </a:pPr>
            <a:r>
              <a:rPr lang="en-US" sz="3200" b="1" dirty="0">
                <a:solidFill>
                  <a:srgbClr val="0070C0"/>
                </a:solidFill>
                <a:effectLst/>
                <a:latin typeface="Times New Roman" panose="02020603050405020304" pitchFamily="18" charset="0"/>
                <a:ea typeface="MS Mincho" panose="02020609040205080304" pitchFamily="49" charset="-128"/>
              </a:rPr>
              <a:t>2. </a:t>
            </a:r>
            <a:r>
              <a:rPr lang="en-US" sz="3200" b="1" dirty="0" err="1">
                <a:solidFill>
                  <a:srgbClr val="0070C0"/>
                </a:solidFill>
                <a:effectLst/>
                <a:latin typeface="Times New Roman" panose="02020603050405020304" pitchFamily="18" charset="0"/>
                <a:ea typeface="MS Mincho" panose="02020609040205080304" pitchFamily="49" charset="-128"/>
              </a:rPr>
              <a:t>Nội</a:t>
            </a:r>
            <a:r>
              <a:rPr lang="en-US" sz="3200" b="1" dirty="0">
                <a:solidFill>
                  <a:srgbClr val="0070C0"/>
                </a:solidFill>
                <a:effectLst/>
                <a:latin typeface="Times New Roman" panose="02020603050405020304" pitchFamily="18" charset="0"/>
                <a:ea typeface="MS Mincho" panose="02020609040205080304" pitchFamily="49" charset="-128"/>
              </a:rPr>
              <a:t> dung, ý </a:t>
            </a:r>
            <a:r>
              <a:rPr lang="en-US" sz="3200" b="1" dirty="0" err="1">
                <a:solidFill>
                  <a:srgbClr val="0070C0"/>
                </a:solidFill>
                <a:effectLst/>
                <a:latin typeface="Times New Roman" panose="02020603050405020304" pitchFamily="18" charset="0"/>
                <a:ea typeface="MS Mincho" panose="02020609040205080304" pitchFamily="49" charset="-128"/>
              </a:rPr>
              <a:t>nghĩa</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883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7620000" cy="4800600"/>
          </a:xfrm>
        </p:spPr>
        <p:txBody>
          <a:bodyPr/>
          <a:lstStyle/>
          <a:p>
            <a:pPr marL="114300" indent="0">
              <a:buNone/>
            </a:pPr>
            <a:r>
              <a:rPr lang="en-US" b="1" dirty="0" smtClean="0"/>
              <a:t>*Luyện tập : </a:t>
            </a:r>
            <a:r>
              <a:rPr lang="en-US" sz="2400" dirty="0" smtClean="0">
                <a:solidFill>
                  <a:srgbClr val="0070C0"/>
                </a:solidFill>
                <a:latin typeface="Times New Roman" panose="02020603050405020304" pitchFamily="18" charset="0"/>
                <a:ea typeface="Times New Roman" panose="02020603050405020304" pitchFamily="18" charset="0"/>
              </a:rPr>
              <a:t>Cách </a:t>
            </a:r>
            <a:r>
              <a:rPr lang="en-US" sz="2400" dirty="0">
                <a:solidFill>
                  <a:srgbClr val="0070C0"/>
                </a:solidFill>
                <a:latin typeface="Times New Roman" panose="02020603050405020304" pitchFamily="18" charset="0"/>
                <a:ea typeface="Times New Roman" panose="02020603050405020304" pitchFamily="18" charset="0"/>
              </a:rPr>
              <a:t>hình dung và miêu tả đất, trời trong câu </a:t>
            </a:r>
            <a:r>
              <a:rPr lang="en-US" sz="2400" i="1" dirty="0">
                <a:solidFill>
                  <a:srgbClr val="0070C0"/>
                </a:solidFill>
                <a:latin typeface="Times New Roman" panose="02020603050405020304" pitchFamily="18" charset="0"/>
                <a:ea typeface="Times New Roman" panose="02020603050405020304" pitchFamily="18" charset="0"/>
              </a:rPr>
              <a:t>“đất phẳng như cái mâm vuông, trời trùm lên như cái bát úp</a:t>
            </a:r>
            <a:r>
              <a:rPr lang="en-US" sz="2400" dirty="0">
                <a:solidFill>
                  <a:srgbClr val="0070C0"/>
                </a:solidFill>
                <a:latin typeface="Times New Roman" panose="02020603050405020304" pitchFamily="18" charset="0"/>
                <a:ea typeface="Times New Roman" panose="02020603050405020304" pitchFamily="18" charset="0"/>
              </a:rPr>
              <a:t>…” trong truyện Thần Trụ trời gợi cho em nhớ đến truyền thuyết nào của người Việt Nam? Hãy tóm tắt truyền thuyết ấy và chỉ ra điểm tương đồng giữa hai tác phẩm</a:t>
            </a:r>
            <a:r>
              <a:rPr lang="en-US" sz="2400" dirty="0" smtClean="0">
                <a:solidFill>
                  <a:srgbClr val="0070C0"/>
                </a:solidFill>
                <a:latin typeface="Times New Roman" panose="02020603050405020304" pitchFamily="18" charset="0"/>
                <a:ea typeface="Times New Roman" panose="02020603050405020304" pitchFamily="18" charset="0"/>
              </a:rPr>
              <a:t>.</a:t>
            </a:r>
          </a:p>
          <a:p>
            <a:endParaRPr lang="en-US" sz="2400" dirty="0">
              <a:latin typeface="Times New Roman" panose="02020603050405020304" pitchFamily="18" charset="0"/>
              <a:ea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AE59E51C-35B7-4D29-9E8F-984FFA7539D1}"/>
              </a:ext>
            </a:extLst>
          </p:cNvPr>
          <p:cNvPicPr>
            <a:picLocks noChangeAspect="1"/>
          </p:cNvPicPr>
          <p:nvPr/>
        </p:nvPicPr>
        <p:blipFill rotWithShape="1">
          <a:blip r:embed="rId2"/>
          <a:srcRect l="8779" r="14953" b="-1"/>
          <a:stretch/>
        </p:blipFill>
        <p:spPr>
          <a:xfrm>
            <a:off x="1066800" y="2438400"/>
            <a:ext cx="6943384" cy="4779608"/>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225355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733800"/>
            <a:ext cx="6629400" cy="2074414"/>
          </a:xfrm>
          <a:prstGeom prst="rect">
            <a:avLst/>
          </a:prstGeom>
        </p:spPr>
        <p:txBody>
          <a:bodyPr wrap="square">
            <a:spAutoFit/>
          </a:bodyPr>
          <a:lstStyle/>
          <a:p>
            <a:pPr lvl="0" algn="just">
              <a:lnSpc>
                <a:spcPct val="115000"/>
              </a:lnSpc>
              <a:spcBef>
                <a:spcPts val="600"/>
              </a:spcBef>
              <a:spcAft>
                <a:spcPts val="600"/>
              </a:spcAft>
            </a:pPr>
            <a:r>
              <a:rPr lang="pt-BR" sz="2800" b="1" i="1" dirty="0" smtClean="0">
                <a:solidFill>
                  <a:srgbClr val="FF0000"/>
                </a:solidFill>
                <a:latin typeface="Times New Roman" panose="02020603050405020304" pitchFamily="18" charset="0"/>
                <a:ea typeface="Times New Roman" panose="02020603050405020304" pitchFamily="18" charset="0"/>
              </a:rPr>
              <a:t>- Trong </a:t>
            </a:r>
            <a:r>
              <a:rPr lang="pt-BR" sz="2800" b="1" i="1" dirty="0">
                <a:solidFill>
                  <a:srgbClr val="FF0000"/>
                </a:solidFill>
                <a:latin typeface="Times New Roman" panose="02020603050405020304" pitchFamily="18" charset="0"/>
                <a:ea typeface="Times New Roman" panose="02020603050405020304" pitchFamily="18" charset="0"/>
              </a:rPr>
              <a:t>thần thoại các nước khác, em có biết vị thần nào có công trạng giống thần Trụ trời trong thần thoại Việt Nam không? Hãy chia sẻ câu chuyện về vị thần đó.</a:t>
            </a:r>
            <a:endParaRPr lang="en-US" sz="2800" b="1" dirty="0">
              <a:solidFill>
                <a:srgbClr val="FF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762000" y="1295400"/>
            <a:ext cx="6781800" cy="2003625"/>
          </a:xfrm>
          <a:prstGeom prst="rect">
            <a:avLst/>
          </a:prstGeom>
        </p:spPr>
        <p:txBody>
          <a:bodyPr wrap="square">
            <a:spAutoFit/>
          </a:bodyPr>
          <a:lstStyle/>
          <a:p>
            <a:pPr lvl="0" algn="just">
              <a:lnSpc>
                <a:spcPct val="115000"/>
              </a:lnSpc>
              <a:spcBef>
                <a:spcPts val="600"/>
              </a:spcBef>
              <a:spcAft>
                <a:spcPts val="600"/>
              </a:spcAft>
              <a:tabLst>
                <a:tab pos="472440" algn="l"/>
              </a:tabLst>
            </a:pPr>
            <a:r>
              <a:rPr lang="en-US" sz="3600" i="1" dirty="0" smtClean="0">
                <a:solidFill>
                  <a:srgbClr val="FF0000"/>
                </a:solidFill>
                <a:latin typeface="Times New Roman" panose="02020603050405020304" pitchFamily="18" charset="0"/>
                <a:ea typeface="Calibri" panose="020F0502020204030204" pitchFamily="34" charset="0"/>
              </a:rPr>
              <a:t>-Ngoài </a:t>
            </a:r>
            <a:r>
              <a:rPr lang="en-US" sz="3600" i="1" dirty="0">
                <a:solidFill>
                  <a:srgbClr val="FF0000"/>
                </a:solidFill>
                <a:latin typeface="Times New Roman" panose="02020603050405020304" pitchFamily="18" charset="0"/>
                <a:ea typeface="Calibri" panose="020F0502020204030204" pitchFamily="34" charset="0"/>
              </a:rPr>
              <a:t>thần Trụ trời, em có biết hiện tượng tự nhiên nào được gắn với các vị thần? Hãy chia sẻ.</a:t>
            </a:r>
            <a:endParaRPr lang="en-US" sz="3600" dirty="0">
              <a:solidFill>
                <a:srgbClr val="FF0000"/>
              </a:solidFill>
              <a:latin typeface="Times New Roman" panose="02020603050405020304" pitchFamily="18" charset="0"/>
              <a:ea typeface="Times New Roman" panose="02020603050405020304" pitchFamily="18" charset="0"/>
            </a:endParaRPr>
          </a:p>
        </p:txBody>
      </p:sp>
      <p:sp>
        <p:nvSpPr>
          <p:cNvPr id="6" name="TextBox 5"/>
          <p:cNvSpPr txBox="1"/>
          <p:nvPr/>
        </p:nvSpPr>
        <p:spPr>
          <a:xfrm>
            <a:off x="1828800" y="559488"/>
            <a:ext cx="4267200" cy="523220"/>
          </a:xfrm>
          <a:prstGeom prst="rect">
            <a:avLst/>
          </a:prstGeom>
          <a:noFill/>
        </p:spPr>
        <p:txBody>
          <a:bodyPr wrap="square" rtlCol="0">
            <a:spAutoFit/>
          </a:bodyPr>
          <a:lstStyle/>
          <a:p>
            <a:r>
              <a:rPr lang="en-US" sz="2800" b="1" dirty="0" smtClean="0">
                <a:solidFill>
                  <a:srgbClr val="00B0F0"/>
                </a:solidFill>
              </a:rPr>
              <a:t>VẬN DỤNG:</a:t>
            </a:r>
            <a:endParaRPr lang="en-US" sz="2800" b="1" dirty="0">
              <a:solidFill>
                <a:srgbClr val="00B0F0"/>
              </a:solidFill>
            </a:endParaRPr>
          </a:p>
        </p:txBody>
      </p:sp>
    </p:spTree>
    <p:extLst>
      <p:ext uri="{BB962C8B-B14F-4D97-AF65-F5344CB8AC3E}">
        <p14:creationId xmlns:p14="http://schemas.microsoft.com/office/powerpoint/2010/main" val="2403668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524000"/>
            <a:ext cx="5257800" cy="646331"/>
          </a:xfrm>
          <a:prstGeom prst="rect">
            <a:avLst/>
          </a:prstGeom>
          <a:noFill/>
        </p:spPr>
        <p:txBody>
          <a:bodyPr wrap="square" rtlCol="0">
            <a:spAutoFit/>
          </a:bodyPr>
          <a:lstStyle/>
          <a:p>
            <a:pPr algn="ctr"/>
            <a:r>
              <a:rPr lang="en-US" b="1" dirty="0" smtClean="0"/>
              <a:t>DẶN DÒ: SOẠN BÀI “PRÔ MÊ TÊ VÀ LOÀI NGƯỜI”- THẦN THOẠI  HI LẠP</a:t>
            </a:r>
            <a:endParaRPr lang="en-US" b="1" dirty="0"/>
          </a:p>
        </p:txBody>
      </p:sp>
    </p:spTree>
    <p:extLst>
      <p:ext uri="{BB962C8B-B14F-4D97-AF65-F5344CB8AC3E}">
        <p14:creationId xmlns:p14="http://schemas.microsoft.com/office/powerpoint/2010/main" val="2763741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D18E47-1A6B-4653-9E38-9E5BE2BF693B}"/>
              </a:ext>
            </a:extLst>
          </p:cNvPr>
          <p:cNvPicPr>
            <a:picLocks noChangeAspect="1"/>
          </p:cNvPicPr>
          <p:nvPr/>
        </p:nvPicPr>
        <p:blipFill rotWithShape="1">
          <a:blip r:embed="rId2"/>
          <a:srcRect t="1358" r="-5" b="6108"/>
          <a:stretch/>
        </p:blipFill>
        <p:spPr>
          <a:xfrm>
            <a:off x="1905000" y="2058"/>
            <a:ext cx="3886200" cy="3731741"/>
          </a:xfrm>
          <a:custGeom>
            <a:avLst/>
            <a:gdLst/>
            <a:ahLst/>
            <a:cxnLst/>
            <a:rect l="l" t="t" r="r" b="b"/>
            <a:pathLst>
              <a:path w="3236976" h="2995156">
                <a:moveTo>
                  <a:pt x="770517" y="0"/>
                </a:moveTo>
                <a:lnTo>
                  <a:pt x="2466460" y="0"/>
                </a:lnTo>
                <a:lnTo>
                  <a:pt x="2523400" y="34592"/>
                </a:lnTo>
                <a:cubicBezTo>
                  <a:pt x="2953921" y="325446"/>
                  <a:pt x="3236976" y="818002"/>
                  <a:pt x="3236976" y="1376668"/>
                </a:cubicBezTo>
                <a:cubicBezTo>
                  <a:pt x="3236976" y="2270534"/>
                  <a:pt x="2512354" y="2995156"/>
                  <a:pt x="1618488" y="2995156"/>
                </a:cubicBezTo>
                <a:cubicBezTo>
                  <a:pt x="724622" y="2995156"/>
                  <a:pt x="0" y="2270534"/>
                  <a:pt x="0" y="1376668"/>
                </a:cubicBezTo>
                <a:cubicBezTo>
                  <a:pt x="0" y="818002"/>
                  <a:pt x="283056" y="325446"/>
                  <a:pt x="713576" y="34592"/>
                </a:cubicBezTo>
                <a:close/>
              </a:path>
            </a:pathLst>
          </a:cu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823390"/>
            <a:ext cx="3225800"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286000"/>
            <a:ext cx="3124200" cy="465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E83FDE73-3F96-48CF-9F41-1C60BDB65215}"/>
              </a:ext>
            </a:extLst>
          </p:cNvPr>
          <p:cNvSpPr txBox="1"/>
          <p:nvPr/>
        </p:nvSpPr>
        <p:spPr>
          <a:xfrm>
            <a:off x="5791200" y="801434"/>
            <a:ext cx="1447799"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err="1">
                <a:latin typeface="Times New Roman" panose="02020603050405020304" pitchFamily="18" charset="0"/>
                <a:cs typeface="Times New Roman" panose="02020603050405020304" pitchFamily="18" charset="0"/>
              </a:rPr>
              <a:t>Thần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Bếp</a:t>
            </a:r>
            <a:endParaRPr lang="en-US" sz="3200" b="1" dirty="0">
              <a:latin typeface="Times New Roman" panose="02020603050405020304" pitchFamily="18" charset="0"/>
              <a:cs typeface="Times New Roman" panose="02020603050405020304" pitchFamily="18" charset="0"/>
            </a:endParaRPr>
          </a:p>
        </p:txBody>
      </p:sp>
      <p:sp>
        <p:nvSpPr>
          <p:cNvPr id="8" name="TextBox 13">
            <a:extLst>
              <a:ext uri="{FF2B5EF4-FFF2-40B4-BE49-F238E27FC236}">
                <a16:creationId xmlns:a16="http://schemas.microsoft.com/office/drawing/2014/main" id="{66C7B536-E2BF-4140-AD30-85AADBD6309F}"/>
              </a:ext>
            </a:extLst>
          </p:cNvPr>
          <p:cNvSpPr txBox="1"/>
          <p:nvPr/>
        </p:nvSpPr>
        <p:spPr>
          <a:xfrm>
            <a:off x="3155093" y="4296937"/>
            <a:ext cx="1602089"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err="1">
                <a:latin typeface="Times New Roman" panose="02020603050405020304" pitchFamily="18" charset="0"/>
                <a:cs typeface="Times New Roman" panose="02020603050405020304" pitchFamily="18" charset="0"/>
              </a:rPr>
              <a:t>Thần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Lửa</a:t>
            </a:r>
            <a:endParaRPr lang="en-US" sz="3200" b="1" dirty="0">
              <a:latin typeface="Times New Roman" panose="02020603050405020304" pitchFamily="18" charset="0"/>
              <a:cs typeface="Times New Roman" panose="02020603050405020304" pitchFamily="18" charset="0"/>
            </a:endParaRPr>
          </a:p>
        </p:txBody>
      </p:sp>
      <p:sp>
        <p:nvSpPr>
          <p:cNvPr id="9" name="TextBox 15">
            <a:extLst>
              <a:ext uri="{FF2B5EF4-FFF2-40B4-BE49-F238E27FC236}">
                <a16:creationId xmlns:a16="http://schemas.microsoft.com/office/drawing/2014/main" id="{01DC79C9-5BDB-4033-8EFD-438363C81196}"/>
              </a:ext>
            </a:extLst>
          </p:cNvPr>
          <p:cNvSpPr txBox="1"/>
          <p:nvPr/>
        </p:nvSpPr>
        <p:spPr>
          <a:xfrm>
            <a:off x="4327897" y="6096000"/>
            <a:ext cx="1859805"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err="1">
                <a:latin typeface="Times New Roman" panose="02020603050405020304" pitchFamily="18" charset="0"/>
                <a:cs typeface="Times New Roman" panose="02020603050405020304" pitchFamily="18" charset="0"/>
              </a:rPr>
              <a:t>Thần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562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DA9DF9-31F7-4056-B42E-878CC92417B8}"/>
              </a:ext>
              <a:ext uri="{C183D7F6-B498-43B3-948B-1728B52AA6E4}">
                <adec:decorative xmlns="" xmlns:adec="http://schemas.microsoft.com/office/drawing/2017/decorative" xmlns:lc="http://schemas.openxmlformats.org/drawingml/2006/lockedCanvas" val="1"/>
              </a:ext>
            </a:extLst>
          </p:cNvPr>
          <p:cNvSpPr>
            <a:spLocks noGrp="1" noRot="1" noChangeAspect="1" noMove="1" noResize="1" noEditPoints="1" noAdjustHandles="1" noChangeArrowheads="1" noChangeShapeType="1" noTextEdit="1"/>
          </p:cNvSpPr>
          <p:nvPr/>
        </p:nvSpPr>
        <p:spPr bwMode="white">
          <a:xfrm>
            <a:off x="-1524000" y="0"/>
            <a:ext cx="12188952" cy="6858000"/>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B4ED6C4-DA2B-491B-94CC-4E98A8C52BC6}"/>
              </a:ext>
            </a:extLst>
          </p:cNvPr>
          <p:cNvPicPr>
            <a:picLocks noChangeAspect="1"/>
          </p:cNvPicPr>
          <p:nvPr/>
        </p:nvPicPr>
        <p:blipFill rotWithShape="1">
          <a:blip r:embed="rId2"/>
          <a:srcRect l="916"/>
          <a:stretch/>
        </p:blipFill>
        <p:spPr>
          <a:xfrm>
            <a:off x="4705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6">
            <a:extLst>
              <a:ext uri="{FF2B5EF4-FFF2-40B4-BE49-F238E27FC236}">
                <a16:creationId xmlns:a16="http://schemas.microsoft.com/office/drawing/2014/main" id="{089CC9F6-E9C6-4FFD-8BA3-DDE3D907391F}"/>
              </a:ext>
            </a:extLst>
          </p:cNvPr>
          <p:cNvSpPr txBox="1"/>
          <p:nvPr/>
        </p:nvSpPr>
        <p:spPr>
          <a:xfrm>
            <a:off x="381000" y="2057400"/>
            <a:ext cx="5835004" cy="89255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VĂN BẢN 1: THẦN TRỤ </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TRỜI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FF0000"/>
                </a:solidFill>
                <a:latin typeface="Times New Roman" panose="02020603050405020304" pitchFamily="18" charset="0"/>
                <a:ea typeface="Times New Roman" panose="02020603050405020304" pitchFamily="18" charset="0"/>
              </a:rPr>
              <a:t>(Thần thoại Việt Nam)</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smtClean="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(thoại</a:t>
            </a:r>
            <a:endParaRPr kumimoji="0" lang="en-US" sz="3200" b="0" i="0" u="none" strike="noStrike" kern="120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4223775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400" y="0"/>
            <a:ext cx="3657600" cy="646331"/>
          </a:xfrm>
          <a:prstGeom prst="rect">
            <a:avLst/>
          </a:prstGeom>
          <a:noFill/>
        </p:spPr>
        <p:txBody>
          <a:bodyPr wrap="square" rtlCol="0">
            <a:spAutoFit/>
          </a:bodyPr>
          <a:lstStyle/>
          <a:p>
            <a:pPr marL="400050" indent="-400050">
              <a:buAutoNum type="romanUcPeriod"/>
            </a:pPr>
            <a:r>
              <a:rPr lang="en-US" b="1" dirty="0" smtClean="0">
                <a:solidFill>
                  <a:srgbClr val="FF0000"/>
                </a:solidFill>
              </a:rPr>
              <a:t>TRI THỨC NGỮ VĂN</a:t>
            </a:r>
          </a:p>
          <a:p>
            <a:endParaRPr lang="en-US" dirty="0" smtClean="0"/>
          </a:p>
        </p:txBody>
      </p:sp>
      <p:graphicFrame>
        <p:nvGraphicFramePr>
          <p:cNvPr id="5" name="Table 4">
            <a:extLst>
              <a:ext uri="{FF2B5EF4-FFF2-40B4-BE49-F238E27FC236}">
                <a16:creationId xmlns:a16="http://schemas.microsoft.com/office/drawing/2014/main" id="{5A39BBF3-C76A-4A9D-930B-01B21DDA2B7A}"/>
              </a:ext>
            </a:extLst>
          </p:cNvPr>
          <p:cNvGraphicFramePr>
            <a:graphicFrameLocks noGrp="1"/>
          </p:cNvGraphicFramePr>
          <p:nvPr>
            <p:extLst>
              <p:ext uri="{D42A27DB-BD31-4B8C-83A1-F6EECF244321}">
                <p14:modId xmlns:p14="http://schemas.microsoft.com/office/powerpoint/2010/main" val="2521902518"/>
              </p:ext>
            </p:extLst>
          </p:nvPr>
        </p:nvGraphicFramePr>
        <p:xfrm>
          <a:off x="0" y="457200"/>
          <a:ext cx="8686800" cy="5943600"/>
        </p:xfrm>
        <a:graphic>
          <a:graphicData uri="http://schemas.openxmlformats.org/drawingml/2006/table">
            <a:tbl>
              <a:tblPr firstRow="1" firstCol="1" bandRow="1">
                <a:tableStyleId>{7DF18680-E054-41AD-8BC1-D1AEF772440D}</a:tableStyleId>
              </a:tblPr>
              <a:tblGrid>
                <a:gridCol w="1295381">
                  <a:extLst>
                    <a:ext uri="{9D8B030D-6E8A-4147-A177-3AD203B41FA5}">
                      <a16:colId xmlns:a16="http://schemas.microsoft.com/office/drawing/2014/main" val="3430299643"/>
                    </a:ext>
                  </a:extLst>
                </a:gridCol>
                <a:gridCol w="1574327">
                  <a:extLst>
                    <a:ext uri="{9D8B030D-6E8A-4147-A177-3AD203B41FA5}">
                      <a16:colId xmlns:a16="http://schemas.microsoft.com/office/drawing/2014/main" val="3703752957"/>
                    </a:ext>
                  </a:extLst>
                </a:gridCol>
                <a:gridCol w="5817092">
                  <a:extLst>
                    <a:ext uri="{9D8B030D-6E8A-4147-A177-3AD203B41FA5}">
                      <a16:colId xmlns:a16="http://schemas.microsoft.com/office/drawing/2014/main" val="475133343"/>
                    </a:ext>
                  </a:extLst>
                </a:gridCol>
              </a:tblGrid>
              <a:tr h="2621698">
                <a:tc gridSpan="2">
                  <a:txBody>
                    <a:bodyPr/>
                    <a:lstStyle/>
                    <a:p>
                      <a:pPr>
                        <a:lnSpc>
                          <a:spcPct val="115000"/>
                        </a:lnSpc>
                        <a:spcBef>
                          <a:spcPts val="600"/>
                        </a:spcBef>
                        <a:spcAft>
                          <a:spcPts val="600"/>
                        </a:spcAft>
                        <a:tabLst>
                          <a:tab pos="1386840" algn="l"/>
                        </a:tabLst>
                      </a:pPr>
                      <a:r>
                        <a:rPr lang="en-US" sz="2000" b="1" dirty="0" err="1">
                          <a:solidFill>
                            <a:schemeClr val="bg1"/>
                          </a:solidFill>
                          <a:effectLst/>
                          <a:latin typeface="Times New Roman" panose="02020603050405020304" pitchFamily="18" charset="0"/>
                          <a:cs typeface="Times New Roman" panose="02020603050405020304" pitchFamily="18" charset="0"/>
                        </a:rPr>
                        <a:t>Khái</a:t>
                      </a:r>
                      <a:r>
                        <a:rPr lang="en-US" sz="2000" b="1" dirty="0">
                          <a:solidFill>
                            <a:schemeClr val="bg1"/>
                          </a:solidFill>
                          <a:effectLst/>
                          <a:latin typeface="Times New Roman" panose="02020603050405020304" pitchFamily="18" charset="0"/>
                          <a:cs typeface="Times New Roman" panose="02020603050405020304" pitchFamily="18" charset="0"/>
                        </a:rPr>
                        <a:t> </a:t>
                      </a:r>
                      <a:r>
                        <a:rPr lang="en-US" sz="2000" b="1" dirty="0" err="1">
                          <a:solidFill>
                            <a:schemeClr val="bg1"/>
                          </a:solidFill>
                          <a:effectLst/>
                          <a:latin typeface="Times New Roman" panose="02020603050405020304" pitchFamily="18" charset="0"/>
                          <a:cs typeface="Times New Roman" panose="02020603050405020304" pitchFamily="18" charset="0"/>
                        </a:rPr>
                        <a:t>niệm</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360" marR="43360" marT="0" marB="0"/>
                </a:tc>
                <a:tc hMerge="1">
                  <a:txBody>
                    <a:bodyPr/>
                    <a:lstStyle/>
                    <a:p>
                      <a:endParaRPr lang="en-US"/>
                    </a:p>
                  </a:txBody>
                  <a:tcPr/>
                </a:tc>
                <a:tc>
                  <a:txBody>
                    <a:bodyPr/>
                    <a:lstStyle/>
                    <a:p>
                      <a:pPr>
                        <a:lnSpc>
                          <a:spcPct val="115000"/>
                        </a:lnSpc>
                        <a:spcBef>
                          <a:spcPts val="600"/>
                        </a:spcBef>
                        <a:spcAft>
                          <a:spcPts val="600"/>
                        </a:spcAft>
                        <a:tabLst>
                          <a:tab pos="1386840" algn="l"/>
                        </a:tabLst>
                      </a:pPr>
                      <a:r>
                        <a:rPr lang="en-US" sz="2000" dirty="0" err="1">
                          <a:solidFill>
                            <a:schemeClr val="bg1"/>
                          </a:solidFill>
                          <a:effectLst/>
                          <a:latin typeface="Times New Roman" panose="02020603050405020304" pitchFamily="18" charset="0"/>
                          <a:cs typeface="Times New Roman" panose="02020603050405020304" pitchFamily="18" charset="0"/>
                        </a:rPr>
                        <a:t>Là</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một</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trong</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những</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thế</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loại</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truyện</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dân</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gian</a:t>
                      </a:r>
                      <a:r>
                        <a:rPr lang="en-US" sz="2000" dirty="0">
                          <a:solidFill>
                            <a:schemeClr val="bg1"/>
                          </a:solidFill>
                          <a:effectLst/>
                          <a:latin typeface="Times New Roman" panose="02020603050405020304" pitchFamily="18" charset="0"/>
                          <a:cs typeface="Times New Roman" panose="02020603050405020304" pitchFamily="18" charset="0"/>
                        </a:rPr>
                        <a:t> ra </a:t>
                      </a:r>
                      <a:r>
                        <a:rPr lang="en-US" sz="2000" dirty="0" err="1">
                          <a:solidFill>
                            <a:schemeClr val="bg1"/>
                          </a:solidFill>
                          <a:effectLst/>
                          <a:latin typeface="Times New Roman" panose="02020603050405020304" pitchFamily="18" charset="0"/>
                          <a:cs typeface="Times New Roman" panose="02020603050405020304" pitchFamily="18" charset="0"/>
                        </a:rPr>
                        <a:t>đời</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trong</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xã</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hội</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nguyên</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thuỷ</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kể</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về</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sự</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tích</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các</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vị</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thần</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sáng</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tạo</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thế</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giới</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tự</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nhiên</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và</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văn</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hoá</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thể</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hiện</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sự</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nhận</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thức</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và</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lí</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giải</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thế</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giới</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còn</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thô</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sơ</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của</a:t>
                      </a:r>
                      <a:r>
                        <a:rPr lang="en-US" sz="2000" dirty="0">
                          <a:solidFill>
                            <a:schemeClr val="bg1"/>
                          </a:solidFill>
                          <a:effectLst/>
                          <a:latin typeface="Times New Roman" panose="02020603050405020304" pitchFamily="18" charset="0"/>
                          <a:cs typeface="Times New Roman" panose="02020603050405020304" pitchFamily="18" charset="0"/>
                        </a:rPr>
                        <a:t> con </a:t>
                      </a:r>
                      <a:r>
                        <a:rPr lang="en-US" sz="2000" dirty="0" err="1">
                          <a:solidFill>
                            <a:schemeClr val="bg1"/>
                          </a:solidFill>
                          <a:effectLst/>
                          <a:latin typeface="Times New Roman" panose="02020603050405020304" pitchFamily="18" charset="0"/>
                          <a:cs typeface="Times New Roman" panose="02020603050405020304" pitchFamily="18" charset="0"/>
                        </a:rPr>
                        <a:t>người</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thời</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cổ</a:t>
                      </a:r>
                      <a:r>
                        <a:rPr lang="en-US" sz="2000" dirty="0">
                          <a:solidFill>
                            <a:schemeClr val="bg1"/>
                          </a:solidFill>
                          <a:effectLst/>
                          <a:latin typeface="Times New Roman" panose="02020603050405020304" pitchFamily="18" charset="0"/>
                          <a:cs typeface="Times New Roman" panose="02020603050405020304" pitchFamily="18" charset="0"/>
                        </a:rPr>
                        <a:t>, qua </a:t>
                      </a:r>
                      <a:r>
                        <a:rPr lang="en-US" sz="2000" dirty="0" err="1">
                          <a:solidFill>
                            <a:schemeClr val="bg1"/>
                          </a:solidFill>
                          <a:effectLst/>
                          <a:latin typeface="Times New Roman" panose="02020603050405020304" pitchFamily="18" charset="0"/>
                          <a:cs typeface="Times New Roman" panose="02020603050405020304" pitchFamily="18" charset="0"/>
                        </a:rPr>
                        <a:t>đó</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cũng</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thể</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hiện</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khát</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vọng</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hiểu</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biết</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chinh</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phục</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tự</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nhiên</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và</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mơ</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ước</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về</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cuộc</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sống</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tốt</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đẹp</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của</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họ</a:t>
                      </a:r>
                      <a:r>
                        <a:rPr lang="en-US" sz="2000" dirty="0">
                          <a:solidFill>
                            <a:schemeClr val="bg1"/>
                          </a:solidFill>
                          <a:effectLst/>
                          <a:latin typeface="Times New Roman" panose="02020603050405020304" pitchFamily="18" charset="0"/>
                          <a:cs typeface="Times New Roman" panose="02020603050405020304" pitchFamily="18" charset="0"/>
                        </a:rPr>
                        <a:t>.</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360" marR="43360" marT="0" marB="0"/>
                </a:tc>
                <a:extLst>
                  <a:ext uri="{0D108BD9-81ED-4DB2-BD59-A6C34878D82A}">
                    <a16:rowId xmlns:a16="http://schemas.microsoft.com/office/drawing/2014/main" val="2609755617"/>
                  </a:ext>
                </a:extLst>
              </a:tr>
              <a:tr h="911895">
                <a:tc rowSpan="4">
                  <a:txBody>
                    <a:bodyPr/>
                    <a:lstStyle/>
                    <a:p>
                      <a:pPr>
                        <a:lnSpc>
                          <a:spcPct val="115000"/>
                        </a:lnSpc>
                        <a:spcBef>
                          <a:spcPts val="600"/>
                        </a:spcBef>
                        <a:spcAft>
                          <a:spcPts val="600"/>
                        </a:spcAft>
                        <a:tabLst>
                          <a:tab pos="1386840" algn="l"/>
                        </a:tabLst>
                      </a:pPr>
                      <a:r>
                        <a:rPr lang="en-US" sz="2000" b="1" dirty="0" err="1">
                          <a:solidFill>
                            <a:schemeClr val="bg1"/>
                          </a:solidFill>
                          <a:effectLst/>
                          <a:latin typeface="Times New Roman" panose="02020603050405020304" pitchFamily="18" charset="0"/>
                          <a:cs typeface="Times New Roman" panose="02020603050405020304" pitchFamily="18" charset="0"/>
                        </a:rPr>
                        <a:t>Đặc</a:t>
                      </a:r>
                      <a:r>
                        <a:rPr lang="en-US" sz="2000" b="1" dirty="0">
                          <a:solidFill>
                            <a:schemeClr val="bg1"/>
                          </a:solidFill>
                          <a:effectLst/>
                          <a:latin typeface="Times New Roman" panose="02020603050405020304" pitchFamily="18" charset="0"/>
                          <a:cs typeface="Times New Roman" panose="02020603050405020304" pitchFamily="18" charset="0"/>
                        </a:rPr>
                        <a:t> </a:t>
                      </a:r>
                      <a:r>
                        <a:rPr lang="en-US" sz="2000" b="1" dirty="0" err="1">
                          <a:solidFill>
                            <a:schemeClr val="bg1"/>
                          </a:solidFill>
                          <a:effectLst/>
                          <a:latin typeface="Times New Roman" panose="02020603050405020304" pitchFamily="18" charset="0"/>
                          <a:cs typeface="Times New Roman" panose="02020603050405020304" pitchFamily="18" charset="0"/>
                        </a:rPr>
                        <a:t>điểm</a:t>
                      </a:r>
                      <a:r>
                        <a:rPr lang="en-US" sz="2000" b="1" dirty="0">
                          <a:solidFill>
                            <a:schemeClr val="bg1"/>
                          </a:solidFill>
                          <a:effectLst/>
                          <a:latin typeface="Times New Roman" panose="02020603050405020304" pitchFamily="18" charset="0"/>
                          <a:cs typeface="Times New Roman" panose="02020603050405020304" pitchFamily="18" charset="0"/>
                        </a:rPr>
                        <a:t> </a:t>
                      </a:r>
                      <a:r>
                        <a:rPr lang="en-US" sz="2000" b="1" dirty="0" err="1">
                          <a:solidFill>
                            <a:schemeClr val="bg1"/>
                          </a:solidFill>
                          <a:effectLst/>
                          <a:latin typeface="Times New Roman" panose="02020603050405020304" pitchFamily="18" charset="0"/>
                          <a:cs typeface="Times New Roman" panose="02020603050405020304" pitchFamily="18" charset="0"/>
                        </a:rPr>
                        <a:t>hình</a:t>
                      </a:r>
                      <a:r>
                        <a:rPr lang="en-US" sz="2000" b="1" dirty="0">
                          <a:solidFill>
                            <a:schemeClr val="bg1"/>
                          </a:solidFill>
                          <a:effectLst/>
                          <a:latin typeface="Times New Roman" panose="02020603050405020304" pitchFamily="18" charset="0"/>
                          <a:cs typeface="Times New Roman" panose="02020603050405020304" pitchFamily="18" charset="0"/>
                        </a:rPr>
                        <a:t> </a:t>
                      </a:r>
                      <a:r>
                        <a:rPr lang="en-US" sz="2000" b="1" dirty="0" err="1">
                          <a:solidFill>
                            <a:schemeClr val="bg1"/>
                          </a:solidFill>
                          <a:effectLst/>
                          <a:latin typeface="Times New Roman" panose="02020603050405020304" pitchFamily="18" charset="0"/>
                          <a:cs typeface="Times New Roman" panose="02020603050405020304" pitchFamily="18" charset="0"/>
                        </a:rPr>
                        <a:t>thức</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360" marR="43360" marT="0" marB="0"/>
                </a:tc>
                <a:tc>
                  <a:txBody>
                    <a:bodyPr/>
                    <a:lstStyle/>
                    <a:p>
                      <a:pPr>
                        <a:lnSpc>
                          <a:spcPct val="115000"/>
                        </a:lnSpc>
                        <a:spcBef>
                          <a:spcPts val="600"/>
                        </a:spcBef>
                        <a:spcAft>
                          <a:spcPts val="600"/>
                        </a:spcAft>
                      </a:pPr>
                      <a:r>
                        <a:rPr lang="en-US" sz="2000" dirty="0">
                          <a:effectLst/>
                          <a:latin typeface="Times New Roman" panose="02020603050405020304" pitchFamily="18" charset="0"/>
                          <a:cs typeface="Times New Roman" panose="02020603050405020304" pitchFamily="18" charset="0"/>
                        </a:rPr>
                        <a:t>1. Không gian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360" marR="43360" marT="0" marB="0"/>
                </a:tc>
                <a:tc>
                  <a:txBody>
                    <a:bodyPr/>
                    <a:lstStyle/>
                    <a:p>
                      <a:pPr>
                        <a:lnSpc>
                          <a:spcPct val="115000"/>
                        </a:lnSpc>
                        <a:spcBef>
                          <a:spcPts val="600"/>
                        </a:spcBef>
                        <a:spcAft>
                          <a:spcPts val="600"/>
                        </a:spcAft>
                        <a:tabLst>
                          <a:tab pos="1386840" algn="l"/>
                        </a:tabLst>
                      </a:pPr>
                      <a:r>
                        <a:rPr lang="en-US" sz="2000" dirty="0">
                          <a:solidFill>
                            <a:srgbClr val="0D0D0D"/>
                          </a:solidFill>
                          <a:effectLst/>
                          <a:latin typeface="Times New Roman" panose="02020603050405020304" pitchFamily="18" charset="0"/>
                          <a:cs typeface="Times New Roman" panose="02020603050405020304" pitchFamily="18" charset="0"/>
                        </a:rPr>
                        <a:t>- Không gian vũ trụ đang trong quá trình tạo lập</a:t>
                      </a:r>
                      <a:endParaRPr lang="en-US" sz="2000" dirty="0">
                        <a:effectLst/>
                        <a:latin typeface="Times New Roman" panose="02020603050405020304" pitchFamily="18" charset="0"/>
                        <a:cs typeface="Times New Roman" panose="02020603050405020304" pitchFamily="18" charset="0"/>
                      </a:endParaRPr>
                    </a:p>
                    <a:p>
                      <a:pPr>
                        <a:lnSpc>
                          <a:spcPct val="115000"/>
                        </a:lnSpc>
                        <a:spcBef>
                          <a:spcPts val="600"/>
                        </a:spcBef>
                        <a:spcAft>
                          <a:spcPts val="600"/>
                        </a:spcAft>
                        <a:tabLst>
                          <a:tab pos="1386840" algn="l"/>
                        </a:tabLst>
                      </a:pPr>
                      <a:r>
                        <a:rPr lang="en-US" sz="2000" dirty="0">
                          <a:solidFill>
                            <a:srgbClr val="0D0D0D"/>
                          </a:solidFill>
                          <a:effectLst/>
                          <a:latin typeface="Times New Roman" panose="02020603050405020304" pitchFamily="18" charset="0"/>
                          <a:cs typeface="Times New Roman" panose="02020603050405020304" pitchFamily="18" charset="0"/>
                        </a:rPr>
                        <a:t>- Không xác định nơi chốn cụ thể.</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360" marR="43360" marT="0" marB="0"/>
                </a:tc>
                <a:extLst>
                  <a:ext uri="{0D108BD9-81ED-4DB2-BD59-A6C34878D82A}">
                    <a16:rowId xmlns:a16="http://schemas.microsoft.com/office/drawing/2014/main" val="2118180777"/>
                  </a:ext>
                </a:extLst>
              </a:tr>
              <a:tr h="911895">
                <a:tc vMerge="1">
                  <a:txBody>
                    <a:bodyPr/>
                    <a:lstStyle/>
                    <a:p>
                      <a:endParaRPr lang="en-US"/>
                    </a:p>
                  </a:txBody>
                  <a:tcPr/>
                </a:tc>
                <a:tc>
                  <a:txBody>
                    <a:bodyPr/>
                    <a:lstStyle/>
                    <a:p>
                      <a:pPr>
                        <a:lnSpc>
                          <a:spcPct val="115000"/>
                        </a:lnSpc>
                        <a:spcBef>
                          <a:spcPts val="600"/>
                        </a:spcBef>
                        <a:spcAft>
                          <a:spcPts val="600"/>
                        </a:spcAft>
                      </a:pPr>
                      <a:r>
                        <a:rPr lang="en-US" sz="2000">
                          <a:effectLst/>
                          <a:latin typeface="Times New Roman" panose="02020603050405020304" pitchFamily="18" charset="0"/>
                          <a:cs typeface="Times New Roman" panose="02020603050405020304" pitchFamily="18" charset="0"/>
                        </a:rPr>
                        <a:t>2. Thời gian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360" marR="43360" marT="0" marB="0"/>
                </a:tc>
                <a:tc>
                  <a:txBody>
                    <a:bodyPr/>
                    <a:lstStyle/>
                    <a:p>
                      <a:pPr>
                        <a:lnSpc>
                          <a:spcPct val="115000"/>
                        </a:lnSpc>
                        <a:spcBef>
                          <a:spcPts val="600"/>
                        </a:spcBef>
                        <a:spcAft>
                          <a:spcPts val="600"/>
                        </a:spcAft>
                        <a:tabLst>
                          <a:tab pos="1386840" algn="l"/>
                        </a:tabLst>
                      </a:pPr>
                      <a:r>
                        <a:rPr lang="en-US" sz="2000" b="1" dirty="0">
                          <a:solidFill>
                            <a:srgbClr val="0D0D0D"/>
                          </a:solidFill>
                          <a:effectLst/>
                          <a:latin typeface="Times New Roman" panose="02020603050405020304" pitchFamily="18" charset="0"/>
                          <a:cs typeface="Times New Roman" panose="02020603050405020304" pitchFamily="18" charset="0"/>
                        </a:rPr>
                        <a:t>- </a:t>
                      </a:r>
                      <a:r>
                        <a:rPr lang="en-US" sz="2000" dirty="0">
                          <a:solidFill>
                            <a:srgbClr val="0D0D0D"/>
                          </a:solidFill>
                          <a:effectLst/>
                          <a:latin typeface="Times New Roman" panose="02020603050405020304" pitchFamily="18" charset="0"/>
                          <a:cs typeface="Times New Roman" panose="02020603050405020304" pitchFamily="18" charset="0"/>
                        </a:rPr>
                        <a:t>Thời gian cổ sơ, không xác định</a:t>
                      </a:r>
                      <a:endParaRPr lang="en-US" sz="2000" dirty="0">
                        <a:effectLst/>
                        <a:latin typeface="Times New Roman" panose="02020603050405020304" pitchFamily="18" charset="0"/>
                        <a:cs typeface="Times New Roman" panose="02020603050405020304" pitchFamily="18" charset="0"/>
                      </a:endParaRPr>
                    </a:p>
                    <a:p>
                      <a:pPr>
                        <a:lnSpc>
                          <a:spcPct val="115000"/>
                        </a:lnSpc>
                        <a:spcBef>
                          <a:spcPts val="600"/>
                        </a:spcBef>
                        <a:spcAft>
                          <a:spcPts val="600"/>
                        </a:spcAft>
                        <a:tabLst>
                          <a:tab pos="1386840" algn="l"/>
                        </a:tabLst>
                      </a:pPr>
                      <a:r>
                        <a:rPr lang="en-US" sz="2000" dirty="0">
                          <a:solidFill>
                            <a:srgbClr val="0D0D0D"/>
                          </a:solidFill>
                          <a:effectLst/>
                          <a:latin typeface="Times New Roman" panose="02020603050405020304" pitchFamily="18" charset="0"/>
                          <a:cs typeface="Times New Roman" panose="02020603050405020304" pitchFamily="18" charset="0"/>
                        </a:rPr>
                        <a:t>- Mang tính vĩnh hằng.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360" marR="43360" marT="0" marB="0"/>
                </a:tc>
                <a:extLst>
                  <a:ext uri="{0D108BD9-81ED-4DB2-BD59-A6C34878D82A}">
                    <a16:rowId xmlns:a16="http://schemas.microsoft.com/office/drawing/2014/main" val="3118733061"/>
                  </a:ext>
                </a:extLst>
              </a:tr>
              <a:tr h="749056">
                <a:tc vMerge="1">
                  <a:txBody>
                    <a:bodyPr/>
                    <a:lstStyle/>
                    <a:p>
                      <a:endParaRPr lang="en-US"/>
                    </a:p>
                  </a:txBody>
                  <a:tcPr/>
                </a:tc>
                <a:tc>
                  <a:txBody>
                    <a:bodyPr/>
                    <a:lstStyle/>
                    <a:p>
                      <a:pPr>
                        <a:lnSpc>
                          <a:spcPct val="115000"/>
                        </a:lnSpc>
                        <a:spcBef>
                          <a:spcPts val="600"/>
                        </a:spcBef>
                        <a:spcAft>
                          <a:spcPts val="600"/>
                        </a:spcAft>
                      </a:pPr>
                      <a:r>
                        <a:rPr lang="en-US" sz="2000">
                          <a:effectLst/>
                          <a:latin typeface="Times New Roman" panose="02020603050405020304" pitchFamily="18" charset="0"/>
                          <a:cs typeface="Times New Roman" panose="02020603050405020304" pitchFamily="18" charset="0"/>
                        </a:rPr>
                        <a:t>3. Cốt truyện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360" marR="43360" marT="0" marB="0"/>
                </a:tc>
                <a:tc>
                  <a:txBody>
                    <a:bodyPr/>
                    <a:lstStyle/>
                    <a:p>
                      <a:pPr algn="just">
                        <a:lnSpc>
                          <a:spcPct val="115000"/>
                        </a:lnSpc>
                        <a:spcBef>
                          <a:spcPts val="600"/>
                        </a:spcBef>
                        <a:spcAft>
                          <a:spcPts val="600"/>
                        </a:spcAft>
                        <a:tabLst>
                          <a:tab pos="1386840" algn="l"/>
                        </a:tabLst>
                      </a:pPr>
                      <a:r>
                        <a:rPr lang="en-US" sz="2000" dirty="0">
                          <a:solidFill>
                            <a:srgbClr val="0D0D0D"/>
                          </a:solidFill>
                          <a:effectLst/>
                          <a:latin typeface="Times New Roman" panose="02020603050405020304" pitchFamily="18" charset="0"/>
                          <a:cs typeface="Times New Roman" panose="02020603050405020304" pitchFamily="18" charset="0"/>
                        </a:rPr>
                        <a:t>Xoay quanh câu chuyện về việc sáng tạo thế giới, con người và muôn loài của các vị thần.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360" marR="43360" marT="0" marB="0"/>
                </a:tc>
                <a:extLst>
                  <a:ext uri="{0D108BD9-81ED-4DB2-BD59-A6C34878D82A}">
                    <a16:rowId xmlns:a16="http://schemas.microsoft.com/office/drawing/2014/main" val="530619408"/>
                  </a:ext>
                </a:extLst>
              </a:tr>
              <a:tr h="749056">
                <a:tc vMerge="1">
                  <a:txBody>
                    <a:bodyPr/>
                    <a:lstStyle/>
                    <a:p>
                      <a:endParaRPr lang="en-US"/>
                    </a:p>
                  </a:txBody>
                  <a:tcPr/>
                </a:tc>
                <a:tc>
                  <a:txBody>
                    <a:bodyPr/>
                    <a:lstStyle/>
                    <a:p>
                      <a:pPr>
                        <a:lnSpc>
                          <a:spcPct val="115000"/>
                        </a:lnSpc>
                        <a:spcBef>
                          <a:spcPts val="600"/>
                        </a:spcBef>
                        <a:spcAft>
                          <a:spcPts val="600"/>
                        </a:spcAft>
                      </a:pPr>
                      <a:r>
                        <a:rPr lang="en-US" sz="2000">
                          <a:effectLst/>
                          <a:latin typeface="Times New Roman" panose="02020603050405020304" pitchFamily="18" charset="0"/>
                          <a:cs typeface="Times New Roman" panose="02020603050405020304" pitchFamily="18" charset="0"/>
                        </a:rPr>
                        <a:t>4. Nhân vật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360" marR="43360" marT="0" marB="0"/>
                </a:tc>
                <a:tc>
                  <a:txBody>
                    <a:bodyPr/>
                    <a:lstStyle/>
                    <a:p>
                      <a:pPr>
                        <a:lnSpc>
                          <a:spcPct val="115000"/>
                        </a:lnSpc>
                        <a:spcBef>
                          <a:spcPts val="600"/>
                        </a:spcBef>
                        <a:spcAft>
                          <a:spcPts val="600"/>
                        </a:spcAft>
                        <a:tabLst>
                          <a:tab pos="1386840" algn="l"/>
                        </a:tabLst>
                      </a:pPr>
                      <a:r>
                        <a:rPr lang="en-US" sz="2000" dirty="0" err="1">
                          <a:solidFill>
                            <a:srgbClr val="0D0D0D"/>
                          </a:solidFill>
                          <a:effectLst/>
                          <a:latin typeface="Times New Roman" panose="02020603050405020304" pitchFamily="18" charset="0"/>
                          <a:cs typeface="Times New Roman" panose="02020603050405020304" pitchFamily="18" charset="0"/>
                        </a:rPr>
                        <a:t>Thường</a:t>
                      </a:r>
                      <a:r>
                        <a:rPr lang="en-US" sz="2000" dirty="0">
                          <a:solidFill>
                            <a:srgbClr val="0D0D0D"/>
                          </a:solidFill>
                          <a:effectLst/>
                          <a:latin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cs typeface="Times New Roman" panose="02020603050405020304" pitchFamily="18" charset="0"/>
                        </a:rPr>
                        <a:t>là</a:t>
                      </a:r>
                      <a:r>
                        <a:rPr lang="en-US" sz="2000" dirty="0">
                          <a:solidFill>
                            <a:srgbClr val="0D0D0D"/>
                          </a:solidFill>
                          <a:effectLst/>
                          <a:latin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cs typeface="Times New Roman" panose="02020603050405020304" pitchFamily="18" charset="0"/>
                        </a:rPr>
                        <a:t>thần</a:t>
                      </a:r>
                      <a:r>
                        <a:rPr lang="en-US" sz="2000" dirty="0">
                          <a:solidFill>
                            <a:srgbClr val="0D0D0D"/>
                          </a:solidFill>
                          <a:effectLst/>
                          <a:latin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cs typeface="Times New Roman" panose="02020603050405020304" pitchFamily="18" charset="0"/>
                        </a:rPr>
                        <a:t>có</a:t>
                      </a:r>
                      <a:r>
                        <a:rPr lang="en-US" sz="2000" dirty="0">
                          <a:solidFill>
                            <a:srgbClr val="0D0D0D"/>
                          </a:solidFill>
                          <a:effectLst/>
                          <a:latin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cs typeface="Times New Roman" panose="02020603050405020304" pitchFamily="18" charset="0"/>
                        </a:rPr>
                        <a:t>sức</a:t>
                      </a:r>
                      <a:r>
                        <a:rPr lang="en-US" sz="2000" dirty="0">
                          <a:solidFill>
                            <a:srgbClr val="0D0D0D"/>
                          </a:solidFill>
                          <a:effectLst/>
                          <a:latin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cs typeface="Times New Roman" panose="02020603050405020304" pitchFamily="18" charset="0"/>
                        </a:rPr>
                        <a:t>mạnh</a:t>
                      </a:r>
                      <a:r>
                        <a:rPr lang="en-US" sz="2000" dirty="0">
                          <a:solidFill>
                            <a:srgbClr val="0D0D0D"/>
                          </a:solidFill>
                          <a:effectLst/>
                          <a:latin typeface="Times New Roman" panose="02020603050405020304" pitchFamily="18" charset="0"/>
                          <a:cs typeface="Times New Roman" panose="02020603050405020304" pitchFamily="18" charset="0"/>
                        </a:rPr>
                        <a:t> phi </a:t>
                      </a:r>
                      <a:r>
                        <a:rPr lang="en-US" sz="2000" dirty="0" err="1">
                          <a:solidFill>
                            <a:srgbClr val="0D0D0D"/>
                          </a:solidFill>
                          <a:effectLst/>
                          <a:latin typeface="Times New Roman" panose="02020603050405020304" pitchFamily="18" charset="0"/>
                          <a:cs typeface="Times New Roman" panose="02020603050405020304" pitchFamily="18" charset="0"/>
                        </a:rPr>
                        <a:t>thường</a:t>
                      </a:r>
                      <a:r>
                        <a:rPr lang="en-US" sz="2000" dirty="0">
                          <a:solidFill>
                            <a:srgbClr val="0D0D0D"/>
                          </a:solidFill>
                          <a:effectLst/>
                          <a:latin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cs typeface="Times New Roman" panose="02020603050405020304" pitchFamily="18" charset="0"/>
                        </a:rPr>
                        <a:t>gắn</a:t>
                      </a:r>
                      <a:r>
                        <a:rPr lang="en-US" sz="2000" dirty="0">
                          <a:solidFill>
                            <a:srgbClr val="0D0D0D"/>
                          </a:solidFill>
                          <a:effectLst/>
                          <a:latin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cs typeface="Times New Roman" panose="02020603050405020304" pitchFamily="18" charset="0"/>
                        </a:rPr>
                        <a:t>với</a:t>
                      </a:r>
                      <a:r>
                        <a:rPr lang="en-US" sz="2000" dirty="0">
                          <a:solidFill>
                            <a:srgbClr val="0D0D0D"/>
                          </a:solidFill>
                          <a:effectLst/>
                          <a:latin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cs typeface="Times New Roman" panose="02020603050405020304" pitchFamily="18" charset="0"/>
                        </a:rPr>
                        <a:t>công</a:t>
                      </a:r>
                      <a:r>
                        <a:rPr lang="en-US" sz="2000" dirty="0">
                          <a:solidFill>
                            <a:srgbClr val="0D0D0D"/>
                          </a:solidFill>
                          <a:effectLst/>
                          <a:latin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cs typeface="Times New Roman" panose="02020603050405020304" pitchFamily="18" charset="0"/>
                        </a:rPr>
                        <a:t>việc</a:t>
                      </a:r>
                      <a:r>
                        <a:rPr lang="en-US" sz="2000" dirty="0">
                          <a:solidFill>
                            <a:srgbClr val="0D0D0D"/>
                          </a:solidFill>
                          <a:effectLst/>
                          <a:latin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cs typeface="Times New Roman" panose="02020603050405020304" pitchFamily="18" charset="0"/>
                        </a:rPr>
                        <a:t>sáng</a:t>
                      </a:r>
                      <a:r>
                        <a:rPr lang="en-US" sz="2000" dirty="0">
                          <a:solidFill>
                            <a:srgbClr val="0D0D0D"/>
                          </a:solidFill>
                          <a:effectLst/>
                          <a:latin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cs typeface="Times New Roman" panose="02020603050405020304" pitchFamily="18" charset="0"/>
                        </a:rPr>
                        <a:t>tạo</a:t>
                      </a:r>
                      <a:r>
                        <a:rPr lang="en-US" sz="2000" dirty="0">
                          <a:solidFill>
                            <a:srgbClr val="0D0D0D"/>
                          </a:solidFill>
                          <a:effectLst/>
                          <a:latin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cs typeface="Times New Roman" panose="02020603050405020304" pitchFamily="18" charset="0"/>
                        </a:rPr>
                        <a:t>thế</a:t>
                      </a:r>
                      <a:r>
                        <a:rPr lang="en-US" sz="2000" dirty="0">
                          <a:solidFill>
                            <a:srgbClr val="0D0D0D"/>
                          </a:solidFill>
                          <a:effectLst/>
                          <a:latin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cs typeface="Times New Roman" panose="02020603050405020304" pitchFamily="18" charset="0"/>
                        </a:rPr>
                        <a:t>giới</a:t>
                      </a:r>
                      <a:r>
                        <a:rPr lang="en-US" sz="2000" dirty="0">
                          <a:solidFill>
                            <a:srgbClr val="0D0D0D"/>
                          </a:solidFill>
                          <a:effectLst/>
                          <a:latin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cs typeface="Times New Roman" panose="02020603050405020304" pitchFamily="18" charset="0"/>
                        </a:rPr>
                        <a:t>và</a:t>
                      </a:r>
                      <a:r>
                        <a:rPr lang="en-US" sz="2000" dirty="0">
                          <a:solidFill>
                            <a:srgbClr val="0D0D0D"/>
                          </a:solidFill>
                          <a:effectLst/>
                          <a:latin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cs typeface="Times New Roman" panose="02020603050405020304" pitchFamily="18" charset="0"/>
                        </a:rPr>
                        <a:t>sáng</a:t>
                      </a:r>
                      <a:r>
                        <a:rPr lang="en-US" sz="2000" dirty="0">
                          <a:solidFill>
                            <a:srgbClr val="0D0D0D"/>
                          </a:solidFill>
                          <a:effectLst/>
                          <a:latin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cs typeface="Times New Roman" panose="02020603050405020304" pitchFamily="18" charset="0"/>
                        </a:rPr>
                        <a:t>tạo</a:t>
                      </a:r>
                      <a:r>
                        <a:rPr lang="en-US" sz="2000" dirty="0">
                          <a:solidFill>
                            <a:srgbClr val="0D0D0D"/>
                          </a:solidFill>
                          <a:effectLst/>
                          <a:latin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cs typeface="Times New Roman" panose="02020603050405020304" pitchFamily="18" charset="0"/>
                        </a:rPr>
                        <a:t>văn</a:t>
                      </a:r>
                      <a:r>
                        <a:rPr lang="en-US" sz="2000" dirty="0">
                          <a:solidFill>
                            <a:srgbClr val="0D0D0D"/>
                          </a:solidFill>
                          <a:effectLst/>
                          <a:latin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cs typeface="Times New Roman" panose="02020603050405020304" pitchFamily="18" charset="0"/>
                        </a:rPr>
                        <a:t>hoá</a:t>
                      </a:r>
                      <a:r>
                        <a:rPr lang="en-US" sz="2000" dirty="0">
                          <a:solidFill>
                            <a:srgbClr val="0D0D0D"/>
                          </a:solidFill>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360" marR="43360" marT="0" marB="0"/>
                </a:tc>
                <a:extLst>
                  <a:ext uri="{0D108BD9-81ED-4DB2-BD59-A6C34878D82A}">
                    <a16:rowId xmlns:a16="http://schemas.microsoft.com/office/drawing/2014/main" val="4008346670"/>
                  </a:ext>
                </a:extLst>
              </a:tr>
            </a:tbl>
          </a:graphicData>
        </a:graphic>
      </p:graphicFrame>
    </p:spTree>
    <p:extLst>
      <p:ext uri="{BB962C8B-B14F-4D97-AF65-F5344CB8AC3E}">
        <p14:creationId xmlns:p14="http://schemas.microsoft.com/office/powerpoint/2010/main" val="2859968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685800"/>
            <a:ext cx="6934200" cy="3970318"/>
          </a:xfrm>
          <a:prstGeom prst="rect">
            <a:avLst/>
          </a:prstGeom>
        </p:spPr>
        <p:txBody>
          <a:bodyPr wrap="square">
            <a:spAutoFit/>
          </a:bodyPr>
          <a:lstStyle/>
          <a:p>
            <a:r>
              <a:rPr lang="en-US" sz="3600" b="1" dirty="0" smtClean="0">
                <a:solidFill>
                  <a:srgbClr val="FF0000"/>
                </a:solidFill>
              </a:rPr>
              <a:t>a.</a:t>
            </a:r>
            <a:r>
              <a:rPr lang="vi-VN" sz="3600" b="1" dirty="0" smtClean="0">
                <a:solidFill>
                  <a:srgbClr val="FF0000"/>
                </a:solidFill>
              </a:rPr>
              <a:t>Xuất </a:t>
            </a:r>
            <a:r>
              <a:rPr lang="vi-VN" sz="3600" b="1" dirty="0">
                <a:solidFill>
                  <a:srgbClr val="FF0000"/>
                </a:solidFill>
              </a:rPr>
              <a:t>xứ: </a:t>
            </a:r>
            <a:r>
              <a:rPr lang="vi-VN" sz="3600" dirty="0"/>
              <a:t>Theo Nguyễn Đổng Chi, Lược khảo về thần thoại Việt Nam, Trung tâm Khoa học Xã hội và Nhân văn Quốc gia, NXB Khoa học Xã hội, Hà Nội, 2003, tr </a:t>
            </a:r>
            <a:r>
              <a:rPr lang="vi-VN" sz="3600" dirty="0" smtClean="0"/>
              <a:t>67</a:t>
            </a:r>
            <a:endParaRPr lang="en-US" sz="3600" dirty="0" smtClean="0"/>
          </a:p>
          <a:p>
            <a:r>
              <a:rPr lang="en-US" sz="3600" b="1" dirty="0" smtClean="0">
                <a:solidFill>
                  <a:srgbClr val="FF0000"/>
                </a:solidFill>
              </a:rPr>
              <a:t>b.Nhân vật chính: </a:t>
            </a:r>
            <a:r>
              <a:rPr lang="en-US" sz="3600" dirty="0" smtClean="0"/>
              <a:t>Thần Trụ trời</a:t>
            </a:r>
            <a:endParaRPr lang="en-US" sz="3600" dirty="0"/>
          </a:p>
        </p:txBody>
      </p:sp>
    </p:spTree>
    <p:extLst>
      <p:ext uri="{BB962C8B-B14F-4D97-AF65-F5344CB8AC3E}">
        <p14:creationId xmlns:p14="http://schemas.microsoft.com/office/powerpoint/2010/main" val="2807950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012954"/>
            <a:ext cx="7239000" cy="35394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rPr>
              <a:t>*TÓM</a:t>
            </a:r>
            <a:r>
              <a:rPr kumimoji="0" lang="en-US" sz="2800" b="1" i="0" u="none" strike="noStrike" kern="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rPr>
              <a:t> TẮT:</a:t>
            </a:r>
            <a:endPar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rPr>
              <a:t>Thưở trời đất còn là một đám hỗn độn, tăm tối, xuất hiện một vị thần to lớn đã dùng sức mạnh của mình đào đất, đắp cột để chống trời khiến trời được đẩy lên cao. Khi trời đã được đẩy lên cao, thần phá cột chống trời, khiến đất đá vung khắp nơi, làm cho mặt đất chỗ cao chỗ thấp. </a:t>
            </a:r>
            <a:endParaRPr kumimoji="0" lang="en-US" sz="2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90802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2">
            <a:extLst>
              <a:ext uri="{FF2B5EF4-FFF2-40B4-BE49-F238E27FC236}">
                <a16:creationId xmlns:a16="http://schemas.microsoft.com/office/drawing/2014/main" id="{FA1C0A20-12EB-449C-9EE4-68AF22F9A31A}"/>
              </a:ext>
            </a:extLst>
          </p:cNvPr>
          <p:cNvSpPr/>
          <p:nvPr/>
        </p:nvSpPr>
        <p:spPr>
          <a:xfrm>
            <a:off x="2049194" y="1155700"/>
            <a:ext cx="5655212" cy="6189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0000"/>
                </a:solidFill>
                <a:effectLst/>
                <a:latin typeface="Times New Roman" panose="02020603050405020304" pitchFamily="18" charset="0"/>
                <a:ea typeface="Times New Roman" panose="02020603050405020304" pitchFamily="18" charset="0"/>
              </a:rPr>
              <a:t>Các sự việc chính</a:t>
            </a:r>
            <a:endParaRPr lang="en-US" sz="3600" dirty="0"/>
          </a:p>
        </p:txBody>
      </p:sp>
      <p:sp>
        <p:nvSpPr>
          <p:cNvPr id="6" name="Hexagon 5">
            <a:extLst>
              <a:ext uri="{FF2B5EF4-FFF2-40B4-BE49-F238E27FC236}">
                <a16:creationId xmlns:a16="http://schemas.microsoft.com/office/drawing/2014/main" id="{3EBAAF3B-C3DE-4E9D-92C1-E505E0A5B71B}"/>
              </a:ext>
            </a:extLst>
          </p:cNvPr>
          <p:cNvSpPr/>
          <p:nvPr/>
        </p:nvSpPr>
        <p:spPr>
          <a:xfrm>
            <a:off x="38100" y="2593572"/>
            <a:ext cx="2395495" cy="3524157"/>
          </a:xfrm>
          <a:prstGeom prst="hexagon">
            <a:avLst>
              <a:gd name="adj" fmla="val 16315"/>
              <a:gd name="vf" fmla="val 11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effectLst/>
                <a:latin typeface="Times New Roman" panose="02020603050405020304" pitchFamily="18" charset="0"/>
                <a:ea typeface="Times New Roman" panose="02020603050405020304" pitchFamily="18" charset="0"/>
              </a:rPr>
              <a:t>Giới thiệu bối cảnh thần Trụ trời xuất hiện</a:t>
            </a:r>
            <a:endParaRPr lang="en-US" sz="2800" dirty="0"/>
          </a:p>
        </p:txBody>
      </p:sp>
      <p:sp>
        <p:nvSpPr>
          <p:cNvPr id="7" name="Hexagon 6">
            <a:extLst>
              <a:ext uri="{FF2B5EF4-FFF2-40B4-BE49-F238E27FC236}">
                <a16:creationId xmlns:a16="http://schemas.microsoft.com/office/drawing/2014/main" id="{13B19F12-0B75-4122-A022-F1C520D7DD9C}"/>
              </a:ext>
            </a:extLst>
          </p:cNvPr>
          <p:cNvSpPr/>
          <p:nvPr/>
        </p:nvSpPr>
        <p:spPr>
          <a:xfrm>
            <a:off x="2743200" y="2424545"/>
            <a:ext cx="4267200" cy="3862209"/>
          </a:xfrm>
          <a:prstGeom prst="hexagon">
            <a:avLst>
              <a:gd name="adj" fmla="val 8729"/>
              <a:gd name="vf" fmla="val 11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Bef>
                <a:spcPts val="600"/>
              </a:spcBef>
              <a:spcAft>
                <a:spcPts val="600"/>
              </a:spcAft>
              <a:tabLst>
                <a:tab pos="1386840" algn="l"/>
              </a:tabLst>
            </a:pP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đắp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rPr>
              <a:t> chia </a:t>
            </a:r>
            <a:r>
              <a:rPr lang="en-US" sz="2800"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vừa</a:t>
            </a:r>
            <a:r>
              <a:rPr lang="en-US" sz="2800" dirty="0">
                <a:solidFill>
                  <a:srgbClr val="000000"/>
                </a:solidFill>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p:txBody>
      </p:sp>
      <p:sp>
        <p:nvSpPr>
          <p:cNvPr id="8" name="Hexagon 7">
            <a:extLst>
              <a:ext uri="{FF2B5EF4-FFF2-40B4-BE49-F238E27FC236}">
                <a16:creationId xmlns:a16="http://schemas.microsoft.com/office/drawing/2014/main" id="{681E8F99-A682-417A-8F5C-7A80A6BF0E9D}"/>
              </a:ext>
            </a:extLst>
          </p:cNvPr>
          <p:cNvSpPr/>
          <p:nvPr/>
        </p:nvSpPr>
        <p:spPr>
          <a:xfrm>
            <a:off x="7010400" y="2424545"/>
            <a:ext cx="2395495" cy="3862209"/>
          </a:xfrm>
          <a:prstGeom prst="hexagon">
            <a:avLst>
              <a:gd name="adj" fmla="val 15695"/>
              <a:gd name="vf" fmla="val 11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xuất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giới</a:t>
            </a:r>
            <a:endParaRPr lang="en-US" sz="2800" dirty="0"/>
          </a:p>
        </p:txBody>
      </p:sp>
      <p:sp>
        <p:nvSpPr>
          <p:cNvPr id="9" name="Freeform: Shape 46">
            <a:extLst>
              <a:ext uri="{FF2B5EF4-FFF2-40B4-BE49-F238E27FC236}">
                <a16:creationId xmlns:a16="http://schemas.microsoft.com/office/drawing/2014/main" id="{75203098-B454-4696-8E83-334FEBD721DE}"/>
              </a:ext>
            </a:extLst>
          </p:cNvPr>
          <p:cNvSpPr/>
          <p:nvPr/>
        </p:nvSpPr>
        <p:spPr>
          <a:xfrm>
            <a:off x="838200" y="1937364"/>
            <a:ext cx="7542014" cy="404046"/>
          </a:xfrm>
          <a:custGeom>
            <a:avLst/>
            <a:gdLst>
              <a:gd name="connsiteX0" fmla="*/ 64373 w 7542014"/>
              <a:gd name="connsiteY0" fmla="*/ 0 h 404046"/>
              <a:gd name="connsiteX1" fmla="*/ 7477641 w 7542014"/>
              <a:gd name="connsiteY1" fmla="*/ 0 h 404046"/>
              <a:gd name="connsiteX2" fmla="*/ 7477641 w 7542014"/>
              <a:gd name="connsiteY2" fmla="*/ 36278 h 404046"/>
              <a:gd name="connsiteX3" fmla="*/ 7481580 w 7542014"/>
              <a:gd name="connsiteY3" fmla="*/ 36278 h 404046"/>
              <a:gd name="connsiteX4" fmla="*/ 7481580 w 7542014"/>
              <a:gd name="connsiteY4" fmla="*/ 255850 h 404046"/>
              <a:gd name="connsiteX5" fmla="*/ 7542014 w 7542014"/>
              <a:gd name="connsiteY5" fmla="*/ 255850 h 404046"/>
              <a:gd name="connsiteX6" fmla="*/ 7421146 w 7542014"/>
              <a:gd name="connsiteY6" fmla="*/ 376718 h 404046"/>
              <a:gd name="connsiteX7" fmla="*/ 7300278 w 7542014"/>
              <a:gd name="connsiteY7" fmla="*/ 255850 h 404046"/>
              <a:gd name="connsiteX8" fmla="*/ 7360712 w 7542014"/>
              <a:gd name="connsiteY8" fmla="*/ 255850 h 404046"/>
              <a:gd name="connsiteX9" fmla="*/ 7360712 w 7542014"/>
              <a:gd name="connsiteY9" fmla="*/ 98687 h 404046"/>
              <a:gd name="connsiteX10" fmla="*/ 3831441 w 7542014"/>
              <a:gd name="connsiteY10" fmla="*/ 98687 h 404046"/>
              <a:gd name="connsiteX11" fmla="*/ 3831441 w 7542014"/>
              <a:gd name="connsiteY11" fmla="*/ 283178 h 404046"/>
              <a:gd name="connsiteX12" fmla="*/ 3891875 w 7542014"/>
              <a:gd name="connsiteY12" fmla="*/ 283178 h 404046"/>
              <a:gd name="connsiteX13" fmla="*/ 3771007 w 7542014"/>
              <a:gd name="connsiteY13" fmla="*/ 404046 h 404046"/>
              <a:gd name="connsiteX14" fmla="*/ 3650139 w 7542014"/>
              <a:gd name="connsiteY14" fmla="*/ 283178 h 404046"/>
              <a:gd name="connsiteX15" fmla="*/ 3710573 w 7542014"/>
              <a:gd name="connsiteY15" fmla="*/ 283178 h 404046"/>
              <a:gd name="connsiteX16" fmla="*/ 3710573 w 7542014"/>
              <a:gd name="connsiteY16" fmla="*/ 98687 h 404046"/>
              <a:gd name="connsiteX17" fmla="*/ 181302 w 7542014"/>
              <a:gd name="connsiteY17" fmla="*/ 98687 h 404046"/>
              <a:gd name="connsiteX18" fmla="*/ 181302 w 7542014"/>
              <a:gd name="connsiteY18" fmla="*/ 248097 h 404046"/>
              <a:gd name="connsiteX19" fmla="*/ 241736 w 7542014"/>
              <a:gd name="connsiteY19" fmla="*/ 248097 h 404046"/>
              <a:gd name="connsiteX20" fmla="*/ 120868 w 7542014"/>
              <a:gd name="connsiteY20" fmla="*/ 368965 h 404046"/>
              <a:gd name="connsiteX21" fmla="*/ 0 w 7542014"/>
              <a:gd name="connsiteY21" fmla="*/ 248097 h 404046"/>
              <a:gd name="connsiteX22" fmla="*/ 60434 w 7542014"/>
              <a:gd name="connsiteY22" fmla="*/ 248097 h 404046"/>
              <a:gd name="connsiteX23" fmla="*/ 60434 w 7542014"/>
              <a:gd name="connsiteY23" fmla="*/ 28525 h 404046"/>
              <a:gd name="connsiteX24" fmla="*/ 64373 w 7542014"/>
              <a:gd name="connsiteY24" fmla="*/ 28525 h 40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42014" h="404046">
                <a:moveTo>
                  <a:pt x="64373" y="0"/>
                </a:moveTo>
                <a:lnTo>
                  <a:pt x="7477641" y="0"/>
                </a:lnTo>
                <a:lnTo>
                  <a:pt x="7477641" y="36278"/>
                </a:lnTo>
                <a:lnTo>
                  <a:pt x="7481580" y="36278"/>
                </a:lnTo>
                <a:lnTo>
                  <a:pt x="7481580" y="255850"/>
                </a:lnTo>
                <a:lnTo>
                  <a:pt x="7542014" y="255850"/>
                </a:lnTo>
                <a:lnTo>
                  <a:pt x="7421146" y="376718"/>
                </a:lnTo>
                <a:lnTo>
                  <a:pt x="7300278" y="255850"/>
                </a:lnTo>
                <a:lnTo>
                  <a:pt x="7360712" y="255850"/>
                </a:lnTo>
                <a:lnTo>
                  <a:pt x="7360712" y="98687"/>
                </a:lnTo>
                <a:lnTo>
                  <a:pt x="3831441" y="98687"/>
                </a:lnTo>
                <a:lnTo>
                  <a:pt x="3831441" y="283178"/>
                </a:lnTo>
                <a:lnTo>
                  <a:pt x="3891875" y="283178"/>
                </a:lnTo>
                <a:lnTo>
                  <a:pt x="3771007" y="404046"/>
                </a:lnTo>
                <a:lnTo>
                  <a:pt x="3650139" y="283178"/>
                </a:lnTo>
                <a:lnTo>
                  <a:pt x="3710573" y="283178"/>
                </a:lnTo>
                <a:lnTo>
                  <a:pt x="3710573" y="98687"/>
                </a:lnTo>
                <a:lnTo>
                  <a:pt x="181302" y="98687"/>
                </a:lnTo>
                <a:lnTo>
                  <a:pt x="181302" y="248097"/>
                </a:lnTo>
                <a:lnTo>
                  <a:pt x="241736" y="248097"/>
                </a:lnTo>
                <a:lnTo>
                  <a:pt x="120868" y="368965"/>
                </a:lnTo>
                <a:lnTo>
                  <a:pt x="0" y="248097"/>
                </a:lnTo>
                <a:lnTo>
                  <a:pt x="60434" y="248097"/>
                </a:lnTo>
                <a:lnTo>
                  <a:pt x="60434" y="28525"/>
                </a:lnTo>
                <a:lnTo>
                  <a:pt x="64373" y="285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5252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5DF66A4-79A8-409F-83D6-1AAEE76FD97F}"/>
              </a:ext>
            </a:extLst>
          </p:cNvPr>
          <p:cNvGrpSpPr/>
          <p:nvPr/>
        </p:nvGrpSpPr>
        <p:grpSpPr>
          <a:xfrm>
            <a:off x="609318" y="72499"/>
            <a:ext cx="1885071" cy="1057802"/>
            <a:chOff x="1473320" y="71642"/>
            <a:chExt cx="1885071" cy="1057802"/>
          </a:xfrm>
        </p:grpSpPr>
        <p:grpSp>
          <p:nvGrpSpPr>
            <p:cNvPr id="5" name="Group 4">
              <a:extLst>
                <a:ext uri="{FF2B5EF4-FFF2-40B4-BE49-F238E27FC236}">
                  <a16:creationId xmlns:a16="http://schemas.microsoft.com/office/drawing/2014/main" id="{B645ED30-381F-4CFC-AF91-76867B832BFC}"/>
                </a:ext>
              </a:extLst>
            </p:cNvPr>
            <p:cNvGrpSpPr/>
            <p:nvPr/>
          </p:nvGrpSpPr>
          <p:grpSpPr>
            <a:xfrm>
              <a:off x="1473320" y="71642"/>
              <a:ext cx="1885071" cy="1057802"/>
              <a:chOff x="1473320" y="71642"/>
              <a:chExt cx="1885071" cy="1057802"/>
            </a:xfrm>
          </p:grpSpPr>
          <p:sp>
            <p:nvSpPr>
              <p:cNvPr id="7" name="Diamond 6">
                <a:extLst>
                  <a:ext uri="{FF2B5EF4-FFF2-40B4-BE49-F238E27FC236}">
                    <a16:creationId xmlns:a16="http://schemas.microsoft.com/office/drawing/2014/main" id="{9598FA5C-85C9-4EF6-9E7B-943D9597A8B4}"/>
                  </a:ext>
                </a:extLst>
              </p:cNvPr>
              <p:cNvSpPr/>
              <p:nvPr/>
            </p:nvSpPr>
            <p:spPr>
              <a:xfrm>
                <a:off x="1473320" y="71642"/>
                <a:ext cx="1885071" cy="1057802"/>
              </a:xfrm>
              <a:prstGeom prst="diamond">
                <a:avLst/>
              </a:prstGeom>
              <a:solidFill>
                <a:srgbClr val="4BFC0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Univers Condensed Light"/>
                  <a:ea typeface="+mn-ea"/>
                  <a:cs typeface="+mn-cs"/>
                </a:endParaRPr>
              </a:p>
            </p:txBody>
          </p:sp>
          <p:sp>
            <p:nvSpPr>
              <p:cNvPr id="8" name="Circle: Hollow 13">
                <a:extLst>
                  <a:ext uri="{FF2B5EF4-FFF2-40B4-BE49-F238E27FC236}">
                    <a16:creationId xmlns:a16="http://schemas.microsoft.com/office/drawing/2014/main" id="{557265D4-14A2-4A80-9C61-F96D5AF2C53D}"/>
                  </a:ext>
                </a:extLst>
              </p:cNvPr>
              <p:cNvSpPr/>
              <p:nvPr/>
            </p:nvSpPr>
            <p:spPr>
              <a:xfrm>
                <a:off x="1979637" y="172920"/>
                <a:ext cx="858366" cy="797522"/>
              </a:xfrm>
              <a:prstGeom prst="donut">
                <a:avLst>
                  <a:gd name="adj" fmla="val 8857"/>
                </a:avLst>
              </a:prstGeom>
              <a:solidFill>
                <a:srgbClr val="FFFF00"/>
              </a:solidFill>
              <a:ln w="1270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Univers Condensed Light"/>
                  <a:ea typeface="+mn-ea"/>
                  <a:cs typeface="+mn-cs"/>
                </a:endParaRPr>
              </a:p>
            </p:txBody>
          </p:sp>
        </p:grpSp>
        <p:sp>
          <p:nvSpPr>
            <p:cNvPr id="6" name="TextBox 5">
              <a:extLst>
                <a:ext uri="{FF2B5EF4-FFF2-40B4-BE49-F238E27FC236}">
                  <a16:creationId xmlns:a16="http://schemas.microsoft.com/office/drawing/2014/main" id="{CB4EBEC6-9707-4D07-A678-C42006DF3B2A}"/>
                </a:ext>
              </a:extLst>
            </p:cNvPr>
            <p:cNvSpPr txBox="1"/>
            <p:nvPr/>
          </p:nvSpPr>
          <p:spPr>
            <a:xfrm>
              <a:off x="2150867" y="276924"/>
              <a:ext cx="598648"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rPr>
                <a:t>II</a:t>
              </a:r>
              <a:endParaRPr kumimoji="0" lang="en-US" sz="3600" b="0" i="0" u="none" strike="noStrike" kern="0" cap="none" spc="0" normalizeH="0" baseline="0" noProof="0" dirty="0">
                <a:ln>
                  <a:noFill/>
                </a:ln>
                <a:solidFill>
                  <a:prstClr val="black"/>
                </a:solidFill>
                <a:effectLst/>
                <a:uLnTx/>
                <a:uFillTx/>
                <a:latin typeface="Univers Condensed Light"/>
              </a:endParaRPr>
            </a:p>
          </p:txBody>
        </p:sp>
      </p:grpSp>
      <p:sp>
        <p:nvSpPr>
          <p:cNvPr id="9" name="TextBox 8">
            <a:extLst>
              <a:ext uri="{FF2B5EF4-FFF2-40B4-BE49-F238E27FC236}">
                <a16:creationId xmlns:a16="http://schemas.microsoft.com/office/drawing/2014/main" id="{4092C66E-B121-43B7-934F-340E7E6B24D5}"/>
              </a:ext>
            </a:extLst>
          </p:cNvPr>
          <p:cNvSpPr txBox="1"/>
          <p:nvPr/>
        </p:nvSpPr>
        <p:spPr>
          <a:xfrm>
            <a:off x="2480318" y="173777"/>
            <a:ext cx="6098458" cy="678327"/>
          </a:xfrm>
          <a:prstGeom prst="rect">
            <a:avLst/>
          </a:prstGeom>
          <a:noFill/>
        </p:spPr>
        <p:txBody>
          <a:bodyPr wrap="square">
            <a:spAutoFit/>
          </a:bodyPr>
          <a:lstStyle/>
          <a:p>
            <a:pPr>
              <a:lnSpc>
                <a:spcPct val="115000"/>
              </a:lnSpc>
              <a:spcBef>
                <a:spcPts val="600"/>
              </a:spcBef>
              <a:spcAft>
                <a:spcPts val="600"/>
              </a:spcAft>
              <a:tabLst>
                <a:tab pos="1386840" algn="l"/>
              </a:tabLst>
            </a:pPr>
            <a:r>
              <a:rPr lang="en-US" sz="3600" b="1" dirty="0" err="1">
                <a:solidFill>
                  <a:srgbClr val="FF0000"/>
                </a:solidFill>
                <a:effectLst/>
                <a:latin typeface="Times New Roman" panose="02020603050405020304" pitchFamily="18" charset="0"/>
                <a:ea typeface="MS Mincho" panose="02020609040205080304" pitchFamily="49" charset="-128"/>
              </a:rPr>
              <a:t>Đọc</a:t>
            </a:r>
            <a:r>
              <a:rPr lang="en-US" sz="3600" b="1" dirty="0">
                <a:solidFill>
                  <a:srgbClr val="FF0000"/>
                </a:solidFill>
                <a:effectLst/>
                <a:latin typeface="Times New Roman" panose="02020603050405020304" pitchFamily="18" charset="0"/>
                <a:ea typeface="MS Mincho" panose="02020609040205080304" pitchFamily="49" charset="-128"/>
              </a:rPr>
              <a:t> – </a:t>
            </a:r>
            <a:r>
              <a:rPr lang="en-US" sz="3600" b="1" dirty="0" err="1">
                <a:solidFill>
                  <a:srgbClr val="FF0000"/>
                </a:solidFill>
                <a:effectLst/>
                <a:latin typeface="Times New Roman" panose="02020603050405020304" pitchFamily="18" charset="0"/>
                <a:ea typeface="MS Mincho" panose="02020609040205080304" pitchFamily="49" charset="-128"/>
              </a:rPr>
              <a:t>hiểu</a:t>
            </a:r>
            <a:r>
              <a:rPr lang="en-US" sz="3600" b="1" dirty="0">
                <a:solidFill>
                  <a:srgbClr val="FF0000"/>
                </a:solidFill>
                <a:effectLst/>
                <a:latin typeface="Times New Roman" panose="02020603050405020304" pitchFamily="18" charset="0"/>
                <a:ea typeface="MS Mincho" panose="02020609040205080304" pitchFamily="49" charset="-128"/>
              </a:rPr>
              <a:t> chi </a:t>
            </a:r>
            <a:r>
              <a:rPr lang="en-US" sz="3600" b="1" dirty="0" err="1">
                <a:solidFill>
                  <a:srgbClr val="FF0000"/>
                </a:solidFill>
                <a:effectLst/>
                <a:latin typeface="Times New Roman" panose="02020603050405020304" pitchFamily="18" charset="0"/>
                <a:ea typeface="MS Mincho" panose="02020609040205080304" pitchFamily="49" charset="-128"/>
              </a:rPr>
              <a:t>tiết</a:t>
            </a:r>
            <a:endParaRPr lang="en-US" sz="36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A6E30B14-2AD6-4C80-852A-98C8BAA4476B}"/>
              </a:ext>
            </a:extLst>
          </p:cNvPr>
          <p:cNvSpPr txBox="1"/>
          <p:nvPr/>
        </p:nvSpPr>
        <p:spPr>
          <a:xfrm>
            <a:off x="838200" y="1270144"/>
            <a:ext cx="6537223" cy="548099"/>
          </a:xfrm>
          <a:prstGeom prst="rect">
            <a:avLst/>
          </a:prstGeom>
          <a:noFill/>
        </p:spPr>
        <p:txBody>
          <a:bodyPr wrap="square">
            <a:spAutoFit/>
          </a:bodyPr>
          <a:lstStyle/>
          <a:p>
            <a:pPr marR="50800">
              <a:lnSpc>
                <a:spcPct val="115000"/>
              </a:lnSpc>
              <a:spcBef>
                <a:spcPts val="600"/>
              </a:spcBef>
              <a:spcAft>
                <a:spcPts val="600"/>
              </a:spcAft>
              <a:tabLst>
                <a:tab pos="1386840" algn="l"/>
              </a:tabLst>
            </a:pPr>
            <a:r>
              <a:rPr lang="en-US" sz="2800" b="1" dirty="0">
                <a:solidFill>
                  <a:srgbClr val="0070C0"/>
                </a:solidFill>
                <a:effectLst/>
                <a:latin typeface="Times New Roman" panose="02020603050405020304" pitchFamily="18" charset="0"/>
                <a:ea typeface="MS Mincho" panose="02020609040205080304" pitchFamily="49" charset="-128"/>
              </a:rPr>
              <a:t>1. </a:t>
            </a:r>
            <a:r>
              <a:rPr lang="en-US" sz="2800" b="1" dirty="0" err="1">
                <a:solidFill>
                  <a:srgbClr val="0070C0"/>
                </a:solidFill>
                <a:effectLst/>
                <a:latin typeface="Times New Roman" panose="02020603050405020304" pitchFamily="18" charset="0"/>
                <a:ea typeface="MS Mincho" panose="02020609040205080304" pitchFamily="49" charset="-128"/>
              </a:rPr>
              <a:t>Không</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gian</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và</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thời</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gian</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trong</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truyện</a:t>
            </a:r>
            <a:endParaRPr lang="en-US" sz="2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12781C3A-723C-4C70-A2C5-799342B91F88}"/>
              </a:ext>
            </a:extLst>
          </p:cNvPr>
          <p:cNvSpPr txBox="1"/>
          <p:nvPr/>
        </p:nvSpPr>
        <p:spPr>
          <a:xfrm>
            <a:off x="609318" y="1981200"/>
            <a:ext cx="7620282" cy="1237262"/>
          </a:xfrm>
          <a:prstGeom prst="rect">
            <a:avLst/>
          </a:prstGeom>
          <a:noFill/>
        </p:spPr>
        <p:txBody>
          <a:bodyPr wrap="square">
            <a:spAutoFit/>
          </a:bodyPr>
          <a:lstStyle/>
          <a:p>
            <a:pPr algn="ctr">
              <a:lnSpc>
                <a:spcPct val="115000"/>
              </a:lnSpc>
              <a:spcBef>
                <a:spcPts val="600"/>
              </a:spcBef>
              <a:spcAft>
                <a:spcPts val="600"/>
              </a:spcAft>
            </a:pPr>
            <a:r>
              <a:rPr lang="pt-BR" sz="2800" b="1" dirty="0">
                <a:solidFill>
                  <a:srgbClr val="FF0000"/>
                </a:solidFill>
                <a:effectLst/>
                <a:latin typeface="Times New Roman" panose="02020603050405020304" pitchFamily="18" charset="0"/>
                <a:ea typeface="Times New Roman" panose="02020603050405020304" pitchFamily="18" charset="0"/>
              </a:rPr>
              <a:t>PHIẾU HỌC TẬP 01:</a:t>
            </a:r>
            <a:endParaRPr lang="en-US" sz="2800" dirty="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pt-BR" sz="2800" b="1" dirty="0" smtClean="0">
                <a:solidFill>
                  <a:srgbClr val="0070C0"/>
                </a:solidFill>
                <a:effectLst/>
                <a:latin typeface="Times New Roman" panose="02020603050405020304" pitchFamily="18" charset="0"/>
                <a:ea typeface="Times New Roman" panose="02020603050405020304" pitchFamily="18" charset="0"/>
              </a:rPr>
              <a:t>Tìm </a:t>
            </a:r>
            <a:r>
              <a:rPr lang="pt-BR" sz="2800" b="1" dirty="0">
                <a:solidFill>
                  <a:srgbClr val="0070C0"/>
                </a:solidFill>
                <a:effectLst/>
                <a:latin typeface="Times New Roman" panose="02020603050405020304" pitchFamily="18" charset="0"/>
                <a:ea typeface="Times New Roman" panose="02020603050405020304" pitchFamily="18" charset="0"/>
              </a:rPr>
              <a:t>hiểu không gian – thời gian trong thần thoại</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2" name="Table 11">
            <a:extLst>
              <a:ext uri="{FF2B5EF4-FFF2-40B4-BE49-F238E27FC236}">
                <a16:creationId xmlns:a16="http://schemas.microsoft.com/office/drawing/2014/main" id="{8F5C26FD-342D-4F68-A891-02BA02EE1171}"/>
              </a:ext>
            </a:extLst>
          </p:cNvPr>
          <p:cNvGraphicFramePr>
            <a:graphicFrameLocks noGrp="1"/>
          </p:cNvGraphicFramePr>
          <p:nvPr>
            <p:extLst>
              <p:ext uri="{D42A27DB-BD31-4B8C-83A1-F6EECF244321}">
                <p14:modId xmlns:p14="http://schemas.microsoft.com/office/powerpoint/2010/main" val="2925669164"/>
              </p:ext>
            </p:extLst>
          </p:nvPr>
        </p:nvGraphicFramePr>
        <p:xfrm>
          <a:off x="64341" y="3505200"/>
          <a:ext cx="7708060" cy="2194560"/>
        </p:xfrm>
        <a:graphic>
          <a:graphicData uri="http://schemas.openxmlformats.org/drawingml/2006/table">
            <a:tbl>
              <a:tblPr firstRow="1" firstCol="1" bandRow="1"/>
              <a:tblGrid>
                <a:gridCol w="2568804">
                  <a:extLst>
                    <a:ext uri="{9D8B030D-6E8A-4147-A177-3AD203B41FA5}">
                      <a16:colId xmlns:a16="http://schemas.microsoft.com/office/drawing/2014/main" val="3484394135"/>
                    </a:ext>
                  </a:extLst>
                </a:gridCol>
                <a:gridCol w="2569628">
                  <a:extLst>
                    <a:ext uri="{9D8B030D-6E8A-4147-A177-3AD203B41FA5}">
                      <a16:colId xmlns:a16="http://schemas.microsoft.com/office/drawing/2014/main" val="516962132"/>
                    </a:ext>
                  </a:extLst>
                </a:gridCol>
                <a:gridCol w="2569628">
                  <a:extLst>
                    <a:ext uri="{9D8B030D-6E8A-4147-A177-3AD203B41FA5}">
                      <a16:colId xmlns:a16="http://schemas.microsoft.com/office/drawing/2014/main" val="1984470540"/>
                    </a:ext>
                  </a:extLst>
                </a:gridCol>
              </a:tblGrid>
              <a:tr h="0">
                <a:tc>
                  <a:txBody>
                    <a:bodyPr/>
                    <a:lstStyle/>
                    <a:p>
                      <a:pPr algn="ctr">
                        <a:lnSpc>
                          <a:spcPct val="150000"/>
                        </a:lnSpc>
                        <a:spcBef>
                          <a:spcPts val="600"/>
                        </a:spcBef>
                        <a:spcAft>
                          <a:spcPts val="600"/>
                        </a:spcAft>
                      </a:pPr>
                      <a:r>
                        <a:rPr lang="pt-BR" sz="3200" b="1"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600"/>
                        </a:spcAft>
                      </a:pPr>
                      <a:r>
                        <a:rPr lang="pt-BR" sz="3200" b="1"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Dẫn chứng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600"/>
                        </a:spcAft>
                      </a:pPr>
                      <a:r>
                        <a:rPr lang="pt-BR"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Nhận xét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05037663"/>
                  </a:ext>
                </a:extLst>
              </a:tr>
              <a:tr h="0">
                <a:tc>
                  <a:txBody>
                    <a:bodyPr/>
                    <a:lstStyle/>
                    <a:p>
                      <a:pPr algn="ctr">
                        <a:lnSpc>
                          <a:spcPct val="150000"/>
                        </a:lnSpc>
                        <a:spcBef>
                          <a:spcPts val="600"/>
                        </a:spcBef>
                        <a:spcAft>
                          <a:spcPts val="600"/>
                        </a:spcAft>
                      </a:pPr>
                      <a:r>
                        <a:rPr lang="pt-BR"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 gian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600"/>
                        </a:spcAft>
                      </a:pPr>
                      <a:r>
                        <a:rPr lang="pt-BR" sz="3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600"/>
                        </a:spcAft>
                      </a:pPr>
                      <a:r>
                        <a:rPr lang="pt-BR" sz="3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28530747"/>
                  </a:ext>
                </a:extLst>
              </a:tr>
              <a:tr h="0">
                <a:tc>
                  <a:txBody>
                    <a:bodyPr/>
                    <a:lstStyle/>
                    <a:p>
                      <a:pPr algn="ctr">
                        <a:lnSpc>
                          <a:spcPct val="150000"/>
                        </a:lnSpc>
                        <a:spcBef>
                          <a:spcPts val="600"/>
                        </a:spcBef>
                        <a:spcAft>
                          <a:spcPts val="600"/>
                        </a:spcAft>
                      </a:pPr>
                      <a:r>
                        <a:rPr lang="pt-BR"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 gian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600"/>
                        </a:spcAft>
                      </a:pPr>
                      <a:r>
                        <a:rPr lang="pt-BR" sz="3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600"/>
                        </a:spcAft>
                      </a:pPr>
                      <a:r>
                        <a:rPr lang="pt-BR" sz="3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71948407"/>
                  </a:ext>
                </a:extLst>
              </a:tr>
            </a:tbl>
          </a:graphicData>
        </a:graphic>
      </p:graphicFrame>
    </p:spTree>
    <p:extLst>
      <p:ext uri="{BB962C8B-B14F-4D97-AF65-F5344CB8AC3E}">
        <p14:creationId xmlns:p14="http://schemas.microsoft.com/office/powerpoint/2010/main" val="1670256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buNone/>
            </a:pPr>
            <a:r>
              <a:rPr lang="en-US" sz="4000" dirty="0" smtClean="0">
                <a:solidFill>
                  <a:srgbClr val="FF0000"/>
                </a:solidFill>
              </a:rPr>
              <a:t>-</a:t>
            </a:r>
            <a:r>
              <a:rPr lang="en-US" sz="4000" dirty="0">
                <a:solidFill>
                  <a:srgbClr val="FF0000"/>
                </a:solidFill>
              </a:rPr>
              <a:t>Thời gian: </a:t>
            </a:r>
            <a:r>
              <a:rPr lang="en-US" sz="4000" dirty="0"/>
              <a:t>cổ sơ, không xác định</a:t>
            </a:r>
            <a:endParaRPr lang="en-US" sz="4000" dirty="0" smtClean="0"/>
          </a:p>
          <a:p>
            <a:pPr marL="114300" indent="0">
              <a:buNone/>
            </a:pPr>
            <a:r>
              <a:rPr lang="en-US" sz="4000" dirty="0">
                <a:solidFill>
                  <a:srgbClr val="FF0000"/>
                </a:solidFill>
              </a:rPr>
              <a:t>- Không gian: </a:t>
            </a:r>
            <a:r>
              <a:rPr lang="en-US" sz="4000" dirty="0" smtClean="0"/>
              <a:t>Không xác định, đang trong quá trình tạo lập</a:t>
            </a:r>
            <a:endParaRPr lang="en-US" sz="4000" dirty="0"/>
          </a:p>
        </p:txBody>
      </p:sp>
    </p:spTree>
    <p:extLst>
      <p:ext uri="{BB962C8B-B14F-4D97-AF65-F5344CB8AC3E}">
        <p14:creationId xmlns:p14="http://schemas.microsoft.com/office/powerpoint/2010/main" val="8741040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88</TotalTime>
  <Words>1193</Words>
  <Application>Microsoft Office PowerPoint</Application>
  <PresentationFormat>On-screen Show (4:3)</PresentationFormat>
  <Paragraphs>106</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Cambria</vt:lpstr>
      <vt:lpstr>MS Mincho</vt:lpstr>
      <vt:lpstr>Times New Roman</vt:lpstr>
      <vt:lpstr>Univers Condensed Light</vt:lpstr>
      <vt:lpstr>Wingdings</vt: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16</cp:revision>
  <dcterms:created xsi:type="dcterms:W3CDTF">2006-08-16T00:00:00Z</dcterms:created>
  <dcterms:modified xsi:type="dcterms:W3CDTF">2024-01-14T08:34:33Z</dcterms:modified>
</cp:coreProperties>
</file>