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00FF"/>
    <a:srgbClr val="0033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59" autoAdjust="0"/>
    <p:restoredTop sz="86477" autoAdjust="0"/>
  </p:normalViewPr>
  <p:slideViewPr>
    <p:cSldViewPr>
      <p:cViewPr>
        <p:scale>
          <a:sx n="66" d="100"/>
          <a:sy n="66" d="100"/>
        </p:scale>
        <p:origin x="-2004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45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5F00E-B7EA-4152-817A-D48903037D08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B7C94-797C-4B88-A175-5B62584F08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7370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5F00E-B7EA-4152-817A-D48903037D08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B7C94-797C-4B88-A175-5B62584F08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3856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5F00E-B7EA-4152-817A-D48903037D08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B7C94-797C-4B88-A175-5B62584F08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7924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5F00E-B7EA-4152-817A-D48903037D08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B7C94-797C-4B88-A175-5B62584F08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79087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5F00E-B7EA-4152-817A-D48903037D08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B7C94-797C-4B88-A175-5B62584F08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3830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5F00E-B7EA-4152-817A-D48903037D08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B7C94-797C-4B88-A175-5B62584F08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56098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5F00E-B7EA-4152-817A-D48903037D08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B7C94-797C-4B88-A175-5B62584F08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2145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5F00E-B7EA-4152-817A-D48903037D08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B7C94-797C-4B88-A175-5B62584F08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3594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5F00E-B7EA-4152-817A-D48903037D08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B7C94-797C-4B88-A175-5B62584F08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8227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5F00E-B7EA-4152-817A-D48903037D08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B7C94-797C-4B88-A175-5B62584F08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0792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5F00E-B7EA-4152-817A-D48903037D08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B7C94-797C-4B88-A175-5B62584F08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1497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5F00E-B7EA-4152-817A-D48903037D08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B7C94-797C-4B88-A175-5B62584F08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5696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57224" y="714356"/>
            <a:ext cx="75866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GÓC </a:t>
            </a:r>
            <a:r>
              <a:rPr lang="en-US" sz="3200" b="1" dirty="0" smtClean="0"/>
              <a:t>GIỮA ĐƯỜNG THẲNG VÀ MẶT PHẲNG. GÓC NHỊ DIỆN</a:t>
            </a:r>
            <a:endParaRPr lang="en-US" sz="3200" dirty="0" smtClean="0"/>
          </a:p>
          <a:p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143116"/>
            <a:ext cx="7774135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202245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285728"/>
            <a:ext cx="476925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I.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Góc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giữa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đường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thẳng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và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mặt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phẳng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785794"/>
            <a:ext cx="7409537" cy="5554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87943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57166"/>
            <a:ext cx="7611624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1928802"/>
            <a:ext cx="7429552" cy="417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49030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3" y="571480"/>
            <a:ext cx="7748531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2143116"/>
            <a:ext cx="7994745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90959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571612"/>
            <a:ext cx="7858180" cy="3398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54635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642918"/>
            <a:ext cx="8215370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285992"/>
            <a:ext cx="6432066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22816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304800" y="-304800"/>
                <a:ext cx="8153400" cy="4191000"/>
              </a:xfrm>
            </p:spPr>
            <p:txBody>
              <a:bodyPr>
                <a:noAutofit/>
              </a:bodyPr>
              <a:lstStyle/>
              <a:p>
                <a:pPr algn="l"/>
                <a:r>
                  <a:rPr lang="pt-BR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/>
                </a:r>
                <a:br>
                  <a:rPr lang="pt-BR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</a:br>
                <a:r>
                  <a:rPr lang="pt-BR" sz="28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/>
                </a:r>
                <a:br>
                  <a:rPr lang="pt-BR" sz="28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</a:br>
                <a:r>
                  <a:rPr lang="pt-BR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/>
                </a:r>
                <a:br>
                  <a:rPr lang="pt-BR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</a:br>
                <a:r>
                  <a:rPr lang="pt-BR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Ví dụ 5: </a:t>
                </a:r>
                <a:r>
                  <a:rPr lang="pt-BR" sz="2800" dirty="0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Cho </a:t>
                </a:r>
                <a:r>
                  <a:rPr lang="pt-BR" sz="2800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hình chóp </a:t>
                </a:r>
                <a14:m>
                  <m:oMath xmlns:m="http://schemas.openxmlformats.org/officeDocument/2006/math">
                    <m:r>
                      <a:rPr lang="pt-BR" sz="2800" i="1">
                        <a:solidFill>
                          <a:srgbClr val="0000FF"/>
                        </a:solidFill>
                        <a:latin typeface="Cambria Math"/>
                      </a:rPr>
                      <m:t>𝑆</m:t>
                    </m:r>
                    <m:r>
                      <a:rPr lang="pt-BR" sz="2800" i="1">
                        <a:solidFill>
                          <a:srgbClr val="0000FF"/>
                        </a:solidFill>
                        <a:latin typeface="Cambria Math"/>
                      </a:rPr>
                      <m:t>.</m:t>
                    </m:r>
                    <m:r>
                      <a:rPr lang="pt-BR" sz="2800" i="1">
                        <a:solidFill>
                          <a:srgbClr val="0000FF"/>
                        </a:solidFill>
                        <a:latin typeface="Cambria Math"/>
                      </a:rPr>
                      <m:t>𝐴𝐵𝐶𝐷</m:t>
                    </m:r>
                  </m:oMath>
                </a14:m>
                <a:r>
                  <a:rPr lang="pt-BR" sz="2800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 có </a:t>
                </a:r>
                <a14:m>
                  <m:oMath xmlns:m="http://schemas.openxmlformats.org/officeDocument/2006/math">
                    <m:r>
                      <a:rPr lang="pt-BR" sz="2800" i="1">
                        <a:solidFill>
                          <a:srgbClr val="0000FF"/>
                        </a:solidFill>
                        <a:latin typeface="Cambria Math"/>
                      </a:rPr>
                      <m:t>𝑆𝐴</m:t>
                    </m:r>
                    <m:r>
                      <a:rPr lang="pt-BR" sz="2800" i="1">
                        <a:solidFill>
                          <a:srgbClr val="0000FF"/>
                        </a:solidFill>
                        <a:latin typeface="Cambria Math"/>
                      </a:rPr>
                      <m:t>⊥</m:t>
                    </m:r>
                    <m:d>
                      <m:dPr>
                        <m:ctrlPr>
                          <a:rPr lang="en-US" sz="2800" i="1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pt-BR" sz="2800" i="1">
                            <a:solidFill>
                              <a:srgbClr val="0000FF"/>
                            </a:solidFill>
                            <a:latin typeface="Cambria Math"/>
                          </a:rPr>
                          <m:t>𝐴𝐵𝐶𝐷</m:t>
                        </m:r>
                      </m:e>
                    </m:d>
                    <m:r>
                      <a:rPr lang="pt-BR" sz="2800" i="1">
                        <a:solidFill>
                          <a:srgbClr val="0000FF"/>
                        </a:solidFill>
                        <a:latin typeface="Cambria Math"/>
                      </a:rPr>
                      <m:t>,</m:t>
                    </m:r>
                  </m:oMath>
                </a14:m>
                <a:r>
                  <a:rPr lang="pt-BR" sz="2800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 đáy </a:t>
                </a:r>
                <a14:m>
                  <m:oMath xmlns:m="http://schemas.openxmlformats.org/officeDocument/2006/math">
                    <m:r>
                      <a:rPr lang="pt-BR" sz="2800" i="1">
                        <a:solidFill>
                          <a:srgbClr val="0000FF"/>
                        </a:solidFill>
                        <a:latin typeface="Cambria Math"/>
                      </a:rPr>
                      <m:t>𝐴𝐵𝐶𝐷</m:t>
                    </m:r>
                  </m:oMath>
                </a14:m>
                <a:r>
                  <a:rPr lang="pt-BR" sz="2800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 là hình thoi cạnh bằng </a:t>
                </a:r>
                <a14:m>
                  <m:oMath xmlns:m="http://schemas.openxmlformats.org/officeDocument/2006/math">
                    <m:r>
                      <a:rPr lang="pt-BR" sz="2800" i="1">
                        <a:solidFill>
                          <a:srgbClr val="0000FF"/>
                        </a:solidFill>
                        <a:latin typeface="Cambria Math"/>
                      </a:rPr>
                      <m:t>𝑎</m:t>
                    </m:r>
                    <m:r>
                      <a:rPr lang="pt-BR" sz="2800" i="1">
                        <a:solidFill>
                          <a:srgbClr val="0000FF"/>
                        </a:solidFill>
                        <a:latin typeface="Cambria Math"/>
                      </a:rPr>
                      <m:t>, </m:t>
                    </m:r>
                    <m:r>
                      <a:rPr lang="pt-BR" sz="2800" i="1">
                        <a:solidFill>
                          <a:srgbClr val="0000FF"/>
                        </a:solidFill>
                        <a:latin typeface="Cambria Math"/>
                      </a:rPr>
                      <m:t>𝐴𝐶</m:t>
                    </m:r>
                    <m:r>
                      <a:rPr lang="pt-BR" sz="2800" i="1">
                        <a:solidFill>
                          <a:srgbClr val="0000FF"/>
                        </a:solidFill>
                        <a:latin typeface="Cambria Math"/>
                      </a:rPr>
                      <m:t>=</m:t>
                    </m:r>
                    <m:r>
                      <a:rPr lang="pt-BR" sz="2800" i="1">
                        <a:solidFill>
                          <a:srgbClr val="0000FF"/>
                        </a:solidFill>
                        <a:latin typeface="Cambria Math"/>
                      </a:rPr>
                      <m:t>𝑎</m:t>
                    </m:r>
                    <m:r>
                      <a:rPr lang="pt-BR" sz="2800" i="1">
                        <a:solidFill>
                          <a:srgbClr val="0000FF"/>
                        </a:solidFill>
                        <a:latin typeface="Cambria Math"/>
                      </a:rPr>
                      <m:t>, </m:t>
                    </m:r>
                    <m:r>
                      <a:rPr lang="pt-BR" sz="2800" i="1">
                        <a:solidFill>
                          <a:srgbClr val="0000FF"/>
                        </a:solidFill>
                        <a:latin typeface="Cambria Math"/>
                      </a:rPr>
                      <m:t>𝑆𝐴</m:t>
                    </m:r>
                    <m:r>
                      <a:rPr lang="pt-BR" sz="2800" i="1">
                        <a:solidFill>
                          <a:srgbClr val="0000FF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pt-BR" sz="2800" i="1">
                            <a:solidFill>
                              <a:srgbClr val="0000FF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pt-BR" sz="2800" i="1">
                            <a:solidFill>
                              <a:srgbClr val="0000FF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pt-BR" sz="2800" i="1">
                        <a:solidFill>
                          <a:srgbClr val="0000FF"/>
                        </a:solidFill>
                        <a:latin typeface="Cambria Math"/>
                      </a:rPr>
                      <m:t>𝑎</m:t>
                    </m:r>
                    <m:r>
                      <a:rPr lang="pt-BR" sz="2800" i="1">
                        <a:solidFill>
                          <a:srgbClr val="0000FF"/>
                        </a:solidFill>
                        <a:latin typeface="Cambria Math"/>
                      </a:rPr>
                      <m:t>.</m:t>
                    </m:r>
                  </m:oMath>
                </a14:m>
                <a:r>
                  <a:rPr lang="pt-BR" sz="2800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 Gọi </a:t>
                </a:r>
                <a14:m>
                  <m:oMath xmlns:m="http://schemas.openxmlformats.org/officeDocument/2006/math">
                    <m:r>
                      <a:rPr lang="pt-BR" sz="2800" i="1">
                        <a:solidFill>
                          <a:srgbClr val="0000FF"/>
                        </a:solidFill>
                        <a:latin typeface="Cambria Math"/>
                      </a:rPr>
                      <m:t>𝑂</m:t>
                    </m:r>
                  </m:oMath>
                </a14:m>
                <a:r>
                  <a:rPr lang="pt-BR" sz="2800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 là giao điểm của hai đường chéo hình thoi </a:t>
                </a:r>
                <a14:m>
                  <m:oMath xmlns:m="http://schemas.openxmlformats.org/officeDocument/2006/math">
                    <m:r>
                      <a:rPr lang="pt-BR" sz="2800" i="1">
                        <a:solidFill>
                          <a:srgbClr val="0000FF"/>
                        </a:solidFill>
                        <a:latin typeface="Cambria Math"/>
                      </a:rPr>
                      <m:t>𝐴𝐵𝐶𝐷</m:t>
                    </m:r>
                  </m:oMath>
                </a14:m>
                <a:r>
                  <a:rPr lang="pt-BR" sz="2800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 và </a:t>
                </a:r>
                <a14:m>
                  <m:oMath xmlns:m="http://schemas.openxmlformats.org/officeDocument/2006/math">
                    <m:r>
                      <a:rPr lang="pt-BR" sz="2800" i="1">
                        <a:solidFill>
                          <a:srgbClr val="0000FF"/>
                        </a:solidFill>
                        <a:latin typeface="Cambria Math"/>
                      </a:rPr>
                      <m:t>𝐻</m:t>
                    </m:r>
                  </m:oMath>
                </a14:m>
                <a:r>
                  <a:rPr lang="pt-BR" sz="2800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 là hình chiếu của </a:t>
                </a:r>
                <a14:m>
                  <m:oMath xmlns:m="http://schemas.openxmlformats.org/officeDocument/2006/math">
                    <m:r>
                      <a:rPr lang="pt-BR" sz="2800" i="1">
                        <a:solidFill>
                          <a:srgbClr val="0000FF"/>
                        </a:solidFill>
                        <a:latin typeface="Cambria Math"/>
                      </a:rPr>
                      <m:t>𝑂</m:t>
                    </m:r>
                  </m:oMath>
                </a14:m>
                <a:r>
                  <a:rPr lang="pt-BR" sz="2800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 trên </a:t>
                </a:r>
                <a14:m>
                  <m:oMath xmlns:m="http://schemas.openxmlformats.org/officeDocument/2006/math">
                    <m:r>
                      <a:rPr lang="pt-BR" sz="2800" i="1">
                        <a:solidFill>
                          <a:srgbClr val="0000FF"/>
                        </a:solidFill>
                        <a:latin typeface="Cambria Math"/>
                      </a:rPr>
                      <m:t>𝑆𝐶</m:t>
                    </m:r>
                  </m:oMath>
                </a14:m>
                <a:r>
                  <a:rPr lang="pt-BR" sz="2800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. </a:t>
                </a:r>
                <a:r>
                  <a:rPr lang="pt-BR" sz="2800" dirty="0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/>
                </a:r>
                <a:br>
                  <a:rPr lang="pt-BR" sz="2800" dirty="0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</a:br>
                <a:r>
                  <a:rPr lang="pt-BR" sz="2800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a. Tính số đo các góc nhị diện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800" i="1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pt-BR" sz="2800" i="1">
                            <a:solidFill>
                              <a:srgbClr val="0000FF"/>
                            </a:solidFill>
                            <a:latin typeface="Cambria Math"/>
                          </a:rPr>
                          <m:t>𝐵</m:t>
                        </m:r>
                        <m:r>
                          <a:rPr lang="pt-BR" sz="2800" i="1">
                            <a:solidFill>
                              <a:srgbClr val="0000FF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pt-BR" sz="2800" i="1">
                            <a:solidFill>
                              <a:srgbClr val="0000FF"/>
                            </a:solidFill>
                            <a:latin typeface="Cambria Math"/>
                          </a:rPr>
                          <m:t>𝑆𝐴</m:t>
                        </m:r>
                        <m:r>
                          <a:rPr lang="pt-BR" sz="2800" i="1">
                            <a:solidFill>
                              <a:srgbClr val="0000FF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pt-BR" sz="2800" i="1">
                            <a:solidFill>
                              <a:srgbClr val="0000FF"/>
                            </a:solidFill>
                            <a:latin typeface="Cambria Math"/>
                          </a:rPr>
                          <m:t>𝐷</m:t>
                        </m:r>
                      </m:e>
                    </m:d>
                    <m:r>
                      <a:rPr lang="pt-BR" sz="2800" i="1">
                        <a:solidFill>
                          <a:srgbClr val="0000FF"/>
                        </a:solidFill>
                        <a:latin typeface="Cambria Math"/>
                      </a:rPr>
                      <m:t>; </m:t>
                    </m:r>
                    <m:d>
                      <m:dPr>
                        <m:begChr m:val="["/>
                        <m:endChr m:val="]"/>
                        <m:ctrlPr>
                          <a:rPr lang="en-US" sz="2800" i="1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pt-BR" sz="2800" i="1">
                            <a:solidFill>
                              <a:srgbClr val="0000FF"/>
                            </a:solidFill>
                            <a:latin typeface="Cambria Math"/>
                          </a:rPr>
                          <m:t>𝑆</m:t>
                        </m:r>
                        <m:r>
                          <a:rPr lang="pt-BR" sz="2800" i="1">
                            <a:solidFill>
                              <a:srgbClr val="0000FF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pt-BR" sz="2800" i="1">
                            <a:solidFill>
                              <a:srgbClr val="0000FF"/>
                            </a:solidFill>
                            <a:latin typeface="Cambria Math"/>
                          </a:rPr>
                          <m:t>𝐵𝐷</m:t>
                        </m:r>
                        <m:r>
                          <a:rPr lang="pt-BR" sz="2800" i="1">
                            <a:solidFill>
                              <a:srgbClr val="0000FF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pt-BR" sz="2800" i="1">
                            <a:solidFill>
                              <a:srgbClr val="0000FF"/>
                            </a:solidFill>
                            <a:latin typeface="Cambria Math"/>
                          </a:rPr>
                          <m:t>𝐴</m:t>
                        </m:r>
                      </m:e>
                    </m:d>
                    <m:r>
                      <a:rPr lang="pt-BR" sz="2800" i="1">
                        <a:solidFill>
                          <a:srgbClr val="0000FF"/>
                        </a:solidFill>
                        <a:latin typeface="Cambria Math"/>
                      </a:rPr>
                      <m:t>; </m:t>
                    </m:r>
                    <m:d>
                      <m:dPr>
                        <m:begChr m:val="["/>
                        <m:endChr m:val="]"/>
                        <m:ctrlPr>
                          <a:rPr lang="en-US" sz="2800" i="1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pt-BR" sz="2800" i="1">
                            <a:solidFill>
                              <a:srgbClr val="0000FF"/>
                            </a:solidFill>
                            <a:latin typeface="Cambria Math"/>
                          </a:rPr>
                          <m:t>𝑆</m:t>
                        </m:r>
                        <m:r>
                          <a:rPr lang="pt-BR" sz="2800" i="1">
                            <a:solidFill>
                              <a:srgbClr val="0000FF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pt-BR" sz="2800" i="1">
                            <a:solidFill>
                              <a:srgbClr val="0000FF"/>
                            </a:solidFill>
                            <a:latin typeface="Cambria Math"/>
                          </a:rPr>
                          <m:t>𝐵𝐷</m:t>
                        </m:r>
                        <m:r>
                          <a:rPr lang="pt-BR" sz="2800" i="1">
                            <a:solidFill>
                              <a:srgbClr val="0000FF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pt-BR" sz="2800" i="1">
                            <a:solidFill>
                              <a:srgbClr val="0000FF"/>
                            </a:solidFill>
                            <a:latin typeface="Cambria Math"/>
                          </a:rPr>
                          <m:t>𝐶</m:t>
                        </m:r>
                      </m:e>
                    </m:d>
                  </m:oMath>
                </a14:m>
                <a:r>
                  <a:rPr lang="en-US" sz="2800" dirty="0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/>
                </a:r>
                <a:br>
                  <a:rPr lang="en-US" sz="2800" dirty="0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</a:br>
                <a:r>
                  <a:rPr lang="pt-BR" sz="2800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b. CMR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pt-BR" sz="2800" i="1">
                            <a:solidFill>
                              <a:srgbClr val="0000FF"/>
                            </a:solidFill>
                            <a:latin typeface="Cambria Math"/>
                          </a:rPr>
                          <m:t>𝐵𝐻𝐷</m:t>
                        </m:r>
                      </m:e>
                    </m:acc>
                    <m:r>
                      <a:rPr lang="pt-BR" sz="2800" i="1">
                        <a:solidFill>
                          <a:srgbClr val="0000FF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pt-BR" sz="2800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là một góc </a:t>
                </a:r>
                <a:r>
                  <a:rPr lang="pt-BR" sz="2800" dirty="0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phẳng </a:t>
                </a:r>
                <a:r>
                  <a:rPr lang="pt-BR" sz="2800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của góc nhị diện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800" i="1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pt-BR" sz="2800" i="1">
                            <a:solidFill>
                              <a:srgbClr val="0000FF"/>
                            </a:solidFill>
                            <a:latin typeface="Cambria Math"/>
                          </a:rPr>
                          <m:t>𝐵</m:t>
                        </m:r>
                        <m:r>
                          <a:rPr lang="pt-BR" sz="2800" i="1">
                            <a:solidFill>
                              <a:srgbClr val="0000FF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pt-BR" sz="2800" i="1">
                            <a:solidFill>
                              <a:srgbClr val="0000FF"/>
                            </a:solidFill>
                            <a:latin typeface="Cambria Math"/>
                          </a:rPr>
                          <m:t>𝑆𝐶</m:t>
                        </m:r>
                        <m:r>
                          <a:rPr lang="pt-BR" sz="2800" i="1">
                            <a:solidFill>
                              <a:srgbClr val="0000FF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pt-BR" sz="2800" i="1">
                            <a:solidFill>
                              <a:srgbClr val="0000FF"/>
                            </a:solidFill>
                            <a:latin typeface="Cambria Math"/>
                          </a:rPr>
                          <m:t>𝐷</m:t>
                        </m:r>
                      </m:e>
                    </m:d>
                  </m:oMath>
                </a14:m>
                <a:r>
                  <a:rPr lang="pt-BR" sz="2800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:b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</a:b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/>
                </a:r>
                <a:br>
                  <a:rPr lang="en-US" sz="3200" dirty="0">
                    <a:latin typeface="Times New Roman" pitchFamily="18" charset="0"/>
                    <a:cs typeface="Times New Roman" pitchFamily="18" charset="0"/>
                  </a:rPr>
                </a:br>
                <a:endParaRPr lang="en-US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304800" y="-304800"/>
                <a:ext cx="8153400" cy="4191000"/>
              </a:xfrm>
              <a:blipFill rotWithShape="1">
                <a:blip r:embed="rId2"/>
                <a:stretch>
                  <a:fillRect l="-1495" b="-17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55258" y="4267200"/>
            <a:ext cx="2609524" cy="247619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TextBox 5"/>
              <p:cNvSpPr txBox="1"/>
              <p:nvPr/>
            </p:nvSpPr>
            <p:spPr>
              <a:xfrm>
                <a:off x="533400" y="3733800"/>
                <a:ext cx="5867400" cy="32398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Hướng</a:t>
                </a:r>
                <a:r>
                  <a:rPr lang="en-US" sz="2000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en-US" sz="2000" dirty="0" err="1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dẫn</a:t>
                </a:r>
                <a:r>
                  <a:rPr lang="en-US" sz="2000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:</a:t>
                </a:r>
              </a:p>
              <a:p>
                <a:r>
                  <a:rPr lang="pt-BR" sz="2000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a.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000" i="1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pt-BR" sz="2000" i="1">
                            <a:solidFill>
                              <a:srgbClr val="0000FF"/>
                            </a:solidFill>
                            <a:latin typeface="Cambria Math"/>
                          </a:rPr>
                          <m:t>𝐵𝐴𝐷</m:t>
                        </m:r>
                      </m:e>
                    </m:acc>
                    <m:r>
                      <a:rPr lang="pt-BR" sz="2000" i="1">
                        <a:solidFill>
                          <a:srgbClr val="0000FF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pt-BR" sz="2000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là một góc phẳng của góc nhị diện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pt-BR" sz="2000" i="1">
                            <a:solidFill>
                              <a:srgbClr val="0000FF"/>
                            </a:solidFill>
                            <a:latin typeface="Cambria Math"/>
                          </a:rPr>
                          <m:t>𝐵</m:t>
                        </m:r>
                        <m:r>
                          <a:rPr lang="pt-BR" sz="2000" i="1">
                            <a:solidFill>
                              <a:srgbClr val="0000FF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pt-BR" sz="2000" i="1">
                            <a:solidFill>
                              <a:srgbClr val="0000FF"/>
                            </a:solidFill>
                            <a:latin typeface="Cambria Math"/>
                          </a:rPr>
                          <m:t>𝑆𝐴</m:t>
                        </m:r>
                        <m:r>
                          <a:rPr lang="pt-BR" sz="2000" i="1">
                            <a:solidFill>
                              <a:srgbClr val="0000FF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pt-BR" sz="2000" i="1">
                            <a:solidFill>
                              <a:srgbClr val="0000FF"/>
                            </a:solidFill>
                            <a:latin typeface="Cambria Math"/>
                          </a:rPr>
                          <m:t>𝐷</m:t>
                        </m:r>
                      </m:e>
                    </m:d>
                    <m:r>
                      <a:rPr lang="pt-BR" sz="2000" i="1">
                        <a:solidFill>
                          <a:srgbClr val="0000FF"/>
                        </a:solidFill>
                        <a:latin typeface="Cambria Math"/>
                      </a:rPr>
                      <m:t>.</m:t>
                    </m:r>
                  </m:oMath>
                </a14:m>
                <a:r>
                  <a:rPr lang="pt-BR" sz="2000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/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000" i="1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pt-BR" sz="2000" i="1">
                            <a:solidFill>
                              <a:srgbClr val="0000FF"/>
                            </a:solidFill>
                            <a:latin typeface="Cambria Math"/>
                          </a:rPr>
                          <m:t>𝐵𝐴𝐷</m:t>
                        </m:r>
                      </m:e>
                    </m:acc>
                    <m:r>
                      <a:rPr lang="pt-BR" sz="2000" i="1">
                        <a:solidFill>
                          <a:srgbClr val="0000FF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pt-BR" sz="2000" i="1">
                            <a:solidFill>
                              <a:srgbClr val="0000FF"/>
                            </a:solidFill>
                            <a:latin typeface="Cambria Math"/>
                          </a:rPr>
                          <m:t>120</m:t>
                        </m:r>
                      </m:e>
                      <m:sup>
                        <m:r>
                          <a:rPr lang="pt-BR" sz="2000" i="1">
                            <a:solidFill>
                              <a:srgbClr val="0000FF"/>
                            </a:solidFill>
                            <a:latin typeface="Cambria Math"/>
                          </a:rPr>
                          <m:t>0</m:t>
                        </m:r>
                      </m:sup>
                    </m:sSup>
                    <m:r>
                      <a:rPr lang="pt-BR" sz="2000" i="1">
                        <a:solidFill>
                          <a:srgbClr val="0000FF"/>
                        </a:solidFill>
                        <a:latin typeface="Cambria Math"/>
                      </a:rPr>
                      <m:t>.</m:t>
                    </m:r>
                  </m:oMath>
                </a14:m>
                <a:endParaRPr lang="en-US" sz="20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000" i="1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pt-BR" sz="2000" i="1">
                            <a:solidFill>
                              <a:srgbClr val="0000FF"/>
                            </a:solidFill>
                            <a:latin typeface="Cambria Math"/>
                          </a:rPr>
                          <m:t>𝐴𝑂𝑆</m:t>
                        </m:r>
                      </m:e>
                    </m:acc>
                    <m:r>
                      <a:rPr lang="pt-BR" sz="2000" i="1">
                        <a:solidFill>
                          <a:srgbClr val="0000FF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pt-BR" sz="2000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là một góc phẳng của góc nhị diện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pt-BR" sz="2000" i="1">
                            <a:solidFill>
                              <a:srgbClr val="0000FF"/>
                            </a:solidFill>
                            <a:latin typeface="Cambria Math"/>
                          </a:rPr>
                          <m:t>𝑆</m:t>
                        </m:r>
                        <m:r>
                          <a:rPr lang="pt-BR" sz="2000" i="1">
                            <a:solidFill>
                              <a:srgbClr val="0000FF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pt-BR" sz="2000" i="1">
                            <a:solidFill>
                              <a:srgbClr val="0000FF"/>
                            </a:solidFill>
                            <a:latin typeface="Cambria Math"/>
                          </a:rPr>
                          <m:t>𝐵𝐷</m:t>
                        </m:r>
                        <m:r>
                          <a:rPr lang="pt-BR" sz="2000" i="1">
                            <a:solidFill>
                              <a:srgbClr val="0000FF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pt-BR" sz="2000" i="1">
                            <a:solidFill>
                              <a:srgbClr val="0000FF"/>
                            </a:solidFill>
                            <a:latin typeface="Cambria Math"/>
                          </a:rPr>
                          <m:t>𝐴</m:t>
                        </m:r>
                      </m:e>
                    </m:d>
                    <m:r>
                      <a:rPr lang="pt-BR" sz="2000" i="1">
                        <a:solidFill>
                          <a:srgbClr val="0000FF"/>
                        </a:solidFill>
                        <a:latin typeface="Cambria Math"/>
                      </a:rPr>
                      <m:t>.</m:t>
                    </m:r>
                  </m:oMath>
                </a14:m>
                <a:r>
                  <a:rPr lang="pt-BR" sz="2000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/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000" i="1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pt-BR" sz="2000" i="1">
                            <a:solidFill>
                              <a:srgbClr val="0000FF"/>
                            </a:solidFill>
                            <a:latin typeface="Cambria Math"/>
                          </a:rPr>
                          <m:t>𝐴𝑂𝑆</m:t>
                        </m:r>
                      </m:e>
                    </m:acc>
                    <m:r>
                      <a:rPr lang="pt-BR" sz="2000" i="1">
                        <a:solidFill>
                          <a:srgbClr val="0000FF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pt-BR" sz="2000" i="1">
                            <a:solidFill>
                              <a:srgbClr val="0000FF"/>
                            </a:solidFill>
                            <a:latin typeface="Cambria Math"/>
                          </a:rPr>
                          <m:t>45</m:t>
                        </m:r>
                      </m:e>
                      <m:sup>
                        <m:r>
                          <a:rPr lang="pt-BR" sz="2000" i="1">
                            <a:solidFill>
                              <a:srgbClr val="0000FF"/>
                            </a:solidFill>
                            <a:latin typeface="Cambria Math"/>
                          </a:rPr>
                          <m:t>0</m:t>
                        </m:r>
                      </m:sup>
                    </m:sSup>
                    <m:r>
                      <a:rPr lang="pt-BR" sz="2000" i="1">
                        <a:solidFill>
                          <a:srgbClr val="0000FF"/>
                        </a:solidFill>
                        <a:latin typeface="Cambria Math"/>
                      </a:rPr>
                      <m:t>.</m:t>
                    </m:r>
                  </m:oMath>
                </a14:m>
                <a:endParaRPr lang="en-US" sz="20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000" i="1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pt-BR" sz="2000" i="1">
                            <a:solidFill>
                              <a:srgbClr val="0000FF"/>
                            </a:solidFill>
                            <a:latin typeface="Cambria Math"/>
                          </a:rPr>
                          <m:t>𝐶𝑂𝑆</m:t>
                        </m:r>
                      </m:e>
                    </m:acc>
                    <m:r>
                      <a:rPr lang="pt-BR" sz="2000" i="1">
                        <a:solidFill>
                          <a:srgbClr val="0000FF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pt-BR" sz="2000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là một góc phẳng của góc nhị diện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pt-BR" sz="2000" i="1">
                            <a:solidFill>
                              <a:srgbClr val="0000FF"/>
                            </a:solidFill>
                            <a:latin typeface="Cambria Math"/>
                          </a:rPr>
                          <m:t>𝑆</m:t>
                        </m:r>
                        <m:r>
                          <a:rPr lang="pt-BR" sz="2000" i="1">
                            <a:solidFill>
                              <a:srgbClr val="0000FF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pt-BR" sz="2000" i="1">
                            <a:solidFill>
                              <a:srgbClr val="0000FF"/>
                            </a:solidFill>
                            <a:latin typeface="Cambria Math"/>
                          </a:rPr>
                          <m:t>𝐵𝐷</m:t>
                        </m:r>
                        <m:r>
                          <a:rPr lang="pt-BR" sz="2000" i="1">
                            <a:solidFill>
                              <a:srgbClr val="0000FF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pt-BR" sz="2000" i="1">
                            <a:solidFill>
                              <a:srgbClr val="0000FF"/>
                            </a:solidFill>
                            <a:latin typeface="Cambria Math"/>
                          </a:rPr>
                          <m:t>𝐶</m:t>
                        </m:r>
                      </m:e>
                    </m:d>
                    <m:r>
                      <a:rPr lang="pt-BR" sz="2000" i="1">
                        <a:solidFill>
                          <a:srgbClr val="0000FF"/>
                        </a:solidFill>
                        <a:latin typeface="Cambria Math"/>
                      </a:rPr>
                      <m:t>.</m:t>
                    </m:r>
                  </m:oMath>
                </a14:m>
                <a:r>
                  <a:rPr lang="pt-BR" sz="2000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/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000" i="1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pt-BR" sz="2000" i="1">
                            <a:solidFill>
                              <a:srgbClr val="0000FF"/>
                            </a:solidFill>
                            <a:latin typeface="Cambria Math"/>
                          </a:rPr>
                          <m:t>𝐶𝑂𝑆</m:t>
                        </m:r>
                      </m:e>
                    </m:acc>
                    <m:r>
                      <a:rPr lang="pt-BR" sz="2000" i="1">
                        <a:solidFill>
                          <a:srgbClr val="0000FF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pt-BR" sz="2000" i="1">
                            <a:solidFill>
                              <a:srgbClr val="0000FF"/>
                            </a:solidFill>
                            <a:latin typeface="Cambria Math"/>
                          </a:rPr>
                          <m:t>135</m:t>
                        </m:r>
                      </m:e>
                      <m:sup>
                        <m:r>
                          <a:rPr lang="pt-BR" sz="2000" i="1">
                            <a:solidFill>
                              <a:srgbClr val="0000FF"/>
                            </a:solidFill>
                            <a:latin typeface="Cambria Math"/>
                          </a:rPr>
                          <m:t>0</m:t>
                        </m:r>
                      </m:sup>
                    </m:sSup>
                    <m:r>
                      <a:rPr lang="pt-BR" sz="2000" i="1">
                        <a:solidFill>
                          <a:srgbClr val="0000FF"/>
                        </a:solidFill>
                        <a:latin typeface="Cambria Math"/>
                      </a:rPr>
                      <m:t>.</m:t>
                    </m:r>
                  </m:oMath>
                </a14:m>
                <a:endParaRPr lang="en-US" sz="20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pt-BR" sz="2000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b. </a:t>
                </a:r>
                <a14:m>
                  <m:oMath xmlns:m="http://schemas.openxmlformats.org/officeDocument/2006/math">
                    <m:r>
                      <a:rPr lang="pt-BR" sz="2000" i="1">
                        <a:solidFill>
                          <a:srgbClr val="0000FF"/>
                        </a:solidFill>
                        <a:latin typeface="Cambria Math"/>
                      </a:rPr>
                      <m:t>𝐵𝐷</m:t>
                    </m:r>
                    <m:r>
                      <a:rPr lang="pt-BR" sz="2000" i="1">
                        <a:solidFill>
                          <a:srgbClr val="0000FF"/>
                        </a:solidFill>
                        <a:latin typeface="Cambria Math"/>
                      </a:rPr>
                      <m:t>⊥(</m:t>
                    </m:r>
                    <m:r>
                      <a:rPr lang="pt-BR" sz="2000" i="1">
                        <a:solidFill>
                          <a:srgbClr val="0000FF"/>
                        </a:solidFill>
                        <a:latin typeface="Cambria Math"/>
                      </a:rPr>
                      <m:t>𝑆𝐴𝐶</m:t>
                    </m:r>
                    <m:r>
                      <a:rPr lang="pt-BR" sz="2000" i="1">
                        <a:solidFill>
                          <a:srgbClr val="0000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pt-BR" sz="2000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 nên </a:t>
                </a:r>
                <a14:m>
                  <m:oMath xmlns:m="http://schemas.openxmlformats.org/officeDocument/2006/math">
                    <m:r>
                      <a:rPr lang="pt-BR" sz="2000" i="1">
                        <a:solidFill>
                          <a:srgbClr val="0000FF"/>
                        </a:solidFill>
                        <a:latin typeface="Cambria Math"/>
                      </a:rPr>
                      <m:t>𝐵𝐷</m:t>
                    </m:r>
                    <m:r>
                      <a:rPr lang="pt-BR" sz="2000" i="1">
                        <a:solidFill>
                          <a:srgbClr val="0000FF"/>
                        </a:solidFill>
                        <a:latin typeface="Cambria Math"/>
                      </a:rPr>
                      <m:t>⊥</m:t>
                    </m:r>
                    <m:r>
                      <a:rPr lang="pt-BR" sz="2000" i="1">
                        <a:solidFill>
                          <a:srgbClr val="0000FF"/>
                        </a:solidFill>
                        <a:latin typeface="Cambria Math"/>
                      </a:rPr>
                      <m:t>𝑆𝐶</m:t>
                    </m:r>
                  </m:oMath>
                </a14:m>
                <a:r>
                  <a:rPr lang="pt-BR" sz="2000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. Mặt khác </a:t>
                </a:r>
                <a14:m>
                  <m:oMath xmlns:m="http://schemas.openxmlformats.org/officeDocument/2006/math">
                    <m:r>
                      <a:rPr lang="pt-BR" sz="2000" i="1">
                        <a:solidFill>
                          <a:srgbClr val="0000FF"/>
                        </a:solidFill>
                        <a:latin typeface="Cambria Math"/>
                      </a:rPr>
                      <m:t>𝑂𝐻</m:t>
                    </m:r>
                    <m:r>
                      <a:rPr lang="pt-BR" sz="2000" i="1">
                        <a:solidFill>
                          <a:srgbClr val="0000FF"/>
                        </a:solidFill>
                        <a:latin typeface="Cambria Math"/>
                      </a:rPr>
                      <m:t>⊥</m:t>
                    </m:r>
                    <m:r>
                      <a:rPr lang="pt-BR" sz="2000" i="1">
                        <a:solidFill>
                          <a:srgbClr val="0000FF"/>
                        </a:solidFill>
                        <a:latin typeface="Cambria Math"/>
                      </a:rPr>
                      <m:t>𝑆𝐶</m:t>
                    </m:r>
                  </m:oMath>
                </a14:m>
                <a:r>
                  <a:rPr lang="pt-BR" sz="2000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 nên </a:t>
                </a:r>
                <a14:m>
                  <m:oMath xmlns:m="http://schemas.openxmlformats.org/officeDocument/2006/math">
                    <m:r>
                      <a:rPr lang="pt-BR" sz="2000" i="1">
                        <a:solidFill>
                          <a:srgbClr val="0000FF"/>
                        </a:solidFill>
                        <a:latin typeface="Cambria Math"/>
                      </a:rPr>
                      <m:t>𝑆𝐶</m:t>
                    </m:r>
                    <m:r>
                      <a:rPr lang="pt-BR" sz="2000" i="1">
                        <a:solidFill>
                          <a:srgbClr val="0000FF"/>
                        </a:solidFill>
                        <a:latin typeface="Cambria Math"/>
                      </a:rPr>
                      <m:t>⊥(</m:t>
                    </m:r>
                    <m:r>
                      <a:rPr lang="pt-BR" sz="2000" i="1">
                        <a:solidFill>
                          <a:srgbClr val="0000FF"/>
                        </a:solidFill>
                        <a:latin typeface="Cambria Math"/>
                      </a:rPr>
                      <m:t>𝐵𝑂𝐷</m:t>
                    </m:r>
                    <m:r>
                      <a:rPr lang="pt-BR" sz="2000" i="1">
                        <a:solidFill>
                          <a:srgbClr val="0000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pt-BR" sz="2000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. Do đó,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000" i="1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pt-BR" sz="2000" i="1">
                            <a:solidFill>
                              <a:srgbClr val="0000FF"/>
                            </a:solidFill>
                            <a:latin typeface="Cambria Math"/>
                          </a:rPr>
                          <m:t>𝐵𝐻𝐷</m:t>
                        </m:r>
                      </m:e>
                    </m:acc>
                    <m:r>
                      <a:rPr lang="pt-BR" sz="2000" i="1">
                        <a:solidFill>
                          <a:srgbClr val="0000FF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pt-BR" sz="2000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là một góc phẳng của góc nhị diện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pt-BR" sz="2000" i="1">
                            <a:solidFill>
                              <a:srgbClr val="0000FF"/>
                            </a:solidFill>
                            <a:latin typeface="Cambria Math"/>
                          </a:rPr>
                          <m:t>𝐵</m:t>
                        </m:r>
                        <m:r>
                          <a:rPr lang="pt-BR" sz="2000" i="1">
                            <a:solidFill>
                              <a:srgbClr val="0000FF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pt-BR" sz="2000" i="1">
                            <a:solidFill>
                              <a:srgbClr val="0000FF"/>
                            </a:solidFill>
                            <a:latin typeface="Cambria Math"/>
                          </a:rPr>
                          <m:t>𝑆𝐶</m:t>
                        </m:r>
                        <m:r>
                          <a:rPr lang="pt-BR" sz="2000" i="1">
                            <a:solidFill>
                              <a:srgbClr val="0000FF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pt-BR" sz="2000" i="1">
                            <a:solidFill>
                              <a:srgbClr val="0000FF"/>
                            </a:solidFill>
                            <a:latin typeface="Cambria Math"/>
                          </a:rPr>
                          <m:t>𝐷</m:t>
                        </m:r>
                      </m:e>
                    </m:d>
                    <m:r>
                      <a:rPr lang="pt-BR" sz="2000" i="1">
                        <a:solidFill>
                          <a:srgbClr val="0000FF"/>
                        </a:solidFill>
                        <a:latin typeface="Cambria Math"/>
                      </a:rPr>
                      <m:t>.</m:t>
                    </m:r>
                  </m:oMath>
                </a14:m>
                <a:endParaRPr lang="en-US" sz="20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3733800"/>
                <a:ext cx="5867400" cy="3239861"/>
              </a:xfrm>
              <a:prstGeom prst="rect">
                <a:avLst/>
              </a:prstGeom>
              <a:blipFill rotWithShape="1">
                <a:blip r:embed="rId4"/>
                <a:stretch>
                  <a:fillRect l="-1143" t="-942" b="-24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488072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20</Words>
  <Application>Microsoft Office PowerPoint</Application>
  <PresentationFormat>On-screen Show (4:3)</PresentationFormat>
  <Paragraphs>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 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8</cp:revision>
  <dcterms:created xsi:type="dcterms:W3CDTF">2023-08-11T09:41:50Z</dcterms:created>
  <dcterms:modified xsi:type="dcterms:W3CDTF">2023-08-31T01:56:49Z</dcterms:modified>
</cp:coreProperties>
</file>