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ECB822-D637-4DA7-941C-6B195B36251B}"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026DE-C7F7-4FF7-A45D-00D2A8CC2467}" type="slidenum">
              <a:rPr lang="en-US" smtClean="0"/>
              <a:t>‹#›</a:t>
            </a:fld>
            <a:endParaRPr lang="en-US"/>
          </a:p>
        </p:txBody>
      </p:sp>
    </p:spTree>
    <p:extLst>
      <p:ext uri="{BB962C8B-B14F-4D97-AF65-F5344CB8AC3E}">
        <p14:creationId xmlns:p14="http://schemas.microsoft.com/office/powerpoint/2010/main" val="359059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ECB822-D637-4DA7-941C-6B195B36251B}"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026DE-C7F7-4FF7-A45D-00D2A8CC2467}" type="slidenum">
              <a:rPr lang="en-US" smtClean="0"/>
              <a:t>‹#›</a:t>
            </a:fld>
            <a:endParaRPr lang="en-US"/>
          </a:p>
        </p:txBody>
      </p:sp>
    </p:spTree>
    <p:extLst>
      <p:ext uri="{BB962C8B-B14F-4D97-AF65-F5344CB8AC3E}">
        <p14:creationId xmlns:p14="http://schemas.microsoft.com/office/powerpoint/2010/main" val="3099988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ECB822-D637-4DA7-941C-6B195B36251B}"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026DE-C7F7-4FF7-A45D-00D2A8CC2467}" type="slidenum">
              <a:rPr lang="en-US" smtClean="0"/>
              <a:t>‹#›</a:t>
            </a:fld>
            <a:endParaRPr lang="en-US"/>
          </a:p>
        </p:txBody>
      </p:sp>
    </p:spTree>
    <p:extLst>
      <p:ext uri="{BB962C8B-B14F-4D97-AF65-F5344CB8AC3E}">
        <p14:creationId xmlns:p14="http://schemas.microsoft.com/office/powerpoint/2010/main" val="695726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ECB822-D637-4DA7-941C-6B195B36251B}"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026DE-C7F7-4FF7-A45D-00D2A8CC2467}" type="slidenum">
              <a:rPr lang="en-US" smtClean="0"/>
              <a:t>‹#›</a:t>
            </a:fld>
            <a:endParaRPr lang="en-US"/>
          </a:p>
        </p:txBody>
      </p:sp>
    </p:spTree>
    <p:extLst>
      <p:ext uri="{BB962C8B-B14F-4D97-AF65-F5344CB8AC3E}">
        <p14:creationId xmlns:p14="http://schemas.microsoft.com/office/powerpoint/2010/main" val="3917642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ECB822-D637-4DA7-941C-6B195B36251B}"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026DE-C7F7-4FF7-A45D-00D2A8CC2467}" type="slidenum">
              <a:rPr lang="en-US" smtClean="0"/>
              <a:t>‹#›</a:t>
            </a:fld>
            <a:endParaRPr lang="en-US"/>
          </a:p>
        </p:txBody>
      </p:sp>
    </p:spTree>
    <p:extLst>
      <p:ext uri="{BB962C8B-B14F-4D97-AF65-F5344CB8AC3E}">
        <p14:creationId xmlns:p14="http://schemas.microsoft.com/office/powerpoint/2010/main" val="135770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ECB822-D637-4DA7-941C-6B195B36251B}" type="datetimeFigureOut">
              <a:rPr lang="en-US" smtClean="0"/>
              <a:t>8/28/2023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026DE-C7F7-4FF7-A45D-00D2A8CC2467}" type="slidenum">
              <a:rPr lang="en-US" smtClean="0"/>
              <a:t>‹#›</a:t>
            </a:fld>
            <a:endParaRPr lang="en-US"/>
          </a:p>
        </p:txBody>
      </p:sp>
    </p:spTree>
    <p:extLst>
      <p:ext uri="{BB962C8B-B14F-4D97-AF65-F5344CB8AC3E}">
        <p14:creationId xmlns:p14="http://schemas.microsoft.com/office/powerpoint/2010/main" val="1281197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ECB822-D637-4DA7-941C-6B195B36251B}" type="datetimeFigureOut">
              <a:rPr lang="en-US" smtClean="0"/>
              <a:t>8/28/2023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6026DE-C7F7-4FF7-A45D-00D2A8CC2467}" type="slidenum">
              <a:rPr lang="en-US" smtClean="0"/>
              <a:t>‹#›</a:t>
            </a:fld>
            <a:endParaRPr lang="en-US"/>
          </a:p>
        </p:txBody>
      </p:sp>
    </p:spTree>
    <p:extLst>
      <p:ext uri="{BB962C8B-B14F-4D97-AF65-F5344CB8AC3E}">
        <p14:creationId xmlns:p14="http://schemas.microsoft.com/office/powerpoint/2010/main" val="1020145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ECB822-D637-4DA7-941C-6B195B36251B}" type="datetimeFigureOut">
              <a:rPr lang="en-US" smtClean="0"/>
              <a:t>8/28/2023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6026DE-C7F7-4FF7-A45D-00D2A8CC2467}" type="slidenum">
              <a:rPr lang="en-US" smtClean="0"/>
              <a:t>‹#›</a:t>
            </a:fld>
            <a:endParaRPr lang="en-US"/>
          </a:p>
        </p:txBody>
      </p:sp>
    </p:spTree>
    <p:extLst>
      <p:ext uri="{BB962C8B-B14F-4D97-AF65-F5344CB8AC3E}">
        <p14:creationId xmlns:p14="http://schemas.microsoft.com/office/powerpoint/2010/main" val="3659776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ECB822-D637-4DA7-941C-6B195B36251B}" type="datetimeFigureOut">
              <a:rPr lang="en-US" smtClean="0"/>
              <a:t>8/28/2023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6026DE-C7F7-4FF7-A45D-00D2A8CC2467}" type="slidenum">
              <a:rPr lang="en-US" smtClean="0"/>
              <a:t>‹#›</a:t>
            </a:fld>
            <a:endParaRPr lang="en-US"/>
          </a:p>
        </p:txBody>
      </p:sp>
    </p:spTree>
    <p:extLst>
      <p:ext uri="{BB962C8B-B14F-4D97-AF65-F5344CB8AC3E}">
        <p14:creationId xmlns:p14="http://schemas.microsoft.com/office/powerpoint/2010/main" val="1809175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ECB822-D637-4DA7-941C-6B195B36251B}" type="datetimeFigureOut">
              <a:rPr lang="en-US" smtClean="0"/>
              <a:t>8/28/2023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026DE-C7F7-4FF7-A45D-00D2A8CC2467}" type="slidenum">
              <a:rPr lang="en-US" smtClean="0"/>
              <a:t>‹#›</a:t>
            </a:fld>
            <a:endParaRPr lang="en-US"/>
          </a:p>
        </p:txBody>
      </p:sp>
    </p:spTree>
    <p:extLst>
      <p:ext uri="{BB962C8B-B14F-4D97-AF65-F5344CB8AC3E}">
        <p14:creationId xmlns:p14="http://schemas.microsoft.com/office/powerpoint/2010/main" val="4083259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ECB822-D637-4DA7-941C-6B195B36251B}" type="datetimeFigureOut">
              <a:rPr lang="en-US" smtClean="0"/>
              <a:t>8/28/2023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026DE-C7F7-4FF7-A45D-00D2A8CC2467}" type="slidenum">
              <a:rPr lang="en-US" smtClean="0"/>
              <a:t>‹#›</a:t>
            </a:fld>
            <a:endParaRPr lang="en-US"/>
          </a:p>
        </p:txBody>
      </p:sp>
    </p:spTree>
    <p:extLst>
      <p:ext uri="{BB962C8B-B14F-4D97-AF65-F5344CB8AC3E}">
        <p14:creationId xmlns:p14="http://schemas.microsoft.com/office/powerpoint/2010/main" val="4106180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ECB822-D637-4DA7-941C-6B195B36251B}" type="datetimeFigureOut">
              <a:rPr lang="en-US" smtClean="0"/>
              <a:t>8/28/2023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026DE-C7F7-4FF7-A45D-00D2A8CC2467}" type="slidenum">
              <a:rPr lang="en-US" smtClean="0"/>
              <a:t>‹#›</a:t>
            </a:fld>
            <a:endParaRPr lang="en-US"/>
          </a:p>
        </p:txBody>
      </p:sp>
    </p:spTree>
    <p:extLst>
      <p:ext uri="{BB962C8B-B14F-4D97-AF65-F5344CB8AC3E}">
        <p14:creationId xmlns:p14="http://schemas.microsoft.com/office/powerpoint/2010/main" val="1088562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95745" y="561796"/>
            <a:ext cx="10751128" cy="774571"/>
          </a:xfrm>
          <a:prstGeom prst="rect">
            <a:avLst/>
          </a:prstGeom>
        </p:spPr>
        <p:txBody>
          <a:bodyPr wrap="square">
            <a:spAutoFit/>
          </a:bodyPr>
          <a:lstStyle/>
          <a:p>
            <a:pPr algn="ctr">
              <a:spcBef>
                <a:spcPts val="480"/>
              </a:spcBef>
              <a:spcAft>
                <a:spcPts val="480"/>
              </a:spcAft>
              <a:tabLst>
                <a:tab pos="180340" algn="l"/>
                <a:tab pos="1800225" algn="l"/>
                <a:tab pos="2880360" algn="l"/>
                <a:tab pos="3960495" algn="l"/>
              </a:tabLst>
            </a:pPr>
            <a:r>
              <a:rPr lang="en-US" b="1">
                <a:latin typeface="Times New Roman" panose="02020603050405020304" pitchFamily="18" charset="0"/>
              </a:rPr>
              <a:t>TIẾT 52 – 53 – 54 </a:t>
            </a:r>
            <a:r>
              <a:rPr lang="vi-VN" b="1">
                <a:latin typeface="Times New Roman" panose="02020603050405020304" pitchFamily="18" charset="0"/>
              </a:rPr>
              <a:t>HOẠT ĐỘNG THỰC HÀNH VÀ TRẢI NGHIỆM </a:t>
            </a:r>
            <a:endParaRPr lang="en-US" smtClean="0">
              <a:effectLst/>
            </a:endParaRPr>
          </a:p>
          <a:p>
            <a:pPr algn="ctr">
              <a:spcBef>
                <a:spcPts val="480"/>
              </a:spcBef>
              <a:spcAft>
                <a:spcPts val="480"/>
              </a:spcAft>
              <a:tabLst>
                <a:tab pos="180340" algn="l"/>
                <a:tab pos="1800225" algn="l"/>
                <a:tab pos="2880360" algn="l"/>
                <a:tab pos="3960495" algn="l"/>
              </a:tabLst>
            </a:pPr>
            <a:r>
              <a:rPr lang="vi-VN" b="1">
                <a:latin typeface="Times New Roman" panose="02020603050405020304" pitchFamily="18" charset="0"/>
              </a:rPr>
              <a:t>Chủ đề 1:  </a:t>
            </a:r>
            <a:r>
              <a:rPr lang="en-US" b="1">
                <a:latin typeface="Times New Roman" panose="02020603050405020304" pitchFamily="18" charset="0"/>
              </a:rPr>
              <a:t>MỘT SỐ HÌNH THỨC ĐẦU TƯ TÀI CHÍNH</a:t>
            </a:r>
            <a:endParaRPr lang="en-US">
              <a:effectLst/>
            </a:endParaRPr>
          </a:p>
        </p:txBody>
      </p:sp>
      <p:graphicFrame>
        <p:nvGraphicFramePr>
          <p:cNvPr id="7" name="Table 6"/>
          <p:cNvGraphicFramePr>
            <a:graphicFrameLocks noGrp="1"/>
          </p:cNvGraphicFramePr>
          <p:nvPr>
            <p:extLst>
              <p:ext uri="{D42A27DB-BD31-4B8C-83A1-F6EECF244321}">
                <p14:modId xmlns:p14="http://schemas.microsoft.com/office/powerpoint/2010/main" val="137322485"/>
              </p:ext>
            </p:extLst>
          </p:nvPr>
        </p:nvGraphicFramePr>
        <p:xfrm>
          <a:off x="595745" y="1894759"/>
          <a:ext cx="10875819" cy="3312140"/>
        </p:xfrm>
        <a:graphic>
          <a:graphicData uri="http://schemas.openxmlformats.org/drawingml/2006/table">
            <a:tbl>
              <a:tblPr firstRow="1" firstCol="1" bandRow="1">
                <a:tableStyleId>{5C22544A-7EE6-4342-B048-85BDC9FD1C3A}</a:tableStyleId>
              </a:tblPr>
              <a:tblGrid>
                <a:gridCol w="1122219">
                  <a:extLst>
                    <a:ext uri="{9D8B030D-6E8A-4147-A177-3AD203B41FA5}">
                      <a16:colId xmlns:a16="http://schemas.microsoft.com/office/drawing/2014/main" val="2512885953"/>
                    </a:ext>
                  </a:extLst>
                </a:gridCol>
                <a:gridCol w="9753600">
                  <a:extLst>
                    <a:ext uri="{9D8B030D-6E8A-4147-A177-3AD203B41FA5}">
                      <a16:colId xmlns:a16="http://schemas.microsoft.com/office/drawing/2014/main" val="1460310896"/>
                    </a:ext>
                  </a:extLst>
                </a:gridCol>
              </a:tblGrid>
              <a:tr h="411427">
                <a:tc>
                  <a:txBody>
                    <a:bodyPr/>
                    <a:lstStyle/>
                    <a:p>
                      <a:pPr marL="0" marR="0" algn="ctr">
                        <a:lnSpc>
                          <a:spcPct val="107000"/>
                        </a:lnSpc>
                        <a:spcBef>
                          <a:spcPts val="0"/>
                        </a:spcBef>
                        <a:spcAft>
                          <a:spcPts val="0"/>
                        </a:spcAft>
                      </a:pPr>
                      <a:r>
                        <a:rPr lang="en-US" sz="2000" smtClean="0">
                          <a:effectLst/>
                          <a:latin typeface="Times New Roman" panose="02020603050405020304" pitchFamily="18" charset="0"/>
                          <a:cs typeface="Times New Roman" panose="02020603050405020304" pitchFamily="18" charset="0"/>
                        </a:rPr>
                        <a:t>Câu </a:t>
                      </a:r>
                      <a:r>
                        <a:rPr lang="en-US" sz="2000">
                          <a:effectLst/>
                          <a:latin typeface="Times New Roman" panose="02020603050405020304" pitchFamily="18" charset="0"/>
                          <a:cs typeface="Times New Roman" panose="02020603050405020304" pitchFamily="18" charset="0"/>
                        </a:rPr>
                        <a:t>hỏi</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smtClean="0">
                          <a:effectLst/>
                          <a:latin typeface="Times New Roman" panose="02020603050405020304" pitchFamily="18" charset="0"/>
                          <a:cs typeface="Times New Roman" panose="02020603050405020304" pitchFamily="18" charset="0"/>
                        </a:rPr>
                        <a:t>Nội </a:t>
                      </a:r>
                      <a:r>
                        <a:rPr lang="en-US" sz="2000">
                          <a:effectLst/>
                          <a:latin typeface="Times New Roman" panose="02020603050405020304" pitchFamily="18" charset="0"/>
                          <a:cs typeface="Times New Roman" panose="02020603050405020304" pitchFamily="18" charset="0"/>
                        </a:rPr>
                        <a:t>dung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20086994"/>
                  </a:ext>
                </a:extLst>
              </a:tr>
              <a:tr h="492432">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Đầu tư tài chính là gì ? Chỉ ra một vài hình thức đầu tưu tài chính phổ biến hiện nay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35730291"/>
                  </a:ext>
                </a:extLst>
              </a:tr>
              <a:tr h="536809">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Em hiểu gì về các khái niệm cổ phần, cổ phiếu của một công ty cổ phần.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0211416"/>
                  </a:ext>
                </a:extLst>
              </a:tr>
              <a:tr h="595041">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Theo quy định của luật chứng khoán năm 2019, mệnh giá của cổ phiếu, trái phiếu lần lượt là bao nhiêu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20089386"/>
                  </a:ext>
                </a:extLst>
              </a:tr>
              <a:tr h="484909">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Lợi nhuận ròng của công ty là gì ? Cổ tức là gì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72464139"/>
                  </a:ext>
                </a:extLst>
              </a:tr>
              <a:tr h="734291">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Hãy kể tên 10 công ty cổ phần và mã ký hiệu của chúng được ủy ban chứng khoán là nước cấp.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3827231"/>
                  </a:ext>
                </a:extLst>
              </a:tr>
            </a:tbl>
          </a:graphicData>
        </a:graphic>
      </p:graphicFrame>
      <p:sp>
        <p:nvSpPr>
          <p:cNvPr id="8" name="TextBox 7"/>
          <p:cNvSpPr txBox="1"/>
          <p:nvPr/>
        </p:nvSpPr>
        <p:spPr>
          <a:xfrm>
            <a:off x="595745" y="1525427"/>
            <a:ext cx="6941127" cy="369332"/>
          </a:xfrm>
          <a:prstGeom prst="rect">
            <a:avLst/>
          </a:prstGeom>
          <a:noFill/>
        </p:spPr>
        <p:txBody>
          <a:bodyPr wrap="square" rtlCol="0">
            <a:spAutoFit/>
          </a:bodyPr>
          <a:lstStyle/>
          <a:p>
            <a:r>
              <a:rPr lang="en-US" b="1" smtClean="0">
                <a:solidFill>
                  <a:srgbClr val="FF0000"/>
                </a:solidFill>
                <a:latin typeface="Times New Roman" panose="02020603050405020304" pitchFamily="18" charset="0"/>
                <a:cs typeface="Times New Roman" panose="02020603050405020304" pitchFamily="18" charset="0"/>
              </a:rPr>
              <a:t>HOẠT ĐỘNG 1: CÂU HỎI NGHIÊN CỨU TRƯỚC KHI LÊN LỚP</a:t>
            </a:r>
            <a:endParaRPr lang="en-US"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9413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9708" y="306227"/>
            <a:ext cx="6941127" cy="369332"/>
          </a:xfrm>
          <a:prstGeom prst="rect">
            <a:avLst/>
          </a:prstGeom>
          <a:noFill/>
        </p:spPr>
        <p:txBody>
          <a:bodyPr wrap="square" rtlCol="0">
            <a:spAutoFit/>
          </a:bodyPr>
          <a:lstStyle/>
          <a:p>
            <a:r>
              <a:rPr lang="en-US" b="1" smtClean="0">
                <a:solidFill>
                  <a:srgbClr val="FF0000"/>
                </a:solidFill>
                <a:latin typeface="Times New Roman" panose="02020603050405020304" pitchFamily="18" charset="0"/>
                <a:cs typeface="Times New Roman" panose="02020603050405020304" pitchFamily="18" charset="0"/>
              </a:rPr>
              <a:t>HOẠT ĐỘNG 1: DỰ KIẾN SẢN PHẨM</a:t>
            </a:r>
            <a:endParaRPr lang="en-US" b="1">
              <a:solidFill>
                <a:srgbClr val="FF0000"/>
              </a:solidFill>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477575529"/>
              </p:ext>
            </p:extLst>
          </p:nvPr>
        </p:nvGraphicFramePr>
        <p:xfrm>
          <a:off x="902703" y="827961"/>
          <a:ext cx="10721261" cy="5218176"/>
        </p:xfrm>
        <a:graphic>
          <a:graphicData uri="http://schemas.openxmlformats.org/drawingml/2006/table">
            <a:tbl>
              <a:tblPr firstRow="1" firstCol="1" bandRow="1">
                <a:tableStyleId>{5C22544A-7EE6-4342-B048-85BDC9FD1C3A}</a:tableStyleId>
              </a:tblPr>
              <a:tblGrid>
                <a:gridCol w="1197797">
                  <a:extLst>
                    <a:ext uri="{9D8B030D-6E8A-4147-A177-3AD203B41FA5}">
                      <a16:colId xmlns:a16="http://schemas.microsoft.com/office/drawing/2014/main" val="3385100364"/>
                    </a:ext>
                  </a:extLst>
                </a:gridCol>
                <a:gridCol w="9523464">
                  <a:extLst>
                    <a:ext uri="{9D8B030D-6E8A-4147-A177-3AD203B41FA5}">
                      <a16:colId xmlns:a16="http://schemas.microsoft.com/office/drawing/2014/main" val="3253924335"/>
                    </a:ext>
                  </a:extLst>
                </a:gridCol>
              </a:tblGrid>
              <a:tr h="174569">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Câu hỏi</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4457" marR="54457" marT="0" marB="0"/>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Trả lời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4457" marR="54457" marT="0" marB="0"/>
                </a:tc>
                <a:extLst>
                  <a:ext uri="{0D108BD9-81ED-4DB2-BD59-A6C34878D82A}">
                    <a16:rowId xmlns:a16="http://schemas.microsoft.com/office/drawing/2014/main" val="371881880"/>
                  </a:ext>
                </a:extLst>
              </a:tr>
              <a:tr h="1708119">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4457" marR="54457" marT="0" marB="0"/>
                </a:tc>
                <a:tc>
                  <a:txBody>
                    <a:bodyPr/>
                    <a:lstStyle/>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p>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Đầu tư tài chính là việc mua một tài sản tài chính( cổ phiếu, tr</a:t>
                      </a:r>
                      <a:r>
                        <a:rPr lang="vi-VN" sz="2000">
                          <a:effectLst/>
                          <a:latin typeface="Times New Roman" panose="02020603050405020304" pitchFamily="18" charset="0"/>
                          <a:cs typeface="Times New Roman" panose="02020603050405020304" pitchFamily="18" charset="0"/>
                        </a:rPr>
                        <a:t>ái phiếu...)</a:t>
                      </a:r>
                      <a:r>
                        <a:rPr lang="en-US" sz="2000">
                          <a:effectLst/>
                          <a:latin typeface="Times New Roman" panose="02020603050405020304" pitchFamily="18" charset="0"/>
                          <a:cs typeface="Times New Roman" panose="02020603050405020304" pitchFamily="18" charset="0"/>
                        </a:rPr>
                        <a:t> với hi vọng nó sẽ tạo ra thu nhập hoặc đánh giá cao trong tương lai và được bán với giá cao hơn.</a:t>
                      </a:r>
                    </a:p>
                    <a:p>
                      <a:pPr marL="0" marR="0" algn="just">
                        <a:lnSpc>
                          <a:spcPct val="107000"/>
                        </a:lnSpc>
                        <a:spcBef>
                          <a:spcPts val="0"/>
                        </a:spcBef>
                        <a:spcAft>
                          <a:spcPts val="0"/>
                        </a:spcAft>
                      </a:pPr>
                      <a:r>
                        <a:rPr lang="vi-VN" sz="2000">
                          <a:effectLst/>
                          <a:latin typeface="Times New Roman" panose="02020603050405020304" pitchFamily="18" charset="0"/>
                          <a:cs typeface="Times New Roman" panose="02020603050405020304" pitchFamily="18" charset="0"/>
                        </a:rPr>
                        <a:t>Một vài hình thức đầu tư tài chính hiện nay: Đầu tư bất động sản; đầu tư vàng; đầu tư chứng khoán</a:t>
                      </a:r>
                      <a:endParaRPr lang="en-US" sz="2000">
                        <a:effectLst/>
                        <a:latin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4457" marR="54457" marT="0" marB="0"/>
                </a:tc>
                <a:extLst>
                  <a:ext uri="{0D108BD9-81ED-4DB2-BD59-A6C34878D82A}">
                    <a16:rowId xmlns:a16="http://schemas.microsoft.com/office/drawing/2014/main" val="2623461385"/>
                  </a:ext>
                </a:extLst>
              </a:tr>
              <a:tr h="1408173">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4457" marR="54457" marT="0" marB="0"/>
                </a:tc>
                <a:tc>
                  <a:txBody>
                    <a:bodyPr/>
                    <a:lstStyle/>
                    <a:p>
                      <a:pPr marL="0" marR="0" algn="just">
                        <a:lnSpc>
                          <a:spcPct val="107000"/>
                        </a:lnSpc>
                        <a:spcBef>
                          <a:spcPts val="0"/>
                        </a:spcBef>
                        <a:spcAft>
                          <a:spcPts val="0"/>
                        </a:spcAft>
                      </a:pPr>
                      <a:r>
                        <a:rPr lang="vi-VN" sz="2000">
                          <a:effectLst/>
                          <a:latin typeface="Times New Roman" panose="02020603050405020304" pitchFamily="18" charset="0"/>
                          <a:cs typeface="Times New Roman" panose="02020603050405020304" pitchFamily="18" charset="0"/>
                        </a:rPr>
                        <a:t>Vốn điều lệ của công ty cổ phần được chia thành các phần bằng nhau, mỗi phần bằng nhau gọi là cổ phần</a:t>
                      </a:r>
                      <a:endParaRPr lang="en-US" sz="2000">
                        <a:effectLst/>
                        <a:latin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vi-VN" sz="2000">
                          <a:effectLst/>
                          <a:latin typeface="Times New Roman" panose="02020603050405020304" pitchFamily="18" charset="0"/>
                          <a:cs typeface="Times New Roman" panose="02020603050405020304" pitchFamily="18" charset="0"/>
                        </a:rPr>
                        <a:t>Giá trị cổ phần được thể hiện bằng cổ phiếu, cổ phiếu là một loại chứng khoán</a:t>
                      </a:r>
                      <a:endParaRPr lang="en-US" sz="2000">
                        <a:effectLst/>
                        <a:latin typeface="Times New Roman" panose="02020603050405020304" pitchFamily="18" charset="0"/>
                        <a:cs typeface="Times New Roman" panose="02020603050405020304" pitchFamily="18" charset="0"/>
                      </a:endParaRPr>
                    </a:p>
                    <a:p>
                      <a:pPr marL="457200" marR="0" algn="just">
                        <a:lnSpc>
                          <a:spcPct val="107000"/>
                        </a:lnSpc>
                        <a:spcBef>
                          <a:spcPts val="0"/>
                        </a:spcBef>
                        <a:spcAft>
                          <a:spcPts val="0"/>
                        </a:spcAft>
                      </a:pPr>
                      <a:r>
                        <a:rPr lang="vi-VN" sz="2000">
                          <a:effectLst/>
                          <a:latin typeface="Times New Roman" panose="02020603050405020304" pitchFamily="18" charset="0"/>
                          <a:cs typeface="Times New Roman" panose="02020603050405020304" pitchFamily="18" charset="0"/>
                        </a:rPr>
                        <a:t>( được coi là tài sản) và cũng là đối tượng giao dịch trên sàn chứng khoán</a:t>
                      </a:r>
                      <a:endParaRPr lang="en-US" sz="2000">
                        <a:effectLst/>
                        <a:latin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4457" marR="54457" marT="0" marB="0"/>
                </a:tc>
                <a:extLst>
                  <a:ext uri="{0D108BD9-81ED-4DB2-BD59-A6C34878D82A}">
                    <a16:rowId xmlns:a16="http://schemas.microsoft.com/office/drawing/2014/main" val="911291048"/>
                  </a:ext>
                </a:extLst>
              </a:tr>
              <a:tr h="722608">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4457" marR="54457" marT="0" marB="0"/>
                </a:tc>
                <a:tc>
                  <a:txBody>
                    <a:bodyPr/>
                    <a:lstStyle/>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Theo quy định của luật chứng khoán năm 2019, mệnh giá của cổ phiếu, </a:t>
                      </a:r>
                      <a:r>
                        <a:rPr lang="vi-VN" sz="2000">
                          <a:effectLst/>
                          <a:latin typeface="Times New Roman" panose="02020603050405020304" pitchFamily="18" charset="0"/>
                          <a:cs typeface="Times New Roman" panose="02020603050405020304" pitchFamily="18" charset="0"/>
                        </a:rPr>
                        <a:t>chào bán ra là 10 nghìn đồng, như vậy mệnh giá cổ phiếu là 10 nghìn đồng. Mệnh giá trái phiếu chào bán ra là 100 nghìn đồng và bội số của 100 ngìn đồng </a:t>
                      </a:r>
                      <a:endParaRPr lang="en-US" sz="2000">
                        <a:effectLst/>
                        <a:latin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4457" marR="54457" marT="0" marB="0"/>
                </a:tc>
                <a:extLst>
                  <a:ext uri="{0D108BD9-81ED-4DB2-BD59-A6C34878D82A}">
                    <a16:rowId xmlns:a16="http://schemas.microsoft.com/office/drawing/2014/main" val="1336170428"/>
                  </a:ext>
                </a:extLst>
              </a:tr>
            </a:tbl>
          </a:graphicData>
        </a:graphic>
      </p:graphicFrame>
    </p:spTree>
    <p:extLst>
      <p:ext uri="{BB962C8B-B14F-4D97-AF65-F5344CB8AC3E}">
        <p14:creationId xmlns:p14="http://schemas.microsoft.com/office/powerpoint/2010/main" val="354869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3236" y="458627"/>
            <a:ext cx="6941127" cy="369332"/>
          </a:xfrm>
          <a:prstGeom prst="rect">
            <a:avLst/>
          </a:prstGeom>
          <a:noFill/>
        </p:spPr>
        <p:txBody>
          <a:bodyPr wrap="square" rtlCol="0">
            <a:spAutoFit/>
          </a:bodyPr>
          <a:lstStyle/>
          <a:p>
            <a:r>
              <a:rPr lang="en-US" b="1" smtClean="0">
                <a:solidFill>
                  <a:srgbClr val="FF0000"/>
                </a:solidFill>
                <a:latin typeface="Times New Roman" panose="02020603050405020304" pitchFamily="18" charset="0"/>
                <a:cs typeface="Times New Roman" panose="02020603050405020304" pitchFamily="18" charset="0"/>
              </a:rPr>
              <a:t>HOẠT ĐỘNG 1: DỰ KIẾN SẢN PHẨM</a:t>
            </a:r>
            <a:endParaRPr lang="en-US" b="1">
              <a:solidFill>
                <a:srgbClr val="FF0000"/>
              </a:solidFill>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812189683"/>
              </p:ext>
            </p:extLst>
          </p:nvPr>
        </p:nvGraphicFramePr>
        <p:xfrm>
          <a:off x="528630" y="1021923"/>
          <a:ext cx="11053770" cy="4492187"/>
        </p:xfrm>
        <a:graphic>
          <a:graphicData uri="http://schemas.openxmlformats.org/drawingml/2006/table">
            <a:tbl>
              <a:tblPr firstRow="1" firstCol="1" bandRow="1">
                <a:tableStyleId>{5C22544A-7EE6-4342-B048-85BDC9FD1C3A}</a:tableStyleId>
              </a:tblPr>
              <a:tblGrid>
                <a:gridCol w="1234945">
                  <a:extLst>
                    <a:ext uri="{9D8B030D-6E8A-4147-A177-3AD203B41FA5}">
                      <a16:colId xmlns:a16="http://schemas.microsoft.com/office/drawing/2014/main" val="3893240674"/>
                    </a:ext>
                  </a:extLst>
                </a:gridCol>
                <a:gridCol w="9818825">
                  <a:extLst>
                    <a:ext uri="{9D8B030D-6E8A-4147-A177-3AD203B41FA5}">
                      <a16:colId xmlns:a16="http://schemas.microsoft.com/office/drawing/2014/main" val="3015432382"/>
                    </a:ext>
                  </a:extLst>
                </a:gridCol>
              </a:tblGrid>
              <a:tr h="345553">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Câu hỏi</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4457" marR="54457" marT="0" marB="0"/>
                </a:tc>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Trả lời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4457" marR="54457" marT="0" marB="0"/>
                </a:tc>
                <a:extLst>
                  <a:ext uri="{0D108BD9-81ED-4DB2-BD59-A6C34878D82A}">
                    <a16:rowId xmlns:a16="http://schemas.microsoft.com/office/drawing/2014/main" val="219865689"/>
                  </a:ext>
                </a:extLst>
              </a:tr>
              <a:tr h="2073317">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4457" marR="54457" marT="0" marB="0"/>
                </a:tc>
                <a:tc>
                  <a:txBody>
                    <a:bodyPr/>
                    <a:lstStyle/>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Lợi nhuận ròng của công ty</a:t>
                      </a:r>
                      <a:r>
                        <a:rPr lang="vi-VN" sz="2000">
                          <a:effectLst/>
                          <a:latin typeface="Times New Roman" panose="02020603050405020304" pitchFamily="18" charset="0"/>
                          <a:cs typeface="Times New Roman" panose="02020603050405020304" pitchFamily="18" charset="0"/>
                        </a:rPr>
                        <a:t> được hiểu là khoản tiền chênh lệch giữa tổng doanh thu bán được trừ đi tất cả các khoản chi phí, kể cả thuế. Vậy lợi nhuận ròng chính là tiền lãi của doanh nghiệp sau khi đã đóng thuế</a:t>
                      </a:r>
                      <a:endParaRPr lang="en-US" sz="2000">
                        <a:effectLst/>
                        <a:latin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vi-VN" sz="2000">
                          <a:effectLst/>
                          <a:latin typeface="Times New Roman" panose="02020603050405020304" pitchFamily="18" charset="0"/>
                          <a:cs typeface="Times New Roman" panose="02020603050405020304" pitchFamily="18" charset="0"/>
                        </a:rPr>
                        <a:t>Cổ tức là khoản lợi nhuận ròng được trả cho mỗi cổ phần bằng tiền mặt hoặc bằng tài sản khác.</a:t>
                      </a:r>
                      <a:endParaRPr lang="en-US" sz="2000">
                        <a:effectLst/>
                        <a:latin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4457" marR="54457" marT="0" marB="0"/>
                </a:tc>
                <a:extLst>
                  <a:ext uri="{0D108BD9-81ED-4DB2-BD59-A6C34878D82A}">
                    <a16:rowId xmlns:a16="http://schemas.microsoft.com/office/drawing/2014/main" val="2165831609"/>
                  </a:ext>
                </a:extLst>
              </a:tr>
              <a:tr h="2073317">
                <a:tc>
                  <a:txBody>
                    <a:bodyPr/>
                    <a:lstStyle/>
                    <a:p>
                      <a:pPr marL="0" marR="0" algn="ctr">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4457" marR="54457" marT="0" marB="0"/>
                </a:tc>
                <a:tc>
                  <a:txBody>
                    <a:bodyPr/>
                    <a:lstStyle/>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VCB – Vietcombank, </a:t>
                      </a:r>
                    </a:p>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MBB – Ngân hàng Quân đội.</a:t>
                      </a:r>
                    </a:p>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VIC Tập đoàn VinGroup</a:t>
                      </a:r>
                    </a:p>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DGC – Tập Đoàn Hóa chất Đức Giang</a:t>
                      </a:r>
                    </a:p>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VND – Công ty cổ phần chứng khoán Vndriect</a:t>
                      </a:r>
                    </a:p>
                    <a:p>
                      <a:pPr marL="0" marR="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54457" marR="54457" marT="0" marB="0"/>
                </a:tc>
                <a:extLst>
                  <a:ext uri="{0D108BD9-81ED-4DB2-BD59-A6C34878D82A}">
                    <a16:rowId xmlns:a16="http://schemas.microsoft.com/office/drawing/2014/main" val="3552112754"/>
                  </a:ext>
                </a:extLst>
              </a:tr>
            </a:tbl>
          </a:graphicData>
        </a:graphic>
      </p:graphicFrame>
    </p:spTree>
    <p:extLst>
      <p:ext uri="{BB962C8B-B14F-4D97-AF65-F5344CB8AC3E}">
        <p14:creationId xmlns:p14="http://schemas.microsoft.com/office/powerpoint/2010/main" val="24306728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6254" y="279516"/>
            <a:ext cx="6788728" cy="380297"/>
          </a:xfrm>
          <a:prstGeom prst="rect">
            <a:avLst/>
          </a:prstGeom>
        </p:spPr>
        <p:txBody>
          <a:bodyPr wrap="square">
            <a:spAutoFit/>
          </a:bodyPr>
          <a:lstStyle/>
          <a:p>
            <a:pPr>
              <a:lnSpc>
                <a:spcPct val="110000"/>
              </a:lnSpc>
              <a:spcBef>
                <a:spcPts val="200"/>
              </a:spcBef>
              <a:spcAft>
                <a:spcPts val="200"/>
              </a:spcAft>
            </a:pPr>
            <a:r>
              <a:rPr lang="vi-VN" b="1" cap="all">
                <a:solidFill>
                  <a:srgbClr val="FF0000"/>
                </a:solidFill>
                <a:latin typeface="Times New Roman" panose="02020603050405020304" pitchFamily="18" charset="0"/>
                <a:ea typeface="Calibri" panose="020F0502020204030204" pitchFamily="34" charset="0"/>
                <a:cs typeface="Times New Roman" panose="02020603050405020304" pitchFamily="18" charset="0"/>
              </a:rPr>
              <a:t>2. Hoạt động 2 : Các hình thức chi trả cổ tức</a:t>
            </a:r>
            <a:r>
              <a:rPr lang="en-US" b="1" cap="all">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6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5" name="Picture 14"/>
          <p:cNvPicPr>
            <a:picLocks noChangeAspect="1"/>
          </p:cNvPicPr>
          <p:nvPr/>
        </p:nvPicPr>
        <p:blipFill>
          <a:blip r:embed="rId2"/>
          <a:stretch>
            <a:fillRect/>
          </a:stretch>
        </p:blipFill>
        <p:spPr>
          <a:xfrm>
            <a:off x="303500" y="795770"/>
            <a:ext cx="11459009" cy="2421434"/>
          </a:xfrm>
          <a:prstGeom prst="rect">
            <a:avLst/>
          </a:prstGeom>
        </p:spPr>
      </p:pic>
      <p:pic>
        <p:nvPicPr>
          <p:cNvPr id="16" name="Picture 15"/>
          <p:cNvPicPr>
            <a:picLocks noChangeAspect="1"/>
          </p:cNvPicPr>
          <p:nvPr/>
        </p:nvPicPr>
        <p:blipFill>
          <a:blip r:embed="rId3"/>
          <a:stretch>
            <a:fillRect/>
          </a:stretch>
        </p:blipFill>
        <p:spPr>
          <a:xfrm>
            <a:off x="453303" y="3353161"/>
            <a:ext cx="11575097" cy="2119384"/>
          </a:xfrm>
          <a:prstGeom prst="rect">
            <a:avLst/>
          </a:prstGeom>
        </p:spPr>
      </p:pic>
    </p:spTree>
    <p:extLst>
      <p:ext uri="{BB962C8B-B14F-4D97-AF65-F5344CB8AC3E}">
        <p14:creationId xmlns:p14="http://schemas.microsoft.com/office/powerpoint/2010/main" val="2519685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0109" y="265699"/>
            <a:ext cx="11485418" cy="923330"/>
          </a:xfrm>
          <a:prstGeom prst="rect">
            <a:avLst/>
          </a:prstGeom>
        </p:spPr>
        <p:txBody>
          <a:bodyPr wrap="square">
            <a:spAutoFit/>
          </a:bodyPr>
          <a:lstStyle/>
          <a:p>
            <a:r>
              <a:rPr lang="vi-VN" b="1" cap="all">
                <a:solidFill>
                  <a:srgbClr val="FF0000"/>
                </a:solidFill>
                <a:latin typeface="Times New Roman" panose="02020603050405020304" pitchFamily="18" charset="0"/>
                <a:ea typeface="Calibri" panose="020F0502020204030204" pitchFamily="34" charset="0"/>
                <a:cs typeface="Times New Roman" panose="02020603050405020304" pitchFamily="18" charset="0"/>
              </a:rPr>
              <a:t> 3. Hoạt động 3: </a:t>
            </a:r>
            <a:r>
              <a:rPr lang="en-US" b="1" cap="all">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Tìm hiểu 4 loại giá cổ phiếu, hoạt động đầu tư chứng khoán thông qua mua bán cổ </a:t>
            </a:r>
            <a:r>
              <a:rPr lang="en-US" b="1" cap="all">
                <a:solidFill>
                  <a:srgbClr val="FF0000"/>
                </a:solidFill>
                <a:latin typeface="Times New Roman" panose="02020603050405020304" pitchFamily="18" charset="0"/>
                <a:ea typeface="Calibri" panose="020F0502020204030204" pitchFamily="34" charset="0"/>
                <a:cs typeface="Times New Roman" panose="02020603050405020304" pitchFamily="18" charset="0"/>
              </a:rPr>
              <a:t>phiếu</a:t>
            </a:r>
            <a:r>
              <a:rPr lang="en-US" b="1" cap="all"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p>
          <a:p>
            <a:r>
              <a:rPr lang="en-US" b="1" cap="all" smtClean="0">
                <a:solidFill>
                  <a:srgbClr val="FF0000"/>
                </a:solidFill>
                <a:latin typeface="Times New Roman" panose="02020603050405020304" pitchFamily="18" charset="0"/>
                <a:cs typeface="Times New Roman" panose="02020603050405020304" pitchFamily="18" charset="0"/>
              </a:rPr>
              <a:t>3.1 GIÁ CỦA CỔ PHIẾU</a:t>
            </a:r>
            <a:endParaRPr lang="en-US">
              <a:solidFill>
                <a:srgbClr val="FF0000"/>
              </a:solidFill>
            </a:endParaRPr>
          </a:p>
        </p:txBody>
      </p:sp>
      <p:pic>
        <p:nvPicPr>
          <p:cNvPr id="6" name="Picture 5"/>
          <p:cNvPicPr>
            <a:picLocks noChangeAspect="1"/>
          </p:cNvPicPr>
          <p:nvPr/>
        </p:nvPicPr>
        <p:blipFill>
          <a:blip r:embed="rId2"/>
          <a:stretch>
            <a:fillRect/>
          </a:stretch>
        </p:blipFill>
        <p:spPr>
          <a:xfrm>
            <a:off x="361516" y="1373695"/>
            <a:ext cx="10819102" cy="3225717"/>
          </a:xfrm>
          <a:prstGeom prst="rect">
            <a:avLst/>
          </a:prstGeom>
        </p:spPr>
      </p:pic>
      <p:pic>
        <p:nvPicPr>
          <p:cNvPr id="7" name="Picture 6"/>
          <p:cNvPicPr>
            <a:picLocks noChangeAspect="1"/>
          </p:cNvPicPr>
          <p:nvPr/>
        </p:nvPicPr>
        <p:blipFill>
          <a:blip r:embed="rId3"/>
          <a:stretch>
            <a:fillRect/>
          </a:stretch>
        </p:blipFill>
        <p:spPr>
          <a:xfrm>
            <a:off x="361516" y="4784078"/>
            <a:ext cx="10718808" cy="1903771"/>
          </a:xfrm>
          <a:prstGeom prst="rect">
            <a:avLst/>
          </a:prstGeom>
        </p:spPr>
      </p:pic>
    </p:spTree>
    <p:extLst>
      <p:ext uri="{BB962C8B-B14F-4D97-AF65-F5344CB8AC3E}">
        <p14:creationId xmlns:p14="http://schemas.microsoft.com/office/powerpoint/2010/main" val="440590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0109" y="265699"/>
            <a:ext cx="11485418" cy="923330"/>
          </a:xfrm>
          <a:prstGeom prst="rect">
            <a:avLst/>
          </a:prstGeom>
        </p:spPr>
        <p:txBody>
          <a:bodyPr wrap="square">
            <a:spAutoFit/>
          </a:bodyPr>
          <a:lstStyle/>
          <a:p>
            <a:r>
              <a:rPr lang="vi-VN" b="1" cap="all">
                <a:solidFill>
                  <a:srgbClr val="FF0000"/>
                </a:solidFill>
                <a:latin typeface="Times New Roman" panose="02020603050405020304" pitchFamily="18" charset="0"/>
                <a:ea typeface="Calibri" panose="020F0502020204030204" pitchFamily="34" charset="0"/>
                <a:cs typeface="Times New Roman" panose="02020603050405020304" pitchFamily="18" charset="0"/>
              </a:rPr>
              <a:t> 3. Hoạt động 3: </a:t>
            </a:r>
            <a:r>
              <a:rPr lang="en-US" b="1" cap="all">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Tìm hiểu 4 loại giá cổ phiếu, hoạt động đầu tư chứng khoán thông qua mua bán cổ </a:t>
            </a:r>
            <a:r>
              <a:rPr lang="en-US" b="1" cap="all">
                <a:solidFill>
                  <a:srgbClr val="FF0000"/>
                </a:solidFill>
                <a:latin typeface="Times New Roman" panose="02020603050405020304" pitchFamily="18" charset="0"/>
                <a:ea typeface="Calibri" panose="020F0502020204030204" pitchFamily="34" charset="0"/>
                <a:cs typeface="Times New Roman" panose="02020603050405020304" pitchFamily="18" charset="0"/>
              </a:rPr>
              <a:t>phiếu</a:t>
            </a:r>
            <a:r>
              <a:rPr lang="en-US" b="1" cap="all"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p>
          <a:p>
            <a:r>
              <a:rPr lang="en-US" b="1" cap="all" smtClean="0">
                <a:solidFill>
                  <a:srgbClr val="FF0000"/>
                </a:solidFill>
                <a:latin typeface="Times New Roman" panose="02020603050405020304" pitchFamily="18" charset="0"/>
                <a:cs typeface="Times New Roman" panose="02020603050405020304" pitchFamily="18" charset="0"/>
              </a:rPr>
              <a:t>3.2 ĐẦU TƯ CHỨNG KHOÁN THÔNG QUA MUA  BÁN CỔ PHIẾU</a:t>
            </a:r>
            <a:endParaRPr lang="en-US">
              <a:solidFill>
                <a:srgbClr val="FF0000"/>
              </a:solidFill>
            </a:endParaRPr>
          </a:p>
        </p:txBody>
      </p:sp>
      <p:pic>
        <p:nvPicPr>
          <p:cNvPr id="6" name="Picture 5"/>
          <p:cNvPicPr>
            <a:picLocks noChangeAspect="1"/>
          </p:cNvPicPr>
          <p:nvPr/>
        </p:nvPicPr>
        <p:blipFill>
          <a:blip r:embed="rId2"/>
          <a:stretch>
            <a:fillRect/>
          </a:stretch>
        </p:blipFill>
        <p:spPr>
          <a:xfrm>
            <a:off x="290079" y="1189029"/>
            <a:ext cx="11569412" cy="5437871"/>
          </a:xfrm>
          <a:prstGeom prst="rect">
            <a:avLst/>
          </a:prstGeom>
        </p:spPr>
      </p:pic>
    </p:spTree>
    <p:extLst>
      <p:ext uri="{BB962C8B-B14F-4D97-AF65-F5344CB8AC3E}">
        <p14:creationId xmlns:p14="http://schemas.microsoft.com/office/powerpoint/2010/main" val="605530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0109" y="265699"/>
            <a:ext cx="11485418" cy="923330"/>
          </a:xfrm>
          <a:prstGeom prst="rect">
            <a:avLst/>
          </a:prstGeom>
        </p:spPr>
        <p:txBody>
          <a:bodyPr wrap="square">
            <a:spAutoFit/>
          </a:bodyPr>
          <a:lstStyle/>
          <a:p>
            <a:r>
              <a:rPr lang="vi-VN" b="1" cap="all">
                <a:solidFill>
                  <a:srgbClr val="FF0000"/>
                </a:solidFill>
                <a:latin typeface="Times New Roman" panose="02020603050405020304" pitchFamily="18" charset="0"/>
                <a:ea typeface="Calibri" panose="020F0502020204030204" pitchFamily="34" charset="0"/>
                <a:cs typeface="Times New Roman" panose="02020603050405020304" pitchFamily="18" charset="0"/>
              </a:rPr>
              <a:t> 3. Hoạt động 3: </a:t>
            </a:r>
            <a:r>
              <a:rPr lang="en-US" b="1" cap="all">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Tìm hiểu 4 loại giá cổ phiếu, hoạt động đầu tư chứng khoán thông qua mua bán cổ </a:t>
            </a:r>
            <a:r>
              <a:rPr lang="en-US" b="1" cap="all">
                <a:solidFill>
                  <a:srgbClr val="FF0000"/>
                </a:solidFill>
                <a:latin typeface="Times New Roman" panose="02020603050405020304" pitchFamily="18" charset="0"/>
                <a:ea typeface="Calibri" panose="020F0502020204030204" pitchFamily="34" charset="0"/>
                <a:cs typeface="Times New Roman" panose="02020603050405020304" pitchFamily="18" charset="0"/>
              </a:rPr>
              <a:t>phiếu</a:t>
            </a:r>
            <a:r>
              <a:rPr lang="en-US" b="1" cap="all"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p>
          <a:p>
            <a:r>
              <a:rPr lang="en-US" b="1" cap="all" smtClean="0">
                <a:solidFill>
                  <a:srgbClr val="FF0000"/>
                </a:solidFill>
                <a:latin typeface="Times New Roman" panose="02020603050405020304" pitchFamily="18" charset="0"/>
                <a:cs typeface="Times New Roman" panose="02020603050405020304" pitchFamily="18" charset="0"/>
              </a:rPr>
              <a:t>3.2 ĐẦU TƯ CHỨNG KHOÁN THÔNG QUA MUA  BÁN CỔ PHIẾU</a:t>
            </a:r>
            <a:endParaRPr lang="en-US">
              <a:solidFill>
                <a:srgbClr val="FF0000"/>
              </a:solidFill>
            </a:endParaRPr>
          </a:p>
        </p:txBody>
      </p:sp>
      <p:pic>
        <p:nvPicPr>
          <p:cNvPr id="6" name="Picture 5"/>
          <p:cNvPicPr>
            <a:picLocks noChangeAspect="1"/>
          </p:cNvPicPr>
          <p:nvPr/>
        </p:nvPicPr>
        <p:blipFill>
          <a:blip r:embed="rId2"/>
          <a:stretch>
            <a:fillRect/>
          </a:stretch>
        </p:blipFill>
        <p:spPr>
          <a:xfrm>
            <a:off x="180109" y="1442603"/>
            <a:ext cx="12011891" cy="3657427"/>
          </a:xfrm>
          <a:prstGeom prst="rect">
            <a:avLst/>
          </a:prstGeom>
        </p:spPr>
      </p:pic>
    </p:spTree>
    <p:extLst>
      <p:ext uri="{BB962C8B-B14F-4D97-AF65-F5344CB8AC3E}">
        <p14:creationId xmlns:p14="http://schemas.microsoft.com/office/powerpoint/2010/main" val="1954446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3236" y="412543"/>
            <a:ext cx="11429999" cy="685059"/>
          </a:xfrm>
          <a:prstGeom prst="rect">
            <a:avLst/>
          </a:prstGeom>
        </p:spPr>
        <p:txBody>
          <a:bodyPr wrap="square">
            <a:spAutoFit/>
          </a:bodyPr>
          <a:lstStyle/>
          <a:p>
            <a:pPr algn="just">
              <a:lnSpc>
                <a:spcPct val="107000"/>
              </a:lnSpc>
            </a:pPr>
            <a:r>
              <a:rPr lang="en-US" b="1" cap="all">
                <a:solidFill>
                  <a:srgbClr val="FF0000"/>
                </a:solidFill>
                <a:latin typeface="Times New Roman" panose="02020603050405020304" pitchFamily="18" charset="0"/>
                <a:ea typeface="Calibri" panose="020F0502020204030204" pitchFamily="34" charset="0"/>
                <a:cs typeface="Times New Roman" panose="02020603050405020304" pitchFamily="18" charset="0"/>
              </a:rPr>
              <a:t>4. Hoạt động 4: Hoạt động thực hành tính toán lợi nhuận trong đầu tư chứng khoán:</a:t>
            </a:r>
            <a:endParaRPr lang="en-US" sz="16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011386212"/>
              </p:ext>
            </p:extLst>
          </p:nvPr>
        </p:nvGraphicFramePr>
        <p:xfrm>
          <a:off x="688828" y="1852440"/>
          <a:ext cx="10578811" cy="1994726"/>
        </p:xfrm>
        <a:graphic>
          <a:graphicData uri="http://schemas.openxmlformats.org/drawingml/2006/table">
            <a:tbl>
              <a:tblPr firstRow="1" firstCol="1" bandRow="1">
                <a:tableStyleId>{5C22544A-7EE6-4342-B048-85BDC9FD1C3A}</a:tableStyleId>
              </a:tblPr>
              <a:tblGrid>
                <a:gridCol w="10578811">
                  <a:extLst>
                    <a:ext uri="{9D8B030D-6E8A-4147-A177-3AD203B41FA5}">
                      <a16:colId xmlns:a16="http://schemas.microsoft.com/office/drawing/2014/main" val="2625747289"/>
                    </a:ext>
                  </a:extLst>
                </a:gridCol>
              </a:tblGrid>
              <a:tr h="1755408">
                <a:tc>
                  <a:txBody>
                    <a:bodyPr/>
                    <a:lstStyle/>
                    <a:p>
                      <a:pPr marL="0" marR="0" indent="342265" algn="just">
                        <a:lnSpc>
                          <a:spcPct val="105000"/>
                        </a:lnSpc>
                        <a:spcBef>
                          <a:spcPts val="0"/>
                        </a:spcBef>
                        <a:spcAft>
                          <a:spcPts val="0"/>
                        </a:spcAft>
                      </a:pPr>
                      <a:r>
                        <a:rPr lang="en-US" sz="2100" smtClean="0">
                          <a:effectLst/>
                          <a:latin typeface="Times New Roman" panose="02020603050405020304" pitchFamily="18" charset="0"/>
                          <a:cs typeface="Times New Roman" panose="02020603050405020304" pitchFamily="18" charset="0"/>
                        </a:rPr>
                        <a:t>- </a:t>
                      </a:r>
                      <a:r>
                        <a:rPr lang="en-US" sz="2100">
                          <a:effectLst/>
                          <a:latin typeface="Times New Roman" panose="02020603050405020304" pitchFamily="18" charset="0"/>
                          <a:cs typeface="Times New Roman" panose="02020603050405020304" pitchFamily="18" charset="0"/>
                        </a:rPr>
                        <a:t>Xác định cổ phiếu của doanh nghiệp niêm yết trên thị trường chứng khoán cụ thể:</a:t>
                      </a:r>
                    </a:p>
                    <a:p>
                      <a:pPr marL="0" marR="0" indent="342265"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Lựa chọn cổ phiếu của doanh nghiệp niêm yết trên TTCK theo tiêu chí sau: Chọn trong rổ VN30 của sở GDCK TP. Hồ Chí Minh (HOSE) đưa ra.</a:t>
                      </a:r>
                    </a:p>
                    <a:p>
                      <a:pPr marL="0" marR="0" indent="342265"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Ở mỗi năm 2019, 2020, 2021, 2022, chọn ra một thời điểm, chẳng hạn : Thời điểm ngày 14 tháng 10 của mỗi năm nói trên.</a:t>
                      </a:r>
                    </a:p>
                    <a:p>
                      <a:pPr marL="0" marR="0"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 </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9457489"/>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629139451"/>
              </p:ext>
            </p:extLst>
          </p:nvPr>
        </p:nvGraphicFramePr>
        <p:xfrm>
          <a:off x="4812504" y="1378813"/>
          <a:ext cx="2331460" cy="412543"/>
        </p:xfrm>
        <a:graphic>
          <a:graphicData uri="http://schemas.openxmlformats.org/drawingml/2006/table">
            <a:tbl>
              <a:tblPr firstRow="1" firstCol="1" bandRow="1">
                <a:tableStyleId>{5C22544A-7EE6-4342-B048-85BDC9FD1C3A}</a:tableStyleId>
              </a:tblPr>
              <a:tblGrid>
                <a:gridCol w="2331460">
                  <a:extLst>
                    <a:ext uri="{9D8B030D-6E8A-4147-A177-3AD203B41FA5}">
                      <a16:colId xmlns:a16="http://schemas.microsoft.com/office/drawing/2014/main" val="2625747289"/>
                    </a:ext>
                  </a:extLst>
                </a:gridCol>
              </a:tblGrid>
              <a:tr h="412543">
                <a:tc>
                  <a:txBody>
                    <a:bodyPr/>
                    <a:lstStyle/>
                    <a:p>
                      <a:pPr marL="0" marR="0" indent="342265" algn="just">
                        <a:lnSpc>
                          <a:spcPct val="105000"/>
                        </a:lnSpc>
                        <a:spcBef>
                          <a:spcPts val="0"/>
                        </a:spcBef>
                        <a:spcAft>
                          <a:spcPts val="0"/>
                        </a:spcAft>
                      </a:pPr>
                      <a:r>
                        <a:rPr lang="en-US" sz="2100" smtClean="0">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2100" baseline="0" smtClean="0">
                          <a:effectLst/>
                          <a:latin typeface="Times New Roman" panose="02020603050405020304" pitchFamily="18" charset="0"/>
                          <a:ea typeface="Calibri" panose="020F0502020204030204" pitchFamily="34" charset="0"/>
                          <a:cs typeface="Times New Roman" panose="02020603050405020304" pitchFamily="18" charset="0"/>
                        </a:rPr>
                        <a:t> VỤ 1</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945748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964325959"/>
              </p:ext>
            </p:extLst>
          </p:nvPr>
        </p:nvGraphicFramePr>
        <p:xfrm>
          <a:off x="626479" y="4366477"/>
          <a:ext cx="10641160" cy="1994726"/>
        </p:xfrm>
        <a:graphic>
          <a:graphicData uri="http://schemas.openxmlformats.org/drawingml/2006/table">
            <a:tbl>
              <a:tblPr firstRow="1" firstCol="1" bandRow="1">
                <a:tableStyleId>{5C22544A-7EE6-4342-B048-85BDC9FD1C3A}</a:tableStyleId>
              </a:tblPr>
              <a:tblGrid>
                <a:gridCol w="10641160">
                  <a:extLst>
                    <a:ext uri="{9D8B030D-6E8A-4147-A177-3AD203B41FA5}">
                      <a16:colId xmlns:a16="http://schemas.microsoft.com/office/drawing/2014/main" val="2224324696"/>
                    </a:ext>
                  </a:extLst>
                </a:gridCol>
              </a:tblGrid>
              <a:tr h="1743378">
                <a:tc>
                  <a:txBody>
                    <a:bodyPr/>
                    <a:lstStyle/>
                    <a:p>
                      <a:pPr marL="0" marR="0" indent="342265"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Nhiệm vụ 2: Tính toán lợi nhuận trong đầu tư chứng khoán</a:t>
                      </a:r>
                    </a:p>
                    <a:p>
                      <a:pPr marL="0" marR="0" indent="342265"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Công việc cần làm:</a:t>
                      </a:r>
                    </a:p>
                    <a:p>
                      <a:pPr marL="0" marR="0" indent="342265"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 Xác định giá trung bình của cổ phiếu tại thời điểm đã chọn ra.</a:t>
                      </a:r>
                    </a:p>
                    <a:p>
                      <a:pPr marL="0" marR="0" indent="342265"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 Tính tổng số tiền đầu tư mua 10 000 cố phiếu đã lựa chọn tại thời điểm năm 2019</a:t>
                      </a:r>
                    </a:p>
                    <a:p>
                      <a:pPr marL="0" marR="0" indent="342265"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 Tính lợi nhuận thu được sau khi bán 10 000 cổ phiếu tại thời điểm đã chọn của các năm 2020, 2021, 2022.</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549240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010829839"/>
              </p:ext>
            </p:extLst>
          </p:nvPr>
        </p:nvGraphicFramePr>
        <p:xfrm>
          <a:off x="4812503" y="3847166"/>
          <a:ext cx="2331460" cy="412543"/>
        </p:xfrm>
        <a:graphic>
          <a:graphicData uri="http://schemas.openxmlformats.org/drawingml/2006/table">
            <a:tbl>
              <a:tblPr firstRow="1" firstCol="1" bandRow="1">
                <a:tableStyleId>{5C22544A-7EE6-4342-B048-85BDC9FD1C3A}</a:tableStyleId>
              </a:tblPr>
              <a:tblGrid>
                <a:gridCol w="2331460">
                  <a:extLst>
                    <a:ext uri="{9D8B030D-6E8A-4147-A177-3AD203B41FA5}">
                      <a16:colId xmlns:a16="http://schemas.microsoft.com/office/drawing/2014/main" val="2625747289"/>
                    </a:ext>
                  </a:extLst>
                </a:gridCol>
              </a:tblGrid>
              <a:tr h="412543">
                <a:tc>
                  <a:txBody>
                    <a:bodyPr/>
                    <a:lstStyle/>
                    <a:p>
                      <a:pPr marL="0" marR="0" indent="342265" algn="just">
                        <a:lnSpc>
                          <a:spcPct val="105000"/>
                        </a:lnSpc>
                        <a:spcBef>
                          <a:spcPts val="0"/>
                        </a:spcBef>
                        <a:spcAft>
                          <a:spcPts val="0"/>
                        </a:spcAft>
                      </a:pPr>
                      <a:r>
                        <a:rPr lang="en-US" sz="2100" smtClean="0">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2100" baseline="0" smtClean="0">
                          <a:effectLst/>
                          <a:latin typeface="Times New Roman" panose="02020603050405020304" pitchFamily="18" charset="0"/>
                          <a:ea typeface="Calibri" panose="020F0502020204030204" pitchFamily="34" charset="0"/>
                          <a:cs typeface="Times New Roman" panose="02020603050405020304" pitchFamily="18" charset="0"/>
                        </a:rPr>
                        <a:t> VỤ 2</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9457489"/>
                  </a:ext>
                </a:extLst>
              </a:tr>
            </a:tbl>
          </a:graphicData>
        </a:graphic>
      </p:graphicFrame>
    </p:spTree>
    <p:extLst>
      <p:ext uri="{BB962C8B-B14F-4D97-AF65-F5344CB8AC3E}">
        <p14:creationId xmlns:p14="http://schemas.microsoft.com/office/powerpoint/2010/main" val="2405674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3236" y="412543"/>
            <a:ext cx="11429999" cy="685059"/>
          </a:xfrm>
          <a:prstGeom prst="rect">
            <a:avLst/>
          </a:prstGeom>
        </p:spPr>
        <p:txBody>
          <a:bodyPr wrap="square">
            <a:spAutoFit/>
          </a:bodyPr>
          <a:lstStyle/>
          <a:p>
            <a:pPr algn="just">
              <a:lnSpc>
                <a:spcPct val="107000"/>
              </a:lnSpc>
            </a:pPr>
            <a:r>
              <a:rPr lang="en-US" b="1" cap="all">
                <a:solidFill>
                  <a:srgbClr val="FF0000"/>
                </a:solidFill>
                <a:latin typeface="Times New Roman" panose="02020603050405020304" pitchFamily="18" charset="0"/>
                <a:ea typeface="Calibri" panose="020F0502020204030204" pitchFamily="34" charset="0"/>
                <a:cs typeface="Times New Roman" panose="02020603050405020304" pitchFamily="18" charset="0"/>
              </a:rPr>
              <a:t>4. Hoạt động 4: Hoạt động thực hành tính toán lợi nhuận trong đầu tư chứng khoán:</a:t>
            </a:r>
            <a:endParaRPr lang="en-US" sz="16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440738143"/>
              </p:ext>
            </p:extLst>
          </p:nvPr>
        </p:nvGraphicFramePr>
        <p:xfrm>
          <a:off x="429490" y="2066507"/>
          <a:ext cx="10709564" cy="2159131"/>
        </p:xfrm>
        <a:graphic>
          <a:graphicData uri="http://schemas.openxmlformats.org/drawingml/2006/table">
            <a:tbl>
              <a:tblPr firstRow="1" firstCol="1" bandRow="1">
                <a:tableStyleId>{5C22544A-7EE6-4342-B048-85BDC9FD1C3A}</a:tableStyleId>
              </a:tblPr>
              <a:tblGrid>
                <a:gridCol w="5192785">
                  <a:extLst>
                    <a:ext uri="{9D8B030D-6E8A-4147-A177-3AD203B41FA5}">
                      <a16:colId xmlns:a16="http://schemas.microsoft.com/office/drawing/2014/main" val="2398936747"/>
                    </a:ext>
                  </a:extLst>
                </a:gridCol>
                <a:gridCol w="1921774">
                  <a:extLst>
                    <a:ext uri="{9D8B030D-6E8A-4147-A177-3AD203B41FA5}">
                      <a16:colId xmlns:a16="http://schemas.microsoft.com/office/drawing/2014/main" val="3349079182"/>
                    </a:ext>
                  </a:extLst>
                </a:gridCol>
                <a:gridCol w="1922884">
                  <a:extLst>
                    <a:ext uri="{9D8B030D-6E8A-4147-A177-3AD203B41FA5}">
                      <a16:colId xmlns:a16="http://schemas.microsoft.com/office/drawing/2014/main" val="99332031"/>
                    </a:ext>
                  </a:extLst>
                </a:gridCol>
                <a:gridCol w="1672121">
                  <a:extLst>
                    <a:ext uri="{9D8B030D-6E8A-4147-A177-3AD203B41FA5}">
                      <a16:colId xmlns:a16="http://schemas.microsoft.com/office/drawing/2014/main" val="637404528"/>
                    </a:ext>
                  </a:extLst>
                </a:gridCol>
              </a:tblGrid>
              <a:tr h="424685">
                <a:tc>
                  <a:txBody>
                    <a:bodyPr/>
                    <a:lstStyle/>
                    <a:p>
                      <a:pPr marL="0" marR="0" algn="ctr">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Thời điểm bán</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14/10/2020</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14/10/2021</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14/10/2022</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5735915"/>
                  </a:ext>
                </a:extLst>
              </a:tr>
              <a:tr h="867223">
                <a:tc>
                  <a:txBody>
                    <a:bodyPr/>
                    <a:lstStyle/>
                    <a:p>
                      <a:pPr marL="0" marR="0" algn="ctr">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Số tiền thu được sau khi bán 10 000 cp (VND)</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 </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 </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 </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66008549"/>
                  </a:ext>
                </a:extLst>
              </a:tr>
              <a:tr h="867223">
                <a:tc>
                  <a:txBody>
                    <a:bodyPr/>
                    <a:lstStyle/>
                    <a:p>
                      <a:pPr marL="0" marR="0" algn="ctr">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Lợi nhuận thu được sau khi bán 10 000 cổ phiếu (VND)</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 </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 </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5000"/>
                        </a:lnSpc>
                        <a:spcBef>
                          <a:spcPts val="0"/>
                        </a:spcBef>
                        <a:spcAft>
                          <a:spcPts val="0"/>
                        </a:spcAft>
                      </a:pPr>
                      <a:r>
                        <a:rPr lang="en-US" sz="2100">
                          <a:effectLst/>
                          <a:latin typeface="Times New Roman" panose="02020603050405020304" pitchFamily="18" charset="0"/>
                          <a:cs typeface="Times New Roman" panose="02020603050405020304" pitchFamily="18" charset="0"/>
                        </a:rPr>
                        <a:t> </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38021994"/>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297881183"/>
              </p:ext>
            </p:extLst>
          </p:nvPr>
        </p:nvGraphicFramePr>
        <p:xfrm>
          <a:off x="429490" y="1307600"/>
          <a:ext cx="10709564" cy="412543"/>
        </p:xfrm>
        <a:graphic>
          <a:graphicData uri="http://schemas.openxmlformats.org/drawingml/2006/table">
            <a:tbl>
              <a:tblPr firstRow="1" firstCol="1" bandRow="1">
                <a:tableStyleId>{5C22544A-7EE6-4342-B048-85BDC9FD1C3A}</a:tableStyleId>
              </a:tblPr>
              <a:tblGrid>
                <a:gridCol w="10709564">
                  <a:extLst>
                    <a:ext uri="{9D8B030D-6E8A-4147-A177-3AD203B41FA5}">
                      <a16:colId xmlns:a16="http://schemas.microsoft.com/office/drawing/2014/main" val="2625747289"/>
                    </a:ext>
                  </a:extLst>
                </a:gridCol>
              </a:tblGrid>
              <a:tr h="412543">
                <a:tc>
                  <a:txBody>
                    <a:bodyPr/>
                    <a:lstStyle/>
                    <a:p>
                      <a:pPr marL="0" marR="0" indent="342265" algn="just">
                        <a:lnSpc>
                          <a:spcPct val="105000"/>
                        </a:lnSpc>
                        <a:spcBef>
                          <a:spcPts val="0"/>
                        </a:spcBef>
                        <a:spcAft>
                          <a:spcPts val="0"/>
                        </a:spcAft>
                      </a:pPr>
                      <a:r>
                        <a:rPr lang="en-US" sz="2100" smtClean="0">
                          <a:effectLst/>
                          <a:latin typeface="Times New Roman" panose="02020603050405020304" pitchFamily="18" charset="0"/>
                          <a:ea typeface="Calibri" panose="020F0502020204030204" pitchFamily="34" charset="0"/>
                          <a:cs typeface="Times New Roman" panose="02020603050405020304" pitchFamily="18" charset="0"/>
                        </a:rPr>
                        <a:t>BẢNG</a:t>
                      </a:r>
                      <a:r>
                        <a:rPr lang="en-US" sz="2100" baseline="0" smtClean="0">
                          <a:effectLst/>
                          <a:latin typeface="Times New Roman" panose="02020603050405020304" pitchFamily="18" charset="0"/>
                          <a:ea typeface="Calibri" panose="020F0502020204030204" pitchFamily="34" charset="0"/>
                          <a:cs typeface="Times New Roman" panose="02020603050405020304" pitchFamily="18" charset="0"/>
                        </a:rPr>
                        <a:t> MẪU TRÌNH BÀY SẢN PHẨM CỦA HỌC SINH</a:t>
                      </a:r>
                      <a:endParaRPr lang="en-US" sz="2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9457489"/>
                  </a:ext>
                </a:extLst>
              </a:tr>
            </a:tbl>
          </a:graphicData>
        </a:graphic>
      </p:graphicFrame>
    </p:spTree>
    <p:extLst>
      <p:ext uri="{BB962C8B-B14F-4D97-AF65-F5344CB8AC3E}">
        <p14:creationId xmlns:p14="http://schemas.microsoft.com/office/powerpoint/2010/main" val="3928772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770</Words>
  <Application>Microsoft Office PowerPoint</Application>
  <PresentationFormat>Widescreen</PresentationFormat>
  <Paragraphs>78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PC_102</dc:creator>
  <cp:lastModifiedBy>PC_102</cp:lastModifiedBy>
  <cp:revision>5</cp:revision>
  <dcterms:created xsi:type="dcterms:W3CDTF">2023-08-28T07:19:49Z</dcterms:created>
  <dcterms:modified xsi:type="dcterms:W3CDTF">2023-08-28T07:49:49Z</dcterms:modified>
</cp:coreProperties>
</file>