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4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 thi" userId="d450f79a59d05e34" providerId="LiveId" clId="{7FE6D84F-3625-4CF3-8914-107197809746}"/>
    <pc:docChg chg="custSel modSld">
      <pc:chgData name="lan thi" userId="d450f79a59d05e34" providerId="LiveId" clId="{7FE6D84F-3625-4CF3-8914-107197809746}" dt="2023-08-25T14:07:24.174" v="17" actId="478"/>
      <pc:docMkLst>
        <pc:docMk/>
      </pc:docMkLst>
      <pc:sldChg chg="delSp mod">
        <pc:chgData name="lan thi" userId="d450f79a59d05e34" providerId="LiveId" clId="{7FE6D84F-3625-4CF3-8914-107197809746}" dt="2023-08-25T14:06:55.761" v="16" actId="478"/>
        <pc:sldMkLst>
          <pc:docMk/>
          <pc:sldMk cId="952684967" sldId="256"/>
        </pc:sldMkLst>
        <pc:spChg chg="del">
          <ac:chgData name="lan thi" userId="d450f79a59d05e34" providerId="LiveId" clId="{7FE6D84F-3625-4CF3-8914-107197809746}" dt="2023-08-25T14:06:55.761" v="16" actId="478"/>
          <ac:spMkLst>
            <pc:docMk/>
            <pc:sldMk cId="952684967" sldId="256"/>
            <ac:spMk id="3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27:37.349" v="0" actId="478"/>
        <pc:sldMkLst>
          <pc:docMk/>
          <pc:sldMk cId="616796903" sldId="259"/>
        </pc:sldMkLst>
        <pc:spChg chg="del">
          <ac:chgData name="lan thi" userId="d450f79a59d05e34" providerId="LiveId" clId="{7FE6D84F-3625-4CF3-8914-107197809746}" dt="2023-08-21T08:27:37.349" v="0" actId="478"/>
          <ac:spMkLst>
            <pc:docMk/>
            <pc:sldMk cId="616796903" sldId="259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27:55.453" v="2" actId="478"/>
        <pc:sldMkLst>
          <pc:docMk/>
          <pc:sldMk cId="1788938702" sldId="260"/>
        </pc:sldMkLst>
        <pc:spChg chg="del">
          <ac:chgData name="lan thi" userId="d450f79a59d05e34" providerId="LiveId" clId="{7FE6D84F-3625-4CF3-8914-107197809746}" dt="2023-08-21T08:27:55.453" v="2" actId="478"/>
          <ac:spMkLst>
            <pc:docMk/>
            <pc:sldMk cId="1788938702" sldId="260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27:49.277" v="1" actId="478"/>
        <pc:sldMkLst>
          <pc:docMk/>
          <pc:sldMk cId="1475775116" sldId="261"/>
        </pc:sldMkLst>
        <pc:spChg chg="del">
          <ac:chgData name="lan thi" userId="d450f79a59d05e34" providerId="LiveId" clId="{7FE6D84F-3625-4CF3-8914-107197809746}" dt="2023-08-21T08:27:49.277" v="1" actId="478"/>
          <ac:spMkLst>
            <pc:docMk/>
            <pc:sldMk cId="1475775116" sldId="261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28:39.591" v="3" actId="478"/>
        <pc:sldMkLst>
          <pc:docMk/>
          <pc:sldMk cId="1808479188" sldId="262"/>
        </pc:sldMkLst>
        <pc:spChg chg="del">
          <ac:chgData name="lan thi" userId="d450f79a59d05e34" providerId="LiveId" clId="{7FE6D84F-3625-4CF3-8914-107197809746}" dt="2023-08-21T08:28:39.591" v="3" actId="478"/>
          <ac:spMkLst>
            <pc:docMk/>
            <pc:sldMk cId="1808479188" sldId="262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30:43.782" v="15" actId="478"/>
        <pc:sldMkLst>
          <pc:docMk/>
          <pc:sldMk cId="808163675" sldId="264"/>
        </pc:sldMkLst>
        <pc:spChg chg="del">
          <ac:chgData name="lan thi" userId="d450f79a59d05e34" providerId="LiveId" clId="{7FE6D84F-3625-4CF3-8914-107197809746}" dt="2023-08-21T08:30:43.782" v="15" actId="478"/>
          <ac:spMkLst>
            <pc:docMk/>
            <pc:sldMk cId="808163675" sldId="264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30:34.304" v="13" actId="478"/>
        <pc:sldMkLst>
          <pc:docMk/>
          <pc:sldMk cId="945131805" sldId="265"/>
        </pc:sldMkLst>
        <pc:spChg chg="del">
          <ac:chgData name="lan thi" userId="d450f79a59d05e34" providerId="LiveId" clId="{7FE6D84F-3625-4CF3-8914-107197809746}" dt="2023-08-21T08:30:34.304" v="13" actId="478"/>
          <ac:spMkLst>
            <pc:docMk/>
            <pc:sldMk cId="945131805" sldId="265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30:39.064" v="14" actId="478"/>
        <pc:sldMkLst>
          <pc:docMk/>
          <pc:sldMk cId="2058552940" sldId="266"/>
        </pc:sldMkLst>
        <pc:spChg chg="del">
          <ac:chgData name="lan thi" userId="d450f79a59d05e34" providerId="LiveId" clId="{7FE6D84F-3625-4CF3-8914-107197809746}" dt="2023-08-21T08:30:39.064" v="14" actId="478"/>
          <ac:spMkLst>
            <pc:docMk/>
            <pc:sldMk cId="2058552940" sldId="266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30:28.800" v="12" actId="478"/>
        <pc:sldMkLst>
          <pc:docMk/>
          <pc:sldMk cId="1697024056" sldId="267"/>
        </pc:sldMkLst>
        <pc:spChg chg="del">
          <ac:chgData name="lan thi" userId="d450f79a59d05e34" providerId="LiveId" clId="{7FE6D84F-3625-4CF3-8914-107197809746}" dt="2023-08-21T08:30:28.800" v="12" actId="478"/>
          <ac:spMkLst>
            <pc:docMk/>
            <pc:sldMk cId="1697024056" sldId="267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30:21.303" v="11" actId="478"/>
        <pc:sldMkLst>
          <pc:docMk/>
          <pc:sldMk cId="2643807686" sldId="269"/>
        </pc:sldMkLst>
        <pc:spChg chg="del">
          <ac:chgData name="lan thi" userId="d450f79a59d05e34" providerId="LiveId" clId="{7FE6D84F-3625-4CF3-8914-107197809746}" dt="2023-08-21T08:30:21.303" v="11" actId="478"/>
          <ac:spMkLst>
            <pc:docMk/>
            <pc:sldMk cId="2643807686" sldId="269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30:12.477" v="9" actId="478"/>
        <pc:sldMkLst>
          <pc:docMk/>
          <pc:sldMk cId="1202863929" sldId="270"/>
        </pc:sldMkLst>
        <pc:spChg chg="del">
          <ac:chgData name="lan thi" userId="d450f79a59d05e34" providerId="LiveId" clId="{7FE6D84F-3625-4CF3-8914-107197809746}" dt="2023-08-21T08:30:12.477" v="9" actId="478"/>
          <ac:spMkLst>
            <pc:docMk/>
            <pc:sldMk cId="1202863929" sldId="270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30:16.190" v="10" actId="478"/>
        <pc:sldMkLst>
          <pc:docMk/>
          <pc:sldMk cId="3465308610" sldId="271"/>
        </pc:sldMkLst>
        <pc:spChg chg="del">
          <ac:chgData name="lan thi" userId="d450f79a59d05e34" providerId="LiveId" clId="{7FE6D84F-3625-4CF3-8914-107197809746}" dt="2023-08-21T08:30:16.190" v="10" actId="478"/>
          <ac:spMkLst>
            <pc:docMk/>
            <pc:sldMk cId="3465308610" sldId="271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5T14:07:24.174" v="17" actId="478"/>
        <pc:sldMkLst>
          <pc:docMk/>
          <pc:sldMk cId="3185718516" sldId="273"/>
        </pc:sldMkLst>
        <pc:spChg chg="del">
          <ac:chgData name="lan thi" userId="d450f79a59d05e34" providerId="LiveId" clId="{7FE6D84F-3625-4CF3-8914-107197809746}" dt="2023-08-25T14:07:24.174" v="17" actId="478"/>
          <ac:spMkLst>
            <pc:docMk/>
            <pc:sldMk cId="3185718516" sldId="273"/>
            <ac:spMk id="2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30:05.246" v="8" actId="478"/>
        <pc:sldMkLst>
          <pc:docMk/>
          <pc:sldMk cId="4273425933" sldId="275"/>
        </pc:sldMkLst>
        <pc:spChg chg="del">
          <ac:chgData name="lan thi" userId="d450f79a59d05e34" providerId="LiveId" clId="{7FE6D84F-3625-4CF3-8914-107197809746}" dt="2023-08-21T08:30:05.246" v="8" actId="478"/>
          <ac:spMkLst>
            <pc:docMk/>
            <pc:sldMk cId="4273425933" sldId="275"/>
            <ac:spMk id="2" creationId="{00000000-0000-0000-0000-000000000000}"/>
          </ac:spMkLst>
        </pc:spChg>
      </pc:sldChg>
      <pc:sldChg chg="delSp modSp mod">
        <pc:chgData name="lan thi" userId="d450f79a59d05e34" providerId="LiveId" clId="{7FE6D84F-3625-4CF3-8914-107197809746}" dt="2023-08-21T08:29:57.713" v="7" actId="14100"/>
        <pc:sldMkLst>
          <pc:docMk/>
          <pc:sldMk cId="2873994360" sldId="277"/>
        </pc:sldMkLst>
        <pc:spChg chg="del">
          <ac:chgData name="lan thi" userId="d450f79a59d05e34" providerId="LiveId" clId="{7FE6D84F-3625-4CF3-8914-107197809746}" dt="2023-08-21T08:29:53.633" v="6" actId="478"/>
          <ac:spMkLst>
            <pc:docMk/>
            <pc:sldMk cId="2873994360" sldId="277"/>
            <ac:spMk id="2" creationId="{00000000-0000-0000-0000-000000000000}"/>
          </ac:spMkLst>
        </pc:spChg>
        <pc:spChg chg="mod">
          <ac:chgData name="lan thi" userId="d450f79a59d05e34" providerId="LiveId" clId="{7FE6D84F-3625-4CF3-8914-107197809746}" dt="2023-08-21T08:29:57.713" v="7" actId="14100"/>
          <ac:spMkLst>
            <pc:docMk/>
            <pc:sldMk cId="2873994360" sldId="277"/>
            <ac:spMk id="3" creationId="{00000000-0000-0000-0000-000000000000}"/>
          </ac:spMkLst>
        </pc:spChg>
      </pc:sldChg>
      <pc:sldChg chg="delSp mod">
        <pc:chgData name="lan thi" userId="d450f79a59d05e34" providerId="LiveId" clId="{7FE6D84F-3625-4CF3-8914-107197809746}" dt="2023-08-21T08:29:25.875" v="4" actId="478"/>
        <pc:sldMkLst>
          <pc:docMk/>
          <pc:sldMk cId="3817459040" sldId="278"/>
        </pc:sldMkLst>
        <pc:spChg chg="del">
          <ac:chgData name="lan thi" userId="d450f79a59d05e34" providerId="LiveId" clId="{7FE6D84F-3625-4CF3-8914-107197809746}" dt="2023-08-21T08:29:25.875" v="4" actId="478"/>
          <ac:spMkLst>
            <pc:docMk/>
            <pc:sldMk cId="3817459040" sldId="278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1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7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1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0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8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8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9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1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0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78AE-42F2-4267-9F08-9A7AA1D871E1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793A1-3034-4950-B106-05D2F6C3A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6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4191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KẾ</a:t>
            </a:r>
            <a:r>
              <a:rPr lang="vi-VN" b="1" dirty="0"/>
              <a:t> HOẠCH BÀI DẠY</a:t>
            </a:r>
            <a:br>
              <a:rPr lang="en-US" dirty="0"/>
            </a:br>
            <a:r>
              <a:rPr lang="vi-VN" b="1" dirty="0"/>
              <a:t>TÊN BÀI</a:t>
            </a:r>
            <a:r>
              <a:rPr lang="en-US" b="1" dirty="0"/>
              <a:t> DẠY: ÔN TẬP CHƯƠNG IV</a:t>
            </a:r>
            <a:br>
              <a:rPr lang="en-US" dirty="0"/>
            </a:br>
            <a:r>
              <a:rPr lang="vi-VN" dirty="0"/>
              <a:t>Môn học/Hoạt động giáo dục: Toán</a:t>
            </a:r>
            <a:r>
              <a:rPr lang="en-US" dirty="0"/>
              <a:t>; </a:t>
            </a:r>
            <a:r>
              <a:rPr lang="en-US" dirty="0" err="1"/>
              <a:t>lớp</a:t>
            </a:r>
            <a:r>
              <a:rPr lang="en-US" dirty="0"/>
              <a:t>: 11</a:t>
            </a:r>
            <a:br>
              <a:rPr lang="en-US" dirty="0"/>
            </a:b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: (02 </a:t>
            </a:r>
            <a:r>
              <a:rPr lang="en-US" dirty="0" err="1"/>
              <a:t>tiết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84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ài 5 trang 120 Toán 11 Tập 1 | Cánh diều Giải Toán 1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400"/>
            <a:ext cx="5124450" cy="27717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057400" y="4191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Nối</a:t>
            </a:r>
            <a:r>
              <a:rPr lang="en-US" dirty="0"/>
              <a:t> NE, NE </a:t>
            </a:r>
            <a:r>
              <a:rPr lang="en-US" dirty="0" err="1"/>
              <a:t>cắt</a:t>
            </a:r>
            <a:r>
              <a:rPr lang="en-US" dirty="0"/>
              <a:t> CD </a:t>
            </a:r>
            <a:r>
              <a:rPr lang="en-US" dirty="0" err="1"/>
              <a:t>tại</a:t>
            </a:r>
            <a:r>
              <a:rPr lang="en-US" dirty="0"/>
              <a:t> Q.</a:t>
            </a:r>
          </a:p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CD ∩ NE = {Q};</a:t>
            </a:r>
          </a:p>
          <a:p>
            <a:r>
              <a:rPr lang="en-US" dirty="0"/>
              <a:t>           NE ⊂ (MNP)</a:t>
            </a:r>
          </a:p>
          <a:p>
            <a:r>
              <a:rPr lang="pt-BR" dirty="0"/>
              <a:t>Do đó CD ∩ (MNP) = {Q}.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3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ài 5 trang 120 Toán 11 Tập 1 | Cánh diều Giải Toán 1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"/>
            <a:ext cx="5200650" cy="28098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447800" y="3657600"/>
            <a:ext cx="6400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P ∈ AC, </a:t>
            </a:r>
            <a:r>
              <a:rPr lang="en-US" dirty="0" err="1"/>
              <a:t>mà</a:t>
            </a:r>
            <a:r>
              <a:rPr lang="en-US" dirty="0"/>
              <a:t> AC ⊂ (ACD) </a:t>
            </a:r>
            <a:r>
              <a:rPr lang="en-US" dirty="0" err="1"/>
              <a:t>nên</a:t>
            </a:r>
            <a:r>
              <a:rPr lang="en-US" dirty="0"/>
              <a:t> P ∈ (ACD);</a:t>
            </a:r>
          </a:p>
          <a:p>
            <a:r>
              <a:rPr lang="en-US" dirty="0" err="1"/>
              <a:t>Mà</a:t>
            </a:r>
            <a:r>
              <a:rPr lang="en-US" dirty="0"/>
              <a:t> P ∈ (MNP) </a:t>
            </a:r>
            <a:r>
              <a:rPr lang="en-US" dirty="0" err="1"/>
              <a:t>nên</a:t>
            </a:r>
            <a:r>
              <a:rPr lang="en-US" dirty="0"/>
              <a:t> P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(ACD) </a:t>
            </a:r>
            <a:r>
              <a:rPr lang="en-US" dirty="0" err="1"/>
              <a:t>và</a:t>
            </a:r>
            <a:r>
              <a:rPr lang="en-US" dirty="0"/>
              <a:t> (MNP).</a:t>
            </a:r>
          </a:p>
          <a:p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Q ∈ CD </a:t>
            </a:r>
            <a:r>
              <a:rPr lang="en-US" dirty="0" err="1"/>
              <a:t>và</a:t>
            </a:r>
            <a:r>
              <a:rPr lang="en-US" dirty="0"/>
              <a:t> CD ⊂ (ACD) </a:t>
            </a:r>
            <a:r>
              <a:rPr lang="en-US" dirty="0" err="1"/>
              <a:t>nên</a:t>
            </a:r>
            <a:r>
              <a:rPr lang="en-US" dirty="0"/>
              <a:t> Q ∈ (ACD);</a:t>
            </a:r>
          </a:p>
          <a:p>
            <a:r>
              <a:rPr lang="en-US" dirty="0" err="1"/>
              <a:t>Mà</a:t>
            </a:r>
            <a:r>
              <a:rPr lang="en-US" dirty="0"/>
              <a:t> Q ∈ (MNP) </a:t>
            </a:r>
            <a:r>
              <a:rPr lang="en-US" dirty="0" err="1"/>
              <a:t>nên</a:t>
            </a:r>
            <a:r>
              <a:rPr lang="en-US" dirty="0"/>
              <a:t> Q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(ACD) </a:t>
            </a:r>
            <a:r>
              <a:rPr lang="en-US" dirty="0" err="1"/>
              <a:t>và</a:t>
            </a:r>
            <a:r>
              <a:rPr lang="en-US" dirty="0"/>
              <a:t> (MNP).</a:t>
            </a:r>
          </a:p>
          <a:p>
            <a:r>
              <a:rPr lang="en-US" dirty="0"/>
              <a:t>Do </a:t>
            </a:r>
            <a:r>
              <a:rPr lang="en-US" dirty="0" err="1"/>
              <a:t>đó</a:t>
            </a:r>
            <a:r>
              <a:rPr lang="en-US" dirty="0"/>
              <a:t> PQ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tuyến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phẳng</a:t>
            </a:r>
            <a:r>
              <a:rPr lang="en-US" dirty="0"/>
              <a:t> (ACD) </a:t>
            </a:r>
            <a:r>
              <a:rPr lang="en-US" dirty="0" err="1"/>
              <a:t>và</a:t>
            </a:r>
            <a:r>
              <a:rPr lang="en-US" dirty="0"/>
              <a:t> (MNP).</a:t>
            </a:r>
          </a:p>
        </p:txBody>
      </p:sp>
    </p:spTree>
    <p:extLst>
      <p:ext uri="{BB962C8B-B14F-4D97-AF65-F5344CB8AC3E}">
        <p14:creationId xmlns:p14="http://schemas.microsoft.com/office/powerpoint/2010/main" val="205855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ài 5 trang 120 Toán 11 Tập 1 | Cánh diều Giải Toán 1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"/>
            <a:ext cx="5133975" cy="27622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81000" y="3048000"/>
            <a:ext cx="8229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G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ABD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tuyến</a:t>
            </a:r>
            <a:r>
              <a:rPr lang="en-US" dirty="0"/>
              <a:t> DM, AN </a:t>
            </a:r>
            <a:r>
              <a:rPr lang="en-US" dirty="0" err="1"/>
              <a:t>của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qua G.</a:t>
            </a:r>
          </a:p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G ∈ AN </a:t>
            </a:r>
            <a:r>
              <a:rPr lang="en-US" dirty="0" err="1"/>
              <a:t>mà</a:t>
            </a:r>
            <a:r>
              <a:rPr lang="en-US" dirty="0"/>
              <a:t> AN ⊂ (ANC) </a:t>
            </a:r>
            <a:r>
              <a:rPr lang="en-US" dirty="0" err="1"/>
              <a:t>nên</a:t>
            </a:r>
            <a:r>
              <a:rPr lang="en-US" dirty="0"/>
              <a:t> G ∈ (ANC);</a:t>
            </a:r>
          </a:p>
          <a:p>
            <a:r>
              <a:rPr lang="en-US" dirty="0"/>
              <a:t>           G ∈ DM </a:t>
            </a:r>
            <a:r>
              <a:rPr lang="en-US" dirty="0" err="1"/>
              <a:t>mà</a:t>
            </a:r>
            <a:r>
              <a:rPr lang="en-US" dirty="0"/>
              <a:t> DM ⊂ (MDC) </a:t>
            </a:r>
            <a:r>
              <a:rPr lang="en-US" dirty="0" err="1"/>
              <a:t>nên</a:t>
            </a:r>
            <a:r>
              <a:rPr lang="en-US" dirty="0"/>
              <a:t> G ∈ (MDC).</a:t>
            </a:r>
          </a:p>
          <a:p>
            <a:r>
              <a:rPr lang="en-US" dirty="0"/>
              <a:t>Do </a:t>
            </a:r>
            <a:r>
              <a:rPr lang="en-US" dirty="0" err="1"/>
              <a:t>đó</a:t>
            </a:r>
            <a:r>
              <a:rPr lang="en-US" dirty="0"/>
              <a:t> G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phẳng</a:t>
            </a:r>
            <a:r>
              <a:rPr lang="en-US" dirty="0"/>
              <a:t> (ANC) </a:t>
            </a:r>
            <a:r>
              <a:rPr lang="en-US" dirty="0" err="1"/>
              <a:t>và</a:t>
            </a:r>
            <a:r>
              <a:rPr lang="en-US" dirty="0"/>
              <a:t> (MDC).</a:t>
            </a:r>
          </a:p>
          <a:p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: C ∈ (ANC) </a:t>
            </a:r>
            <a:r>
              <a:rPr lang="en-US" dirty="0" err="1"/>
              <a:t>và</a:t>
            </a:r>
            <a:r>
              <a:rPr lang="en-US" dirty="0"/>
              <a:t> C ∈ (MDC) </a:t>
            </a:r>
            <a:r>
              <a:rPr lang="en-US" dirty="0" err="1"/>
              <a:t>nên</a:t>
            </a:r>
            <a:r>
              <a:rPr lang="en-US" dirty="0"/>
              <a:t> C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phẳng</a:t>
            </a:r>
            <a:r>
              <a:rPr lang="en-US" dirty="0"/>
              <a:t> (ANC) </a:t>
            </a:r>
            <a:r>
              <a:rPr lang="en-US" dirty="0" err="1"/>
              <a:t>và</a:t>
            </a:r>
            <a:r>
              <a:rPr lang="en-US" dirty="0"/>
              <a:t> (MDC).</a:t>
            </a:r>
          </a:p>
          <a:p>
            <a:r>
              <a:rPr lang="en-US" dirty="0" err="1"/>
              <a:t>Vậy</a:t>
            </a:r>
            <a:r>
              <a:rPr lang="en-US" dirty="0"/>
              <a:t> GC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tuyến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phẳng</a:t>
            </a:r>
            <a:r>
              <a:rPr lang="en-US" dirty="0"/>
              <a:t> (ANC) </a:t>
            </a:r>
            <a:r>
              <a:rPr lang="en-US" dirty="0" err="1"/>
              <a:t>và</a:t>
            </a:r>
            <a:r>
              <a:rPr lang="en-US" dirty="0"/>
              <a:t> (MDC).</a:t>
            </a:r>
          </a:p>
          <a:p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, I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MQ </a:t>
            </a:r>
            <a:r>
              <a:rPr lang="en-US" dirty="0" err="1"/>
              <a:t>và</a:t>
            </a:r>
            <a:r>
              <a:rPr lang="en-US" dirty="0"/>
              <a:t> NP </a:t>
            </a:r>
            <a:r>
              <a:rPr lang="en-US" dirty="0" err="1"/>
              <a:t>nên</a:t>
            </a:r>
            <a:r>
              <a:rPr lang="en-US" dirty="0"/>
              <a:t> I ∈ MQ </a:t>
            </a:r>
            <a:r>
              <a:rPr lang="en-US" dirty="0" err="1"/>
              <a:t>và</a:t>
            </a:r>
            <a:r>
              <a:rPr lang="en-US" dirty="0"/>
              <a:t> I ∈ NP.</a:t>
            </a:r>
          </a:p>
          <a:p>
            <a:r>
              <a:rPr lang="pt-BR" dirty="0"/>
              <a:t>Vì I ∈ MQ mà MQ ⊂ (MDC) nên I ∈ (MDC)</a:t>
            </a:r>
            <a:endParaRPr lang="en-US" dirty="0"/>
          </a:p>
          <a:p>
            <a:r>
              <a:rPr lang="pt-BR" dirty="0"/>
              <a:t>Vì I ∈ NP mà NP ⊂ (ANC) nên I ∈ (ANC)</a:t>
            </a:r>
            <a:endParaRPr lang="en-US" dirty="0"/>
          </a:p>
          <a:p>
            <a:r>
              <a:rPr lang="pt-BR" dirty="0"/>
              <a:t>Do đó giao tuyến GC của hai mặt phẳng (ANC) và (MDC) đi qua điểm I.</a:t>
            </a:r>
            <a:endParaRPr lang="en-US" dirty="0"/>
          </a:p>
          <a:p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C, I, G </a:t>
            </a:r>
            <a:r>
              <a:rPr lang="en-US" dirty="0" err="1"/>
              <a:t>thẳng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702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2.2 </a:t>
            </a:r>
            <a:r>
              <a:rPr lang="en-US" b="1" dirty="0" err="1"/>
              <a:t>Chứng</a:t>
            </a:r>
            <a:r>
              <a:rPr lang="en-US" b="1" dirty="0"/>
              <a:t> minh </a:t>
            </a:r>
            <a:r>
              <a:rPr lang="en-US" b="1" dirty="0" err="1"/>
              <a:t>hai</a:t>
            </a:r>
            <a:r>
              <a:rPr lang="en-US" b="1" dirty="0"/>
              <a:t> </a:t>
            </a:r>
            <a:r>
              <a:rPr lang="en-US" b="1" dirty="0" err="1"/>
              <a:t>đường</a:t>
            </a:r>
            <a:r>
              <a:rPr lang="en-US" b="1" dirty="0"/>
              <a:t> </a:t>
            </a:r>
            <a:r>
              <a:rPr lang="en-US" b="1" dirty="0" err="1"/>
              <a:t>thẳng</a:t>
            </a:r>
            <a:r>
              <a:rPr lang="en-US" b="1" dirty="0"/>
              <a:t> song </a:t>
            </a:r>
            <a:r>
              <a:rPr lang="en-US" b="1" dirty="0" err="1"/>
              <a:t>song</a:t>
            </a:r>
            <a:r>
              <a:rPr lang="en-US" b="1" dirty="0"/>
              <a:t>, </a:t>
            </a:r>
            <a:r>
              <a:rPr lang="en-US" b="1" dirty="0" err="1"/>
              <a:t>đường</a:t>
            </a:r>
            <a:r>
              <a:rPr lang="en-US" b="1" dirty="0"/>
              <a:t> </a:t>
            </a:r>
            <a:r>
              <a:rPr lang="en-US" b="1" dirty="0" err="1"/>
              <a:t>thẳng</a:t>
            </a:r>
            <a:r>
              <a:rPr lang="en-US" b="1" dirty="0"/>
              <a:t> song </a:t>
            </a:r>
            <a:r>
              <a:rPr lang="en-US" b="1" dirty="0" err="1"/>
              <a:t>song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mặt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1"/>
            <a:ext cx="8229600" cy="2971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Bài</a:t>
            </a:r>
            <a:r>
              <a:rPr lang="en-US" b="1" dirty="0"/>
              <a:t> 7 (</a:t>
            </a:r>
            <a:r>
              <a:rPr lang="en-US" dirty="0" err="1"/>
              <a:t>trang</a:t>
            </a:r>
            <a:r>
              <a:rPr lang="en-US" dirty="0"/>
              <a:t> 121 </a:t>
            </a:r>
            <a:r>
              <a:rPr lang="en-US" dirty="0" err="1"/>
              <a:t>Toán</a:t>
            </a:r>
            <a:r>
              <a:rPr lang="en-US" dirty="0"/>
              <a:t> 11 </a:t>
            </a:r>
            <a:r>
              <a:rPr lang="en-US" dirty="0" err="1"/>
              <a:t>Tập</a:t>
            </a:r>
            <a:r>
              <a:rPr lang="en-US" dirty="0"/>
              <a:t> 1):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47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ài 7 trang 121 Toán 11 Tập 1 | Cánh diều Giải Toán 1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"/>
            <a:ext cx="2924175" cy="29527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990600" y="3581400"/>
            <a:ext cx="7086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(SAB), </a:t>
            </a:r>
            <a:r>
              <a:rPr lang="en-US" dirty="0" err="1"/>
              <a:t>xét</a:t>
            </a:r>
            <a:r>
              <a:rPr lang="en-US" dirty="0"/>
              <a:t> DSAB </a:t>
            </a:r>
            <a:r>
              <a:rPr lang="en-US" dirty="0" err="1"/>
              <a:t>có</a:t>
            </a:r>
            <a:r>
              <a:rPr lang="en-US" dirty="0"/>
              <a:t> M, N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lượt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SA, SB </a:t>
            </a:r>
            <a:r>
              <a:rPr lang="en-US" dirty="0" err="1"/>
              <a:t>nên</a:t>
            </a:r>
            <a:r>
              <a:rPr lang="en-US" dirty="0"/>
              <a:t> MN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tam </a:t>
            </a:r>
            <a:r>
              <a:rPr lang="en-US" dirty="0" err="1"/>
              <a:t>giác</a:t>
            </a:r>
            <a:endParaRPr lang="en-US" dirty="0"/>
          </a:p>
          <a:p>
            <a:r>
              <a:rPr lang="en-US" dirty="0"/>
              <a:t>Do </a:t>
            </a:r>
            <a:r>
              <a:rPr lang="en-US" dirty="0" err="1"/>
              <a:t>đó</a:t>
            </a:r>
            <a:r>
              <a:rPr lang="en-US" dirty="0"/>
              <a:t> MN // AB.</a:t>
            </a:r>
          </a:p>
          <a:p>
            <a:r>
              <a:rPr lang="en-US" dirty="0" err="1"/>
              <a:t>Mà</a:t>
            </a:r>
            <a:r>
              <a:rPr lang="en-US" dirty="0"/>
              <a:t> AB // CD (</a:t>
            </a:r>
            <a:r>
              <a:rPr lang="en-US" dirty="0" err="1"/>
              <a:t>giả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) </a:t>
            </a:r>
            <a:r>
              <a:rPr lang="en-US" dirty="0" err="1"/>
              <a:t>nên</a:t>
            </a:r>
            <a:r>
              <a:rPr lang="en-US" dirty="0"/>
              <a:t> MN // CD.</a:t>
            </a:r>
          </a:p>
          <a:p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CD ⊂ (SCD) </a:t>
            </a:r>
            <a:r>
              <a:rPr lang="en-US" dirty="0" err="1"/>
              <a:t>nên</a:t>
            </a:r>
            <a:r>
              <a:rPr lang="en-US" dirty="0"/>
              <a:t> MN // (SCD).</a:t>
            </a:r>
          </a:p>
        </p:txBody>
      </p:sp>
    </p:spTree>
    <p:extLst>
      <p:ext uri="{BB962C8B-B14F-4D97-AF65-F5344CB8AC3E}">
        <p14:creationId xmlns:p14="http://schemas.microsoft.com/office/powerpoint/2010/main" val="264380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ài 7 trang 121 Toán 11 Tập 1 | Cánh diều Giải Toán 1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57200"/>
            <a:ext cx="2828925" cy="27336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600200" y="3733800"/>
            <a:ext cx="609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Theo </a:t>
            </a:r>
            <a:r>
              <a:rPr lang="en-US" dirty="0" err="1"/>
              <a:t>câu</a:t>
            </a:r>
            <a:r>
              <a:rPr lang="en-US" dirty="0"/>
              <a:t> a, MN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 Δ∆SAB </a:t>
            </a:r>
            <a:r>
              <a:rPr lang="en-US" dirty="0" err="1"/>
              <a:t>nên</a:t>
            </a:r>
            <a:r>
              <a:rPr lang="en-US" dirty="0"/>
              <a:t> MN = 1212 AB</a:t>
            </a:r>
          </a:p>
          <a:p>
            <a:r>
              <a:rPr lang="en-US" dirty="0" err="1"/>
              <a:t>Mà</a:t>
            </a:r>
            <a:r>
              <a:rPr lang="en-US" dirty="0"/>
              <a:t> AB = 2CD hay CD = 1212 AB</a:t>
            </a:r>
          </a:p>
          <a:p>
            <a:r>
              <a:rPr lang="en-US" dirty="0"/>
              <a:t>Do </a:t>
            </a:r>
            <a:r>
              <a:rPr lang="en-US" dirty="0" err="1"/>
              <a:t>đó</a:t>
            </a:r>
            <a:r>
              <a:rPr lang="en-US" dirty="0"/>
              <a:t> MN = CD.</a:t>
            </a:r>
          </a:p>
          <a:p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MNCD </a:t>
            </a:r>
            <a:r>
              <a:rPr lang="en-US" dirty="0" err="1"/>
              <a:t>có</a:t>
            </a:r>
            <a:r>
              <a:rPr lang="en-US" dirty="0"/>
              <a:t>: MN // CD </a:t>
            </a:r>
            <a:r>
              <a:rPr lang="en-US" dirty="0" err="1"/>
              <a:t>và</a:t>
            </a:r>
            <a:r>
              <a:rPr lang="en-US" dirty="0"/>
              <a:t> MN = CD </a:t>
            </a:r>
            <a:r>
              <a:rPr lang="en-US" dirty="0" err="1"/>
              <a:t>nên</a:t>
            </a:r>
            <a:r>
              <a:rPr lang="en-US" dirty="0"/>
              <a:t> MNCD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hành</a:t>
            </a:r>
            <a:endParaRPr lang="en-US" dirty="0"/>
          </a:p>
          <a:p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DM // CN</a:t>
            </a:r>
          </a:p>
          <a:p>
            <a:r>
              <a:rPr lang="en-US" dirty="0" err="1"/>
              <a:t>Mà</a:t>
            </a:r>
            <a:r>
              <a:rPr lang="en-US" dirty="0"/>
              <a:t> CN ⊂ (SBC) </a:t>
            </a:r>
            <a:r>
              <a:rPr lang="en-US" dirty="0" err="1"/>
              <a:t>nên</a:t>
            </a:r>
            <a:r>
              <a:rPr lang="en-US" dirty="0"/>
              <a:t> DM // (SBC).</a:t>
            </a:r>
          </a:p>
        </p:txBody>
      </p:sp>
    </p:spTree>
    <p:extLst>
      <p:ext uri="{BB962C8B-B14F-4D97-AF65-F5344CB8AC3E}">
        <p14:creationId xmlns:p14="http://schemas.microsoft.com/office/powerpoint/2010/main" val="120286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ài 7 trang 121 Toán 11 Tập 1 | Cánh diều Giải Toán 1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57200"/>
            <a:ext cx="2781300" cy="275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295400" y="3429000"/>
            <a:ext cx="678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•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(ABCD), </a:t>
            </a:r>
            <a:r>
              <a:rPr lang="en-US" dirty="0" err="1"/>
              <a:t>gọi</a:t>
            </a:r>
            <a:r>
              <a:rPr lang="en-US" dirty="0"/>
              <a:t> O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AC </a:t>
            </a:r>
            <a:r>
              <a:rPr lang="en-US" dirty="0" err="1"/>
              <a:t>và</a:t>
            </a:r>
            <a:r>
              <a:rPr lang="en-US" dirty="0"/>
              <a:t> BD.</a:t>
            </a:r>
          </a:p>
          <a:p>
            <a:r>
              <a:rPr lang="pt-BR" dirty="0"/>
              <a:t>Do AB // CD, theo hệ quả định lí Thalès ta có: OB/DO=AB/CD=2/1</a:t>
            </a:r>
            <a:endParaRPr lang="en-US" dirty="0"/>
          </a:p>
          <a:p>
            <a:r>
              <a:rPr lang="pt-BR" dirty="0"/>
              <a:t>Suy ra OB/(DO+OB)=2/(1+2) hay  OB/DB=2/3</a:t>
            </a:r>
            <a:endParaRPr lang="en-US" dirty="0"/>
          </a:p>
          <a:p>
            <a:r>
              <a:rPr lang="pt-BR" dirty="0"/>
              <a:t>• Trong mp(SDB), xét </a:t>
            </a:r>
            <a:r>
              <a:rPr lang="en-US" dirty="0"/>
              <a:t>Δ</a:t>
            </a:r>
            <a:r>
              <a:rPr lang="pt-BR" dirty="0"/>
              <a:t>∆SDB có SI/SD=OB/DB=2/3/  nên IO // SB (theo định lí Thalès đảo)</a:t>
            </a:r>
            <a:endParaRPr lang="en-US" dirty="0"/>
          </a:p>
          <a:p>
            <a:r>
              <a:rPr lang="pt-BR" dirty="0"/>
              <a:t>Mà IO ⊂ (AIC) nên SB // (AIC).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30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2.3: </a:t>
            </a:r>
            <a:r>
              <a:rPr lang="en-US" b="1" dirty="0" err="1"/>
              <a:t>ôn</a:t>
            </a:r>
            <a:r>
              <a:rPr lang="en-US" b="1" dirty="0"/>
              <a:t>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nội</a:t>
            </a:r>
            <a:r>
              <a:rPr lang="en-US" b="1" dirty="0"/>
              <a:t> dung </a:t>
            </a:r>
            <a:r>
              <a:rPr lang="en-US" b="1" dirty="0" err="1"/>
              <a:t>hai</a:t>
            </a:r>
            <a:r>
              <a:rPr lang="en-US" b="1" dirty="0"/>
              <a:t> </a:t>
            </a:r>
            <a:r>
              <a:rPr lang="en-US" b="1" dirty="0" err="1"/>
              <a:t>mặt</a:t>
            </a:r>
            <a:r>
              <a:rPr lang="en-US" b="1" dirty="0"/>
              <a:t> </a:t>
            </a:r>
            <a:r>
              <a:rPr lang="en-US" b="1" dirty="0" err="1"/>
              <a:t>phẳng</a:t>
            </a:r>
            <a:r>
              <a:rPr lang="en-US" b="1" dirty="0"/>
              <a:t> song </a:t>
            </a:r>
            <a:r>
              <a:rPr lang="en-US" b="1" dirty="0" err="1"/>
              <a:t>song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Bài</a:t>
            </a:r>
            <a:r>
              <a:rPr lang="en-US" dirty="0"/>
              <a:t> 9(SGK\121)</a:t>
            </a:r>
          </a:p>
          <a:p>
            <a:pPr marL="0" indent="0">
              <a:buNone/>
            </a:pPr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(ADD’A’) // (CBC’B’);</a:t>
            </a:r>
          </a:p>
          <a:p>
            <a:pPr marL="0" indent="0">
              <a:buNone/>
            </a:pPr>
            <a:r>
              <a:rPr lang="en-US" dirty="0"/>
              <a:t>          (ADD’A’) ∩ (DCB’A’) = A’D;</a:t>
            </a:r>
          </a:p>
          <a:p>
            <a:pPr marL="0" indent="0">
              <a:buNone/>
            </a:pPr>
            <a:r>
              <a:rPr lang="en-US" dirty="0"/>
              <a:t>           (CBC’B’) ∩ (DCB’A’) = B’C.</a:t>
            </a:r>
          </a:p>
          <a:p>
            <a:pPr marL="0" indent="0">
              <a:buNone/>
            </a:pPr>
            <a:r>
              <a:rPr lang="en-US" dirty="0"/>
              <a:t>Do </a:t>
            </a:r>
            <a:r>
              <a:rPr lang="en-US" dirty="0" err="1"/>
              <a:t>đó</a:t>
            </a:r>
            <a:r>
              <a:rPr lang="en-US" dirty="0"/>
              <a:t> A’D // B’C, </a:t>
            </a:r>
            <a:r>
              <a:rPr lang="en-US" dirty="0" err="1"/>
              <a:t>mà</a:t>
            </a:r>
            <a:r>
              <a:rPr lang="en-US" dirty="0"/>
              <a:t> B’C ⊂ (B’CM) </a:t>
            </a:r>
            <a:r>
              <a:rPr lang="en-US" dirty="0" err="1"/>
              <a:t>nên</a:t>
            </a:r>
            <a:r>
              <a:rPr lang="en-US" dirty="0"/>
              <a:t> A’D // (B’CM).</a:t>
            </a:r>
          </a:p>
          <a:p>
            <a:pPr marL="0" indent="0">
              <a:buNone/>
            </a:pP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: (ABB’A’) // (DCC’D’);</a:t>
            </a:r>
          </a:p>
          <a:p>
            <a:pPr marL="0" indent="0">
              <a:buNone/>
            </a:pPr>
            <a:r>
              <a:rPr lang="en-US" dirty="0"/>
              <a:t>                 (ABB’A’) ∩ (DMB’N) = MB’;</a:t>
            </a:r>
          </a:p>
          <a:p>
            <a:pPr marL="0" indent="0">
              <a:buNone/>
            </a:pPr>
            <a:r>
              <a:rPr lang="en-US" dirty="0"/>
              <a:t>                 (DCC’D’) ∩ (DMB’N) = DN.</a:t>
            </a:r>
          </a:p>
          <a:p>
            <a:pPr marL="0" indent="0">
              <a:buNone/>
            </a:pPr>
            <a:r>
              <a:rPr lang="en-US" dirty="0"/>
              <a:t>Do </a:t>
            </a:r>
            <a:r>
              <a:rPr lang="en-US" dirty="0" err="1"/>
              <a:t>đó</a:t>
            </a:r>
            <a:r>
              <a:rPr lang="en-US" dirty="0"/>
              <a:t> MB’ // DN, </a:t>
            </a:r>
            <a:r>
              <a:rPr lang="en-US" dirty="0" err="1"/>
              <a:t>mà</a:t>
            </a:r>
            <a:r>
              <a:rPr lang="en-US" dirty="0"/>
              <a:t> MB’ ⊂ (B’CM)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DN // (B’CM).</a:t>
            </a:r>
          </a:p>
          <a:p>
            <a:pPr marL="0" indent="0">
              <a:buNone/>
            </a:pPr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A’D // (B’CM);</a:t>
            </a:r>
          </a:p>
          <a:p>
            <a:pPr marL="0" indent="0">
              <a:buNone/>
            </a:pPr>
            <a:r>
              <a:rPr lang="en-US" dirty="0"/>
              <a:t>           DN // (B’CM);</a:t>
            </a:r>
          </a:p>
          <a:p>
            <a:pPr marL="0" indent="0">
              <a:buNone/>
            </a:pPr>
            <a:r>
              <a:rPr lang="en-US" dirty="0"/>
              <a:t>           A’D, DN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D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nằm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(A’DN)</a:t>
            </a:r>
          </a:p>
          <a:p>
            <a:pPr marL="0" indent="0">
              <a:buNone/>
            </a:pPr>
            <a:r>
              <a:rPr lang="pt-BR" dirty="0"/>
              <a:t>Do đó (A’DN) // (B’CM).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ài 9 trang 121 Toán 11 Tập 1 | Cánh diều Giải Toán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295400"/>
            <a:ext cx="3710305" cy="284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36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Bài 9 trang 121 Toán 11 Tập 1 | Cánh diều Giải Toán 1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8600"/>
            <a:ext cx="4248150" cy="3238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457200" y="3048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•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(A’B’C’D’), </a:t>
            </a:r>
            <a:r>
              <a:rPr lang="en-US" dirty="0" err="1"/>
              <a:t>gọi</a:t>
            </a:r>
            <a:r>
              <a:rPr lang="en-US" dirty="0"/>
              <a:t> J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A’N </a:t>
            </a:r>
            <a:r>
              <a:rPr lang="en-US" dirty="0" err="1"/>
              <a:t>và</a:t>
            </a:r>
            <a:r>
              <a:rPr lang="en-US" dirty="0"/>
              <a:t> B’D’.</a:t>
            </a:r>
          </a:p>
          <a:p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(BDD’B’), D’B </a:t>
            </a:r>
            <a:r>
              <a:rPr lang="en-US" dirty="0" err="1"/>
              <a:t>cắt</a:t>
            </a:r>
            <a:r>
              <a:rPr lang="en-US" dirty="0"/>
              <a:t> DJ </a:t>
            </a:r>
            <a:r>
              <a:rPr lang="en-US" dirty="0" err="1"/>
              <a:t>tại</a:t>
            </a:r>
            <a:r>
              <a:rPr lang="en-US" dirty="0"/>
              <a:t> E.</a:t>
            </a:r>
          </a:p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D’B ∩ DJ = {E} </a:t>
            </a:r>
            <a:r>
              <a:rPr lang="en-US" dirty="0" err="1"/>
              <a:t>mà</a:t>
            </a:r>
            <a:r>
              <a:rPr lang="en-US" dirty="0"/>
              <a:t> DJ ⊂ (A’DN) </a:t>
            </a:r>
            <a:r>
              <a:rPr lang="en-US" dirty="0" err="1"/>
              <a:t>nên</a:t>
            </a:r>
            <a:r>
              <a:rPr lang="en-US" dirty="0"/>
              <a:t> E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D’B </a:t>
            </a:r>
            <a:r>
              <a:rPr lang="en-US" dirty="0" err="1"/>
              <a:t>và</a:t>
            </a:r>
            <a:r>
              <a:rPr lang="en-US" dirty="0"/>
              <a:t> (A’DN).</a:t>
            </a:r>
          </a:p>
          <a:p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,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(ABCD), </a:t>
            </a:r>
            <a:r>
              <a:rPr lang="en-US" dirty="0" err="1"/>
              <a:t>gọi</a:t>
            </a:r>
            <a:r>
              <a:rPr lang="en-US" dirty="0"/>
              <a:t> I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CM </a:t>
            </a:r>
            <a:r>
              <a:rPr lang="en-US" dirty="0" err="1"/>
              <a:t>và</a:t>
            </a:r>
            <a:r>
              <a:rPr lang="en-US" dirty="0"/>
              <a:t> BD.</a:t>
            </a:r>
          </a:p>
          <a:p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(BDD’B’), D’B </a:t>
            </a:r>
            <a:r>
              <a:rPr lang="en-US" dirty="0" err="1"/>
              <a:t>cắt</a:t>
            </a:r>
            <a:r>
              <a:rPr lang="en-US" dirty="0"/>
              <a:t> B’I </a:t>
            </a:r>
            <a:r>
              <a:rPr lang="en-US" dirty="0" err="1"/>
              <a:t>tại</a:t>
            </a:r>
            <a:r>
              <a:rPr lang="en-US" dirty="0"/>
              <a:t> F.</a:t>
            </a:r>
          </a:p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D’B ∩ B’I = {F} </a:t>
            </a:r>
            <a:r>
              <a:rPr lang="en-US" dirty="0" err="1"/>
              <a:t>mà</a:t>
            </a:r>
            <a:r>
              <a:rPr lang="en-US" dirty="0"/>
              <a:t> B’I ⊂ (B’CM) </a:t>
            </a:r>
            <a:r>
              <a:rPr lang="en-US" dirty="0" err="1"/>
              <a:t>nên</a:t>
            </a:r>
            <a:r>
              <a:rPr lang="en-US" dirty="0"/>
              <a:t> F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D’B </a:t>
            </a:r>
            <a:r>
              <a:rPr lang="en-US" dirty="0" err="1"/>
              <a:t>và</a:t>
            </a:r>
            <a:r>
              <a:rPr lang="en-US" dirty="0"/>
              <a:t> (B’CM).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04800" y="3505200"/>
                <a:ext cx="8382000" cy="29434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• Ta </a:t>
                </a:r>
                <a:r>
                  <a:rPr lang="en-US" dirty="0" err="1"/>
                  <a:t>có</a:t>
                </a:r>
                <a:r>
                  <a:rPr lang="en-US" dirty="0"/>
                  <a:t>: (A’DN) // (B’CM);  (A’DN) ∩ (BDD’B’) = DJ;(B’CM) ∩ (BDD’B’) = </a:t>
                </a:r>
                <a:r>
                  <a:rPr lang="en-US" dirty="0" err="1"/>
                  <a:t>B’I.Do</a:t>
                </a:r>
                <a:r>
                  <a:rPr lang="en-US" dirty="0"/>
                  <a:t> </a:t>
                </a:r>
                <a:r>
                  <a:rPr lang="en-US" dirty="0" err="1"/>
                  <a:t>đó</a:t>
                </a:r>
                <a:r>
                  <a:rPr lang="en-US" dirty="0"/>
                  <a:t> DJ // B’I.</a:t>
                </a:r>
              </a:p>
              <a:p>
                <a:r>
                  <a:rPr lang="en-US" dirty="0" err="1"/>
                  <a:t>Trong</a:t>
                </a:r>
                <a:r>
                  <a:rPr lang="en-US" dirty="0"/>
                  <a:t> </a:t>
                </a:r>
                <a:r>
                  <a:rPr lang="en-US" dirty="0" err="1"/>
                  <a:t>mp</a:t>
                </a:r>
                <a:r>
                  <a:rPr lang="en-US" dirty="0"/>
                  <a:t>(BDD’B’), </a:t>
                </a:r>
                <a:r>
                  <a:rPr lang="en-US" dirty="0" err="1"/>
                  <a:t>xét</a:t>
                </a:r>
                <a:r>
                  <a:rPr lang="en-US" dirty="0"/>
                  <a:t> DBDE </a:t>
                </a:r>
                <a:r>
                  <a:rPr lang="en-US" dirty="0" err="1"/>
                  <a:t>có</a:t>
                </a:r>
                <a:r>
                  <a:rPr lang="en-US" dirty="0"/>
                  <a:t> IF // DE 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định</a:t>
                </a:r>
                <a:r>
                  <a:rPr lang="en-US" dirty="0"/>
                  <a:t> </a:t>
                </a:r>
                <a:r>
                  <a:rPr lang="en-US" dirty="0" err="1"/>
                  <a:t>lí</a:t>
                </a:r>
                <a:r>
                  <a:rPr lang="en-US" dirty="0"/>
                  <a:t> </a:t>
                </a:r>
                <a:r>
                  <a:rPr lang="en-US" dirty="0" err="1"/>
                  <a:t>Thalès</a:t>
                </a:r>
                <a:r>
                  <a:rPr lang="en-US" dirty="0"/>
                  <a:t> ta </a:t>
                </a:r>
                <a:r>
                  <a:rPr lang="en-US" dirty="0" err="1"/>
                  <a:t>có</a:t>
                </a:r>
                <a:r>
                  <a:rPr lang="en-US" dirty="0"/>
                  <a:t>: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𝐵𝐼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𝐵𝐷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𝐵𝐹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𝐵𝐸</m:t>
                        </m:r>
                      </m:den>
                    </m:f>
                  </m:oMath>
                </a14:m>
                <a:r>
                  <a:rPr lang="en-US" dirty="0"/>
                  <a:t>  (1)</a:t>
                </a:r>
              </a:p>
              <a:p>
                <a:r>
                  <a:rPr lang="en-US" dirty="0" err="1"/>
                  <a:t>Trong</a:t>
                </a:r>
                <a:r>
                  <a:rPr lang="en-US" dirty="0"/>
                  <a:t> </a:t>
                </a:r>
                <a:r>
                  <a:rPr lang="en-US" dirty="0" err="1"/>
                  <a:t>mp</a:t>
                </a:r>
                <a:r>
                  <a:rPr lang="en-US" dirty="0"/>
                  <a:t>(ABCD), </a:t>
                </a:r>
                <a:r>
                  <a:rPr lang="en-US" dirty="0" err="1"/>
                  <a:t>gọi</a:t>
                </a:r>
                <a:r>
                  <a:rPr lang="en-US" dirty="0"/>
                  <a:t> O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dirty="0" err="1"/>
                  <a:t>giao</a:t>
                </a:r>
                <a:r>
                  <a:rPr lang="en-US" dirty="0"/>
                  <a:t> </a:t>
                </a:r>
                <a:r>
                  <a:rPr lang="en-US" dirty="0" err="1"/>
                  <a:t>điểm</a:t>
                </a:r>
                <a:r>
                  <a:rPr lang="en-US" dirty="0"/>
                  <a:t> </a:t>
                </a:r>
                <a:r>
                  <a:rPr lang="en-US" dirty="0" err="1"/>
                  <a:t>của</a:t>
                </a:r>
                <a:r>
                  <a:rPr lang="en-US" dirty="0"/>
                  <a:t> </a:t>
                </a:r>
                <a:r>
                  <a:rPr lang="en-US" dirty="0" err="1"/>
                  <a:t>hai</a:t>
                </a:r>
                <a:r>
                  <a:rPr lang="en-US" dirty="0"/>
                  <a:t> </a:t>
                </a:r>
                <a:r>
                  <a:rPr lang="en-US" dirty="0" err="1"/>
                  <a:t>đường</a:t>
                </a:r>
                <a:r>
                  <a:rPr lang="en-US" dirty="0"/>
                  <a:t> </a:t>
                </a:r>
                <a:r>
                  <a:rPr lang="en-US" dirty="0" err="1"/>
                  <a:t>chéo</a:t>
                </a:r>
                <a:r>
                  <a:rPr lang="en-US" dirty="0"/>
                  <a:t> AC </a:t>
                </a:r>
                <a:r>
                  <a:rPr lang="en-US" dirty="0" err="1"/>
                  <a:t>và</a:t>
                </a:r>
                <a:r>
                  <a:rPr lang="en-US" dirty="0"/>
                  <a:t> BD </a:t>
                </a:r>
                <a:r>
                  <a:rPr lang="en-US" dirty="0" err="1"/>
                  <a:t>trong</a:t>
                </a:r>
                <a:r>
                  <a:rPr lang="en-US" dirty="0"/>
                  <a:t> </a:t>
                </a:r>
                <a:r>
                  <a:rPr lang="en-US" dirty="0" err="1"/>
                  <a:t>hình</a:t>
                </a:r>
                <a:r>
                  <a:rPr lang="en-US" dirty="0"/>
                  <a:t> </a:t>
                </a:r>
                <a:r>
                  <a:rPr lang="en-US" dirty="0" err="1"/>
                  <a:t>bình</a:t>
                </a:r>
                <a:r>
                  <a:rPr lang="en-US" dirty="0"/>
                  <a:t> </a:t>
                </a:r>
                <a:r>
                  <a:rPr lang="en-US" dirty="0" err="1"/>
                  <a:t>hành</a:t>
                </a:r>
                <a:r>
                  <a:rPr lang="en-US" dirty="0"/>
                  <a:t> ABCD. </a:t>
                </a:r>
                <a:r>
                  <a:rPr lang="en-US" dirty="0" err="1"/>
                  <a:t>Khi</a:t>
                </a:r>
                <a:r>
                  <a:rPr lang="en-US" dirty="0"/>
                  <a:t> </a:t>
                </a:r>
                <a:r>
                  <a:rPr lang="en-US" dirty="0" err="1"/>
                  <a:t>đó</a:t>
                </a:r>
                <a:r>
                  <a:rPr lang="en-US" dirty="0"/>
                  <a:t> O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dirty="0" err="1"/>
                  <a:t>trung</a:t>
                </a:r>
                <a:r>
                  <a:rPr lang="en-US" dirty="0"/>
                  <a:t> </a:t>
                </a:r>
                <a:r>
                  <a:rPr lang="en-US" dirty="0" err="1"/>
                  <a:t>điểm</a:t>
                </a:r>
                <a:r>
                  <a:rPr lang="en-US" dirty="0"/>
                  <a:t> </a:t>
                </a:r>
                <a:r>
                  <a:rPr lang="en-US" dirty="0" err="1"/>
                  <a:t>của</a:t>
                </a:r>
                <a:r>
                  <a:rPr lang="en-US" dirty="0"/>
                  <a:t> AC, BD.</a:t>
                </a:r>
              </a:p>
              <a:p>
                <a:r>
                  <a:rPr lang="en-US" dirty="0" err="1"/>
                  <a:t>Xét</a:t>
                </a:r>
                <a:r>
                  <a:rPr lang="en-US" dirty="0"/>
                  <a:t> ABC, </a:t>
                </a:r>
                <a:r>
                  <a:rPr lang="en-US" dirty="0" err="1"/>
                  <a:t>hai</a:t>
                </a:r>
                <a:r>
                  <a:rPr lang="en-US" dirty="0"/>
                  <a:t> </a:t>
                </a:r>
                <a:r>
                  <a:rPr lang="en-US" dirty="0" err="1"/>
                  <a:t>đường</a:t>
                </a:r>
                <a:r>
                  <a:rPr lang="en-US" dirty="0"/>
                  <a:t> </a:t>
                </a:r>
                <a:r>
                  <a:rPr lang="en-US" dirty="0" err="1"/>
                  <a:t>trung</a:t>
                </a:r>
                <a:r>
                  <a:rPr lang="en-US" dirty="0"/>
                  <a:t> </a:t>
                </a:r>
                <a:r>
                  <a:rPr lang="en-US" dirty="0" err="1"/>
                  <a:t>tuyến</a:t>
                </a:r>
                <a:r>
                  <a:rPr lang="en-US" dirty="0"/>
                  <a:t> BO, CM </a:t>
                </a:r>
                <a:r>
                  <a:rPr lang="en-US" dirty="0" err="1"/>
                  <a:t>cắt</a:t>
                </a:r>
                <a:r>
                  <a:rPr lang="en-US" dirty="0"/>
                  <a:t> </a:t>
                </a:r>
                <a:r>
                  <a:rPr lang="en-US" dirty="0" err="1"/>
                  <a:t>nhau</a:t>
                </a:r>
                <a:r>
                  <a:rPr lang="en-US" dirty="0"/>
                  <a:t> </a:t>
                </a:r>
                <a:r>
                  <a:rPr lang="en-US" dirty="0" err="1"/>
                  <a:t>tại</a:t>
                </a:r>
                <a:r>
                  <a:rPr lang="en-US" dirty="0"/>
                  <a:t> I </a:t>
                </a:r>
                <a:r>
                  <a:rPr lang="en-US" dirty="0" err="1"/>
                  <a:t>nên</a:t>
                </a:r>
                <a:r>
                  <a:rPr lang="en-US" dirty="0"/>
                  <a:t> I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dirty="0" err="1"/>
                  <a:t>trọng</a:t>
                </a:r>
                <a:r>
                  <a:rPr lang="en-US" dirty="0"/>
                  <a:t> </a:t>
                </a:r>
                <a:r>
                  <a:rPr lang="en-US" dirty="0" err="1"/>
                  <a:t>tâm</a:t>
                </a:r>
                <a:r>
                  <a:rPr lang="en-US" dirty="0"/>
                  <a:t> </a:t>
                </a:r>
                <a:r>
                  <a:rPr lang="en-US" dirty="0" err="1"/>
                  <a:t>của</a:t>
                </a:r>
                <a:r>
                  <a:rPr lang="en-US" dirty="0"/>
                  <a:t> tam </a:t>
                </a:r>
                <a:r>
                  <a:rPr lang="en-US" dirty="0" err="1"/>
                  <a:t>giác</a:t>
                </a:r>
                <a:endParaRPr lang="en-US" dirty="0"/>
              </a:p>
              <a:p>
                <a:r>
                  <a:rPr lang="en-US" dirty="0" err="1"/>
                  <a:t>Suy</a:t>
                </a:r>
                <a:r>
                  <a:rPr lang="en-US" dirty="0"/>
                  <a:t> </a:t>
                </a:r>
                <a:r>
                  <a:rPr lang="en-US" dirty="0" err="1"/>
                  <a:t>ra</a:t>
                </a:r>
                <a:r>
                  <a:rPr lang="en-US" dirty="0"/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𝐵𝐼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𝐵𝑂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  hay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𝐵𝐼</m:t>
                        </m:r>
                      </m:num>
                      <m:den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𝐵𝐷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𝐵𝐼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𝐵𝐷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. </a:t>
                </a:r>
                <a:r>
                  <a:rPr lang="pt-BR" dirty="0"/>
                  <a:t>Do đó 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𝐵𝐼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𝐵𝐷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dirty="0"/>
                  <a:t> (2)Từ (1) và (2) suy ra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𝐵𝐹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𝐵𝐸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dirty="0"/>
                  <a:t>  suy ra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𝐵𝐹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𝐸𝐹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dirty="0"/>
                  <a:t>   </a:t>
                </a:r>
                <a:endParaRPr lang="en-US" dirty="0"/>
              </a:p>
              <a:p>
                <a:r>
                  <a:rPr lang="pt-BR" dirty="0"/>
                  <a:t>Chứng minh tương tự ta cũng có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́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𝐸𝐹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dirty="0"/>
                  <a:t>Do đó 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𝐵𝐹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𝐸𝐹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́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𝐷𝐸</m:t>
                            </m:r>
                          </m:e>
                        </m:acc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𝐸𝐹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dirty="0"/>
                  <a:t> nên BF = D’E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dirty="0"/>
                  <a:t> EF.</a:t>
                </a:r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05200"/>
                <a:ext cx="8382000" cy="2943434"/>
              </a:xfrm>
              <a:prstGeom prst="rect">
                <a:avLst/>
              </a:prstGeom>
              <a:blipFill rotWithShape="1">
                <a:blip r:embed="rId3"/>
                <a:stretch>
                  <a:fillRect l="-582" t="-1035" r="-582" b="-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71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3: </a:t>
            </a:r>
            <a:r>
              <a:rPr lang="en-US" b="1" dirty="0" err="1"/>
              <a:t>Vận</a:t>
            </a:r>
            <a:r>
              <a:rPr lang="en-US" b="1" dirty="0"/>
              <a:t> </a:t>
            </a:r>
            <a:r>
              <a:rPr lang="en-US" b="1" dirty="0" err="1"/>
              <a:t>dụng</a:t>
            </a:r>
            <a:r>
              <a:rPr lang="en-US" b="1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err="1"/>
              <a:t>Bài</a:t>
            </a:r>
            <a:r>
              <a:rPr lang="en-US" b="1" dirty="0"/>
              <a:t> 10</a:t>
            </a:r>
            <a:r>
              <a:rPr lang="en-US" dirty="0"/>
              <a:t> (SGK </a:t>
            </a:r>
            <a:r>
              <a:rPr lang="en-US" dirty="0" err="1"/>
              <a:t>tập</a:t>
            </a:r>
            <a:r>
              <a:rPr lang="en-US" dirty="0"/>
              <a:t> 1-trang 121) </a:t>
            </a:r>
          </a:p>
          <a:p>
            <a:pPr marL="0" indent="0">
              <a:buNone/>
            </a:pP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(CDHK), qua K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song </a:t>
            </a:r>
            <a:r>
              <a:rPr lang="en-US" dirty="0" err="1"/>
              <a:t>song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CD, </a:t>
            </a:r>
            <a:r>
              <a:rPr lang="en-US" dirty="0" err="1"/>
              <a:t>cắt</a:t>
            </a:r>
            <a:r>
              <a:rPr lang="en-US" dirty="0"/>
              <a:t> DH </a:t>
            </a:r>
            <a:r>
              <a:rPr lang="en-US" dirty="0" err="1"/>
              <a:t>tại</a:t>
            </a:r>
            <a:r>
              <a:rPr lang="en-US" dirty="0"/>
              <a:t> N.</a:t>
            </a:r>
          </a:p>
          <a:p>
            <a:pPr marL="0" indent="0">
              <a:buNone/>
            </a:pP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(BCKF), qua K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song </a:t>
            </a:r>
            <a:r>
              <a:rPr lang="en-US" dirty="0" err="1"/>
              <a:t>song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BC, </a:t>
            </a:r>
            <a:r>
              <a:rPr lang="en-US" dirty="0" err="1"/>
              <a:t>cắt</a:t>
            </a:r>
            <a:r>
              <a:rPr lang="en-US" dirty="0"/>
              <a:t> BF </a:t>
            </a:r>
            <a:r>
              <a:rPr lang="en-US" dirty="0" err="1"/>
              <a:t>tại</a:t>
            </a:r>
            <a:r>
              <a:rPr lang="en-US" dirty="0"/>
              <a:t> P.</a:t>
            </a:r>
          </a:p>
          <a:p>
            <a:pPr marL="0" indent="0">
              <a:buNone/>
            </a:pPr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NK // CD, </a:t>
            </a:r>
            <a:r>
              <a:rPr lang="en-US" dirty="0" err="1"/>
              <a:t>mà</a:t>
            </a:r>
            <a:r>
              <a:rPr lang="en-US" dirty="0"/>
              <a:t> CD ⊂ (ACBD) </a:t>
            </a:r>
          </a:p>
          <a:p>
            <a:pPr marL="0" indent="0">
              <a:buNone/>
            </a:pPr>
            <a:r>
              <a:rPr lang="en-US" dirty="0" err="1"/>
              <a:t>nên</a:t>
            </a:r>
            <a:r>
              <a:rPr lang="en-US" dirty="0"/>
              <a:t> NK // (ABCD).</a:t>
            </a:r>
          </a:p>
          <a:p>
            <a:pPr marL="0" indent="0">
              <a:buNone/>
            </a:pPr>
            <a:r>
              <a:rPr lang="en-US" dirty="0"/>
              <a:t>           KP // BC, </a:t>
            </a:r>
            <a:r>
              <a:rPr lang="en-US" dirty="0" err="1"/>
              <a:t>mà</a:t>
            </a:r>
            <a:r>
              <a:rPr lang="en-US" dirty="0"/>
              <a:t> BC ⊂ (ACBD) </a:t>
            </a:r>
            <a:r>
              <a:rPr lang="en-US" dirty="0" err="1"/>
              <a:t>nên</a:t>
            </a:r>
            <a:r>
              <a:rPr lang="en-US" dirty="0"/>
              <a:t> KP // (ABCD).</a:t>
            </a:r>
          </a:p>
          <a:p>
            <a:pPr marL="0" indent="0">
              <a:buNone/>
            </a:pPr>
            <a:r>
              <a:rPr lang="en-US" dirty="0"/>
              <a:t>           NK, KP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K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(NPK).</a:t>
            </a:r>
          </a:p>
          <a:p>
            <a:pPr marL="0" indent="0">
              <a:buNone/>
            </a:pPr>
            <a:r>
              <a:rPr lang="en-US" dirty="0"/>
              <a:t>Do </a:t>
            </a:r>
            <a:r>
              <a:rPr lang="en-US" dirty="0" err="1"/>
              <a:t>đó</a:t>
            </a:r>
            <a:r>
              <a:rPr lang="en-US" dirty="0"/>
              <a:t> (NPK) // (ABCD).</a:t>
            </a:r>
          </a:p>
          <a:p>
            <a:pPr marL="0" indent="0">
              <a:buNone/>
            </a:pP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(R) qua K </a:t>
            </a:r>
            <a:r>
              <a:rPr lang="en-US" dirty="0" err="1"/>
              <a:t>và</a:t>
            </a:r>
            <a:r>
              <a:rPr lang="en-US" dirty="0"/>
              <a:t> song </a:t>
            </a:r>
            <a:r>
              <a:rPr lang="en-US" dirty="0" err="1"/>
              <a:t>song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(ABCD)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(NPK).</a:t>
            </a:r>
          </a:p>
          <a:p>
            <a:pPr marL="0" indent="0">
              <a:buNone/>
            </a:pP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(ADHE), qua N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song </a:t>
            </a:r>
            <a:r>
              <a:rPr lang="en-US" dirty="0" err="1"/>
              <a:t>song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AD, </a:t>
            </a:r>
            <a:r>
              <a:rPr lang="en-US" dirty="0" err="1"/>
              <a:t>cắt</a:t>
            </a:r>
            <a:r>
              <a:rPr lang="en-US" dirty="0"/>
              <a:t> AE </a:t>
            </a:r>
            <a:r>
              <a:rPr lang="en-US" dirty="0" err="1"/>
              <a:t>tại</a:t>
            </a:r>
            <a:r>
              <a:rPr lang="en-US" dirty="0"/>
              <a:t> Q.</a:t>
            </a:r>
          </a:p>
          <a:p>
            <a:pPr marL="0" indent="0">
              <a:buNone/>
            </a:pP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(R)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(NKPQ).</a:t>
            </a:r>
          </a:p>
          <a:p>
            <a:pPr marL="0" indent="0">
              <a:buNone/>
            </a:pPr>
            <a:r>
              <a:rPr lang="en-US" dirty="0" err="1"/>
              <a:t>Vậy</a:t>
            </a:r>
            <a:r>
              <a:rPr lang="en-US" dirty="0"/>
              <a:t>: (NKPQ) ∩ (ADHE) = QN;</a:t>
            </a:r>
          </a:p>
          <a:p>
            <a:pPr marL="0" indent="0">
              <a:buNone/>
            </a:pPr>
            <a:r>
              <a:rPr lang="en-US" dirty="0"/>
              <a:t>         (NKPQ) ∩ (CDHK) = NK;</a:t>
            </a:r>
          </a:p>
          <a:p>
            <a:pPr marL="0" indent="0">
              <a:buNone/>
            </a:pPr>
            <a:r>
              <a:rPr lang="en-US" dirty="0"/>
              <a:t>         (NKPQ) ∩ (BCKF) = KP;</a:t>
            </a:r>
          </a:p>
          <a:p>
            <a:pPr marL="0" indent="0">
              <a:buNone/>
            </a:pPr>
            <a:r>
              <a:rPr lang="en-US" dirty="0"/>
              <a:t>         (NKPQ) ∩ (ABFE) = PQ</a:t>
            </a:r>
          </a:p>
        </p:txBody>
      </p:sp>
      <p:pic>
        <p:nvPicPr>
          <p:cNvPr id="4" name="Picture 3" descr="Bài 10 trang 121 Toán 11 Tập 1 | Cánh diều Giải Toán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295400"/>
            <a:ext cx="3065780" cy="18395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908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/>
              <a:t>Hoạt động 1: </a:t>
            </a:r>
            <a:r>
              <a:rPr lang="en-US" b="1" dirty="0"/>
              <a:t>M</a:t>
            </a:r>
            <a:r>
              <a:rPr lang="vi-VN" b="1" dirty="0"/>
              <a:t>ở đầu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371600"/>
            <a:ext cx="8229600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/>
              <a:t>H1- Hãy nêu các cách xác định giao tuyến của hai mặt phẳng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7877" y="26670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7877" y="2514600"/>
            <a:ext cx="82296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dirty="0"/>
              <a:t>L1- Nêu được cách xác định giao tuyến của hai mặt phẳng khi chúng có:</a:t>
            </a:r>
            <a:endParaRPr lang="en-US" sz="3600" dirty="0"/>
          </a:p>
          <a:p>
            <a:pPr lvl="1"/>
            <a:r>
              <a:rPr lang="vi-VN" dirty="0"/>
              <a:t>Hai điểm chung;</a:t>
            </a:r>
            <a:endParaRPr lang="en-US" sz="3200" dirty="0"/>
          </a:p>
          <a:p>
            <a:pPr lvl="1"/>
            <a:r>
              <a:rPr lang="vi-VN" dirty="0"/>
              <a:t>Một điểm chung và chứa hai đường thẳng song song;</a:t>
            </a:r>
            <a:endParaRPr lang="en-US" sz="3200" dirty="0"/>
          </a:p>
          <a:p>
            <a:pPr lvl="1"/>
            <a:r>
              <a:rPr lang="vi-VN" dirty="0"/>
              <a:t>Một điểm chung và cùng song song với một đường thẳng.</a:t>
            </a:r>
            <a:endParaRPr lang="en-US" sz="3200" dirty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46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ài 10 trang 121 Toán 11 Tập 1 | Cánh diều Giải Toán 1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04800"/>
            <a:ext cx="3057525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33400" y="745482"/>
            <a:ext cx="79248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Ta </a:t>
            </a:r>
            <a:r>
              <a:rPr lang="en-US" sz="2000" dirty="0" err="1"/>
              <a:t>có</a:t>
            </a:r>
            <a:r>
              <a:rPr lang="en-US" sz="2000" dirty="0"/>
              <a:t>: DH </a:t>
            </a:r>
            <a:r>
              <a:rPr lang="en-US" sz="2000" dirty="0" err="1"/>
              <a:t>cắt</a:t>
            </a:r>
            <a:r>
              <a:rPr lang="en-US" sz="2000" dirty="0"/>
              <a:t> NK </a:t>
            </a:r>
            <a:r>
              <a:rPr lang="en-US" sz="2000" dirty="0" err="1"/>
              <a:t>tại</a:t>
            </a:r>
            <a:r>
              <a:rPr lang="en-US" sz="2000" dirty="0"/>
              <a:t> N, </a:t>
            </a:r>
            <a:r>
              <a:rPr lang="en-US" sz="2000" dirty="0" err="1"/>
              <a:t>mà</a:t>
            </a:r>
            <a:r>
              <a:rPr lang="en-US" sz="2000" dirty="0"/>
              <a:t> NK ⊂ (R)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giao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</a:p>
          <a:p>
            <a:r>
              <a:rPr lang="en-US" sz="2000" dirty="0"/>
              <a:t>DH </a:t>
            </a:r>
            <a:r>
              <a:rPr lang="en-US" sz="2000" dirty="0" err="1"/>
              <a:t>và</a:t>
            </a:r>
            <a:r>
              <a:rPr lang="en-US" sz="2000" dirty="0"/>
              <a:t> (R)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N.</a:t>
            </a:r>
          </a:p>
          <a:p>
            <a:r>
              <a:rPr lang="en-US" sz="2000" dirty="0"/>
              <a:t>Theo </a:t>
            </a:r>
            <a:r>
              <a:rPr lang="en-US" sz="2000" dirty="0" err="1"/>
              <a:t>bài</a:t>
            </a:r>
            <a:r>
              <a:rPr lang="en-US" sz="2000" dirty="0"/>
              <a:t>, I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giao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DH </a:t>
            </a:r>
            <a:r>
              <a:rPr lang="en-US" sz="2000" dirty="0" err="1"/>
              <a:t>và</a:t>
            </a:r>
            <a:r>
              <a:rPr lang="en-US" sz="2000" dirty="0"/>
              <a:t> (R)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điểm</a:t>
            </a:r>
            <a:r>
              <a:rPr lang="en-US" sz="2000" dirty="0"/>
              <a:t> I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N </a:t>
            </a:r>
            <a:r>
              <a:rPr lang="en-US" sz="2000" dirty="0" err="1"/>
              <a:t>trùng</a:t>
            </a:r>
            <a:r>
              <a:rPr lang="en-US" sz="2000" dirty="0"/>
              <a:t> </a:t>
            </a:r>
            <a:r>
              <a:rPr lang="en-US" sz="2000" dirty="0" err="1"/>
              <a:t>nhau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Tương</a:t>
            </a:r>
            <a:r>
              <a:rPr lang="en-US" sz="2000" dirty="0"/>
              <a:t> </a:t>
            </a:r>
            <a:r>
              <a:rPr lang="en-US" sz="2000" dirty="0" err="1"/>
              <a:t>tự</a:t>
            </a:r>
            <a:r>
              <a:rPr lang="en-US" sz="2000" dirty="0"/>
              <a:t> ta </a:t>
            </a:r>
            <a:r>
              <a:rPr lang="en-US" sz="2000" dirty="0" err="1"/>
              <a:t>cũng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J </a:t>
            </a:r>
            <a:r>
              <a:rPr lang="en-US" sz="2000" dirty="0" err="1"/>
              <a:t>trùng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P.</a:t>
            </a:r>
          </a:p>
          <a:p>
            <a:r>
              <a:rPr lang="en-US" sz="2000" dirty="0"/>
              <a:t>Ta </a:t>
            </a:r>
            <a:r>
              <a:rPr lang="en-US" sz="2000" dirty="0" err="1"/>
              <a:t>có</a:t>
            </a:r>
            <a:r>
              <a:rPr lang="en-US" sz="2000" dirty="0"/>
              <a:t>: (ABCD) // (EFMH) </a:t>
            </a:r>
            <a:r>
              <a:rPr lang="en-US" sz="2000" dirty="0" err="1"/>
              <a:t>và</a:t>
            </a:r>
            <a:r>
              <a:rPr lang="en-US" sz="2000" dirty="0"/>
              <a:t> (R) // (ABCD) </a:t>
            </a:r>
            <a:r>
              <a:rPr lang="en-US" sz="2000" dirty="0" err="1"/>
              <a:t>nên</a:t>
            </a:r>
            <a:r>
              <a:rPr lang="en-US" sz="2000" dirty="0"/>
              <a:t> (EFMH) // (R) // (ABCD).</a:t>
            </a:r>
          </a:p>
          <a:p>
            <a:r>
              <a:rPr lang="en-US" sz="2000" dirty="0" err="1"/>
              <a:t>Lại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, </a:t>
            </a:r>
            <a:r>
              <a:rPr lang="en-US" sz="2000" dirty="0" err="1"/>
              <a:t>hai</a:t>
            </a:r>
            <a:r>
              <a:rPr lang="en-US" sz="2000" dirty="0"/>
              <a:t> </a:t>
            </a:r>
            <a:r>
              <a:rPr lang="en-US" sz="2000" dirty="0" err="1"/>
              <a:t>cát</a:t>
            </a:r>
            <a:r>
              <a:rPr lang="en-US" sz="2000" dirty="0"/>
              <a:t> </a:t>
            </a:r>
            <a:r>
              <a:rPr lang="en-US" sz="2000" dirty="0" err="1"/>
              <a:t>tuyến</a:t>
            </a:r>
            <a:r>
              <a:rPr lang="en-US" sz="2000" dirty="0"/>
              <a:t> FB, HD </a:t>
            </a:r>
            <a:r>
              <a:rPr lang="en-US" sz="2000" dirty="0" err="1"/>
              <a:t>cắt</a:t>
            </a:r>
            <a:r>
              <a:rPr lang="en-US" sz="2000" dirty="0"/>
              <a:t> </a:t>
            </a:r>
            <a:r>
              <a:rPr lang="en-US" sz="2000" dirty="0" err="1"/>
              <a:t>ba</a:t>
            </a:r>
            <a:r>
              <a:rPr lang="en-US" sz="2000" dirty="0"/>
              <a:t> </a:t>
            </a:r>
            <a:r>
              <a:rPr lang="en-US" sz="2000" dirty="0" err="1"/>
              <a:t>mặt</a:t>
            </a:r>
            <a:r>
              <a:rPr lang="en-US" sz="2000" dirty="0"/>
              <a:t> </a:t>
            </a:r>
            <a:r>
              <a:rPr lang="en-US" sz="2000" dirty="0" err="1"/>
              <a:t>phẳng</a:t>
            </a:r>
            <a:r>
              <a:rPr lang="en-US" sz="2000" dirty="0"/>
              <a:t> song </a:t>
            </a:r>
            <a:r>
              <a:rPr lang="en-US" sz="2000" dirty="0" err="1"/>
              <a:t>song</a:t>
            </a:r>
            <a:r>
              <a:rPr lang="en-US" sz="2000" dirty="0"/>
              <a:t> (EFMH), (R), (ABCD) </a:t>
            </a:r>
            <a:r>
              <a:rPr lang="en-US" sz="2000" dirty="0" err="1"/>
              <a:t>lần</a:t>
            </a:r>
            <a:r>
              <a:rPr lang="en-US" sz="2000" dirty="0"/>
              <a:t> </a:t>
            </a:r>
            <a:r>
              <a:rPr lang="en-US" sz="2000" dirty="0" err="1"/>
              <a:t>lượt</a:t>
            </a:r>
            <a:r>
              <a:rPr lang="en-US" sz="2000" dirty="0"/>
              <a:t> </a:t>
            </a:r>
            <a:r>
              <a:rPr lang="en-US" sz="2000" dirty="0" err="1"/>
              <a:t>tại</a:t>
            </a:r>
            <a:r>
              <a:rPr lang="en-US" sz="2000" dirty="0"/>
              <a:t> F, J, B </a:t>
            </a:r>
            <a:r>
              <a:rPr lang="en-US" sz="2000" dirty="0" err="1"/>
              <a:t>và</a:t>
            </a:r>
            <a:r>
              <a:rPr lang="en-US" sz="2000" dirty="0"/>
              <a:t> H, I, D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theo</a:t>
            </a:r>
            <a:r>
              <a:rPr lang="en-US" sz="2000" dirty="0"/>
              <a:t> </a:t>
            </a:r>
            <a:r>
              <a:rPr lang="en-US" sz="2000" dirty="0" err="1"/>
              <a:t>định</a:t>
            </a:r>
            <a:r>
              <a:rPr lang="en-US" sz="2000" dirty="0"/>
              <a:t> </a:t>
            </a:r>
            <a:r>
              <a:rPr lang="en-US" sz="2000" dirty="0" err="1"/>
              <a:t>lí</a:t>
            </a:r>
            <a:r>
              <a:rPr lang="en-US" sz="2000" dirty="0"/>
              <a:t> </a:t>
            </a:r>
            <a:r>
              <a:rPr lang="en-US" sz="2000" dirty="0" err="1"/>
              <a:t>Thalès</a:t>
            </a:r>
            <a:r>
              <a:rPr lang="en-US" sz="2000" dirty="0"/>
              <a:t> ta </a:t>
            </a:r>
            <a:r>
              <a:rPr lang="en-US" sz="2000" dirty="0" err="1"/>
              <a:t>có</a:t>
            </a:r>
            <a:r>
              <a:rPr lang="en-US" sz="2000" dirty="0"/>
              <a:t>: FJ/HI=FB/HD .</a:t>
            </a:r>
          </a:p>
          <a:p>
            <a:r>
              <a:rPr lang="en-US" sz="2000" dirty="0" err="1"/>
              <a:t>Mặt</a:t>
            </a:r>
            <a:r>
              <a:rPr lang="en-US" sz="2000" dirty="0"/>
              <a:t> </a:t>
            </a:r>
            <a:r>
              <a:rPr lang="en-US" sz="2000" dirty="0" err="1"/>
              <a:t>khác</a:t>
            </a:r>
            <a:r>
              <a:rPr lang="en-US" sz="2000" dirty="0"/>
              <a:t>,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mp</a:t>
            </a:r>
            <a:r>
              <a:rPr lang="en-US" sz="2000" dirty="0"/>
              <a:t>(CDKH), </a:t>
            </a:r>
            <a:r>
              <a:rPr lang="en-US" sz="2000" dirty="0" err="1"/>
              <a:t>tứ</a:t>
            </a:r>
            <a:r>
              <a:rPr lang="en-US" sz="2000" dirty="0"/>
              <a:t> </a:t>
            </a:r>
            <a:r>
              <a:rPr lang="en-US" sz="2000" dirty="0" err="1"/>
              <a:t>giác</a:t>
            </a:r>
            <a:r>
              <a:rPr lang="en-US" sz="2000" dirty="0"/>
              <a:t> CDIK </a:t>
            </a:r>
            <a:r>
              <a:rPr lang="en-US" sz="2000" dirty="0" err="1"/>
              <a:t>có</a:t>
            </a:r>
            <a:r>
              <a:rPr lang="en-US" sz="2000" dirty="0"/>
              <a:t> CK // DI (do CK // DH) </a:t>
            </a:r>
            <a:r>
              <a:rPr lang="en-US" sz="2000" dirty="0" err="1"/>
              <a:t>và</a:t>
            </a:r>
            <a:r>
              <a:rPr lang="en-US" sz="2000" dirty="0"/>
              <a:t> IK // CD</a:t>
            </a:r>
          </a:p>
          <a:p>
            <a:r>
              <a:rPr lang="en-US" sz="2000" dirty="0"/>
              <a:t>Do </a:t>
            </a:r>
            <a:r>
              <a:rPr lang="en-US" sz="2000" dirty="0" err="1"/>
              <a:t>đó</a:t>
            </a:r>
            <a:r>
              <a:rPr lang="en-US" sz="2000" dirty="0"/>
              <a:t> CDIK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hình</a:t>
            </a:r>
            <a:r>
              <a:rPr lang="en-US" sz="2000" dirty="0"/>
              <a:t> </a:t>
            </a:r>
            <a:r>
              <a:rPr lang="en-US" sz="2000" dirty="0" err="1"/>
              <a:t>bình</a:t>
            </a:r>
            <a:r>
              <a:rPr lang="en-US" sz="2000" dirty="0"/>
              <a:t> </a:t>
            </a:r>
            <a:r>
              <a:rPr lang="en-US" sz="2000" dirty="0" err="1"/>
              <a:t>hành</a:t>
            </a:r>
            <a:r>
              <a:rPr lang="en-US" sz="2000" dirty="0"/>
              <a:t>, </a:t>
            </a:r>
            <a:r>
              <a:rPr lang="en-US" sz="2000" dirty="0" err="1"/>
              <a:t>suy</a:t>
            </a:r>
            <a:r>
              <a:rPr lang="en-US" sz="2000" dirty="0"/>
              <a:t> </a:t>
            </a:r>
            <a:r>
              <a:rPr lang="en-US" sz="2000" dirty="0" err="1"/>
              <a:t>ra</a:t>
            </a:r>
            <a:r>
              <a:rPr lang="en-US" sz="2000" dirty="0"/>
              <a:t> DI = CK = 40 cm.</a:t>
            </a:r>
          </a:p>
          <a:p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đó</a:t>
            </a:r>
            <a:r>
              <a:rPr lang="en-US" sz="2000" dirty="0"/>
              <a:t> HI = DH – DI = 75 – 40 = 35 (cm).</a:t>
            </a:r>
          </a:p>
          <a:p>
            <a:r>
              <a:rPr lang="en-US" sz="2000" dirty="0" err="1"/>
              <a:t>Vì</a:t>
            </a:r>
            <a:r>
              <a:rPr lang="en-US" sz="2000" dirty="0"/>
              <a:t> </a:t>
            </a:r>
            <a:r>
              <a:rPr lang="en-US" sz="2000" dirty="0" err="1"/>
              <a:t>vậy</a:t>
            </a:r>
            <a:r>
              <a:rPr lang="en-US" sz="2000" dirty="0"/>
              <a:t>, </a:t>
            </a:r>
            <a:r>
              <a:rPr lang="en-US" sz="2000" dirty="0" err="1"/>
              <a:t>từ</a:t>
            </a:r>
            <a:r>
              <a:rPr lang="en-US" sz="2000" dirty="0"/>
              <a:t> FJ/HI=FB/HD/  ta </a:t>
            </a:r>
            <a:r>
              <a:rPr lang="en-US" sz="2000" dirty="0" err="1"/>
              <a:t>có</a:t>
            </a:r>
            <a:r>
              <a:rPr lang="en-US" sz="2000" dirty="0"/>
              <a:t>: FJ/35=60/75, </a:t>
            </a:r>
            <a:r>
              <a:rPr lang="en-US" sz="2000" dirty="0" err="1"/>
              <a:t>suy</a:t>
            </a:r>
            <a:r>
              <a:rPr lang="en-US" sz="2000" dirty="0"/>
              <a:t> </a:t>
            </a:r>
            <a:r>
              <a:rPr lang="en-US" sz="2000" dirty="0" err="1"/>
              <a:t>ra</a:t>
            </a:r>
            <a:r>
              <a:rPr lang="en-US" sz="2000" dirty="0"/>
              <a:t> FJ=28  (cm).</a:t>
            </a:r>
          </a:p>
          <a:p>
            <a:r>
              <a:rPr lang="en-US" dirty="0" err="1"/>
              <a:t>Vậy</a:t>
            </a:r>
            <a:r>
              <a:rPr lang="en-US" dirty="0"/>
              <a:t> FJ = 28 cm.</a:t>
            </a:r>
          </a:p>
        </p:txBody>
      </p:sp>
    </p:spTree>
    <p:extLst>
      <p:ext uri="{BB962C8B-B14F-4D97-AF65-F5344CB8AC3E}">
        <p14:creationId xmlns:p14="http://schemas.microsoft.com/office/powerpoint/2010/main" val="4273425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BÀI TẬP VỀ NHÀ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vi-VN" b="1" dirty="0"/>
              <a:t>Câu 1:	</a:t>
            </a:r>
            <a:r>
              <a:rPr lang="en-US" dirty="0"/>
              <a:t>Cho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chóp</a:t>
            </a:r>
            <a:r>
              <a:rPr lang="en-US" dirty="0"/>
              <a:t> 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đáy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thang</a:t>
            </a:r>
            <a:r>
              <a:rPr lang="en-US" dirty="0"/>
              <a:t>   . </a:t>
            </a:r>
            <a:r>
              <a:rPr lang="en-US" dirty="0" err="1"/>
              <a:t>Gọi</a:t>
            </a:r>
            <a:r>
              <a:rPr lang="en-US" dirty="0"/>
              <a:t> 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.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tuyến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phẳng</a:t>
            </a:r>
            <a:r>
              <a:rPr lang="en-US" dirty="0"/>
              <a:t>  </a:t>
            </a:r>
            <a:r>
              <a:rPr lang="en-US" dirty="0" err="1"/>
              <a:t>và</a:t>
            </a:r>
            <a:r>
              <a:rPr lang="en-US" dirty="0"/>
              <a:t>  </a:t>
            </a:r>
            <a:r>
              <a:rPr lang="en-US" dirty="0" err="1"/>
              <a:t>là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b="1" dirty="0"/>
              <a:t>A.</a:t>
            </a:r>
            <a:r>
              <a:rPr lang="en-US" dirty="0"/>
              <a:t> </a:t>
            </a:r>
            <a:r>
              <a:rPr lang="fr-FR" dirty="0"/>
              <a:t>,  là </a:t>
            </a:r>
            <a:r>
              <a:rPr lang="fr-FR" dirty="0" err="1"/>
              <a:t>giao</a:t>
            </a:r>
            <a:r>
              <a:rPr lang="fr-FR" dirty="0"/>
              <a:t> </a:t>
            </a:r>
            <a:r>
              <a:rPr lang="fr-FR" dirty="0" err="1"/>
              <a:t>điểm</a:t>
            </a:r>
            <a:r>
              <a:rPr lang="fr-FR" dirty="0"/>
              <a:t>  </a:t>
            </a:r>
            <a:r>
              <a:rPr lang="fr-FR" dirty="0" err="1"/>
              <a:t>và</a:t>
            </a:r>
            <a:r>
              <a:rPr lang="fr-FR" dirty="0"/>
              <a:t> .</a:t>
            </a:r>
            <a:r>
              <a:rPr lang="en-US" dirty="0"/>
              <a:t>	</a:t>
            </a:r>
            <a:r>
              <a:rPr lang="en-US" b="1" dirty="0"/>
              <a:t>B.</a:t>
            </a:r>
            <a:r>
              <a:rPr lang="en-US" dirty="0"/>
              <a:t> , 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 </a:t>
            </a:r>
            <a:r>
              <a:rPr lang="en-US" dirty="0" err="1"/>
              <a:t>và</a:t>
            </a:r>
            <a:r>
              <a:rPr lang="en-US" dirty="0"/>
              <a:t> .</a:t>
            </a:r>
          </a:p>
          <a:p>
            <a:pPr marL="0" indent="0">
              <a:buNone/>
            </a:pPr>
            <a:r>
              <a:rPr lang="en-US" b="1" dirty="0"/>
              <a:t>C.</a:t>
            </a:r>
            <a:r>
              <a:rPr lang="en-US" dirty="0"/>
              <a:t> , 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 </a:t>
            </a:r>
            <a:r>
              <a:rPr lang="en-US" dirty="0" err="1"/>
              <a:t>và</a:t>
            </a:r>
            <a:r>
              <a:rPr lang="en-US" dirty="0"/>
              <a:t> .	</a:t>
            </a:r>
            <a:r>
              <a:rPr lang="en-US" b="1" dirty="0"/>
              <a:t>D.</a:t>
            </a:r>
            <a:r>
              <a:rPr lang="en-US" dirty="0"/>
              <a:t> , 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 </a:t>
            </a:r>
            <a:r>
              <a:rPr lang="en-US" dirty="0" err="1"/>
              <a:t>và</a:t>
            </a:r>
            <a:r>
              <a:rPr lang="en-US" dirty="0"/>
              <a:t> .</a:t>
            </a:r>
          </a:p>
          <a:p>
            <a:pPr marL="0" indent="0">
              <a:buNone/>
            </a:pPr>
            <a:r>
              <a:rPr lang="en-US" b="1" dirty="0" err="1"/>
              <a:t>Câu</a:t>
            </a:r>
            <a:r>
              <a:rPr lang="en-US" b="1" dirty="0"/>
              <a:t> 2:	</a:t>
            </a:r>
            <a:r>
              <a:rPr lang="en-US" dirty="0"/>
              <a:t>Cho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chóp</a:t>
            </a:r>
            <a:r>
              <a:rPr lang="en-US" dirty="0"/>
              <a:t>  </a:t>
            </a:r>
            <a:r>
              <a:rPr lang="en-US" dirty="0" err="1"/>
              <a:t>có</a:t>
            </a:r>
            <a:r>
              <a:rPr lang="en-US" dirty="0"/>
              <a:t>  </a:t>
            </a:r>
            <a:r>
              <a:rPr lang="en-US" dirty="0" err="1"/>
              <a:t>và</a:t>
            </a:r>
            <a:r>
              <a:rPr lang="en-US" dirty="0"/>
              <a:t> 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tuyến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phẳng</a:t>
            </a:r>
            <a:r>
              <a:rPr lang="en-US" dirty="0"/>
              <a:t> 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phẳng</a:t>
            </a:r>
            <a:r>
              <a:rPr lang="en-US" dirty="0"/>
              <a:t> 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b="1" dirty="0" err="1"/>
              <a:t>A</a:t>
            </a:r>
            <a:r>
              <a:rPr lang="en-US" b="1" dirty="0"/>
              <a:t>. </a:t>
            </a:r>
            <a:r>
              <a:rPr lang="en-US" dirty="0"/>
              <a:t>	</a:t>
            </a:r>
            <a:r>
              <a:rPr lang="en-US" b="1" dirty="0"/>
              <a:t>B. </a:t>
            </a:r>
            <a:r>
              <a:rPr lang="en-US" dirty="0"/>
              <a:t>	</a:t>
            </a:r>
            <a:r>
              <a:rPr lang="en-US" b="1" dirty="0"/>
              <a:t>C. </a:t>
            </a:r>
            <a:r>
              <a:rPr lang="en-US" dirty="0"/>
              <a:t>	</a:t>
            </a:r>
            <a:r>
              <a:rPr lang="en-US" b="1" dirty="0"/>
              <a:t>D. 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Câu</a:t>
            </a:r>
            <a:r>
              <a:rPr lang="en-US" b="1" dirty="0"/>
              <a:t> 3:	</a:t>
            </a:r>
            <a:r>
              <a:rPr lang="en-US" dirty="0"/>
              <a:t>Cho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chóp</a:t>
            </a:r>
            <a:r>
              <a:rPr lang="en-US" dirty="0"/>
              <a:t>  </a:t>
            </a:r>
            <a:r>
              <a:rPr lang="en-US" dirty="0" err="1"/>
              <a:t>có</a:t>
            </a:r>
            <a:r>
              <a:rPr lang="en-US" dirty="0"/>
              <a:t>  </a:t>
            </a:r>
            <a:r>
              <a:rPr lang="en-US" dirty="0" err="1"/>
              <a:t>và</a:t>
            </a:r>
            <a:r>
              <a:rPr lang="en-US" dirty="0"/>
              <a:t> 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tuyến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phẳng</a:t>
            </a:r>
            <a:r>
              <a:rPr lang="en-US" dirty="0"/>
              <a:t> 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phẳng</a:t>
            </a:r>
            <a:r>
              <a:rPr lang="en-US" dirty="0"/>
              <a:t> 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b="1" dirty="0" err="1"/>
              <a:t>A</a:t>
            </a:r>
            <a:r>
              <a:rPr lang="en-US" b="1" dirty="0"/>
              <a:t>. </a:t>
            </a:r>
            <a:r>
              <a:rPr lang="en-US" dirty="0"/>
              <a:t>	</a:t>
            </a:r>
            <a:r>
              <a:rPr lang="en-US" b="1" dirty="0"/>
              <a:t>B. </a:t>
            </a:r>
            <a:r>
              <a:rPr lang="en-US" dirty="0"/>
              <a:t>	</a:t>
            </a:r>
            <a:r>
              <a:rPr lang="en-US" b="1" dirty="0"/>
              <a:t>C. 	D. </a:t>
            </a:r>
            <a:endParaRPr lang="en-US" dirty="0"/>
          </a:p>
          <a:p>
            <a:pPr marL="0" indent="0">
              <a:buNone/>
            </a:pPr>
            <a:r>
              <a:rPr lang="fr-FR" b="1" dirty="0" err="1"/>
              <a:t>Câu</a:t>
            </a:r>
            <a:r>
              <a:rPr lang="fr-FR" b="1" dirty="0"/>
              <a:t> 5:	</a:t>
            </a:r>
            <a:r>
              <a:rPr lang="fr-FR" dirty="0" err="1"/>
              <a:t>Trong</a:t>
            </a:r>
            <a:r>
              <a:rPr lang="fr-FR" dirty="0"/>
              <a:t> </a:t>
            </a:r>
            <a:r>
              <a:rPr lang="fr-FR" dirty="0" err="1"/>
              <a:t>các</a:t>
            </a:r>
            <a:r>
              <a:rPr lang="fr-FR" dirty="0"/>
              <a:t> </a:t>
            </a:r>
            <a:r>
              <a:rPr lang="fr-FR" dirty="0" err="1"/>
              <a:t>hình</a:t>
            </a:r>
            <a:r>
              <a:rPr lang="fr-FR" dirty="0"/>
              <a:t> </a:t>
            </a:r>
            <a:r>
              <a:rPr lang="fr-FR" dirty="0" err="1"/>
              <a:t>chóp</a:t>
            </a:r>
            <a:r>
              <a:rPr lang="fr-FR" dirty="0"/>
              <a:t>, </a:t>
            </a:r>
            <a:r>
              <a:rPr lang="fr-FR" dirty="0" err="1"/>
              <a:t>hình</a:t>
            </a:r>
            <a:r>
              <a:rPr lang="fr-FR" dirty="0"/>
              <a:t> </a:t>
            </a:r>
            <a:r>
              <a:rPr lang="fr-FR" dirty="0" err="1"/>
              <a:t>chóp</a:t>
            </a:r>
            <a:r>
              <a:rPr lang="fr-FR" dirty="0"/>
              <a:t> </a:t>
            </a:r>
            <a:r>
              <a:rPr lang="fr-FR" dirty="0" err="1"/>
              <a:t>có</a:t>
            </a:r>
            <a:r>
              <a:rPr lang="fr-FR" dirty="0"/>
              <a:t> </a:t>
            </a:r>
            <a:r>
              <a:rPr lang="fr-FR" dirty="0" err="1"/>
              <a:t>ít</a:t>
            </a:r>
            <a:r>
              <a:rPr lang="fr-FR" dirty="0"/>
              <a:t> </a:t>
            </a:r>
            <a:r>
              <a:rPr lang="fr-FR" dirty="0" err="1"/>
              <a:t>cạnh</a:t>
            </a:r>
            <a:r>
              <a:rPr lang="fr-FR" dirty="0"/>
              <a:t> </a:t>
            </a:r>
            <a:r>
              <a:rPr lang="fr-FR" dirty="0" err="1"/>
              <a:t>nhất</a:t>
            </a:r>
            <a:r>
              <a:rPr lang="fr-FR" dirty="0"/>
              <a:t> </a:t>
            </a:r>
            <a:r>
              <a:rPr lang="fr-FR" dirty="0" err="1"/>
              <a:t>có</a:t>
            </a:r>
            <a:r>
              <a:rPr lang="fr-FR" dirty="0"/>
              <a:t> </a:t>
            </a:r>
            <a:r>
              <a:rPr lang="fr-FR" dirty="0" err="1"/>
              <a:t>số</a:t>
            </a:r>
            <a:r>
              <a:rPr lang="fr-FR" dirty="0"/>
              <a:t> </a:t>
            </a:r>
            <a:r>
              <a:rPr lang="fr-FR" dirty="0" err="1"/>
              <a:t>cạnh</a:t>
            </a:r>
            <a:r>
              <a:rPr lang="fr-FR" dirty="0"/>
              <a:t> là </a:t>
            </a:r>
            <a:r>
              <a:rPr lang="fr-FR" dirty="0" err="1"/>
              <a:t>bao</a:t>
            </a:r>
            <a:r>
              <a:rPr lang="fr-FR" dirty="0"/>
              <a:t> </a:t>
            </a:r>
            <a:r>
              <a:rPr lang="fr-FR" dirty="0" err="1"/>
              <a:t>nhiêu</a:t>
            </a:r>
            <a:r>
              <a:rPr lang="fr-FR" dirty="0"/>
              <a:t>?</a:t>
            </a:r>
            <a:endParaRPr lang="en-US" dirty="0"/>
          </a:p>
          <a:p>
            <a:r>
              <a:rPr lang="fr-FR" b="1" dirty="0"/>
              <a:t>A. </a:t>
            </a:r>
            <a:r>
              <a:rPr lang="fr-FR" dirty="0"/>
              <a:t>.	</a:t>
            </a:r>
            <a:r>
              <a:rPr lang="fr-FR" b="1" dirty="0"/>
              <a:t>B. </a:t>
            </a:r>
            <a:r>
              <a:rPr lang="fr-FR" dirty="0"/>
              <a:t>.	</a:t>
            </a:r>
            <a:r>
              <a:rPr lang="fr-FR" b="1" dirty="0"/>
              <a:t>C. </a:t>
            </a:r>
            <a:r>
              <a:rPr lang="fr-FR" dirty="0"/>
              <a:t>.	</a:t>
            </a:r>
            <a:r>
              <a:rPr lang="fr-FR" b="1" dirty="0"/>
              <a:t>D. </a:t>
            </a:r>
            <a:r>
              <a:rPr lang="fr-FR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2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dirty="0" err="1"/>
              <a:t>Câu</a:t>
            </a:r>
            <a:r>
              <a:rPr lang="fr-FR" sz="2000" b="1" dirty="0"/>
              <a:t> 6:	</a:t>
            </a:r>
            <a:r>
              <a:rPr lang="fr-FR" sz="2000" dirty="0" err="1"/>
              <a:t>Một</a:t>
            </a:r>
            <a:r>
              <a:rPr lang="fr-FR" sz="2000" dirty="0"/>
              <a:t> </a:t>
            </a:r>
            <a:r>
              <a:rPr lang="fr-FR" sz="2000" dirty="0" err="1"/>
              <a:t>hình</a:t>
            </a:r>
            <a:r>
              <a:rPr lang="fr-FR" sz="2000" dirty="0"/>
              <a:t> </a:t>
            </a:r>
            <a:r>
              <a:rPr lang="fr-FR" sz="2000" dirty="0" err="1"/>
              <a:t>chóp</a:t>
            </a:r>
            <a:r>
              <a:rPr lang="fr-FR" sz="2000" dirty="0"/>
              <a:t> </a:t>
            </a:r>
            <a:r>
              <a:rPr lang="fr-FR" sz="2000" dirty="0" err="1"/>
              <a:t>có</a:t>
            </a:r>
            <a:r>
              <a:rPr lang="fr-FR" sz="2000" dirty="0"/>
              <a:t> </a:t>
            </a:r>
            <a:r>
              <a:rPr lang="fr-FR" sz="2000" dirty="0" err="1"/>
              <a:t>đáy</a:t>
            </a:r>
            <a:r>
              <a:rPr lang="fr-FR" sz="2000" dirty="0"/>
              <a:t> là </a:t>
            </a:r>
            <a:r>
              <a:rPr lang="fr-FR" sz="2000" dirty="0" err="1"/>
              <a:t>ngũ</a:t>
            </a:r>
            <a:r>
              <a:rPr lang="fr-FR" sz="2000" dirty="0"/>
              <a:t> </a:t>
            </a:r>
            <a:r>
              <a:rPr lang="fr-FR" sz="2000" dirty="0" err="1"/>
              <a:t>giác</a:t>
            </a:r>
            <a:r>
              <a:rPr lang="fr-FR" sz="2000" dirty="0"/>
              <a:t> </a:t>
            </a:r>
            <a:r>
              <a:rPr lang="fr-FR" sz="2000" dirty="0" err="1"/>
              <a:t>có</a:t>
            </a:r>
            <a:r>
              <a:rPr lang="fr-FR" sz="2000" dirty="0"/>
              <a:t> </a:t>
            </a:r>
            <a:r>
              <a:rPr lang="fr-FR" sz="2000" dirty="0" err="1"/>
              <a:t>số</a:t>
            </a:r>
            <a:r>
              <a:rPr lang="fr-FR" sz="2000" dirty="0"/>
              <a:t> </a:t>
            </a:r>
            <a:r>
              <a:rPr lang="fr-FR" sz="2000" dirty="0" err="1"/>
              <a:t>mặt</a:t>
            </a:r>
            <a:r>
              <a:rPr lang="fr-FR" sz="2000" dirty="0"/>
              <a:t> </a:t>
            </a:r>
            <a:r>
              <a:rPr lang="fr-FR" sz="2000" dirty="0" err="1"/>
              <a:t>và</a:t>
            </a:r>
            <a:r>
              <a:rPr lang="fr-FR" sz="2000" dirty="0"/>
              <a:t> </a:t>
            </a:r>
            <a:r>
              <a:rPr lang="fr-FR" sz="2000" dirty="0" err="1"/>
              <a:t>số</a:t>
            </a:r>
            <a:r>
              <a:rPr lang="fr-FR" sz="2000" dirty="0"/>
              <a:t> </a:t>
            </a:r>
            <a:r>
              <a:rPr lang="fr-FR" sz="2000" dirty="0" err="1"/>
              <a:t>cạnh</a:t>
            </a:r>
            <a:r>
              <a:rPr lang="fr-FR" sz="2000" dirty="0"/>
              <a:t> là:</a:t>
            </a:r>
            <a:endParaRPr lang="en-US" sz="2000" dirty="0"/>
          </a:p>
          <a:p>
            <a:pPr marL="0" indent="0">
              <a:buNone/>
            </a:pPr>
            <a:r>
              <a:rPr lang="fr-FR" sz="2000" b="1" dirty="0"/>
              <a:t>A. </a:t>
            </a:r>
            <a:r>
              <a:rPr lang="fr-FR" sz="2000" dirty="0"/>
              <a:t>5 </a:t>
            </a:r>
            <a:r>
              <a:rPr lang="fr-FR" sz="2000" dirty="0" err="1"/>
              <a:t>mặt</a:t>
            </a:r>
            <a:r>
              <a:rPr lang="fr-FR" sz="2000" dirty="0"/>
              <a:t>, 5 </a:t>
            </a:r>
            <a:r>
              <a:rPr lang="fr-FR" sz="2000" dirty="0" err="1"/>
              <a:t>cạnh.</a:t>
            </a:r>
            <a:r>
              <a:rPr lang="fr-FR" sz="2000" b="1" dirty="0" err="1"/>
              <a:t>B</a:t>
            </a:r>
            <a:r>
              <a:rPr lang="fr-FR" sz="2000" b="1" dirty="0"/>
              <a:t>. </a:t>
            </a:r>
            <a:r>
              <a:rPr lang="fr-FR" sz="2000" dirty="0"/>
              <a:t>6 </a:t>
            </a:r>
            <a:r>
              <a:rPr lang="fr-FR" sz="2000" dirty="0" err="1"/>
              <a:t>mặt</a:t>
            </a:r>
            <a:r>
              <a:rPr lang="fr-FR" sz="2000" dirty="0"/>
              <a:t>, 5 </a:t>
            </a:r>
            <a:r>
              <a:rPr lang="fr-FR" sz="2000" dirty="0" err="1"/>
              <a:t>cạnh.</a:t>
            </a:r>
            <a:r>
              <a:rPr lang="fr-FR" sz="2000" b="1" dirty="0" err="1"/>
              <a:t>C</a:t>
            </a:r>
            <a:r>
              <a:rPr lang="fr-FR" sz="2000" b="1" dirty="0"/>
              <a:t>. </a:t>
            </a:r>
            <a:r>
              <a:rPr lang="fr-FR" sz="2000" dirty="0"/>
              <a:t>6 </a:t>
            </a:r>
            <a:r>
              <a:rPr lang="fr-FR" sz="2000" dirty="0" err="1"/>
              <a:t>mặt</a:t>
            </a:r>
            <a:r>
              <a:rPr lang="fr-FR" sz="2000" dirty="0"/>
              <a:t>, 10 </a:t>
            </a:r>
            <a:r>
              <a:rPr lang="fr-FR" sz="2000" dirty="0" err="1"/>
              <a:t>cạnh.</a:t>
            </a:r>
            <a:r>
              <a:rPr lang="fr-FR" sz="2000" b="1" dirty="0" err="1"/>
              <a:t>D</a:t>
            </a:r>
            <a:r>
              <a:rPr lang="fr-FR" sz="2000" b="1" dirty="0"/>
              <a:t>. </a:t>
            </a:r>
            <a:r>
              <a:rPr lang="fr-FR" sz="2000" dirty="0"/>
              <a:t>5 </a:t>
            </a:r>
            <a:r>
              <a:rPr lang="fr-FR" sz="2000" dirty="0" err="1"/>
              <a:t>mặt</a:t>
            </a:r>
            <a:r>
              <a:rPr lang="fr-FR" sz="2000" dirty="0"/>
              <a:t>, 10 </a:t>
            </a:r>
            <a:r>
              <a:rPr lang="fr-FR" sz="2000" dirty="0" err="1"/>
              <a:t>cạnh</a:t>
            </a:r>
            <a:r>
              <a:rPr lang="fr-FR" sz="2000" dirty="0"/>
              <a:t>.</a:t>
            </a:r>
            <a:endParaRPr lang="en-US" sz="2000" dirty="0"/>
          </a:p>
          <a:p>
            <a:pPr marL="0" indent="0">
              <a:buNone/>
            </a:pPr>
            <a:r>
              <a:rPr lang="fr-FR" sz="2000" b="1" dirty="0" err="1"/>
              <a:t>Câu</a:t>
            </a:r>
            <a:r>
              <a:rPr lang="fr-FR" sz="2000" dirty="0"/>
              <a:t> </a:t>
            </a:r>
            <a:r>
              <a:rPr lang="fr-FR" sz="2000" b="1" dirty="0"/>
              <a:t>7:</a:t>
            </a:r>
            <a:r>
              <a:rPr lang="fr-FR" sz="2000" dirty="0"/>
              <a:t>  </a:t>
            </a:r>
            <a:r>
              <a:rPr lang="fr-FR" sz="2000" dirty="0" err="1"/>
              <a:t>Trong</a:t>
            </a:r>
            <a:r>
              <a:rPr lang="fr-FR" sz="2000" dirty="0"/>
              <a:t> </a:t>
            </a:r>
            <a:r>
              <a:rPr lang="fr-FR" sz="2000" dirty="0" err="1"/>
              <a:t>các</a:t>
            </a:r>
            <a:r>
              <a:rPr lang="fr-FR" sz="2000" dirty="0"/>
              <a:t> </a:t>
            </a:r>
            <a:r>
              <a:rPr lang="fr-FR" sz="2000" dirty="0" err="1"/>
              <a:t>khẳng</a:t>
            </a:r>
            <a:r>
              <a:rPr lang="fr-FR" sz="2000" dirty="0"/>
              <a:t> </a:t>
            </a:r>
            <a:r>
              <a:rPr lang="fr-FR" sz="2000" dirty="0" err="1"/>
              <a:t>định</a:t>
            </a:r>
            <a:r>
              <a:rPr lang="fr-FR" sz="2000" dirty="0"/>
              <a:t> </a:t>
            </a:r>
            <a:r>
              <a:rPr lang="fr-FR" sz="2000" dirty="0" err="1"/>
              <a:t>sau</a:t>
            </a:r>
            <a:r>
              <a:rPr lang="fr-FR" sz="2000" dirty="0"/>
              <a:t>, </a:t>
            </a:r>
            <a:r>
              <a:rPr lang="fr-FR" sz="2000" dirty="0" err="1"/>
              <a:t>khẳng</a:t>
            </a:r>
            <a:r>
              <a:rPr lang="fr-FR" sz="2000" dirty="0"/>
              <a:t> </a:t>
            </a:r>
            <a:r>
              <a:rPr lang="fr-FR" sz="2000" dirty="0" err="1"/>
              <a:t>định</a:t>
            </a:r>
            <a:r>
              <a:rPr lang="fr-FR" sz="2000" dirty="0"/>
              <a:t> </a:t>
            </a:r>
            <a:r>
              <a:rPr lang="fr-FR" sz="2000" dirty="0" err="1"/>
              <a:t>nào</a:t>
            </a:r>
            <a:r>
              <a:rPr lang="fr-FR" sz="2000" dirty="0"/>
              <a:t> </a:t>
            </a:r>
            <a:r>
              <a:rPr lang="fr-FR" sz="2000" dirty="0" err="1"/>
              <a:t>đúng</a:t>
            </a:r>
            <a:r>
              <a:rPr lang="fr-FR" sz="2000" dirty="0"/>
              <a:t>?</a:t>
            </a:r>
            <a:endParaRPr lang="en-US" sz="2000" dirty="0"/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b="1" dirty="0"/>
              <a:t>A.</a:t>
            </a:r>
            <a:r>
              <a:rPr lang="fr-FR" sz="2000" dirty="0"/>
              <a:t> Qua   </a:t>
            </a:r>
            <a:r>
              <a:rPr lang="fr-FR" sz="2000" dirty="0" err="1"/>
              <a:t>điểm</a:t>
            </a:r>
            <a:r>
              <a:rPr lang="fr-FR" sz="2000" dirty="0"/>
              <a:t> </a:t>
            </a:r>
            <a:r>
              <a:rPr lang="fr-FR" sz="2000" dirty="0" err="1"/>
              <a:t>phân</a:t>
            </a:r>
            <a:r>
              <a:rPr lang="fr-FR" sz="2000" dirty="0"/>
              <a:t> </a:t>
            </a:r>
            <a:r>
              <a:rPr lang="fr-FR" sz="2000" dirty="0" err="1"/>
              <a:t>biệt</a:t>
            </a:r>
            <a:r>
              <a:rPr lang="fr-FR" sz="2000" dirty="0"/>
              <a:t> </a:t>
            </a:r>
            <a:r>
              <a:rPr lang="fr-FR" sz="2000" dirty="0" err="1"/>
              <a:t>có</a:t>
            </a:r>
            <a:r>
              <a:rPr lang="fr-FR" sz="2000" dirty="0"/>
              <a:t> </a:t>
            </a:r>
            <a:r>
              <a:rPr lang="fr-FR" sz="2000" dirty="0" err="1"/>
              <a:t>duy</a:t>
            </a:r>
            <a:r>
              <a:rPr lang="fr-FR" sz="2000" dirty="0"/>
              <a:t> </a:t>
            </a:r>
            <a:r>
              <a:rPr lang="fr-FR" sz="2000" dirty="0" err="1"/>
              <a:t>nhất</a:t>
            </a:r>
            <a:r>
              <a:rPr lang="fr-FR" sz="2000" dirty="0"/>
              <a:t> </a:t>
            </a:r>
            <a:r>
              <a:rPr lang="fr-FR" sz="2000" dirty="0" err="1"/>
              <a:t>một</a:t>
            </a:r>
            <a:r>
              <a:rPr lang="fr-FR" sz="2000" dirty="0"/>
              <a:t> </a:t>
            </a:r>
            <a:r>
              <a:rPr lang="fr-FR" sz="2000" dirty="0" err="1"/>
              <a:t>mặt</a:t>
            </a:r>
            <a:r>
              <a:rPr lang="fr-FR" sz="2000" dirty="0"/>
              <a:t> </a:t>
            </a:r>
            <a:r>
              <a:rPr lang="fr-FR" sz="2000" dirty="0" err="1"/>
              <a:t>phẳng</a:t>
            </a:r>
            <a:r>
              <a:rPr lang="fr-FR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b="1" dirty="0"/>
              <a:t>B.</a:t>
            </a:r>
            <a:r>
              <a:rPr lang="fr-FR" sz="2000" dirty="0"/>
              <a:t> Qua   </a:t>
            </a:r>
            <a:r>
              <a:rPr lang="fr-FR" sz="2000" dirty="0" err="1"/>
              <a:t>điểm</a:t>
            </a:r>
            <a:r>
              <a:rPr lang="fr-FR" sz="2000" dirty="0"/>
              <a:t> </a:t>
            </a:r>
            <a:r>
              <a:rPr lang="fr-FR" sz="2000" dirty="0" err="1"/>
              <a:t>phân</a:t>
            </a:r>
            <a:r>
              <a:rPr lang="fr-FR" sz="2000" dirty="0"/>
              <a:t> </a:t>
            </a:r>
            <a:r>
              <a:rPr lang="fr-FR" sz="2000" dirty="0" err="1"/>
              <a:t>biệt</a:t>
            </a:r>
            <a:r>
              <a:rPr lang="fr-FR" sz="2000" dirty="0"/>
              <a:t> </a:t>
            </a:r>
            <a:r>
              <a:rPr lang="fr-FR" sz="2000" dirty="0" err="1"/>
              <a:t>bất</a:t>
            </a:r>
            <a:r>
              <a:rPr lang="fr-FR" sz="2000" dirty="0"/>
              <a:t> </a:t>
            </a:r>
            <a:r>
              <a:rPr lang="fr-FR" sz="2000" dirty="0" err="1"/>
              <a:t>kì</a:t>
            </a:r>
            <a:r>
              <a:rPr lang="fr-FR" sz="2000" dirty="0"/>
              <a:t> </a:t>
            </a:r>
            <a:r>
              <a:rPr lang="fr-FR" sz="2000" dirty="0" err="1"/>
              <a:t>có</a:t>
            </a:r>
            <a:r>
              <a:rPr lang="fr-FR" sz="2000" dirty="0"/>
              <a:t> </a:t>
            </a:r>
            <a:r>
              <a:rPr lang="fr-FR" sz="2000" dirty="0" err="1"/>
              <a:t>duy</a:t>
            </a:r>
            <a:r>
              <a:rPr lang="fr-FR" sz="2000" dirty="0"/>
              <a:t> </a:t>
            </a:r>
            <a:r>
              <a:rPr lang="fr-FR" sz="2000" dirty="0" err="1"/>
              <a:t>nhất</a:t>
            </a:r>
            <a:r>
              <a:rPr lang="fr-FR" sz="2000" dirty="0"/>
              <a:t> </a:t>
            </a:r>
            <a:r>
              <a:rPr lang="fr-FR" sz="2000" dirty="0" err="1"/>
              <a:t>một</a:t>
            </a:r>
            <a:r>
              <a:rPr lang="fr-FR" sz="2000" dirty="0"/>
              <a:t> </a:t>
            </a:r>
            <a:r>
              <a:rPr lang="fr-FR" sz="2000" dirty="0" err="1"/>
              <a:t>mặt</a:t>
            </a:r>
            <a:r>
              <a:rPr lang="fr-FR" sz="2000" dirty="0"/>
              <a:t> </a:t>
            </a:r>
            <a:r>
              <a:rPr lang="fr-FR" sz="2000" dirty="0" err="1"/>
              <a:t>phẳng</a:t>
            </a:r>
            <a:r>
              <a:rPr lang="fr-FR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b="1" dirty="0"/>
              <a:t>C.</a:t>
            </a:r>
            <a:r>
              <a:rPr lang="fr-FR" sz="2000" dirty="0"/>
              <a:t> Qua   </a:t>
            </a:r>
            <a:r>
              <a:rPr lang="fr-FR" sz="2000" dirty="0" err="1"/>
              <a:t>điểm</a:t>
            </a:r>
            <a:r>
              <a:rPr lang="fr-FR" sz="2000" dirty="0"/>
              <a:t> </a:t>
            </a:r>
            <a:r>
              <a:rPr lang="fr-FR" sz="2000" dirty="0" err="1"/>
              <a:t>không</a:t>
            </a:r>
            <a:r>
              <a:rPr lang="fr-FR" sz="2000" dirty="0"/>
              <a:t> </a:t>
            </a:r>
            <a:r>
              <a:rPr lang="fr-FR" sz="2000" dirty="0" err="1"/>
              <a:t>thẳng</a:t>
            </a:r>
            <a:r>
              <a:rPr lang="fr-FR" sz="2000" dirty="0"/>
              <a:t> </a:t>
            </a:r>
            <a:r>
              <a:rPr lang="fr-FR" sz="2000" dirty="0" err="1"/>
              <a:t>hàng</a:t>
            </a:r>
            <a:r>
              <a:rPr lang="fr-FR" sz="2000" dirty="0"/>
              <a:t> </a:t>
            </a:r>
            <a:r>
              <a:rPr lang="fr-FR" sz="2000" dirty="0" err="1"/>
              <a:t>có</a:t>
            </a:r>
            <a:r>
              <a:rPr lang="fr-FR" sz="2000" dirty="0"/>
              <a:t> </a:t>
            </a:r>
            <a:r>
              <a:rPr lang="fr-FR" sz="2000" dirty="0" err="1"/>
              <a:t>duy</a:t>
            </a:r>
            <a:r>
              <a:rPr lang="fr-FR" sz="2000" dirty="0"/>
              <a:t> </a:t>
            </a:r>
            <a:r>
              <a:rPr lang="fr-FR" sz="2000" dirty="0" err="1"/>
              <a:t>nhất</a:t>
            </a:r>
            <a:r>
              <a:rPr lang="fr-FR" sz="2000" dirty="0"/>
              <a:t> </a:t>
            </a:r>
            <a:r>
              <a:rPr lang="fr-FR" sz="2000" dirty="0" err="1"/>
              <a:t>một</a:t>
            </a:r>
            <a:r>
              <a:rPr lang="fr-FR" sz="2000" dirty="0"/>
              <a:t> </a:t>
            </a:r>
            <a:r>
              <a:rPr lang="fr-FR" sz="2000" dirty="0" err="1"/>
              <a:t>mặt</a:t>
            </a:r>
            <a:r>
              <a:rPr lang="fr-FR" sz="2000" dirty="0"/>
              <a:t> </a:t>
            </a:r>
            <a:r>
              <a:rPr lang="fr-FR" sz="2000" dirty="0" err="1"/>
              <a:t>phẳng</a:t>
            </a:r>
            <a:r>
              <a:rPr lang="fr-FR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b="1" dirty="0"/>
              <a:t>D.</a:t>
            </a:r>
            <a:r>
              <a:rPr lang="fr-FR" sz="2000" dirty="0"/>
              <a:t> Qua   </a:t>
            </a:r>
            <a:r>
              <a:rPr lang="fr-FR" sz="2000" dirty="0" err="1"/>
              <a:t>điểm</a:t>
            </a:r>
            <a:r>
              <a:rPr lang="fr-FR" sz="2000" dirty="0"/>
              <a:t> </a:t>
            </a:r>
            <a:r>
              <a:rPr lang="fr-FR" sz="2000" dirty="0" err="1"/>
              <a:t>phân</a:t>
            </a:r>
            <a:r>
              <a:rPr lang="fr-FR" sz="2000" dirty="0"/>
              <a:t> </a:t>
            </a:r>
            <a:r>
              <a:rPr lang="fr-FR" sz="2000" dirty="0" err="1"/>
              <a:t>biệt</a:t>
            </a:r>
            <a:r>
              <a:rPr lang="fr-FR" sz="2000" dirty="0"/>
              <a:t> </a:t>
            </a:r>
            <a:r>
              <a:rPr lang="fr-FR" sz="2000" dirty="0" err="1"/>
              <a:t>bất</a:t>
            </a:r>
            <a:r>
              <a:rPr lang="fr-FR" sz="2000" dirty="0"/>
              <a:t> </a:t>
            </a:r>
            <a:r>
              <a:rPr lang="fr-FR" sz="2000" dirty="0" err="1"/>
              <a:t>kì</a:t>
            </a:r>
            <a:r>
              <a:rPr lang="fr-FR" sz="2000" dirty="0"/>
              <a:t> </a:t>
            </a:r>
            <a:r>
              <a:rPr lang="fr-FR" sz="2000" dirty="0" err="1"/>
              <a:t>có</a:t>
            </a:r>
            <a:r>
              <a:rPr lang="fr-FR" sz="2000" dirty="0"/>
              <a:t> </a:t>
            </a:r>
            <a:r>
              <a:rPr lang="fr-FR" sz="2000" dirty="0" err="1"/>
              <a:t>duy</a:t>
            </a:r>
            <a:r>
              <a:rPr lang="fr-FR" sz="2000" dirty="0"/>
              <a:t> </a:t>
            </a:r>
            <a:r>
              <a:rPr lang="fr-FR" sz="2000" dirty="0" err="1"/>
              <a:t>nhất</a:t>
            </a:r>
            <a:r>
              <a:rPr lang="fr-FR" sz="2000" dirty="0"/>
              <a:t> </a:t>
            </a:r>
            <a:r>
              <a:rPr lang="fr-FR" sz="2000" dirty="0" err="1"/>
              <a:t>một</a:t>
            </a:r>
            <a:r>
              <a:rPr lang="fr-FR" sz="2000" dirty="0"/>
              <a:t> </a:t>
            </a:r>
            <a:r>
              <a:rPr lang="fr-FR" sz="2000" dirty="0" err="1"/>
              <a:t>mặt</a:t>
            </a:r>
            <a:r>
              <a:rPr lang="fr-FR" sz="2000" dirty="0"/>
              <a:t> </a:t>
            </a:r>
            <a:r>
              <a:rPr lang="fr-FR" sz="2000" dirty="0" err="1"/>
              <a:t>phẳng</a:t>
            </a:r>
            <a:r>
              <a:rPr lang="fr-FR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fr-FR" sz="2000" b="1" dirty="0" err="1"/>
              <a:t>Câu</a:t>
            </a:r>
            <a:r>
              <a:rPr lang="fr-FR" sz="2000" dirty="0"/>
              <a:t> </a:t>
            </a:r>
            <a:r>
              <a:rPr lang="fr-FR" sz="2000" b="1" dirty="0"/>
              <a:t>8:</a:t>
            </a:r>
            <a:r>
              <a:rPr lang="fr-FR" sz="2000" dirty="0"/>
              <a:t>  </a:t>
            </a:r>
            <a:r>
              <a:rPr lang="fr-FR" sz="2000" dirty="0" err="1"/>
              <a:t>Trong</a:t>
            </a:r>
            <a:r>
              <a:rPr lang="fr-FR" sz="2000" dirty="0"/>
              <a:t> </a:t>
            </a:r>
            <a:r>
              <a:rPr lang="fr-FR" sz="2000" dirty="0" err="1"/>
              <a:t>không</a:t>
            </a:r>
            <a:r>
              <a:rPr lang="fr-FR" sz="2000" dirty="0"/>
              <a:t> </a:t>
            </a:r>
            <a:r>
              <a:rPr lang="fr-FR" sz="2000" dirty="0" err="1"/>
              <a:t>gian</a:t>
            </a:r>
            <a:r>
              <a:rPr lang="fr-FR" sz="2000" dirty="0"/>
              <a:t>, </a:t>
            </a:r>
            <a:r>
              <a:rPr lang="fr-FR" sz="2000" dirty="0" err="1"/>
              <a:t>cho</a:t>
            </a:r>
            <a:r>
              <a:rPr lang="fr-FR" sz="2000" dirty="0"/>
              <a:t>   </a:t>
            </a:r>
            <a:r>
              <a:rPr lang="fr-FR" sz="2000" dirty="0" err="1"/>
              <a:t>điểm</a:t>
            </a:r>
            <a:r>
              <a:rPr lang="fr-FR" sz="2000" dirty="0"/>
              <a:t> </a:t>
            </a:r>
            <a:r>
              <a:rPr lang="fr-FR" sz="2000" dirty="0" err="1"/>
              <a:t>không</a:t>
            </a:r>
            <a:r>
              <a:rPr lang="fr-FR" sz="2000" dirty="0"/>
              <a:t> </a:t>
            </a:r>
            <a:r>
              <a:rPr lang="fr-FR" sz="2000" dirty="0" err="1"/>
              <a:t>đồng</a:t>
            </a:r>
            <a:r>
              <a:rPr lang="fr-FR" sz="2000" dirty="0"/>
              <a:t> </a:t>
            </a:r>
            <a:r>
              <a:rPr lang="fr-FR" sz="2000" dirty="0" err="1"/>
              <a:t>phẳng</a:t>
            </a:r>
            <a:r>
              <a:rPr lang="fr-FR" sz="2000" dirty="0"/>
              <a:t>. </a:t>
            </a:r>
            <a:r>
              <a:rPr lang="fr-FR" sz="2000" dirty="0" err="1"/>
              <a:t>Có</a:t>
            </a:r>
            <a:r>
              <a:rPr lang="fr-FR" sz="2000" dirty="0"/>
              <a:t> </a:t>
            </a:r>
            <a:r>
              <a:rPr lang="fr-FR" sz="2000" dirty="0" err="1"/>
              <a:t>thể</a:t>
            </a:r>
            <a:r>
              <a:rPr lang="fr-FR" sz="2000" dirty="0"/>
              <a:t> </a:t>
            </a:r>
            <a:r>
              <a:rPr lang="fr-FR" sz="2000" dirty="0" err="1"/>
              <a:t>xác</a:t>
            </a:r>
            <a:r>
              <a:rPr lang="fr-FR" sz="2000" dirty="0"/>
              <a:t> </a:t>
            </a:r>
            <a:r>
              <a:rPr lang="fr-FR" sz="2000" dirty="0" err="1"/>
              <a:t>định</a:t>
            </a:r>
            <a:r>
              <a:rPr lang="fr-FR" sz="2000" dirty="0"/>
              <a:t> </a:t>
            </a:r>
            <a:r>
              <a:rPr lang="fr-FR" sz="2000" dirty="0" err="1"/>
              <a:t>được</a:t>
            </a:r>
            <a:r>
              <a:rPr lang="fr-FR" sz="2000" dirty="0"/>
              <a:t> </a:t>
            </a:r>
            <a:r>
              <a:rPr lang="fr-FR" sz="2000" dirty="0" err="1"/>
              <a:t>bao</a:t>
            </a:r>
            <a:r>
              <a:rPr lang="fr-FR" sz="2000" dirty="0"/>
              <a:t> </a:t>
            </a:r>
            <a:r>
              <a:rPr lang="fr-FR" sz="2000" dirty="0" err="1"/>
              <a:t>nhiêu</a:t>
            </a:r>
            <a:r>
              <a:rPr lang="fr-FR" sz="2000" dirty="0"/>
              <a:t> </a:t>
            </a:r>
            <a:r>
              <a:rPr lang="fr-FR" sz="2000" dirty="0" err="1"/>
              <a:t>mặt</a:t>
            </a:r>
            <a:r>
              <a:rPr lang="fr-FR" sz="2000" dirty="0"/>
              <a:t> </a:t>
            </a:r>
            <a:r>
              <a:rPr lang="fr-FR" sz="2000" dirty="0" err="1"/>
              <a:t>phẳng</a:t>
            </a:r>
            <a:r>
              <a:rPr lang="fr-FR" sz="2000" dirty="0"/>
              <a:t> </a:t>
            </a:r>
            <a:r>
              <a:rPr lang="fr-FR" sz="2000" dirty="0" err="1"/>
              <a:t>phân</a:t>
            </a:r>
            <a:r>
              <a:rPr lang="fr-FR" sz="2000" dirty="0"/>
              <a:t> </a:t>
            </a:r>
            <a:r>
              <a:rPr lang="fr-FR" sz="2000" dirty="0" err="1"/>
              <a:t>biệt</a:t>
            </a:r>
            <a:r>
              <a:rPr lang="fr-FR" sz="2000" dirty="0"/>
              <a:t> </a:t>
            </a:r>
            <a:r>
              <a:rPr lang="fr-FR" sz="2000" dirty="0" err="1"/>
              <a:t>từ</a:t>
            </a:r>
            <a:r>
              <a:rPr lang="fr-FR" sz="2000" dirty="0"/>
              <a:t> </a:t>
            </a:r>
            <a:r>
              <a:rPr lang="fr-FR" sz="2000" dirty="0" err="1"/>
              <a:t>các</a:t>
            </a:r>
            <a:r>
              <a:rPr lang="fr-FR" sz="2000" dirty="0"/>
              <a:t> </a:t>
            </a:r>
            <a:r>
              <a:rPr lang="fr-FR" sz="2000" dirty="0" err="1"/>
              <a:t>điểm</a:t>
            </a:r>
            <a:r>
              <a:rPr lang="fr-FR" sz="2000" dirty="0"/>
              <a:t> </a:t>
            </a:r>
            <a:r>
              <a:rPr lang="fr-FR" sz="2000" dirty="0" err="1"/>
              <a:t>đã</a:t>
            </a:r>
            <a:r>
              <a:rPr lang="fr-FR" sz="2000" dirty="0"/>
              <a:t> </a:t>
            </a:r>
            <a:r>
              <a:rPr lang="fr-FR" sz="2000" dirty="0" err="1"/>
              <a:t>cho</a:t>
            </a:r>
            <a:r>
              <a:rPr lang="fr-FR" sz="2000" dirty="0"/>
              <a:t>?	</a:t>
            </a:r>
            <a:r>
              <a:rPr lang="fr-FR" sz="2000" b="1" dirty="0"/>
              <a:t>A.</a:t>
            </a:r>
            <a:r>
              <a:rPr lang="fr-FR" sz="2000" dirty="0"/>
              <a:t>  		</a:t>
            </a:r>
            <a:r>
              <a:rPr lang="fr-FR" sz="2000" b="1" dirty="0"/>
              <a:t>B.</a:t>
            </a:r>
            <a:r>
              <a:rPr lang="fr-FR" sz="2000" dirty="0"/>
              <a:t>  	</a:t>
            </a:r>
            <a:r>
              <a:rPr lang="fr-FR" sz="2000" b="1" dirty="0"/>
              <a:t>C.</a:t>
            </a:r>
            <a:r>
              <a:rPr lang="fr-FR" sz="2000" dirty="0"/>
              <a:t>  	</a:t>
            </a:r>
            <a:r>
              <a:rPr lang="fr-FR" sz="2000" b="1" dirty="0"/>
              <a:t>D.</a:t>
            </a:r>
            <a:r>
              <a:rPr lang="fr-FR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fr-FR" sz="2000" b="1" dirty="0" err="1"/>
              <a:t>Câu</a:t>
            </a:r>
            <a:r>
              <a:rPr lang="fr-FR" sz="2000" dirty="0"/>
              <a:t> </a:t>
            </a:r>
            <a:r>
              <a:rPr lang="fr-FR" sz="2000" b="1" dirty="0"/>
              <a:t>9:</a:t>
            </a:r>
            <a:r>
              <a:rPr lang="fr-FR" sz="2000" dirty="0"/>
              <a:t>  </a:t>
            </a:r>
            <a:r>
              <a:rPr lang="fr-FR" sz="2000" dirty="0" err="1"/>
              <a:t>Các</a:t>
            </a:r>
            <a:r>
              <a:rPr lang="fr-FR" sz="2000" dirty="0"/>
              <a:t> </a:t>
            </a:r>
            <a:r>
              <a:rPr lang="fr-FR" sz="2000" dirty="0" err="1"/>
              <a:t>yếu</a:t>
            </a:r>
            <a:r>
              <a:rPr lang="fr-FR" sz="2000" dirty="0"/>
              <a:t> </a:t>
            </a:r>
            <a:r>
              <a:rPr lang="fr-FR" sz="2000" dirty="0" err="1"/>
              <a:t>tố</a:t>
            </a:r>
            <a:r>
              <a:rPr lang="fr-FR" sz="2000" dirty="0"/>
              <a:t> </a:t>
            </a:r>
            <a:r>
              <a:rPr lang="fr-FR" sz="2000" dirty="0" err="1"/>
              <a:t>nào</a:t>
            </a:r>
            <a:r>
              <a:rPr lang="fr-FR" sz="2000" dirty="0"/>
              <a:t> </a:t>
            </a:r>
            <a:r>
              <a:rPr lang="fr-FR" sz="2000" dirty="0" err="1"/>
              <a:t>sau</a:t>
            </a:r>
            <a:r>
              <a:rPr lang="fr-FR" sz="2000" dirty="0"/>
              <a:t> </a:t>
            </a:r>
            <a:r>
              <a:rPr lang="fr-FR" sz="2000" dirty="0" err="1"/>
              <a:t>đây</a:t>
            </a:r>
            <a:r>
              <a:rPr lang="fr-FR" sz="2000" dirty="0"/>
              <a:t> </a:t>
            </a:r>
            <a:r>
              <a:rPr lang="fr-FR" sz="2000" dirty="0" err="1"/>
              <a:t>xác</a:t>
            </a:r>
            <a:r>
              <a:rPr lang="fr-FR" sz="2000" dirty="0"/>
              <a:t> </a:t>
            </a:r>
            <a:r>
              <a:rPr lang="fr-FR" sz="2000" dirty="0" err="1"/>
              <a:t>định</a:t>
            </a:r>
            <a:r>
              <a:rPr lang="fr-FR" sz="2000" dirty="0"/>
              <a:t> </a:t>
            </a:r>
            <a:r>
              <a:rPr lang="fr-FR" sz="2000" dirty="0" err="1"/>
              <a:t>một</a:t>
            </a:r>
            <a:r>
              <a:rPr lang="fr-FR" sz="2000" dirty="0"/>
              <a:t> </a:t>
            </a:r>
            <a:r>
              <a:rPr lang="fr-FR" sz="2000" dirty="0" err="1"/>
              <a:t>mặt</a:t>
            </a:r>
            <a:r>
              <a:rPr lang="fr-FR" sz="2000" dirty="0"/>
              <a:t> </a:t>
            </a:r>
            <a:r>
              <a:rPr lang="fr-FR" sz="2000" dirty="0" err="1"/>
              <a:t>phẳng</a:t>
            </a:r>
            <a:r>
              <a:rPr lang="fr-FR" sz="2000" dirty="0"/>
              <a:t> </a:t>
            </a:r>
            <a:r>
              <a:rPr lang="fr-FR" sz="2000" dirty="0" err="1"/>
              <a:t>duy</a:t>
            </a:r>
            <a:r>
              <a:rPr lang="fr-FR" sz="2000" dirty="0"/>
              <a:t> </a:t>
            </a:r>
            <a:r>
              <a:rPr lang="fr-FR" sz="2000" dirty="0" err="1"/>
              <a:t>nhất</a:t>
            </a:r>
            <a:r>
              <a:rPr lang="fr-FR" sz="2000" dirty="0"/>
              <a:t>?</a:t>
            </a:r>
            <a:endParaRPr lang="en-US" sz="2000" dirty="0"/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b="1" dirty="0"/>
              <a:t>A.</a:t>
            </a:r>
            <a:r>
              <a:rPr lang="fr-FR" sz="2000" dirty="0"/>
              <a:t> Ba </a:t>
            </a:r>
            <a:r>
              <a:rPr lang="fr-FR" sz="2000" dirty="0" err="1"/>
              <a:t>điểm</a:t>
            </a:r>
            <a:r>
              <a:rPr lang="fr-FR" sz="2000" dirty="0"/>
              <a:t> </a:t>
            </a:r>
            <a:r>
              <a:rPr lang="fr-FR" sz="2000" dirty="0" err="1"/>
              <a:t>phân</a:t>
            </a:r>
            <a:r>
              <a:rPr lang="fr-FR" sz="2000" dirty="0"/>
              <a:t> </a:t>
            </a:r>
            <a:r>
              <a:rPr lang="fr-FR" sz="2000" dirty="0" err="1"/>
              <a:t>biệt</a:t>
            </a:r>
            <a:r>
              <a:rPr lang="fr-FR" sz="2000" dirty="0"/>
              <a:t> 	</a:t>
            </a:r>
            <a:r>
              <a:rPr lang="fr-FR" sz="2000" b="1" dirty="0"/>
              <a:t>B.</a:t>
            </a:r>
            <a:r>
              <a:rPr lang="fr-FR" sz="2000" dirty="0"/>
              <a:t> </a:t>
            </a:r>
            <a:r>
              <a:rPr lang="fr-FR" sz="2000" dirty="0" err="1"/>
              <a:t>Một</a:t>
            </a:r>
            <a:r>
              <a:rPr lang="fr-FR" sz="2000" dirty="0"/>
              <a:t> </a:t>
            </a:r>
            <a:r>
              <a:rPr lang="fr-FR" sz="2000" dirty="0" err="1"/>
              <a:t>điểm</a:t>
            </a:r>
            <a:r>
              <a:rPr lang="fr-FR" sz="2000" dirty="0"/>
              <a:t> </a:t>
            </a:r>
            <a:r>
              <a:rPr lang="fr-FR" sz="2000" dirty="0" err="1"/>
              <a:t>và</a:t>
            </a:r>
            <a:r>
              <a:rPr lang="fr-FR" sz="2000" dirty="0"/>
              <a:t> </a:t>
            </a:r>
            <a:r>
              <a:rPr lang="fr-FR" sz="2000" dirty="0" err="1"/>
              <a:t>một</a:t>
            </a:r>
            <a:r>
              <a:rPr lang="fr-FR" sz="2000" dirty="0"/>
              <a:t> </a:t>
            </a:r>
            <a:r>
              <a:rPr lang="fr-FR" sz="2000" dirty="0" err="1"/>
              <a:t>đường</a:t>
            </a:r>
            <a:r>
              <a:rPr lang="fr-FR" sz="2000" dirty="0"/>
              <a:t> </a:t>
            </a:r>
            <a:r>
              <a:rPr lang="fr-FR" sz="2000" dirty="0" err="1"/>
              <a:t>thẳng</a:t>
            </a:r>
            <a:r>
              <a:rPr lang="fr-FR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b="1" dirty="0"/>
              <a:t>C.</a:t>
            </a:r>
            <a:r>
              <a:rPr lang="fr-FR" sz="2000" dirty="0"/>
              <a:t> Hai </a:t>
            </a:r>
            <a:r>
              <a:rPr lang="fr-FR" sz="2000" dirty="0" err="1"/>
              <a:t>đường</a:t>
            </a:r>
            <a:r>
              <a:rPr lang="fr-FR" sz="2000" dirty="0"/>
              <a:t> </a:t>
            </a:r>
            <a:r>
              <a:rPr lang="fr-FR" sz="2000" dirty="0" err="1"/>
              <a:t>thẳng</a:t>
            </a:r>
            <a:r>
              <a:rPr lang="fr-FR" sz="2000" dirty="0"/>
              <a:t> </a:t>
            </a:r>
            <a:r>
              <a:rPr lang="fr-FR" sz="2000" dirty="0" err="1"/>
              <a:t>cắt</a:t>
            </a:r>
            <a:r>
              <a:rPr lang="fr-FR" sz="2000" dirty="0"/>
              <a:t> </a:t>
            </a:r>
            <a:r>
              <a:rPr lang="fr-FR" sz="2000" dirty="0" err="1"/>
              <a:t>nhau</a:t>
            </a:r>
            <a:r>
              <a:rPr lang="fr-FR" sz="2000" dirty="0"/>
              <a:t> 	</a:t>
            </a:r>
            <a:r>
              <a:rPr lang="fr-FR" sz="2000" b="1" dirty="0"/>
              <a:t>D.</a:t>
            </a:r>
            <a:r>
              <a:rPr lang="fr-FR" sz="2000" dirty="0"/>
              <a:t> </a:t>
            </a:r>
            <a:r>
              <a:rPr lang="fr-FR" sz="2000" dirty="0" err="1"/>
              <a:t>Bốn</a:t>
            </a:r>
            <a:r>
              <a:rPr lang="fr-FR" sz="2000" dirty="0"/>
              <a:t> </a:t>
            </a:r>
            <a:r>
              <a:rPr lang="fr-FR" sz="2000" dirty="0" err="1"/>
              <a:t>điểm</a:t>
            </a:r>
            <a:r>
              <a:rPr lang="fr-FR" sz="2000" dirty="0"/>
              <a:t> </a:t>
            </a:r>
            <a:r>
              <a:rPr lang="fr-FR" sz="2000" dirty="0" err="1"/>
              <a:t>phân</a:t>
            </a:r>
            <a:r>
              <a:rPr lang="fr-FR" sz="2000" dirty="0"/>
              <a:t> </a:t>
            </a:r>
            <a:r>
              <a:rPr lang="fr-FR" sz="2000" dirty="0" err="1"/>
              <a:t>biệt</a:t>
            </a:r>
            <a:r>
              <a:rPr lang="fr-FR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fr-FR" sz="2000" b="1" dirty="0" err="1"/>
              <a:t>Câu</a:t>
            </a:r>
            <a:r>
              <a:rPr lang="fr-FR" sz="2000" b="1" dirty="0"/>
              <a:t> 10:</a:t>
            </a:r>
            <a:r>
              <a:rPr lang="fr-FR" sz="2000" dirty="0"/>
              <a:t> Cho  </a:t>
            </a:r>
            <a:r>
              <a:rPr lang="fr-FR" sz="2000" dirty="0" err="1"/>
              <a:t>đường</a:t>
            </a:r>
            <a:r>
              <a:rPr lang="fr-FR" sz="2000" dirty="0"/>
              <a:t> </a:t>
            </a:r>
            <a:r>
              <a:rPr lang="fr-FR" sz="2000" dirty="0" err="1"/>
              <a:t>thẳng</a:t>
            </a:r>
            <a:r>
              <a:rPr lang="fr-FR" sz="2000" dirty="0"/>
              <a:t>  </a:t>
            </a:r>
            <a:r>
              <a:rPr lang="fr-FR" sz="2000" dirty="0" err="1"/>
              <a:t>cắt</a:t>
            </a:r>
            <a:r>
              <a:rPr lang="fr-FR" sz="2000" dirty="0"/>
              <a:t> </a:t>
            </a:r>
            <a:r>
              <a:rPr lang="fr-FR" sz="2000" dirty="0" err="1"/>
              <a:t>nhau</a:t>
            </a:r>
            <a:r>
              <a:rPr lang="fr-FR" sz="2000" dirty="0"/>
              <a:t> </a:t>
            </a:r>
            <a:r>
              <a:rPr lang="fr-FR" sz="2000" dirty="0" err="1"/>
              <a:t>và</a:t>
            </a:r>
            <a:r>
              <a:rPr lang="fr-FR" sz="2000" dirty="0"/>
              <a:t> </a:t>
            </a:r>
            <a:r>
              <a:rPr lang="fr-FR" sz="2000" dirty="0" err="1"/>
              <a:t>không</a:t>
            </a:r>
            <a:r>
              <a:rPr lang="fr-FR" sz="2000" dirty="0"/>
              <a:t> </a:t>
            </a:r>
            <a:r>
              <a:rPr lang="fr-FR" sz="2000" dirty="0" err="1"/>
              <a:t>đi</a:t>
            </a:r>
            <a:r>
              <a:rPr lang="fr-FR" sz="2000" dirty="0"/>
              <a:t> qua </a:t>
            </a:r>
            <a:r>
              <a:rPr lang="fr-FR" sz="2000" dirty="0" err="1"/>
              <a:t>điểm</a:t>
            </a:r>
            <a:r>
              <a:rPr lang="fr-FR" sz="2000" dirty="0"/>
              <a:t> . </a:t>
            </a:r>
            <a:r>
              <a:rPr lang="fr-FR" sz="2000" dirty="0" err="1"/>
              <a:t>Xác</a:t>
            </a:r>
            <a:r>
              <a:rPr lang="fr-FR" sz="2000" dirty="0"/>
              <a:t> </a:t>
            </a:r>
            <a:r>
              <a:rPr lang="fr-FR" sz="2000" dirty="0" err="1"/>
              <a:t>định</a:t>
            </a:r>
            <a:r>
              <a:rPr lang="fr-FR" sz="2000" dirty="0"/>
              <a:t> </a:t>
            </a:r>
            <a:r>
              <a:rPr lang="fr-FR" sz="2000" dirty="0" err="1"/>
              <a:t>được</a:t>
            </a:r>
            <a:r>
              <a:rPr lang="fr-FR" sz="2000" dirty="0"/>
              <a:t> </a:t>
            </a:r>
            <a:r>
              <a:rPr lang="fr-FR" sz="2000" dirty="0" err="1"/>
              <a:t>nhiều</a:t>
            </a:r>
            <a:r>
              <a:rPr lang="fr-FR" sz="2000" dirty="0"/>
              <a:t> </a:t>
            </a:r>
            <a:r>
              <a:rPr lang="fr-FR" sz="2000" dirty="0" err="1"/>
              <a:t>nhất</a:t>
            </a:r>
            <a:r>
              <a:rPr lang="fr-FR" sz="2000" dirty="0"/>
              <a:t> </a:t>
            </a:r>
            <a:r>
              <a:rPr lang="fr-FR" sz="2000" dirty="0" err="1"/>
              <a:t>bao</a:t>
            </a:r>
            <a:r>
              <a:rPr lang="fr-FR" sz="2000" dirty="0"/>
              <a:t> </a:t>
            </a:r>
            <a:r>
              <a:rPr lang="fr-FR" sz="2000" dirty="0" err="1"/>
              <a:t>nhiêu</a:t>
            </a:r>
            <a:r>
              <a:rPr lang="fr-FR" sz="2000" dirty="0"/>
              <a:t> </a:t>
            </a:r>
            <a:r>
              <a:rPr lang="fr-FR" sz="2000" dirty="0" err="1"/>
              <a:t>mặt</a:t>
            </a:r>
            <a:r>
              <a:rPr lang="fr-FR" sz="2000" dirty="0"/>
              <a:t> </a:t>
            </a:r>
            <a:r>
              <a:rPr lang="fr-FR" sz="2000" dirty="0" err="1"/>
              <a:t>phẳng</a:t>
            </a:r>
            <a:r>
              <a:rPr lang="fr-FR" sz="2000" dirty="0"/>
              <a:t> </a:t>
            </a:r>
            <a:r>
              <a:rPr lang="fr-FR" sz="2000" dirty="0" err="1"/>
              <a:t>bởi</a:t>
            </a:r>
            <a:r>
              <a:rPr lang="fr-FR" sz="2000" dirty="0"/>
              <a:t>  </a:t>
            </a:r>
            <a:r>
              <a:rPr lang="fr-FR" sz="2000" dirty="0" err="1"/>
              <a:t>và</a:t>
            </a:r>
            <a:r>
              <a:rPr lang="fr-FR" sz="2000" dirty="0"/>
              <a:t> ?</a:t>
            </a:r>
            <a:r>
              <a:rPr lang="fr-FR" sz="2000" b="1" dirty="0"/>
              <a:t>A. </a:t>
            </a:r>
            <a:r>
              <a:rPr lang="fr-FR" sz="2000" dirty="0"/>
              <a:t>.	</a:t>
            </a:r>
            <a:r>
              <a:rPr lang="fr-FR" sz="2000" b="1" dirty="0"/>
              <a:t>B.</a:t>
            </a:r>
            <a:r>
              <a:rPr lang="fr-FR" sz="2000" dirty="0"/>
              <a:t> .	</a:t>
            </a:r>
            <a:r>
              <a:rPr lang="fr-FR" sz="2000" b="1" dirty="0"/>
              <a:t>C.</a:t>
            </a:r>
            <a:r>
              <a:rPr lang="fr-FR" sz="2000" dirty="0"/>
              <a:t> .	</a:t>
            </a:r>
            <a:r>
              <a:rPr lang="fr-FR" sz="2000" b="1" dirty="0"/>
              <a:t>D.</a:t>
            </a:r>
            <a:r>
              <a:rPr lang="fr-FR" sz="2000" dirty="0"/>
              <a:t> 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399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1" y="381000"/>
            <a:ext cx="882776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745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/>
              <a:t>Hoạt động 1: </a:t>
            </a:r>
            <a:r>
              <a:rPr lang="en-US" b="1" dirty="0"/>
              <a:t>M</a:t>
            </a:r>
            <a:r>
              <a:rPr lang="vi-VN" b="1" dirty="0"/>
              <a:t>ở đầu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60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vi-VN" dirty="0"/>
              <a:t>H2- Hãy nêu phương pháp tìm giao điểm của đường thẳng với mặt phẳng; phương pháp chứng minh 3 điểm thẳng hàng; phương pháp chứng minh 3 đường thẳng đồng quy.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743200"/>
            <a:ext cx="8358554" cy="3657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Đ 2: </a:t>
            </a:r>
            <a:r>
              <a:rPr lang="vi-VN" dirty="0"/>
              <a:t>Nêu được phương pháp tìm giao điểm của đường thẳng với mặt phẳng; phương pháp chứng minh 3 điểm thẳng hàng; phương pháp chứng minh 3 đường thẳng đồng quy.</a:t>
            </a:r>
            <a:endParaRPr lang="en-US" dirty="0"/>
          </a:p>
          <a:p>
            <a:pPr marL="0" indent="0">
              <a:buNone/>
            </a:pPr>
            <a:r>
              <a:rPr lang="vi-VN" dirty="0"/>
              <a:t>Phương pháp tìm giao điểm của đường thẳng với mặt phẳng:</a:t>
            </a:r>
            <a:endParaRPr lang="en-US" dirty="0"/>
          </a:p>
          <a:p>
            <a:pPr marL="0" indent="0">
              <a:buNone/>
            </a:pPr>
            <a:r>
              <a:rPr lang="vi-VN" dirty="0"/>
              <a:t>Để tìm giao điểm của đường thẳng </a:t>
            </a:r>
            <a:r>
              <a:rPr lang="vi-VN" i="1" dirty="0"/>
              <a:t>d </a:t>
            </a:r>
            <a:r>
              <a:rPr lang="vi-VN" dirty="0"/>
              <a:t>và mặt phẳng ( </a:t>
            </a:r>
            <a:r>
              <a:rPr lang="vi-VN" i="1" dirty="0"/>
              <a:t>P </a:t>
            </a:r>
            <a:r>
              <a:rPr lang="vi-VN" dirty="0"/>
              <a:t>) , có hai cách làm như sau:</a:t>
            </a:r>
            <a:endParaRPr lang="en-US" dirty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4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b="1" dirty="0"/>
              <a:t>* Cách 1:</a:t>
            </a:r>
            <a:endParaRPr lang="en-US" dirty="0"/>
          </a:p>
          <a:p>
            <a:r>
              <a:rPr lang="vi-VN" dirty="0"/>
              <a:t>+ Những bài đơn giản, có sẵn một mặt phẳng (</a:t>
            </a:r>
            <a:r>
              <a:rPr lang="vi-VN" i="1" dirty="0"/>
              <a:t>Q</a:t>
            </a:r>
            <a:r>
              <a:rPr lang="vi-VN" dirty="0"/>
              <a:t>) chứa đường thẳng </a:t>
            </a:r>
            <a:r>
              <a:rPr lang="vi-VN" i="1" dirty="0"/>
              <a:t>d </a:t>
            </a:r>
            <a:r>
              <a:rPr lang="vi-VN" dirty="0"/>
              <a:t>và một đường thẳng</a:t>
            </a:r>
            <a:r>
              <a:rPr lang="vi-VN" i="1" dirty="0"/>
              <a:t> a </a:t>
            </a:r>
            <a:r>
              <a:rPr lang="vi-VN" dirty="0"/>
              <a:t>nào đó thuộc mặt phẳng ( </a:t>
            </a:r>
            <a:r>
              <a:rPr lang="vi-VN" i="1" dirty="0"/>
              <a:t>P </a:t>
            </a:r>
            <a:r>
              <a:rPr lang="vi-VN" dirty="0"/>
              <a:t>)</a:t>
            </a:r>
            <a:endParaRPr lang="en-US" dirty="0"/>
          </a:p>
          <a:p>
            <a:r>
              <a:rPr lang="vi-VN" dirty="0"/>
              <a:t>+ Trong mặt phẳng (</a:t>
            </a:r>
            <a:r>
              <a:rPr lang="vi-VN" i="1" dirty="0"/>
              <a:t>Q</a:t>
            </a:r>
            <a:r>
              <a:rPr lang="vi-VN" dirty="0"/>
              <a:t>) , hai đường thẳng </a:t>
            </a:r>
            <a:r>
              <a:rPr lang="vi-VN" i="1" dirty="0"/>
              <a:t>a </a:t>
            </a:r>
            <a:r>
              <a:rPr lang="vi-VN" dirty="0"/>
              <a:t>và </a:t>
            </a:r>
            <a:r>
              <a:rPr lang="vi-VN" i="1" dirty="0"/>
              <a:t>d </a:t>
            </a:r>
            <a:r>
              <a:rPr lang="vi-VN" dirty="0"/>
              <a:t>cắt nhau tai điểm </a:t>
            </a:r>
            <a:r>
              <a:rPr lang="vi-VN" i="1" dirty="0"/>
              <a:t>A </a:t>
            </a:r>
            <a:r>
              <a:rPr lang="vi-VN" dirty="0"/>
              <a:t>. Khi đó điểm </a:t>
            </a:r>
            <a:r>
              <a:rPr lang="vi-VN" i="1" dirty="0"/>
              <a:t>A</a:t>
            </a:r>
            <a:endParaRPr lang="en-US" dirty="0"/>
          </a:p>
          <a:p>
            <a:r>
              <a:rPr lang="vi-VN" dirty="0"/>
              <a:t>chính là giao điểm của đường thẳng </a:t>
            </a:r>
            <a:r>
              <a:rPr lang="vi-VN" i="1" dirty="0"/>
              <a:t>d </a:t>
            </a:r>
            <a:r>
              <a:rPr lang="vi-VN" dirty="0"/>
              <a:t>và mặt phẳng ( </a:t>
            </a:r>
            <a:r>
              <a:rPr lang="vi-VN" i="1" dirty="0"/>
              <a:t>P </a:t>
            </a:r>
            <a:r>
              <a:rPr lang="vi-VN" dirty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3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70000" lnSpcReduction="20000"/>
          </a:bodyPr>
          <a:lstStyle/>
          <a:p>
            <a:r>
              <a:rPr lang="vi-VN" b="1" dirty="0"/>
              <a:t>* Cách 2: Chọn mặt phẳng phụ:</a:t>
            </a:r>
            <a:endParaRPr lang="en-US" dirty="0"/>
          </a:p>
          <a:p>
            <a:r>
              <a:rPr lang="vi-VN" dirty="0"/>
              <a:t>+ Tìm một mặt phẳng (</a:t>
            </a:r>
            <a:r>
              <a:rPr lang="vi-VN" i="1" dirty="0"/>
              <a:t>Q</a:t>
            </a:r>
            <a:r>
              <a:rPr lang="vi-VN" dirty="0"/>
              <a:t>) chứa đường thẳng</a:t>
            </a:r>
            <a:r>
              <a:rPr lang="en-US" dirty="0"/>
              <a:t> </a:t>
            </a:r>
            <a:r>
              <a:rPr lang="vi-VN" i="1" dirty="0"/>
              <a:t>d </a:t>
            </a:r>
            <a:r>
              <a:rPr lang="vi-VN" dirty="0"/>
              <a:t>, sao cho dễ dàng tìm giao tuyến của mặt phẳng (</a:t>
            </a:r>
            <a:r>
              <a:rPr lang="vi-VN" i="1" dirty="0"/>
              <a:t>Q</a:t>
            </a:r>
            <a:r>
              <a:rPr lang="vi-VN" dirty="0"/>
              <a:t>) với mặt phẳng ( </a:t>
            </a:r>
            <a:r>
              <a:rPr lang="vi-VN" i="1" dirty="0"/>
              <a:t>P </a:t>
            </a:r>
            <a:r>
              <a:rPr lang="vi-VN" dirty="0"/>
              <a:t>)</a:t>
            </a:r>
            <a:endParaRPr lang="en-US" dirty="0"/>
          </a:p>
          <a:p>
            <a:r>
              <a:rPr lang="vi-VN" dirty="0"/>
              <a:t>+ Tìm giao tuyến của mặt phẳng (</a:t>
            </a:r>
            <a:r>
              <a:rPr lang="vi-VN" i="1" dirty="0"/>
              <a:t>Q</a:t>
            </a:r>
            <a:r>
              <a:rPr lang="vi-VN" dirty="0"/>
              <a:t>) với mặt phẳng ( </a:t>
            </a:r>
            <a:r>
              <a:rPr lang="vi-VN" i="1" dirty="0"/>
              <a:t>P </a:t>
            </a:r>
            <a:r>
              <a:rPr lang="vi-VN" dirty="0"/>
              <a:t>) – gọi là đường thẳng </a:t>
            </a:r>
            <a:r>
              <a:rPr lang="vi-VN" i="1" dirty="0"/>
              <a:t>d</a:t>
            </a:r>
            <a:endParaRPr lang="en-US" dirty="0"/>
          </a:p>
          <a:p>
            <a:r>
              <a:rPr lang="vi-VN" dirty="0"/>
              <a:t>+ Tìm giao điểm của đường thẳng </a:t>
            </a:r>
            <a:r>
              <a:rPr lang="vi-VN" i="1" dirty="0"/>
              <a:t>a </a:t>
            </a:r>
            <a:r>
              <a:rPr lang="vi-VN" dirty="0"/>
              <a:t>và đường thẳng </a:t>
            </a:r>
            <a:r>
              <a:rPr lang="vi-VN" i="1" dirty="0"/>
              <a:t>d </a:t>
            </a:r>
            <a:r>
              <a:rPr lang="vi-VN" dirty="0"/>
              <a:t>– gọi là điểm </a:t>
            </a:r>
            <a:r>
              <a:rPr lang="vi-VN" i="1" dirty="0"/>
              <a:t>A </a:t>
            </a:r>
            <a:r>
              <a:rPr lang="vi-VN" dirty="0"/>
              <a:t>.</a:t>
            </a:r>
            <a:endParaRPr lang="en-US" dirty="0"/>
          </a:p>
          <a:p>
            <a:r>
              <a:rPr lang="vi-VN" dirty="0"/>
              <a:t>+ Khi đó điểm </a:t>
            </a:r>
            <a:r>
              <a:rPr lang="vi-VN" i="1" dirty="0"/>
              <a:t>A </a:t>
            </a:r>
            <a:r>
              <a:rPr lang="vi-VN" dirty="0"/>
              <a:t>chính là giao điểm của đường thẳng </a:t>
            </a:r>
            <a:r>
              <a:rPr lang="vi-VN" i="1" dirty="0"/>
              <a:t>d </a:t>
            </a:r>
            <a:r>
              <a:rPr lang="vi-VN" dirty="0"/>
              <a:t>và mặt phẳng ( </a:t>
            </a:r>
            <a:r>
              <a:rPr lang="vi-VN" i="1" dirty="0"/>
              <a:t>P </a:t>
            </a:r>
            <a:r>
              <a:rPr lang="vi-VN" dirty="0"/>
              <a:t>) .</a:t>
            </a:r>
            <a:endParaRPr lang="en-US" dirty="0"/>
          </a:p>
          <a:p>
            <a:r>
              <a:rPr lang="vi-VN" dirty="0"/>
              <a:t>Phương pháp chứng minh 3 điểm thẳng hàng: Chứng minh ba điểm đó là ba điểm chung của hai mặt phẳng phân biệt.</a:t>
            </a:r>
            <a:endParaRPr lang="en-US" dirty="0"/>
          </a:p>
          <a:p>
            <a:r>
              <a:rPr lang="vi-VN" dirty="0"/>
              <a:t>Phương pháp chứng minh 3 đường thẳng đồng quy: ta có thể sử dụng các cách sau</a:t>
            </a:r>
            <a:endParaRPr lang="en-US" dirty="0"/>
          </a:p>
          <a:p>
            <a:pPr lvl="0"/>
            <a:r>
              <a:rPr lang="vi-VN" dirty="0"/>
              <a:t>Ba đường thẳng đã cho không đồng phẳng và đôi một cắt nhau.</a:t>
            </a:r>
            <a:endParaRPr lang="en-US" dirty="0"/>
          </a:p>
          <a:p>
            <a:pPr lvl="0"/>
            <a:r>
              <a:rPr lang="vi-VN" dirty="0"/>
              <a:t>Ba đường thẳng đã là các giao tuyến của ba mặt phẳng phân biệt đôi một cắt nhau và chúng không song song.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7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2057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vi-VN" dirty="0"/>
              <a:t>H3- Nêu phương pháp chứng minh:</a:t>
            </a:r>
            <a:endParaRPr lang="en-US" dirty="0"/>
          </a:p>
          <a:p>
            <a:pPr lvl="0"/>
            <a:r>
              <a:rPr lang="vi-VN" dirty="0"/>
              <a:t>Đường thẳng song song với đường thẳng;</a:t>
            </a:r>
            <a:endParaRPr lang="en-US" dirty="0"/>
          </a:p>
          <a:p>
            <a:pPr lvl="0"/>
            <a:r>
              <a:rPr lang="vi-VN" dirty="0"/>
              <a:t>Đường thẳng song song với mặt phẳng;</a:t>
            </a:r>
            <a:endParaRPr lang="en-US" dirty="0"/>
          </a:p>
          <a:p>
            <a:pPr lvl="0"/>
            <a:r>
              <a:rPr lang="vi-VN" dirty="0"/>
              <a:t>Mặt phẳng song song với mặt phẳng.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261" y="4038600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6846" y="3657600"/>
            <a:ext cx="8229600" cy="2455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6846" y="4038600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Đ</a:t>
            </a:r>
            <a:r>
              <a:rPr lang="vi-VN" dirty="0"/>
              <a:t>3- Nêu được phương pháp chứng minh:</a:t>
            </a:r>
            <a:endParaRPr lang="en-US" dirty="0"/>
          </a:p>
          <a:p>
            <a:pPr lvl="0"/>
            <a:r>
              <a:rPr lang="vi-VN" dirty="0"/>
              <a:t>Đường thẳng song song với đường thẳng;</a:t>
            </a:r>
            <a:endParaRPr lang="en-US" dirty="0"/>
          </a:p>
          <a:p>
            <a:pPr lvl="0"/>
            <a:r>
              <a:rPr lang="vi-VN" dirty="0"/>
              <a:t>Đường thẳng song song với mặt phẳng;</a:t>
            </a:r>
            <a:endParaRPr lang="en-US" dirty="0"/>
          </a:p>
          <a:p>
            <a:r>
              <a:rPr lang="vi-VN" dirty="0"/>
              <a:t>Mặt phẳng song song với mặt phẳng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79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599"/>
          </a:xfrm>
        </p:spPr>
        <p:txBody>
          <a:bodyPr/>
          <a:lstStyle/>
          <a:p>
            <a:r>
              <a:rPr lang="pt-BR" dirty="0"/>
              <a:t>H4: Trả lời nhanh bài 1,2,3,4 sách giáo khoa trang 121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657600"/>
            <a:ext cx="8229600" cy="1752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L4- - </a:t>
            </a:r>
            <a:r>
              <a:rPr lang="en-US" b="1" dirty="0" err="1"/>
              <a:t>Đáp</a:t>
            </a:r>
            <a:r>
              <a:rPr lang="en-US" b="1" dirty="0"/>
              <a:t> </a:t>
            </a:r>
            <a:r>
              <a:rPr lang="en-US" b="1" dirty="0" err="1"/>
              <a:t>án</a:t>
            </a:r>
            <a:r>
              <a:rPr lang="en-US" b="1" dirty="0"/>
              <a:t>: 1.</a:t>
            </a:r>
            <a:r>
              <a:rPr lang="en-US" dirty="0"/>
              <a:t>A,    2.C,   3.B,   4. D</a:t>
            </a:r>
          </a:p>
        </p:txBody>
      </p:sp>
    </p:spTree>
    <p:extLst>
      <p:ext uri="{BB962C8B-B14F-4D97-AF65-F5344CB8AC3E}">
        <p14:creationId xmlns:p14="http://schemas.microsoft.com/office/powerpoint/2010/main" val="180847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2: </a:t>
            </a:r>
            <a:r>
              <a:rPr lang="en-US" b="1" dirty="0" err="1"/>
              <a:t>Luyện</a:t>
            </a:r>
            <a:r>
              <a:rPr lang="en-US" b="1" dirty="0"/>
              <a:t> </a:t>
            </a:r>
            <a:r>
              <a:rPr lang="en-US" b="1" dirty="0" err="1"/>
              <a:t>tập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52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2.1 </a:t>
            </a:r>
            <a:r>
              <a:rPr lang="en-US" b="1" dirty="0" err="1"/>
              <a:t>Xác</a:t>
            </a:r>
            <a:r>
              <a:rPr lang="en-US" b="1" dirty="0"/>
              <a:t> </a:t>
            </a:r>
            <a:r>
              <a:rPr lang="en-US" b="1" dirty="0" err="1"/>
              <a:t>định</a:t>
            </a:r>
            <a:r>
              <a:rPr lang="en-US" b="1" dirty="0"/>
              <a:t> </a:t>
            </a:r>
            <a:r>
              <a:rPr lang="en-US" b="1" dirty="0" err="1"/>
              <a:t>giao</a:t>
            </a:r>
            <a:r>
              <a:rPr lang="en-US" b="1" dirty="0"/>
              <a:t> </a:t>
            </a:r>
            <a:r>
              <a:rPr lang="en-US" b="1" dirty="0" err="1"/>
              <a:t>điểm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đường</a:t>
            </a:r>
            <a:r>
              <a:rPr lang="en-US" b="1" dirty="0"/>
              <a:t> </a:t>
            </a:r>
            <a:r>
              <a:rPr lang="en-US" b="1" dirty="0" err="1"/>
              <a:t>thẳng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mặt</a:t>
            </a:r>
            <a:r>
              <a:rPr lang="en-US" b="1" dirty="0"/>
              <a:t> </a:t>
            </a:r>
            <a:r>
              <a:rPr lang="en-US" b="1" dirty="0" err="1"/>
              <a:t>phẳng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giao</a:t>
            </a:r>
            <a:r>
              <a:rPr lang="en-US" b="1" dirty="0"/>
              <a:t> </a:t>
            </a:r>
            <a:r>
              <a:rPr lang="en-US" b="1" dirty="0" err="1"/>
              <a:t>tuyến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hai</a:t>
            </a:r>
            <a:r>
              <a:rPr lang="en-US" b="1" dirty="0"/>
              <a:t> </a:t>
            </a:r>
            <a:r>
              <a:rPr lang="en-US" b="1" dirty="0" err="1"/>
              <a:t>mặt</a:t>
            </a:r>
            <a:r>
              <a:rPr lang="en-US" b="1" dirty="0"/>
              <a:t> </a:t>
            </a:r>
            <a:r>
              <a:rPr lang="en-US" b="1" dirty="0" err="1"/>
              <a:t>phẳng</a:t>
            </a:r>
            <a:r>
              <a:rPr lang="en-US" b="1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82296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2.1 </a:t>
            </a:r>
            <a:r>
              <a:rPr lang="en-US" b="1" dirty="0" err="1"/>
              <a:t>Xác</a:t>
            </a:r>
            <a:r>
              <a:rPr lang="en-US" b="1" dirty="0"/>
              <a:t> </a:t>
            </a:r>
            <a:r>
              <a:rPr lang="en-US" b="1" dirty="0" err="1"/>
              <a:t>định</a:t>
            </a:r>
            <a:r>
              <a:rPr lang="en-US" b="1" dirty="0"/>
              <a:t> </a:t>
            </a:r>
            <a:r>
              <a:rPr lang="en-US" b="1" dirty="0" err="1"/>
              <a:t>giao</a:t>
            </a:r>
            <a:r>
              <a:rPr lang="en-US" b="1" dirty="0"/>
              <a:t> </a:t>
            </a:r>
            <a:r>
              <a:rPr lang="en-US" b="1" dirty="0" err="1"/>
              <a:t>điểm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đường</a:t>
            </a:r>
            <a:r>
              <a:rPr lang="en-US" b="1" dirty="0"/>
              <a:t> </a:t>
            </a:r>
            <a:r>
              <a:rPr lang="en-US" b="1" dirty="0" err="1"/>
              <a:t>thẳng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mặt</a:t>
            </a:r>
            <a:r>
              <a:rPr lang="en-US" b="1" dirty="0"/>
              <a:t> </a:t>
            </a:r>
            <a:r>
              <a:rPr lang="en-US" b="1" dirty="0" err="1"/>
              <a:t>phẳng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giao</a:t>
            </a:r>
            <a:r>
              <a:rPr lang="en-US" b="1" dirty="0"/>
              <a:t> </a:t>
            </a:r>
            <a:r>
              <a:rPr lang="en-US" b="1" dirty="0" err="1"/>
              <a:t>tuyến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hai</a:t>
            </a:r>
            <a:r>
              <a:rPr lang="en-US" b="1" dirty="0"/>
              <a:t> </a:t>
            </a:r>
            <a:r>
              <a:rPr lang="en-US" b="1" dirty="0" err="1"/>
              <a:t>mặt</a:t>
            </a:r>
            <a:r>
              <a:rPr lang="en-US" b="1" dirty="0"/>
              <a:t> </a:t>
            </a:r>
            <a:r>
              <a:rPr lang="en-US" b="1" dirty="0" err="1"/>
              <a:t>phẳng</a:t>
            </a:r>
            <a:r>
              <a:rPr lang="en-US" b="1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Bài</a:t>
            </a:r>
            <a:r>
              <a:rPr lang="en-US" b="1" dirty="0"/>
              <a:t> 5</a:t>
            </a:r>
            <a:r>
              <a:rPr lang="en-US" dirty="0"/>
              <a:t> (</a:t>
            </a:r>
            <a:r>
              <a:rPr lang="en-US" dirty="0" err="1"/>
              <a:t>trang</a:t>
            </a:r>
            <a:r>
              <a:rPr lang="en-US" dirty="0"/>
              <a:t> 120 </a:t>
            </a:r>
            <a:r>
              <a:rPr lang="en-US" dirty="0" err="1"/>
              <a:t>Toán</a:t>
            </a:r>
            <a:r>
              <a:rPr lang="en-US" dirty="0"/>
              <a:t> 11 </a:t>
            </a:r>
            <a:r>
              <a:rPr lang="en-US" dirty="0" err="1"/>
              <a:t>Tập</a:t>
            </a:r>
            <a:r>
              <a:rPr lang="en-US" dirty="0"/>
              <a:t> 1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2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Bài 5 trang 120 Toán 11 Tập 1 | Cánh diều Giải Toán 1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"/>
            <a:ext cx="4848225" cy="27813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828800" y="3581400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a)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mp</a:t>
            </a:r>
            <a:r>
              <a:rPr lang="en-US" dirty="0"/>
              <a:t>(ABC), </a:t>
            </a:r>
            <a:r>
              <a:rPr lang="en-US" dirty="0" err="1"/>
              <a:t>kéo</a:t>
            </a:r>
            <a:r>
              <a:rPr lang="en-US" dirty="0"/>
              <a:t> </a:t>
            </a:r>
            <a:r>
              <a:rPr lang="en-US" dirty="0" err="1"/>
              <a:t>dài</a:t>
            </a:r>
            <a:r>
              <a:rPr lang="en-US" dirty="0"/>
              <a:t> MP </a:t>
            </a:r>
            <a:r>
              <a:rPr lang="en-US" dirty="0" err="1"/>
              <a:t>cắt</a:t>
            </a:r>
            <a:r>
              <a:rPr lang="en-US" dirty="0"/>
              <a:t> BC </a:t>
            </a:r>
            <a:r>
              <a:rPr lang="en-US" dirty="0" err="1"/>
              <a:t>tại</a:t>
            </a:r>
            <a:r>
              <a:rPr lang="en-US" dirty="0"/>
              <a:t> E. </a:t>
            </a:r>
            <a:r>
              <a:rPr lang="en-US" dirty="0" err="1"/>
              <a:t>Nối</a:t>
            </a:r>
            <a:r>
              <a:rPr lang="en-US" dirty="0"/>
              <a:t> AE, DE.</a:t>
            </a:r>
          </a:p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MP ∩ BC = {E};</a:t>
            </a:r>
          </a:p>
          <a:p>
            <a:r>
              <a:rPr lang="en-US" dirty="0"/>
              <a:t>           BC ⊂ (BCD)</a:t>
            </a:r>
          </a:p>
          <a:p>
            <a:r>
              <a:rPr lang="en-US" dirty="0"/>
              <a:t>Do </a:t>
            </a:r>
            <a:r>
              <a:rPr lang="en-US" dirty="0" err="1"/>
              <a:t>đó</a:t>
            </a:r>
            <a:r>
              <a:rPr lang="en-US" dirty="0"/>
              <a:t> MP ∩ (BCD) = {E}.</a:t>
            </a:r>
          </a:p>
        </p:txBody>
      </p:sp>
    </p:spTree>
    <p:extLst>
      <p:ext uri="{BB962C8B-B14F-4D97-AF65-F5344CB8AC3E}">
        <p14:creationId xmlns:p14="http://schemas.microsoft.com/office/powerpoint/2010/main" val="80816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2579</Words>
  <Application>Microsoft Office PowerPoint</Application>
  <PresentationFormat>On-screen Show (4:3)</PresentationFormat>
  <Paragraphs>158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Times New Roman</vt:lpstr>
      <vt:lpstr>Office Theme</vt:lpstr>
      <vt:lpstr>KẾ HOẠCH BÀI DẠY TÊN BÀI DẠY: ÔN TẬP CHƯƠNG IV Môn học/Hoạt động giáo dục: Toán; lớp: 11 Thời gian thực hiện: (02 tiết) </vt:lpstr>
      <vt:lpstr>Hoạt động 1: Mở đầu</vt:lpstr>
      <vt:lpstr>Hoạt động 1: Mở đầu</vt:lpstr>
      <vt:lpstr>PowerPoint Presentation</vt:lpstr>
      <vt:lpstr>PowerPoint Presentation</vt:lpstr>
      <vt:lpstr>PowerPoint Presentation</vt:lpstr>
      <vt:lpstr>PowerPoint Presentation</vt:lpstr>
      <vt:lpstr>Hoạt động 2: Luyện tập </vt:lpstr>
      <vt:lpstr>PowerPoint Presentation</vt:lpstr>
      <vt:lpstr>PowerPoint Presentation</vt:lpstr>
      <vt:lpstr>PowerPoint Presentation</vt:lpstr>
      <vt:lpstr>PowerPoint Presentation</vt:lpstr>
      <vt:lpstr>Hoạt động 2.2 Chứng minh hai đường thẳng song song, đường thẳng song song với mặt </vt:lpstr>
      <vt:lpstr>PowerPoint Presentation</vt:lpstr>
      <vt:lpstr>PowerPoint Presentation</vt:lpstr>
      <vt:lpstr>PowerPoint Presentation</vt:lpstr>
      <vt:lpstr>Hoạt động 2.3: ôn tập nội dung hai mặt phẳng song song </vt:lpstr>
      <vt:lpstr>PowerPoint Presentation</vt:lpstr>
      <vt:lpstr>Hoạt động 3: Vận dụng  </vt:lpstr>
      <vt:lpstr>PowerPoint Presentation</vt:lpstr>
      <vt:lpstr>BÀI TẬP VỀ NHÀ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BÀI DẠY TÊN BÀI DẠY: ÔN TẬP CHƯƠNG IV Môn học/Hoạt động giáo dục: Toán; lớp: 11 Thời gian thực hiện: (02 tiết)</dc:title>
  <dc:creator>hainhule.hnue@gmail.com</dc:creator>
  <cp:lastModifiedBy>lan thi</cp:lastModifiedBy>
  <cp:revision>7</cp:revision>
  <dcterms:created xsi:type="dcterms:W3CDTF">2023-08-19T08:44:25Z</dcterms:created>
  <dcterms:modified xsi:type="dcterms:W3CDTF">2023-08-25T14:07:29Z</dcterms:modified>
</cp:coreProperties>
</file>