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06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0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9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7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1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8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8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0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5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4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ADACF-C855-4939-9366-8D5BE7B6A1A6}" type="datetimeFigureOut">
              <a:rPr lang="en-US" smtClean="0"/>
              <a:t>28/8/2023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FDC3F-0BF2-49BE-8267-499988887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823" y="1332410"/>
            <a:ext cx="11038115" cy="2704013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4, 5, 6</a:t>
            </a:r>
            <a:b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b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PHÉP BIẾN ĐỔI LƯỢNG GIÁC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10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2886" y="506277"/>
                <a:ext cx="10515600" cy="5032374"/>
              </a:xfrm>
            </p:spPr>
            <p:txBody>
              <a:bodyPr/>
              <a:lstStyle/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a:rPr lang="fr-FR"/>
                          <m:t>(</m:t>
                        </m:r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  <m:r>
                          <a:rPr lang="fr-FR"/>
                          <m:t>+</m:t>
                        </m:r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  <m:r>
                          <a:rPr lang="fr-FR"/>
                          <m:t>)</m:t>
                        </m:r>
                      </m:e>
                    </m:func>
                    <m:r>
                      <a:rPr lang="fr-FR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a:rPr lang="fr-FR"/>
                          <m:t>(</m:t>
                        </m:r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  <m:r>
                          <a:rPr lang="fr-FR" i="1"/>
                          <m:t>−</m:t>
                        </m:r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  <m:r>
                          <a:rPr lang="fr-FR"/>
                          <m:t>)</m:t>
                        </m:r>
                      </m:e>
                    </m:func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FR"/>
                      <m:t>=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a</m:t>
                            </m:r>
                          </m:e>
                        </m:func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b</m:t>
                            </m:r>
                          </m:e>
                        </m:func>
                        <m:r>
                          <a:rPr lang="fr-FR"/>
                          <m:t>+</m:t>
                        </m:r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a</m:t>
                            </m:r>
                          </m:e>
                        </m:func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b</m:t>
                            </m:r>
                          </m:e>
                        </m:func>
                      </m:e>
                    </m:d>
                    <m:r>
                      <a:rPr lang="fr-FR"/>
                      <m:t>+(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/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FR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vi-VN"/>
                      <m:t>=2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</m:e>
                    </m:func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a:rPr lang="vi-VN"/>
                          <m:t>(</m:t>
                        </m:r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  <m:r>
                          <a:rPr lang="vi-VN"/>
                          <m:t>+</m:t>
                        </m:r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  <m:r>
                          <a:rPr lang="vi-VN"/>
                          <m:t>)</m:t>
                        </m:r>
                      </m:e>
                    </m:func>
                    <m:r>
                      <a:rPr lang="vi-VN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a:rPr lang="vi-VN"/>
                          <m:t>(</m:t>
                        </m:r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  <m:r>
                          <a:rPr lang="vi-VN" i="1"/>
                          <m:t>−</m:t>
                        </m:r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  <m:r>
                          <a:rPr lang="vi-VN"/>
                          <m:t>)</m:t>
                        </m:r>
                      </m:e>
                    </m:func>
                    <m:r>
                      <a:rPr lang="vi-VN"/>
                      <m:t>=2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</m:e>
                    </m:func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a:rPr lang="vi-VN"/>
                          <m:t>(</m:t>
                        </m:r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  <m:r>
                          <a:rPr lang="vi-VN" i="1"/>
                          <m:t>−</m:t>
                        </m:r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  <m:r>
                          <a:rPr lang="vi-VN"/>
                          <m:t>)</m:t>
                        </m:r>
                      </m:e>
                    </m:func>
                    <m:r>
                      <a:rPr lang="vi-VN" i="1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vi-VN"/>
                              <m:t>a</m:t>
                            </m:r>
                            <m:r>
                              <a:rPr lang="vi-VN" i="1"/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vi-VN"/>
                              <m:t>b</m:t>
                            </m:r>
                          </m:e>
                        </m:d>
                      </m:e>
                    </m:func>
                    <m:r>
                      <a:rPr lang="vi-VN"/>
                      <m:t>=</m:t>
                    </m:r>
                    <m:r>
                      <a:rPr lang="vi-VN" i="1"/>
                      <m:t>−</m:t>
                    </m:r>
                    <m:r>
                      <a:rPr lang="vi-VN"/>
                      <m:t>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</m:e>
                    </m:func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a:rPr lang="vi-VN"/>
                          <m:t>(</m:t>
                        </m:r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  <m:r>
                          <a:rPr lang="vi-VN" i="1"/>
                          <m:t>−</m:t>
                        </m:r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  <m:r>
                          <a:rPr lang="vi-VN"/>
                          <m:t>)</m:t>
                        </m:r>
                      </m:e>
                    </m:func>
                    <m:r>
                      <a:rPr lang="vi-VN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a:rPr lang="vi-VN"/>
                          <m:t>(</m:t>
                        </m:r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  <m:r>
                          <a:rPr lang="vi-VN" i="1"/>
                          <m:t>−</m:t>
                        </m:r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  <m:r>
                          <a:rPr lang="vi-VN"/>
                          <m:t>)</m:t>
                        </m:r>
                      </m:e>
                    </m:func>
                    <m:r>
                      <a:rPr lang="vi-VN"/>
                      <m:t>=2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</m:e>
                    </m:func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2886" y="506277"/>
                <a:ext cx="10515600" cy="5032374"/>
              </a:xfrm>
              <a:blipFill>
                <a:blip r:embed="rId2"/>
                <a:stretch>
                  <a:fillRect l="-1043" t="-2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0486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65217" y="1449977"/>
                <a:ext cx="8162109" cy="2168434"/>
              </a:xfrm>
              <a:solidFill>
                <a:srgbClr val="92D050"/>
              </a:solidFill>
            </p:spPr>
            <p:txBody>
              <a:bodyPr/>
              <a:lstStyle/>
              <a:p>
                <a:r>
                  <a:rPr lang="vi-VN" b="1" dirty="0"/>
                  <a:t>Công thức biến đổi tích thành tổng</a:t>
                </a:r>
                <a:endParaRPr lang="en-US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a:rPr lang="vi-VN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a:rPr lang="vi-VN" i="1"/>
                          <m:t>𝑏</m:t>
                        </m:r>
                      </m:e>
                    </m:func>
                    <m:r>
                      <a:rPr lang="vi-VN" i="1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vi-VN" i="1"/>
                          <m:t>1</m:t>
                        </m:r>
                      </m:num>
                      <m:den>
                        <m:r>
                          <a:rPr lang="vi-VN" i="1"/>
                          <m:t>2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/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/>
                                </m:ctrlPr>
                              </m:dPr>
                              <m:e>
                                <m:r>
                                  <a:rPr lang="vi-VN" i="1"/>
                                  <m:t>𝑎</m:t>
                                </m:r>
                                <m:r>
                                  <a:rPr lang="vi-VN" i="1"/>
                                  <m:t>−</m:t>
                                </m:r>
                                <m:r>
                                  <a:rPr lang="vi-VN" i="1"/>
                                  <m:t>𝑏</m:t>
                                </m:r>
                              </m:e>
                            </m:d>
                          </m:e>
                        </m:func>
                        <m:r>
                          <a:rPr lang="vi-VN" i="1"/>
                          <m:t>+</m:t>
                        </m:r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/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/>
                                </m:ctrlPr>
                              </m:dPr>
                              <m:e>
                                <m:r>
                                  <a:rPr lang="vi-VN" i="1"/>
                                  <m:t>𝑎</m:t>
                                </m:r>
                                <m:r>
                                  <a:rPr lang="vi-VN" i="1"/>
                                  <m:t>−</m:t>
                                </m:r>
                                <m:r>
                                  <a:rPr lang="vi-VN" i="1"/>
                                  <m:t>𝑏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r>
                  <a:rPr lang="vi-VN" i="1" dirty="0"/>
                  <a:t> </a:t>
                </a:r>
                <a:endParaRPr lang="en-US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a:rPr lang="vi-VN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a:rPr lang="vi-VN" i="1"/>
                          <m:t>𝑏</m:t>
                        </m:r>
                      </m:e>
                    </m:func>
                    <m:r>
                      <a:rPr lang="vi-VN" i="1"/>
                      <m:t>=−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vi-VN" i="1"/>
                          <m:t>1</m:t>
                        </m:r>
                      </m:num>
                      <m:den>
                        <m:r>
                          <a:rPr lang="vi-VN" i="1"/>
                          <m:t>2</m:t>
                        </m:r>
                      </m:den>
                    </m:f>
                    <m:r>
                      <a:rPr lang="vi-VN" i="1"/>
                      <m:t>[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vi-VN" i="1"/>
                              <m:t>𝑎</m:t>
                            </m:r>
                            <m:r>
                              <a:rPr lang="vi-VN" i="1"/>
                              <m:t>+</m:t>
                            </m:r>
                            <m:r>
                              <a:rPr lang="vi-VN" i="1"/>
                              <m:t>𝑏</m:t>
                            </m:r>
                          </m:e>
                        </m:d>
                      </m:e>
                    </m:func>
                    <m:r>
                      <a:rPr lang="vi-VN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vi-VN" i="1"/>
                              <m:t>𝑎</m:t>
                            </m:r>
                            <m:r>
                              <a:rPr lang="vi-VN" i="1"/>
                              <m:t>−</m:t>
                            </m:r>
                            <m:r>
                              <a:rPr lang="vi-VN" i="1"/>
                              <m:t>𝑏</m:t>
                            </m:r>
                          </m:e>
                        </m:d>
                      </m:e>
                    </m:func>
                    <m:r>
                      <a:rPr lang="vi-VN" i="1"/>
                      <m:t>]</m:t>
                    </m:r>
                  </m:oMath>
                </a14:m>
                <a:r>
                  <a:rPr lang="vi-VN" i="1" dirty="0"/>
                  <a:t> 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65217" y="1449977"/>
                <a:ext cx="8162109" cy="2168434"/>
              </a:xfrm>
              <a:blipFill>
                <a:blip r:embed="rId2"/>
                <a:stretch>
                  <a:fillRect l="-1344" t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5749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74766"/>
                <a:ext cx="10515600" cy="5602197"/>
              </a:xfrm>
            </p:spPr>
            <p:txBody>
              <a:bodyPr/>
              <a:lstStyle/>
              <a:p>
                <a:r>
                  <a:rPr lang="vi-VN" b="1" i="1" dirty="0"/>
                  <a:t>Ví dụ 6:</a:t>
                </a:r>
                <a:r>
                  <a:rPr lang="vi-VN" i="1" dirty="0"/>
                  <a:t> (SGK – tr.19</a:t>
                </a:r>
                <a:r>
                  <a:rPr lang="vi-VN" i="1" dirty="0" smtClean="0"/>
                  <a:t>).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vi-VN" b="1" dirty="0" smtClean="0"/>
                  <a:t>Câu </a:t>
                </a:r>
                <a:r>
                  <a:rPr lang="vi-VN" b="1" dirty="0"/>
                  <a:t>hỏi phụ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/>
                      <m:t>D</m:t>
                    </m:r>
                    <m:r>
                      <a:rPr lang="vi-VN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x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a:rPr lang="vi-VN"/>
                          <m:t>(</m:t>
                        </m:r>
                        <m:r>
                          <m:rPr>
                            <m:sty m:val="p"/>
                          </m:rPr>
                          <a:rPr lang="vi-VN"/>
                          <m:t>x</m:t>
                        </m:r>
                        <m:r>
                          <a:rPr lang="vi-VN"/>
                          <m:t>+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vi-VN"/>
                              <m:t>60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vi-VN"/>
                              <m:t>o</m:t>
                            </m:r>
                          </m:sup>
                        </m:sSup>
                        <m:r>
                          <a:rPr lang="vi-VN"/>
                          <m:t>)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a:rPr lang="vi-VN"/>
                          <m:t>(</m:t>
                        </m:r>
                        <m:r>
                          <m:rPr>
                            <m:sty m:val="p"/>
                          </m:rPr>
                          <a:rPr lang="vi-VN"/>
                          <m:t>x</m:t>
                        </m:r>
                        <m:r>
                          <a:rPr lang="vi-VN" i="1"/>
                          <m:t>−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vi-VN"/>
                              <m:t>60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vi-VN"/>
                              <m:t>o</m:t>
                            </m:r>
                          </m:sup>
                        </m:sSup>
                        <m:r>
                          <a:rPr lang="vi-VN"/>
                          <m:t>)</m:t>
                        </m:r>
                      </m:e>
                    </m:func>
                    <m:r>
                      <a:rPr lang="vi-VN" i="1"/>
                      <m:t> </m:t>
                    </m:r>
                  </m:oMath>
                </a14:m>
                <a:r>
                  <a:rPr lang="vi-VN" i="1" dirty="0"/>
                  <a:t> 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vi-VN"/>
                      <m:t>D</m:t>
                    </m:r>
                    <m:r>
                      <a:rPr lang="vi-VN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x</m:t>
                        </m:r>
                      </m:e>
                    </m:func>
                    <m:r>
                      <a:rPr lang="vi-VN"/>
                      <m:t>.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vi-VN"/>
                          <m:t>1</m:t>
                        </m:r>
                      </m:num>
                      <m:den>
                        <m:r>
                          <a:rPr lang="vi-VN"/>
                          <m:t>2</m:t>
                        </m:r>
                      </m:den>
                    </m:f>
                    <m:d>
                      <m:dPr>
                        <m:ctrlPr>
                          <a:rPr lang="en-US" i="1"/>
                        </m:ctrlPr>
                      </m:dPr>
                      <m:e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/>
                              <m:t>cos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i="1"/>
                                </m:ctrlPr>
                              </m:sSupPr>
                              <m:e>
                                <m:r>
                                  <a:rPr lang="vi-VN"/>
                                  <m:t>120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a:rPr lang="vi-VN"/>
                                  <m:t>o</m:t>
                                </m:r>
                              </m:sup>
                            </m:sSup>
                          </m:e>
                        </m:func>
                        <m:r>
                          <a:rPr lang="vi-VN"/>
                          <m:t>+</m:t>
                        </m:r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/>
                              <m:t>cos</m:t>
                            </m:r>
                          </m:fName>
                          <m:e>
                            <m:r>
                              <a:rPr lang="vi-VN"/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vi-VN"/>
                              <m:t>x</m:t>
                            </m:r>
                          </m:e>
                        </m:func>
                      </m:e>
                    </m:d>
                  </m:oMath>
                </a14:m>
                <a:r>
                  <a:rPr lang="vi-VN" i="1" dirty="0"/>
                  <a:t> 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vi-VN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vi-VN"/>
                          <m:t>1</m:t>
                        </m:r>
                      </m:num>
                      <m:den>
                        <m:r>
                          <a:rPr lang="vi-VN"/>
                          <m:t>2</m:t>
                        </m:r>
                      </m:den>
                    </m:f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x</m:t>
                        </m:r>
                      </m:e>
                    </m:func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vi-VN" i="1"/>
                          <m:t>−</m:t>
                        </m:r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vi-VN"/>
                              <m:t>1</m:t>
                            </m:r>
                          </m:num>
                          <m:den>
                            <m:r>
                              <a:rPr lang="vi-VN"/>
                              <m:t>2</m:t>
                            </m:r>
                          </m:den>
                        </m:f>
                        <m:r>
                          <a:rPr lang="vi-VN"/>
                          <m:t>+</m:t>
                        </m:r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/>
                              <m:t>cos</m:t>
                            </m:r>
                          </m:fName>
                          <m:e>
                            <m:r>
                              <a:rPr lang="vi-VN" i="1"/>
                              <m:t>𝑥</m:t>
                            </m:r>
                          </m:e>
                        </m:func>
                      </m:e>
                    </m:d>
                  </m:oMath>
                </a14:m>
                <a:r>
                  <a:rPr lang="vi-VN" dirty="0"/>
                  <a:t> 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vi-VN"/>
                      <m:t>= </m:t>
                    </m:r>
                    <m:r>
                      <a:rPr lang="vi-VN" i="1"/>
                      <m:t>−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vi-VN"/>
                          <m:t>1</m:t>
                        </m:r>
                      </m:num>
                      <m:den>
                        <m:r>
                          <a:rPr lang="vi-VN"/>
                          <m:t>4</m:t>
                        </m:r>
                      </m:den>
                    </m:f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x</m:t>
                        </m:r>
                      </m:e>
                    </m:func>
                    <m:r>
                      <a:rPr lang="vi-VN"/>
                      <m:t>+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vi-VN"/>
                          <m:t>1</m:t>
                        </m:r>
                      </m:num>
                      <m:den>
                        <m:r>
                          <a:rPr lang="vi-VN"/>
                          <m:t>2</m:t>
                        </m:r>
                      </m:den>
                    </m:f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a:rPr lang="vi-VN"/>
                          <m:t>2</m:t>
                        </m:r>
                        <m:r>
                          <m:rPr>
                            <m:sty m:val="p"/>
                          </m:rPr>
                          <a:rPr lang="vi-VN"/>
                          <m:t>x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x</m:t>
                        </m:r>
                      </m:e>
                    </m:func>
                  </m:oMath>
                </a14:m>
                <a:r>
                  <a:rPr lang="vi-VN" dirty="0"/>
                  <a:t> 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vi-VN"/>
                      <m:t>=</m:t>
                    </m:r>
                    <m:r>
                      <a:rPr lang="vi-VN" i="1"/>
                      <m:t>−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vi-VN"/>
                          <m:t>1</m:t>
                        </m:r>
                      </m:num>
                      <m:den>
                        <m:r>
                          <a:rPr lang="vi-VN"/>
                          <m:t>4</m:t>
                        </m:r>
                      </m:den>
                    </m:f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x</m:t>
                        </m:r>
                      </m:e>
                    </m:func>
                    <m:r>
                      <a:rPr lang="vi-VN"/>
                      <m:t>+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vi-VN"/>
                          <m:t>1</m:t>
                        </m:r>
                      </m:num>
                      <m:den>
                        <m:r>
                          <a:rPr lang="vi-VN"/>
                          <m:t>4</m:t>
                        </m:r>
                      </m:den>
                    </m:f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a:rPr lang="vi-VN"/>
                          <m:t>3</m:t>
                        </m:r>
                        <m:r>
                          <m:rPr>
                            <m:sty m:val="p"/>
                          </m:rPr>
                          <a:rPr lang="vi-VN"/>
                          <m:t>x</m:t>
                        </m:r>
                      </m:e>
                    </m:func>
                    <m:r>
                      <a:rPr lang="vi-VN"/>
                      <m:t>+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vi-VN"/>
                          <m:t>1</m:t>
                        </m:r>
                      </m:num>
                      <m:den>
                        <m:r>
                          <a:rPr lang="vi-VN"/>
                          <m:t>4</m:t>
                        </m:r>
                      </m:den>
                    </m:f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x</m:t>
                        </m:r>
                      </m:e>
                    </m:func>
                  </m:oMath>
                </a14:m>
                <a:r>
                  <a:rPr lang="vi-VN" dirty="0"/>
                  <a:t> 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74766"/>
                <a:ext cx="10515600" cy="5602197"/>
              </a:xfrm>
              <a:blipFill>
                <a:blip r:embed="rId2"/>
                <a:stretch>
                  <a:fillRect l="-1217" t="-2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745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6577" y="914401"/>
                <a:ext cx="7535091" cy="2664822"/>
              </a:xfrm>
              <a:solidFill>
                <a:srgbClr val="92D050"/>
              </a:solidFill>
            </p:spPr>
            <p:txBody>
              <a:bodyPr>
                <a:normAutofit/>
              </a:bodyPr>
              <a:lstStyle/>
              <a:p>
                <a:r>
                  <a:rPr lang="en-US" b="1" dirty="0" smtClean="0"/>
                  <a:t>IV</a:t>
                </a:r>
                <a:r>
                  <a:rPr lang="vi-VN" b="1" dirty="0" smtClean="0"/>
                  <a:t>. </a:t>
                </a:r>
                <a:r>
                  <a:rPr lang="vi-VN" b="1" dirty="0"/>
                  <a:t>Công thức biến đổi tổng thành tích</a:t>
                </a:r>
                <a:endParaRPr lang="en-US" dirty="0"/>
              </a:p>
              <a:p>
                <a:r>
                  <a:rPr lang="vi-VN" i="1" dirty="0" smtClean="0"/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𝑐𝑜𝑠</m:t>
                        </m:r>
                      </m:fName>
                      <m:e>
                        <m:r>
                          <a:rPr lang="vi-VN" i="1"/>
                          <m:t>𝑢</m:t>
                        </m:r>
                      </m:e>
                    </m:func>
                    <m:r>
                      <a:rPr lang="vi-VN" i="1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𝑐𝑜𝑠</m:t>
                        </m:r>
                      </m:fName>
                      <m:e>
                        <m:r>
                          <a:rPr lang="vi-VN" i="1"/>
                          <m:t>𝑣</m:t>
                        </m:r>
                      </m:e>
                    </m:func>
                    <m:r>
                      <a:rPr lang="vi-VN" i="1"/>
                      <m:t>=2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𝑐𝑜𝑠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vi-VN" i="1"/>
                              <m:t>𝑢</m:t>
                            </m:r>
                            <m:r>
                              <a:rPr lang="vi-VN" i="1"/>
                              <m:t>+</m:t>
                            </m:r>
                            <m:r>
                              <a:rPr lang="vi-VN" i="1"/>
                              <m:t>𝑣</m:t>
                            </m:r>
                          </m:num>
                          <m:den>
                            <m:r>
                              <a:rPr lang="vi-VN" i="1"/>
                              <m:t>2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𝑐𝑜𝑠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vi-VN" i="1"/>
                              <m:t>𝑢</m:t>
                            </m:r>
                            <m:r>
                              <a:rPr lang="vi-VN" i="1"/>
                              <m:t>−</m:t>
                            </m:r>
                            <m:r>
                              <a:rPr lang="vi-VN" i="1"/>
                              <m:t>𝑣</m:t>
                            </m:r>
                          </m:num>
                          <m:den>
                            <m:r>
                              <a:rPr lang="vi-VN" i="1"/>
                              <m:t>2</m:t>
                            </m:r>
                          </m:den>
                        </m:f>
                      </m:e>
                    </m:func>
                  </m:oMath>
                </a14:m>
                <a:endParaRPr lang="en-US" dirty="0"/>
              </a:p>
              <a:p>
                <a:r>
                  <a:rPr lang="vi-VN" i="1" dirty="0"/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𝑐𝑜𝑠</m:t>
                        </m:r>
                      </m:fName>
                      <m:e>
                        <m:r>
                          <a:rPr lang="vi-VN" i="1"/>
                          <m:t>𝑢</m:t>
                        </m:r>
                      </m:e>
                    </m:func>
                    <m:r>
                      <a:rPr lang="vi-VN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𝑐𝑜𝑠</m:t>
                        </m:r>
                      </m:fName>
                      <m:e>
                        <m:r>
                          <a:rPr lang="vi-VN" i="1"/>
                          <m:t>𝑣</m:t>
                        </m:r>
                      </m:e>
                    </m:func>
                    <m:r>
                      <a:rPr lang="vi-VN" i="1"/>
                      <m:t>=−2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𝑠𝑖𝑛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vi-VN" i="1"/>
                              <m:t>𝑢</m:t>
                            </m:r>
                            <m:r>
                              <a:rPr lang="vi-VN" i="1"/>
                              <m:t>+</m:t>
                            </m:r>
                            <m:r>
                              <a:rPr lang="vi-VN" i="1"/>
                              <m:t>𝑣</m:t>
                            </m:r>
                          </m:num>
                          <m:den>
                            <m:r>
                              <a:rPr lang="vi-VN" i="1"/>
                              <m:t>2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𝑠𝑖𝑛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vi-VN" i="1"/>
                              <m:t>𝑢</m:t>
                            </m:r>
                            <m:r>
                              <a:rPr lang="vi-VN" i="1"/>
                              <m:t>−</m:t>
                            </m:r>
                            <m:r>
                              <a:rPr lang="vi-VN" i="1"/>
                              <m:t>𝑣</m:t>
                            </m:r>
                          </m:num>
                          <m:den>
                            <m:r>
                              <a:rPr lang="vi-VN" i="1"/>
                              <m:t>2</m:t>
                            </m:r>
                          </m:den>
                        </m:f>
                      </m:e>
                    </m:func>
                  </m:oMath>
                </a14:m>
                <a:endParaRPr lang="en-US" dirty="0"/>
              </a:p>
              <a:p>
                <a:r>
                  <a:rPr lang="vi-VN" i="1" dirty="0"/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𝑠𝑖𝑛</m:t>
                        </m:r>
                      </m:fName>
                      <m:e>
                        <m:r>
                          <a:rPr lang="vi-VN" i="1"/>
                          <m:t>𝑢</m:t>
                        </m:r>
                      </m:e>
                    </m:func>
                    <m:r>
                      <a:rPr lang="vi-VN" i="1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𝑠𝑖𝑛</m:t>
                        </m:r>
                      </m:fName>
                      <m:e>
                        <m:r>
                          <a:rPr lang="vi-VN" i="1"/>
                          <m:t>𝑣</m:t>
                        </m:r>
                      </m:e>
                    </m:func>
                    <m:r>
                      <a:rPr lang="vi-VN" i="1"/>
                      <m:t>=2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𝑠𝑖𝑛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i="1"/>
                                </m:ctrlPr>
                              </m:dPr>
                              <m:e>
                                <m:r>
                                  <a:rPr lang="vi-VN" i="1"/>
                                  <m:t>𝑢</m:t>
                                </m:r>
                                <m:r>
                                  <a:rPr lang="vi-VN" i="1"/>
                                  <m:t>+</m:t>
                                </m:r>
                                <m:r>
                                  <a:rPr lang="vi-VN" i="1"/>
                                  <m:t>𝑣</m:t>
                                </m:r>
                              </m:e>
                            </m:d>
                          </m:num>
                          <m:den>
                            <m:r>
                              <a:rPr lang="vi-VN" i="1"/>
                              <m:t>2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a:rPr lang="vi-VN" i="1"/>
                          <m:t>𝑐𝑜𝑠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vi-VN" i="1"/>
                              <m:t>𝑢</m:t>
                            </m:r>
                            <m:r>
                              <a:rPr lang="vi-VN" i="1"/>
                              <m:t>−</m:t>
                            </m:r>
                            <m:r>
                              <a:rPr lang="vi-VN" i="1"/>
                              <m:t>𝑣</m:t>
                            </m:r>
                          </m:num>
                          <m:den>
                            <m:r>
                              <a:rPr lang="vi-VN" i="1"/>
                              <m:t>2</m:t>
                            </m:r>
                          </m:den>
                        </m:f>
                      </m:e>
                    </m:func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6577" y="914401"/>
                <a:ext cx="7535091" cy="2664822"/>
              </a:xfrm>
              <a:blipFill>
                <a:blip r:embed="rId2"/>
                <a:stretch>
                  <a:fillRect l="-1456" t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5845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09451"/>
                <a:ext cx="10515600" cy="5667512"/>
              </a:xfrm>
            </p:spPr>
            <p:txBody>
              <a:bodyPr/>
              <a:lstStyle/>
              <a:p>
                <a:r>
                  <a:rPr lang="vi-VN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 dụ 7:</a:t>
                </a:r>
                <a:r>
                  <a:rPr lang="vi-VN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(SGK – tr.19).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Luyện </a:t>
                </a:r>
                <a:r>
                  <a:rPr lang="vi-VN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 7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Áp dụng công thức biến đổi tổng thành tích ta có: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vi-VN"/>
                              <m:t>7</m:t>
                            </m:r>
                            <m:r>
                              <m:rPr>
                                <m:sty m:val="p"/>
                              </m:rPr>
                              <a:rPr lang="vi-VN"/>
                              <m:t>π</m:t>
                            </m:r>
                          </m:num>
                          <m:den>
                            <m:r>
                              <a:rPr lang="vi-VN"/>
                              <m:t>9</m:t>
                            </m:r>
                          </m:den>
                        </m:f>
                      </m:e>
                    </m:func>
                    <m:r>
                      <a:rPr lang="vi-VN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vi-VN"/>
                              <m:t>π</m:t>
                            </m:r>
                          </m:num>
                          <m:den>
                            <m:r>
                              <a:rPr lang="vi-VN"/>
                              <m:t>9</m:t>
                            </m:r>
                          </m:den>
                        </m:f>
                      </m:e>
                    </m:func>
                    <m:r>
                      <a:rPr lang="vi-VN"/>
                      <m:t>=2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a:rPr lang="vi-VN"/>
                                  <m:t>7</m:t>
                                </m:r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vi-VN"/>
                                  <m:t>9</m:t>
                                </m:r>
                              </m:den>
                            </m:f>
                            <m:r>
                              <a:rPr lang="vi-VN"/>
                              <m:t>+</m:t>
                            </m:r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vi-VN"/>
                                  <m:t>9</m:t>
                                </m:r>
                              </m:den>
                            </m:f>
                          </m:num>
                          <m:den>
                            <m:r>
                              <a:rPr lang="vi-VN"/>
                              <m:t>2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a:rPr lang="vi-VN"/>
                                  <m:t>7</m:t>
                                </m:r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vi-VN"/>
                                  <m:t>9</m:t>
                                </m:r>
                              </m:den>
                            </m:f>
                            <m:r>
                              <a:rPr lang="vi-VN" i="1"/>
                              <m:t>−</m:t>
                            </m:r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vi-VN"/>
                                  <m:t>9</m:t>
                                </m:r>
                              </m:den>
                            </m:f>
                          </m:num>
                          <m:den>
                            <m:r>
                              <a:rPr lang="vi-VN"/>
                              <m:t>2</m:t>
                            </m:r>
                          </m:den>
                        </m:f>
                      </m:e>
                    </m:func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vi-VN"/>
                      <m:t>=2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vi-VN"/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vi-VN"/>
                              <m:t>π</m:t>
                            </m:r>
                          </m:num>
                          <m:den>
                            <m:r>
                              <a:rPr lang="vi-VN"/>
                              <m:t>9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vi-VN"/>
                              <m:t>π</m:t>
                            </m:r>
                          </m:num>
                          <m:den>
                            <m:r>
                              <a:rPr lang="vi-VN"/>
                              <m:t>3</m:t>
                            </m:r>
                          </m:den>
                        </m:f>
                      </m:e>
                    </m:func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vi-VN"/>
                              <m:t>7</m:t>
                            </m:r>
                            <m:r>
                              <m:rPr>
                                <m:sty m:val="p"/>
                              </m:rPr>
                              <a:rPr lang="vi-VN"/>
                              <m:t>π</m:t>
                            </m:r>
                          </m:num>
                          <m:den>
                            <m:r>
                              <a:rPr lang="vi-VN"/>
                              <m:t>9</m:t>
                            </m:r>
                          </m:den>
                        </m:f>
                      </m:e>
                    </m:func>
                    <m:r>
                      <a:rPr lang="vi-VN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vi-VN"/>
                              <m:t>π</m:t>
                            </m:r>
                          </m:num>
                          <m:den>
                            <m:r>
                              <a:rPr lang="vi-VN"/>
                              <m:t>9</m:t>
                            </m:r>
                          </m:den>
                        </m:f>
                      </m:e>
                    </m:func>
                    <m:r>
                      <a:rPr lang="vi-VN"/>
                      <m:t>=</m:t>
                    </m:r>
                    <m:r>
                      <a:rPr lang="vi-VN" i="1"/>
                      <m:t>−</m:t>
                    </m:r>
                    <m:r>
                      <a:rPr lang="vi-VN"/>
                      <m:t>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a:rPr lang="vi-VN"/>
                                  <m:t>7</m:t>
                                </m:r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vi-VN"/>
                                  <m:t>9</m:t>
                                </m:r>
                              </m:den>
                            </m:f>
                            <m:r>
                              <a:rPr lang="vi-VN"/>
                              <m:t>+</m:t>
                            </m:r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vi-VN"/>
                                  <m:t>9</m:t>
                                </m:r>
                              </m:den>
                            </m:f>
                          </m:num>
                          <m:den>
                            <m:r>
                              <a:rPr lang="vi-VN"/>
                              <m:t>2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a:rPr lang="vi-VN"/>
                                  <m:t>7</m:t>
                                </m:r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vi-VN"/>
                                  <m:t>9</m:t>
                                </m:r>
                              </m:den>
                            </m:f>
                            <m:r>
                              <a:rPr lang="vi-VN" i="1"/>
                              <m:t>−</m:t>
                            </m:r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vi-VN"/>
                                  <m:t>9</m:t>
                                </m:r>
                              </m:den>
                            </m:f>
                          </m:num>
                          <m:den>
                            <m:r>
                              <a:rPr lang="vi-VN"/>
                              <m:t>2</m:t>
                            </m:r>
                          </m:den>
                        </m:f>
                      </m:e>
                    </m:func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 </a:t>
                </a:r>
                <a:r>
                  <a:rPr lang="fr-F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/>
                      <m:t>D</m:t>
                    </m:r>
                    <m:r>
                      <a:rPr lang="fr-FR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fr-FR"/>
                          <m:t>2</m:t>
                        </m:r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a:rPr lang="fr-FR"/>
                                  <m:t>4</m:t>
                                </m:r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fr-FR"/>
                                  <m:t>9</m:t>
                                </m:r>
                              </m:den>
                            </m:f>
                          </m:e>
                        </m:func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cos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fr-FR"/>
                                  <m:t>3</m:t>
                                </m:r>
                              </m:den>
                            </m:f>
                          </m:e>
                        </m:func>
                      </m:num>
                      <m:den>
                        <m:r>
                          <a:rPr lang="fr-FR" i="1"/>
                          <m:t>−</m:t>
                        </m:r>
                        <m:r>
                          <a:rPr lang="fr-FR"/>
                          <m:t>2</m:t>
                        </m:r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a:rPr lang="fr-FR"/>
                                  <m:t>4</m:t>
                                </m:r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fr-FR"/>
                                  <m:t>9</m:t>
                                </m:r>
                              </m:den>
                            </m:f>
                          </m:e>
                        </m:func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fr-FR"/>
                                  <m:t>3</m:t>
                                </m:r>
                              </m:den>
                            </m:f>
                          </m:e>
                        </m:func>
                      </m:den>
                    </m:f>
                    <m:r>
                      <a:rPr lang="fr-FR"/>
                      <m:t>=</m:t>
                    </m:r>
                    <m:r>
                      <a:rPr lang="fr-FR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cot</m:t>
                        </m:r>
                      </m:fName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vi-VN"/>
                              <m:t>π</m:t>
                            </m:r>
                          </m:num>
                          <m:den>
                            <m:r>
                              <a:rPr lang="fr-FR"/>
                              <m:t>3</m:t>
                            </m:r>
                          </m:den>
                        </m:f>
                      </m:e>
                    </m:func>
                    <m:r>
                      <a:rPr lang="fr-FR"/>
                      <m:t>=</m:t>
                    </m:r>
                    <m:r>
                      <a:rPr lang="fr-FR" i="1"/>
                      <m:t>−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fr-FR"/>
                              <m:t>3</m:t>
                            </m:r>
                          </m:e>
                        </m:rad>
                      </m:num>
                      <m:den>
                        <m:r>
                          <a:rPr lang="fr-FR"/>
                          <m:t>3</m:t>
                        </m:r>
                      </m:den>
                    </m:f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09451"/>
                <a:ext cx="10515600" cy="5667512"/>
              </a:xfrm>
              <a:blipFill>
                <a:blip r:embed="rId2"/>
                <a:stretch>
                  <a:fillRect l="-1043" t="-1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094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57200"/>
                <a:ext cx="10515600" cy="57197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 CÔNG THỨC CỘNG</a:t>
                </a:r>
              </a:p>
              <a:p>
                <a:pPr marL="0" indent="0">
                  <a:buNone/>
                </a:pPr>
                <a:r>
                  <a:rPr lang="fr-F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fr-FR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800" i="1"/>
                      <m:t>𝑎</m:t>
                    </m:r>
                    <m:r>
                      <a:rPr lang="fr-FR" sz="2800" i="1"/>
                      <m:t>=</m:t>
                    </m:r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>
                          <a:rPr lang="vi-VN" sz="2800" i="1"/>
                          <m:t>𝜋</m:t>
                        </m:r>
                      </m:num>
                      <m:den>
                        <m:r>
                          <a:rPr lang="fr-FR" sz="2800" i="1"/>
                          <m:t>6</m:t>
                        </m:r>
                      </m:den>
                    </m:f>
                  </m:oMath>
                </a14:m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fr-FR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sin</m:t>
                        </m:r>
                      </m:fName>
                      <m:e>
                        <m:r>
                          <a:rPr lang="vi-VN" sz="2800" i="1"/>
                          <m:t>𝑎</m:t>
                        </m:r>
                      </m:e>
                    </m:func>
                    <m:r>
                      <a:rPr lang="fr-FR" sz="2800" i="1"/>
                      <m:t>=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800" i="1"/>
                            </m:ctrlPr>
                          </m:fPr>
                          <m:num>
                            <m:r>
                              <a:rPr lang="vi-VN" sz="2800" i="1"/>
                              <m:t>𝜋</m:t>
                            </m:r>
                          </m:num>
                          <m:den>
                            <m:r>
                              <a:rPr lang="fr-FR" sz="2800" i="1"/>
                              <m:t>6</m:t>
                            </m:r>
                          </m:den>
                        </m:f>
                      </m:e>
                    </m:func>
                    <m:r>
                      <a:rPr lang="fr-FR" sz="2800" i="1"/>
                      <m:t>=</m:t>
                    </m:r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>
                          <a:rPr lang="fr-FR" sz="2800" i="1"/>
                          <m:t>1</m:t>
                        </m:r>
                      </m:num>
                      <m:den>
                        <m:r>
                          <a:rPr lang="fr-FR" sz="2800" i="1"/>
                          <m:t>2</m:t>
                        </m:r>
                      </m:den>
                    </m:f>
                  </m:oMath>
                </a14:m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800" i="1"/>
                      <m:t>𝑏</m:t>
                    </m:r>
                    <m:r>
                      <a:rPr lang="fr-FR" sz="2800" i="1"/>
                      <m:t>=</m:t>
                    </m:r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>
                          <a:rPr lang="vi-VN" sz="2800" i="1"/>
                          <m:t>𝜋</m:t>
                        </m:r>
                      </m:num>
                      <m:den>
                        <m:r>
                          <a:rPr lang="fr-FR" sz="2800" i="1"/>
                          <m:t>3</m:t>
                        </m:r>
                      </m:den>
                    </m:f>
                  </m:oMath>
                </a14:m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fr-FR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sin</m:t>
                        </m:r>
                      </m:fName>
                      <m:e>
                        <m:r>
                          <a:rPr lang="vi-VN" sz="2800" i="1"/>
                          <m:t>𝑏</m:t>
                        </m:r>
                      </m:e>
                    </m:func>
                    <m:r>
                      <a:rPr lang="fr-FR" sz="2800" i="1"/>
                      <m:t>=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800" i="1"/>
                            </m:ctrlPr>
                          </m:fPr>
                          <m:num>
                            <m:r>
                              <a:rPr lang="vi-VN" sz="2800" i="1"/>
                              <m:t>𝜋</m:t>
                            </m:r>
                          </m:num>
                          <m:den>
                            <m:r>
                              <a:rPr lang="fr-FR" sz="2800" i="1"/>
                              <m:t>3</m:t>
                            </m:r>
                          </m:den>
                        </m:f>
                      </m:e>
                    </m:func>
                    <m:r>
                      <a:rPr lang="fr-FR" sz="2800" i="1"/>
                      <m:t>=</m:t>
                    </m:r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800" i="1"/>
                            </m:ctrlPr>
                          </m:radPr>
                          <m:deg/>
                          <m:e>
                            <m:r>
                              <a:rPr lang="fr-FR" sz="2800" i="1"/>
                              <m:t>3</m:t>
                            </m:r>
                          </m:e>
                        </m:rad>
                      </m:num>
                      <m:den>
                        <m:r>
                          <a:rPr lang="fr-FR" sz="2800" i="1"/>
                          <m:t>2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cos</m:t>
                        </m:r>
                      </m:fName>
                      <m:e>
                        <m:r>
                          <a:rPr lang="vi-VN" sz="2800" i="1"/>
                          <m:t>𝑏</m:t>
                        </m:r>
                      </m:e>
                    </m:func>
                    <m:r>
                      <a:rPr lang="fr-FR" sz="2800" i="1"/>
                      <m:t>=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800" i="1"/>
                            </m:ctrlPr>
                          </m:fPr>
                          <m:num>
                            <m:r>
                              <a:rPr lang="vi-VN" sz="2800" i="1"/>
                              <m:t>𝜋</m:t>
                            </m:r>
                          </m:num>
                          <m:den>
                            <m:r>
                              <a:rPr lang="fr-FR" sz="2800" i="1"/>
                              <m:t>3</m:t>
                            </m:r>
                          </m:den>
                        </m:f>
                      </m:e>
                    </m:func>
                    <m:r>
                      <a:rPr lang="fr-FR" sz="2800" i="1"/>
                      <m:t>=</m:t>
                    </m:r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>
                          <a:rPr lang="fr-FR" sz="2800" i="1"/>
                          <m:t>1</m:t>
                        </m:r>
                      </m:num>
                      <m:den>
                        <m:r>
                          <a:rPr lang="fr-FR" sz="2800" i="1"/>
                          <m:t>2</m:t>
                        </m:r>
                      </m:den>
                    </m:f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fr-FR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800" i="1"/>
                            </m:ctrlPr>
                          </m:dPr>
                          <m:e>
                            <m:r>
                              <a:rPr lang="vi-VN" sz="2800" i="1"/>
                              <m:t>𝑎</m:t>
                            </m:r>
                            <m:r>
                              <a:rPr lang="fr-FR" sz="2800" i="1"/>
                              <m:t>+</m:t>
                            </m:r>
                            <m:r>
                              <a:rPr lang="vi-VN" sz="2800" i="1"/>
                              <m:t>𝑏</m:t>
                            </m:r>
                          </m:e>
                        </m:d>
                      </m:e>
                    </m:func>
                    <m:r>
                      <a:rPr lang="fr-FR" sz="2800" i="1"/>
                      <m:t>=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800" i="1"/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/>
                                </m:ctrlPr>
                              </m:fPr>
                              <m:num>
                                <m:r>
                                  <a:rPr lang="vi-VN" sz="2800" i="1"/>
                                  <m:t>𝜋</m:t>
                                </m:r>
                              </m:num>
                              <m:den>
                                <m:r>
                                  <a:rPr lang="fr-FR" sz="2800" i="1"/>
                                  <m:t>6</m:t>
                                </m:r>
                              </m:den>
                            </m:f>
                            <m:r>
                              <a:rPr lang="fr-FR" sz="2800" i="1"/>
                              <m:t>+</m:t>
                            </m:r>
                            <m:f>
                              <m:fPr>
                                <m:ctrlPr>
                                  <a:rPr lang="en-US" sz="2800" i="1"/>
                                </m:ctrlPr>
                              </m:fPr>
                              <m:num>
                                <m:r>
                                  <a:rPr lang="vi-VN" sz="2800" i="1"/>
                                  <m:t>𝜋</m:t>
                                </m:r>
                              </m:num>
                              <m:den>
                                <m:r>
                                  <a:rPr lang="fr-FR" sz="2800" i="1"/>
                                  <m:t>3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fr-FR" sz="2800" i="1"/>
                      <m:t>=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800" i="1"/>
                            </m:ctrlPr>
                          </m:fPr>
                          <m:num>
                            <m:r>
                              <a:rPr lang="vi-VN" sz="2800" i="1"/>
                              <m:t>𝜋</m:t>
                            </m:r>
                          </m:num>
                          <m:den>
                            <m:r>
                              <a:rPr lang="fr-FR" sz="2800" i="1"/>
                              <m:t>2</m:t>
                            </m:r>
                          </m:den>
                        </m:f>
                      </m:e>
                    </m:func>
                    <m:r>
                      <a:rPr lang="fr-FR" sz="2800" i="1"/>
                      <m:t>=1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sin</m:t>
                        </m:r>
                      </m:fName>
                      <m:e>
                        <m:r>
                          <a:rPr lang="vi-VN" sz="28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cos</m:t>
                        </m:r>
                      </m:fName>
                      <m:e>
                        <m:r>
                          <a:rPr lang="vi-VN" sz="2800" i="1"/>
                          <m:t>𝑏</m:t>
                        </m:r>
                      </m:e>
                    </m:func>
                    <m:r>
                      <a:rPr lang="fr-FR" sz="2800" i="1"/>
                      <m:t>+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cos</m:t>
                        </m:r>
                      </m:fName>
                      <m:e>
                        <m:r>
                          <a:rPr lang="vi-VN" sz="28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/>
                          <m:t>sin</m:t>
                        </m:r>
                      </m:fName>
                      <m:e>
                        <m:r>
                          <a:rPr lang="vi-VN" sz="2800" i="1"/>
                          <m:t>𝑏</m:t>
                        </m:r>
                      </m:e>
                    </m:func>
                    <m:r>
                      <a:rPr lang="fr-FR" sz="2800" i="1"/>
                      <m:t>=</m:t>
                    </m:r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>
                          <a:rPr lang="fr-FR" sz="2800" i="1"/>
                          <m:t>1</m:t>
                        </m:r>
                      </m:num>
                      <m:den>
                        <m:r>
                          <a:rPr lang="fr-FR" sz="2800" i="1"/>
                          <m:t>2</m:t>
                        </m:r>
                      </m:den>
                    </m:f>
                    <m:r>
                      <a:rPr lang="fr-FR" sz="2800" i="1"/>
                      <m:t>.</m:t>
                    </m:r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>
                          <a:rPr lang="fr-FR" sz="2800" i="1"/>
                          <m:t>1</m:t>
                        </m:r>
                      </m:num>
                      <m:den>
                        <m:r>
                          <a:rPr lang="fr-FR" sz="2800" i="1"/>
                          <m:t>2</m:t>
                        </m:r>
                      </m:den>
                    </m:f>
                    <m:r>
                      <a:rPr lang="fr-FR" sz="2800" i="1"/>
                      <m:t>+</m:t>
                    </m:r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800" i="1"/>
                            </m:ctrlPr>
                          </m:radPr>
                          <m:deg/>
                          <m:e>
                            <m:r>
                              <a:rPr lang="fr-FR" sz="2800" i="1"/>
                              <m:t>3</m:t>
                            </m:r>
                          </m:e>
                        </m:rad>
                      </m:num>
                      <m:den>
                        <m:r>
                          <a:rPr lang="fr-FR" sz="2800" i="1"/>
                          <m:t>2</m:t>
                        </m:r>
                      </m:den>
                    </m:f>
                    <m:r>
                      <a:rPr lang="fr-FR" sz="2800" i="1"/>
                      <m:t>.</m:t>
                    </m:r>
                    <m:f>
                      <m:fPr>
                        <m:ctrlPr>
                          <a:rPr lang="en-US" sz="2800" i="1"/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800" i="1"/>
                            </m:ctrlPr>
                          </m:radPr>
                          <m:deg/>
                          <m:e>
                            <m:r>
                              <a:rPr lang="fr-FR" sz="2800" i="1"/>
                              <m:t>3</m:t>
                            </m:r>
                          </m:e>
                        </m:rad>
                      </m:num>
                      <m:den>
                        <m:r>
                          <a:rPr lang="fr-FR" sz="2800" i="1"/>
                          <m:t>2</m:t>
                        </m:r>
                      </m:den>
                    </m:f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đó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sin</m:t>
                        </m:r>
                      </m:fName>
                      <m:e>
                        <m:r>
                          <a:rPr lang="vi-VN" sz="2800" i="1"/>
                          <m:t>(</m:t>
                        </m:r>
                        <m:r>
                          <a:rPr lang="vi-VN" sz="2800" i="1"/>
                          <m:t>𝑎</m:t>
                        </m:r>
                        <m:r>
                          <a:rPr lang="vi-VN" sz="2800" i="1"/>
                          <m:t>+</m:t>
                        </m:r>
                        <m:r>
                          <a:rPr lang="vi-VN" sz="2800" i="1"/>
                          <m:t>𝑏</m:t>
                        </m:r>
                        <m:r>
                          <a:rPr lang="vi-VN" sz="2800" i="1"/>
                          <m:t>)</m:t>
                        </m:r>
                      </m:e>
                    </m:func>
                    <m:r>
                      <a:rPr lang="vi-VN" sz="2800" i="1"/>
                      <m:t>=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sin</m:t>
                        </m:r>
                      </m:fName>
                      <m:e>
                        <m:r>
                          <a:rPr lang="vi-VN" sz="2800" i="1"/>
                          <m:t>𝑎</m:t>
                        </m:r>
                      </m:e>
                    </m:func>
                    <m:r>
                      <a:rPr lang="vi-VN" sz="2800" i="1"/>
                      <m:t>𝑐𝑜𝑠𝑏</m:t>
                    </m:r>
                    <m:r>
                      <a:rPr lang="vi-VN" sz="2800" i="1"/>
                      <m:t>+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cos</m:t>
                        </m:r>
                      </m:fName>
                      <m:e>
                        <m:r>
                          <a:rPr lang="vi-VN" sz="28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sin</m:t>
                        </m:r>
                      </m:fName>
                      <m:e>
                        <m:r>
                          <a:rPr lang="vi-VN" sz="2800" i="1"/>
                          <m:t>𝑏</m:t>
                        </m:r>
                      </m:e>
                    </m:func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57200"/>
                <a:ext cx="10515600" cy="5719763"/>
              </a:xfrm>
              <a:blipFill>
                <a:blip r:embed="rId2"/>
                <a:stretch>
                  <a:fillRect l="-1217" t="-1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9431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4833257"/>
            <a:ext cx="10058400" cy="1035837"/>
          </a:xfrm>
        </p:spPr>
        <p:txBody>
          <a:bodyPr/>
          <a:lstStyle/>
          <a:p>
            <a:endParaRPr lang="fr-F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40526" y="4010297"/>
                <a:ext cx="6844937" cy="181588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 thức cộng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800" i="1"/>
                            </m:ctrlPr>
                          </m:dPr>
                          <m:e>
                            <m:r>
                              <a:rPr lang="vi-VN" sz="2800" i="1"/>
                              <m:t>𝑎</m:t>
                            </m:r>
                            <m:r>
                              <a:rPr lang="vi-VN" sz="2800" i="1"/>
                              <m:t>−</m:t>
                            </m:r>
                            <m:r>
                              <a:rPr lang="vi-VN" sz="2800" i="1"/>
                              <m:t>𝑏</m:t>
                            </m:r>
                          </m:e>
                        </m:d>
                      </m:e>
                    </m:func>
                    <m:r>
                      <a:rPr lang="vi-VN" sz="2800" i="1"/>
                      <m:t>=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sin</m:t>
                        </m:r>
                      </m:fName>
                      <m:e>
                        <m:r>
                          <a:rPr lang="vi-VN" sz="28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sin</m:t>
                        </m:r>
                      </m:fName>
                      <m:e>
                        <m:r>
                          <a:rPr lang="vi-VN" sz="2800" i="1"/>
                          <m:t>𝑏</m:t>
                        </m:r>
                      </m:e>
                    </m:func>
                    <m:r>
                      <a:rPr lang="vi-VN" sz="2800" i="1"/>
                      <m:t>+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cos</m:t>
                        </m:r>
                      </m:fName>
                      <m:e>
                        <m:r>
                          <a:rPr lang="vi-VN" sz="28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sin</m:t>
                        </m:r>
                      </m:fName>
                      <m:e>
                        <m:r>
                          <a:rPr lang="vi-VN" sz="2800" i="1"/>
                          <m:t>𝑏</m:t>
                        </m:r>
                      </m:e>
                    </m:func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sin</m:t>
                        </m:r>
                      </m:fName>
                      <m:e>
                        <m:r>
                          <a:rPr lang="vi-VN" sz="2800" i="1"/>
                          <m:t>(</m:t>
                        </m:r>
                        <m:r>
                          <a:rPr lang="vi-VN" sz="2800" i="1"/>
                          <m:t>𝑎</m:t>
                        </m:r>
                        <m:r>
                          <a:rPr lang="vi-VN" sz="2800" i="1"/>
                          <m:t>+</m:t>
                        </m:r>
                        <m:r>
                          <a:rPr lang="vi-VN" sz="2800" i="1"/>
                          <m:t>𝑏</m:t>
                        </m:r>
                        <m:r>
                          <a:rPr lang="vi-VN" sz="2800" i="1"/>
                          <m:t>)</m:t>
                        </m:r>
                      </m:e>
                    </m:func>
                    <m:r>
                      <a:rPr lang="vi-VN" sz="2800" i="1"/>
                      <m:t>=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sin</m:t>
                        </m:r>
                      </m:fName>
                      <m:e>
                        <m:r>
                          <a:rPr lang="vi-VN" sz="28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cos</m:t>
                        </m:r>
                      </m:fName>
                      <m:e>
                        <m:r>
                          <a:rPr lang="vi-VN" sz="2800" i="1"/>
                          <m:t>𝑏</m:t>
                        </m:r>
                      </m:e>
                    </m:func>
                    <m:r>
                      <a:rPr lang="vi-VN" sz="2800" i="1"/>
                      <m:t>−</m:t>
                    </m:r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cos</m:t>
                        </m:r>
                      </m:fName>
                      <m:e>
                        <m:r>
                          <a:rPr lang="vi-VN" sz="28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/>
                          <m:t>sin</m:t>
                        </m:r>
                      </m:fName>
                      <m:e>
                        <m:r>
                          <a:rPr lang="vi-VN" sz="2800" i="1"/>
                          <m:t>𝑏</m:t>
                        </m:r>
                      </m:e>
                    </m:func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526" y="4010297"/>
                <a:ext cx="6844937" cy="1815882"/>
              </a:xfrm>
              <a:prstGeom prst="rect">
                <a:avLst/>
              </a:prstGeom>
              <a:blipFill>
                <a:blip r:embed="rId2"/>
                <a:stretch>
                  <a:fillRect l="-1781" t="-3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40526" y="1201784"/>
                <a:ext cx="8948057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fr-FR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fr-FR" sz="28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d>
                              <m:d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vi-VN" sz="28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 sz="28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fr-FR" sz="28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 sz="28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  <m:r>
                      <a:rPr lang="fr-FR" sz="28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fr-FR" sz="2800" i="1">
                        <a:latin typeface="Cambria Math" panose="02040503050406030204" pitchFamily="18" charset="0"/>
                      </a:rPr>
                      <m:t>(−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  <m:r>
                      <a:rPr lang="fr-F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 sz="28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  <m:r>
                      <a:rPr lang="fr-FR" sz="28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vi-V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526" y="1201784"/>
                <a:ext cx="8948057" cy="2092881"/>
              </a:xfrm>
              <a:prstGeom prst="rect">
                <a:avLst/>
              </a:prstGeom>
              <a:blipFill>
                <a:blip r:embed="rId3"/>
                <a:stretch>
                  <a:fillRect l="-1362" t="-29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8909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190896" y="1776549"/>
                <a:ext cx="10515600" cy="2207622"/>
              </a:xfrm>
            </p:spPr>
            <p:txBody>
              <a:bodyPr>
                <a:noAutofit/>
              </a:bodyPr>
              <a:lstStyle/>
              <a:p>
                <a:r>
                  <a:rPr lang="vi-VN" sz="3200" b="1" i="1" dirty="0"/>
                  <a:t>Ví dụ 1: </a:t>
                </a:r>
                <a:r>
                  <a:rPr lang="vi-VN" sz="3200" i="1" dirty="0"/>
                  <a:t>(SGk – tr.16</a:t>
                </a:r>
                <a:r>
                  <a:rPr lang="vi-VN" sz="3200" i="1" dirty="0" smtClean="0"/>
                  <a:t>)</a:t>
                </a:r>
                <a:r>
                  <a:rPr lang="en-US" sz="3200" dirty="0"/>
                  <a:t/>
                </a:r>
                <a:br>
                  <a:rPr lang="en-US" sz="3200" dirty="0"/>
                </a:br>
                <a:r>
                  <a:rPr lang="vi-VN" sz="3200" b="1" dirty="0"/>
                  <a:t>Luyện tập 1</a:t>
                </a:r>
                <a:r>
                  <a:rPr lang="en-US" sz="3200" dirty="0"/>
                  <a:t/>
                </a:r>
                <a:br>
                  <a:rPr lang="en-US" sz="3200" dirty="0"/>
                </a:br>
                <a:r>
                  <a:rPr lang="vi-VN" sz="3200" dirty="0"/>
                  <a:t>Áp dụng công thức cộng ta có:</a:t>
                </a:r>
                <a:r>
                  <a:rPr lang="en-US" sz="3200" dirty="0"/>
                  <a:t/>
                </a:r>
                <a:br>
                  <a:rPr lang="en-US" sz="3200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3200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3200" i="1"/>
                            </m:ctrlPr>
                          </m:fPr>
                          <m:num>
                            <m:r>
                              <a:rPr lang="vi-VN" sz="3200" i="1"/>
                              <m:t>𝜋</m:t>
                            </m:r>
                          </m:num>
                          <m:den>
                            <m:r>
                              <a:rPr lang="vi-VN" sz="3200" i="1"/>
                              <m:t>12</m:t>
                            </m:r>
                          </m:den>
                        </m:f>
                      </m:e>
                    </m:func>
                    <m:r>
                      <a:rPr lang="vi-VN" sz="3200" i="1"/>
                      <m:t>=</m:t>
                    </m:r>
                    <m:func>
                      <m:funcPr>
                        <m:ctrlPr>
                          <a:rPr lang="en-US" sz="32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3200"/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3200" i="1"/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i="1"/>
                                </m:ctrlPr>
                              </m:fPr>
                              <m:num>
                                <m:r>
                                  <a:rPr lang="vi-VN" sz="3200" i="1"/>
                                  <m:t>2</m:t>
                                </m:r>
                                <m:r>
                                  <a:rPr lang="vi-VN" sz="3200" i="1"/>
                                  <m:t>𝜋</m:t>
                                </m:r>
                              </m:num>
                              <m:den>
                                <m:r>
                                  <a:rPr lang="vi-VN" sz="3200" i="1"/>
                                  <m:t>3</m:t>
                                </m:r>
                              </m:den>
                            </m:f>
                            <m:r>
                              <a:rPr lang="vi-VN" sz="3200" i="1"/>
                              <m:t>−</m:t>
                            </m:r>
                            <m:f>
                              <m:fPr>
                                <m:ctrlPr>
                                  <a:rPr lang="en-US" sz="3200" i="1"/>
                                </m:ctrlPr>
                              </m:fPr>
                              <m:num>
                                <m:r>
                                  <a:rPr lang="vi-VN" sz="3200" i="1"/>
                                  <m:t>𝜋</m:t>
                                </m:r>
                              </m:num>
                              <m:den>
                                <m:r>
                                  <a:rPr lang="vi-VN" sz="3200" i="1"/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vi-VN" sz="3200" dirty="0"/>
                  <a:t> </a:t>
                </a:r>
                <a:r>
                  <a:rPr lang="en-US" sz="3200" dirty="0"/>
                  <a:t/>
                </a:r>
                <a:br>
                  <a:rPr lang="en-US" sz="3200" dirty="0"/>
                </a:br>
                <a14:m>
                  <m:oMath xmlns:m="http://schemas.openxmlformats.org/officeDocument/2006/math">
                    <m:r>
                      <a:rPr lang="vi-VN" sz="3200" i="1"/>
                      <m:t>=</m:t>
                    </m:r>
                    <m:func>
                      <m:funcPr>
                        <m:ctrlPr>
                          <a:rPr lang="en-US" sz="32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3200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3200" i="1"/>
                            </m:ctrlPr>
                          </m:fPr>
                          <m:num>
                            <m:r>
                              <a:rPr lang="vi-VN" sz="3200" i="1"/>
                              <m:t>𝜋</m:t>
                            </m:r>
                          </m:num>
                          <m:den>
                            <m:r>
                              <a:rPr lang="vi-VN" sz="3200" i="1"/>
                              <m:t>3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sz="32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3200"/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3200" i="1"/>
                            </m:ctrlPr>
                          </m:fPr>
                          <m:num>
                            <m:r>
                              <a:rPr lang="vi-VN" sz="3200" i="1"/>
                              <m:t>𝜋</m:t>
                            </m:r>
                          </m:num>
                          <m:den>
                            <m:r>
                              <a:rPr lang="vi-VN" sz="3200" i="1"/>
                              <m:t>4</m:t>
                            </m:r>
                          </m:den>
                        </m:f>
                      </m:e>
                    </m:func>
                    <m:r>
                      <a:rPr lang="vi-VN" sz="3200" i="1"/>
                      <m:t>−</m:t>
                    </m:r>
                    <m:func>
                      <m:funcPr>
                        <m:ctrlPr>
                          <a:rPr lang="en-US" sz="32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3200"/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3200" i="1"/>
                            </m:ctrlPr>
                          </m:fPr>
                          <m:num>
                            <m:r>
                              <a:rPr lang="vi-VN" sz="3200" i="1"/>
                              <m:t>𝜋</m:t>
                            </m:r>
                          </m:num>
                          <m:den>
                            <m:r>
                              <a:rPr lang="vi-VN" sz="3200" i="1"/>
                              <m:t>3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sz="32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3200"/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3200" i="1"/>
                            </m:ctrlPr>
                          </m:fPr>
                          <m:num>
                            <m:r>
                              <a:rPr lang="vi-VN" sz="3200" i="1"/>
                              <m:t>𝜋</m:t>
                            </m:r>
                          </m:num>
                          <m:den>
                            <m:r>
                              <a:rPr lang="vi-VN" sz="3200" i="1"/>
                              <m:t>4</m:t>
                            </m:r>
                          </m:den>
                        </m:f>
                      </m:e>
                    </m:func>
                    <m:r>
                      <a:rPr lang="vi-VN" sz="3200" i="1"/>
                      <m:t> </m:t>
                    </m:r>
                  </m:oMath>
                </a14:m>
                <a:r>
                  <a:rPr lang="vi-VN" sz="3200" dirty="0"/>
                  <a:t> </a:t>
                </a:r>
                <a:r>
                  <a:rPr lang="en-US" sz="3200" dirty="0"/>
                  <a:t/>
                </a:r>
                <a:br>
                  <a:rPr lang="en-US" sz="3200" dirty="0"/>
                </a:br>
                <a14:m>
                  <m:oMath xmlns:m="http://schemas.openxmlformats.org/officeDocument/2006/math">
                    <m:r>
                      <a:rPr lang="fr-FR" sz="3200" i="1"/>
                      <m:t>=</m:t>
                    </m:r>
                    <m:f>
                      <m:fPr>
                        <m:ctrlPr>
                          <a:rPr lang="en-US" sz="3200" i="1"/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200" i="1"/>
                            </m:ctrlPr>
                          </m:radPr>
                          <m:deg/>
                          <m:e>
                            <m:r>
                              <a:rPr lang="fr-FR" sz="3200" i="1"/>
                              <m:t>3</m:t>
                            </m:r>
                          </m:e>
                        </m:rad>
                      </m:num>
                      <m:den>
                        <m:r>
                          <a:rPr lang="fr-FR" sz="3200" i="1"/>
                          <m:t>2</m:t>
                        </m:r>
                      </m:den>
                    </m:f>
                    <m:r>
                      <a:rPr lang="fr-FR" sz="3200" i="1"/>
                      <m:t>.</m:t>
                    </m:r>
                    <m:f>
                      <m:fPr>
                        <m:ctrlPr>
                          <a:rPr lang="en-US" sz="3200" i="1"/>
                        </m:ctrlPr>
                      </m:fPr>
                      <m:num>
                        <m:r>
                          <a:rPr lang="fr-FR" sz="3200" i="1"/>
                          <m:t>3</m:t>
                        </m:r>
                        <m:rad>
                          <m:radPr>
                            <m:degHide m:val="on"/>
                            <m:ctrlPr>
                              <a:rPr lang="en-US" sz="3200" i="1"/>
                            </m:ctrlPr>
                          </m:radPr>
                          <m:deg/>
                          <m:e>
                            <m:r>
                              <a:rPr lang="fr-FR" sz="3200" i="1"/>
                              <m:t>2</m:t>
                            </m:r>
                          </m:e>
                        </m:rad>
                      </m:num>
                      <m:den>
                        <m:r>
                          <a:rPr lang="fr-FR" sz="3200" i="1"/>
                          <m:t>2</m:t>
                        </m:r>
                      </m:den>
                    </m:f>
                    <m:r>
                      <a:rPr lang="fr-FR" sz="3200" i="1"/>
                      <m:t>−</m:t>
                    </m:r>
                    <m:f>
                      <m:fPr>
                        <m:ctrlPr>
                          <a:rPr lang="en-US" sz="3200" i="1"/>
                        </m:ctrlPr>
                      </m:fPr>
                      <m:num>
                        <m:r>
                          <a:rPr lang="fr-FR" sz="3200" i="1"/>
                          <m:t>1</m:t>
                        </m:r>
                      </m:num>
                      <m:den>
                        <m:r>
                          <a:rPr lang="fr-FR" sz="3200" i="1"/>
                          <m:t>2</m:t>
                        </m:r>
                      </m:den>
                    </m:f>
                    <m:r>
                      <a:rPr lang="fr-FR" sz="3200" i="1"/>
                      <m:t>.</m:t>
                    </m:r>
                    <m:f>
                      <m:fPr>
                        <m:ctrlPr>
                          <a:rPr lang="en-US" sz="3200" i="1"/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200" i="1"/>
                            </m:ctrlPr>
                          </m:radPr>
                          <m:deg/>
                          <m:e>
                            <m:r>
                              <a:rPr lang="fr-FR" sz="3200" i="1"/>
                              <m:t>2</m:t>
                            </m:r>
                          </m:e>
                        </m:rad>
                      </m:num>
                      <m:den>
                        <m:r>
                          <a:rPr lang="fr-FR" sz="3200" i="1"/>
                          <m:t>2</m:t>
                        </m:r>
                      </m:den>
                    </m:f>
                  </m:oMath>
                </a14:m>
                <a:r>
                  <a:rPr lang="vi-VN" sz="3200" dirty="0"/>
                  <a:t> </a:t>
                </a:r>
                <a:r>
                  <a:rPr lang="en-US" sz="3200" dirty="0"/>
                  <a:t/>
                </a:r>
                <a:br>
                  <a:rPr lang="en-US" sz="3200" dirty="0"/>
                </a:br>
                <a:endParaRPr lang="en-US" sz="32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90896" y="1776549"/>
                <a:ext cx="10515600" cy="2207622"/>
              </a:xfrm>
              <a:blipFill>
                <a:blip r:embed="rId2"/>
                <a:stretch>
                  <a:fillRect l="-1449" t="-41873" b="-14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974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03514" y="454025"/>
                <a:ext cx="10515600" cy="5999026"/>
              </a:xfrm>
            </p:spPr>
            <p:txBody>
              <a:bodyPr/>
              <a:lstStyle/>
              <a:p>
                <a:r>
                  <a:rPr lang="fr-F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HĐ2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Ta </a:t>
                </a:r>
                <a:r>
                  <a:rPr lang="fr-F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a</m:t>
                            </m:r>
                            <m:r>
                              <a:rPr lang="fr-FR"/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fr-FR"/>
                              <m:t>b</m:t>
                            </m:r>
                          </m:e>
                        </m:d>
                      </m:e>
                    </m:func>
                    <m:r>
                      <a:rPr lang="fr-FR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fr-FR"/>
                                  <m:t>2</m:t>
                                </m:r>
                              </m:den>
                            </m:f>
                            <m:r>
                              <a:rPr lang="fr-FR" i="1"/>
                              <m:t>−</m:t>
                            </m:r>
                            <m:d>
                              <m:dPr>
                                <m:ctrlPr>
                                  <a:rPr lang="en-US" i="1"/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fr-FR"/>
                                  <m:t>a</m:t>
                                </m:r>
                                <m:r>
                                  <a:rPr lang="fr-FR"/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fr-FR"/>
                                  <m:t>b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d>
                              <m:dPr>
                                <m:ctrlPr>
                                  <a:rPr lang="en-US" i="1"/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/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vi-VN"/>
                                      <m:t>π</m:t>
                                    </m:r>
                                  </m:num>
                                  <m:den>
                                    <m:r>
                                      <a:rPr lang="fr-FR"/>
                                      <m:t>2</m:t>
                                    </m:r>
                                  </m:den>
                                </m:f>
                                <m:r>
                                  <a:rPr lang="fr-FR" i="1"/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fr-FR"/>
                                  <m:t>a</m:t>
                                </m:r>
                              </m:e>
                            </m:d>
                            <m:r>
                              <a:rPr lang="fr-FR" i="1"/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fr-FR"/>
                              <m:t>b</m:t>
                            </m:r>
                          </m:e>
                        </m:d>
                      </m:e>
                    </m:func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fr-FR"/>
                                  <m:t>2</m:t>
                                </m:r>
                              </m:den>
                            </m:f>
                            <m:r>
                              <a:rPr lang="fr-FR" i="1"/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fr-FR"/>
                              <m:t>a</m:t>
                            </m:r>
                          </m:e>
                        </m:d>
                      </m:e>
                    </m:func>
                    <m:r>
                      <a:rPr lang="fr-FR"/>
                      <m:t>.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/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vi-VN"/>
                                  <m:t>π</m:t>
                                </m:r>
                              </m:num>
                              <m:den>
                                <m:r>
                                  <a:rPr lang="fr-FR"/>
                                  <m:t>2</m:t>
                                </m:r>
                              </m:den>
                            </m:f>
                            <m:r>
                              <a:rPr lang="fr-FR" i="1"/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fr-FR"/>
                              <m:t>a</m:t>
                            </m:r>
                          </m:e>
                        </m:d>
                      </m:e>
                    </m:func>
                    <m:r>
                      <a:rPr lang="fr-FR"/>
                      <m:t>.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r>
                      <a:rPr lang="fr-FR"/>
                      <m:t>.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r>
                      <a:rPr lang="fr-FR"/>
                      <m:t>.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a:rPr lang="vi-VN"/>
                          <m:t>(</m:t>
                        </m:r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  <m:r>
                          <a:rPr lang="vi-VN"/>
                          <m:t>+</m:t>
                        </m:r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  <m:r>
                          <a:rPr lang="vi-VN"/>
                          <m:t>)</m:t>
                        </m:r>
                      </m:e>
                    </m:func>
                    <m:r>
                      <a:rPr lang="vi-VN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</m:e>
                    </m:func>
                    <m:r>
                      <a:rPr lang="vi-VN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</m:e>
                    </m:func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Ta </a:t>
                </a:r>
                <a:r>
                  <a:rPr lang="fr-F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a:rPr lang="fr-FR"/>
                          <m:t>(</m:t>
                        </m:r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  <m:r>
                          <a:rPr lang="fr-FR" i="1"/>
                          <m:t>−</m:t>
                        </m:r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  <m:r>
                          <a:rPr lang="fr-FR"/>
                          <m:t>)</m:t>
                        </m:r>
                      </m:e>
                    </m:func>
                    <m:r>
                      <a:rPr lang="fr-FR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/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a</m:t>
                            </m:r>
                            <m:r>
                              <a:rPr lang="fr-FR"/>
                              <m:t>+</m:t>
                            </m:r>
                            <m:d>
                              <m:dPr>
                                <m:ctrlPr>
                                  <a:rPr lang="en-US" i="1"/>
                                </m:ctrlPr>
                              </m:dPr>
                              <m:e>
                                <m:r>
                                  <a:rPr lang="fr-FR" i="1"/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fr-FR"/>
                                  <m:t>b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fr-FR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a:rPr lang="vi-VN"/>
                          <m:t>(</m:t>
                        </m:r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  <m:r>
                          <a:rPr lang="vi-VN" i="1"/>
                          <m:t>−</m:t>
                        </m:r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  <m:r>
                          <a:rPr lang="vi-VN"/>
                          <m:t>)</m:t>
                        </m:r>
                      </m:e>
                    </m:func>
                    <m:r>
                      <a:rPr lang="vi-VN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</m:e>
                    </m:func>
                    <m:r>
                      <a:rPr lang="vi-VN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vi-VN"/>
                          <m:t>b</m:t>
                        </m:r>
                      </m:e>
                    </m:func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3514" y="454025"/>
                <a:ext cx="10515600" cy="5999026"/>
              </a:xfrm>
              <a:blipFill>
                <a:blip r:embed="rId2"/>
                <a:stretch>
                  <a:fillRect l="-1043" t="-1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295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721428" y="1860159"/>
                <a:ext cx="6096000" cy="3451714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vi-VN" sz="28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Công </a:t>
                </a:r>
                <a:r>
                  <a:rPr lang="vi-VN" sz="28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endParaRPr lang="en-US" sz="2800" b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vi-VN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vi-VN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endPara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vi-VN" sz="28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func>
                  </m:oMath>
                </a14:m>
                <a:endPara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vi-VN" sz="2800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func>
                  </m:oMath>
                </a14:m>
                <a:endPara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428" y="1860159"/>
                <a:ext cx="6096000" cy="3451714"/>
              </a:xfrm>
              <a:prstGeom prst="rect">
                <a:avLst/>
              </a:prstGeom>
              <a:blipFill>
                <a:blip r:embed="rId2"/>
                <a:stretch>
                  <a:fillRect l="-2000" b="-4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3648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1446" y="1136468"/>
                <a:ext cx="6098177" cy="497694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II.</a:t>
                </a:r>
                <a:r>
                  <a:rPr lang="vi-VN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 thức nhân đôi</a:t>
                </a:r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HĐ4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có: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sin</m:t>
                        </m:r>
                      </m:fName>
                      <m:e>
                        <m:r>
                          <a:rPr lang="vi-VN" sz="2400" i="1"/>
                          <m:t>2</m:t>
                        </m:r>
                        <m:r>
                          <a:rPr lang="vi-VN" sz="2400" i="1"/>
                          <m:t>𝑎</m:t>
                        </m:r>
                      </m:e>
                    </m:func>
                    <m:r>
                      <a:rPr lang="vi-VN" sz="2400" i="1"/>
                      <m:t>=</m:t>
                    </m:r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400" i="1"/>
                            </m:ctrlPr>
                          </m:dPr>
                          <m:e>
                            <m:r>
                              <a:rPr lang="vi-VN" sz="2400" i="1"/>
                              <m:t>𝑎</m:t>
                            </m:r>
                            <m:r>
                              <a:rPr lang="vi-VN" sz="2400" i="1"/>
                              <m:t>+</m:t>
                            </m:r>
                            <m:r>
                              <a:rPr lang="vi-VN" sz="2400" i="1"/>
                              <m:t>𝑎</m:t>
                            </m:r>
                          </m:e>
                        </m:d>
                      </m:e>
                    </m:func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vi-VN" sz="2400" i="1"/>
                      <m:t>=</m:t>
                    </m:r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sin</m:t>
                        </m:r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cos</m:t>
                        </m:r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  <m:r>
                      <a:rPr lang="vi-VN" sz="2400" i="1"/>
                      <m:t>+</m:t>
                    </m:r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cos</m:t>
                        </m:r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sin</m:t>
                        </m:r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  <m:r>
                      <a:rPr lang="vi-VN" sz="2400" i="1"/>
                      <m:t>=2</m:t>
                    </m:r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sin</m:t>
                        </m:r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cos</m:t>
                        </m:r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</m:oMath>
                </a14:m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vi-VN" sz="2400" i="1"/>
                      <m:t>=</m:t>
                    </m:r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2400" i="1"/>
                            </m:ctrlPr>
                          </m:dPr>
                          <m:e>
                            <m:r>
                              <a:rPr lang="vi-VN" sz="2400" i="1"/>
                              <m:t>𝑎</m:t>
                            </m:r>
                            <m:r>
                              <a:rPr lang="vi-VN" sz="2400" i="1"/>
                              <m:t>+3</m:t>
                            </m:r>
                            <m:r>
                              <a:rPr lang="vi-VN" sz="2400" i="1"/>
                              <m:t>𝑎</m:t>
                            </m:r>
                          </m:e>
                        </m:d>
                      </m:e>
                    </m:func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vi-VN" sz="2400" i="1"/>
                      <m:t>=</m:t>
                    </m:r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cos</m:t>
                        </m:r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cos</m:t>
                        </m:r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  <m:r>
                      <a:rPr lang="vi-VN" sz="2400" i="1"/>
                      <m:t>−</m:t>
                    </m:r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sin</m:t>
                        </m:r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sin</m:t>
                        </m:r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  <m:r>
                      <a:rPr lang="vi-VN" sz="2400" i="1"/>
                      <m:t>=</m:t>
                    </m:r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sSup>
                          <m:sSupPr>
                            <m:ctrlPr>
                              <a:rPr lang="en-US" sz="2400" i="1"/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vi-VN" sz="2400"/>
                              <m:t>cos</m:t>
                            </m:r>
                          </m:e>
                          <m:sup>
                            <m:r>
                              <a:rPr lang="vi-VN" sz="2400" i="1"/>
                              <m:t>2</m:t>
                            </m:r>
                          </m:sup>
                        </m:sSup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  <m:r>
                      <a:rPr lang="vi-VN" sz="2400" i="1"/>
                      <m:t>−</m:t>
                    </m:r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sSup>
                          <m:sSupPr>
                            <m:ctrlPr>
                              <a:rPr lang="en-US" sz="2400" i="1"/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vi-VN" sz="2400"/>
                              <m:t>sin</m:t>
                            </m:r>
                          </m:e>
                          <m:sup>
                            <m:r>
                              <a:rPr lang="vi-VN" sz="2400" i="1"/>
                              <m:t>2</m:t>
                            </m:r>
                          </m:sup>
                        </m:sSup>
                      </m:fName>
                      <m:e>
                        <m:r>
                          <a:rPr lang="vi-VN" sz="2400" i="1"/>
                          <m:t>𝑎</m:t>
                        </m:r>
                      </m:e>
                    </m:func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Khi các biểu thức đều có nghĩa thì: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tan</m:t>
                        </m:r>
                      </m:fName>
                      <m:e>
                        <m:r>
                          <a:rPr lang="vi-VN" sz="2400" i="1"/>
                          <m:t>2</m:t>
                        </m:r>
                        <m:r>
                          <a:rPr lang="vi-VN" sz="2400" i="1"/>
                          <m:t>𝑎</m:t>
                        </m:r>
                      </m:e>
                    </m:func>
                    <m:r>
                      <a:rPr lang="vi-VN" sz="2400" i="1"/>
                      <m:t>=</m:t>
                    </m:r>
                    <m:func>
                      <m:funcPr>
                        <m:ctrlPr>
                          <a:rPr lang="en-US" sz="2400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400"/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US" sz="2400" i="1"/>
                            </m:ctrlPr>
                          </m:dPr>
                          <m:e>
                            <m:r>
                              <a:rPr lang="vi-VN" sz="2400" i="1"/>
                              <m:t>𝑎</m:t>
                            </m:r>
                            <m:r>
                              <a:rPr lang="vi-VN" sz="2400" i="1"/>
                              <m:t>+</m:t>
                            </m:r>
                            <m:r>
                              <a:rPr lang="vi-VN" sz="2400" i="1"/>
                              <m:t>𝑎</m:t>
                            </m:r>
                          </m:e>
                        </m:d>
                      </m:e>
                    </m:func>
                    <m:r>
                      <a:rPr lang="vi-VN" sz="2400" i="1"/>
                      <m:t>=</m:t>
                    </m:r>
                    <m:f>
                      <m:fPr>
                        <m:ctrlPr>
                          <a:rPr lang="en-US" sz="2400" i="1"/>
                        </m:ctrlPr>
                      </m:fPr>
                      <m:num>
                        <m:func>
                          <m:funcPr>
                            <m:ctrlPr>
                              <a:rPr lang="en-US" sz="2400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 sz="2400"/>
                              <m:t>tan</m:t>
                            </m:r>
                          </m:fName>
                          <m:e>
                            <m:r>
                              <a:rPr lang="vi-VN" sz="2400" i="1"/>
                              <m:t>𝑎</m:t>
                            </m:r>
                          </m:e>
                        </m:func>
                        <m:r>
                          <a:rPr lang="vi-VN" sz="2400" i="1"/>
                          <m:t>+</m:t>
                        </m:r>
                        <m:func>
                          <m:funcPr>
                            <m:ctrlPr>
                              <a:rPr lang="en-US" sz="2400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 sz="2400"/>
                              <m:t>tan</m:t>
                            </m:r>
                          </m:fName>
                          <m:e>
                            <m:r>
                              <a:rPr lang="vi-VN" sz="2400" i="1"/>
                              <m:t>𝑎</m:t>
                            </m:r>
                          </m:e>
                        </m:func>
                      </m:num>
                      <m:den>
                        <m:r>
                          <a:rPr lang="vi-VN" sz="2400" i="1"/>
                          <m:t>1−</m:t>
                        </m:r>
                        <m:func>
                          <m:funcPr>
                            <m:ctrlPr>
                              <a:rPr lang="en-US" sz="2400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 sz="2400"/>
                              <m:t>tan</m:t>
                            </m:r>
                          </m:fName>
                          <m:e>
                            <m:r>
                              <a:rPr lang="vi-VN" sz="2400" i="1"/>
                              <m:t>𝑎</m:t>
                            </m:r>
                          </m:e>
                        </m:func>
                        <m:func>
                          <m:funcPr>
                            <m:ctrlPr>
                              <a:rPr lang="en-US" sz="2400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 sz="2400"/>
                              <m:t>tan</m:t>
                            </m:r>
                          </m:fName>
                          <m:e>
                            <m:r>
                              <a:rPr lang="vi-VN" sz="2400" i="1"/>
                              <m:t>𝑎</m:t>
                            </m:r>
                          </m:e>
                        </m:func>
                      </m:den>
                    </m:f>
                  </m:oMath>
                </a14:m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vi-VN" sz="2400" i="1"/>
                      <m:t>=</m:t>
                    </m:r>
                    <m:f>
                      <m:fPr>
                        <m:ctrlPr>
                          <a:rPr lang="en-US" sz="2400" i="1"/>
                        </m:ctrlPr>
                      </m:fPr>
                      <m:num>
                        <m:r>
                          <a:rPr lang="vi-VN" sz="2400" i="1"/>
                          <m:t>2</m:t>
                        </m:r>
                        <m:func>
                          <m:funcPr>
                            <m:ctrlPr>
                              <a:rPr lang="en-US" sz="2400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 sz="2400"/>
                              <m:t>tan</m:t>
                            </m:r>
                          </m:fName>
                          <m:e>
                            <m:r>
                              <a:rPr lang="vi-VN" sz="2400" i="1"/>
                              <m:t>𝑎</m:t>
                            </m:r>
                          </m:e>
                        </m:func>
                      </m:num>
                      <m:den>
                        <m:r>
                          <a:rPr lang="vi-VN" sz="2400" i="1"/>
                          <m:t>1−</m:t>
                        </m:r>
                        <m:func>
                          <m:funcPr>
                            <m:ctrlPr>
                              <a:rPr lang="en-US" sz="2400" i="1"/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400" i="1"/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vi-VN" sz="2400"/>
                                  <m:t>tan</m:t>
                                </m:r>
                              </m:e>
                              <m:sup>
                                <m:r>
                                  <a:rPr lang="vi-VN" sz="2400" i="1"/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vi-VN" sz="2400" i="1"/>
                              <m:t>2</m:t>
                            </m:r>
                            <m:r>
                              <a:rPr lang="vi-VN" sz="2400" i="1"/>
                              <m:t>𝑎</m:t>
                            </m:r>
                          </m:e>
                        </m:func>
                      </m:den>
                    </m:f>
                  </m:oMath>
                </a14:m>
                <a:r>
                  <a:rPr lang="vi-V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1446" y="1136468"/>
                <a:ext cx="6098177" cy="4976949"/>
              </a:xfrm>
              <a:blipFill>
                <a:blip r:embed="rId2"/>
                <a:stretch>
                  <a:fillRect l="-1600" t="-1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7223760" y="1110343"/>
                <a:ext cx="4441371" cy="199657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vi-VN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 thức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vi-VN" sz="28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vi-VN" sz="28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vi-VN" sz="28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vi-VN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 sz="280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func>
                      </m:num>
                      <m:den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vi-VN" sz="2800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vi-VN" sz="2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func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760" y="1110343"/>
                <a:ext cx="4441371" cy="1996572"/>
              </a:xfrm>
              <a:prstGeom prst="rect">
                <a:avLst/>
              </a:prstGeom>
              <a:blipFill>
                <a:blip r:embed="rId3"/>
                <a:stretch>
                  <a:fillRect l="-2743" t="-3049" b="-2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6868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85949" y="744584"/>
                <a:ext cx="9768840" cy="2717074"/>
              </a:xfrm>
              <a:solidFill>
                <a:srgbClr val="92D050"/>
              </a:solidFill>
            </p:spPr>
            <p:txBody>
              <a:bodyPr/>
              <a:lstStyle/>
              <a:p>
                <a:r>
                  <a:rPr lang="fr-FR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fr-F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a:rPr lang="fr-FR" i="1"/>
                          <m:t>3</m:t>
                        </m:r>
                        <m:r>
                          <a:rPr lang="vi-VN" i="1"/>
                          <m:t>𝑎</m:t>
                        </m:r>
                      </m:e>
                    </m:func>
                    <m:r>
                      <a:rPr lang="fr-FR" i="1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cos</m:t>
                            </m:r>
                          </m:e>
                          <m:sup>
                            <m:r>
                              <a:rPr lang="fr-FR" i="1"/>
                              <m:t>2</m:t>
                            </m:r>
                          </m:sup>
                        </m:sSup>
                      </m:fName>
                      <m:e>
                        <m:r>
                          <a:rPr lang="vi-VN" i="1"/>
                          <m:t>𝑎</m:t>
                        </m:r>
                      </m:e>
                    </m:func>
                    <m:r>
                      <a:rPr lang="fr-FR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sin</m:t>
                            </m:r>
                          </m:e>
                          <m:sup>
                            <m:r>
                              <a:rPr lang="fr-FR" i="1"/>
                              <m:t>2</m:t>
                            </m:r>
                          </m:sup>
                        </m:sSup>
                      </m:fName>
                      <m:e>
                        <m:r>
                          <a:rPr lang="vi-VN" i="1"/>
                          <m:t>𝑎</m:t>
                        </m:r>
                      </m:e>
                    </m:func>
                    <m:r>
                      <a:rPr lang="fr-FR" i="1"/>
                      <m:t>=2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cos</m:t>
                            </m:r>
                          </m:e>
                          <m:sup>
                            <m:r>
                              <a:rPr lang="fr-FR" i="1"/>
                              <m:t>2</m:t>
                            </m:r>
                          </m:sup>
                        </m:sSup>
                      </m:fName>
                      <m:e>
                        <m:r>
                          <a:rPr lang="vi-VN" i="1"/>
                          <m:t>𝑎</m:t>
                        </m:r>
                      </m:e>
                    </m:func>
                    <m:r>
                      <a:rPr lang="fr-FR" i="1"/>
                      <m:t>−1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vi-VN" i="1"/>
                      <m:t>=1−2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vi-VN"/>
                              <m:t>sin</m:t>
                            </m:r>
                          </m:e>
                          <m:sup>
                            <m:r>
                              <a:rPr lang="vi-VN" i="1"/>
                              <m:t>2</m:t>
                            </m:r>
                          </m:sup>
                        </m:sSup>
                      </m:fName>
                      <m:e>
                        <m:r>
                          <a:rPr lang="vi-VN" i="1"/>
                          <m:t>𝑎</m:t>
                        </m:r>
                      </m:e>
                    </m:func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vi-VN"/>
                              <m:t>cos</m:t>
                            </m:r>
                          </m:e>
                          <m:sup>
                            <m:r>
                              <a:rPr lang="vi-VN" i="1"/>
                              <m:t>2</m:t>
                            </m:r>
                          </m:sup>
                        </m:sSup>
                      </m:fName>
                      <m:e>
                        <m:r>
                          <a:rPr lang="vi-VN" i="1"/>
                          <m:t>𝑎</m:t>
                        </m:r>
                      </m:e>
                    </m:func>
                    <m:r>
                      <a:rPr lang="vi-VN" i="1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vi-VN" i="1"/>
                          <m:t>1+</m:t>
                        </m:r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/>
                              <m:t>cos</m:t>
                            </m:r>
                          </m:fName>
                          <m:e>
                            <m:r>
                              <a:rPr lang="vi-VN" i="1"/>
                              <m:t>2</m:t>
                            </m:r>
                            <m:r>
                              <a:rPr lang="vi-VN" i="1"/>
                              <m:t>𝑎</m:t>
                            </m:r>
                          </m:e>
                        </m:func>
                      </m:num>
                      <m:den>
                        <m:r>
                          <a:rPr lang="vi-VN" i="1"/>
                          <m:t>2</m:t>
                        </m:r>
                      </m:den>
                    </m:f>
                  </m:oMath>
                </a14:m>
                <a:r>
                  <a:rPr lang="vi-V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vi-VN"/>
                              <m:t>sin</m:t>
                            </m:r>
                          </m:e>
                          <m:sup>
                            <m:r>
                              <a:rPr lang="vi-VN" i="1"/>
                              <m:t>2</m:t>
                            </m:r>
                          </m:sup>
                        </m:sSup>
                      </m:fName>
                      <m:e>
                        <m:r>
                          <a:rPr lang="vi-VN" i="1"/>
                          <m:t>𝑎</m:t>
                        </m:r>
                      </m:e>
                    </m:func>
                    <m:r>
                      <a:rPr lang="vi-VN" i="1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vi-VN" i="1"/>
                          <m:t>1−</m:t>
                        </m:r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vi-VN"/>
                              <m:t>cos</m:t>
                            </m:r>
                          </m:fName>
                          <m:e>
                            <m:r>
                              <a:rPr lang="vi-VN" i="1"/>
                              <m:t>2</m:t>
                            </m:r>
                            <m:r>
                              <a:rPr lang="vi-VN" i="1"/>
                              <m:t>𝑎</m:t>
                            </m:r>
                          </m:e>
                        </m:func>
                      </m:num>
                      <m:den>
                        <m:r>
                          <a:rPr lang="vi-VN" i="1"/>
                          <m:t>2</m:t>
                        </m:r>
                      </m:den>
                    </m:f>
                    <m:r>
                      <a:rPr lang="vi-VN" i="1"/>
                      <m:t> </m:t>
                    </m:r>
                  </m:oMath>
                </a14:m>
                <a:r>
                  <a:rPr lang="vi-VN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(công thức hạ bậc).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5949" y="744584"/>
                <a:ext cx="9768840" cy="2717074"/>
              </a:xfrm>
              <a:blipFill>
                <a:blip r:embed="rId2"/>
                <a:stretch>
                  <a:fillRect l="-1124" t="-38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2263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74766"/>
                <a:ext cx="10515600" cy="5602197"/>
              </a:xfrm>
            </p:spPr>
            <p:txBody>
              <a:bodyPr/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III</a:t>
                </a:r>
                <a:r>
                  <a:rPr lang="vi-VN" b="1" dirty="0" smtClean="0">
                    <a:solidFill>
                      <a:srgbClr val="FF0000"/>
                    </a:solidFill>
                  </a:rPr>
                  <a:t>. </a:t>
                </a:r>
                <a:r>
                  <a:rPr lang="vi-VN" b="1" dirty="0">
                    <a:solidFill>
                      <a:srgbClr val="FF0000"/>
                    </a:solidFill>
                  </a:rPr>
                  <a:t>Công thức biến đổi tích thành tổng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fr-FR" b="1" dirty="0"/>
                  <a:t>HĐ5.</a:t>
                </a:r>
                <a:endParaRPr lang="en-US" dirty="0"/>
              </a:p>
              <a:p>
                <a:r>
                  <a:rPr lang="fr-FR" dirty="0"/>
                  <a:t>Ta </a:t>
                </a:r>
                <a:r>
                  <a:rPr lang="fr-FR" dirty="0" err="1"/>
                  <a:t>có</a:t>
                </a:r>
                <a:r>
                  <a:rPr lang="fr-FR" dirty="0"/>
                  <a:t>:</a:t>
                </a:r>
                <a:endParaRPr lang="en-US" dirty="0"/>
              </a:p>
              <a:p>
                <a:r>
                  <a:rPr lang="fr-FR" dirty="0"/>
                  <a:t>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a</m:t>
                            </m:r>
                            <m:r>
                              <a:rPr lang="fr-FR"/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fr-FR"/>
                              <m:t>b</m:t>
                            </m:r>
                          </m:e>
                        </m:d>
                      </m:e>
                    </m:func>
                    <m:r>
                      <a:rPr lang="fr-FR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a</m:t>
                            </m:r>
                            <m:r>
                              <a:rPr lang="fr-FR" i="1"/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fr-FR"/>
                              <m:t>b</m:t>
                            </m:r>
                          </m:e>
                        </m:d>
                      </m:e>
                    </m:func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fr-FR"/>
                      <m:t>=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a</m:t>
                            </m:r>
                          </m:e>
                        </m:func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b</m:t>
                            </m:r>
                          </m:e>
                        </m:func>
                        <m:r>
                          <a:rPr lang="fr-FR" i="1"/>
                          <m:t>−</m:t>
                        </m:r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a</m:t>
                            </m:r>
                          </m:e>
                        </m:func>
                        <m:func>
                          <m:funcPr>
                            <m:ctrlPr>
                              <a:rPr lang="en-US" i="1"/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/>
                              <m:t>sin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fr-FR"/>
                              <m:t>b</m:t>
                            </m:r>
                          </m:e>
                        </m:func>
                      </m:e>
                    </m:d>
                    <m:r>
                      <a:rPr lang="fr-FR"/>
                      <m:t>+(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/>
                      <m:t>)</m:t>
                    </m:r>
                  </m:oMath>
                </a14:m>
                <a:r>
                  <a:rPr lang="fr-FR" dirty="0"/>
                  <a:t> 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fr-FR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/>
                      <m:t>+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</m:oMath>
                </a14:m>
                <a:r>
                  <a:rPr lang="vi-VN" dirty="0"/>
                  <a:t> 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fr-FR"/>
                      <m:t>=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  <m:r>
                      <a:rPr lang="fr-FR" i="1"/>
                      <m:t>−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</m:oMath>
                </a14:m>
                <a:r>
                  <a:rPr lang="vi-VN" dirty="0"/>
                  <a:t> 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fr-FR"/>
                      <m:t>=</m:t>
                    </m:r>
                    <m:r>
                      <a:rPr lang="fr-FR" i="1"/>
                      <m:t>−</m:t>
                    </m:r>
                    <m:r>
                      <a:rPr lang="fr-FR"/>
                      <m:t>2</m:t>
                    </m:r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a</m:t>
                        </m:r>
                      </m:e>
                    </m:func>
                    <m:func>
                      <m:funcPr>
                        <m:ctrlPr>
                          <a:rPr lang="en-US" i="1"/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/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fr-FR"/>
                          <m:t>b</m:t>
                        </m:r>
                      </m:e>
                    </m:func>
                  </m:oMath>
                </a14:m>
                <a:r>
                  <a:rPr lang="vi-VN" dirty="0"/>
                  <a:t> 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74766"/>
                <a:ext cx="10515600" cy="5602197"/>
              </a:xfrm>
              <a:blipFill>
                <a:blip r:embed="rId2"/>
                <a:stretch>
                  <a:fillRect l="-1043" t="-2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741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130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Office Theme</vt:lpstr>
      <vt:lpstr>TIẾT 4, 5, 6 BÀI 2:  CÁC PHÉP BIẾN ĐỔI LƯỢNG GIÁC</vt:lpstr>
      <vt:lpstr>PowerPoint Presentation</vt:lpstr>
      <vt:lpstr>PowerPoint Presentation</vt:lpstr>
      <vt:lpstr>Ví dụ 1: (SGk – tr.16) Luyện tập 1 Áp dụng công thức cộng ta có: sin⁡〖π/12〗=sin⁡(2π/3-π/4)  =sin⁡〖π/3〗  cos⁡〖π/4〗-cos⁡〖π/3〗  sin⁡〖π/4〗    =√3/2. (3√2)/2-1/2.√2/2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2:  CÁC PHÉP BIẾN ĐỔI LƯỢNG GIÁC</dc:title>
  <dc:creator>Admin</dc:creator>
  <cp:lastModifiedBy>Admin</cp:lastModifiedBy>
  <cp:revision>3</cp:revision>
  <dcterms:created xsi:type="dcterms:W3CDTF">2023-08-28T04:44:37Z</dcterms:created>
  <dcterms:modified xsi:type="dcterms:W3CDTF">2023-08-28T05:07:33Z</dcterms:modified>
</cp:coreProperties>
</file>