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0" r:id="rId5"/>
    <p:sldId id="289" r:id="rId6"/>
    <p:sldId id="261" r:id="rId7"/>
    <p:sldId id="262" r:id="rId8"/>
    <p:sldId id="263" r:id="rId9"/>
    <p:sldId id="287" r:id="rId10"/>
    <p:sldId id="264" r:id="rId11"/>
    <p:sldId id="265" r:id="rId12"/>
    <p:sldId id="268" r:id="rId13"/>
    <p:sldId id="267" r:id="rId14"/>
    <p:sldId id="266" r:id="rId15"/>
    <p:sldId id="288" r:id="rId16"/>
    <p:sldId id="269"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26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Giáo án Toán 10</a:t>
            </a: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9ADC7C-E229-458E-B47C-35150477B141}" type="datetimeFigureOut">
              <a:rPr lang="en-US" smtClean="0"/>
              <a:t>8/21/2023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Nhóm Toán THPT Hà Nam</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5EBAD9-514F-4559-A64A-C941BEA7A45D}" type="slidenum">
              <a:rPr lang="en-US" smtClean="0"/>
              <a:t>‹#›</a:t>
            </a:fld>
            <a:endParaRPr lang="en-US"/>
          </a:p>
        </p:txBody>
      </p:sp>
    </p:spTree>
    <p:extLst>
      <p:ext uri="{BB962C8B-B14F-4D97-AF65-F5344CB8AC3E}">
        <p14:creationId xmlns:p14="http://schemas.microsoft.com/office/powerpoint/2010/main" val="302164137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Giáo án Toán 10</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660F95-9314-4D21-9718-15EB97D433E6}" type="datetimeFigureOut">
              <a:rPr lang="en-US" smtClean="0"/>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Nhóm Toán THPT Hà Nam</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9FA64B-298B-4A4F-B1D6-78B842CF14FA}" type="slidenum">
              <a:rPr lang="en-US" smtClean="0"/>
              <a:t>‹#›</a:t>
            </a:fld>
            <a:endParaRPr lang="en-US"/>
          </a:p>
        </p:txBody>
      </p:sp>
    </p:spTree>
    <p:extLst>
      <p:ext uri="{BB962C8B-B14F-4D97-AF65-F5344CB8AC3E}">
        <p14:creationId xmlns:p14="http://schemas.microsoft.com/office/powerpoint/2010/main" val="148055405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BC2C363-8857-43C1-A38E-6BC1AED5A658}" type="datetime1">
              <a:rPr lang="en-US" smtClean="0"/>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782847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635E18-4CCE-42E8-84B5-ACE0A0183D18}" type="datetime1">
              <a:rPr lang="en-US" smtClean="0"/>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324383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04743-5E88-40E8-B1DD-7495A618FFFC}" type="datetime1">
              <a:rPr lang="en-US" smtClean="0"/>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280712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702391-8525-432D-B2E1-B7F0D553E9C0}" type="datetime1">
              <a:rPr lang="en-US" smtClean="0"/>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64499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538224-BA8E-449E-A8E3-7C9D17CFF936}" type="datetime1">
              <a:rPr lang="en-US" smtClean="0"/>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395242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1EAAB8-424A-440B-9B6F-ADFEC1BD1D19}" type="datetime1">
              <a:rPr lang="en-US" smtClean="0"/>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389680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5987DD-2ACF-40C9-9111-8EA63B43A09E}" type="datetime1">
              <a:rPr lang="en-US" smtClean="0"/>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324211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BE99F8-FD3B-4101-87A3-C51730CB1291}" type="datetime1">
              <a:rPr lang="en-US" smtClean="0"/>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56629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9132F-A8B4-413D-867D-DD963CE1A7E7}" type="datetime1">
              <a:rPr lang="en-US" smtClean="0"/>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1308405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032D55-61B4-4153-82A3-587DCD65ECC1}" type="datetime1">
              <a:rPr lang="en-US" smtClean="0"/>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190296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DB0C48-4B0C-4416-9FA3-4F5D8A479005}" type="datetime1">
              <a:rPr lang="en-US" smtClean="0"/>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A73F1-B1D4-4275-AB14-D3C86902E560}" type="slidenum">
              <a:rPr lang="en-US" smtClean="0"/>
              <a:t>‹#›</a:t>
            </a:fld>
            <a:endParaRPr lang="en-US"/>
          </a:p>
        </p:txBody>
      </p:sp>
    </p:spTree>
    <p:extLst>
      <p:ext uri="{BB962C8B-B14F-4D97-AF65-F5344CB8AC3E}">
        <p14:creationId xmlns:p14="http://schemas.microsoft.com/office/powerpoint/2010/main" val="105363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508E2CC-9096-4831-807A-8A79894F3743}" type="datetime1">
              <a:rPr lang="en-US" smtClean="0"/>
              <a:t>8/21/2023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69A73F1-B1D4-4275-AB14-D3C86902E560}" type="slidenum">
              <a:rPr lang="en-US" smtClean="0"/>
              <a:t>‹#›</a:t>
            </a:fld>
            <a:endParaRPr lang="en-US"/>
          </a:p>
        </p:txBody>
      </p:sp>
    </p:spTree>
    <p:extLst>
      <p:ext uri="{BB962C8B-B14F-4D97-AF65-F5344CB8AC3E}">
        <p14:creationId xmlns:p14="http://schemas.microsoft.com/office/powerpoint/2010/main" val="1427996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18.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solidFill>
                  <a:srgbClr val="FFFF00"/>
                </a:solidFill>
              </a:rPr>
              <a:t>1</a:t>
            </a:fld>
            <a:endParaRPr lang="en-US">
              <a:solidFill>
                <a:srgbClr val="FFFF00"/>
              </a:solidFill>
            </a:endParaRPr>
          </a:p>
        </p:txBody>
      </p:sp>
      <p:sp>
        <p:nvSpPr>
          <p:cNvPr id="5" name="TextBox 4"/>
          <p:cNvSpPr txBox="1"/>
          <p:nvPr/>
        </p:nvSpPr>
        <p:spPr>
          <a:xfrm>
            <a:off x="917944" y="361950"/>
            <a:ext cx="7239000" cy="523220"/>
          </a:xfrm>
          <a:prstGeom prst="rect">
            <a:avLst/>
          </a:prstGeom>
          <a:noFill/>
        </p:spPr>
        <p:txBody>
          <a:bodyPr wrap="square" rtlCol="0">
            <a:spAutoFit/>
          </a:bodyPr>
          <a:lstStyle/>
          <a:p>
            <a:pPr algn="ctr"/>
            <a:r>
              <a:rPr lang="en-US" sz="2800" b="1" dirty="0">
                <a:solidFill>
                  <a:srgbClr val="FFFF00"/>
                </a:solidFill>
                <a:latin typeface="Times New Roman" panose="02020603050405020304" pitchFamily="18" charset="0"/>
                <a:cs typeface="Times New Roman" panose="02020603050405020304" pitchFamily="18" charset="0"/>
              </a:rPr>
              <a:t>BÀI 2. CẤP SỐ CỘNG</a:t>
            </a:r>
          </a:p>
        </p:txBody>
      </p:sp>
      <p:sp>
        <p:nvSpPr>
          <p:cNvPr id="7" name="TextBox 6"/>
          <p:cNvSpPr txBox="1"/>
          <p:nvPr/>
        </p:nvSpPr>
        <p:spPr>
          <a:xfrm>
            <a:off x="917944" y="899790"/>
            <a:ext cx="7239000" cy="523220"/>
          </a:xfrm>
          <a:prstGeom prst="rect">
            <a:avLst/>
          </a:prstGeom>
          <a:noFill/>
        </p:spPr>
        <p:txBody>
          <a:bodyPr wrap="square" rtlCol="0">
            <a:spAutoFit/>
          </a:bodyPr>
          <a:lstStyle/>
          <a:p>
            <a:pPr algn="ctr"/>
            <a:r>
              <a:rPr lang="en-US" sz="2800" b="1" dirty="0" err="1">
                <a:solidFill>
                  <a:srgbClr val="FFFF00"/>
                </a:solidFill>
                <a:latin typeface="Times New Roman" panose="02020603050405020304" pitchFamily="18" charset="0"/>
                <a:cs typeface="Times New Roman" panose="02020603050405020304" pitchFamily="18" charset="0"/>
              </a:rPr>
              <a:t>Tổng</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số</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tiết</a:t>
            </a:r>
            <a:r>
              <a:rPr lang="en-US" sz="2800" b="1" dirty="0">
                <a:solidFill>
                  <a:srgbClr val="FFFF00"/>
                </a:solidFill>
                <a:latin typeface="Times New Roman" panose="02020603050405020304" pitchFamily="18" charset="0"/>
                <a:cs typeface="Times New Roman" panose="02020603050405020304" pitchFamily="18" charset="0"/>
              </a:rPr>
              <a:t>: 02 (</a:t>
            </a:r>
            <a:r>
              <a:rPr lang="en-US" sz="2800" b="1" dirty="0" err="1">
                <a:solidFill>
                  <a:srgbClr val="FFFF00"/>
                </a:solidFill>
                <a:latin typeface="Times New Roman" panose="02020603050405020304" pitchFamily="18" charset="0"/>
                <a:cs typeface="Times New Roman" panose="02020603050405020304" pitchFamily="18" charset="0"/>
              </a:rPr>
              <a:t>tiết</a:t>
            </a:r>
            <a:r>
              <a:rPr lang="en-US" sz="2800" b="1" dirty="0">
                <a:solidFill>
                  <a:srgbClr val="FFFF00"/>
                </a:solidFill>
                <a:latin typeface="Times New Roman" panose="02020603050405020304" pitchFamily="18" charset="0"/>
                <a:cs typeface="Times New Roman" panose="02020603050405020304" pitchFamily="18" charset="0"/>
              </a:rPr>
              <a:t> 24-25)</a:t>
            </a:r>
          </a:p>
        </p:txBody>
      </p:sp>
      <p:sp>
        <p:nvSpPr>
          <p:cNvPr id="6" name="Rectangle 5">
            <a:extLst>
              <a:ext uri="{FF2B5EF4-FFF2-40B4-BE49-F238E27FC236}">
                <a16:creationId xmlns:a16="http://schemas.microsoft.com/office/drawing/2014/main" id="{1CA019FE-95B8-4E55-A9E8-248A2461159D}"/>
              </a:ext>
            </a:extLst>
          </p:cNvPr>
          <p:cNvSpPr/>
          <p:nvPr/>
        </p:nvSpPr>
        <p:spPr>
          <a:xfrm>
            <a:off x="793173" y="2095631"/>
            <a:ext cx="1922321" cy="461665"/>
          </a:xfrm>
          <a:prstGeom prst="rect">
            <a:avLst/>
          </a:prstGeom>
        </p:spPr>
        <p:txBody>
          <a:bodyPr wrap="none">
            <a:spAutoFit/>
          </a:bodyPr>
          <a:lstStyle/>
          <a:p>
            <a:r>
              <a:rPr lang="en-US" sz="2400" b="1" dirty="0">
                <a:solidFill>
                  <a:schemeClr val="bg1"/>
                </a:solidFill>
                <a:latin typeface="Times New Roman" panose="02020603050405020304" pitchFamily="18" charset="0"/>
                <a:cs typeface="Times New Roman" panose="02020603050405020304" pitchFamily="18" charset="0"/>
              </a:rPr>
              <a:t>I. </a:t>
            </a:r>
            <a:r>
              <a:rPr lang="en-US" sz="2400" b="1" dirty="0" err="1">
                <a:solidFill>
                  <a:schemeClr val="bg1"/>
                </a:solidFill>
                <a:latin typeface="Times New Roman" panose="02020603050405020304" pitchFamily="18" charset="0"/>
                <a:cs typeface="Times New Roman" panose="02020603050405020304" pitchFamily="18" charset="0"/>
              </a:rPr>
              <a:t>Định</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nghĩa</a:t>
            </a:r>
            <a:endParaRPr lang="en-US" sz="2400" dirty="0">
              <a:solidFill>
                <a:schemeClr val="bg1"/>
              </a:solidFill>
            </a:endParaRPr>
          </a:p>
        </p:txBody>
      </p:sp>
      <p:sp>
        <p:nvSpPr>
          <p:cNvPr id="8" name="Rectangle 7">
            <a:extLst>
              <a:ext uri="{FF2B5EF4-FFF2-40B4-BE49-F238E27FC236}">
                <a16:creationId xmlns:a16="http://schemas.microsoft.com/office/drawing/2014/main" id="{903C68F4-A333-4416-8780-70F464853037}"/>
              </a:ext>
            </a:extLst>
          </p:cNvPr>
          <p:cNvSpPr/>
          <p:nvPr/>
        </p:nvSpPr>
        <p:spPr>
          <a:xfrm>
            <a:off x="782113" y="2793677"/>
            <a:ext cx="2967479" cy="461665"/>
          </a:xfrm>
          <a:prstGeom prst="rect">
            <a:avLst/>
          </a:prstGeom>
        </p:spPr>
        <p:txBody>
          <a:bodyPr wrap="none">
            <a:spAutoFit/>
          </a:bodyPr>
          <a:lstStyle/>
          <a:p>
            <a:r>
              <a:rPr lang="en-US" sz="2400" b="1" dirty="0">
                <a:solidFill>
                  <a:schemeClr val="bg1"/>
                </a:solidFill>
                <a:latin typeface="Times New Roman" panose="02020603050405020304" pitchFamily="18" charset="0"/>
                <a:cs typeface="Times New Roman" panose="02020603050405020304" pitchFamily="18" charset="0"/>
              </a:rPr>
              <a:t>II.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hạng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tổng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quát</a:t>
            </a:r>
            <a:endParaRPr lang="en-US" sz="2400" dirty="0">
              <a:solidFill>
                <a:schemeClr val="bg1"/>
              </a:solidFill>
            </a:endParaRPr>
          </a:p>
        </p:txBody>
      </p:sp>
      <p:sp>
        <p:nvSpPr>
          <p:cNvPr id="9" name="Rectangle 8">
            <a:extLst>
              <a:ext uri="{FF2B5EF4-FFF2-40B4-BE49-F238E27FC236}">
                <a16:creationId xmlns:a16="http://schemas.microsoft.com/office/drawing/2014/main" id="{8C92F490-23BB-4E8B-A810-29036FC08A56}"/>
              </a:ext>
            </a:extLst>
          </p:cNvPr>
          <p:cNvSpPr/>
          <p:nvPr/>
        </p:nvSpPr>
        <p:spPr>
          <a:xfrm>
            <a:off x="782113" y="3562350"/>
            <a:ext cx="5989973" cy="461665"/>
          </a:xfrm>
          <a:prstGeom prst="rect">
            <a:avLst/>
          </a:prstGeom>
        </p:spPr>
        <p:txBody>
          <a:bodyPr wrap="none">
            <a:spAutoFit/>
          </a:bodyPr>
          <a:lstStyle/>
          <a:p>
            <a:r>
              <a:rPr lang="en-US" sz="2400" b="1" dirty="0">
                <a:solidFill>
                  <a:schemeClr val="bg1"/>
                </a:solidFill>
                <a:latin typeface="Times New Roman" panose="02020603050405020304" pitchFamily="18" charset="0"/>
                <a:cs typeface="Times New Roman" panose="02020603050405020304" pitchFamily="18" charset="0"/>
              </a:rPr>
              <a:t>III. </a:t>
            </a:r>
            <a:r>
              <a:rPr lang="en-US" sz="2400" b="1" dirty="0" err="1">
                <a:solidFill>
                  <a:schemeClr val="bg1"/>
                </a:solidFill>
                <a:latin typeface="Times New Roman" panose="02020603050405020304" pitchFamily="18" charset="0"/>
                <a:cs typeface="Times New Roman" panose="02020603050405020304" pitchFamily="18" charset="0"/>
              </a:rPr>
              <a:t>Tổng</a:t>
            </a:r>
            <a:r>
              <a:rPr lang="en-US" sz="2400" b="1" dirty="0">
                <a:solidFill>
                  <a:schemeClr val="bg1"/>
                </a:solidFill>
                <a:latin typeface="Times New Roman" panose="02020603050405020304" pitchFamily="18" charset="0"/>
                <a:cs typeface="Times New Roman" panose="02020603050405020304" pitchFamily="18" charset="0"/>
              </a:rPr>
              <a:t> n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hạng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đầu</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của</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một</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cấp</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cộng</a:t>
            </a:r>
            <a:endParaRPr lang="en-US" sz="2400" dirty="0">
              <a:solidFill>
                <a:schemeClr val="bg1"/>
              </a:solidFill>
            </a:endParaRPr>
          </a:p>
        </p:txBody>
      </p:sp>
    </p:spTree>
    <p:extLst>
      <p:ext uri="{BB962C8B-B14F-4D97-AF65-F5344CB8AC3E}">
        <p14:creationId xmlns:p14="http://schemas.microsoft.com/office/powerpoint/2010/main" val="348397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6"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10</a:t>
            </a:fld>
            <a:endParaRPr lang="en-US"/>
          </a:p>
        </p:txBody>
      </p:sp>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821FA314-2E2A-4C35-B6AC-8FDC55937735}"/>
                  </a:ext>
                </a:extLst>
              </p:cNvPr>
              <p:cNvSpPr/>
              <p:nvPr/>
            </p:nvSpPr>
            <p:spPr>
              <a:xfrm>
                <a:off x="152400" y="1276350"/>
                <a:ext cx="7781874" cy="1938992"/>
              </a:xfrm>
              <a:prstGeom prst="rect">
                <a:avLst/>
              </a:prstGeom>
            </p:spPr>
            <p:txBody>
              <a:bodyPr wrap="none">
                <a:spAutoFit/>
              </a:bodyPr>
              <a:lstStyle/>
              <a:p>
                <a:r>
                  <a:rPr lang="en-US" sz="2400" b="1" dirty="0">
                    <a:solidFill>
                      <a:srgbClr val="FFFF00"/>
                    </a:solidFill>
                    <a:latin typeface="Times New Roman" panose="02020603050405020304" pitchFamily="18" charset="0"/>
                    <a:cs typeface="Times New Roman" panose="02020603050405020304" pitchFamily="18" charset="0"/>
                  </a:rPr>
                  <a:t>Ví </a:t>
                </a:r>
                <a:r>
                  <a:rPr lang="en-US" sz="2400" b="1" dirty="0" err="1">
                    <a:solidFill>
                      <a:srgbClr val="FFFF00"/>
                    </a:solidFill>
                    <a:latin typeface="Times New Roman" panose="02020603050405020304" pitchFamily="18" charset="0"/>
                    <a:cs typeface="Times New Roman" panose="02020603050405020304" pitchFamily="18" charset="0"/>
                  </a:rPr>
                  <a:t>dụ</a:t>
                </a:r>
                <a:r>
                  <a:rPr lang="en-US" sz="2400" b="1" dirty="0">
                    <a:solidFill>
                      <a:srgbClr val="FFFF00"/>
                    </a:solidFill>
                    <a:latin typeface="Times New Roman" panose="02020603050405020304" pitchFamily="18" charset="0"/>
                    <a:cs typeface="Times New Roman" panose="02020603050405020304" pitchFamily="18" charset="0"/>
                  </a:rPr>
                  <a:t> 3: </a:t>
                </a:r>
                <a:r>
                  <a:rPr lang="en-US" sz="2400" b="1" dirty="0">
                    <a:solidFill>
                      <a:schemeClr val="bg1"/>
                    </a:solidFill>
                    <a:latin typeface="Times New Roman" panose="02020603050405020304" pitchFamily="18" charset="0"/>
                    <a:cs typeface="Times New Roman" panose="02020603050405020304" pitchFamily="18" charset="0"/>
                  </a:rPr>
                  <a:t>Cho </a:t>
                </a:r>
                <a:r>
                  <a:rPr lang="en-US" sz="2400" b="1" dirty="0" err="1">
                    <a:solidFill>
                      <a:schemeClr val="bg1"/>
                    </a:solidFill>
                    <a:latin typeface="Times New Roman" panose="02020603050405020304" pitchFamily="18" charset="0"/>
                    <a:cs typeface="Times New Roman" panose="02020603050405020304" pitchFamily="18" charset="0"/>
                  </a:rPr>
                  <a:t>cấp</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cộng</a:t>
                </a:r>
                <a:r>
                  <a:rPr lang="en-US" sz="2400" b="1"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có</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hạng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đầu</a:t>
                </a:r>
                <a:r>
                  <a:rPr lang="en-US" sz="2400" b="1"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b="1" dirty="0">
                    <a:solidFill>
                      <a:schemeClr val="bg1"/>
                    </a:solidFill>
                    <a:latin typeface="Times New Roman" panose="02020603050405020304" pitchFamily="18" charset="0"/>
                    <a:cs typeface="Times New Roman" panose="02020603050405020304" pitchFamily="18" charset="0"/>
                  </a:rPr>
                  <a:t>= ½,  </a:t>
                </a:r>
              </a:p>
              <a:p>
                <a:r>
                  <a:rPr lang="en-US" sz="2400" b="1" dirty="0" err="1">
                    <a:solidFill>
                      <a:schemeClr val="bg1"/>
                    </a:solidFill>
                    <a:latin typeface="Times New Roman" panose="02020603050405020304" pitchFamily="18" charset="0"/>
                    <a:cs typeface="Times New Roman" panose="02020603050405020304" pitchFamily="18" charset="0"/>
                  </a:rPr>
                  <a:t>công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sai</a:t>
                </a:r>
                <a:r>
                  <a:rPr lang="en-US" sz="2400" b="1" dirty="0">
                    <a:solidFill>
                      <a:schemeClr val="bg1"/>
                    </a:solidFill>
                    <a:latin typeface="Times New Roman" panose="02020603050405020304" pitchFamily="18" charset="0"/>
                    <a:cs typeface="Times New Roman" panose="02020603050405020304" pitchFamily="18" charset="0"/>
                  </a:rPr>
                  <a:t> d= -½. </a:t>
                </a:r>
              </a:p>
              <a:p>
                <a:pPr marL="457200" indent="-457200">
                  <a:buAutoNum type="alphaLcParenR"/>
                </a:pPr>
                <a:r>
                  <a:rPr lang="en-US" sz="2400" b="1" dirty="0" err="1">
                    <a:solidFill>
                      <a:schemeClr val="bg1"/>
                    </a:solidFill>
                    <a:latin typeface="Times New Roman" panose="02020603050405020304" pitchFamily="18" charset="0"/>
                    <a:cs typeface="Times New Roman" panose="02020603050405020304" pitchFamily="18" charset="0"/>
                  </a:rPr>
                  <a:t>Tính</a:t>
                </a:r>
                <a:r>
                  <a:rPr lang="en-US" sz="2400" b="1"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smtClean="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20</m:t>
                        </m:r>
                      </m:sub>
                    </m:sSub>
                  </m:oMath>
                </a14:m>
                <a:r>
                  <a:rPr lang="en-US" sz="2400" b="1" dirty="0">
                    <a:solidFill>
                      <a:schemeClr val="bg1"/>
                    </a:solidFill>
                    <a:latin typeface="Times New Roman" panose="02020603050405020304" pitchFamily="18" charset="0"/>
                    <a:cs typeface="Times New Roman" panose="02020603050405020304" pitchFamily="18" charset="0"/>
                  </a:rPr>
                  <a:t>. </a:t>
                </a:r>
              </a:p>
              <a:p>
                <a:pPr marL="457200" indent="-457200">
                  <a:buAutoNum type="alphaLcParenR"/>
                </a:pP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-99 </a:t>
                </a:r>
                <a:r>
                  <a:rPr lang="en-US" sz="2400" b="1" dirty="0" err="1">
                    <a:solidFill>
                      <a:schemeClr val="bg1"/>
                    </a:solidFill>
                    <a:latin typeface="Times New Roman" panose="02020603050405020304" pitchFamily="18" charset="0"/>
                    <a:cs typeface="Times New Roman" panose="02020603050405020304" pitchFamily="18" charset="0"/>
                  </a:rPr>
                  <a:t>là</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hạng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thứ</a:t>
                </a:r>
                <a:r>
                  <a:rPr lang="en-US" sz="2400" b="1" dirty="0">
                    <a:solidFill>
                      <a:schemeClr val="bg1"/>
                    </a:solidFill>
                    <a:latin typeface="Times New Roman" panose="02020603050405020304" pitchFamily="18" charset="0"/>
                    <a:cs typeface="Times New Roman" panose="02020603050405020304" pitchFamily="18" charset="0"/>
                  </a:rPr>
                  <a:t> bao </a:t>
                </a:r>
                <a:r>
                  <a:rPr lang="en-US" sz="2400" b="1" dirty="0" err="1">
                    <a:solidFill>
                      <a:schemeClr val="bg1"/>
                    </a:solidFill>
                    <a:latin typeface="Times New Roman" panose="02020603050405020304" pitchFamily="18" charset="0"/>
                    <a:cs typeface="Times New Roman" panose="02020603050405020304" pitchFamily="18" charset="0"/>
                  </a:rPr>
                  <a:t>nhiêu</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của</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cấp</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số</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cộng</a:t>
                </a:r>
                <a:r>
                  <a:rPr lang="en-US" sz="2400" b="1"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b="1" dirty="0">
                    <a:solidFill>
                      <a:schemeClr val="bg1"/>
                    </a:solidFill>
                    <a:latin typeface="Times New Roman" panose="02020603050405020304" pitchFamily="18" charset="0"/>
                    <a:cs typeface="Times New Roman" panose="02020603050405020304" pitchFamily="18" charset="0"/>
                  </a:rPr>
                  <a:t> ?</a:t>
                </a:r>
              </a:p>
              <a:p>
                <a:endParaRPr lang="en-US" sz="24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821FA314-2E2A-4C35-B6AC-8FDC55937735}"/>
                  </a:ext>
                </a:extLst>
              </p:cNvPr>
              <p:cNvSpPr>
                <a:spLocks noRot="1" noChangeAspect="1" noMove="1" noResize="1" noEditPoints="1" noAdjustHandles="1" noChangeArrowheads="1" noChangeShapeType="1" noTextEdit="1"/>
              </p:cNvSpPr>
              <p:nvPr/>
            </p:nvSpPr>
            <p:spPr>
              <a:xfrm>
                <a:off x="152400" y="1276350"/>
                <a:ext cx="7781874" cy="1938992"/>
              </a:xfrm>
              <a:prstGeom prst="rect">
                <a:avLst/>
              </a:prstGeom>
              <a:blipFill>
                <a:blip r:embed="rId2"/>
                <a:stretch>
                  <a:fillRect l="-1175" t="-2516" r="-235"/>
                </a:stretch>
              </a:blipFill>
            </p:spPr>
            <p:txBody>
              <a:bodyPr/>
              <a:lstStyle/>
              <a:p>
                <a:r>
                  <a:rPr lang="en-US">
                    <a:noFill/>
                  </a:rPr>
                  <a:t> </a:t>
                </a:r>
              </a:p>
            </p:txBody>
          </p:sp>
        </mc:Fallback>
      </mc:AlternateContent>
      <p:sp>
        <p:nvSpPr>
          <p:cNvPr id="7" name="Rectangle 6">
            <a:extLst>
              <a:ext uri="{FF2B5EF4-FFF2-40B4-BE49-F238E27FC236}">
                <a16:creationId xmlns:a16="http://schemas.microsoft.com/office/drawing/2014/main" id="{89194ADD-76BC-4B4F-853F-BE48165E1427}"/>
              </a:ext>
            </a:extLst>
          </p:cNvPr>
          <p:cNvSpPr/>
          <p:nvPr/>
        </p:nvSpPr>
        <p:spPr>
          <a:xfrm>
            <a:off x="124047" y="3227685"/>
            <a:ext cx="6874831" cy="461665"/>
          </a:xfrm>
          <a:prstGeom prst="rect">
            <a:avLst/>
          </a:prstGeom>
        </p:spPr>
        <p:txBody>
          <a:bodyPr wrap="none">
            <a:spAutoFit/>
          </a:bodyPr>
          <a:lstStyle/>
          <a:p>
            <a:r>
              <a:rPr lang="en-US" sz="2400" b="1" dirty="0" err="1">
                <a:solidFill>
                  <a:srgbClr val="FFFF00"/>
                </a:solidFill>
                <a:latin typeface="Times New Roman" panose="02020603050405020304" pitchFamily="18" charset="0"/>
                <a:cs typeface="Times New Roman" panose="02020603050405020304" pitchFamily="18" charset="0"/>
              </a:rPr>
              <a:t>Luyện</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tập</a:t>
            </a:r>
            <a:r>
              <a:rPr lang="en-US" sz="2400" b="1" dirty="0">
                <a:solidFill>
                  <a:srgbClr val="FFFF00"/>
                </a:solidFill>
                <a:latin typeface="Times New Roman" panose="02020603050405020304" pitchFamily="18" charset="0"/>
                <a:cs typeface="Times New Roman" panose="02020603050405020304" pitchFamily="18" charset="0"/>
              </a:rPr>
              <a:t> 3: </a:t>
            </a:r>
            <a:r>
              <a:rPr lang="en-US" sz="2400" b="1" dirty="0" err="1">
                <a:solidFill>
                  <a:schemeClr val="bg1"/>
                </a:solidFill>
                <a:latin typeface="Times New Roman" panose="02020603050405020304" pitchFamily="18" charset="0"/>
                <a:cs typeface="Times New Roman" panose="02020603050405020304" pitchFamily="18" charset="0"/>
              </a:rPr>
              <a:t>Hãy</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giải</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bài</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toán</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trong</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phần</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mở</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đầu</a:t>
            </a:r>
            <a:r>
              <a:rPr lang="en-US" sz="2400" b="1" dirty="0">
                <a:solidFill>
                  <a:schemeClr val="bg1"/>
                </a:solidFill>
                <a:latin typeface="Times New Roman" panose="02020603050405020304" pitchFamily="18" charset="0"/>
                <a:cs typeface="Times New Roman" panose="02020603050405020304" pitchFamily="18" charset="0"/>
              </a:rPr>
              <a:t>.</a:t>
            </a:r>
          </a:p>
        </p:txBody>
      </p:sp>
      <p:pic>
        <p:nvPicPr>
          <p:cNvPr id="9" name="Picture 8">
            <a:extLst>
              <a:ext uri="{FF2B5EF4-FFF2-40B4-BE49-F238E27FC236}">
                <a16:creationId xmlns:a16="http://schemas.microsoft.com/office/drawing/2014/main" id="{F89990FF-084F-4C4A-A061-AC00A8BF9028}"/>
              </a:ext>
            </a:extLst>
          </p:cNvPr>
          <p:cNvPicPr>
            <a:picLocks noChangeAspect="1"/>
          </p:cNvPicPr>
          <p:nvPr/>
        </p:nvPicPr>
        <p:blipFill>
          <a:blip r:embed="rId3"/>
          <a:stretch>
            <a:fillRect/>
          </a:stretch>
        </p:blipFill>
        <p:spPr>
          <a:xfrm>
            <a:off x="-23038" y="0"/>
            <a:ext cx="9167037" cy="898008"/>
          </a:xfrm>
          <a:prstGeom prst="rect">
            <a:avLst/>
          </a:prstGeom>
        </p:spPr>
      </p:pic>
    </p:spTree>
    <p:extLst>
      <p:ext uri="{BB962C8B-B14F-4D97-AF65-F5344CB8AC3E}">
        <p14:creationId xmlns:p14="http://schemas.microsoft.com/office/powerpoint/2010/main" val="281842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11</a:t>
            </a:fld>
            <a:endParaRPr lang="en-US"/>
          </a:p>
        </p:txBody>
      </p:sp>
      <p:sp>
        <p:nvSpPr>
          <p:cNvPr id="5" name="Rectangle 4">
            <a:extLst>
              <a:ext uri="{FF2B5EF4-FFF2-40B4-BE49-F238E27FC236}">
                <a16:creationId xmlns:a16="http://schemas.microsoft.com/office/drawing/2014/main" id="{7CB89EE9-9EC7-4D4B-80DB-A4FC4BF4B7AE}"/>
              </a:ext>
            </a:extLst>
          </p:cNvPr>
          <p:cNvSpPr/>
          <p:nvPr/>
        </p:nvSpPr>
        <p:spPr>
          <a:xfrm>
            <a:off x="-28353" y="1200150"/>
            <a:ext cx="5989973" cy="461665"/>
          </a:xfrm>
          <a:prstGeom prst="rect">
            <a:avLst/>
          </a:prstGeom>
        </p:spPr>
        <p:txBody>
          <a:bodyPr wrap="none">
            <a:spAutoFit/>
          </a:bodyPr>
          <a:lstStyle/>
          <a:p>
            <a:r>
              <a:rPr lang="en-US" sz="2400" b="1" dirty="0">
                <a:solidFill>
                  <a:srgbClr val="FFFF00"/>
                </a:solidFill>
                <a:latin typeface="Times New Roman" panose="02020603050405020304" pitchFamily="18" charset="0"/>
                <a:cs typeface="Times New Roman" panose="02020603050405020304" pitchFamily="18" charset="0"/>
              </a:rPr>
              <a:t>III. </a:t>
            </a:r>
            <a:r>
              <a:rPr lang="en-US" sz="2400" b="1" dirty="0" err="1">
                <a:solidFill>
                  <a:srgbClr val="FFFF00"/>
                </a:solidFill>
                <a:latin typeface="Times New Roman" panose="02020603050405020304" pitchFamily="18" charset="0"/>
                <a:cs typeface="Times New Roman" panose="02020603050405020304" pitchFamily="18" charset="0"/>
              </a:rPr>
              <a:t>Tổng</a:t>
            </a:r>
            <a:r>
              <a:rPr lang="en-US" sz="2400" b="1" dirty="0">
                <a:solidFill>
                  <a:srgbClr val="FFFF00"/>
                </a:solidFill>
                <a:latin typeface="Times New Roman" panose="02020603050405020304" pitchFamily="18" charset="0"/>
                <a:cs typeface="Times New Roman" panose="02020603050405020304" pitchFamily="18" charset="0"/>
              </a:rPr>
              <a:t> n </a:t>
            </a: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hạng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đầu</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của</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một</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cấp</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cộng</a:t>
            </a:r>
            <a:endParaRPr lang="en-US" sz="2400" dirty="0"/>
          </a:p>
        </p:txBody>
      </p:sp>
      <p:pic>
        <p:nvPicPr>
          <p:cNvPr id="8" name="Picture 7">
            <a:extLst>
              <a:ext uri="{FF2B5EF4-FFF2-40B4-BE49-F238E27FC236}">
                <a16:creationId xmlns:a16="http://schemas.microsoft.com/office/drawing/2014/main" id="{119523BD-22AD-444B-9DC5-83DBB1E34F28}"/>
              </a:ext>
            </a:extLst>
          </p:cNvPr>
          <p:cNvPicPr>
            <a:picLocks noChangeAspect="1"/>
          </p:cNvPicPr>
          <p:nvPr/>
        </p:nvPicPr>
        <p:blipFill>
          <a:blip r:embed="rId2"/>
          <a:stretch>
            <a:fillRect/>
          </a:stretch>
        </p:blipFill>
        <p:spPr>
          <a:xfrm>
            <a:off x="-23038" y="0"/>
            <a:ext cx="9167037" cy="898008"/>
          </a:xfrm>
          <a:prstGeom prst="rect">
            <a:avLst/>
          </a:prstGeom>
        </p:spPr>
      </p:pic>
      <p:pic>
        <p:nvPicPr>
          <p:cNvPr id="2" name="Picture 1">
            <a:extLst>
              <a:ext uri="{FF2B5EF4-FFF2-40B4-BE49-F238E27FC236}">
                <a16:creationId xmlns:a16="http://schemas.microsoft.com/office/drawing/2014/main" id="{99644240-8708-46BA-A5BF-A3FDFCBA4BC4}"/>
              </a:ext>
            </a:extLst>
          </p:cNvPr>
          <p:cNvPicPr>
            <a:picLocks noChangeAspect="1"/>
          </p:cNvPicPr>
          <p:nvPr/>
        </p:nvPicPr>
        <p:blipFill>
          <a:blip r:embed="rId3"/>
          <a:stretch>
            <a:fillRect/>
          </a:stretch>
        </p:blipFill>
        <p:spPr>
          <a:xfrm>
            <a:off x="0" y="1885950"/>
            <a:ext cx="914400" cy="543339"/>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5D2B8F1-DF92-4B53-A432-199CAE1A2241}"/>
                  </a:ext>
                </a:extLst>
              </p:cNvPr>
              <p:cNvSpPr txBox="1"/>
              <p:nvPr/>
            </p:nvSpPr>
            <p:spPr>
              <a:xfrm>
                <a:off x="1066800" y="1846713"/>
                <a:ext cx="7040517" cy="2677656"/>
              </a:xfrm>
              <a:prstGeom prst="rect">
                <a:avLst/>
              </a:prstGeom>
              <a:noFill/>
            </p:spPr>
            <p:txBody>
              <a:bodyPr wrap="none" rtlCol="0">
                <a:spAutoFit/>
              </a:bodyPr>
              <a:lstStyle/>
              <a:p>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Cho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hạng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d.</a:t>
                </a:r>
              </a:p>
              <a:p>
                <a:pPr marL="342900" indent="-342900">
                  <a:buAutoNum type="alphaLcParenR"/>
                </a:pPr>
                <a:r>
                  <a:rPr lang="en-US" sz="2400" i="1" dirty="0">
                    <a:solidFill>
                      <a:schemeClr val="bg1"/>
                    </a:solidFill>
                    <a:latin typeface="Times New Roman" panose="02020603050405020304" pitchFamily="18" charset="0"/>
                    <a:cs typeface="Times New Roman" panose="02020603050405020304" pitchFamily="18" charset="0"/>
                  </a:rPr>
                  <a:t>So </a:t>
                </a:r>
                <a:r>
                  <a:rPr lang="en-US" sz="2400" i="1" dirty="0" err="1">
                    <a:solidFill>
                      <a:schemeClr val="bg1"/>
                    </a:solidFill>
                    <a:latin typeface="Times New Roman" panose="02020603050405020304" pitchFamily="18" charset="0"/>
                    <a:cs typeface="Times New Roman" panose="02020603050405020304" pitchFamily="18" charset="0"/>
                  </a:rPr>
                  <a:t>sánh</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các</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tổng</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sau</a:t>
                </a:r>
                <a:r>
                  <a:rPr lang="en-US" sz="2400" i="1" dirty="0">
                    <a:solidFill>
                      <a:schemeClr val="bg1"/>
                    </a:solidFill>
                    <a:latin typeface="Times New Roman" panose="02020603050405020304" pitchFamily="18" charset="0"/>
                    <a:cs typeface="Times New Roman" panose="02020603050405020304" pitchFamily="18" charset="0"/>
                  </a:rPr>
                  <a:t>: </a:t>
                </a:r>
              </a:p>
              <a:p>
                <a:pPr marL="342900" indent="-342900">
                  <a:buAutoNum type="alphaLcParenR"/>
                </a:pPr>
                <a:endParaRPr lang="en-US" sz="2400" i="1" dirty="0">
                  <a:solidFill>
                    <a:schemeClr val="bg1"/>
                  </a:solidFill>
                  <a:latin typeface="Times New Roman" panose="02020603050405020304" pitchFamily="18" charset="0"/>
                  <a:cs typeface="Times New Roman" panose="02020603050405020304" pitchFamily="18" charset="0"/>
                </a:endParaRPr>
              </a:p>
              <a:p>
                <a:pPr marL="342900" indent="-342900">
                  <a:buAutoNum type="alphaLcParenR"/>
                </a:pPr>
                <a:endParaRPr lang="en-US" sz="2400" i="1" dirty="0">
                  <a:solidFill>
                    <a:schemeClr val="bg1"/>
                  </a:solidFill>
                  <a:latin typeface="Times New Roman" panose="02020603050405020304" pitchFamily="18" charset="0"/>
                  <a:cs typeface="Times New Roman" panose="02020603050405020304" pitchFamily="18" charset="0"/>
                </a:endParaRPr>
              </a:p>
              <a:p>
                <a:pPr marL="342900" indent="-342900">
                  <a:buAutoNum type="alphaLcParenR"/>
                </a:pPr>
                <a:r>
                  <a:rPr lang="en-US" sz="2400" i="1" dirty="0" err="1">
                    <a:solidFill>
                      <a:schemeClr val="bg1"/>
                    </a:solidFill>
                    <a:latin typeface="Times New Roman" panose="02020603050405020304" pitchFamily="18" charset="0"/>
                    <a:cs typeface="Times New Roman" panose="02020603050405020304" pitchFamily="18" charset="0"/>
                  </a:rPr>
                  <a:t>Đặt</a:t>
                </a:r>
                <a:endParaRPr lang="en-US" sz="2400" i="1" dirty="0">
                  <a:solidFill>
                    <a:schemeClr val="bg1"/>
                  </a:solidFill>
                  <a:latin typeface="Times New Roman" panose="02020603050405020304" pitchFamily="18" charset="0"/>
                  <a:cs typeface="Times New Roman" panose="02020603050405020304" pitchFamily="18" charset="0"/>
                </a:endParaRPr>
              </a:p>
              <a:p>
                <a:endParaRPr lang="en-US" sz="2400" i="1" dirty="0">
                  <a:solidFill>
                    <a:schemeClr val="bg1"/>
                  </a:solidFill>
                  <a:latin typeface="Times New Roman" panose="02020603050405020304" pitchFamily="18" charset="0"/>
                  <a:cs typeface="Times New Roman" panose="02020603050405020304" pitchFamily="18" charset="0"/>
                </a:endParaRPr>
              </a:p>
              <a:p>
                <a:r>
                  <a:rPr lang="en-US" sz="2400" i="1" dirty="0">
                    <a:solidFill>
                      <a:schemeClr val="bg1"/>
                    </a:solidFill>
                    <a:latin typeface="Times New Roman" panose="02020603050405020304" pitchFamily="18" charset="0"/>
                    <a:cs typeface="Times New Roman" panose="02020603050405020304" pitchFamily="18" charset="0"/>
                  </a:rPr>
                  <a:t>So </a:t>
                </a:r>
                <a:r>
                  <a:rPr lang="en-US" sz="2400" i="1" dirty="0" err="1">
                    <a:solidFill>
                      <a:schemeClr val="bg1"/>
                    </a:solidFill>
                    <a:latin typeface="Times New Roman" panose="02020603050405020304" pitchFamily="18" charset="0"/>
                    <a:cs typeface="Times New Roman" panose="02020603050405020304" pitchFamily="18" charset="0"/>
                  </a:rPr>
                  <a:t>sánh</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với</a:t>
                </a:r>
                <a:r>
                  <a:rPr lang="en-US" sz="2400" i="1" dirty="0">
                    <a:solidFill>
                      <a:schemeClr val="bg1"/>
                    </a:solidFill>
                    <a:latin typeface="Times New Roman" panose="02020603050405020304" pitchFamily="18" charset="0"/>
                    <a:cs typeface="Times New Roman" panose="02020603050405020304" pitchFamily="18" charset="0"/>
                  </a:rPr>
                  <a:t> 2</a:t>
                </a:r>
                <a14:m>
                  <m:oMath xmlns:m="http://schemas.openxmlformats.org/officeDocument/2006/math">
                    <m:sSub>
                      <m:sSubPr>
                        <m:ctrlPr>
                          <a:rPr lang="en-US" sz="2400" i="1">
                            <a:solidFill>
                              <a:schemeClr val="bg1"/>
                            </a:solidFill>
                            <a:latin typeface="Cambria Math" panose="02040503050406030204" pitchFamily="18" charset="0"/>
                          </a:rPr>
                        </m:ctrlPr>
                      </m:sSubPr>
                      <m:e>
                        <m:r>
                          <m:rPr>
                            <m:sty m:val="p"/>
                          </m:rPr>
                          <a:rPr lang="en-US" sz="2400">
                            <a:solidFill>
                              <a:schemeClr val="bg1"/>
                            </a:solidFill>
                            <a:latin typeface="Cambria Math" panose="02040503050406030204" pitchFamily="18" charset="0"/>
                          </a:rPr>
                          <m:t>S</m:t>
                        </m:r>
                      </m:e>
                      <m:sub>
                        <m:r>
                          <m:rPr>
                            <m:sty m:val="p"/>
                          </m:rPr>
                          <a:rPr lang="en-US" sz="2400">
                            <a:solidFill>
                              <a:schemeClr val="bg1"/>
                            </a:solidFill>
                            <a:latin typeface="Cambria Math" panose="02040503050406030204" pitchFamily="18" charset="0"/>
                          </a:rPr>
                          <m:t>n</m:t>
                        </m:r>
                      </m:sub>
                    </m:sSub>
                  </m:oMath>
                </a14:m>
                <a:endParaRPr lang="en-US" sz="2400" dirty="0"/>
              </a:p>
            </p:txBody>
          </p:sp>
        </mc:Choice>
        <mc:Fallback xmlns="">
          <p:sp>
            <p:nvSpPr>
              <p:cNvPr id="9" name="TextBox 8">
                <a:extLst>
                  <a:ext uri="{FF2B5EF4-FFF2-40B4-BE49-F238E27FC236}">
                    <a16:creationId xmlns:a16="http://schemas.microsoft.com/office/drawing/2014/main" id="{25D2B8F1-DF92-4B53-A432-199CAE1A2241}"/>
                  </a:ext>
                </a:extLst>
              </p:cNvPr>
              <p:cNvSpPr txBox="1">
                <a:spLocks noRot="1" noChangeAspect="1" noMove="1" noResize="1" noEditPoints="1" noAdjustHandles="1" noChangeArrowheads="1" noChangeShapeType="1" noTextEdit="1"/>
              </p:cNvSpPr>
              <p:nvPr/>
            </p:nvSpPr>
            <p:spPr>
              <a:xfrm>
                <a:off x="1066800" y="1846713"/>
                <a:ext cx="7040517" cy="2677656"/>
              </a:xfrm>
              <a:prstGeom prst="rect">
                <a:avLst/>
              </a:prstGeom>
              <a:blipFill>
                <a:blip r:embed="rId4"/>
                <a:stretch>
                  <a:fillRect l="-1299" t="-1822" r="-433" b="-41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a:extLst>
                  <a:ext uri="{FF2B5EF4-FFF2-40B4-BE49-F238E27FC236}">
                    <a16:creationId xmlns:a16="http://schemas.microsoft.com/office/drawing/2014/main" id="{37F3A69B-1755-44F1-ABC2-81DB3040B608}"/>
                  </a:ext>
                </a:extLst>
              </p:cNvPr>
              <p:cNvSpPr/>
              <p:nvPr/>
            </p:nvSpPr>
            <p:spPr>
              <a:xfrm>
                <a:off x="2614797" y="2687981"/>
                <a:ext cx="6072003" cy="579967"/>
              </a:xfrm>
              <a:prstGeom prst="rect">
                <a:avLst/>
              </a:prstGeom>
            </p:spPr>
            <p:txBody>
              <a:bodyPr wrap="square">
                <a:spAutoFit/>
              </a:bodyPr>
              <a:lstStyle/>
              <a:p>
                <a:pPr algn="just">
                  <a:lnSpc>
                    <a:spcPct val="150000"/>
                  </a:lnSpc>
                  <a:spcAft>
                    <a:spcPts val="0"/>
                  </a:spcAft>
                </a:pPr>
                <a14:m>
                  <m:oMath xmlns:m="http://schemas.openxmlformats.org/officeDocument/2006/math">
                    <m:sSub>
                      <m:sSubPr>
                        <m:ctrlPr>
                          <a:rPr lang="en-US" sz="2400" i="1"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sub>
                    </m:sSub>
                    <m:r>
                      <a:rPr lang="en-US" sz="2400" b="0" i="0"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2</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r>
                      <a:rPr lang="en-US" sz="2400" b="0" i="0"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3</m:t>
                        </m:r>
                      </m:sub>
                    </m:sSub>
                    <m:r>
                      <a:rPr lang="en-US" sz="2400" b="0" i="1"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2</m:t>
                        </m:r>
                      </m:sub>
                    </m:sSub>
                    <m:r>
                      <a:rPr lang="en-US" sz="2400" b="0" i="0"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t>; </m:t>
                    </m:r>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r>
                      <a:rPr lang="en-US" sz="2400" b="0" i="1" smtClean="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13" name="Rectangle 12">
                <a:extLst>
                  <a:ext uri="{FF2B5EF4-FFF2-40B4-BE49-F238E27FC236}">
                    <a16:creationId xmlns:a16="http://schemas.microsoft.com/office/drawing/2014/main" id="{37F3A69B-1755-44F1-ABC2-81DB3040B608}"/>
                  </a:ext>
                </a:extLst>
              </p:cNvPr>
              <p:cNvSpPr>
                <a:spLocks noRot="1" noChangeAspect="1" noMove="1" noResize="1" noEditPoints="1" noAdjustHandles="1" noChangeArrowheads="1" noChangeShapeType="1" noTextEdit="1"/>
              </p:cNvSpPr>
              <p:nvPr/>
            </p:nvSpPr>
            <p:spPr>
              <a:xfrm>
                <a:off x="2614797" y="2687981"/>
                <a:ext cx="6072003" cy="579967"/>
              </a:xfrm>
              <a:prstGeom prst="rect">
                <a:avLst/>
              </a:prstGeom>
              <a:blipFill>
                <a:blip r:embed="rId5"/>
                <a:stretch>
                  <a:fillRect b="-242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19207BAD-7A94-4085-8405-D8FB8509ABAB}"/>
                  </a:ext>
                </a:extLst>
              </p:cNvPr>
              <p:cNvSpPr/>
              <p:nvPr/>
            </p:nvSpPr>
            <p:spPr>
              <a:xfrm>
                <a:off x="1962189" y="3327220"/>
                <a:ext cx="4309898"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en-US" sz="2400" i="1" smtClean="0">
                              <a:solidFill>
                                <a:schemeClr val="bg1"/>
                              </a:solidFill>
                              <a:latin typeface="Cambria Math" panose="02040503050406030204" pitchFamily="18" charset="0"/>
                            </a:rPr>
                          </m:ctrlPr>
                        </m:dPr>
                        <m:e>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S</m:t>
                              </m:r>
                            </m:e>
                            <m:sub>
                              <m:r>
                                <m:rPr>
                                  <m:sty m:val="p"/>
                                </m:rPr>
                                <a:rPr lang="en-US" sz="2400" i="0">
                                  <a:solidFill>
                                    <a:schemeClr val="bg1"/>
                                  </a:solidFill>
                                  <a:latin typeface="Cambria Math" panose="02040503050406030204" pitchFamily="18" charset="0"/>
                                </a:rPr>
                                <m:t>n</m:t>
                              </m:r>
                            </m:sub>
                          </m:sSub>
                          <m:r>
                            <a:rPr lang="en-US" sz="2400" i="0">
                              <a:solidFill>
                                <a:schemeClr val="bg1"/>
                              </a:solidFill>
                              <a:latin typeface="Cambria Math" panose="02040503050406030204" pitchFamily="18" charset="0"/>
                            </a:rPr>
                            <m:t>=</m:t>
                          </m:r>
                          <m:r>
                            <a:rPr lang="en-US" sz="2400" b="0" i="0" smtClean="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a:rPr lang="en-US" sz="2400" i="0">
                                  <a:solidFill>
                                    <a:schemeClr val="bg1"/>
                                  </a:solidFill>
                                  <a:latin typeface="Cambria Math" panose="02040503050406030204" pitchFamily="18" charset="0"/>
                                </a:rPr>
                                <m:t>1</m:t>
                              </m:r>
                            </m:sub>
                          </m:sSub>
                          <m:r>
                            <a:rPr lang="en-US" sz="2400" i="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a:rPr lang="en-US" sz="2400" i="0">
                                  <a:solidFill>
                                    <a:schemeClr val="bg1"/>
                                  </a:solidFill>
                                  <a:latin typeface="Cambria Math" panose="02040503050406030204" pitchFamily="18" charset="0"/>
                                </a:rPr>
                                <m:t>2</m:t>
                              </m:r>
                            </m:sub>
                          </m:sSub>
                          <m:r>
                            <a:rPr lang="en-US" sz="2400" i="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a:rPr lang="en-US" sz="2400" i="0">
                                  <a:solidFill>
                                    <a:schemeClr val="bg1"/>
                                  </a:solidFill>
                                  <a:latin typeface="Cambria Math" panose="02040503050406030204" pitchFamily="18" charset="0"/>
                                </a:rPr>
                                <m:t>3</m:t>
                              </m:r>
                            </m:sub>
                          </m:sSub>
                          <m:r>
                            <a:rPr lang="en-US" sz="2400" i="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m:rPr>
                                  <m:sty m:val="p"/>
                                </m:rPr>
                                <a:rPr lang="en-US" sz="2400" i="0">
                                  <a:solidFill>
                                    <a:schemeClr val="bg1"/>
                                  </a:solidFill>
                                  <a:latin typeface="Cambria Math" panose="02040503050406030204" pitchFamily="18" charset="0"/>
                                </a:rPr>
                                <m:t>n</m:t>
                              </m:r>
                            </m:sub>
                          </m:sSub>
                          <m:r>
                            <a:rPr lang="en-US" sz="2400" b="0" i="1" smtClean="0">
                              <a:solidFill>
                                <a:schemeClr val="bg1"/>
                              </a:solidFill>
                              <a:latin typeface="Cambria Math" panose="02040503050406030204" pitchFamily="18" charset="0"/>
                            </a:rPr>
                            <m:t> </m:t>
                          </m:r>
                        </m:e>
                      </m:d>
                    </m:oMath>
                  </m:oMathPara>
                </a14:m>
                <a:endParaRPr lang="en-US" sz="2400" dirty="0"/>
              </a:p>
            </p:txBody>
          </p:sp>
        </mc:Choice>
        <mc:Fallback xmlns="">
          <p:sp>
            <p:nvSpPr>
              <p:cNvPr id="15" name="Rectangle 14">
                <a:extLst>
                  <a:ext uri="{FF2B5EF4-FFF2-40B4-BE49-F238E27FC236}">
                    <a16:creationId xmlns:a16="http://schemas.microsoft.com/office/drawing/2014/main" id="{19207BAD-7A94-4085-8405-D8FB8509ABAB}"/>
                  </a:ext>
                </a:extLst>
              </p:cNvPr>
              <p:cNvSpPr>
                <a:spLocks noRot="1" noChangeAspect="1" noMove="1" noResize="1" noEditPoints="1" noAdjustHandles="1" noChangeArrowheads="1" noChangeShapeType="1" noTextEdit="1"/>
              </p:cNvSpPr>
              <p:nvPr/>
            </p:nvSpPr>
            <p:spPr>
              <a:xfrm>
                <a:off x="1962189" y="3327220"/>
                <a:ext cx="4309898" cy="461665"/>
              </a:xfrm>
              <a:prstGeom prst="rect">
                <a:avLst/>
              </a:prstGeom>
              <a:blipFill>
                <a:blip r:embed="rId6"/>
                <a:stretch>
                  <a:fillRect t="-130263" r="-15134" b="-194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EE2A2B4E-ACB6-413C-8455-4073D5BB3B3A}"/>
                  </a:ext>
                </a:extLst>
              </p:cNvPr>
              <p:cNvSpPr/>
              <p:nvPr/>
            </p:nvSpPr>
            <p:spPr>
              <a:xfrm>
                <a:off x="2209800" y="4062704"/>
                <a:ext cx="167629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en-US" sz="2400" i="1" smtClean="0">
                              <a:solidFill>
                                <a:schemeClr val="bg1"/>
                              </a:solidFill>
                              <a:latin typeface="Cambria Math" panose="02040503050406030204" pitchFamily="18" charset="0"/>
                            </a:rPr>
                          </m:ctrlPr>
                        </m:dPr>
                        <m:e>
                          <m:r>
                            <m:rPr>
                              <m:sty m:val="p"/>
                            </m:rPr>
                            <a:rPr lang="en-US" sz="2400">
                              <a:solidFill>
                                <a:schemeClr val="bg1"/>
                              </a:solidFill>
                              <a:latin typeface="Cambria Math" panose="02040503050406030204" pitchFamily="18" charset="0"/>
                            </a:rPr>
                            <m:t>n</m:t>
                          </m:r>
                          <m:r>
                            <a:rPr lang="en-US" sz="2400" i="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a:rPr lang="en-US" sz="2400" i="0">
                                  <a:solidFill>
                                    <a:schemeClr val="bg1"/>
                                  </a:solidFill>
                                  <a:latin typeface="Cambria Math" panose="02040503050406030204" pitchFamily="18" charset="0"/>
                                </a:rPr>
                                <m:t>1</m:t>
                              </m:r>
                            </m:sub>
                          </m:sSub>
                          <m:r>
                            <a:rPr lang="en-US" sz="2400" i="0">
                              <a:solidFill>
                                <a:schemeClr val="bg1"/>
                              </a:solidFill>
                              <a:latin typeface="Cambria Math" panose="02040503050406030204" pitchFamily="18" charset="0"/>
                            </a:rPr>
                            <m:t>+</m:t>
                          </m:r>
                          <m:sSub>
                            <m:sSubPr>
                              <m:ctrlPr>
                                <a:rPr lang="en-US" sz="2400" i="1">
                                  <a:solidFill>
                                    <a:schemeClr val="bg1"/>
                                  </a:solidFill>
                                  <a:latin typeface="Cambria Math" panose="02040503050406030204" pitchFamily="18" charset="0"/>
                                </a:rPr>
                              </m:ctrlPr>
                            </m:sSubPr>
                            <m:e>
                              <m:r>
                                <m:rPr>
                                  <m:sty m:val="p"/>
                                </m:rPr>
                                <a:rPr lang="en-US" sz="2400" i="0">
                                  <a:solidFill>
                                    <a:schemeClr val="bg1"/>
                                  </a:solidFill>
                                  <a:latin typeface="Cambria Math" panose="02040503050406030204" pitchFamily="18" charset="0"/>
                                </a:rPr>
                                <m:t>u</m:t>
                              </m:r>
                            </m:e>
                            <m:sub>
                              <m:r>
                                <m:rPr>
                                  <m:sty m:val="p"/>
                                </m:rPr>
                                <a:rPr lang="en-US" sz="2400" i="0">
                                  <a:solidFill>
                                    <a:schemeClr val="bg1"/>
                                  </a:solidFill>
                                  <a:latin typeface="Cambria Math" panose="02040503050406030204" pitchFamily="18" charset="0"/>
                                </a:rPr>
                                <m:t>n</m:t>
                              </m:r>
                            </m:sub>
                          </m:sSub>
                        </m:e>
                      </m:d>
                    </m:oMath>
                  </m:oMathPara>
                </a14:m>
                <a:endParaRPr lang="en-US" sz="2400" dirty="0"/>
              </a:p>
            </p:txBody>
          </p:sp>
        </mc:Choice>
        <mc:Fallback xmlns="">
          <p:sp>
            <p:nvSpPr>
              <p:cNvPr id="17" name="Rectangle 16">
                <a:extLst>
                  <a:ext uri="{FF2B5EF4-FFF2-40B4-BE49-F238E27FC236}">
                    <a16:creationId xmlns:a16="http://schemas.microsoft.com/office/drawing/2014/main" id="{EE2A2B4E-ACB6-413C-8455-4073D5BB3B3A}"/>
                  </a:ext>
                </a:extLst>
              </p:cNvPr>
              <p:cNvSpPr>
                <a:spLocks noRot="1" noChangeAspect="1" noMove="1" noResize="1" noEditPoints="1" noAdjustHandles="1" noChangeArrowheads="1" noChangeShapeType="1" noTextEdit="1"/>
              </p:cNvSpPr>
              <p:nvPr/>
            </p:nvSpPr>
            <p:spPr>
              <a:xfrm>
                <a:off x="2209800" y="4062704"/>
                <a:ext cx="1676293" cy="461665"/>
              </a:xfrm>
              <a:prstGeom prst="rect">
                <a:avLst/>
              </a:prstGeom>
              <a:blipFill>
                <a:blip r:embed="rId7"/>
                <a:stretch>
                  <a:fillRect t="-130263" r="-41971" b="-194737"/>
                </a:stretch>
              </a:blipFill>
            </p:spPr>
            <p:txBody>
              <a:bodyPr/>
              <a:lstStyle/>
              <a:p>
                <a:r>
                  <a:rPr lang="en-US">
                    <a:noFill/>
                  </a:rPr>
                  <a:t> </a:t>
                </a:r>
              </a:p>
            </p:txBody>
          </p:sp>
        </mc:Fallback>
      </mc:AlternateContent>
    </p:spTree>
    <p:extLst>
      <p:ext uri="{BB962C8B-B14F-4D97-AF65-F5344CB8AC3E}">
        <p14:creationId xmlns:p14="http://schemas.microsoft.com/office/powerpoint/2010/main" val="16738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inVertical)">
                                      <p:cBhvr>
                                        <p:cTn id="23" dur="500"/>
                                        <p:tgtEl>
                                          <p:spTgt spid="15"/>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arn(inVertical)">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3" grpId="0"/>
      <p:bldP spid="15"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12</a:t>
            </a:fld>
            <a:endParaRPr lang="en-US"/>
          </a:p>
        </p:txBody>
      </p:sp>
      <p:pic>
        <p:nvPicPr>
          <p:cNvPr id="6" name="Picture 5">
            <a:extLst>
              <a:ext uri="{FF2B5EF4-FFF2-40B4-BE49-F238E27FC236}">
                <a16:creationId xmlns:a16="http://schemas.microsoft.com/office/drawing/2014/main" id="{891E7674-71D5-4F0D-B8CC-81052298CDE7}"/>
              </a:ext>
            </a:extLst>
          </p:cNvPr>
          <p:cNvPicPr>
            <a:picLocks noChangeAspect="1"/>
          </p:cNvPicPr>
          <p:nvPr/>
        </p:nvPicPr>
        <p:blipFill>
          <a:blip r:embed="rId2"/>
          <a:stretch>
            <a:fillRect/>
          </a:stretch>
        </p:blipFill>
        <p:spPr>
          <a:xfrm>
            <a:off x="-23038" y="-31898"/>
            <a:ext cx="9167037" cy="898008"/>
          </a:xfrm>
          <a:prstGeom prst="rect">
            <a:avLst/>
          </a:prstGeom>
        </p:spPr>
      </p:pic>
      <p:sp>
        <p:nvSpPr>
          <p:cNvPr id="7" name="Rectangle 6">
            <a:extLst>
              <a:ext uri="{FF2B5EF4-FFF2-40B4-BE49-F238E27FC236}">
                <a16:creationId xmlns:a16="http://schemas.microsoft.com/office/drawing/2014/main" id="{657CEBD6-82FC-446D-A7C7-9C0BFE0EAB98}"/>
              </a:ext>
            </a:extLst>
          </p:cNvPr>
          <p:cNvSpPr/>
          <p:nvPr/>
        </p:nvSpPr>
        <p:spPr>
          <a:xfrm>
            <a:off x="14177" y="1070778"/>
            <a:ext cx="8458200" cy="579967"/>
          </a:xfrm>
          <a:prstGeom prst="rect">
            <a:avLst/>
          </a:prstGeom>
        </p:spPr>
        <p:txBody>
          <a:bodyPr wrap="square">
            <a:spAutoFit/>
          </a:bodyPr>
          <a:lstStyle/>
          <a:p>
            <a:pPr>
              <a:lnSpc>
                <a:spcPct val="150000"/>
              </a:lnSpc>
            </a:pPr>
            <a:r>
              <a:rPr lang="en-US" sz="2400" b="1" dirty="0" err="1">
                <a:solidFill>
                  <a:srgbClr val="FFFF00"/>
                </a:solidFill>
                <a:latin typeface="Times New Roman" panose="02020603050405020304" pitchFamily="18" charset="0"/>
                <a:cs typeface="Times New Roman" panose="02020603050405020304" pitchFamily="18" charset="0"/>
              </a:rPr>
              <a:t>Kiến</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thức</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trọng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tâm</a:t>
            </a:r>
            <a:r>
              <a:rPr lang="en-US" sz="2400" b="1" dirty="0">
                <a:solidFill>
                  <a:srgbClr val="FFFF00"/>
                </a:solidFill>
                <a:latin typeface="Times New Roman" panose="02020603050405020304" pitchFamily="18" charset="0"/>
                <a:cs typeface="Times New Roman" panose="02020603050405020304" pitchFamily="18" charset="0"/>
              </a:rPr>
              <a:t>: </a:t>
            </a:r>
            <a:endParaRPr lang="en-US" sz="2400" b="1" dirty="0">
              <a:solidFill>
                <a:schemeClr val="bg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2C669997-8203-4E73-BCA1-BC500CDA86A3}"/>
                  </a:ext>
                </a:extLst>
              </p:cNvPr>
              <p:cNvSpPr/>
              <p:nvPr/>
            </p:nvSpPr>
            <p:spPr>
              <a:xfrm>
                <a:off x="228601" y="1855413"/>
                <a:ext cx="8243776" cy="2079800"/>
              </a:xfrm>
              <a:prstGeom prst="rect">
                <a:avLst/>
              </a:prstGeom>
            </p:spPr>
            <p:txBody>
              <a:bodyPr wrap="square">
                <a:spAutoFit/>
              </a:bodyPr>
              <a:lstStyle/>
              <a:p>
                <a:pPr algn="just">
                  <a:lnSpc>
                    <a:spcPct val="150000"/>
                  </a:lnSpc>
                  <a:spcAft>
                    <a:spcPts val="0"/>
                  </a:spcAft>
                </a:pP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Cho </a:t>
                </a:r>
                <a:r>
                  <a:rPr lang="en-US" sz="2400"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cấp</a:t>
                </a: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số</a:t>
                </a: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cộng</a:t>
                </a: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𝑢</m:t>
                        </m:r>
                      </m:e>
                      <m:sub>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𝑛</m:t>
                        </m:r>
                      </m:sub>
                    </m:sSub>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hạng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d. </a:t>
                </a:r>
              </a:p>
              <a:p>
                <a:pPr algn="just">
                  <a:lnSpc>
                    <a:spcPct val="150000"/>
                  </a:lnSpc>
                  <a:spcAft>
                    <a:spcPts val="0"/>
                  </a:spcAft>
                </a:pP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𝑆</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3</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400"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Khi</a:t>
                </a: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đó</a:t>
                </a:r>
                <a:r>
                  <a:rPr lang="en-US" sz="24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𝑆</m:t>
                        </m:r>
                      </m:e>
                      <m:sub>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𝑛</m:t>
                        </m:r>
                      </m:sub>
                    </m:sSub>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f>
                      <m:fPr>
                        <m:ctrlP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𝑢</m:t>
                                </m:r>
                              </m:e>
                              <m:sub>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𝑢</m:t>
                                </m:r>
                              </m:e>
                              <m:sub>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𝑛</m:t>
                                </m:r>
                              </m:sub>
                            </m:sSub>
                          </m:e>
                        </m:d>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𝑛</m:t>
                        </m:r>
                      </m:num>
                      <m:den>
                        <m:r>
                          <a:rPr lang="en-US" sz="2800" i="1">
                            <a:solidFill>
                              <a:schemeClr val="bg1"/>
                            </a:solidFill>
                            <a:latin typeface="Cambria Math" panose="02040503050406030204" pitchFamily="18" charset="0"/>
                            <a:ea typeface="Calibri" panose="020F0502020204030204" pitchFamily="34" charset="0"/>
                            <a:cs typeface="Times New Roman" panose="02020603050405020304" pitchFamily="18" charset="0"/>
                          </a:rPr>
                          <m:t>2</m:t>
                        </m:r>
                      </m:den>
                    </m:f>
                  </m:oMath>
                </a14:m>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1" name="Rectangle 10">
                <a:extLst>
                  <a:ext uri="{FF2B5EF4-FFF2-40B4-BE49-F238E27FC236}">
                    <a16:creationId xmlns:a16="http://schemas.microsoft.com/office/drawing/2014/main" id="{2C669997-8203-4E73-BCA1-BC500CDA86A3}"/>
                  </a:ext>
                </a:extLst>
              </p:cNvPr>
              <p:cNvSpPr>
                <a:spLocks noRot="1" noChangeAspect="1" noMove="1" noResize="1" noEditPoints="1" noAdjustHandles="1" noChangeArrowheads="1" noChangeShapeType="1" noTextEdit="1"/>
              </p:cNvSpPr>
              <p:nvPr/>
            </p:nvSpPr>
            <p:spPr>
              <a:xfrm>
                <a:off x="228601" y="1855413"/>
                <a:ext cx="8243776" cy="2079800"/>
              </a:xfrm>
              <a:prstGeom prst="rect">
                <a:avLst/>
              </a:prstGeom>
              <a:blipFill>
                <a:blip r:embed="rId3"/>
                <a:stretch>
                  <a:fillRect l="-1183" b="-585"/>
                </a:stretch>
              </a:blipFill>
            </p:spPr>
            <p:txBody>
              <a:bodyPr/>
              <a:lstStyle/>
              <a:p>
                <a:r>
                  <a:rPr lang="en-US">
                    <a:noFill/>
                  </a:rPr>
                  <a:t> </a:t>
                </a:r>
              </a:p>
            </p:txBody>
          </p:sp>
        </mc:Fallback>
      </mc:AlternateContent>
    </p:spTree>
    <p:extLst>
      <p:ext uri="{BB962C8B-B14F-4D97-AF65-F5344CB8AC3E}">
        <p14:creationId xmlns:p14="http://schemas.microsoft.com/office/powerpoint/2010/main" val="354206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13</a:t>
            </a:fld>
            <a:endParaRPr lang="en-US" dirty="0"/>
          </a:p>
        </p:txBody>
      </p:sp>
      <p:pic>
        <p:nvPicPr>
          <p:cNvPr id="8" name="Picture 7">
            <a:extLst>
              <a:ext uri="{FF2B5EF4-FFF2-40B4-BE49-F238E27FC236}">
                <a16:creationId xmlns:a16="http://schemas.microsoft.com/office/drawing/2014/main" id="{9830ADAE-1D8F-432E-98A4-23F8E979740C}"/>
              </a:ext>
            </a:extLst>
          </p:cNvPr>
          <p:cNvPicPr>
            <a:picLocks noChangeAspect="1"/>
          </p:cNvPicPr>
          <p:nvPr/>
        </p:nvPicPr>
        <p:blipFill>
          <a:blip r:embed="rId2"/>
          <a:stretch>
            <a:fillRect/>
          </a:stretch>
        </p:blipFill>
        <p:spPr>
          <a:xfrm>
            <a:off x="-23038" y="0"/>
            <a:ext cx="9167037" cy="898008"/>
          </a:xfrm>
          <a:prstGeom prst="rect">
            <a:avLst/>
          </a:prstGeom>
        </p:spPr>
      </p:pic>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7C977D39-7C30-42D5-9E06-E605F9DDA62D}"/>
                  </a:ext>
                </a:extLst>
              </p:cNvPr>
              <p:cNvSpPr/>
              <p:nvPr/>
            </p:nvSpPr>
            <p:spPr>
              <a:xfrm>
                <a:off x="152400" y="1885950"/>
                <a:ext cx="8534400" cy="1719060"/>
              </a:xfrm>
              <a:prstGeom prst="rect">
                <a:avLst/>
              </a:prstGeom>
            </p:spPr>
            <p:txBody>
              <a:bodyPr wrap="square">
                <a:spAutoFit/>
              </a:bodyPr>
              <a:lstStyle/>
              <a:p>
                <a:pPr algn="just">
                  <a:lnSpc>
                    <a:spcPct val="150000"/>
                  </a:lnSpc>
                  <a:spcAft>
                    <a:spcPts val="0"/>
                  </a:spcAft>
                </a:pPr>
                <a:r>
                  <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Do </a:t>
                </a:r>
                <a14:m>
                  <m:oMath xmlns:m="http://schemas.openxmlformats.org/officeDocument/2006/math">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d>
                      <m:d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d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e>
                    </m:d>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d</m:t>
                    </m:r>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u</m:t>
                        </m:r>
                      </m:e>
                      <m:sub>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u</m:t>
                        </m:r>
                      </m:e>
                      <m:sub>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n</m:t>
                        </m:r>
                      </m:sub>
                    </m:sSub>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u</m:t>
                        </m:r>
                      </m:e>
                      <m:sub>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n</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e>
                    </m:d>
                    <m:r>
                      <m:rPr>
                        <m:sty m:val="p"/>
                      </m:rPr>
                      <a:rPr lang="en-US" sz="240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d</m:t>
                    </m:r>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ra:</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S</m:t>
                          </m:r>
                        </m:e>
                        <m:sub>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fPr>
                        <m:num>
                          <m:d>
                            <m:dPr>
                              <m:begChr m:val="["/>
                              <m:endChr m:val="]"/>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dPr>
                            <m:e>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2</m:t>
                              </m:r>
                              <m:sSub>
                                <m:sSub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u</m:t>
                                  </m:r>
                                </m:e>
                                <m: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sub>
                              </m:sSub>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d>
                                <m:dPr>
                                  <m:ctrlP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dPr>
                                <m:e>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r>
                                    <a:rPr lang="en-US" sz="2400" i="1">
                                      <a:solidFill>
                                        <a:schemeClr val="bg1"/>
                                      </a:solidFill>
                                      <a:latin typeface="Cambria Math" panose="02040503050406030204" pitchFamily="18" charset="0"/>
                                      <a:ea typeface="Calibri" panose="020F0502020204030204" pitchFamily="34" charset="0"/>
                                      <a:cs typeface="Times New Roman" panose="02020603050405020304" pitchFamily="18" charset="0"/>
                                    </a:rPr>
                                    <m:t>−</m:t>
                                  </m:r>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1</m:t>
                                  </m:r>
                                </m:e>
                              </m:d>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d</m:t>
                              </m:r>
                            </m:e>
                          </m:d>
                          <m:r>
                            <m:rPr>
                              <m:sty m:val="p"/>
                            </m:rP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n</m:t>
                          </m:r>
                        </m:num>
                        <m:den>
                          <m:r>
                            <a:rPr lang="en-US" sz="2400">
                              <a:solidFill>
                                <a:schemeClr val="bg1"/>
                              </a:solidFill>
                              <a:latin typeface="Cambria Math" panose="02040503050406030204" pitchFamily="18" charset="0"/>
                              <a:ea typeface="Calibri" panose="020F0502020204030204" pitchFamily="34" charset="0"/>
                              <a:cs typeface="Times New Roman" panose="02020603050405020304" pitchFamily="18" charset="0"/>
                            </a:rPr>
                            <m:t>2</m:t>
                          </m:r>
                        </m:den>
                      </m:f>
                    </m:oMath>
                  </m:oMathPara>
                </a14:m>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1" name="Rectangle 10">
                <a:extLst>
                  <a:ext uri="{FF2B5EF4-FFF2-40B4-BE49-F238E27FC236}">
                    <a16:creationId xmlns:a16="http://schemas.microsoft.com/office/drawing/2014/main" id="{7C977D39-7C30-42D5-9E06-E605F9DDA62D}"/>
                  </a:ext>
                </a:extLst>
              </p:cNvPr>
              <p:cNvSpPr>
                <a:spLocks noRot="1" noChangeAspect="1" noMove="1" noResize="1" noEditPoints="1" noAdjustHandles="1" noChangeArrowheads="1" noChangeShapeType="1" noTextEdit="1"/>
              </p:cNvSpPr>
              <p:nvPr/>
            </p:nvSpPr>
            <p:spPr>
              <a:xfrm>
                <a:off x="152400" y="1885950"/>
                <a:ext cx="8534400" cy="1719060"/>
              </a:xfrm>
              <a:prstGeom prst="rect">
                <a:avLst/>
              </a:prstGeom>
              <a:blipFill>
                <a:blip r:embed="rId3"/>
                <a:stretch>
                  <a:fillRect l="-1071"/>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025AA111-E5D1-4D5E-BDB7-71E3D06AC7B4}"/>
              </a:ext>
            </a:extLst>
          </p:cNvPr>
          <p:cNvSpPr txBox="1"/>
          <p:nvPr/>
        </p:nvSpPr>
        <p:spPr>
          <a:xfrm>
            <a:off x="152400" y="1360610"/>
            <a:ext cx="1476686" cy="738664"/>
          </a:xfrm>
          <a:prstGeom prst="rect">
            <a:avLst/>
          </a:prstGeom>
          <a:noFill/>
        </p:spPr>
        <p:txBody>
          <a:bodyPr wrap="none" rtlCol="0">
            <a:spAutoFit/>
          </a:bodyPr>
          <a:lstStyle/>
          <a:p>
            <a:r>
              <a:rPr lang="en-US" sz="24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29728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14</a:t>
            </a:fld>
            <a:endParaRPr lang="en-US"/>
          </a:p>
        </p:txBody>
      </p:sp>
      <p:sp>
        <p:nvSpPr>
          <p:cNvPr id="6" name="Rectangle 5">
            <a:extLst>
              <a:ext uri="{FF2B5EF4-FFF2-40B4-BE49-F238E27FC236}">
                <a16:creationId xmlns:a16="http://schemas.microsoft.com/office/drawing/2014/main" id="{34E0D04C-4944-4311-91F9-68D41AE7068E}"/>
              </a:ext>
            </a:extLst>
          </p:cNvPr>
          <p:cNvSpPr/>
          <p:nvPr/>
        </p:nvSpPr>
        <p:spPr>
          <a:xfrm>
            <a:off x="317205" y="1429642"/>
            <a:ext cx="5578002" cy="461665"/>
          </a:xfrm>
          <a:prstGeom prst="rect">
            <a:avLst/>
          </a:prstGeom>
        </p:spPr>
        <p:txBody>
          <a:bodyPr wrap="none">
            <a:spAutoFit/>
          </a:bodyPr>
          <a:lstStyle/>
          <a:p>
            <a:r>
              <a:rPr lang="en-US" sz="2400" b="1" dirty="0" err="1">
                <a:solidFill>
                  <a:srgbClr val="FFFF00"/>
                </a:solidFill>
                <a:latin typeface="Times New Roman" panose="02020603050405020304" pitchFamily="18" charset="0"/>
                <a:cs typeface="Times New Roman" panose="02020603050405020304" pitchFamily="18" charset="0"/>
              </a:rPr>
              <a:t>Ví</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dụ</a:t>
            </a:r>
            <a:r>
              <a:rPr lang="en-US" sz="2400" b="1" dirty="0">
                <a:solidFill>
                  <a:srgbClr val="FFFF00"/>
                </a:solidFill>
                <a:latin typeface="Times New Roman" panose="02020603050405020304" pitchFamily="18" charset="0"/>
                <a:cs typeface="Times New Roman" panose="02020603050405020304" pitchFamily="18" charset="0"/>
              </a:rPr>
              <a:t> 4: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tổng</a:t>
            </a:r>
            <a:r>
              <a:rPr lang="en-US" sz="2400" dirty="0">
                <a:solidFill>
                  <a:schemeClr val="bg1"/>
                </a:solidFill>
                <a:latin typeface="Times New Roman" panose="02020603050405020304" pitchFamily="18" charset="0"/>
                <a:cs typeface="Times New Roman" panose="02020603050405020304" pitchFamily="18" charset="0"/>
              </a:rPr>
              <a:t> S = 1 + 5 + 9 + … + 97</a:t>
            </a:r>
            <a:endParaRPr lang="en-US" sz="2400" dirty="0">
              <a:solidFill>
                <a:schemeClr val="bg1"/>
              </a:solidFill>
            </a:endParaRPr>
          </a:p>
        </p:txBody>
      </p:sp>
      <p:pic>
        <p:nvPicPr>
          <p:cNvPr id="9" name="Picture 8">
            <a:extLst>
              <a:ext uri="{FF2B5EF4-FFF2-40B4-BE49-F238E27FC236}">
                <a16:creationId xmlns:a16="http://schemas.microsoft.com/office/drawing/2014/main" id="{F4CC4A70-F2E9-4846-AD96-A6E49FA62812}"/>
              </a:ext>
            </a:extLst>
          </p:cNvPr>
          <p:cNvPicPr>
            <a:picLocks noChangeAspect="1"/>
          </p:cNvPicPr>
          <p:nvPr/>
        </p:nvPicPr>
        <p:blipFill>
          <a:blip r:embed="rId2"/>
          <a:stretch>
            <a:fillRect/>
          </a:stretch>
        </p:blipFill>
        <p:spPr>
          <a:xfrm>
            <a:off x="-23038" y="0"/>
            <a:ext cx="9167037" cy="898008"/>
          </a:xfrm>
          <a:prstGeom prst="rect">
            <a:avLst/>
          </a:prstGeom>
        </p:spPr>
      </p:pic>
      <p:sp>
        <p:nvSpPr>
          <p:cNvPr id="5" name="TextBox 4">
            <a:extLst>
              <a:ext uri="{FF2B5EF4-FFF2-40B4-BE49-F238E27FC236}">
                <a16:creationId xmlns:a16="http://schemas.microsoft.com/office/drawing/2014/main" id="{6C1ACC9F-FA21-4584-8306-4FD2654623FB}"/>
              </a:ext>
            </a:extLst>
          </p:cNvPr>
          <p:cNvSpPr txBox="1"/>
          <p:nvPr/>
        </p:nvSpPr>
        <p:spPr>
          <a:xfrm>
            <a:off x="304800" y="2729121"/>
            <a:ext cx="8156400" cy="1200329"/>
          </a:xfrm>
          <a:prstGeom prst="rect">
            <a:avLst/>
          </a:prstGeom>
          <a:noFill/>
        </p:spPr>
        <p:txBody>
          <a:bodyPr wrap="none" rtlCol="0">
            <a:spAutoFit/>
          </a:bodyPr>
          <a:lstStyle/>
          <a:p>
            <a:r>
              <a:rPr lang="en-US" sz="2400" b="1" dirty="0" err="1">
                <a:solidFill>
                  <a:srgbClr val="FFFF00"/>
                </a:solidFill>
                <a:latin typeface="Times New Roman" panose="02020603050405020304" pitchFamily="18" charset="0"/>
                <a:cs typeface="Times New Roman" panose="02020603050405020304" pitchFamily="18" charset="0"/>
              </a:rPr>
              <a:t>Luyện</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tập</a:t>
            </a:r>
            <a:r>
              <a:rPr lang="en-US" sz="2400" b="1" dirty="0">
                <a:solidFill>
                  <a:srgbClr val="FFFF00"/>
                </a:solidFill>
                <a:latin typeface="Times New Roman" panose="02020603050405020304" pitchFamily="18" charset="0"/>
                <a:cs typeface="Times New Roman" panose="02020603050405020304" pitchFamily="18" charset="0"/>
              </a:rPr>
              <a:t> 4: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tổng</a:t>
            </a:r>
            <a:r>
              <a:rPr lang="en-US" sz="2400" dirty="0">
                <a:solidFill>
                  <a:schemeClr val="bg1"/>
                </a:solidFill>
                <a:latin typeface="Times New Roman" panose="02020603050405020304" pitchFamily="18" charset="0"/>
                <a:cs typeface="Times New Roman" panose="02020603050405020304" pitchFamily="18" charset="0"/>
              </a:rPr>
              <a:t> n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mỗi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sau</a:t>
            </a:r>
            <a:r>
              <a:rPr lang="en-US" sz="2400" dirty="0">
                <a:solidFill>
                  <a:schemeClr val="bg1"/>
                </a:solidFill>
                <a:latin typeface="Times New Roman" panose="02020603050405020304" pitchFamily="18" charset="0"/>
                <a:cs typeface="Times New Roman" panose="02020603050405020304" pitchFamily="18" charset="0"/>
              </a:rPr>
              <a:t>: </a:t>
            </a:r>
          </a:p>
          <a:p>
            <a:pPr marL="457200" indent="-457200">
              <a:buAutoNum type="alphaLcParenR"/>
            </a:pPr>
            <a:r>
              <a:rPr lang="en-US" sz="2400" dirty="0">
                <a:solidFill>
                  <a:schemeClr val="bg1"/>
                </a:solidFill>
                <a:latin typeface="Times New Roman" panose="02020603050405020304" pitchFamily="18" charset="0"/>
                <a:cs typeface="Times New Roman" panose="02020603050405020304" pitchFamily="18" charset="0"/>
              </a:rPr>
              <a:t>3, 1, -1, …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n= 10.</a:t>
            </a:r>
          </a:p>
          <a:p>
            <a:pPr marL="457200" indent="-457200">
              <a:buAutoNum type="alphaLcParenR"/>
            </a:pPr>
            <a:r>
              <a:rPr lang="en-US" sz="2400" dirty="0">
                <a:solidFill>
                  <a:schemeClr val="bg1"/>
                </a:solidFill>
                <a:latin typeface="Times New Roman" panose="02020603050405020304" pitchFamily="18" charset="0"/>
                <a:cs typeface="Times New Roman" panose="02020603050405020304" pitchFamily="18" charset="0"/>
              </a:rPr>
              <a:t>1,2; 1,7; 2,2; …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n = 15 </a:t>
            </a:r>
            <a:endParaRPr lang="en-US" sz="2400" dirty="0">
              <a:solidFill>
                <a:schemeClr val="bg1"/>
              </a:solidFill>
            </a:endParaRPr>
          </a:p>
        </p:txBody>
      </p:sp>
    </p:spTree>
    <p:extLst>
      <p:ext uri="{BB962C8B-B14F-4D97-AF65-F5344CB8AC3E}">
        <p14:creationId xmlns:p14="http://schemas.microsoft.com/office/powerpoint/2010/main" val="21618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7FD624-3469-498C-9041-75484B8E6815}"/>
              </a:ext>
            </a:extLst>
          </p:cNvPr>
          <p:cNvSpPr>
            <a:spLocks noGrp="1"/>
          </p:cNvSpPr>
          <p:nvPr>
            <p:ph type="sldNum" sz="quarter" idx="12"/>
          </p:nvPr>
        </p:nvSpPr>
        <p:spPr/>
        <p:txBody>
          <a:bodyPr/>
          <a:lstStyle/>
          <a:p>
            <a:fld id="{769A73F1-B1D4-4275-AB14-D3C86902E560}" type="slidenum">
              <a:rPr lang="en-US" smtClean="0"/>
              <a:t>15</a:t>
            </a:fld>
            <a:endParaRPr lang="en-US"/>
          </a:p>
        </p:txBody>
      </p:sp>
      <p:sp>
        <p:nvSpPr>
          <p:cNvPr id="3" name="Rectangle 2">
            <a:extLst>
              <a:ext uri="{FF2B5EF4-FFF2-40B4-BE49-F238E27FC236}">
                <a16:creationId xmlns:a16="http://schemas.microsoft.com/office/drawing/2014/main" id="{8902F142-E706-44AD-BC00-F9DF1FDB2A34}"/>
              </a:ext>
            </a:extLst>
          </p:cNvPr>
          <p:cNvSpPr/>
          <p:nvPr/>
        </p:nvSpPr>
        <p:spPr>
          <a:xfrm>
            <a:off x="-1" y="895350"/>
            <a:ext cx="9143999" cy="3903954"/>
          </a:xfrm>
          <a:prstGeom prst="rect">
            <a:avLst/>
          </a:prstGeom>
        </p:spPr>
        <p:txBody>
          <a:bodyPr wrap="square">
            <a:spAutoFit/>
          </a:bodyPr>
          <a:lstStyle/>
          <a:p>
            <a:pPr>
              <a:lnSpc>
                <a:spcPct val="150000"/>
              </a:lnSpc>
            </a:pPr>
            <a:r>
              <a:rPr lang="en-US" sz="2400" b="1" dirty="0" err="1">
                <a:solidFill>
                  <a:srgbClr val="FFFF00"/>
                </a:solidFill>
                <a:latin typeface="Times New Roman" panose="02020603050405020304" pitchFamily="18" charset="0"/>
                <a:cs typeface="Times New Roman" panose="02020603050405020304" pitchFamily="18" charset="0"/>
              </a:rPr>
              <a:t>Ví</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dụ</a:t>
            </a:r>
            <a:r>
              <a:rPr lang="en-US" sz="2400" b="1" dirty="0">
                <a:solidFill>
                  <a:srgbClr val="FFFF00"/>
                </a:solidFill>
                <a:latin typeface="Times New Roman" panose="02020603050405020304" pitchFamily="18" charset="0"/>
                <a:cs typeface="Times New Roman" panose="02020603050405020304" pitchFamily="18" charset="0"/>
              </a:rPr>
              <a:t> 5: </a:t>
            </a:r>
            <a:r>
              <a:rPr lang="en-US" sz="2400" dirty="0" err="1">
                <a:solidFill>
                  <a:schemeClr val="bg1"/>
                </a:solidFill>
                <a:latin typeface="Times New Roman" panose="02020603050405020304" pitchFamily="18" charset="0"/>
                <a:cs typeface="Times New Roman" panose="02020603050405020304" pitchFamily="18" charset="0"/>
              </a:rPr>
              <a:t>Một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đấu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20 </a:t>
            </a:r>
            <a:r>
              <a:rPr lang="en-US" sz="2400" dirty="0" err="1">
                <a:solidFill>
                  <a:schemeClr val="bg1"/>
                </a:solidFill>
                <a:latin typeface="Times New Roman" panose="02020603050405020304" pitchFamily="18" charset="0"/>
                <a:cs typeface="Times New Roman" panose="02020603050405020304" pitchFamily="18" charset="0"/>
              </a:rPr>
              <a:t>hàng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dành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cho</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Hàng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nhất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20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hàng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hai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21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hang </a:t>
            </a:r>
            <a:r>
              <a:rPr lang="en-US" sz="2400" dirty="0" err="1">
                <a:solidFill>
                  <a:schemeClr val="bg1"/>
                </a:solidFill>
                <a:latin typeface="Times New Roman" panose="02020603050405020304" pitchFamily="18" charset="0"/>
                <a:cs typeface="Times New Roman" panose="02020603050405020304" pitchFamily="18" charset="0"/>
              </a:rPr>
              <a:t>thứ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22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 </a:t>
            </a:r>
            <a:r>
              <a:rPr lang="en-US" sz="2400" dirty="0" err="1">
                <a:solidFill>
                  <a:schemeClr val="bg1"/>
                </a:solidFill>
                <a:latin typeface="Times New Roman" panose="02020603050405020304" pitchFamily="18" charset="0"/>
                <a:cs typeface="Times New Roman" panose="02020603050405020304" pitchFamily="18" charset="0"/>
              </a:rPr>
              <a:t>Cứ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như</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ở </a:t>
            </a:r>
            <a:r>
              <a:rPr lang="en-US" sz="2400" dirty="0" err="1">
                <a:solidFill>
                  <a:schemeClr val="bg1"/>
                </a:solidFill>
                <a:latin typeface="Times New Roman" panose="02020603050405020304" pitchFamily="18" charset="0"/>
                <a:cs typeface="Times New Roman" panose="02020603050405020304" pitchFamily="18" charset="0"/>
              </a:rPr>
              <a:t>hàng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nhiều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ở hang </a:t>
            </a:r>
            <a:r>
              <a:rPr lang="en-US" sz="2400" dirty="0" err="1">
                <a:solidFill>
                  <a:schemeClr val="bg1"/>
                </a:solidFill>
                <a:latin typeface="Times New Roman" panose="02020603050405020304" pitchFamily="18" charset="0"/>
                <a:cs typeface="Times New Roman" panose="02020603050405020304" pitchFamily="18" charset="0"/>
              </a:rPr>
              <a:t>trước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1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Trong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một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giải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đấu</a:t>
            </a:r>
            <a:r>
              <a:rPr lang="en-US" sz="2400" dirty="0">
                <a:solidFill>
                  <a:schemeClr val="bg1"/>
                </a:solidFill>
                <a:latin typeface="Times New Roman" panose="02020603050405020304" pitchFamily="18" charset="0"/>
                <a:cs typeface="Times New Roman" panose="02020603050405020304" pitchFamily="18" charset="0"/>
              </a:rPr>
              <a:t>, ban </a:t>
            </a:r>
            <a:r>
              <a:rPr lang="en-US" sz="2400" dirty="0" err="1">
                <a:solidFill>
                  <a:schemeClr val="bg1"/>
                </a:solidFill>
                <a:latin typeface="Times New Roman" panose="02020603050405020304" pitchFamily="18" charset="0"/>
                <a:cs typeface="Times New Roman" panose="02020603050405020304" pitchFamily="18" charset="0"/>
              </a:rPr>
              <a:t>tổ</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chức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được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hết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phát</a:t>
            </a:r>
            <a:r>
              <a:rPr lang="en-US" sz="2400" dirty="0">
                <a:solidFill>
                  <a:schemeClr val="bg1"/>
                </a:solidFill>
                <a:latin typeface="Times New Roman" panose="02020603050405020304" pitchFamily="18" charset="0"/>
                <a:cs typeface="Times New Roman" panose="02020603050405020304" pitchFamily="18" charset="0"/>
              </a:rPr>
              <a:t> ra </a:t>
            </a:r>
            <a:r>
              <a:rPr lang="en-US" sz="2400" dirty="0" err="1">
                <a:solidFill>
                  <a:schemeClr val="bg1"/>
                </a:solidFill>
                <a:latin typeface="Times New Roman" panose="02020603050405020304" pitchFamily="18" charset="0"/>
                <a:cs typeface="Times New Roman" panose="02020603050405020304" pitchFamily="18" charset="0"/>
              </a:rPr>
              <a:t>và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tiên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được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70 800 000 </a:t>
            </a:r>
            <a:r>
              <a:rPr lang="en-US" sz="2400" dirty="0" err="1">
                <a:solidFill>
                  <a:schemeClr val="bg1"/>
                </a:solidFill>
                <a:latin typeface="Times New Roman" panose="02020603050405020304" pitchFamily="18" charset="0"/>
                <a:cs typeface="Times New Roman" panose="02020603050405020304" pitchFamily="18" charset="0"/>
              </a:rPr>
              <a:t>đồng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giá</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tiền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mỗi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vị</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đồng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biết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bán</a:t>
            </a:r>
            <a:r>
              <a:rPr lang="en-US" sz="2400" dirty="0">
                <a:solidFill>
                  <a:schemeClr val="bg1"/>
                </a:solidFill>
                <a:latin typeface="Times New Roman" panose="02020603050405020304" pitchFamily="18" charset="0"/>
                <a:cs typeface="Times New Roman" panose="02020603050405020304" pitchFamily="18" charset="0"/>
              </a:rPr>
              <a:t> ra </a:t>
            </a:r>
            <a:r>
              <a:rPr lang="en-US" sz="2400" dirty="0" err="1">
                <a:solidFill>
                  <a:schemeClr val="bg1"/>
                </a:solidFill>
                <a:latin typeface="Times New Roman" panose="02020603050405020304" pitchFamily="18" charset="0"/>
                <a:cs typeface="Times New Roman" panose="02020603050405020304" pitchFamily="18" charset="0"/>
              </a:rPr>
              <a:t>bằng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ghế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dành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cho</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đấu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các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vé</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đồng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giá</a:t>
            </a:r>
            <a:r>
              <a:rPr lang="en-US" sz="2400" dirty="0">
                <a:solidFill>
                  <a:schemeClr val="bg1"/>
                </a:solidFill>
                <a:latin typeface="Times New Roman" panose="02020603050405020304" pitchFamily="18" charset="0"/>
                <a:cs typeface="Times New Roman" panose="02020603050405020304" pitchFamily="18" charset="0"/>
              </a:rPr>
              <a:t> </a:t>
            </a:r>
          </a:p>
        </p:txBody>
      </p:sp>
      <p:sp>
        <p:nvSpPr>
          <p:cNvPr id="5" name="Rectangle 4">
            <a:extLst>
              <a:ext uri="{FF2B5EF4-FFF2-40B4-BE49-F238E27FC236}">
                <a16:creationId xmlns:a16="http://schemas.microsoft.com/office/drawing/2014/main" id="{E0240AB9-8BBF-4623-98FB-81176C059C9C}"/>
              </a:ext>
            </a:extLst>
          </p:cNvPr>
          <p:cNvSpPr/>
          <p:nvPr/>
        </p:nvSpPr>
        <p:spPr>
          <a:xfrm>
            <a:off x="152400" y="1589435"/>
            <a:ext cx="8458200" cy="579967"/>
          </a:xfrm>
          <a:prstGeom prst="rect">
            <a:avLst/>
          </a:prstGeom>
        </p:spPr>
        <p:txBody>
          <a:bodyPr wrap="square">
            <a:spAutoFit/>
          </a:bodyPr>
          <a:lstStyle/>
          <a:p>
            <a:pPr>
              <a:lnSpc>
                <a:spcPct val="150000"/>
              </a:lnSpc>
            </a:pPr>
            <a:endParaRPr lang="en-US" sz="2400" dirty="0">
              <a:solidFill>
                <a:schemeClr val="bg1"/>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38898E7-0A5C-4661-9083-CE2725FA29A9}"/>
              </a:ext>
            </a:extLst>
          </p:cNvPr>
          <p:cNvPicPr>
            <a:picLocks noChangeAspect="1"/>
          </p:cNvPicPr>
          <p:nvPr/>
        </p:nvPicPr>
        <p:blipFill>
          <a:blip r:embed="rId2"/>
          <a:stretch>
            <a:fillRect/>
          </a:stretch>
        </p:blipFill>
        <p:spPr>
          <a:xfrm>
            <a:off x="-23038" y="0"/>
            <a:ext cx="9167037" cy="898008"/>
          </a:xfrm>
          <a:prstGeom prst="rect">
            <a:avLst/>
          </a:prstGeom>
        </p:spPr>
      </p:pic>
    </p:spTree>
    <p:extLst>
      <p:ext uri="{BB962C8B-B14F-4D97-AF65-F5344CB8AC3E}">
        <p14:creationId xmlns:p14="http://schemas.microsoft.com/office/powerpoint/2010/main" val="186301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16</a:t>
            </a:fld>
            <a:endParaRPr lang="en-US"/>
          </a:p>
        </p:txBody>
      </p:sp>
      <p:sp>
        <p:nvSpPr>
          <p:cNvPr id="2" name="Rectangle 1">
            <a:extLst>
              <a:ext uri="{FF2B5EF4-FFF2-40B4-BE49-F238E27FC236}">
                <a16:creationId xmlns:a16="http://schemas.microsoft.com/office/drawing/2014/main" id="{03FB8160-6CED-4E86-A260-CBE80F20A25B}"/>
              </a:ext>
            </a:extLst>
          </p:cNvPr>
          <p:cNvSpPr/>
          <p:nvPr/>
        </p:nvSpPr>
        <p:spPr>
          <a:xfrm>
            <a:off x="1828800" y="2340917"/>
            <a:ext cx="5681363" cy="523220"/>
          </a:xfrm>
          <a:prstGeom prst="rect">
            <a:avLst/>
          </a:prstGeom>
        </p:spPr>
        <p:txBody>
          <a:bodyPr wrap="none">
            <a:spAutoFit/>
          </a:bodyPr>
          <a:lstStyle/>
          <a:p>
            <a:r>
              <a:rPr lang="en-US" sz="2800" b="1" dirty="0" err="1">
                <a:solidFill>
                  <a:srgbClr val="FFFF00"/>
                </a:solidFill>
                <a:latin typeface="Times New Roman" panose="02020603050405020304" pitchFamily="18" charset="0"/>
                <a:cs typeface="Times New Roman" panose="02020603050405020304" pitchFamily="18" charset="0"/>
              </a:rPr>
              <a:t>Bài</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tập</a:t>
            </a:r>
            <a:r>
              <a:rPr lang="en-US" sz="2800" b="1" dirty="0">
                <a:solidFill>
                  <a:srgbClr val="FFFF00"/>
                </a:solidFill>
                <a:latin typeface="Times New Roman" panose="02020603050405020304" pitchFamily="18" charset="0"/>
                <a:cs typeface="Times New Roman" panose="02020603050405020304" pitchFamily="18" charset="0"/>
              </a:rPr>
              <a:t>: 1,2,3,4,5,6,7,8 – SGK/51, 52</a:t>
            </a:r>
            <a:endParaRPr lang="en-US" sz="2800" dirty="0">
              <a:solidFill>
                <a:schemeClr val="bg1"/>
              </a:solidFill>
            </a:endParaRPr>
          </a:p>
        </p:txBody>
      </p:sp>
      <p:pic>
        <p:nvPicPr>
          <p:cNvPr id="10" name="Picture 9">
            <a:extLst>
              <a:ext uri="{FF2B5EF4-FFF2-40B4-BE49-F238E27FC236}">
                <a16:creationId xmlns:a16="http://schemas.microsoft.com/office/drawing/2014/main" id="{765858A0-9D75-4C29-8A5D-0113515A6FB4}"/>
              </a:ext>
            </a:extLst>
          </p:cNvPr>
          <p:cNvPicPr>
            <a:picLocks noChangeAspect="1"/>
          </p:cNvPicPr>
          <p:nvPr/>
        </p:nvPicPr>
        <p:blipFill>
          <a:blip r:embed="rId2"/>
          <a:stretch>
            <a:fillRect/>
          </a:stretch>
        </p:blipFill>
        <p:spPr>
          <a:xfrm>
            <a:off x="-23038" y="0"/>
            <a:ext cx="9167037" cy="898008"/>
          </a:xfrm>
          <a:prstGeom prst="rect">
            <a:avLst/>
          </a:prstGeom>
        </p:spPr>
      </p:pic>
    </p:spTree>
    <p:extLst>
      <p:ext uri="{BB962C8B-B14F-4D97-AF65-F5344CB8AC3E}">
        <p14:creationId xmlns:p14="http://schemas.microsoft.com/office/powerpoint/2010/main" val="1224681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2</a:t>
            </a:fld>
            <a:endParaRPr lang="en-US"/>
          </a:p>
        </p:txBody>
      </p:sp>
      <p:grpSp>
        <p:nvGrpSpPr>
          <p:cNvPr id="5" name="Group 4">
            <a:extLst>
              <a:ext uri="{FF2B5EF4-FFF2-40B4-BE49-F238E27FC236}">
                <a16:creationId xmlns:a16="http://schemas.microsoft.com/office/drawing/2014/main" id="{7CBB8527-17C6-4364-BEEE-F41C40748415}"/>
              </a:ext>
            </a:extLst>
          </p:cNvPr>
          <p:cNvGrpSpPr/>
          <p:nvPr/>
        </p:nvGrpSpPr>
        <p:grpSpPr>
          <a:xfrm>
            <a:off x="381000" y="3880813"/>
            <a:ext cx="1471502" cy="1192636"/>
            <a:chOff x="0" y="0"/>
            <a:chExt cx="1009650" cy="962025"/>
          </a:xfrm>
        </p:grpSpPr>
        <p:sp>
          <p:nvSpPr>
            <p:cNvPr id="6" name="Oval 5">
              <a:extLst>
                <a:ext uri="{FF2B5EF4-FFF2-40B4-BE49-F238E27FC236}">
                  <a16:creationId xmlns:a16="http://schemas.microsoft.com/office/drawing/2014/main" id="{0BEE2DB1-9960-43E7-AA1D-358FC18ED966}"/>
                </a:ext>
              </a:extLst>
            </p:cNvPr>
            <p:cNvSpPr/>
            <p:nvPr/>
          </p:nvSpPr>
          <p:spPr>
            <a:xfrm>
              <a:off x="0" y="0"/>
              <a:ext cx="1009650" cy="962025"/>
            </a:xfrm>
            <a:prstGeom prst="ellipse">
              <a:avLst/>
            </a:prstGeom>
            <a:solidFill>
              <a:sysClr val="window" lastClr="FFFFFF"/>
            </a:solidFill>
            <a:ln w="571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7" name="Picture 6">
              <a:extLst>
                <a:ext uri="{FF2B5EF4-FFF2-40B4-BE49-F238E27FC236}">
                  <a16:creationId xmlns:a16="http://schemas.microsoft.com/office/drawing/2014/main" id="{428EF25D-5A42-4D47-994C-5F5E30563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 y="133350"/>
              <a:ext cx="628650" cy="663575"/>
            </a:xfrm>
            <a:prstGeom prst="rect">
              <a:avLst/>
            </a:prstGeom>
          </p:spPr>
        </p:pic>
      </p:grpSp>
      <p:pic>
        <p:nvPicPr>
          <p:cNvPr id="9" name="Picture 8">
            <a:extLst>
              <a:ext uri="{FF2B5EF4-FFF2-40B4-BE49-F238E27FC236}">
                <a16:creationId xmlns:a16="http://schemas.microsoft.com/office/drawing/2014/main" id="{1ADD17A5-706D-45C7-B27A-87A913D7407A}"/>
              </a:ext>
            </a:extLst>
          </p:cNvPr>
          <p:cNvPicPr>
            <a:picLocks noChangeAspect="1"/>
          </p:cNvPicPr>
          <p:nvPr/>
        </p:nvPicPr>
        <p:blipFill>
          <a:blip r:embed="rId3"/>
          <a:stretch>
            <a:fillRect/>
          </a:stretch>
        </p:blipFill>
        <p:spPr>
          <a:xfrm>
            <a:off x="1943099" y="898009"/>
            <a:ext cx="5829301" cy="2951708"/>
          </a:xfrm>
          <a:prstGeom prst="rect">
            <a:avLst/>
          </a:prstGeom>
        </p:spPr>
      </p:pic>
      <p:pic>
        <p:nvPicPr>
          <p:cNvPr id="10" name="Picture 9">
            <a:extLst>
              <a:ext uri="{FF2B5EF4-FFF2-40B4-BE49-F238E27FC236}">
                <a16:creationId xmlns:a16="http://schemas.microsoft.com/office/drawing/2014/main" id="{53E7A206-CD53-490C-831A-0DFC23655A52}"/>
              </a:ext>
            </a:extLst>
          </p:cNvPr>
          <p:cNvPicPr>
            <a:picLocks noChangeAspect="1"/>
          </p:cNvPicPr>
          <p:nvPr/>
        </p:nvPicPr>
        <p:blipFill>
          <a:blip r:embed="rId4"/>
          <a:stretch>
            <a:fillRect/>
          </a:stretch>
        </p:blipFill>
        <p:spPr>
          <a:xfrm>
            <a:off x="1928922" y="3959015"/>
            <a:ext cx="5843478" cy="1154983"/>
          </a:xfrm>
          <a:prstGeom prst="rect">
            <a:avLst/>
          </a:prstGeom>
        </p:spPr>
      </p:pic>
      <p:pic>
        <p:nvPicPr>
          <p:cNvPr id="11" name="Picture 10">
            <a:extLst>
              <a:ext uri="{FF2B5EF4-FFF2-40B4-BE49-F238E27FC236}">
                <a16:creationId xmlns:a16="http://schemas.microsoft.com/office/drawing/2014/main" id="{A1351FD7-A032-48FD-9C5E-921FF7FFF26B}"/>
              </a:ext>
            </a:extLst>
          </p:cNvPr>
          <p:cNvPicPr>
            <a:picLocks noChangeAspect="1"/>
          </p:cNvPicPr>
          <p:nvPr/>
        </p:nvPicPr>
        <p:blipFill>
          <a:blip r:embed="rId5"/>
          <a:stretch>
            <a:fillRect/>
          </a:stretch>
        </p:blipFill>
        <p:spPr>
          <a:xfrm>
            <a:off x="-23038" y="0"/>
            <a:ext cx="9167037" cy="898008"/>
          </a:xfrm>
          <a:prstGeom prst="rect">
            <a:avLst/>
          </a:prstGeom>
        </p:spPr>
      </p:pic>
    </p:spTree>
    <p:extLst>
      <p:ext uri="{BB962C8B-B14F-4D97-AF65-F5344CB8AC3E}">
        <p14:creationId xmlns:p14="http://schemas.microsoft.com/office/powerpoint/2010/main" val="336228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3</a:t>
            </a:fld>
            <a:endParaRPr lang="en-US"/>
          </a:p>
        </p:txBody>
      </p:sp>
      <p:sp>
        <p:nvSpPr>
          <p:cNvPr id="5" name="Rectangle 4">
            <a:extLst>
              <a:ext uri="{FF2B5EF4-FFF2-40B4-BE49-F238E27FC236}">
                <a16:creationId xmlns:a16="http://schemas.microsoft.com/office/drawing/2014/main" id="{94A4DC41-41C9-4044-8CFF-E5A415C739B0}"/>
              </a:ext>
            </a:extLst>
          </p:cNvPr>
          <p:cNvSpPr/>
          <p:nvPr/>
        </p:nvSpPr>
        <p:spPr>
          <a:xfrm>
            <a:off x="200247" y="1297711"/>
            <a:ext cx="1922321" cy="461665"/>
          </a:xfrm>
          <a:prstGeom prst="rect">
            <a:avLst/>
          </a:prstGeom>
        </p:spPr>
        <p:txBody>
          <a:bodyPr wrap="none">
            <a:spAutoFit/>
          </a:bodyPr>
          <a:lstStyle/>
          <a:p>
            <a:r>
              <a:rPr lang="en-US" sz="2400" b="1" dirty="0">
                <a:solidFill>
                  <a:srgbClr val="FFFF00"/>
                </a:solidFill>
                <a:latin typeface="Times New Roman" panose="02020603050405020304" pitchFamily="18" charset="0"/>
                <a:cs typeface="Times New Roman" panose="02020603050405020304" pitchFamily="18" charset="0"/>
              </a:rPr>
              <a:t>I. </a:t>
            </a:r>
            <a:r>
              <a:rPr lang="en-US" sz="2400" b="1" dirty="0" err="1">
                <a:solidFill>
                  <a:srgbClr val="FFFF00"/>
                </a:solidFill>
                <a:latin typeface="Times New Roman" panose="02020603050405020304" pitchFamily="18" charset="0"/>
                <a:cs typeface="Times New Roman" panose="02020603050405020304" pitchFamily="18" charset="0"/>
              </a:rPr>
              <a:t>Định</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nghĩa</a:t>
            </a:r>
            <a:endParaRPr lang="en-US" sz="2400" dirty="0"/>
          </a:p>
        </p:txBody>
      </p:sp>
      <p:pic>
        <p:nvPicPr>
          <p:cNvPr id="7" name="Picture 6">
            <a:extLst>
              <a:ext uri="{FF2B5EF4-FFF2-40B4-BE49-F238E27FC236}">
                <a16:creationId xmlns:a16="http://schemas.microsoft.com/office/drawing/2014/main" id="{8DEB292C-835B-4B9F-9CF5-5629F4A508E2}"/>
              </a:ext>
            </a:extLst>
          </p:cNvPr>
          <p:cNvPicPr>
            <a:picLocks noChangeAspect="1"/>
          </p:cNvPicPr>
          <p:nvPr/>
        </p:nvPicPr>
        <p:blipFill>
          <a:blip r:embed="rId2"/>
          <a:stretch>
            <a:fillRect/>
          </a:stretch>
        </p:blipFill>
        <p:spPr>
          <a:xfrm>
            <a:off x="-23038" y="0"/>
            <a:ext cx="9167037" cy="898008"/>
          </a:xfrm>
          <a:prstGeom prst="rect">
            <a:avLst/>
          </a:prstGeom>
        </p:spPr>
      </p:pic>
      <p:sp>
        <p:nvSpPr>
          <p:cNvPr id="11" name="Rectangle 10">
            <a:extLst>
              <a:ext uri="{FF2B5EF4-FFF2-40B4-BE49-F238E27FC236}">
                <a16:creationId xmlns:a16="http://schemas.microsoft.com/office/drawing/2014/main" id="{203AA785-499D-49DE-B260-0754DF714E96}"/>
              </a:ext>
            </a:extLst>
          </p:cNvPr>
          <p:cNvSpPr/>
          <p:nvPr/>
        </p:nvSpPr>
        <p:spPr>
          <a:xfrm>
            <a:off x="228600" y="3017728"/>
            <a:ext cx="8938436" cy="1133965"/>
          </a:xfrm>
          <a:prstGeom prst="rect">
            <a:avLst/>
          </a:prstGeom>
        </p:spPr>
        <p:txBody>
          <a:bodyPr wrap="square">
            <a:spAutoFit/>
          </a:bodyPr>
          <a:lstStyle/>
          <a:p>
            <a:pPr algn="just">
              <a:lnSpc>
                <a:spcPct val="150000"/>
              </a:lnSpc>
              <a:spcAft>
                <a:spcPts val="0"/>
              </a:spcAft>
            </a:pP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Cho </a:t>
            </a:r>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dãy số: -2, 3, 8, 13, 18, 23, 28. Kể từ số hạng thứ hai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mối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s</a:t>
            </a:r>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ố hạng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đứng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tr</a:t>
            </a:r>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ư</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ớc</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35B233E3-3AB7-4A13-8449-2F4F4AA71137}"/>
              </a:ext>
            </a:extLst>
          </p:cNvPr>
          <p:cNvPicPr>
            <a:picLocks noChangeAspect="1"/>
          </p:cNvPicPr>
          <p:nvPr/>
        </p:nvPicPr>
        <p:blipFill>
          <a:blip r:embed="rId3"/>
          <a:stretch>
            <a:fillRect/>
          </a:stretch>
        </p:blipFill>
        <p:spPr>
          <a:xfrm>
            <a:off x="26581" y="2209800"/>
            <a:ext cx="1025692" cy="590550"/>
          </a:xfrm>
          <a:prstGeom prst="rect">
            <a:avLst/>
          </a:prstGeom>
        </p:spPr>
      </p:pic>
    </p:spTree>
    <p:extLst>
      <p:ext uri="{BB962C8B-B14F-4D97-AF65-F5344CB8AC3E}">
        <p14:creationId xmlns:p14="http://schemas.microsoft.com/office/powerpoint/2010/main" val="3538125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4</a:t>
            </a:fld>
            <a:endParaRPr lang="en-US"/>
          </a:p>
        </p:txBody>
      </p:sp>
      <p:sp>
        <p:nvSpPr>
          <p:cNvPr id="5" name="Rectangle 4">
            <a:extLst>
              <a:ext uri="{FF2B5EF4-FFF2-40B4-BE49-F238E27FC236}">
                <a16:creationId xmlns:a16="http://schemas.microsoft.com/office/drawing/2014/main" id="{77C4B2B7-84C7-452A-AB4D-14ED0E030FE9}"/>
              </a:ext>
            </a:extLst>
          </p:cNvPr>
          <p:cNvSpPr/>
          <p:nvPr/>
        </p:nvSpPr>
        <p:spPr>
          <a:xfrm>
            <a:off x="0" y="928947"/>
            <a:ext cx="8458200" cy="579967"/>
          </a:xfrm>
          <a:prstGeom prst="rect">
            <a:avLst/>
          </a:prstGeom>
        </p:spPr>
        <p:txBody>
          <a:bodyPr wrap="square">
            <a:spAutoFit/>
          </a:bodyPr>
          <a:lstStyle/>
          <a:p>
            <a:pPr>
              <a:lnSpc>
                <a:spcPct val="150000"/>
              </a:lnSpc>
            </a:pPr>
            <a:r>
              <a:rPr lang="en-US" sz="2400" b="1" dirty="0" err="1">
                <a:solidFill>
                  <a:srgbClr val="FFFF00"/>
                </a:solidFill>
                <a:latin typeface="Times New Roman" panose="02020603050405020304" pitchFamily="18" charset="0"/>
                <a:cs typeface="Times New Roman" panose="02020603050405020304" pitchFamily="18" charset="0"/>
              </a:rPr>
              <a:t>Kiến</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thức</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trọng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tâm</a:t>
            </a:r>
            <a:r>
              <a:rPr lang="en-US" sz="2400" b="1" dirty="0">
                <a:solidFill>
                  <a:srgbClr val="FFFF00"/>
                </a:solidFill>
                <a:latin typeface="Times New Roman" panose="02020603050405020304" pitchFamily="18" charset="0"/>
                <a:cs typeface="Times New Roman" panose="02020603050405020304" pitchFamily="18" charset="0"/>
              </a:rPr>
              <a:t>: </a:t>
            </a:r>
            <a:endParaRPr lang="en-US" sz="2400" b="1" dirty="0">
              <a:solidFill>
                <a:schemeClr val="bg1"/>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786A91C5-280C-4B9F-A66A-0B655116C13E}"/>
              </a:ext>
            </a:extLst>
          </p:cNvPr>
          <p:cNvPicPr>
            <a:picLocks noChangeAspect="1"/>
          </p:cNvPicPr>
          <p:nvPr/>
        </p:nvPicPr>
        <p:blipFill>
          <a:blip r:embed="rId2"/>
          <a:stretch>
            <a:fillRect/>
          </a:stretch>
        </p:blipFill>
        <p:spPr>
          <a:xfrm>
            <a:off x="-23038" y="0"/>
            <a:ext cx="9167037" cy="898008"/>
          </a:xfrm>
          <a:prstGeom prst="rect">
            <a:avLst/>
          </a:prstGeom>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374AD13F-490B-48DA-B3C4-5CDDCEF64065}"/>
                  </a:ext>
                </a:extLst>
              </p:cNvPr>
              <p:cNvSpPr/>
              <p:nvPr/>
            </p:nvSpPr>
            <p:spPr>
              <a:xfrm>
                <a:off x="20380" y="1461053"/>
                <a:ext cx="9167036" cy="2795958"/>
              </a:xfrm>
              <a:prstGeom prst="rect">
                <a:avLst/>
              </a:prstGeom>
            </p:spPr>
            <p:txBody>
              <a:bodyPr wrap="square">
                <a:spAutoFit/>
              </a:bodyPr>
              <a:lstStyle/>
              <a:p>
                <a:pPr>
                  <a:lnSpc>
                    <a:spcPct val="150000"/>
                  </a:lnSpc>
                  <a:spcAft>
                    <a:spcPts val="0"/>
                  </a:spcAft>
                </a:pPr>
                <a:r>
                  <a:rPr lang="en-US"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Cấp số cộng là một dãy số, trong đó kể từ số hạng thứ hai, mỗi số hạng đều bằng tổng của số hạng đứng ngay trước nó với một số không đổi d, tức là:</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oMath>
                </a14:m>
                <a:r>
                  <a:rPr lang="vi-VN"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với </a:t>
                </a:r>
                <a14:m>
                  <m:oMath xmlns:m="http://schemas.openxmlformats.org/officeDocument/2006/math">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oMath>
                </a14:m>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 d được gọi là công sai của cấp số cộng.</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 name="Rectangle 8">
                <a:extLst>
                  <a:ext uri="{FF2B5EF4-FFF2-40B4-BE49-F238E27FC236}">
                    <a16:creationId xmlns:a16="http://schemas.microsoft.com/office/drawing/2014/main" id="{374AD13F-490B-48DA-B3C4-5CDDCEF64065}"/>
                  </a:ext>
                </a:extLst>
              </p:cNvPr>
              <p:cNvSpPr>
                <a:spLocks noRot="1" noChangeAspect="1" noMove="1" noResize="1" noEditPoints="1" noAdjustHandles="1" noChangeArrowheads="1" noChangeShapeType="1" noTextEdit="1"/>
              </p:cNvSpPr>
              <p:nvPr/>
            </p:nvSpPr>
            <p:spPr>
              <a:xfrm>
                <a:off x="20380" y="1461053"/>
                <a:ext cx="9167036" cy="2795958"/>
              </a:xfrm>
              <a:prstGeom prst="rect">
                <a:avLst/>
              </a:prstGeom>
              <a:blipFill>
                <a:blip r:embed="rId3"/>
                <a:stretch>
                  <a:fillRect l="-997" r="-1396" b="-4367"/>
                </a:stretch>
              </a:blipFill>
            </p:spPr>
            <p:txBody>
              <a:bodyPr/>
              <a:lstStyle/>
              <a:p>
                <a:r>
                  <a:rPr lang="en-US">
                    <a:noFill/>
                  </a:rPr>
                  <a:t> </a:t>
                </a:r>
              </a:p>
            </p:txBody>
          </p:sp>
        </mc:Fallback>
      </mc:AlternateContent>
    </p:spTree>
    <p:extLst>
      <p:ext uri="{BB962C8B-B14F-4D97-AF65-F5344CB8AC3E}">
        <p14:creationId xmlns:p14="http://schemas.microsoft.com/office/powerpoint/2010/main" val="226271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5</a:t>
            </a:fld>
            <a:endParaRPr lang="en-US"/>
          </a:p>
        </p:txBody>
      </p:sp>
      <p:pic>
        <p:nvPicPr>
          <p:cNvPr id="6" name="Picture 5">
            <a:extLst>
              <a:ext uri="{FF2B5EF4-FFF2-40B4-BE49-F238E27FC236}">
                <a16:creationId xmlns:a16="http://schemas.microsoft.com/office/drawing/2014/main" id="{786A91C5-280C-4B9F-A66A-0B655116C13E}"/>
              </a:ext>
            </a:extLst>
          </p:cNvPr>
          <p:cNvPicPr>
            <a:picLocks noChangeAspect="1"/>
          </p:cNvPicPr>
          <p:nvPr/>
        </p:nvPicPr>
        <p:blipFill>
          <a:blip r:embed="rId2"/>
          <a:stretch>
            <a:fillRect/>
          </a:stretch>
        </p:blipFill>
        <p:spPr>
          <a:xfrm>
            <a:off x="-23038" y="0"/>
            <a:ext cx="9167037" cy="898008"/>
          </a:xfrm>
          <a:prstGeom prst="rect">
            <a:avLst/>
          </a:prstGeom>
        </p:spPr>
      </p:pic>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0852390A-3138-494D-8DC6-6C6F6939F567}"/>
                  </a:ext>
                </a:extLst>
              </p:cNvPr>
              <p:cNvSpPr/>
              <p:nvPr/>
            </p:nvSpPr>
            <p:spPr>
              <a:xfrm>
                <a:off x="228600" y="1428750"/>
                <a:ext cx="8229600" cy="2308324"/>
              </a:xfrm>
              <a:prstGeom prst="rect">
                <a:avLst/>
              </a:prstGeom>
            </p:spPr>
            <p:txBody>
              <a:bodyPr wrap="square">
                <a:spAutoFit/>
              </a:bodyPr>
              <a:lstStyle/>
              <a:p>
                <a:pPr algn="just">
                  <a:lnSpc>
                    <a:spcPct val="150000"/>
                  </a:lnSpc>
                  <a:spcAft>
                    <a:spcPts val="0"/>
                  </a:spcAft>
                </a:pPr>
                <a:r>
                  <a:rPr lang="vi-VN"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Lưu ý</a:t>
                </a:r>
                <a:endParaRPr lang="en-US" sz="24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Nếu </a:t>
                </a:r>
                <a14:m>
                  <m:oMath xmlns:m="http://schemas.openxmlformats.org/officeDocument/2006/math">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là cấp số cộng với công sai d thì với số tự nhiên </a:t>
                </a:r>
                <a14:m>
                  <m:oMath xmlns:m="http://schemas.openxmlformats.org/officeDocument/2006/math">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vi-VN"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oMath>
                </a14:m>
                <a:r>
                  <a:rPr lang="vi-VN"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ta có:</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oMath>
                  </m:oMathPara>
                </a14:m>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2" name="Rectangle 11">
                <a:extLst>
                  <a:ext uri="{FF2B5EF4-FFF2-40B4-BE49-F238E27FC236}">
                    <a16:creationId xmlns:a16="http://schemas.microsoft.com/office/drawing/2014/main" id="{0852390A-3138-494D-8DC6-6C6F6939F567}"/>
                  </a:ext>
                </a:extLst>
              </p:cNvPr>
              <p:cNvSpPr>
                <a:spLocks noRot="1" noChangeAspect="1" noMove="1" noResize="1" noEditPoints="1" noAdjustHandles="1" noChangeArrowheads="1" noChangeShapeType="1" noTextEdit="1"/>
              </p:cNvSpPr>
              <p:nvPr/>
            </p:nvSpPr>
            <p:spPr>
              <a:xfrm>
                <a:off x="228600" y="1428750"/>
                <a:ext cx="8229600" cy="2308324"/>
              </a:xfrm>
              <a:prstGeom prst="rect">
                <a:avLst/>
              </a:prstGeom>
              <a:blipFill>
                <a:blip r:embed="rId3"/>
                <a:stretch>
                  <a:fillRect l="-1185" r="-1111"/>
                </a:stretch>
              </a:blipFill>
            </p:spPr>
            <p:txBody>
              <a:bodyPr/>
              <a:lstStyle/>
              <a:p>
                <a:r>
                  <a:rPr lang="en-US">
                    <a:noFill/>
                  </a:rPr>
                  <a:t> </a:t>
                </a:r>
              </a:p>
            </p:txBody>
          </p:sp>
        </mc:Fallback>
      </mc:AlternateContent>
    </p:spTree>
    <p:extLst>
      <p:ext uri="{BB962C8B-B14F-4D97-AF65-F5344CB8AC3E}">
        <p14:creationId xmlns:p14="http://schemas.microsoft.com/office/powerpoint/2010/main" val="372546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6</a:t>
            </a:fld>
            <a:endParaRPr lang="en-US"/>
          </a:p>
        </p:txBody>
      </p:sp>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B9E4672E-774B-4B39-8DFC-F493F478DAFE}"/>
                  </a:ext>
                </a:extLst>
              </p:cNvPr>
              <p:cNvSpPr/>
              <p:nvPr/>
            </p:nvSpPr>
            <p:spPr>
              <a:xfrm>
                <a:off x="0" y="1230223"/>
                <a:ext cx="7752250" cy="830997"/>
              </a:xfrm>
              <a:prstGeom prst="rect">
                <a:avLst/>
              </a:prstGeom>
            </p:spPr>
            <p:txBody>
              <a:bodyPr wrap="none">
                <a:spAutoFit/>
              </a:bodyPr>
              <a:lstStyle/>
              <a:p>
                <a:r>
                  <a:rPr lang="en-US" sz="2400" b="1" dirty="0" err="1">
                    <a:solidFill>
                      <a:srgbClr val="FFFF00"/>
                    </a:solidFill>
                    <a:latin typeface="Times New Roman" panose="02020603050405020304" pitchFamily="18" charset="0"/>
                    <a:cs typeface="Times New Roman" panose="02020603050405020304" pitchFamily="18" charset="0"/>
                  </a:rPr>
                  <a:t>Ví</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dụ</a:t>
                </a:r>
                <a:r>
                  <a:rPr lang="en-US" sz="2400" b="1" dirty="0">
                    <a:solidFill>
                      <a:srgbClr val="FFFF00"/>
                    </a:solidFill>
                    <a:latin typeface="Times New Roman" panose="02020603050405020304" pitchFamily="18" charset="0"/>
                    <a:cs typeface="Times New Roman" panose="02020603050405020304" pitchFamily="18" charset="0"/>
                  </a:rPr>
                  <a:t> 1: </a:t>
                </a:r>
                <a:r>
                  <a:rPr lang="en-US" sz="2400" dirty="0">
                    <a:solidFill>
                      <a:schemeClr val="bg1"/>
                    </a:solidFill>
                    <a:latin typeface="Times New Roman" panose="02020603050405020304" pitchFamily="18" charset="0"/>
                    <a:cs typeface="Times New Roman" panose="02020603050405020304" pitchFamily="18" charset="0"/>
                  </a:rPr>
                  <a:t>Cho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solidFill>
                      <a:schemeClr val="bg1"/>
                    </a:solidFill>
                    <a:latin typeface="Times New Roman" panose="02020603050405020304" pitchFamily="18" charset="0"/>
                    <a:cs typeface="Times New Roman" panose="02020603050405020304" pitchFamily="18" charset="0"/>
                  </a:rPr>
                  <a:t> ,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solidFill>
                      <a:schemeClr val="bg1"/>
                    </a:solidFill>
                    <a:latin typeface="Times New Roman" panose="02020603050405020304" pitchFamily="18" charset="0"/>
                    <a:cs typeface="Times New Roman" panose="02020603050405020304" pitchFamily="18" charset="0"/>
                  </a:rPr>
                  <a:t>= 9 </a:t>
                </a:r>
                <a:r>
                  <a:rPr lang="en-US" sz="2400" dirty="0" err="1">
                    <a:solidFill>
                      <a:schemeClr val="bg1"/>
                    </a:solidFill>
                    <a:latin typeface="Times New Roman" panose="02020603050405020304" pitchFamily="18" charset="0"/>
                    <a:cs typeface="Times New Roman" panose="02020603050405020304" pitchFamily="18" charset="0"/>
                  </a:rPr>
                  <a:t>công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sai</a:t>
                </a:r>
                <a:r>
                  <a:rPr lang="en-US" sz="2400" dirty="0">
                    <a:solidFill>
                      <a:schemeClr val="bg1"/>
                    </a:solidFill>
                    <a:latin typeface="Times New Roman" panose="02020603050405020304" pitchFamily="18" charset="0"/>
                    <a:cs typeface="Times New Roman" panose="02020603050405020304" pitchFamily="18" charset="0"/>
                  </a:rPr>
                  <a:t> d = -2. </a:t>
                </a:r>
              </a:p>
              <a:p>
                <a:r>
                  <a:rPr lang="en-US" sz="2400" dirty="0" err="1">
                    <a:solidFill>
                      <a:schemeClr val="bg1"/>
                    </a:solidFill>
                    <a:latin typeface="Times New Roman" panose="02020603050405020304" pitchFamily="18" charset="0"/>
                    <a:cs typeface="Times New Roman" panose="02020603050405020304" pitchFamily="18" charset="0"/>
                  </a:rPr>
                  <a:t>Viết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đó</a:t>
                </a:r>
                <a:r>
                  <a:rPr lang="en-US" sz="2400" dirty="0">
                    <a:solidFill>
                      <a:schemeClr val="bg1"/>
                    </a:solidFill>
                    <a:latin typeface="Times New Roman" panose="02020603050405020304" pitchFamily="18" charset="0"/>
                    <a:cs typeface="Times New Roman" panose="02020603050405020304" pitchFamily="18" charset="0"/>
                  </a:rPr>
                  <a:t>.</a:t>
                </a:r>
              </a:p>
            </p:txBody>
          </p:sp>
        </mc:Choice>
        <mc:Fallback xmlns="">
          <p:sp>
            <p:nvSpPr>
              <p:cNvPr id="2" name="Rectangle 1">
                <a:extLst>
                  <a:ext uri="{FF2B5EF4-FFF2-40B4-BE49-F238E27FC236}">
                    <a16:creationId xmlns:a16="http://schemas.microsoft.com/office/drawing/2014/main" id="{B9E4672E-774B-4B39-8DFC-F493F478DAFE}"/>
                  </a:ext>
                </a:extLst>
              </p:cNvPr>
              <p:cNvSpPr>
                <a:spLocks noRot="1" noChangeAspect="1" noMove="1" noResize="1" noEditPoints="1" noAdjustHandles="1" noChangeArrowheads="1" noChangeShapeType="1" noTextEdit="1"/>
              </p:cNvSpPr>
              <p:nvPr/>
            </p:nvSpPr>
            <p:spPr>
              <a:xfrm>
                <a:off x="0" y="1230223"/>
                <a:ext cx="7752250" cy="830997"/>
              </a:xfrm>
              <a:prstGeom prst="rect">
                <a:avLst/>
              </a:prstGeom>
              <a:blipFill>
                <a:blip r:embed="rId2"/>
                <a:stretch>
                  <a:fillRect l="-1179" t="-5882" b="-16176"/>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F5EC9ABE-4D6F-4675-9D2C-899A19996348}"/>
              </a:ext>
            </a:extLst>
          </p:cNvPr>
          <p:cNvPicPr>
            <a:picLocks noChangeAspect="1"/>
          </p:cNvPicPr>
          <p:nvPr/>
        </p:nvPicPr>
        <p:blipFill>
          <a:blip r:embed="rId3"/>
          <a:stretch>
            <a:fillRect/>
          </a:stretch>
        </p:blipFill>
        <p:spPr>
          <a:xfrm>
            <a:off x="-23038" y="0"/>
            <a:ext cx="9167037" cy="898008"/>
          </a:xfrm>
          <a:prstGeom prst="rect">
            <a:avLst/>
          </a:prstGeom>
        </p:spPr>
      </p:pic>
      <p:sp>
        <p:nvSpPr>
          <p:cNvPr id="12" name="Rectangle 11">
            <a:extLst>
              <a:ext uri="{FF2B5EF4-FFF2-40B4-BE49-F238E27FC236}">
                <a16:creationId xmlns:a16="http://schemas.microsoft.com/office/drawing/2014/main" id="{0E59238F-DF4D-4E2B-928A-60294AD60890}"/>
              </a:ext>
            </a:extLst>
          </p:cNvPr>
          <p:cNvSpPr/>
          <p:nvPr/>
        </p:nvSpPr>
        <p:spPr>
          <a:xfrm>
            <a:off x="76200" y="2773055"/>
            <a:ext cx="9156674" cy="830997"/>
          </a:xfrm>
          <a:prstGeom prst="rect">
            <a:avLst/>
          </a:prstGeom>
        </p:spPr>
        <p:txBody>
          <a:bodyPr wrap="none">
            <a:spAutoFit/>
          </a:bodyPr>
          <a:lstStyle/>
          <a:p>
            <a:r>
              <a:rPr lang="en-US" sz="2400" b="1" dirty="0" err="1">
                <a:solidFill>
                  <a:srgbClr val="FFFF00"/>
                </a:solidFill>
                <a:latin typeface="Times New Roman" panose="02020603050405020304" pitchFamily="18" charset="0"/>
                <a:cs typeface="Times New Roman" panose="02020603050405020304" pitchFamily="18" charset="0"/>
              </a:rPr>
              <a:t>Ví</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dụ</a:t>
            </a:r>
            <a:r>
              <a:rPr lang="en-US" sz="2400" b="1" dirty="0">
                <a:solidFill>
                  <a:srgbClr val="FFFF00"/>
                </a:solidFill>
                <a:latin typeface="Times New Roman" panose="02020603050405020304" pitchFamily="18" charset="0"/>
                <a:cs typeface="Times New Roman" panose="02020603050405020304" pitchFamily="18" charset="0"/>
              </a:rPr>
              <a:t> 2: </a:t>
            </a:r>
            <a:r>
              <a:rPr lang="en-US" sz="2400" dirty="0" err="1">
                <a:solidFill>
                  <a:schemeClr val="bg1"/>
                </a:solidFill>
                <a:latin typeface="Times New Roman" panose="02020603050405020304" pitchFamily="18" charset="0"/>
                <a:cs typeface="Times New Roman" panose="02020603050405020304" pitchFamily="18" charset="0"/>
              </a:rPr>
              <a:t>Dãy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các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tự</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nhiên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lẻ</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liên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tiếp</a:t>
            </a:r>
            <a:r>
              <a:rPr lang="en-US" sz="2400" dirty="0">
                <a:solidFill>
                  <a:schemeClr val="bg1"/>
                </a:solidFill>
                <a:latin typeface="Times New Roman" panose="02020603050405020304" pitchFamily="18" charset="0"/>
                <a:cs typeface="Times New Roman" panose="02020603050405020304" pitchFamily="18" charset="0"/>
              </a:rPr>
              <a:t> 1,3,5,…, 2n-1,…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p>
          <a:p>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hay </a:t>
            </a:r>
            <a:r>
              <a:rPr lang="en-US" sz="2400" dirty="0" err="1">
                <a:solidFill>
                  <a:schemeClr val="bg1"/>
                </a:solidFill>
                <a:latin typeface="Times New Roman" panose="02020603050405020304" pitchFamily="18" charset="0"/>
                <a:cs typeface="Times New Roman" panose="02020603050405020304" pitchFamily="18" charset="0"/>
              </a:rPr>
              <a:t>không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Vì</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sao</a:t>
            </a:r>
            <a:r>
              <a:rPr lang="en-US" sz="24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6574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7</a:t>
            </a:fld>
            <a:endParaRPr lang="en-US"/>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339B09BC-7962-44D7-9C4A-73F8B1EAEB4A}"/>
                  </a:ext>
                </a:extLst>
              </p:cNvPr>
              <p:cNvSpPr/>
              <p:nvPr/>
            </p:nvSpPr>
            <p:spPr>
              <a:xfrm>
                <a:off x="75203" y="1274766"/>
                <a:ext cx="7489294" cy="1200329"/>
              </a:xfrm>
              <a:prstGeom prst="rect">
                <a:avLst/>
              </a:prstGeom>
            </p:spPr>
            <p:txBody>
              <a:bodyPr wrap="none">
                <a:spAutoFit/>
              </a:bodyPr>
              <a:lstStyle/>
              <a:p>
                <a:r>
                  <a:rPr lang="en-US" sz="2400" b="1" dirty="0">
                    <a:solidFill>
                      <a:srgbClr val="FFFF00"/>
                    </a:solidFill>
                    <a:latin typeface="Times New Roman" panose="02020603050405020304" pitchFamily="18" charset="0"/>
                    <a:cs typeface="Times New Roman" panose="02020603050405020304" pitchFamily="18" charset="0"/>
                  </a:rPr>
                  <a:t>Luyện </a:t>
                </a:r>
                <a:r>
                  <a:rPr lang="en-US" sz="2400" b="1" dirty="0" err="1">
                    <a:solidFill>
                      <a:srgbClr val="FFFF00"/>
                    </a:solidFill>
                    <a:latin typeface="Times New Roman" panose="02020603050405020304" pitchFamily="18" charset="0"/>
                    <a:cs typeface="Times New Roman" panose="02020603050405020304" pitchFamily="18" charset="0"/>
                  </a:rPr>
                  <a:t>tập</a:t>
                </a:r>
                <a:r>
                  <a:rPr lang="en-US" sz="2400" b="1" dirty="0">
                    <a:solidFill>
                      <a:srgbClr val="FFFF00"/>
                    </a:solidFill>
                    <a:latin typeface="Times New Roman" panose="02020603050405020304" pitchFamily="18" charset="0"/>
                    <a:cs typeface="Times New Roman" panose="02020603050405020304" pitchFamily="18" charset="0"/>
                  </a:rPr>
                  <a:t> 1: </a:t>
                </a:r>
                <a:r>
                  <a:rPr lang="en-US" sz="2400" dirty="0">
                    <a:solidFill>
                      <a:schemeClr val="bg1"/>
                    </a:solidFill>
                    <a:latin typeface="Times New Roman" panose="02020603050405020304" pitchFamily="18" charset="0"/>
                    <a:cs typeface="Times New Roman" panose="02020603050405020304" pitchFamily="18" charset="0"/>
                  </a:rPr>
                  <a:t>Cho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solidFill>
                      <a:schemeClr val="bg1"/>
                    </a:solidFill>
                    <a:latin typeface="Times New Roman" panose="02020603050405020304" pitchFamily="18" charset="0"/>
                    <a:cs typeface="Times New Roman" panose="02020603050405020304" pitchFamily="18" charset="0"/>
                  </a:rPr>
                  <a:t>  ,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smtClean="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solidFill>
                      <a:schemeClr val="bg1"/>
                    </a:solidFill>
                    <a:latin typeface="Times New Roman" panose="02020603050405020304" pitchFamily="18" charset="0"/>
                    <a:cs typeface="Times New Roman" panose="02020603050405020304" pitchFamily="18" charset="0"/>
                  </a:rPr>
                  <a:t>= -7,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smtClean="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2400" dirty="0">
                    <a:solidFill>
                      <a:schemeClr val="bg1"/>
                    </a:solidFill>
                    <a:latin typeface="Times New Roman" panose="02020603050405020304" pitchFamily="18" charset="0"/>
                    <a:cs typeface="Times New Roman" panose="02020603050405020304" pitchFamily="18" charset="0"/>
                  </a:rPr>
                  <a:t>= -2. </a:t>
                </a:r>
              </a:p>
              <a:p>
                <a:r>
                  <a:rPr lang="en-US" sz="2400" dirty="0" err="1">
                    <a:solidFill>
                      <a:schemeClr val="bg1"/>
                    </a:solidFill>
                    <a:latin typeface="Times New Roman" panose="02020603050405020304" pitchFamily="18" charset="0"/>
                    <a:cs typeface="Times New Roman" panose="02020603050405020304" pitchFamily="18" charset="0"/>
                  </a:rPr>
                  <a:t>Viết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năm</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đó</a:t>
                </a:r>
                <a:r>
                  <a:rPr lang="en-US" sz="2400" dirty="0">
                    <a:solidFill>
                      <a:schemeClr val="bg1"/>
                    </a:solidFill>
                    <a:latin typeface="Times New Roman" panose="02020603050405020304" pitchFamily="18" charset="0"/>
                    <a:cs typeface="Times New Roman" panose="02020603050405020304" pitchFamily="18" charset="0"/>
                  </a:rPr>
                  <a:t>.</a:t>
                </a:r>
              </a:p>
              <a:p>
                <a:r>
                  <a:rPr lang="en-US" sz="2400" b="1" dirty="0">
                    <a:solidFill>
                      <a:srgbClr val="FFFF00"/>
                    </a:solidFill>
                    <a:latin typeface="Times New Roman" panose="02020603050405020304" pitchFamily="18" charset="0"/>
                    <a:cs typeface="Times New Roman" panose="02020603050405020304" pitchFamily="18" charset="0"/>
                  </a:rPr>
                  <a:t> </a:t>
                </a:r>
                <a:endParaRPr lang="en-US" sz="2400" dirty="0">
                  <a:solidFill>
                    <a:schemeClr val="bg1"/>
                  </a:solidFill>
                </a:endParaRPr>
              </a:p>
            </p:txBody>
          </p:sp>
        </mc:Choice>
        <mc:Fallback xmlns="">
          <p:sp>
            <p:nvSpPr>
              <p:cNvPr id="6" name="Rectangle 5">
                <a:extLst>
                  <a:ext uri="{FF2B5EF4-FFF2-40B4-BE49-F238E27FC236}">
                    <a16:creationId xmlns:a16="http://schemas.microsoft.com/office/drawing/2014/main" id="{339B09BC-7962-44D7-9C4A-73F8B1EAEB4A}"/>
                  </a:ext>
                </a:extLst>
              </p:cNvPr>
              <p:cNvSpPr>
                <a:spLocks noRot="1" noChangeAspect="1" noMove="1" noResize="1" noEditPoints="1" noAdjustHandles="1" noChangeArrowheads="1" noChangeShapeType="1" noTextEdit="1"/>
              </p:cNvSpPr>
              <p:nvPr/>
            </p:nvSpPr>
            <p:spPr>
              <a:xfrm>
                <a:off x="75203" y="1274766"/>
                <a:ext cx="7489294" cy="1200329"/>
              </a:xfrm>
              <a:prstGeom prst="rect">
                <a:avLst/>
              </a:prstGeom>
              <a:blipFill>
                <a:blip r:embed="rId2"/>
                <a:stretch>
                  <a:fillRect l="-1221" t="-4061"/>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0073C591-B40A-496C-9969-FD4D2FF9E854}"/>
              </a:ext>
            </a:extLst>
          </p:cNvPr>
          <p:cNvPicPr>
            <a:picLocks noChangeAspect="1"/>
          </p:cNvPicPr>
          <p:nvPr/>
        </p:nvPicPr>
        <p:blipFill>
          <a:blip r:embed="rId3"/>
          <a:stretch>
            <a:fillRect/>
          </a:stretch>
        </p:blipFill>
        <p:spPr>
          <a:xfrm>
            <a:off x="-23038" y="0"/>
            <a:ext cx="9167037" cy="898008"/>
          </a:xfrm>
          <a:prstGeom prst="rect">
            <a:avLst/>
          </a:prstGeom>
        </p:spPr>
      </p:pic>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C4ABF56A-34B3-45BC-99C2-4A5B8A1B2643}"/>
                  </a:ext>
                </a:extLst>
              </p:cNvPr>
              <p:cNvSpPr/>
              <p:nvPr/>
            </p:nvSpPr>
            <p:spPr>
              <a:xfrm>
                <a:off x="82292" y="2919195"/>
                <a:ext cx="9061708" cy="830997"/>
              </a:xfrm>
              <a:prstGeom prst="rect">
                <a:avLst/>
              </a:prstGeom>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Luyện </a:t>
                </a:r>
                <a:r>
                  <a:rPr lang="en-US" sz="2400" b="1" dirty="0" err="1">
                    <a:solidFill>
                      <a:srgbClr val="FFFF00"/>
                    </a:solidFill>
                    <a:latin typeface="Times New Roman" panose="02020603050405020304" pitchFamily="18" charset="0"/>
                    <a:cs typeface="Times New Roman" panose="02020603050405020304" pitchFamily="18" charset="0"/>
                  </a:rPr>
                  <a:t>tập</a:t>
                </a:r>
                <a:r>
                  <a:rPr lang="en-US" sz="2400" b="1" dirty="0">
                    <a:solidFill>
                      <a:srgbClr val="FFFF00"/>
                    </a:solidFill>
                    <a:latin typeface="Times New Roman" panose="02020603050405020304" pitchFamily="18" charset="0"/>
                    <a:cs typeface="Times New Roman" panose="02020603050405020304" pitchFamily="18" charset="0"/>
                  </a:rPr>
                  <a:t> 2</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Cho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smtClean="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oMath>
                </a14:m>
                <a:r>
                  <a:rPr lang="en-US" sz="2400" dirty="0">
                    <a:solidFill>
                      <a:schemeClr val="bg1"/>
                    </a:solidFill>
                    <a:latin typeface="Times New Roman" panose="02020603050405020304" pitchFamily="18" charset="0"/>
                    <a:cs typeface="Times New Roman" panose="02020603050405020304" pitchFamily="18" charset="0"/>
                  </a:rPr>
                  <a:t>= -5n+7. </a:t>
                </a:r>
                <a:r>
                  <a:rPr lang="en-US" sz="2400" dirty="0" err="1">
                    <a:solidFill>
                      <a:schemeClr val="bg1"/>
                    </a:solidFill>
                    <a:latin typeface="Times New Roman" panose="02020603050405020304" pitchFamily="18" charset="0"/>
                    <a:cs typeface="Times New Roman" panose="02020603050405020304" pitchFamily="18" charset="0"/>
                  </a:rPr>
                  <a:t>Dãy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Vì</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sao</a:t>
                </a:r>
                <a:r>
                  <a:rPr lang="en-US" sz="2400" dirty="0">
                    <a:solidFill>
                      <a:schemeClr val="bg1"/>
                    </a:solidFill>
                    <a:latin typeface="Times New Roman" panose="02020603050405020304" pitchFamily="18" charset="0"/>
                    <a:cs typeface="Times New Roman" panose="02020603050405020304" pitchFamily="18" charset="0"/>
                  </a:rPr>
                  <a:t>?</a:t>
                </a:r>
                <a:endParaRPr lang="en-US" sz="2400" dirty="0"/>
              </a:p>
            </p:txBody>
          </p:sp>
        </mc:Choice>
        <mc:Fallback>
          <p:sp>
            <p:nvSpPr>
              <p:cNvPr id="8" name="Rectangle 7">
                <a:extLst>
                  <a:ext uri="{FF2B5EF4-FFF2-40B4-BE49-F238E27FC236}">
                    <a16:creationId xmlns:a16="http://schemas.microsoft.com/office/drawing/2014/main" id="{C4ABF56A-34B3-45BC-99C2-4A5B8A1B2643}"/>
                  </a:ext>
                </a:extLst>
              </p:cNvPr>
              <p:cNvSpPr>
                <a:spLocks noRot="1" noChangeAspect="1" noMove="1" noResize="1" noEditPoints="1" noAdjustHandles="1" noChangeArrowheads="1" noChangeShapeType="1" noTextEdit="1"/>
              </p:cNvSpPr>
              <p:nvPr/>
            </p:nvSpPr>
            <p:spPr>
              <a:xfrm>
                <a:off x="82292" y="2919195"/>
                <a:ext cx="9061708" cy="830997"/>
              </a:xfrm>
              <a:prstGeom prst="rect">
                <a:avLst/>
              </a:prstGeom>
              <a:blipFill>
                <a:blip r:embed="rId4"/>
                <a:stretch>
                  <a:fillRect l="-1009" t="-5882" b="-15441"/>
                </a:stretch>
              </a:blipFill>
            </p:spPr>
            <p:txBody>
              <a:bodyPr/>
              <a:lstStyle/>
              <a:p>
                <a:r>
                  <a:rPr lang="en-US">
                    <a:noFill/>
                  </a:rPr>
                  <a:t> </a:t>
                </a:r>
              </a:p>
            </p:txBody>
          </p:sp>
        </mc:Fallback>
      </mc:AlternateContent>
    </p:spTree>
    <p:extLst>
      <p:ext uri="{BB962C8B-B14F-4D97-AF65-F5344CB8AC3E}">
        <p14:creationId xmlns:p14="http://schemas.microsoft.com/office/powerpoint/2010/main" val="184580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69A73F1-B1D4-4275-AB14-D3C86902E560}" type="slidenum">
              <a:rPr lang="en-US" smtClean="0"/>
              <a:t>8</a:t>
            </a:fld>
            <a:endParaRPr lang="en-US"/>
          </a:p>
        </p:txBody>
      </p:sp>
      <p:sp>
        <p:nvSpPr>
          <p:cNvPr id="2" name="Rectangle 1">
            <a:extLst>
              <a:ext uri="{FF2B5EF4-FFF2-40B4-BE49-F238E27FC236}">
                <a16:creationId xmlns:a16="http://schemas.microsoft.com/office/drawing/2014/main" id="{93933F38-0DFF-42BB-97AD-43ED9D112ECA}"/>
              </a:ext>
            </a:extLst>
          </p:cNvPr>
          <p:cNvSpPr/>
          <p:nvPr/>
        </p:nvSpPr>
        <p:spPr>
          <a:xfrm>
            <a:off x="35442" y="1200150"/>
            <a:ext cx="2967479" cy="461665"/>
          </a:xfrm>
          <a:prstGeom prst="rect">
            <a:avLst/>
          </a:prstGeom>
        </p:spPr>
        <p:txBody>
          <a:bodyPr wrap="none">
            <a:spAutoFit/>
          </a:bodyPr>
          <a:lstStyle/>
          <a:p>
            <a:r>
              <a:rPr lang="en-US" sz="2400" b="1" dirty="0">
                <a:solidFill>
                  <a:srgbClr val="FFFF00"/>
                </a:solidFill>
                <a:latin typeface="Times New Roman" panose="02020603050405020304" pitchFamily="18" charset="0"/>
                <a:cs typeface="Times New Roman" panose="02020603050405020304" pitchFamily="18" charset="0"/>
              </a:rPr>
              <a:t>II. </a:t>
            </a: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hạng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tổng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quát</a:t>
            </a:r>
            <a:endParaRPr lang="en-US" sz="2400" dirty="0"/>
          </a:p>
        </p:txBody>
      </p:sp>
      <p:pic>
        <p:nvPicPr>
          <p:cNvPr id="9" name="Picture 8">
            <a:extLst>
              <a:ext uri="{FF2B5EF4-FFF2-40B4-BE49-F238E27FC236}">
                <a16:creationId xmlns:a16="http://schemas.microsoft.com/office/drawing/2014/main" id="{A33ABEBF-D838-469B-AA2A-9BD49BEFDE77}"/>
              </a:ext>
            </a:extLst>
          </p:cNvPr>
          <p:cNvPicPr>
            <a:picLocks noChangeAspect="1"/>
          </p:cNvPicPr>
          <p:nvPr/>
        </p:nvPicPr>
        <p:blipFill>
          <a:blip r:embed="rId2"/>
          <a:stretch>
            <a:fillRect/>
          </a:stretch>
        </p:blipFill>
        <p:spPr>
          <a:xfrm>
            <a:off x="0" y="1809750"/>
            <a:ext cx="762000" cy="762000"/>
          </a:xfrm>
          <a:prstGeom prst="rect">
            <a:avLst/>
          </a:prstGeom>
        </p:spPr>
      </p:pic>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1418CBD0-3098-400D-A633-4346B423AF32}"/>
                  </a:ext>
                </a:extLst>
              </p:cNvPr>
              <p:cNvSpPr/>
              <p:nvPr/>
            </p:nvSpPr>
            <p:spPr>
              <a:xfrm>
                <a:off x="304800" y="2828835"/>
                <a:ext cx="9143998" cy="1200329"/>
              </a:xfrm>
              <a:prstGeom prst="rect">
                <a:avLst/>
              </a:prstGeom>
            </p:spPr>
            <p:txBody>
              <a:bodyPr wrap="square">
                <a:spAutoFit/>
              </a:bodyPr>
              <a:lstStyle/>
              <a:p>
                <a:r>
                  <a:rPr lang="en-US" sz="2400" dirty="0">
                    <a:solidFill>
                      <a:schemeClr val="bg1"/>
                    </a:solidFill>
                    <a:latin typeface="Times New Roman" panose="02020603050405020304" pitchFamily="18" charset="0"/>
                    <a:cs typeface="Times New Roman" panose="02020603050405020304" pitchFamily="18" charset="0"/>
                  </a:rPr>
                  <a:t>Cho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solidFill>
                      <a:schemeClr val="bg1"/>
                    </a:solidFill>
                    <a:latin typeface="Times New Roman" panose="02020603050405020304" pitchFamily="18" charset="0"/>
                    <a:cs typeface="Times New Roman" panose="02020603050405020304" pitchFamily="18" charset="0"/>
                  </a:rPr>
                  <a:t>= 9 </a:t>
                </a:r>
                <a:r>
                  <a:rPr lang="en-US" sz="2400" dirty="0" err="1">
                    <a:solidFill>
                      <a:schemeClr val="bg1"/>
                    </a:solidFill>
                    <a:latin typeface="Times New Roman" panose="02020603050405020304" pitchFamily="18" charset="0"/>
                    <a:cs typeface="Times New Roman" panose="02020603050405020304" pitchFamily="18" charset="0"/>
                  </a:rPr>
                  <a:t>công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sai</a:t>
                </a:r>
                <a:r>
                  <a:rPr lang="en-US" sz="2400" dirty="0">
                    <a:solidFill>
                      <a:schemeClr val="bg1"/>
                    </a:solidFill>
                    <a:latin typeface="Times New Roman" panose="02020603050405020304" pitchFamily="18" charset="0"/>
                    <a:cs typeface="Times New Roman" panose="02020603050405020304" pitchFamily="18" charset="0"/>
                  </a:rPr>
                  <a:t> d . </a:t>
                </a:r>
              </a:p>
              <a:p>
                <a:pPr marL="342900" indent="-342900">
                  <a:buAutoNum type="alphaLcParenR"/>
                </a:pPr>
                <a:r>
                  <a:rPr lang="en-US" sz="2400" dirty="0" err="1">
                    <a:solidFill>
                      <a:schemeClr val="bg1"/>
                    </a:solidFill>
                    <a:latin typeface="Times New Roman" panose="02020603050405020304" pitchFamily="18" charset="0"/>
                    <a:cs typeface="Times New Roman" panose="02020603050405020304" pitchFamily="18" charset="0"/>
                  </a:rPr>
                  <a:t>Viết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năm</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hạng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cấp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cộng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đó</a:t>
                </a:r>
                <a:r>
                  <a:rPr lang="en-US" sz="2400" dirty="0">
                    <a:solidFill>
                      <a:schemeClr val="bg1"/>
                    </a:solidFill>
                    <a:latin typeface="Times New Roman" panose="02020603050405020304" pitchFamily="18" charset="0"/>
                    <a:cs typeface="Times New Roman" panose="02020603050405020304" pitchFamily="18" charset="0"/>
                  </a:rPr>
                  <a:t>.</a:t>
                </a:r>
              </a:p>
              <a:p>
                <a:pPr marL="342900" indent="-342900">
                  <a:buAutoNum type="alphaLcParenR"/>
                </a:pPr>
                <a:r>
                  <a:rPr lang="en-US" sz="2400" dirty="0" err="1">
                    <a:solidFill>
                      <a:schemeClr val="bg1"/>
                    </a:solidFill>
                    <a:latin typeface="Times New Roman" panose="02020603050405020304" pitchFamily="18" charset="0"/>
                    <a:cs typeface="Times New Roman" panose="02020603050405020304" pitchFamily="18" charset="0"/>
                  </a:rPr>
                  <a:t>Dự</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đoán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thức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smtClean="0">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oMath>
                </a14:m>
                <a:r>
                  <a:rPr lang="en-US" sz="2400" dirty="0">
                    <a:solidFill>
                      <a:schemeClr val="bg1"/>
                    </a:solidFill>
                    <a:latin typeface="Times New Roman" panose="02020603050405020304" pitchFamily="18" charset="0"/>
                    <a:cs typeface="Times New Roman" panose="02020603050405020304" pitchFamily="18" charset="0"/>
                  </a:rPr>
                  <a:t> theo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b="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và</a:t>
                </a:r>
                <a:r>
                  <a:rPr lang="en-US" sz="2400" dirty="0">
                    <a:solidFill>
                      <a:schemeClr val="bg1"/>
                    </a:solidFill>
                    <a:latin typeface="Times New Roman" panose="02020603050405020304" pitchFamily="18" charset="0"/>
                    <a:cs typeface="Times New Roman" panose="02020603050405020304" pitchFamily="18" charset="0"/>
                  </a:rPr>
                  <a:t> d</a:t>
                </a:r>
              </a:p>
            </p:txBody>
          </p:sp>
        </mc:Choice>
        <mc:Fallback xmlns="">
          <p:sp>
            <p:nvSpPr>
              <p:cNvPr id="7" name="Rectangle 6">
                <a:extLst>
                  <a:ext uri="{FF2B5EF4-FFF2-40B4-BE49-F238E27FC236}">
                    <a16:creationId xmlns:a16="http://schemas.microsoft.com/office/drawing/2014/main" id="{1418CBD0-3098-400D-A633-4346B423AF32}"/>
                  </a:ext>
                </a:extLst>
              </p:cNvPr>
              <p:cNvSpPr>
                <a:spLocks noRot="1" noChangeAspect="1" noMove="1" noResize="1" noEditPoints="1" noAdjustHandles="1" noChangeArrowheads="1" noChangeShapeType="1" noTextEdit="1"/>
              </p:cNvSpPr>
              <p:nvPr/>
            </p:nvSpPr>
            <p:spPr>
              <a:xfrm>
                <a:off x="304800" y="2828835"/>
                <a:ext cx="9143998" cy="1200329"/>
              </a:xfrm>
              <a:prstGeom prst="rect">
                <a:avLst/>
              </a:prstGeom>
              <a:blipFill>
                <a:blip r:embed="rId4"/>
                <a:stretch>
                  <a:fillRect l="-1000" t="-4061" b="-10660"/>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2DF3AC14-ADCF-4D55-9410-35B2CF2CFF88}"/>
              </a:ext>
            </a:extLst>
          </p:cNvPr>
          <p:cNvPicPr>
            <a:picLocks noChangeAspect="1"/>
          </p:cNvPicPr>
          <p:nvPr/>
        </p:nvPicPr>
        <p:blipFill>
          <a:blip r:embed="rId5"/>
          <a:stretch>
            <a:fillRect/>
          </a:stretch>
        </p:blipFill>
        <p:spPr>
          <a:xfrm>
            <a:off x="-23038" y="0"/>
            <a:ext cx="9167037" cy="898008"/>
          </a:xfrm>
          <a:prstGeom prst="rect">
            <a:avLst/>
          </a:prstGeom>
        </p:spPr>
      </p:pic>
    </p:spTree>
    <p:extLst>
      <p:ext uri="{BB962C8B-B14F-4D97-AF65-F5344CB8AC3E}">
        <p14:creationId xmlns:p14="http://schemas.microsoft.com/office/powerpoint/2010/main" val="284392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BCA12E-4BA1-46F8-8384-8D1EB22E5430}"/>
              </a:ext>
            </a:extLst>
          </p:cNvPr>
          <p:cNvSpPr>
            <a:spLocks noGrp="1"/>
          </p:cNvSpPr>
          <p:nvPr>
            <p:ph type="sldNum" sz="quarter" idx="12"/>
          </p:nvPr>
        </p:nvSpPr>
        <p:spPr/>
        <p:txBody>
          <a:bodyPr/>
          <a:lstStyle/>
          <a:p>
            <a:fld id="{769A73F1-B1D4-4275-AB14-D3C86902E560}" type="slidenum">
              <a:rPr lang="en-US" smtClean="0"/>
              <a:t>9</a:t>
            </a:fld>
            <a:endParaRPr lang="en-US"/>
          </a:p>
        </p:txBody>
      </p:sp>
      <p:sp>
        <p:nvSpPr>
          <p:cNvPr id="3" name="Rectangle 2">
            <a:extLst>
              <a:ext uri="{FF2B5EF4-FFF2-40B4-BE49-F238E27FC236}">
                <a16:creationId xmlns:a16="http://schemas.microsoft.com/office/drawing/2014/main" id="{47075043-54B2-401C-B730-AC96563C3336}"/>
              </a:ext>
            </a:extLst>
          </p:cNvPr>
          <p:cNvSpPr/>
          <p:nvPr/>
        </p:nvSpPr>
        <p:spPr>
          <a:xfrm>
            <a:off x="145314" y="828395"/>
            <a:ext cx="8458200" cy="579967"/>
          </a:xfrm>
          <a:prstGeom prst="rect">
            <a:avLst/>
          </a:prstGeom>
        </p:spPr>
        <p:txBody>
          <a:bodyPr wrap="square">
            <a:spAutoFit/>
          </a:bodyPr>
          <a:lstStyle/>
          <a:p>
            <a:pPr>
              <a:lnSpc>
                <a:spcPct val="150000"/>
              </a:lnSpc>
            </a:pPr>
            <a:r>
              <a:rPr lang="en-US" sz="2400" b="1" dirty="0" err="1">
                <a:solidFill>
                  <a:srgbClr val="FFFF00"/>
                </a:solidFill>
                <a:latin typeface="Times New Roman" panose="02020603050405020304" pitchFamily="18" charset="0"/>
                <a:cs typeface="Times New Roman" panose="02020603050405020304" pitchFamily="18" charset="0"/>
              </a:rPr>
              <a:t>Kiến</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thức</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trọng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tâm</a:t>
            </a:r>
            <a:r>
              <a:rPr lang="en-US" sz="2400" b="1" dirty="0">
                <a:solidFill>
                  <a:srgbClr val="FFFF00"/>
                </a:solidFill>
                <a:latin typeface="Times New Roman" panose="02020603050405020304" pitchFamily="18" charset="0"/>
                <a:cs typeface="Times New Roman" panose="02020603050405020304" pitchFamily="18" charset="0"/>
              </a:rPr>
              <a:t>: </a:t>
            </a:r>
            <a:endParaRPr lang="en-US" sz="2400" b="1" dirty="0">
              <a:solidFill>
                <a:schemeClr val="bg1"/>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8AC1DF3-E7E9-4748-A5E7-4C74AEABD587}"/>
              </a:ext>
            </a:extLst>
          </p:cNvPr>
          <p:cNvPicPr>
            <a:picLocks noChangeAspect="1"/>
          </p:cNvPicPr>
          <p:nvPr/>
        </p:nvPicPr>
        <p:blipFill>
          <a:blip r:embed="rId2"/>
          <a:stretch>
            <a:fillRect/>
          </a:stretch>
        </p:blipFill>
        <p:spPr>
          <a:xfrm>
            <a:off x="-23038" y="0"/>
            <a:ext cx="9167037" cy="898008"/>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730969DE-5721-4F16-8680-ADEFA1F84BEC}"/>
                  </a:ext>
                </a:extLst>
              </p:cNvPr>
              <p:cNvSpPr/>
              <p:nvPr/>
            </p:nvSpPr>
            <p:spPr>
              <a:xfrm>
                <a:off x="138225" y="1408362"/>
                <a:ext cx="8968560" cy="1687963"/>
              </a:xfrm>
              <a:prstGeom prst="rect">
                <a:avLst/>
              </a:prstGeom>
            </p:spPr>
            <p:txBody>
              <a:bodyPr wrap="square">
                <a:spAutoFit/>
              </a:bodyPr>
              <a:lstStyle/>
              <a:p>
                <a:pPr algn="just">
                  <a:lnSpc>
                    <a:spcPct val="150000"/>
                  </a:lnSpc>
                  <a:spcAft>
                    <a:spcPts val="0"/>
                  </a:spcAft>
                </a:pP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Nếu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hạng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d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hạng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quát</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e>
                    </m:d>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8" name="Rectangle 7">
                <a:extLst>
                  <a:ext uri="{FF2B5EF4-FFF2-40B4-BE49-F238E27FC236}">
                    <a16:creationId xmlns:a16="http://schemas.microsoft.com/office/drawing/2014/main" id="{730969DE-5721-4F16-8680-ADEFA1F84BEC}"/>
                  </a:ext>
                </a:extLst>
              </p:cNvPr>
              <p:cNvSpPr>
                <a:spLocks noRot="1" noChangeAspect="1" noMove="1" noResize="1" noEditPoints="1" noAdjustHandles="1" noChangeArrowheads="1" noChangeShapeType="1" noTextEdit="1"/>
              </p:cNvSpPr>
              <p:nvPr/>
            </p:nvSpPr>
            <p:spPr>
              <a:xfrm>
                <a:off x="138225" y="1408362"/>
                <a:ext cx="8968560" cy="1687963"/>
              </a:xfrm>
              <a:prstGeom prst="rect">
                <a:avLst/>
              </a:prstGeom>
              <a:blipFill>
                <a:blip r:embed="rId3"/>
                <a:stretch>
                  <a:fillRect l="-1088" r="-1020" b="-758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a:extLst>
                  <a:ext uri="{FF2B5EF4-FFF2-40B4-BE49-F238E27FC236}">
                    <a16:creationId xmlns:a16="http://schemas.microsoft.com/office/drawing/2014/main" id="{C957F2ED-138C-4AB6-9DD6-902D0C52FCA6}"/>
                  </a:ext>
                </a:extLst>
              </p:cNvPr>
              <p:cNvSpPr/>
              <p:nvPr/>
            </p:nvSpPr>
            <p:spPr>
              <a:xfrm>
                <a:off x="145314" y="3028235"/>
                <a:ext cx="8153400" cy="1879938"/>
              </a:xfrm>
              <a:prstGeom prst="rect">
                <a:avLst/>
              </a:prstGeom>
            </p:spPr>
            <p:txBody>
              <a:bodyPr wrap="square">
                <a:spAutoFit/>
              </a:bodyPr>
              <a:lstStyle/>
              <a:p>
                <a:pPr>
                  <a:lnSpc>
                    <a:spcPct val="150000"/>
                  </a:lnSpc>
                  <a:spcAft>
                    <a:spcPts val="0"/>
                  </a:spcAft>
                </a:pPr>
                <a:r>
                  <a:rPr lang="en-US" sz="24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50000"/>
                  </a:lnSpc>
                  <a:spcAft>
                    <a:spcPts val="0"/>
                  </a:spcAft>
                </a:pPr>
                <a:r>
                  <a:rPr lang="en-US"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≠0</m:t>
                    </m:r>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e>
                    </m:d>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oMath>
                </a14:m>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Ta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𝑑</m:t>
                        </m:r>
                      </m:den>
                    </m:f>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𝑛</m:t>
                    </m:r>
                    <m:r>
                      <a:rPr lang="en-US" sz="2400" i="1">
                        <a:solidFill>
                          <a:schemeClr val="bg1"/>
                        </a:solidFill>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11" name="Rectangle 10">
                <a:extLst>
                  <a:ext uri="{FF2B5EF4-FFF2-40B4-BE49-F238E27FC236}">
                    <a16:creationId xmlns:a16="http://schemas.microsoft.com/office/drawing/2014/main" id="{C957F2ED-138C-4AB6-9DD6-902D0C52FCA6}"/>
                  </a:ext>
                </a:extLst>
              </p:cNvPr>
              <p:cNvSpPr>
                <a:spLocks noRot="1" noChangeAspect="1" noMove="1" noResize="1" noEditPoints="1" noAdjustHandles="1" noChangeArrowheads="1" noChangeShapeType="1" noTextEdit="1"/>
              </p:cNvSpPr>
              <p:nvPr/>
            </p:nvSpPr>
            <p:spPr>
              <a:xfrm>
                <a:off x="145314" y="3028235"/>
                <a:ext cx="8153400" cy="1879938"/>
              </a:xfrm>
              <a:prstGeom prst="rect">
                <a:avLst/>
              </a:prstGeom>
              <a:blipFill>
                <a:blip r:embed="rId4"/>
                <a:stretch>
                  <a:fillRect l="-1197" b="-2273"/>
                </a:stretch>
              </a:blipFill>
            </p:spPr>
            <p:txBody>
              <a:bodyPr/>
              <a:lstStyle/>
              <a:p>
                <a:r>
                  <a:rPr lang="en-US">
                    <a:noFill/>
                  </a:rPr>
                  <a:t> </a:t>
                </a:r>
              </a:p>
            </p:txBody>
          </p:sp>
        </mc:Fallback>
      </mc:AlternateContent>
    </p:spTree>
    <p:extLst>
      <p:ext uri="{BB962C8B-B14F-4D97-AF65-F5344CB8AC3E}">
        <p14:creationId xmlns:p14="http://schemas.microsoft.com/office/powerpoint/2010/main" val="168156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762</Words>
  <Application>Microsoft Office PowerPoint</Application>
  <PresentationFormat>On-screen Show (16:9)</PresentationFormat>
  <Paragraphs>77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50</cp:revision>
  <dcterms:created xsi:type="dcterms:W3CDTF">2021-06-12T23:57:01Z</dcterms:created>
  <dcterms:modified xsi:type="dcterms:W3CDTF">2023-08-21T14:46:08Z</dcterms:modified>
</cp:coreProperties>
</file>