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2"/>
  </p:notesMasterIdLst>
  <p:sldIdLst>
    <p:sldId id="313" r:id="rId3"/>
    <p:sldId id="301" r:id="rId4"/>
    <p:sldId id="308" r:id="rId5"/>
    <p:sldId id="309" r:id="rId6"/>
    <p:sldId id="310" r:id="rId7"/>
    <p:sldId id="312" r:id="rId8"/>
    <p:sldId id="315" r:id="rId9"/>
    <p:sldId id="316" r:id="rId10"/>
    <p:sldId id="317" r:id="rId11"/>
    <p:sldId id="319" r:id="rId12"/>
    <p:sldId id="320" r:id="rId13"/>
    <p:sldId id="348" r:id="rId14"/>
    <p:sldId id="322" r:id="rId15"/>
    <p:sldId id="326" r:id="rId16"/>
    <p:sldId id="327" r:id="rId17"/>
    <p:sldId id="338" r:id="rId18"/>
    <p:sldId id="343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</p:sldIdLst>
  <p:sldSz cx="24384000" cy="13716000"/>
  <p:notesSz cx="6858000" cy="9144000"/>
  <p:custDataLst>
    <p:tags r:id="rId3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139" autoAdjust="0"/>
  </p:normalViewPr>
  <p:slideViewPr>
    <p:cSldViewPr>
      <p:cViewPr varScale="1">
        <p:scale>
          <a:sx n="34" d="100"/>
          <a:sy n="34" d="100"/>
        </p:scale>
        <p:origin x="234" y="9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vi/resource/34425234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3.png"/><Relationship Id="rId4" Type="http://schemas.openxmlformats.org/officeDocument/2006/relationships/oleObject" Target="../embeddings/oleObject3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77.jpeg"/><Relationship Id="rId7" Type="http://schemas.openxmlformats.org/officeDocument/2006/relationships/slide" Target="slide23.xml"/><Relationship Id="rId12" Type="http://schemas.openxmlformats.org/officeDocument/2006/relationships/slide" Target="slide2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slide" Target="slide29.xml"/><Relationship Id="rId5" Type="http://schemas.openxmlformats.org/officeDocument/2006/relationships/image" Target="../media/image79.jpeg"/><Relationship Id="rId10" Type="http://schemas.openxmlformats.org/officeDocument/2006/relationships/slide" Target="slide24.xml"/><Relationship Id="rId4" Type="http://schemas.openxmlformats.org/officeDocument/2006/relationships/image" Target="../media/image78.jpeg"/><Relationship Id="rId9" Type="http://schemas.openxmlformats.org/officeDocument/2006/relationships/slide" Target="slide2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84.wmf"/><Relationship Id="rId3" Type="http://schemas.openxmlformats.org/officeDocument/2006/relationships/slide" Target="slide22.xml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41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83.wmf"/><Relationship Id="rId5" Type="http://schemas.openxmlformats.org/officeDocument/2006/relationships/image" Target="../media/image80.wmf"/><Relationship Id="rId15" Type="http://schemas.openxmlformats.org/officeDocument/2006/relationships/image" Target="../media/image85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4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90.wmf"/><Relationship Id="rId3" Type="http://schemas.openxmlformats.org/officeDocument/2006/relationships/slide" Target="slide22.xml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47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89.wmf"/><Relationship Id="rId5" Type="http://schemas.openxmlformats.org/officeDocument/2006/relationships/image" Target="../media/image86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8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95.wmf"/><Relationship Id="rId3" Type="http://schemas.openxmlformats.org/officeDocument/2006/relationships/slide" Target="slide22.xml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52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94.wmf"/><Relationship Id="rId5" Type="http://schemas.openxmlformats.org/officeDocument/2006/relationships/image" Target="../media/image91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9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slide" Target="slide22.xml"/><Relationship Id="rId7" Type="http://schemas.openxmlformats.org/officeDocument/2006/relationships/image" Target="../media/image97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99.wmf"/><Relationship Id="rId5" Type="http://schemas.openxmlformats.org/officeDocument/2006/relationships/image" Target="../media/image96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9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104.wmf"/><Relationship Id="rId3" Type="http://schemas.openxmlformats.org/officeDocument/2006/relationships/slide" Target="slide22.xml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61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103.wmf"/><Relationship Id="rId5" Type="http://schemas.openxmlformats.org/officeDocument/2006/relationships/image" Target="../media/image100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10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slide" Target="slide22.xml"/><Relationship Id="rId7" Type="http://schemas.openxmlformats.org/officeDocument/2006/relationships/image" Target="../media/image106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10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jpeg"/><Relationship Id="rId4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7" Type="http://schemas.openxmlformats.org/officeDocument/2006/relationships/image" Target="../media/image111.w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6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wmf"/><Relationship Id="rId12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1.png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21.emf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5.emf"/><Relationship Id="rId9" Type="http://schemas.openxmlformats.org/officeDocument/2006/relationships/image" Target="../media/image18.png"/><Relationship Id="rId14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40.emf"/><Relationship Id="rId26" Type="http://schemas.openxmlformats.org/officeDocument/2006/relationships/image" Target="../media/image44.emf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21.bin"/><Relationship Id="rId25" Type="http://schemas.openxmlformats.org/officeDocument/2006/relationships/oleObject" Target="../embeddings/oleObject25.bin"/><Relationship Id="rId2" Type="http://schemas.openxmlformats.org/officeDocument/2006/relationships/image" Target="../media/image32.emf"/><Relationship Id="rId16" Type="http://schemas.openxmlformats.org/officeDocument/2006/relationships/image" Target="../media/image39.emf"/><Relationship Id="rId20" Type="http://schemas.openxmlformats.org/officeDocument/2006/relationships/image" Target="../media/image41.emf"/><Relationship Id="rId29" Type="http://schemas.openxmlformats.org/officeDocument/2006/relationships/oleObject" Target="../embeddings/oleObject27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18.bin"/><Relationship Id="rId24" Type="http://schemas.openxmlformats.org/officeDocument/2006/relationships/image" Target="../media/image43.emf"/><Relationship Id="rId32" Type="http://schemas.openxmlformats.org/officeDocument/2006/relationships/image" Target="../media/image47.emf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4.bin"/><Relationship Id="rId28" Type="http://schemas.openxmlformats.org/officeDocument/2006/relationships/image" Target="../media/image45.emf"/><Relationship Id="rId10" Type="http://schemas.openxmlformats.org/officeDocument/2006/relationships/image" Target="../media/image36.emf"/><Relationship Id="rId19" Type="http://schemas.openxmlformats.org/officeDocument/2006/relationships/oleObject" Target="../embeddings/oleObject22.bin"/><Relationship Id="rId31" Type="http://schemas.openxmlformats.org/officeDocument/2006/relationships/oleObject" Target="../embeddings/oleObject28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8.emf"/><Relationship Id="rId22" Type="http://schemas.openxmlformats.org/officeDocument/2006/relationships/image" Target="../media/image42.emf"/><Relationship Id="rId27" Type="http://schemas.openxmlformats.org/officeDocument/2006/relationships/oleObject" Target="../embeddings/oleObject26.bin"/><Relationship Id="rId30" Type="http://schemas.openxmlformats.org/officeDocument/2006/relationships/image" Target="../media/image4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12.x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emf"/><Relationship Id="rId7" Type="http://schemas.openxmlformats.org/officeDocument/2006/relationships/image" Target="../media/image51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50.emf"/><Relationship Id="rId4" Type="http://schemas.openxmlformats.org/officeDocument/2006/relationships/oleObject" Target="../embeddings/oleObject3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2138354"/>
            <a:ext cx="13944600" cy="11207982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406767" y="2586689"/>
            <a:ext cx="14506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  <a:latin typeface="+mj-lt"/>
              </a:rPr>
              <a:t>    </a:t>
            </a:r>
            <a:r>
              <a:rPr lang="vi-VN" sz="4400" b="1">
                <a:solidFill>
                  <a:srgbClr val="FFFF00"/>
                </a:solidFill>
                <a:latin typeface="+mj-lt"/>
              </a:rPr>
              <a:t>CHƯƠNG I</a:t>
            </a:r>
            <a:r>
              <a:rPr lang="en-US" sz="4400" b="1">
                <a:solidFill>
                  <a:srgbClr val="FFFF00"/>
                </a:solidFill>
                <a:latin typeface="+mj-lt"/>
              </a:rPr>
              <a:t>V</a:t>
            </a:r>
            <a:r>
              <a:rPr lang="vi-VN" sz="4400" b="1">
                <a:solidFill>
                  <a:srgbClr val="FFFF00"/>
                </a:solidFill>
                <a:latin typeface="+mj-lt"/>
              </a:rPr>
              <a:t>. </a:t>
            </a:r>
            <a:r>
              <a:rPr lang="en-US" sz="4400" b="1">
                <a:solidFill>
                  <a:srgbClr val="FFFF00"/>
                </a:solidFill>
                <a:latin typeface="+mj-lt"/>
              </a:rPr>
              <a:t>HỆ THỨC LƯỢNG TRONG TAM GIÁC. VEC TƠ</a:t>
            </a:r>
            <a:endParaRPr lang="vi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6722" y="4774691"/>
            <a:ext cx="12862308" cy="78745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014" y="4953001"/>
            <a:ext cx="10991185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/>
          <p:nvPr/>
        </p:nvGrpSpPr>
        <p:grpSpPr>
          <a:xfrm>
            <a:off x="658212" y="1991276"/>
            <a:ext cx="22486206" cy="3908644"/>
            <a:chOff x="1268078" y="3405486"/>
            <a:chExt cx="22486206" cy="1548396"/>
          </a:xfrm>
        </p:grpSpPr>
        <p:sp>
          <p:nvSpPr>
            <p:cNvPr id="3" name="Rounded Rectangle 2"/>
            <p:cNvSpPr/>
            <p:nvPr/>
          </p:nvSpPr>
          <p:spPr>
            <a:xfrm>
              <a:off x="1532360" y="3579402"/>
              <a:ext cx="22221924" cy="137448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4" name="Group 10"/>
          <p:cNvGrpSpPr/>
          <p:nvPr/>
        </p:nvGrpSpPr>
        <p:grpSpPr>
          <a:xfrm>
            <a:off x="857211" y="5345175"/>
            <a:ext cx="22323065" cy="7837426"/>
            <a:chOff x="1270511" y="5867400"/>
            <a:chExt cx="21819676" cy="3760895"/>
          </a:xfrm>
        </p:grpSpPr>
        <p:sp>
          <p:nvSpPr>
            <p:cNvPr id="35" name="Rounded Rectangle 34"/>
            <p:cNvSpPr/>
            <p:nvPr/>
          </p:nvSpPr>
          <p:spPr>
            <a:xfrm>
              <a:off x="1272210" y="6139011"/>
              <a:ext cx="21817977" cy="34892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E7B727A-31D9-F7EF-9E86-978D210488C3}"/>
              </a:ext>
            </a:extLst>
          </p:cNvPr>
          <p:cNvGrpSpPr/>
          <p:nvPr/>
        </p:nvGrpSpPr>
        <p:grpSpPr>
          <a:xfrm>
            <a:off x="4402681" y="2247707"/>
            <a:ext cx="15206596" cy="911941"/>
            <a:chOff x="4402681" y="2247707"/>
            <a:chExt cx="15206596" cy="911941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02681" y="2247707"/>
              <a:ext cx="12589919" cy="91194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32752" y="2385014"/>
              <a:ext cx="2676525" cy="774634"/>
            </a:xfrm>
            <a:prstGeom prst="rect">
              <a:avLst/>
            </a:prstGeom>
          </p:spPr>
        </p:pic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431" y="3220279"/>
            <a:ext cx="6546177" cy="242911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6108" y="6109012"/>
            <a:ext cx="9525000" cy="246068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8849872"/>
            <a:ext cx="17145000" cy="410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11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228600" y="2327061"/>
            <a:ext cx="22486206" cy="9255340"/>
            <a:chOff x="1268078" y="3405486"/>
            <a:chExt cx="22486206" cy="8443496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1"/>
              <a:ext cx="22221924" cy="826958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679951" y="13179473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796" y="2519024"/>
            <a:ext cx="8727804" cy="21291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674" y="5334000"/>
            <a:ext cx="1402652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44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846534" y="1814635"/>
            <a:ext cx="22595914" cy="5930509"/>
            <a:chOff x="1268078" y="3405486"/>
            <a:chExt cx="22595914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59" y="3579401"/>
              <a:ext cx="22331633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65" name="Group 10"/>
          <p:cNvGrpSpPr/>
          <p:nvPr/>
        </p:nvGrpSpPr>
        <p:grpSpPr>
          <a:xfrm>
            <a:off x="1176005" y="7894914"/>
            <a:ext cx="22347506" cy="5318643"/>
            <a:chOff x="1270511" y="5784015"/>
            <a:chExt cx="22347506" cy="5884181"/>
          </a:xfrm>
        </p:grpSpPr>
        <p:sp>
          <p:nvSpPr>
            <p:cNvPr id="66" name="Rounded Rectangle 65"/>
            <p:cNvSpPr/>
            <p:nvPr/>
          </p:nvSpPr>
          <p:spPr>
            <a:xfrm>
              <a:off x="1272210" y="6139010"/>
              <a:ext cx="22345807" cy="5529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784015"/>
              <a:ext cx="5100080" cy="928847"/>
              <a:chOff x="1224541" y="6222582"/>
              <a:chExt cx="5100080" cy="92884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3684221" y="4434831"/>
                <a:ext cx="752433" cy="452836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88217" y="6222582"/>
                <a:ext cx="3711272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2,3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778026" y="2101418"/>
            <a:ext cx="243314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BÀI TẬP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2440017"/>
            <a:ext cx="3581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NHÓM 1: ý a</a:t>
            </a:r>
          </a:p>
          <a:p>
            <a:r>
              <a:rPr lang="en-US" dirty="0"/>
              <a:t>NHÓM 2: ý b</a:t>
            </a:r>
          </a:p>
          <a:p>
            <a:r>
              <a:rPr lang="en-US" dirty="0"/>
              <a:t>NHÓM 3: ý c</a:t>
            </a:r>
          </a:p>
          <a:p>
            <a:r>
              <a:rPr lang="en-US" dirty="0"/>
              <a:t>NHÓM 4: Ý 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5902" y="8935487"/>
            <a:ext cx="848489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Học sinh toàn lớp thảo luận cặp đôi</a:t>
            </a:r>
          </a:p>
          <a:p>
            <a:r>
              <a:rPr lang="en-US"/>
              <a:t> và trình bày ra giấy lời giải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0" y="2129198"/>
            <a:ext cx="9601200" cy="5338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200" y="8215791"/>
            <a:ext cx="11019119" cy="464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60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2577" y="1939604"/>
            <a:ext cx="22488845" cy="5204018"/>
            <a:chOff x="1076414" y="4377894"/>
            <a:chExt cx="22061399" cy="5204018"/>
          </a:xfrm>
        </p:grpSpPr>
        <p:grpSp>
          <p:nvGrpSpPr>
            <p:cNvPr id="3" name="Group 5"/>
            <p:cNvGrpSpPr/>
            <p:nvPr/>
          </p:nvGrpSpPr>
          <p:grpSpPr>
            <a:xfrm>
              <a:off x="1269087" y="4454915"/>
              <a:ext cx="21868726" cy="5126997"/>
              <a:chOff x="533510" y="998829"/>
              <a:chExt cx="8611674" cy="2018521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33510" y="998829"/>
                <a:ext cx="8611674" cy="201852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65"/>
            <p:cNvGrpSpPr/>
            <p:nvPr/>
          </p:nvGrpSpPr>
          <p:grpSpPr>
            <a:xfrm>
              <a:off x="1076414" y="4377894"/>
              <a:ext cx="3776573" cy="781943"/>
              <a:chOff x="166396" y="8755081"/>
              <a:chExt cx="3776573" cy="781943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558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679951" y="13179473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5" name="Rectangle 24"/>
          <p:cNvSpPr/>
          <p:nvPr/>
        </p:nvSpPr>
        <p:spPr>
          <a:xfrm>
            <a:off x="909683" y="3955402"/>
            <a:ext cx="10280828" cy="810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4400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https://wordwall.net/vi/resource/34425234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1341" y="3046423"/>
            <a:ext cx="2145425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HỌC SINH TRUY CẬP ĐƯỜNG LINK VÀ LÀM BÀI TRẮC NGHIỆM DƯỚI DẠNG TRÒ CHƠI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80840" y="1883414"/>
            <a:ext cx="547641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 TẬP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3161307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2438399"/>
            <a:ext cx="22631400" cy="11582400"/>
            <a:chOff x="1404922" y="3480127"/>
            <a:chExt cx="21868726" cy="1050815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86539"/>
              <a:ext cx="21868726" cy="10501742"/>
              <a:chOff x="1404922" y="3486539"/>
              <a:chExt cx="21868726" cy="1050174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45135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III. MỘT SỐ ỨNG DỤNG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1908566" y="8082818"/>
            <a:ext cx="19583400" cy="4524315"/>
            <a:chOff x="1908566" y="8082818"/>
            <a:chExt cx="19583400" cy="4524315"/>
          </a:xfrm>
        </p:grpSpPr>
        <p:sp>
          <p:nvSpPr>
            <p:cNvPr id="9" name="TextBox 8"/>
            <p:cNvSpPr txBox="1"/>
            <p:nvPr/>
          </p:nvSpPr>
          <p:spPr>
            <a:xfrm>
              <a:off x="1908566" y="8082818"/>
              <a:ext cx="19583400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1: </a:t>
              </a:r>
              <a:r>
                <a:rPr lang="en-US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 minh định lí Côsin</a:t>
              </a:r>
            </a:p>
            <a:p>
              <a:r>
                <a:rPr lang="en-US" sz="4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2</a:t>
              </a:r>
              <a:r>
                <a:rPr lang="en-US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: Chứng minh định lí Pitago thuận bằng cách sử dụng tích vô hướng</a:t>
              </a:r>
            </a:p>
            <a:p>
              <a:r>
                <a:rPr lang="en-US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tam giác ABC vuông tại A, chứng minh rằng </a:t>
              </a:r>
            </a:p>
            <a:p>
              <a:r>
                <a:rPr lang="en-US" sz="4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3:</a:t>
              </a:r>
              <a:r>
                <a:rPr lang="en-US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Chứng minh định lí Pitago đảo bằng cách sử dụng tích vô hướng</a:t>
              </a:r>
            </a:p>
            <a:p>
              <a:r>
                <a:rPr lang="en-US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tam giác ABC thỏa mãn                                  . Chứng minh tam giác ABC vuông.</a:t>
              </a: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7540814"/>
                </p:ext>
              </p:extLst>
            </p:nvPr>
          </p:nvGraphicFramePr>
          <p:xfrm>
            <a:off x="9838027" y="10942842"/>
            <a:ext cx="3724478" cy="782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170347" imgH="200056" progId="Equation.DSMT4">
                    <p:embed/>
                  </p:oleObj>
                </mc:Choice>
                <mc:Fallback>
                  <p:oleObj name="Equation" r:id="rId2" imgW="1170347" imgH="200056" progId="Equation.DSMT4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9838027" y="10942842"/>
                          <a:ext cx="3724478" cy="7823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4573715"/>
                </p:ext>
              </p:extLst>
            </p:nvPr>
          </p:nvGraphicFramePr>
          <p:xfrm>
            <a:off x="14325600" y="9635363"/>
            <a:ext cx="4150665" cy="709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170347" imgH="200056" progId="Equation.DSMT4">
                    <p:embed/>
                  </p:oleObj>
                </mc:Choice>
                <mc:Fallback>
                  <p:oleObj name="Equation" r:id="rId4" imgW="1170347" imgH="200056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4325600" y="9635363"/>
                          <a:ext cx="4150665" cy="7096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400" y="4088888"/>
            <a:ext cx="12090519" cy="3344423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447800" y="3886200"/>
            <a:ext cx="6324600" cy="2362200"/>
            <a:chOff x="534987" y="1647866"/>
            <a:chExt cx="3113447" cy="1176337"/>
          </a:xfrm>
        </p:grpSpPr>
        <p:sp>
          <p:nvSpPr>
            <p:cNvPr id="31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32" name="Pentagon 31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33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5" name="Freeform 34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6" name="Freeform 35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34" name="Chevron 33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482562" y="4038820"/>
            <a:ext cx="4289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>
                    <a:lumMod val="95000"/>
                  </a:schemeClr>
                </a:solidFill>
              </a:rPr>
              <a:t>1.Tính độ dài </a:t>
            </a:r>
          </a:p>
          <a:p>
            <a:r>
              <a:rPr lang="en-US" sz="5400" b="1">
                <a:solidFill>
                  <a:schemeClr val="bg1">
                    <a:lumMod val="95000"/>
                  </a:schemeClr>
                </a:solidFill>
              </a:rPr>
              <a:t>  đoạn thẳng</a:t>
            </a:r>
          </a:p>
        </p:txBody>
      </p:sp>
    </p:spTree>
    <p:extLst>
      <p:ext uri="{BB962C8B-B14F-4D97-AF65-F5344CB8AC3E}">
        <p14:creationId xmlns:p14="http://schemas.microsoft.com/office/powerpoint/2010/main" val="3982520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789" y="2438400"/>
            <a:ext cx="21868726" cy="10511757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9"/>
              <a:ext cx="21868726" cy="10505345"/>
              <a:chOff x="1339699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8290044" cy="36903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25357" y="3678456"/>
            <a:ext cx="61794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2. Chứng minh hai đường thẳng vuông góc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189458" y="2491166"/>
            <a:ext cx="8746095" cy="101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III. MỘT SỐ ỨNG DỤNG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004" y="6866740"/>
            <a:ext cx="15731595" cy="14741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9228526"/>
            <a:ext cx="13820775" cy="124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22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/>
          <p:cNvGrpSpPr/>
          <p:nvPr/>
        </p:nvGrpSpPr>
        <p:grpSpPr>
          <a:xfrm>
            <a:off x="762000" y="2267118"/>
            <a:ext cx="22282225" cy="10610682"/>
            <a:chOff x="1268078" y="3405486"/>
            <a:chExt cx="22282225" cy="1835135"/>
          </a:xfrm>
        </p:grpSpPr>
        <p:sp>
          <p:nvSpPr>
            <p:cNvPr id="41" name="Rounded Rectangle 40"/>
            <p:cNvSpPr/>
            <p:nvPr/>
          </p:nvSpPr>
          <p:spPr>
            <a:xfrm>
              <a:off x="1287956" y="3579401"/>
              <a:ext cx="22262347" cy="16612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434" y="3246083"/>
            <a:ext cx="7762875" cy="105765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404737" y="4294947"/>
            <a:ext cx="10986384" cy="1977887"/>
            <a:chOff x="4404737" y="4780722"/>
            <a:chExt cx="10986384" cy="19778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4737" y="4780722"/>
              <a:ext cx="9985017" cy="190990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19571" y="5919414"/>
              <a:ext cx="971550" cy="83919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8481" y="6215932"/>
            <a:ext cx="10732322" cy="2832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68685" y="4307344"/>
            <a:ext cx="6286515" cy="582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93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-228600" y="1447800"/>
            <a:ext cx="22526629" cy="11963399"/>
            <a:chOff x="1268078" y="3405486"/>
            <a:chExt cx="22526629" cy="8123444"/>
          </a:xfrm>
        </p:grpSpPr>
        <p:sp>
          <p:nvSpPr>
            <p:cNvPr id="56" name="Rounded Rectangle 55"/>
            <p:cNvSpPr/>
            <p:nvPr/>
          </p:nvSpPr>
          <p:spPr>
            <a:xfrm>
              <a:off x="1532360" y="3579402"/>
              <a:ext cx="22262347" cy="7949528"/>
            </a:xfrm>
            <a:prstGeom prst="roundRect">
              <a:avLst>
                <a:gd name="adj" fmla="val 534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7" name="Group 67"/>
            <p:cNvGrpSpPr/>
            <p:nvPr/>
          </p:nvGrpSpPr>
          <p:grpSpPr>
            <a:xfrm>
              <a:off x="1268078" y="3405486"/>
              <a:ext cx="4003976" cy="940513"/>
              <a:chOff x="1311958" y="3405486"/>
              <a:chExt cx="4003976" cy="940513"/>
            </a:xfrm>
          </p:grpSpPr>
          <p:sp>
            <p:nvSpPr>
              <p:cNvPr id="58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250671" y="3527166"/>
                <a:ext cx="3065263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637" y="1924101"/>
            <a:ext cx="17346438" cy="2675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532" y="4637896"/>
            <a:ext cx="13382625" cy="1907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702" y="6430177"/>
            <a:ext cx="7724775" cy="2822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8956" y="7732282"/>
            <a:ext cx="7543800" cy="1421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0" y="9410118"/>
            <a:ext cx="8982075" cy="14447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11038470"/>
            <a:ext cx="12163425" cy="28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9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5" descr="4929776a_hoa20huong20duo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14935200" cy="12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32-Point Star 7"/>
          <p:cNvSpPr/>
          <p:nvPr/>
        </p:nvSpPr>
        <p:spPr bwMode="auto">
          <a:xfrm>
            <a:off x="8534400" y="9296400"/>
            <a:ext cx="1981200" cy="1524000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9" name="Oval 8"/>
          <p:cNvSpPr/>
          <p:nvPr/>
        </p:nvSpPr>
        <p:spPr bwMode="auto">
          <a:xfrm>
            <a:off x="8712200" y="9499601"/>
            <a:ext cx="1524000" cy="106045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1166476" y="6419850"/>
            <a:ext cx="1066800" cy="10160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14" name="32-Point Star 13"/>
          <p:cNvSpPr/>
          <p:nvPr/>
        </p:nvSpPr>
        <p:spPr bwMode="auto">
          <a:xfrm>
            <a:off x="12496800" y="4876800"/>
            <a:ext cx="1371600" cy="1066800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7" name="Oval 16"/>
          <p:cNvSpPr/>
          <p:nvPr/>
        </p:nvSpPr>
        <p:spPr bwMode="auto">
          <a:xfrm>
            <a:off x="12649201" y="5029200"/>
            <a:ext cx="109855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2" name="32-Point Star 11"/>
          <p:cNvSpPr/>
          <p:nvPr/>
        </p:nvSpPr>
        <p:spPr bwMode="auto">
          <a:xfrm>
            <a:off x="6045200" y="7670800"/>
            <a:ext cx="1524000" cy="1828800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8" name="Oval 17"/>
          <p:cNvSpPr/>
          <p:nvPr/>
        </p:nvSpPr>
        <p:spPr bwMode="auto">
          <a:xfrm>
            <a:off x="6350000" y="8026400"/>
            <a:ext cx="914400" cy="1168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1" name="32-Point Star 10"/>
          <p:cNvSpPr/>
          <p:nvPr/>
        </p:nvSpPr>
        <p:spPr bwMode="auto">
          <a:xfrm>
            <a:off x="9448800" y="5029200"/>
            <a:ext cx="1371600" cy="1371600"/>
          </a:xfrm>
          <a:prstGeom prst="star32">
            <a:avLst>
              <a:gd name="adj" fmla="val 35979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9" name="Oval 18"/>
          <p:cNvSpPr/>
          <p:nvPr/>
        </p:nvSpPr>
        <p:spPr bwMode="auto">
          <a:xfrm>
            <a:off x="9702800" y="5257800"/>
            <a:ext cx="91440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0" name="32-Point Star 9"/>
          <p:cNvSpPr>
            <a:spLocks noChangeArrowheads="1"/>
          </p:cNvSpPr>
          <p:nvPr/>
        </p:nvSpPr>
        <p:spPr bwMode="auto">
          <a:xfrm rot="482294">
            <a:off x="16814800" y="7308850"/>
            <a:ext cx="1295400" cy="1676400"/>
          </a:xfrm>
          <a:prstGeom prst="star32">
            <a:avLst>
              <a:gd name="adj" fmla="val 37500"/>
            </a:avLst>
          </a:prstGeom>
          <a:solidFill>
            <a:srgbClr val="FFFF00"/>
          </a:solidFill>
          <a:ln w="25400" algn="ctr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 rot="301618">
            <a:off x="16916400" y="7467600"/>
            <a:ext cx="1066800" cy="13716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24" name="32-Point Star 23"/>
          <p:cNvSpPr/>
          <p:nvPr/>
        </p:nvSpPr>
        <p:spPr bwMode="auto">
          <a:xfrm>
            <a:off x="13258800" y="8788400"/>
            <a:ext cx="1524000" cy="1828800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 rot="21410323">
            <a:off x="13512800" y="8909051"/>
            <a:ext cx="1079500" cy="1377950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5029200" y="12338050"/>
            <a:ext cx="28956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FF00"/>
              </a:gs>
              <a:gs pos="50000">
                <a:srgbClr val="007600"/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Thưởng</a:t>
            </a:r>
            <a:endParaRPr lang="vi-VN" altLang="en-US" sz="3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8140700" y="12433300"/>
            <a:ext cx="25908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516F"/>
              </a:gs>
              <a:gs pos="50000">
                <a:srgbClr val="00B0F0"/>
              </a:gs>
              <a:gs pos="100000">
                <a:srgbClr val="00516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66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Phạt</a:t>
            </a:r>
            <a:endParaRPr lang="vi-VN" altLang="en-US" sz="360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17373600" y="12401550"/>
            <a:ext cx="24384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860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Thưởng</a:t>
            </a:r>
            <a:endParaRPr lang="vi-VN" sz="8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14478000" y="12401550"/>
            <a:ext cx="21336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F762F"/>
              </a:gs>
              <a:gs pos="50000">
                <a:srgbClr val="66FF66"/>
              </a:gs>
              <a:gs pos="100000">
                <a:srgbClr val="2F762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Phạt</a:t>
            </a:r>
            <a:endParaRPr lang="vi-VN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 descr="Green marble"/>
          <p:cNvSpPr>
            <a:spLocks noChangeArrowheads="1"/>
          </p:cNvSpPr>
          <p:nvPr/>
        </p:nvSpPr>
        <p:spPr bwMode="auto">
          <a:xfrm>
            <a:off x="3048000" y="0"/>
            <a:ext cx="1524000" cy="12344400"/>
          </a:xfrm>
          <a:prstGeom prst="roundRect">
            <a:avLst>
              <a:gd name="adj" fmla="val 16667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33" name="Rounded Rectangle 32" descr="Purple mesh"/>
          <p:cNvSpPr>
            <a:spLocks noChangeArrowheads="1"/>
          </p:cNvSpPr>
          <p:nvPr/>
        </p:nvSpPr>
        <p:spPr bwMode="auto">
          <a:xfrm>
            <a:off x="19964400" y="0"/>
            <a:ext cx="1524000" cy="123444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36" name="5-Point Star 35"/>
          <p:cNvSpPr>
            <a:spLocks noChangeArrowheads="1"/>
          </p:cNvSpPr>
          <p:nvPr/>
        </p:nvSpPr>
        <p:spPr bwMode="auto">
          <a:xfrm>
            <a:off x="3048000" y="609600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FF33CC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37" name="5-Point Star 36"/>
          <p:cNvSpPr>
            <a:spLocks noChangeArrowheads="1"/>
          </p:cNvSpPr>
          <p:nvPr/>
        </p:nvSpPr>
        <p:spPr bwMode="auto">
          <a:xfrm>
            <a:off x="3111500" y="2184400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6600CC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38" name="5-Point Star 37"/>
          <p:cNvSpPr>
            <a:spLocks noChangeArrowheads="1"/>
          </p:cNvSpPr>
          <p:nvPr/>
        </p:nvSpPr>
        <p:spPr bwMode="auto">
          <a:xfrm>
            <a:off x="3079750" y="3854450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39" name="5-Point Star 38"/>
          <p:cNvSpPr>
            <a:spLocks noChangeArrowheads="1"/>
          </p:cNvSpPr>
          <p:nvPr/>
        </p:nvSpPr>
        <p:spPr bwMode="auto">
          <a:xfrm>
            <a:off x="3079750" y="5543550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40" name="5-Point Star 39"/>
          <p:cNvSpPr>
            <a:spLocks noChangeArrowheads="1"/>
          </p:cNvSpPr>
          <p:nvPr/>
        </p:nvSpPr>
        <p:spPr bwMode="auto">
          <a:xfrm>
            <a:off x="3111500" y="7185026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0066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41" name="5-Point Star 40"/>
          <p:cNvSpPr>
            <a:spLocks noChangeArrowheads="1"/>
          </p:cNvSpPr>
          <p:nvPr/>
        </p:nvSpPr>
        <p:spPr bwMode="auto">
          <a:xfrm>
            <a:off x="3136900" y="8807450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42" name="5-Point Star 41"/>
          <p:cNvSpPr>
            <a:spLocks noChangeArrowheads="1"/>
          </p:cNvSpPr>
          <p:nvPr/>
        </p:nvSpPr>
        <p:spPr bwMode="auto">
          <a:xfrm>
            <a:off x="3200400" y="10363200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44" name="5-Point Star 43"/>
          <p:cNvSpPr>
            <a:spLocks noChangeArrowheads="1"/>
          </p:cNvSpPr>
          <p:nvPr/>
        </p:nvSpPr>
        <p:spPr bwMode="auto">
          <a:xfrm>
            <a:off x="20116800" y="6096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55" name="Oval 54">
            <a:hlinkClick r:id="rId6" action="ppaction://hlinksldjump"/>
          </p:cNvPr>
          <p:cNvSpPr/>
          <p:nvPr/>
        </p:nvSpPr>
        <p:spPr bwMode="auto">
          <a:xfrm>
            <a:off x="9728200" y="5232400"/>
            <a:ext cx="91440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1A07A9"/>
                </a:solidFill>
              </a:rPr>
              <a:t>7</a:t>
            </a:r>
            <a:endParaRPr lang="vi-VN" sz="4800" b="1" dirty="0">
              <a:solidFill>
                <a:srgbClr val="1A07A9"/>
              </a:solidFill>
            </a:endParaRPr>
          </a:p>
        </p:txBody>
      </p:sp>
      <p:sp>
        <p:nvSpPr>
          <p:cNvPr id="56" name="Oval 55">
            <a:hlinkClick r:id="rId7" action="ppaction://hlinksldjump"/>
          </p:cNvPr>
          <p:cNvSpPr/>
          <p:nvPr/>
        </p:nvSpPr>
        <p:spPr bwMode="auto">
          <a:xfrm>
            <a:off x="12649201" y="5029200"/>
            <a:ext cx="109855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200" b="1" dirty="0">
                <a:solidFill>
                  <a:srgbClr val="1A07A9"/>
                </a:solidFill>
              </a:rPr>
              <a:t>1</a:t>
            </a:r>
            <a:endParaRPr lang="vi-VN" sz="7200" b="1" dirty="0">
              <a:solidFill>
                <a:srgbClr val="1A07A9"/>
              </a:solidFill>
            </a:endParaRPr>
          </a:p>
        </p:txBody>
      </p:sp>
      <p:sp>
        <p:nvSpPr>
          <p:cNvPr id="57" name="Oval 56">
            <a:hlinkClick r:id="rId8" action="ppaction://hlinksldjump"/>
          </p:cNvPr>
          <p:cNvSpPr>
            <a:spLocks noChangeArrowheads="1"/>
          </p:cNvSpPr>
          <p:nvPr/>
        </p:nvSpPr>
        <p:spPr bwMode="auto">
          <a:xfrm rot="20327402">
            <a:off x="16744951" y="7470776"/>
            <a:ext cx="1317626" cy="1282700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6400" b="1" dirty="0">
                <a:solidFill>
                  <a:srgbClr val="1A07A9"/>
                </a:solidFill>
              </a:rPr>
              <a:t>2</a:t>
            </a:r>
            <a:endParaRPr lang="vi-VN" sz="6400" b="1" dirty="0">
              <a:solidFill>
                <a:srgbClr val="1A07A9"/>
              </a:solidFill>
            </a:endParaRPr>
          </a:p>
        </p:txBody>
      </p:sp>
      <p:sp>
        <p:nvSpPr>
          <p:cNvPr id="58" name="Oval 57">
            <a:hlinkClick r:id="rId9" action="ppaction://hlinksldjump"/>
          </p:cNvPr>
          <p:cNvSpPr/>
          <p:nvPr/>
        </p:nvSpPr>
        <p:spPr bwMode="auto">
          <a:xfrm>
            <a:off x="13411200" y="8991600"/>
            <a:ext cx="1219200" cy="1425576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400" b="1" dirty="0">
                <a:solidFill>
                  <a:srgbClr val="1A07A9"/>
                </a:solidFill>
              </a:rPr>
              <a:t>5</a:t>
            </a:r>
            <a:endParaRPr lang="vi-VN" sz="6400" b="1" dirty="0">
              <a:solidFill>
                <a:srgbClr val="1A07A9"/>
              </a:solidFill>
            </a:endParaRPr>
          </a:p>
        </p:txBody>
      </p:sp>
      <p:sp>
        <p:nvSpPr>
          <p:cNvPr id="59" name="Oval 58">
            <a:hlinkClick r:id="rId10" action="ppaction://hlinksldjump"/>
          </p:cNvPr>
          <p:cNvSpPr/>
          <p:nvPr/>
        </p:nvSpPr>
        <p:spPr bwMode="auto">
          <a:xfrm>
            <a:off x="10972800" y="6400800"/>
            <a:ext cx="1219200" cy="1016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400" b="1">
                <a:solidFill>
                  <a:srgbClr val="1A07A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6400" b="1">
              <a:solidFill>
                <a:srgbClr val="1A07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>
            <a:hlinkClick r:id="" action="ppaction://noaction"/>
          </p:cNvPr>
          <p:cNvSpPr/>
          <p:nvPr/>
        </p:nvSpPr>
        <p:spPr bwMode="auto">
          <a:xfrm>
            <a:off x="8763000" y="9448800"/>
            <a:ext cx="1524000" cy="12192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600" b="1" dirty="0">
                <a:solidFill>
                  <a:srgbClr val="1A07A9"/>
                </a:solidFill>
              </a:rPr>
              <a:t>3</a:t>
            </a:r>
            <a:endParaRPr lang="vi-VN" sz="5600" b="1" dirty="0">
              <a:solidFill>
                <a:srgbClr val="1A07A9"/>
              </a:solidFill>
            </a:endParaRPr>
          </a:p>
        </p:txBody>
      </p:sp>
      <p:sp>
        <p:nvSpPr>
          <p:cNvPr id="61" name="Oval 60">
            <a:hlinkClick r:id="" action="ppaction://noaction"/>
          </p:cNvPr>
          <p:cNvSpPr/>
          <p:nvPr/>
        </p:nvSpPr>
        <p:spPr bwMode="auto">
          <a:xfrm>
            <a:off x="6273800" y="7912100"/>
            <a:ext cx="1066800" cy="13081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600" b="1" dirty="0">
                <a:solidFill>
                  <a:srgbClr val="1A07A9"/>
                </a:solidFill>
              </a:rPr>
              <a:t>4</a:t>
            </a:r>
            <a:endParaRPr lang="vi-VN" sz="5600" b="1" dirty="0">
              <a:solidFill>
                <a:srgbClr val="1A07A9"/>
              </a:solidFill>
            </a:endParaRPr>
          </a:p>
        </p:txBody>
      </p:sp>
      <p:sp>
        <p:nvSpPr>
          <p:cNvPr id="52" name="Flowchart: Connector 5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1430000" y="12522200"/>
            <a:ext cx="2286000" cy="1066800"/>
          </a:xfrm>
          <a:prstGeom prst="flowChartConnector">
            <a:avLst/>
          </a:prstGeom>
          <a:gradFill rotWithShape="1">
            <a:gsLst>
              <a:gs pos="0">
                <a:srgbClr val="FF33CC"/>
              </a:gs>
              <a:gs pos="100000">
                <a:srgbClr val="FF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 algn="ctr">
            <a:solidFill>
              <a:srgbClr val="08509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lt1"/>
                </a:solidFill>
              </a:rPr>
              <a:t>KẾT THÚC</a:t>
            </a:r>
            <a:endParaRPr lang="vi-VN" sz="2400" b="1" dirty="0">
              <a:solidFill>
                <a:schemeClr val="lt1"/>
              </a:solidFill>
            </a:endParaRPr>
          </a:p>
        </p:txBody>
      </p:sp>
      <p:sp>
        <p:nvSpPr>
          <p:cNvPr id="70" name="5-Point Star 69"/>
          <p:cNvSpPr>
            <a:spLocks noChangeArrowheads="1"/>
          </p:cNvSpPr>
          <p:nvPr/>
        </p:nvSpPr>
        <p:spPr bwMode="auto">
          <a:xfrm>
            <a:off x="20116800" y="19812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6600CC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1" name="5-Point Star 70"/>
          <p:cNvSpPr>
            <a:spLocks noChangeArrowheads="1"/>
          </p:cNvSpPr>
          <p:nvPr/>
        </p:nvSpPr>
        <p:spPr bwMode="auto">
          <a:xfrm>
            <a:off x="20116800" y="35052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2" name="5-Point Star 71"/>
          <p:cNvSpPr>
            <a:spLocks noChangeArrowheads="1"/>
          </p:cNvSpPr>
          <p:nvPr/>
        </p:nvSpPr>
        <p:spPr bwMode="auto">
          <a:xfrm>
            <a:off x="20116800" y="51816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3" name="5-Point Star 72"/>
          <p:cNvSpPr>
            <a:spLocks noChangeArrowheads="1"/>
          </p:cNvSpPr>
          <p:nvPr/>
        </p:nvSpPr>
        <p:spPr bwMode="auto">
          <a:xfrm>
            <a:off x="20116800" y="68580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66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4" name="5-Point Star 73"/>
          <p:cNvSpPr>
            <a:spLocks noChangeArrowheads="1"/>
          </p:cNvSpPr>
          <p:nvPr/>
        </p:nvSpPr>
        <p:spPr bwMode="auto">
          <a:xfrm>
            <a:off x="20116800" y="83820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CC00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5" name="5-Point Star 74"/>
          <p:cNvSpPr>
            <a:spLocks noChangeArrowheads="1"/>
          </p:cNvSpPr>
          <p:nvPr/>
        </p:nvSpPr>
        <p:spPr bwMode="auto">
          <a:xfrm>
            <a:off x="20116800" y="100584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9" name="32-Point Star 78"/>
          <p:cNvSpPr/>
          <p:nvPr/>
        </p:nvSpPr>
        <p:spPr bwMode="auto">
          <a:xfrm>
            <a:off x="13563600" y="2743200"/>
            <a:ext cx="1371600" cy="1371600"/>
          </a:xfrm>
          <a:prstGeom prst="star32">
            <a:avLst>
              <a:gd name="adj" fmla="val 35979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80" name="32-Point Star 79"/>
          <p:cNvSpPr/>
          <p:nvPr/>
        </p:nvSpPr>
        <p:spPr bwMode="auto">
          <a:xfrm>
            <a:off x="16002000" y="4267200"/>
            <a:ext cx="1371600" cy="1371600"/>
          </a:xfrm>
          <a:prstGeom prst="star32">
            <a:avLst>
              <a:gd name="adj" fmla="val 35979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82" name="Oval 81">
            <a:hlinkClick r:id="rId7" action="ppaction://hlinksldjump"/>
          </p:cNvPr>
          <p:cNvSpPr/>
          <p:nvPr/>
        </p:nvSpPr>
        <p:spPr bwMode="auto">
          <a:xfrm>
            <a:off x="13868400" y="2895600"/>
            <a:ext cx="91440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 b="1" dirty="0">
              <a:solidFill>
                <a:srgbClr val="1A07A9"/>
              </a:solidFill>
            </a:endParaRPr>
          </a:p>
        </p:txBody>
      </p:sp>
      <p:sp>
        <p:nvSpPr>
          <p:cNvPr id="81" name="Oval 80">
            <a:hlinkClick r:id="rId11" action="ppaction://hlinksldjump"/>
          </p:cNvPr>
          <p:cNvSpPr/>
          <p:nvPr/>
        </p:nvSpPr>
        <p:spPr bwMode="auto">
          <a:xfrm>
            <a:off x="13868400" y="2895600"/>
            <a:ext cx="91440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 b="1" dirty="0">
              <a:solidFill>
                <a:srgbClr val="1A07A9"/>
              </a:solidFill>
            </a:endParaRPr>
          </a:p>
        </p:txBody>
      </p:sp>
      <p:sp>
        <p:nvSpPr>
          <p:cNvPr id="83" name="Oval 82">
            <a:hlinkClick r:id="rId7" action="ppaction://hlinksldjump"/>
          </p:cNvPr>
          <p:cNvSpPr/>
          <p:nvPr/>
        </p:nvSpPr>
        <p:spPr bwMode="auto">
          <a:xfrm>
            <a:off x="16154401" y="4419600"/>
            <a:ext cx="109855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 b="1" dirty="0">
              <a:solidFill>
                <a:srgbClr val="1A07A9"/>
              </a:solidFill>
            </a:endParaRPr>
          </a:p>
        </p:txBody>
      </p:sp>
      <p:sp>
        <p:nvSpPr>
          <p:cNvPr id="78" name="Oval 77">
            <a:hlinkClick r:id="rId12" action="ppaction://hlinksldjump"/>
          </p:cNvPr>
          <p:cNvSpPr/>
          <p:nvPr/>
        </p:nvSpPr>
        <p:spPr bwMode="auto">
          <a:xfrm>
            <a:off x="16154401" y="4419600"/>
            <a:ext cx="109855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600" b="1" dirty="0">
                <a:solidFill>
                  <a:srgbClr val="1A07A9"/>
                </a:solidFill>
              </a:rPr>
              <a:t>8</a:t>
            </a:r>
            <a:endParaRPr lang="vi-VN" sz="5600" b="1" dirty="0">
              <a:solidFill>
                <a:srgbClr val="1A07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9212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 nodeType="clickPar">
                      <p:stCondLst>
                        <p:cond delay="0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 nodeType="clickPar">
                      <p:stCondLst>
                        <p:cond delay="0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81" grpId="0" animBg="1"/>
      <p:bldP spid="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5029200" y="1828800"/>
            <a:ext cx="365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    </a:t>
            </a:r>
            <a:endParaRPr lang="vi-VN" altLang="en-US" sz="5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9354800" y="12192000"/>
            <a:ext cx="1371600" cy="106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8077200" y="3200401"/>
            <a:ext cx="1036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13620751" y="6400801"/>
            <a:ext cx="2533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791201" y="5181601"/>
            <a:ext cx="936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4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3716000" y="5029201"/>
            <a:ext cx="1056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5791201" y="6400801"/>
            <a:ext cx="936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Flowchart: Connector 9"/>
          <p:cNvSpPr>
            <a:spLocks noChangeArrowheads="1"/>
          </p:cNvSpPr>
          <p:nvPr/>
        </p:nvSpPr>
        <p:spPr bwMode="auto">
          <a:xfrm>
            <a:off x="5715000" y="6442077"/>
            <a:ext cx="942976" cy="854074"/>
          </a:xfrm>
          <a:prstGeom prst="flowChartConnector">
            <a:avLst/>
          </a:prstGeom>
          <a:noFill/>
          <a:ln w="101600" algn="ctr">
            <a:pattFill prst="lgCheck">
              <a:fgClr>
                <a:srgbClr val="CC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4762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12496800" y="3352801"/>
          <a:ext cx="3352800" cy="1216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753" imgH="304668" progId="Equation.DSMT4">
                  <p:embed/>
                </p:oleObj>
              </mc:Choice>
              <mc:Fallback>
                <p:oleObj name="Equation" r:id="rId4" imgW="799753" imgH="304668" progId="Equation.DSMT4">
                  <p:embed/>
                  <p:pic>
                    <p:nvPicPr>
                      <p:cNvPr id="235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6800" y="3352801"/>
                        <a:ext cx="3352800" cy="1216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5181600" y="3352800"/>
            <a:ext cx="13411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600">
                <a:latin typeface="Times New Roman" panose="02020603050405020304" pitchFamily="18" charset="0"/>
                <a:cs typeface="Times New Roman" panose="02020603050405020304" pitchFamily="18" charset="0"/>
              </a:rPr>
              <a:t> Cho                   khi đó                         nếu</a:t>
            </a:r>
          </a:p>
        </p:txBody>
      </p:sp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7010400" y="3200400"/>
          <a:ext cx="32004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169" imgH="241195" progId="Equation.DSMT4">
                  <p:embed/>
                </p:oleObj>
              </mc:Choice>
              <mc:Fallback>
                <p:oleObj name="Equation" r:id="rId6" imgW="533169" imgH="241195" progId="Equation.DSMT4">
                  <p:embed/>
                  <p:pic>
                    <p:nvPicPr>
                      <p:cNvPr id="2356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200400"/>
                        <a:ext cx="32004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6858000" y="5029200"/>
          <a:ext cx="2590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0891" imgH="241195" progId="Equation.DSMT4">
                  <p:embed/>
                </p:oleObj>
              </mc:Choice>
              <mc:Fallback>
                <p:oleObj name="Equation" r:id="rId8" imgW="710891" imgH="241195" progId="Equation.DSMT4">
                  <p:embed/>
                  <p:pic>
                    <p:nvPicPr>
                      <p:cNvPr id="235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029200"/>
                        <a:ext cx="2590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15"/>
          <p:cNvGraphicFramePr>
            <a:graphicFrameLocks noChangeAspect="1"/>
          </p:cNvGraphicFramePr>
          <p:nvPr/>
        </p:nvGraphicFramePr>
        <p:xfrm>
          <a:off x="14766927" y="5029200"/>
          <a:ext cx="231457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34725" imgH="241195" progId="Equation.DSMT4">
                  <p:embed/>
                </p:oleObj>
              </mc:Choice>
              <mc:Fallback>
                <p:oleObj name="Equation" r:id="rId10" imgW="634725" imgH="241195" progId="Equation.DSMT4">
                  <p:embed/>
                  <p:pic>
                    <p:nvPicPr>
                      <p:cNvPr id="2356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6927" y="5029200"/>
                        <a:ext cx="2314574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8" name="Object 16"/>
          <p:cNvGraphicFramePr>
            <a:graphicFrameLocks noChangeAspect="1"/>
          </p:cNvGraphicFramePr>
          <p:nvPr/>
        </p:nvGraphicFramePr>
        <p:xfrm>
          <a:off x="6743700" y="6248400"/>
          <a:ext cx="282257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74364" imgH="241195" progId="Equation.DSMT4">
                  <p:embed/>
                </p:oleObj>
              </mc:Choice>
              <mc:Fallback>
                <p:oleObj name="Equation" r:id="rId12" imgW="774364" imgH="241195" progId="Equation.DSMT4">
                  <p:embed/>
                  <p:pic>
                    <p:nvPicPr>
                      <p:cNvPr id="2356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6248400"/>
                        <a:ext cx="2822576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9" name="Object 17"/>
          <p:cNvGraphicFramePr>
            <a:graphicFrameLocks noChangeAspect="1"/>
          </p:cNvGraphicFramePr>
          <p:nvPr/>
        </p:nvGraphicFramePr>
        <p:xfrm>
          <a:off x="14516100" y="6248400"/>
          <a:ext cx="282257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74364" imgH="241195" progId="Equation.DSMT4">
                  <p:embed/>
                </p:oleObj>
              </mc:Choice>
              <mc:Fallback>
                <p:oleObj name="Equation" r:id="rId14" imgW="774364" imgH="241195" progId="Equation.DSMT4">
                  <p:embed/>
                  <p:pic>
                    <p:nvPicPr>
                      <p:cNvPr id="2356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6100" y="6248400"/>
                        <a:ext cx="2822576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918036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7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2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75872" y="1967110"/>
            <a:ext cx="21564599" cy="11635957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058881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447797" y="5264647"/>
            <a:ext cx="5754238" cy="907184"/>
            <a:chOff x="7459670" y="7086600"/>
            <a:chExt cx="5754905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412211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47800" y="6451690"/>
            <a:ext cx="5048918" cy="929775"/>
            <a:chOff x="7459670" y="8524495"/>
            <a:chExt cx="5049499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341671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447794" y="9012453"/>
            <a:ext cx="4271917" cy="914832"/>
            <a:chOff x="7459670" y="9982200"/>
            <a:chExt cx="4272413" cy="914938"/>
          </a:xfrm>
        </p:grpSpPr>
        <p:sp>
          <p:nvSpPr>
            <p:cNvPr id="82" name="Rectangle 81"/>
            <p:cNvSpPr/>
            <p:nvPr/>
          </p:nvSpPr>
          <p:spPr>
            <a:xfrm>
              <a:off x="8900530" y="10081435"/>
              <a:ext cx="2831553" cy="815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BÀI TẬP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826047" y="7688759"/>
                  <a:ext cx="77303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1468728" y="7710501"/>
            <a:ext cx="5012732" cy="956919"/>
            <a:chOff x="7459670" y="8524495"/>
            <a:chExt cx="6481050" cy="957029"/>
          </a:xfrm>
        </p:grpSpPr>
        <p:sp>
          <p:nvSpPr>
            <p:cNvPr id="48" name="Rectangle 47"/>
            <p:cNvSpPr/>
            <p:nvPr/>
          </p:nvSpPr>
          <p:spPr>
            <a:xfrm>
              <a:off x="9529917" y="8665822"/>
              <a:ext cx="441080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29883"/>
              <a:chOff x="7459669" y="7543800"/>
              <a:chExt cx="1785466" cy="929883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788557"/>
                <a:chOff x="7469189" y="7685126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18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97" name="Google Shape;123;p14">
            <a:extLst>
              <a:ext uri="{FF2B5EF4-FFF2-40B4-BE49-F238E27FC236}">
                <a16:creationId xmlns:a16="http://schemas.microsoft.com/office/drawing/2014/main" id="{6F2C5CD0-4105-41B5-AFEE-D88C0083FA70}"/>
              </a:ext>
            </a:extLst>
          </p:cNvPr>
          <p:cNvSpPr txBox="1"/>
          <p:nvPr/>
        </p:nvSpPr>
        <p:spPr>
          <a:xfrm>
            <a:off x="2363882" y="2843759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C23DE1C-E8E6-4B22-ABFD-8475D2948CC7}"/>
              </a:ext>
            </a:extLst>
          </p:cNvPr>
          <p:cNvGrpSpPr/>
          <p:nvPr/>
        </p:nvGrpSpPr>
        <p:grpSpPr>
          <a:xfrm>
            <a:off x="6119867" y="2018709"/>
            <a:ext cx="13632085" cy="1866040"/>
            <a:chOff x="394026" y="139419"/>
            <a:chExt cx="11228423" cy="186604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1228423" cy="1866040"/>
              <a:chOff x="814648" y="4231655"/>
              <a:chExt cx="11228423" cy="186604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B07DBC7-B832-46CC-9B37-FF5DE842FCE6}"/>
                  </a:ext>
                </a:extLst>
              </p:cNvPr>
              <p:cNvSpPr/>
              <p:nvPr/>
            </p:nvSpPr>
            <p:spPr>
              <a:xfrm>
                <a:off x="870246" y="4231803"/>
                <a:ext cx="11172825" cy="653260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7D03E0F1-35C6-4608-AD0C-020FD28E3E4F}"/>
                  </a:ext>
                </a:extLst>
              </p:cNvPr>
              <p:cNvGrpSpPr/>
              <p:nvPr/>
            </p:nvGrpSpPr>
            <p:grpSpPr>
              <a:xfrm>
                <a:off x="1382150" y="4821034"/>
                <a:ext cx="10342962" cy="1158610"/>
                <a:chOff x="2217673" y="4788029"/>
                <a:chExt cx="10342962" cy="1158610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1A11BCDE-0B85-451B-96C0-5D38A0F575DC}"/>
                    </a:ext>
                  </a:extLst>
                </p:cNvPr>
                <p:cNvGrpSpPr/>
                <p:nvPr/>
              </p:nvGrpSpPr>
              <p:grpSpPr>
                <a:xfrm>
                  <a:off x="2217673" y="4788029"/>
                  <a:ext cx="7841621" cy="1080999"/>
                  <a:chOff x="2151171" y="4731333"/>
                  <a:chExt cx="7841621" cy="1080999"/>
                </a:xfrm>
              </p:grpSpPr>
              <p:sp>
                <p:nvSpPr>
                  <p:cNvPr id="112" name="Arrow: Pentagon 111">
                    <a:extLst>
                      <a:ext uri="{FF2B5EF4-FFF2-40B4-BE49-F238E27FC236}">
                        <a16:creationId xmlns:a16="http://schemas.microsoft.com/office/drawing/2014/main" id="{1EAE05B5-4025-4CEE-9AC7-1AB6177A996B}"/>
                      </a:ext>
                    </a:extLst>
                  </p:cNvPr>
                  <p:cNvSpPr/>
                  <p:nvPr/>
                </p:nvSpPr>
                <p:spPr>
                  <a:xfrm>
                    <a:off x="3103023" y="4731333"/>
                    <a:ext cx="6889769" cy="707886"/>
                  </a:xfrm>
                  <a:prstGeom prst="homePlate">
                    <a:avLst>
                      <a:gd name="adj" fmla="val 32355"/>
                    </a:avLst>
                  </a:prstGeom>
                  <a:solidFill>
                    <a:srgbClr val="F1FEE8">
                      <a:alpha val="2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id="{CAB9DD1D-19B6-46EF-B106-2089127B3A37}"/>
                      </a:ext>
                    </a:extLst>
                  </p:cNvPr>
                  <p:cNvGrpSpPr/>
                  <p:nvPr/>
                </p:nvGrpSpPr>
                <p:grpSpPr>
                  <a:xfrm>
                    <a:off x="2151171" y="4769642"/>
                    <a:ext cx="1377331" cy="1042690"/>
                    <a:chOff x="2830740" y="5063236"/>
                    <a:chExt cx="1377331" cy="1042690"/>
                  </a:xfrm>
                </p:grpSpPr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id="{1ED8F30B-B3D2-46F4-AF2A-7D023C9647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30740" y="5063236"/>
                      <a:ext cx="1041975" cy="1042690"/>
                    </a:xfrm>
                    <a:prstGeom prst="ellipse">
                      <a:avLst/>
                    </a:prstGeom>
                    <a:solidFill>
                      <a:srgbClr val="EBFDFF"/>
                    </a:solidFill>
                    <a:ln>
                      <a:noFill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0FB7A7CB-AE6C-404F-903F-A20A7BA3A7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01248" y="5193344"/>
                      <a:ext cx="120682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>
                          <a:solidFill>
                            <a:srgbClr val="D60093"/>
                          </a:solidFill>
                          <a:latin typeface="Britannic Bold" panose="020B0903060703020204" pitchFamily="34" charset="0"/>
                        </a:rPr>
                        <a:t>§6</a:t>
                      </a:r>
                      <a:endParaRPr lang="en-US" sz="4000" b="1" dirty="0">
                        <a:solidFill>
                          <a:srgbClr val="D60093"/>
                        </a:solidFill>
                        <a:latin typeface="Britannic Bold" panose="020B0903060703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41BC9EEA-67FE-4025-88C5-13279157F75A}"/>
                    </a:ext>
                  </a:extLst>
                </p:cNvPr>
                <p:cNvSpPr txBox="1"/>
                <p:nvPr/>
              </p:nvSpPr>
              <p:spPr>
                <a:xfrm>
                  <a:off x="3527077" y="5115642"/>
                  <a:ext cx="903355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 VÔ HƯỚNG CỦA HAI VÉC TƠ</a:t>
                  </a:r>
                  <a:endParaRPr lang="en-US" sz="4800" b="1" dirty="0">
                    <a:solidFill>
                      <a:schemeClr val="accent4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5DA27644-2C46-47CA-A457-16B35E614217}"/>
              </a:ext>
            </a:extLst>
          </p:cNvPr>
          <p:cNvSpPr txBox="1"/>
          <p:nvPr/>
        </p:nvSpPr>
        <p:spPr>
          <a:xfrm>
            <a:off x="7809720" y="2066528"/>
            <a:ext cx="14293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CHƯƠNG I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V</a:t>
            </a:r>
            <a:r>
              <a:rPr lang="vi-VN" sz="44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HỆ THỨC LƯỢNG TRONG TAM GIÁC VÀ VÉC TƠ</a:t>
            </a:r>
            <a:endParaRPr lang="vi-VN" sz="4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572000" y="1524000"/>
            <a:ext cx="3048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 :  </a:t>
            </a:r>
            <a:endParaRPr lang="vi-VN" altLang="en-US" sz="5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8135600" y="12192000"/>
            <a:ext cx="1676400" cy="106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114800" y="3048001"/>
            <a:ext cx="15544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Cho hai véc tơ               cùng hướng. Kết quả nào sau đây đúng : </a:t>
            </a:r>
            <a:endParaRPr lang="vi-VN" altLang="en-US" sz="6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5334000" y="8077201"/>
            <a:ext cx="365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12801600" y="7772401"/>
            <a:ext cx="365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12954000" y="10210801"/>
            <a:ext cx="365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5334000" y="9906001"/>
            <a:ext cx="274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Connector 8"/>
          <p:cNvSpPr>
            <a:spLocks noChangeArrowheads="1"/>
          </p:cNvSpPr>
          <p:nvPr/>
        </p:nvSpPr>
        <p:spPr bwMode="auto">
          <a:xfrm>
            <a:off x="12827000" y="10210801"/>
            <a:ext cx="942976" cy="857250"/>
          </a:xfrm>
          <a:prstGeom prst="flowChartConnector">
            <a:avLst/>
          </a:prstGeom>
          <a:noFill/>
          <a:ln w="104775" algn="ctr">
            <a:pattFill prst="sphere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5786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  <p:graphicFrame>
        <p:nvGraphicFramePr>
          <p:cNvPr id="24587" name="Object 11"/>
          <p:cNvGraphicFramePr>
            <a:graphicFrameLocks noChangeAspect="1"/>
          </p:cNvGraphicFramePr>
          <p:nvPr/>
        </p:nvGraphicFramePr>
        <p:xfrm>
          <a:off x="9448800" y="3352800"/>
          <a:ext cx="2286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391" imgH="241195" progId="Equation.DSMT4">
                  <p:embed/>
                </p:oleObj>
              </mc:Choice>
              <mc:Fallback>
                <p:oleObj name="Equation" r:id="rId4" imgW="482391" imgH="241195" progId="Equation.DSMT4">
                  <p:embed/>
                  <p:pic>
                    <p:nvPicPr>
                      <p:cNvPr id="245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8800" y="3352800"/>
                        <a:ext cx="22860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8" name="Object 12"/>
          <p:cNvGraphicFramePr>
            <a:graphicFrameLocks noChangeAspect="1"/>
          </p:cNvGraphicFramePr>
          <p:nvPr/>
        </p:nvGraphicFramePr>
        <p:xfrm>
          <a:off x="14020801" y="9753601"/>
          <a:ext cx="3308350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8197" imgH="304668" progId="Equation.DSMT4">
                  <p:embed/>
                </p:oleObj>
              </mc:Choice>
              <mc:Fallback>
                <p:oleObj name="Equation" r:id="rId6" imgW="698197" imgH="304668" progId="Equation.DSMT4">
                  <p:embed/>
                  <p:pic>
                    <p:nvPicPr>
                      <p:cNvPr id="245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0801" y="9753601"/>
                        <a:ext cx="3308350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9" name="Object 13"/>
          <p:cNvGraphicFramePr>
            <a:graphicFrameLocks noChangeAspect="1"/>
          </p:cNvGraphicFramePr>
          <p:nvPr/>
        </p:nvGraphicFramePr>
        <p:xfrm>
          <a:off x="6400801" y="7772401"/>
          <a:ext cx="2165350" cy="122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002" imgH="215806" progId="Equation.DSMT4">
                  <p:embed/>
                </p:oleObj>
              </mc:Choice>
              <mc:Fallback>
                <p:oleObj name="Equation" r:id="rId8" imgW="457002" imgH="215806" progId="Equation.DSMT4">
                  <p:embed/>
                  <p:pic>
                    <p:nvPicPr>
                      <p:cNvPr id="245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7772401"/>
                        <a:ext cx="2165350" cy="1228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0" name="Object 14"/>
          <p:cNvGraphicFramePr>
            <a:graphicFrameLocks noChangeAspect="1"/>
          </p:cNvGraphicFramePr>
          <p:nvPr/>
        </p:nvGraphicFramePr>
        <p:xfrm>
          <a:off x="13900150" y="7537451"/>
          <a:ext cx="2527300" cy="122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2937" imgH="215713" progId="Equation.DSMT4">
                  <p:embed/>
                </p:oleObj>
              </mc:Choice>
              <mc:Fallback>
                <p:oleObj name="Equation" r:id="rId10" imgW="532937" imgH="215713" progId="Equation.DSMT4">
                  <p:embed/>
                  <p:pic>
                    <p:nvPicPr>
                      <p:cNvPr id="245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0150" y="7537451"/>
                        <a:ext cx="2527300" cy="1228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1" name="Object 15"/>
          <p:cNvGraphicFramePr>
            <a:graphicFrameLocks noChangeAspect="1"/>
          </p:cNvGraphicFramePr>
          <p:nvPr/>
        </p:nvGraphicFramePr>
        <p:xfrm>
          <a:off x="5943600" y="9448801"/>
          <a:ext cx="3787776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99753" imgH="304668" progId="Equation.DSMT4">
                  <p:embed/>
                </p:oleObj>
              </mc:Choice>
              <mc:Fallback>
                <p:oleObj name="Equation" r:id="rId12" imgW="799753" imgH="304668" progId="Equation.DSMT4">
                  <p:embed/>
                  <p:pic>
                    <p:nvPicPr>
                      <p:cNvPr id="2459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9448801"/>
                        <a:ext cx="3787776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2975140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7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5638800" y="1676400"/>
            <a:ext cx="3200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 </a:t>
            </a:r>
            <a:endParaRPr lang="vi-VN" altLang="en-US" sz="5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3505200" y="2895601"/>
            <a:ext cx="15087600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Cho hình vuông ABCD cạnh là a. Khi đó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là</a:t>
            </a:r>
            <a:endParaRPr lang="vi-VN" altLang="en-US" sz="6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5334000" y="6096001"/>
            <a:ext cx="472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12344400" y="5943601"/>
            <a:ext cx="594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283200" y="7772401"/>
            <a:ext cx="487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12319000" y="7670801"/>
            <a:ext cx="411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Connector 7"/>
          <p:cNvSpPr>
            <a:spLocks noChangeArrowheads="1"/>
          </p:cNvSpPr>
          <p:nvPr/>
        </p:nvSpPr>
        <p:spPr bwMode="auto">
          <a:xfrm>
            <a:off x="12293600" y="6019801"/>
            <a:ext cx="942976" cy="857250"/>
          </a:xfrm>
          <a:prstGeom prst="flowChartConnector">
            <a:avLst/>
          </a:prstGeom>
          <a:noFill/>
          <a:ln w="111125" algn="ctr">
            <a:pattFill prst="solidDmnd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17373600" y="11734800"/>
            <a:ext cx="1828800" cy="1371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76810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  <p:graphicFrame>
        <p:nvGraphicFramePr>
          <p:cNvPr id="25611" name="Object 11"/>
          <p:cNvGraphicFramePr>
            <a:graphicFrameLocks noChangeAspect="1"/>
          </p:cNvGraphicFramePr>
          <p:nvPr/>
        </p:nvGraphicFramePr>
        <p:xfrm>
          <a:off x="3657600" y="4114800"/>
          <a:ext cx="38100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100" imgH="241300" progId="Equation.DSMT4">
                  <p:embed/>
                </p:oleObj>
              </mc:Choice>
              <mc:Fallback>
                <p:oleObj name="Equation" r:id="rId4" imgW="927100" imgH="241300" progId="Equation.DSMT4">
                  <p:embed/>
                  <p:pic>
                    <p:nvPicPr>
                      <p:cNvPr id="256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114800"/>
                        <a:ext cx="38100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2" name="Object 12"/>
          <p:cNvGraphicFramePr>
            <a:graphicFrameLocks noChangeAspect="1"/>
          </p:cNvGraphicFramePr>
          <p:nvPr/>
        </p:nvGraphicFramePr>
        <p:xfrm>
          <a:off x="6400800" y="5943600"/>
          <a:ext cx="981076" cy="1120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569" imgH="202936" progId="Equation.DSMT4">
                  <p:embed/>
                </p:oleObj>
              </mc:Choice>
              <mc:Fallback>
                <p:oleObj name="Equation" r:id="rId6" imgW="177569" imgH="202936" progId="Equation.DSMT4">
                  <p:embed/>
                  <p:pic>
                    <p:nvPicPr>
                      <p:cNvPr id="256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943600"/>
                        <a:ext cx="981076" cy="1120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3" name="Object 13"/>
          <p:cNvGraphicFramePr>
            <a:graphicFrameLocks noChangeAspect="1"/>
          </p:cNvGraphicFramePr>
          <p:nvPr/>
        </p:nvGraphicFramePr>
        <p:xfrm>
          <a:off x="13354051" y="5791200"/>
          <a:ext cx="1403350" cy="1120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780" imgH="203024" progId="Equation.DSMT4">
                  <p:embed/>
                </p:oleObj>
              </mc:Choice>
              <mc:Fallback>
                <p:oleObj name="Equation" r:id="rId8" imgW="253780" imgH="203024" progId="Equation.DSMT4">
                  <p:embed/>
                  <p:pic>
                    <p:nvPicPr>
                      <p:cNvPr id="256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4051" y="5791200"/>
                        <a:ext cx="1403350" cy="1120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4" name="Object 14"/>
          <p:cNvGraphicFramePr>
            <a:graphicFrameLocks noChangeAspect="1"/>
          </p:cNvGraphicFramePr>
          <p:nvPr/>
        </p:nvGraphicFramePr>
        <p:xfrm>
          <a:off x="6003926" y="7620000"/>
          <a:ext cx="1473200" cy="1120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469" imgH="203024" progId="Equation.DSMT4">
                  <p:embed/>
                </p:oleObj>
              </mc:Choice>
              <mc:Fallback>
                <p:oleObj name="Equation" r:id="rId10" imgW="266469" imgH="203024" progId="Equation.DSMT4">
                  <p:embed/>
                  <p:pic>
                    <p:nvPicPr>
                      <p:cNvPr id="2561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926" y="7620000"/>
                        <a:ext cx="1473200" cy="1120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5" name="Object 15"/>
          <p:cNvGraphicFramePr>
            <a:graphicFrameLocks noChangeAspect="1"/>
          </p:cNvGraphicFramePr>
          <p:nvPr/>
        </p:nvGraphicFramePr>
        <p:xfrm>
          <a:off x="13306426" y="6721476"/>
          <a:ext cx="1193800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806" imgH="418918" progId="Equation.DSMT4">
                  <p:embed/>
                </p:oleObj>
              </mc:Choice>
              <mc:Fallback>
                <p:oleObj name="Equation" r:id="rId12" imgW="215806" imgH="418918" progId="Equation.DSMT4">
                  <p:embed/>
                  <p:pic>
                    <p:nvPicPr>
                      <p:cNvPr id="256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6426" y="6721476"/>
                        <a:ext cx="1193800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721691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8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10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572000" y="1219200"/>
            <a:ext cx="365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 </a:t>
            </a:r>
            <a:endParaRPr lang="vi-VN" altLang="en-US" sz="5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6858000" y="2033944"/>
            <a:ext cx="1600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altLang="en-US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5334000" y="5486401"/>
            <a:ext cx="609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13106400" y="5334001"/>
            <a:ext cx="716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5181600" y="7162801"/>
            <a:ext cx="716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12192000" y="7010401"/>
            <a:ext cx="716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Connector 7"/>
          <p:cNvSpPr>
            <a:spLocks noChangeArrowheads="1"/>
          </p:cNvSpPr>
          <p:nvPr/>
        </p:nvSpPr>
        <p:spPr bwMode="auto">
          <a:xfrm>
            <a:off x="5334000" y="5486401"/>
            <a:ext cx="942976" cy="857250"/>
          </a:xfrm>
          <a:prstGeom prst="flowChartConnector">
            <a:avLst/>
          </a:prstGeom>
          <a:noFill/>
          <a:ln w="111125" algn="ctr">
            <a:pattFill prst="wdDnDiag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17983200" y="11887200"/>
            <a:ext cx="15240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77834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6400800" y="5029200"/>
          <a:ext cx="3048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531" imgH="266584" progId="Equation.DSMT4">
                  <p:embed/>
                </p:oleObj>
              </mc:Choice>
              <mc:Fallback>
                <p:oleObj name="Equation" r:id="rId4" imgW="850531" imgH="266584" progId="Equation.DSMT4">
                  <p:embed/>
                  <p:pic>
                    <p:nvPicPr>
                      <p:cNvPr id="266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029200"/>
                        <a:ext cx="30480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14173200" y="5029200"/>
          <a:ext cx="3048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200" imgH="228600" progId="Equation.DSMT4">
                  <p:embed/>
                </p:oleObj>
              </mc:Choice>
              <mc:Fallback>
                <p:oleObj name="Equation" r:id="rId6" imgW="711200" imgH="228600" progId="Equation.DSMT4">
                  <p:embed/>
                  <p:pic>
                    <p:nvPicPr>
                      <p:cNvPr id="266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3200" y="5029200"/>
                        <a:ext cx="3048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6096000" y="6858000"/>
          <a:ext cx="3048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1200" imgH="228600" progId="Equation.DSMT4">
                  <p:embed/>
                </p:oleObj>
              </mc:Choice>
              <mc:Fallback>
                <p:oleObj name="Equation" r:id="rId8" imgW="711200" imgH="228600" progId="Equation.DSMT4">
                  <p:embed/>
                  <p:pic>
                    <p:nvPicPr>
                      <p:cNvPr id="266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6858000"/>
                        <a:ext cx="3048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8" name="Object 14"/>
          <p:cNvGraphicFramePr>
            <a:graphicFrameLocks noChangeAspect="1"/>
          </p:cNvGraphicFramePr>
          <p:nvPr/>
        </p:nvGraphicFramePr>
        <p:xfrm>
          <a:off x="14325601" y="6553200"/>
          <a:ext cx="3209926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48975" imgH="304668" progId="Equation.DSMT4">
                  <p:embed/>
                </p:oleObj>
              </mc:Choice>
              <mc:Fallback>
                <p:oleObj name="Equation" r:id="rId10" imgW="748975" imgH="304668" progId="Equation.DSMT4">
                  <p:embed/>
                  <p:pic>
                    <p:nvPicPr>
                      <p:cNvPr id="266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5601" y="6553200"/>
                        <a:ext cx="3209926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867584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5943600" y="1524000"/>
            <a:ext cx="3200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 </a:t>
            </a:r>
            <a:endParaRPr lang="vi-VN" altLang="en-US" sz="5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762000" y="3200400"/>
            <a:ext cx="23164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Khi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5181600" y="5486401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12801600" y="5486401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5181600" y="7467601"/>
            <a:ext cx="581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12801600" y="7467601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Connector 7"/>
          <p:cNvSpPr>
            <a:spLocks noChangeArrowheads="1"/>
          </p:cNvSpPr>
          <p:nvPr/>
        </p:nvSpPr>
        <p:spPr bwMode="auto">
          <a:xfrm>
            <a:off x="5029200" y="7467601"/>
            <a:ext cx="942976" cy="857250"/>
          </a:xfrm>
          <a:prstGeom prst="flowChartConnector">
            <a:avLst/>
          </a:prstGeom>
          <a:noFill/>
          <a:ln w="114300" algn="ctr">
            <a:pattFill prst="pct70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18440400" y="11887200"/>
            <a:ext cx="16764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78858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  <p:graphicFrame>
        <p:nvGraphicFramePr>
          <p:cNvPr id="276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118198"/>
              </p:ext>
            </p:extLst>
          </p:nvPr>
        </p:nvGraphicFramePr>
        <p:xfrm>
          <a:off x="13582650" y="3231326"/>
          <a:ext cx="5638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215900" progId="Equation.DSMT4">
                  <p:embed/>
                </p:oleObj>
              </mc:Choice>
              <mc:Fallback>
                <p:oleObj name="Equation" r:id="rId4" imgW="1600200" imgH="215900" progId="Equation.DSMT4">
                  <p:embed/>
                  <p:pic>
                    <p:nvPicPr>
                      <p:cNvPr id="276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2650" y="3231326"/>
                        <a:ext cx="5638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ct 12"/>
          <p:cNvGraphicFramePr>
            <a:graphicFrameLocks noChangeAspect="1"/>
          </p:cNvGraphicFramePr>
          <p:nvPr/>
        </p:nvGraphicFramePr>
        <p:xfrm>
          <a:off x="6553200" y="6858000"/>
          <a:ext cx="1371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806" imgH="418918" progId="Equation.DSMT4">
                  <p:embed/>
                </p:oleObj>
              </mc:Choice>
              <mc:Fallback>
                <p:oleObj name="Equation" r:id="rId6" imgW="215806" imgH="418918" progId="Equation.DSMT4">
                  <p:embed/>
                  <p:pic>
                    <p:nvPicPr>
                      <p:cNvPr id="276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6858000"/>
                        <a:ext cx="13716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1" name="Object 13"/>
          <p:cNvGraphicFramePr>
            <a:graphicFrameLocks noChangeAspect="1"/>
          </p:cNvGraphicFramePr>
          <p:nvPr/>
        </p:nvGraphicFramePr>
        <p:xfrm>
          <a:off x="6400800" y="5029200"/>
          <a:ext cx="2286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7362" imgH="418918" progId="Equation.DSMT4">
                  <p:embed/>
                </p:oleObj>
              </mc:Choice>
              <mc:Fallback>
                <p:oleObj name="Equation" r:id="rId8" imgW="317362" imgH="418918" progId="Equation.DSMT4">
                  <p:embed/>
                  <p:pic>
                    <p:nvPicPr>
                      <p:cNvPr id="276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029200"/>
                        <a:ext cx="2286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2" name="Object 14"/>
          <p:cNvGraphicFramePr>
            <a:graphicFrameLocks noChangeAspect="1"/>
          </p:cNvGraphicFramePr>
          <p:nvPr/>
        </p:nvGraphicFramePr>
        <p:xfrm>
          <a:off x="13868400" y="4845050"/>
          <a:ext cx="3352800" cy="2352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6224" imgH="431613" progId="Equation.DSMT4">
                  <p:embed/>
                </p:oleObj>
              </mc:Choice>
              <mc:Fallback>
                <p:oleObj name="Equation" r:id="rId10" imgW="406224" imgH="431613" progId="Equation.DSMT4">
                  <p:embed/>
                  <p:pic>
                    <p:nvPicPr>
                      <p:cNvPr id="276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8400" y="4845050"/>
                        <a:ext cx="3352800" cy="2352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3" name="Object 15"/>
          <p:cNvGraphicFramePr>
            <a:graphicFrameLocks noChangeAspect="1"/>
          </p:cNvGraphicFramePr>
          <p:nvPr/>
        </p:nvGraphicFramePr>
        <p:xfrm>
          <a:off x="13868400" y="6705601"/>
          <a:ext cx="4114800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08000" imgH="431800" progId="Equation.DSMT4">
                  <p:embed/>
                </p:oleObj>
              </mc:Choice>
              <mc:Fallback>
                <p:oleObj name="Equation" r:id="rId12" imgW="508000" imgH="431800" progId="Equation.DSMT4">
                  <p:embed/>
                  <p:pic>
                    <p:nvPicPr>
                      <p:cNvPr id="276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8400" y="6705601"/>
                        <a:ext cx="4114800" cy="235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4367546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724400" y="1219200"/>
            <a:ext cx="3200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</a:t>
            </a:r>
            <a:endParaRPr lang="vi-VN" altLang="en-US" sz="5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5029200" y="3810001"/>
            <a:ext cx="1386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5181600" y="5638801"/>
            <a:ext cx="441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13411200" y="5486401"/>
            <a:ext cx="5791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Cùng hướng   </a:t>
            </a:r>
            <a:endParaRPr lang="vi-VN" altLang="en-US" sz="6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5181600" y="7010401"/>
            <a:ext cx="5486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Vuông góc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13411200" y="7162801"/>
            <a:ext cx="5638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Cùng phương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Connector 7"/>
          <p:cNvSpPr>
            <a:spLocks noChangeArrowheads="1"/>
          </p:cNvSpPr>
          <p:nvPr/>
        </p:nvSpPr>
        <p:spPr bwMode="auto">
          <a:xfrm>
            <a:off x="13258800" y="5638801"/>
            <a:ext cx="942976" cy="857250"/>
          </a:xfrm>
          <a:prstGeom prst="flowChartConnector">
            <a:avLst/>
          </a:prstGeom>
          <a:noFill/>
          <a:ln w="107950" algn="ctr">
            <a:pattFill prst="plaid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18897600" y="11887200"/>
            <a:ext cx="1828800" cy="1371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79882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572000" y="2743200"/>
            <a:ext cx="15087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Tích vô hướng của hai véc tơ          với                              không đổi đạt giá trị lớn nhất khi           là hai véc tơ</a:t>
            </a:r>
          </a:p>
        </p:txBody>
      </p:sp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14630400" y="2590801"/>
          <a:ext cx="152400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890" imgH="241195" progId="Equation.DSMT4">
                  <p:embed/>
                </p:oleObj>
              </mc:Choice>
              <mc:Fallback>
                <p:oleObj name="Equation" r:id="rId4" imgW="253890" imgH="241195" progId="Equation.DSMT4">
                  <p:embed/>
                  <p:pic>
                    <p:nvPicPr>
                      <p:cNvPr id="286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0400" y="2590801"/>
                        <a:ext cx="1524000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5" name="Object 13"/>
          <p:cNvGraphicFramePr>
            <a:graphicFrameLocks noChangeAspect="1"/>
          </p:cNvGraphicFramePr>
          <p:nvPr/>
        </p:nvGraphicFramePr>
        <p:xfrm>
          <a:off x="17678400" y="2590800"/>
          <a:ext cx="2286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8918" imgH="304668" progId="Equation.DSMT4">
                  <p:embed/>
                </p:oleObj>
              </mc:Choice>
              <mc:Fallback>
                <p:oleObj name="Equation" r:id="rId6" imgW="418918" imgH="304668" progId="Equation.DSMT4">
                  <p:embed/>
                  <p:pic>
                    <p:nvPicPr>
                      <p:cNvPr id="286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78400" y="2590800"/>
                        <a:ext cx="2286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6" name="Object 14"/>
          <p:cNvGraphicFramePr>
            <a:graphicFrameLocks noChangeAspect="1"/>
          </p:cNvGraphicFramePr>
          <p:nvPr/>
        </p:nvGraphicFramePr>
        <p:xfrm>
          <a:off x="16002000" y="3657601"/>
          <a:ext cx="152400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890" imgH="241195" progId="Equation.DSMT4">
                  <p:embed/>
                </p:oleObj>
              </mc:Choice>
              <mc:Fallback>
                <p:oleObj name="Equation" r:id="rId8" imgW="253890" imgH="241195" progId="Equation.DSMT4">
                  <p:embed/>
                  <p:pic>
                    <p:nvPicPr>
                      <p:cNvPr id="286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0" y="3657601"/>
                        <a:ext cx="1524000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6096000" y="5486401"/>
            <a:ext cx="518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Ngược hướng</a:t>
            </a:r>
          </a:p>
        </p:txBody>
      </p:sp>
    </p:spTree>
    <p:extLst>
      <p:ext uri="{BB962C8B-B14F-4D97-AF65-F5344CB8AC3E}">
        <p14:creationId xmlns:p14="http://schemas.microsoft.com/office/powerpoint/2010/main" val="1286939483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8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2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4724400" y="2438400"/>
            <a:ext cx="746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phụ : </a:t>
            </a:r>
            <a:endParaRPr lang="vi-VN" altLang="en-US" sz="5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4724400" y="4572000"/>
            <a:ext cx="1493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Tích vô hướng của hai véc tơ là: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6273800" y="7035800"/>
            <a:ext cx="317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Một số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13258800" y="6858000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Một véc tơ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5943600" y="8991600"/>
            <a:ext cx="6400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Tích độ dài hai véc tơ đó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13258800" y="8839200"/>
            <a:ext cx="6248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Độ lớn của góc giữa hai véc tơ đó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Connector 7"/>
          <p:cNvSpPr>
            <a:spLocks noChangeArrowheads="1"/>
          </p:cNvSpPr>
          <p:nvPr/>
        </p:nvSpPr>
        <p:spPr bwMode="auto">
          <a:xfrm>
            <a:off x="6223000" y="7137400"/>
            <a:ext cx="942976" cy="914400"/>
          </a:xfrm>
          <a:prstGeom prst="flowChartConnector">
            <a:avLst/>
          </a:prstGeom>
          <a:noFill/>
          <a:ln w="107950" algn="ctr">
            <a:pattFill prst="pct80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18288000" y="11887200"/>
            <a:ext cx="19812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80906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</p:spTree>
    <p:extLst>
      <p:ext uri="{BB962C8B-B14F-4D97-AF65-F5344CB8AC3E}">
        <p14:creationId xmlns:p14="http://schemas.microsoft.com/office/powerpoint/2010/main" val="3629106681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9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0" y="1524000"/>
            <a:ext cx="17221200" cy="12192000"/>
            <a:chOff x="0" y="762000"/>
            <a:chExt cx="8610600" cy="6096000"/>
          </a:xfrm>
        </p:grpSpPr>
        <p:pic>
          <p:nvPicPr>
            <p:cNvPr id="30724" name="Picture 5" descr="1_763sunflowe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43000"/>
              <a:ext cx="6858000" cy="57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5" name="TextBox 2"/>
            <p:cNvSpPr txBox="1">
              <a:spLocks noChangeArrowheads="1"/>
            </p:cNvSpPr>
            <p:nvPr/>
          </p:nvSpPr>
          <p:spPr bwMode="auto">
            <a:xfrm>
              <a:off x="990600" y="762000"/>
              <a:ext cx="7620000" cy="1523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6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đã chọn </a:t>
              </a:r>
              <a:r>
                <a:rPr lang="vi-VN" altLang="en-US" sz="6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6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bông hoa may mắn  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6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</a:t>
              </a:r>
              <a:r>
                <a:rPr lang="vi-VN" altLang="en-US" sz="6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6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thưởng  1  ngôi sao  </a:t>
              </a:r>
              <a:endParaRPr lang="vi-VN" altLang="en-US" sz="6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19202400" y="12344400"/>
            <a:ext cx="1676400" cy="106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</p:spTree>
    <p:extLst>
      <p:ext uri="{BB962C8B-B14F-4D97-AF65-F5344CB8AC3E}">
        <p14:creationId xmlns:p14="http://schemas.microsoft.com/office/powerpoint/2010/main" val="3444531900"/>
      </p:ext>
    </p:extLst>
  </p:cSld>
  <p:clrMapOvr>
    <a:masterClrMapping/>
  </p:clrMapOvr>
  <p:transition advClick="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18592800" y="11734800"/>
            <a:ext cx="1676400" cy="1371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57600" y="914400"/>
            <a:ext cx="17221200" cy="12801600"/>
            <a:chOff x="304800" y="457200"/>
            <a:chExt cx="8610600" cy="6400800"/>
          </a:xfrm>
        </p:grpSpPr>
        <p:pic>
          <p:nvPicPr>
            <p:cNvPr id="31748" name="Picture 5" descr="1_763sunflower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143000"/>
              <a:ext cx="6858000" cy="57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9" name="TextBox 2"/>
            <p:cNvSpPr txBox="1">
              <a:spLocks noChangeArrowheads="1"/>
            </p:cNvSpPr>
            <p:nvPr/>
          </p:nvSpPr>
          <p:spPr bwMode="auto">
            <a:xfrm>
              <a:off x="304800" y="457200"/>
              <a:ext cx="8610600" cy="1523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6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đã chọn </a:t>
              </a:r>
              <a:r>
                <a:rPr lang="vi-VN" altLang="en-US" sz="6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6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bông hoa không may mắn  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6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bị bớt đi 1 ngôi sao  </a:t>
              </a:r>
              <a:endParaRPr lang="vi-VN" altLang="en-US" sz="6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35717"/>
      </p:ext>
    </p:extLst>
  </p:cSld>
  <p:clrMapOvr>
    <a:masterClrMapping/>
  </p:clrMapOvr>
  <p:transition advClick="0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>
            <a:spLocks noChangeArrowheads="1"/>
          </p:cNvSpPr>
          <p:nvPr/>
        </p:nvSpPr>
        <p:spPr bwMode="auto">
          <a:xfrm>
            <a:off x="4114800" y="609600"/>
            <a:ext cx="16002000" cy="12039600"/>
          </a:xfrm>
          <a:prstGeom prst="irregularSeal2">
            <a:avLst/>
          </a:prstGeom>
          <a:gradFill rotWithShape="1">
            <a:gsLst>
              <a:gs pos="0">
                <a:srgbClr val="FF0000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Chúc mừng đội chiến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thắng</a:t>
            </a:r>
            <a:endParaRPr lang="vi-VN" altLang="en-US" sz="8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15803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1811000" y="1749064"/>
            <a:ext cx="16459202" cy="2286000"/>
          </a:xfrm>
          <a:ln>
            <a:miter lim="800000"/>
            <a:headEnd/>
            <a:tailEnd/>
          </a:ln>
        </p:spPr>
        <p:txBody>
          <a:bodyPr anchor="b"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109728" algn="r">
              <a:defRPr/>
            </a:pPr>
            <a:r>
              <a:rPr lang="en-US" sz="8000" b="1" i="1" u="sng">
                <a:solidFill>
                  <a:schemeClr val="accent2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Củng cố bài</a:t>
            </a:r>
            <a:r>
              <a:rPr lang="en-US" sz="6400" b="1" u="sng">
                <a:solidFill>
                  <a:srgbClr val="0000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 </a:t>
            </a:r>
            <a:br>
              <a:rPr lang="en-US" sz="6400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</a:br>
            <a:br>
              <a:rPr lang="en-US" sz="5600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</a:br>
            <a:endParaRPr lang="en-US" sz="5600" b="1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</a:endParaRPr>
          </a:p>
        </p:txBody>
      </p:sp>
      <p:graphicFrame>
        <p:nvGraphicFramePr>
          <p:cNvPr id="60420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838576" y="6137277"/>
          <a:ext cx="7200900" cy="2289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800" imgH="342900" progId="Equation.DSMT4">
                  <p:embed/>
                </p:oleObj>
              </mc:Choice>
              <mc:Fallback>
                <p:oleObj name="Equation" r:id="rId2" imgW="1066800" imgH="342900" progId="Equation.DSMT4">
                  <p:embed/>
                  <p:pic>
                    <p:nvPicPr>
                      <p:cNvPr id="604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576" y="6137277"/>
                        <a:ext cx="7200900" cy="2289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7007226" y="5994401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480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0" y="2540000"/>
            <a:ext cx="12309476" cy="3841750"/>
            <a:chOff x="-404" y="1059"/>
            <a:chExt cx="4016" cy="1254"/>
          </a:xfrm>
        </p:grpSpPr>
        <p:graphicFrame>
          <p:nvGraphicFramePr>
            <p:cNvPr id="33804" name="Object 6"/>
            <p:cNvGraphicFramePr>
              <a:graphicFrameLocks noChangeAspect="1"/>
            </p:cNvGraphicFramePr>
            <p:nvPr/>
          </p:nvGraphicFramePr>
          <p:xfrm>
            <a:off x="230" y="1607"/>
            <a:ext cx="2304" cy="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244600" imgH="304800" progId="Equation.DSMT4">
                    <p:embed/>
                  </p:oleObj>
                </mc:Choice>
                <mc:Fallback>
                  <p:oleObj name="Equation" r:id="rId4" imgW="1244600" imgH="304800" progId="Equation.DSMT4">
                    <p:embed/>
                    <p:pic>
                      <p:nvPicPr>
                        <p:cNvPr id="3380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" y="1607"/>
                          <a:ext cx="2304" cy="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05" name="Rectangle 7"/>
            <p:cNvSpPr>
              <a:spLocks noChangeArrowheads="1"/>
            </p:cNvSpPr>
            <p:nvPr/>
          </p:nvSpPr>
          <p:spPr bwMode="auto">
            <a:xfrm>
              <a:off x="-404" y="1059"/>
              <a:ext cx="40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200" b="1">
                  <a:solidFill>
                    <a:srgbClr val="CC3300"/>
                  </a:solidFill>
                </a:rPr>
                <a:t>1</a:t>
              </a:r>
              <a:r>
                <a:rPr lang="en-US" altLang="en-US" sz="7200" b="1"/>
                <a:t>.    </a:t>
              </a:r>
              <a:r>
                <a:rPr lang="en-US" altLang="en-US" sz="6400" b="1"/>
                <a:t>Định nghĩa tích vô hướng</a:t>
              </a:r>
            </a:p>
          </p:txBody>
        </p:sp>
      </p:grpSp>
      <p:sp>
        <p:nvSpPr>
          <p:cNvPr id="60424" name="AutoShape 8"/>
          <p:cNvSpPr>
            <a:spLocks noChangeArrowheads="1"/>
          </p:cNvSpPr>
          <p:nvPr/>
        </p:nvSpPr>
        <p:spPr bwMode="auto">
          <a:xfrm>
            <a:off x="12839700" y="-774700"/>
            <a:ext cx="8496300" cy="11125200"/>
          </a:xfrm>
          <a:prstGeom prst="cloudCallout">
            <a:avLst>
              <a:gd name="adj1" fmla="val -94880"/>
              <a:gd name="adj2" fmla="val 67921"/>
            </a:avLst>
          </a:prstGeom>
          <a:solidFill>
            <a:srgbClr val="0066FF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 b="1">
                <a:solidFill>
                  <a:srgbClr val="FFFF00"/>
                </a:solidFill>
              </a:rPr>
              <a:t>Qua bài học,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 b="1">
                <a:solidFill>
                  <a:srgbClr val="FFFF00"/>
                </a:solidFill>
              </a:rPr>
              <a:t>em cần nhớ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 b="1">
                <a:solidFill>
                  <a:srgbClr val="FFFF00"/>
                </a:solidFill>
              </a:rPr>
              <a:t>những gì?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3838576" y="8585201"/>
            <a:ext cx="6858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000099"/>
                </a:solidFill>
                <a:latin typeface=".VnTime" panose="020B7200000000000000" pitchFamily="34" charset="0"/>
              </a:rPr>
              <a:t>3.   a . b = 0 </a:t>
            </a:r>
            <a:r>
              <a:rPr lang="en-US" altLang="en-US" sz="8000">
                <a:solidFill>
                  <a:srgbClr val="000099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</a:t>
            </a:r>
            <a:endParaRPr lang="en-US" altLang="en-US" sz="8000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>
            <a:off x="5422900" y="8874126"/>
            <a:ext cx="9144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8600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>
            <a:off x="6432550" y="8874126"/>
            <a:ext cx="9144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8600"/>
          </a:p>
        </p:txBody>
      </p:sp>
      <p:sp>
        <p:nvSpPr>
          <p:cNvPr id="172051" name="Text Box 19"/>
          <p:cNvSpPr txBox="1">
            <a:spLocks noChangeArrowheads="1"/>
          </p:cNvSpPr>
          <p:nvPr/>
        </p:nvSpPr>
        <p:spPr bwMode="auto">
          <a:xfrm>
            <a:off x="3984627" y="11179177"/>
            <a:ext cx="140398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400" b="1">
                <a:latin typeface="Times New Roman" panose="02020603050405020304" pitchFamily="18" charset="0"/>
              </a:rPr>
              <a:t>4. Các tính chất của tích vô hướng</a:t>
            </a:r>
          </a:p>
        </p:txBody>
      </p:sp>
      <p:graphicFrame>
        <p:nvGraphicFramePr>
          <p:cNvPr id="172052" name="Object 20"/>
          <p:cNvGraphicFramePr>
            <a:graphicFrameLocks noChangeAspect="1"/>
          </p:cNvGraphicFramePr>
          <p:nvPr/>
        </p:nvGraphicFramePr>
        <p:xfrm>
          <a:off x="10607677" y="8585200"/>
          <a:ext cx="6911974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700" imgH="241300" progId="Equation.DSMT4">
                  <p:embed/>
                </p:oleObj>
              </mc:Choice>
              <mc:Fallback>
                <p:oleObj name="Equation" r:id="rId6" imgW="1282700" imgH="241300" progId="Equation.DSMT4">
                  <p:embed/>
                  <p:pic>
                    <p:nvPicPr>
                      <p:cNvPr id="17205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7677" y="8585200"/>
                        <a:ext cx="6911974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84627" y="12725400"/>
            <a:ext cx="15141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5. Các ứng dụng của tích vô hướng</a:t>
            </a:r>
          </a:p>
        </p:txBody>
      </p:sp>
    </p:spTree>
    <p:extLst>
      <p:ext uri="{BB962C8B-B14F-4D97-AF65-F5344CB8AC3E}">
        <p14:creationId xmlns:p14="http://schemas.microsoft.com/office/powerpoint/2010/main" val="171744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 animBg="1"/>
      <p:bldP spid="60424" grpId="1" animBg="1"/>
      <p:bldP spid="60431" grpId="0"/>
      <p:bldP spid="1720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3369427B-44A0-401C-8EEB-49304BD021F0}"/>
              </a:ext>
            </a:extLst>
          </p:cNvPr>
          <p:cNvSpPr/>
          <p:nvPr/>
        </p:nvSpPr>
        <p:spPr>
          <a:xfrm>
            <a:off x="12153134" y="4716941"/>
            <a:ext cx="11178562" cy="8736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47D18A-E7B6-4653-A13F-EB15D40BA550}"/>
              </a:ext>
            </a:extLst>
          </p:cNvPr>
          <p:cNvSpPr/>
          <p:nvPr/>
        </p:nvSpPr>
        <p:spPr>
          <a:xfrm>
            <a:off x="926879" y="4746756"/>
            <a:ext cx="11178562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90600" y="5111851"/>
            <a:ext cx="11049000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AutoShape 16"/>
          <p:cNvSpPr>
            <a:spLocks noChangeArrowheads="1"/>
          </p:cNvSpPr>
          <p:nvPr/>
        </p:nvSpPr>
        <p:spPr bwMode="auto">
          <a:xfrm>
            <a:off x="5420469" y="9549464"/>
            <a:ext cx="705092" cy="1815180"/>
          </a:xfrm>
          <a:prstGeom prst="downArrow">
            <a:avLst>
              <a:gd name="adj1" fmla="val 50000"/>
              <a:gd name="adj2" fmla="val 25044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lIns="214281" tIns="111426" rIns="214281" bIns="111426" anchor="ctr"/>
          <a:lstStyle/>
          <a:p>
            <a:pPr eaLnBrk="0" hangingPunct="0"/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683699" y="2936405"/>
            <a:ext cx="22699730" cy="1780536"/>
            <a:chOff x="721799" y="1603075"/>
            <a:chExt cx="22602713" cy="1780536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1780536"/>
              <a:chOff x="1268078" y="3405486"/>
              <a:chExt cx="22602713" cy="1780536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160662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3163893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Khởi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5438324" y="2286490"/>
              <a:ext cx="17265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vi-VN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06366" y="11637207"/>
            <a:ext cx="8402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4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biểu thức trên trong  </a:t>
            </a:r>
            <a:r>
              <a:rPr lang="en-US" sz="4400" b="1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toán</a:t>
            </a:r>
            <a:r>
              <a:rPr lang="en-US" sz="44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học có tên gọi là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325435" y="1913005"/>
            <a:ext cx="19188115" cy="836210"/>
            <a:chOff x="168274" y="1873464"/>
            <a:chExt cx="19188115" cy="836208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73275" y="1873464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7213" name="Object 72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50118"/>
              </p:ext>
            </p:extLst>
          </p:nvPr>
        </p:nvGraphicFramePr>
        <p:xfrm>
          <a:off x="12101401" y="6767514"/>
          <a:ext cx="162037" cy="130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2787" imgH="180986" progId="Equation.DSMT4">
                  <p:embed/>
                </p:oleObj>
              </mc:Choice>
              <mc:Fallback>
                <p:oleObj name="Equation" r:id="rId3" imgW="142787" imgH="180986" progId="Equation.DSMT4">
                  <p:embed/>
                  <p:pic>
                    <p:nvPicPr>
                      <p:cNvPr id="7213" name="Object 72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01401" y="6767514"/>
                        <a:ext cx="162037" cy="130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14" name="Picture 72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0" y="6767514"/>
            <a:ext cx="7439025" cy="3400425"/>
          </a:xfrm>
          <a:prstGeom prst="rect">
            <a:avLst/>
          </a:prstGeom>
        </p:spPr>
      </p:pic>
      <p:grpSp>
        <p:nvGrpSpPr>
          <p:cNvPr id="7218" name="Group 7217"/>
          <p:cNvGrpSpPr/>
          <p:nvPr/>
        </p:nvGrpSpPr>
        <p:grpSpPr>
          <a:xfrm>
            <a:off x="1285319" y="5245446"/>
            <a:ext cx="10103104" cy="4062651"/>
            <a:chOff x="1285319" y="5245446"/>
            <a:chExt cx="10103104" cy="4062651"/>
          </a:xfrm>
        </p:grpSpPr>
        <p:grpSp>
          <p:nvGrpSpPr>
            <p:cNvPr id="7217" name="Group 7216"/>
            <p:cNvGrpSpPr/>
            <p:nvPr/>
          </p:nvGrpSpPr>
          <p:grpSpPr>
            <a:xfrm>
              <a:off x="1285319" y="5245446"/>
              <a:ext cx="10103104" cy="4062651"/>
              <a:chOff x="1285319" y="5245446"/>
              <a:chExt cx="10103104" cy="4062651"/>
            </a:xfrm>
          </p:grpSpPr>
          <p:sp>
            <p:nvSpPr>
              <p:cNvPr id="7207" name="TextBox 7206"/>
              <p:cNvSpPr txBox="1"/>
              <p:nvPr/>
            </p:nvSpPr>
            <p:spPr>
              <a:xfrm>
                <a:off x="1285319" y="5245446"/>
                <a:ext cx="10103104" cy="4062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S=OM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cường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7210" name="Object 720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47208387"/>
                  </p:ext>
                </p:extLst>
              </p:nvPr>
            </p:nvGraphicFramePr>
            <p:xfrm>
              <a:off x="3810000" y="7058025"/>
              <a:ext cx="4391025" cy="1201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028520" imgH="266400" progId="Equation.DSMT4">
                      <p:embed/>
                    </p:oleObj>
                  </mc:Choice>
                  <mc:Fallback>
                    <p:oleObj name="Equation" r:id="rId6" imgW="1028520" imgH="266400" progId="Equation.DSMT4">
                      <p:embed/>
                      <p:pic>
                        <p:nvPicPr>
                          <p:cNvPr id="7210" name="Object 7209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810000" y="7058025"/>
                            <a:ext cx="4391025" cy="12017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12" name="Object 72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9733846"/>
                  </p:ext>
                </p:extLst>
              </p:nvPr>
            </p:nvGraphicFramePr>
            <p:xfrm>
              <a:off x="6794640" y="5251053"/>
              <a:ext cx="682485" cy="6925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142787" imgH="180986" progId="Equation.DSMT4">
                      <p:embed/>
                    </p:oleObj>
                  </mc:Choice>
                  <mc:Fallback>
                    <p:oleObj name="Equation" r:id="rId8" imgW="142787" imgH="180986" progId="Equation.DSMT4">
                      <p:embed/>
                      <p:pic>
                        <p:nvPicPr>
                          <p:cNvPr id="7212" name="Object 7211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6794640" y="5251053"/>
                            <a:ext cx="682485" cy="69254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15" name="Object 72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28194327"/>
                  </p:ext>
                </p:extLst>
              </p:nvPr>
            </p:nvGraphicFramePr>
            <p:xfrm>
              <a:off x="3417611" y="7773523"/>
              <a:ext cx="769120" cy="10950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186666" imgH="266621" progId="Equation.DSMT4">
                      <p:embed/>
                    </p:oleObj>
                  </mc:Choice>
                  <mc:Fallback>
                    <p:oleObj name="Equation" r:id="rId9" imgW="186666" imgH="266621" progId="Equation.DSMT4">
                      <p:embed/>
                      <p:pic>
                        <p:nvPicPr>
                          <p:cNvPr id="7215" name="Object 7214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3417611" y="7773523"/>
                            <a:ext cx="769120" cy="109501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216" name="Object 72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9614561"/>
                </p:ext>
              </p:extLst>
            </p:nvPr>
          </p:nvGraphicFramePr>
          <p:xfrm>
            <a:off x="8575424" y="7685406"/>
            <a:ext cx="1385887" cy="1212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04560" imgH="266400" progId="Equation.DSMT4">
                    <p:embed/>
                  </p:oleObj>
                </mc:Choice>
                <mc:Fallback>
                  <p:oleObj name="Equation" r:id="rId11" imgW="304560" imgH="266400" progId="Equation.DSMT4">
                    <p:embed/>
                    <p:pic>
                      <p:nvPicPr>
                        <p:cNvPr id="7216" name="Object 7215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575424" y="7685406"/>
                          <a:ext cx="1385887" cy="1212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67597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048916" y="3124200"/>
            <a:ext cx="22325581" cy="4363434"/>
            <a:chOff x="1076414" y="3539594"/>
            <a:chExt cx="22325581" cy="4363434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3539594"/>
              <a:ext cx="17867221" cy="1620243"/>
              <a:chOff x="166396" y="7916781"/>
              <a:chExt cx="17867221" cy="1620243"/>
            </a:xfrm>
            <a:grpFill/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849104" y="7916781"/>
                <a:ext cx="17184513" cy="80021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TÍCH VÔ HƯỚNG CỦA HAI VÉC TƠ CÓ CÙNG ĐIỂM ĐẦU</a:t>
                </a:r>
                <a:endParaRPr lang="en-US" sz="4600" b="1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5" name="Group 67"/>
          <p:cNvGrpSpPr/>
          <p:nvPr/>
        </p:nvGrpSpPr>
        <p:grpSpPr>
          <a:xfrm>
            <a:off x="1087167" y="7864523"/>
            <a:ext cx="3282348" cy="800219"/>
            <a:chOff x="1371545" y="3527166"/>
            <a:chExt cx="3282348" cy="800219"/>
          </a:xfrm>
        </p:grpSpPr>
        <p:sp>
          <p:nvSpPr>
            <p:cNvPr id="57" name="TextBox 56"/>
            <p:cNvSpPr txBox="1"/>
            <p:nvPr/>
          </p:nvSpPr>
          <p:spPr>
            <a:xfrm>
              <a:off x="2250671" y="3527166"/>
              <a:ext cx="240322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70"/>
            <p:cNvGrpSpPr/>
            <p:nvPr/>
          </p:nvGrpSpPr>
          <p:grpSpPr>
            <a:xfrm>
              <a:off x="1371545" y="3642225"/>
              <a:ext cx="666731" cy="642577"/>
              <a:chOff x="1371545" y="3642225"/>
              <a:chExt cx="666731" cy="642577"/>
            </a:xfrm>
          </p:grpSpPr>
          <p:sp>
            <p:nvSpPr>
              <p:cNvPr id="72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4E8EE24-5E69-2999-9088-FD15229ADE72}"/>
              </a:ext>
            </a:extLst>
          </p:cNvPr>
          <p:cNvGrpSpPr/>
          <p:nvPr/>
        </p:nvGrpSpPr>
        <p:grpSpPr>
          <a:xfrm>
            <a:off x="1677471" y="4188388"/>
            <a:ext cx="19920437" cy="5509200"/>
            <a:chOff x="1677471" y="6781800"/>
            <a:chExt cx="19920437" cy="550920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5638599"/>
                </p:ext>
              </p:extLst>
            </p:nvPr>
          </p:nvGraphicFramePr>
          <p:xfrm>
            <a:off x="13716000" y="7165412"/>
            <a:ext cx="592692" cy="8599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23724" imgH="219126" progId="Equation.DSMT4">
                    <p:embed/>
                  </p:oleObj>
                </mc:Choice>
                <mc:Fallback>
                  <p:oleObj name="Equation" r:id="rId3" imgW="123724" imgH="219126" progId="Equation.DSMT4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3716000" y="7165412"/>
                          <a:ext cx="592692" cy="8599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oup 12"/>
            <p:cNvGrpSpPr/>
            <p:nvPr/>
          </p:nvGrpSpPr>
          <p:grpSpPr>
            <a:xfrm>
              <a:off x="1677471" y="6781800"/>
              <a:ext cx="19920437" cy="5509200"/>
              <a:chOff x="1677471" y="4178609"/>
              <a:chExt cx="19920437" cy="550920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677471" y="4178609"/>
                <a:ext cx="19920437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OA, OB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</a:p>
              <a:p>
                <a:pPr algn="just">
                  <a:lnSpc>
                    <a:spcPct val="200000"/>
                  </a:lnSpc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aphicFrame>
            <p:nvGraphicFramePr>
              <p:cNvPr id="3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69157253"/>
                  </p:ext>
                </p:extLst>
              </p:nvPr>
            </p:nvGraphicFramePr>
            <p:xfrm>
              <a:off x="10515600" y="4617020"/>
              <a:ext cx="1600200" cy="873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494898" imgH="237836" progId="Equation.DSMT4">
                      <p:embed/>
                    </p:oleObj>
                  </mc:Choice>
                  <mc:Fallback>
                    <p:oleObj name="Equation" r:id="rId5" imgW="494898" imgH="237836" progId="Equation.DSMT4">
                      <p:embed/>
                      <p:pic>
                        <p:nvPicPr>
                          <p:cNvPr id="3" name="Object 2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0515600" y="4617020"/>
                            <a:ext cx="1600200" cy="87324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90192777"/>
                  </p:ext>
                </p:extLst>
              </p:nvPr>
            </p:nvGraphicFramePr>
            <p:xfrm>
              <a:off x="12115800" y="5975114"/>
              <a:ext cx="2176195" cy="8500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608911" imgH="237836" progId="Equation.DSMT4">
                      <p:embed/>
                    </p:oleObj>
                  </mc:Choice>
                  <mc:Fallback>
                    <p:oleObj name="Equation" r:id="rId7" imgW="608911" imgH="237836" progId="Equation.DSMT4">
                      <p:embed/>
                      <p:pic>
                        <p:nvPicPr>
                          <p:cNvPr id="5" name="Object 4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2115800" y="5975114"/>
                            <a:ext cx="2176195" cy="85007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25800" y="5715000"/>
            <a:ext cx="5629275" cy="333375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41837" y="7772400"/>
            <a:ext cx="15805474" cy="2266929"/>
            <a:chOff x="341837" y="7794028"/>
            <a:chExt cx="15805474" cy="2266929"/>
          </a:xfrm>
        </p:grpSpPr>
        <p:sp>
          <p:nvSpPr>
            <p:cNvPr id="7" name="TextBox 6"/>
            <p:cNvSpPr txBox="1"/>
            <p:nvPr/>
          </p:nvSpPr>
          <p:spPr>
            <a:xfrm>
              <a:off x="341837" y="7829577"/>
              <a:ext cx="15805474" cy="223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/>
                <a:t>Tích</a:t>
              </a:r>
              <a:r>
                <a:rPr lang="en-US" sz="4800" b="1" dirty="0"/>
                <a:t> </a:t>
              </a:r>
              <a:r>
                <a:rPr lang="en-US" sz="4800" b="1" dirty="0" err="1"/>
                <a:t>vô</a:t>
              </a:r>
              <a:r>
                <a:rPr lang="en-US" sz="4800" b="1" dirty="0"/>
                <a:t> </a:t>
              </a:r>
              <a:r>
                <a:rPr lang="en-US" sz="4800" b="1" dirty="0" err="1"/>
                <a:t>hướng</a:t>
              </a:r>
              <a:r>
                <a:rPr lang="en-US" sz="4800" b="1" dirty="0"/>
                <a:t> </a:t>
              </a:r>
              <a:r>
                <a:rPr lang="en-US" sz="4800" b="1" dirty="0" err="1"/>
                <a:t>của</a:t>
              </a:r>
              <a:r>
                <a:rPr lang="en-US" sz="4800" b="1" dirty="0"/>
                <a:t> </a:t>
              </a:r>
              <a:r>
                <a:rPr lang="en-US" sz="4800" b="1" dirty="0" err="1"/>
                <a:t>hai</a:t>
              </a:r>
              <a:r>
                <a:rPr lang="en-US" sz="4800" b="1" dirty="0"/>
                <a:t> </a:t>
              </a:r>
              <a:r>
                <a:rPr lang="en-US" sz="4800" b="1" dirty="0" err="1"/>
                <a:t>véc</a:t>
              </a:r>
              <a:r>
                <a:rPr lang="en-US" sz="4800" b="1" dirty="0"/>
                <a:t> </a:t>
              </a:r>
              <a:r>
                <a:rPr lang="en-US" sz="4800" b="1" dirty="0" err="1"/>
                <a:t>tơ</a:t>
              </a:r>
              <a:r>
                <a:rPr lang="en-US" sz="4800" b="1" dirty="0"/>
                <a:t>                </a:t>
              </a:r>
              <a:r>
                <a:rPr lang="en-US" sz="4800" b="1" dirty="0" err="1"/>
                <a:t>là</a:t>
              </a:r>
              <a:r>
                <a:rPr lang="en-US" sz="4800" b="1" dirty="0"/>
                <a:t> </a:t>
              </a:r>
              <a:r>
                <a:rPr lang="en-US" sz="4800" b="1" dirty="0" err="1"/>
                <a:t>một</a:t>
              </a:r>
              <a:r>
                <a:rPr lang="en-US" sz="4800" b="1" dirty="0"/>
                <a:t> </a:t>
              </a:r>
              <a:r>
                <a:rPr lang="en-US" sz="4800" b="1" dirty="0" err="1"/>
                <a:t>số</a:t>
              </a:r>
              <a:r>
                <a:rPr lang="en-US" sz="4800" b="1" dirty="0"/>
                <a:t> </a:t>
              </a:r>
              <a:r>
                <a:rPr lang="en-US" sz="4800" b="1" dirty="0" err="1"/>
                <a:t>thực</a:t>
              </a:r>
              <a:r>
                <a:rPr lang="en-US" sz="4800" b="1" dirty="0"/>
                <a:t>, </a:t>
              </a:r>
              <a:r>
                <a:rPr lang="en-US" sz="4800" b="1" dirty="0" err="1"/>
                <a:t>kí</a:t>
              </a:r>
              <a:r>
                <a:rPr lang="en-US" sz="4800" b="1" dirty="0"/>
                <a:t> </a:t>
              </a:r>
              <a:r>
                <a:rPr lang="en-US" sz="4800" b="1" dirty="0" err="1"/>
                <a:t>hiệu</a:t>
              </a:r>
              <a:r>
                <a:rPr lang="en-US" sz="4800" b="1" dirty="0"/>
                <a:t> </a:t>
              </a:r>
              <a:r>
                <a:rPr lang="en-US" sz="4800" b="1" dirty="0" err="1"/>
                <a:t>là</a:t>
              </a:r>
              <a:r>
                <a:rPr lang="en-US" sz="4800" b="1" dirty="0"/>
                <a:t>                 </a:t>
              </a:r>
              <a:r>
                <a:rPr lang="en-US" sz="4800" b="1" dirty="0" err="1"/>
                <a:t>và</a:t>
              </a:r>
              <a:r>
                <a:rPr lang="en-US" sz="4800" b="1" dirty="0"/>
                <a:t> </a:t>
              </a:r>
              <a:r>
                <a:rPr lang="en-US" sz="4800" b="1" dirty="0" err="1"/>
                <a:t>được</a:t>
              </a:r>
              <a:r>
                <a:rPr lang="en-US" sz="4800" b="1" dirty="0"/>
                <a:t> </a:t>
              </a:r>
              <a:r>
                <a:rPr lang="en-US" sz="4800" b="1" dirty="0" err="1"/>
                <a:t>tính</a:t>
              </a:r>
              <a:r>
                <a:rPr lang="en-US" sz="4800" b="1" dirty="0"/>
                <a:t> </a:t>
              </a:r>
              <a:r>
                <a:rPr lang="en-US" sz="4800" b="1" dirty="0" err="1"/>
                <a:t>theo</a:t>
              </a:r>
              <a:r>
                <a:rPr lang="en-US" sz="4800" b="1" dirty="0"/>
                <a:t> </a:t>
              </a:r>
              <a:r>
                <a:rPr lang="en-US" sz="4800" b="1" dirty="0" err="1"/>
                <a:t>công</a:t>
              </a:r>
              <a:r>
                <a:rPr lang="en-US" sz="4800" b="1" dirty="0"/>
                <a:t> </a:t>
              </a:r>
              <a:r>
                <a:rPr lang="en-US" sz="4800" b="1" dirty="0" err="1"/>
                <a:t>thức</a:t>
              </a:r>
              <a:r>
                <a:rPr lang="en-US" sz="4800" b="1" dirty="0"/>
                <a:t> :</a:t>
              </a:r>
            </a:p>
            <a:p>
              <a:r>
                <a:rPr lang="en-US" dirty="0"/>
                <a:t> </a:t>
              </a:r>
            </a:p>
          </p:txBody>
        </p:sp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9442091"/>
                </p:ext>
              </p:extLst>
            </p:nvPr>
          </p:nvGraphicFramePr>
          <p:xfrm>
            <a:off x="8019906" y="7794028"/>
            <a:ext cx="1600200" cy="873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494898" imgH="237836" progId="Equation.DSMT4">
                    <p:embed/>
                  </p:oleObj>
                </mc:Choice>
                <mc:Fallback>
                  <p:oleObj name="Equation" r:id="rId10" imgW="494898" imgH="237836" progId="Equation.DSMT4">
                    <p:embed/>
                    <p:pic>
                      <p:nvPicPr>
                        <p:cNvPr id="47" name="Object 4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019906" y="7794028"/>
                          <a:ext cx="1600200" cy="8732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0201647"/>
                </p:ext>
              </p:extLst>
            </p:nvPr>
          </p:nvGraphicFramePr>
          <p:xfrm>
            <a:off x="1087167" y="8546868"/>
            <a:ext cx="2088503" cy="85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66125" imgH="219126" progId="Equation.DSMT4">
                    <p:embed/>
                  </p:oleObj>
                </mc:Choice>
                <mc:Fallback>
                  <p:oleObj name="Equation" r:id="rId11" imgW="466125" imgH="219126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087167" y="8546868"/>
                          <a:ext cx="2088503" cy="8501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191000" y="11018617"/>
            <a:ext cx="361353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230930"/>
              </p:ext>
            </p:extLst>
          </p:nvPr>
        </p:nvGraphicFramePr>
        <p:xfrm>
          <a:off x="2466975" y="9906000"/>
          <a:ext cx="10715625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108200" imgH="241300" progId="Equation.DSMT4">
                  <p:embed/>
                </p:oleObj>
              </mc:Choice>
              <mc:Fallback>
                <p:oleObj name="Equation" r:id="rId13" imgW="2108200" imgH="2413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975" y="9906000"/>
                        <a:ext cx="10715625" cy="1227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394" y="9020175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420600" y="11428274"/>
            <a:ext cx="1188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891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4"/>
          <p:cNvGrpSpPr/>
          <p:nvPr/>
        </p:nvGrpSpPr>
        <p:grpSpPr>
          <a:xfrm>
            <a:off x="407954" y="1676400"/>
            <a:ext cx="22106109" cy="3307091"/>
            <a:chOff x="1268078" y="3405486"/>
            <a:chExt cx="22106109" cy="1821601"/>
          </a:xfrm>
        </p:grpSpPr>
        <p:sp>
          <p:nvSpPr>
            <p:cNvPr id="54" name="Rounded Rectangle 53"/>
            <p:cNvSpPr/>
            <p:nvPr/>
          </p:nvSpPr>
          <p:spPr>
            <a:xfrm>
              <a:off x="1532360" y="3579402"/>
              <a:ext cx="21841827" cy="164768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67"/>
            <p:cNvGrpSpPr/>
            <p:nvPr/>
          </p:nvGrpSpPr>
          <p:grpSpPr>
            <a:xfrm>
              <a:off x="1268078" y="3405486"/>
              <a:ext cx="3170414" cy="940513"/>
              <a:chOff x="1311958" y="3405486"/>
              <a:chExt cx="3170414" cy="940513"/>
            </a:xfrm>
          </p:grpSpPr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 rot="5400000">
                <a:off x="2841050" y="2751419"/>
                <a:ext cx="793395" cy="233014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8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377475"/>
              </p:ext>
            </p:extLst>
          </p:nvPr>
        </p:nvGraphicFramePr>
        <p:xfrm>
          <a:off x="13699211" y="2361553"/>
          <a:ext cx="2378990" cy="642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60240" imgH="177480" progId="Equation.DSMT4">
                  <p:embed/>
                </p:oleObj>
              </mc:Choice>
              <mc:Fallback>
                <p:oleObj name="Equation" r:id="rId3" imgW="660240" imgH="177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99211" y="2361553"/>
                        <a:ext cx="2378990" cy="6420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737570"/>
              </p:ext>
            </p:extLst>
          </p:nvPr>
        </p:nvGraphicFramePr>
        <p:xfrm>
          <a:off x="6958312" y="3610664"/>
          <a:ext cx="4014488" cy="965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02865" imgH="241195" progId="Equation.DSMT4">
                  <p:embed/>
                </p:oleObj>
              </mc:Choice>
              <mc:Fallback>
                <p:oleObj name="Equation" r:id="rId5" imgW="1002865" imgH="241195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312" y="3610664"/>
                        <a:ext cx="4014488" cy="9655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44662" y="2251152"/>
            <a:ext cx="90643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 tam gi</a:t>
            </a: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ABC vuông cân tại A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953000" y="2965204"/>
            <a:ext cx="758265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T</a:t>
            </a: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độ d</a:t>
            </a: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cạnh huyền BC</a:t>
            </a:r>
            <a:endParaRPr kumimoji="0" lang="en-US" altLang="en-US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</a:t>
            </a: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</a:t>
            </a:r>
            <a:endParaRPr kumimoji="0" lang="en-US" altLang="en-US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7311" y="6698333"/>
            <a:ext cx="8067675" cy="1123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3815" y="8229600"/>
            <a:ext cx="21783675" cy="4514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9407" y="5486400"/>
            <a:ext cx="3784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LỜI GIẢI</a:t>
            </a:r>
          </a:p>
        </p:txBody>
      </p:sp>
    </p:spTree>
    <p:extLst>
      <p:ext uri="{BB962C8B-B14F-4D97-AF65-F5344CB8AC3E}">
        <p14:creationId xmlns:p14="http://schemas.microsoft.com/office/powerpoint/2010/main" val="887277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709332" y="3048000"/>
            <a:ext cx="22106109" cy="10439400"/>
            <a:chOff x="1268078" y="3405486"/>
            <a:chExt cx="22106109" cy="3810000"/>
          </a:xfrm>
        </p:grpSpPr>
        <p:sp>
          <p:nvSpPr>
            <p:cNvPr id="95" name="Rounded Rectangle 94"/>
            <p:cNvSpPr/>
            <p:nvPr/>
          </p:nvSpPr>
          <p:spPr>
            <a:xfrm>
              <a:off x="1532360" y="3579402"/>
              <a:ext cx="21841827" cy="36360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9" name="Group 70"/>
            <p:cNvGrpSpPr/>
            <p:nvPr/>
          </p:nvGrpSpPr>
          <p:grpSpPr>
            <a:xfrm>
              <a:off x="1268078" y="3405486"/>
              <a:ext cx="950173" cy="940513"/>
              <a:chOff x="1311958" y="3405486"/>
              <a:chExt cx="950173" cy="940513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TÍCH VÔ HƯỚNG CỦA HAI VEC TƠ TÙY Ý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743" y="3788047"/>
            <a:ext cx="13973175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0918" y="3787495"/>
            <a:ext cx="4657725" cy="933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1758" y="10215533"/>
            <a:ext cx="7362825" cy="308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2932" y="5078904"/>
            <a:ext cx="18192750" cy="942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8614" y="6403126"/>
            <a:ext cx="20021550" cy="2562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6346" y="9143942"/>
            <a:ext cx="165068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7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CD13A1-602A-4D7E-AA71-AA8FB9607D08}"/>
              </a:ext>
            </a:extLst>
          </p:cNvPr>
          <p:cNvSpPr/>
          <p:nvPr/>
        </p:nvSpPr>
        <p:spPr>
          <a:xfrm>
            <a:off x="3268366" y="8156885"/>
            <a:ext cx="16932867" cy="57304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54"/>
          <p:cNvGrpSpPr/>
          <p:nvPr/>
        </p:nvGrpSpPr>
        <p:grpSpPr>
          <a:xfrm>
            <a:off x="379882" y="1902741"/>
            <a:ext cx="22106109" cy="5236022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6220928" cy="940513"/>
              <a:chOff x="1311958" y="3405486"/>
              <a:chExt cx="6220928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4271023" y="1321447"/>
                <a:ext cx="793395" cy="5190088"/>
              </a:xfrm>
              <a:prstGeom prst="round2SameRect">
                <a:avLst>
                  <a:gd name="adj1" fmla="val 10269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5282215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nhóm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69" y="10470434"/>
            <a:ext cx="28463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1190505" y="3107105"/>
            <a:ext cx="14799714" cy="3942519"/>
            <a:chOff x="1190505" y="3107105"/>
            <a:chExt cx="14799714" cy="3942519"/>
          </a:xfrm>
        </p:grpSpPr>
        <p:sp>
          <p:nvSpPr>
            <p:cNvPr id="7" name="TextBox 6"/>
            <p:cNvSpPr txBox="1"/>
            <p:nvPr/>
          </p:nvSpPr>
          <p:spPr>
            <a:xfrm>
              <a:off x="1190505" y="3340916"/>
              <a:ext cx="14799714" cy="3708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/>
                <a:t>Nhóm 1: So sánh             và  </a:t>
              </a:r>
            </a:p>
            <a:p>
              <a:r>
                <a:rPr lang="en-US" sz="4800" b="1"/>
                <a:t>Nhóm 2: Tính            khi </a:t>
              </a:r>
            </a:p>
            <a:p>
              <a:r>
                <a:rPr lang="en-US" sz="4800" b="1"/>
                <a:t>Nhóm 3: Cho       cùng hướng       . Tính </a:t>
              </a:r>
            </a:p>
            <a:p>
              <a:r>
                <a:rPr lang="en-US" sz="4800" b="1"/>
                <a:t>Nhóm 4: Cho       ngược hướng      </a:t>
              </a:r>
              <a:r>
                <a:rPr lang="en-US" sz="4800"/>
                <a:t>. Tính</a:t>
              </a:r>
              <a:r>
                <a:rPr lang="en-US"/>
                <a:t>  </a:t>
              </a:r>
            </a:p>
            <a:p>
              <a:endParaRPr lang="en-US"/>
            </a:p>
          </p:txBody>
        </p:sp>
        <p:graphicFrame>
          <p:nvGraphicFramePr>
            <p:cNvPr id="14337" name="Object 143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4263155"/>
                </p:ext>
              </p:extLst>
            </p:nvPr>
          </p:nvGraphicFramePr>
          <p:xfrm>
            <a:off x="5756675" y="3178240"/>
            <a:ext cx="1143001" cy="984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55320" imgH="241200" progId="Equation.DSMT4">
                    <p:embed/>
                  </p:oleObj>
                </mc:Choice>
                <mc:Fallback>
                  <p:oleObj name="Equation" r:id="rId3" imgW="355320" imgH="241200" progId="Equation.DSMT4">
                    <p:embed/>
                    <p:pic>
                      <p:nvPicPr>
                        <p:cNvPr id="14337" name="Object 143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6675" y="3178240"/>
                          <a:ext cx="1143001" cy="98449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9" name="Object 143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0694005"/>
                </p:ext>
              </p:extLst>
            </p:nvPr>
          </p:nvGraphicFramePr>
          <p:xfrm>
            <a:off x="8052678" y="3107105"/>
            <a:ext cx="1303628" cy="1187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55446" imgH="241195" progId="Equation.DSMT4">
                    <p:embed/>
                  </p:oleObj>
                </mc:Choice>
                <mc:Fallback>
                  <p:oleObj name="Equation" r:id="rId5" imgW="355446" imgH="241195" progId="Equation.DSMT4">
                    <p:embed/>
                    <p:pic>
                      <p:nvPicPr>
                        <p:cNvPr id="14339" name="Object 143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2678" y="3107105"/>
                          <a:ext cx="1303628" cy="118724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1" name="Object 143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3718433"/>
                </p:ext>
              </p:extLst>
            </p:nvPr>
          </p:nvGraphicFramePr>
          <p:xfrm>
            <a:off x="4935256" y="3965822"/>
            <a:ext cx="1423987" cy="1014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56800" imgH="200056" progId="Equation.DSMT4">
                    <p:embed/>
                  </p:oleObj>
                </mc:Choice>
                <mc:Fallback>
                  <p:oleObj name="Equation" r:id="rId7" imgW="256800" imgH="200056" progId="Equation.DSMT4">
                    <p:embed/>
                    <p:pic>
                      <p:nvPicPr>
                        <p:cNvPr id="14341" name="Object 1434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935256" y="3965822"/>
                          <a:ext cx="1423987" cy="10144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2" name="Object 143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7749556"/>
                </p:ext>
              </p:extLst>
            </p:nvPr>
          </p:nvGraphicFramePr>
          <p:xfrm>
            <a:off x="7467313" y="3908512"/>
            <a:ext cx="1149628" cy="930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90235" imgH="200056" progId="Equation.DSMT4">
                    <p:embed/>
                  </p:oleObj>
                </mc:Choice>
                <mc:Fallback>
                  <p:oleObj name="Equation" r:id="rId9" imgW="390235" imgH="200056" progId="Equation.DSMT4">
                    <p:embed/>
                    <p:pic>
                      <p:nvPicPr>
                        <p:cNvPr id="14342" name="Object 14341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467313" y="3908512"/>
                          <a:ext cx="1149628" cy="9300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3" name="Object 143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5591782"/>
                </p:ext>
              </p:extLst>
            </p:nvPr>
          </p:nvGraphicFramePr>
          <p:xfrm>
            <a:off x="4702896" y="4678782"/>
            <a:ext cx="975277" cy="935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39680" imgH="228600" progId="Equation.DSMT4">
                    <p:embed/>
                  </p:oleObj>
                </mc:Choice>
                <mc:Fallback>
                  <p:oleObj name="Equation" r:id="rId11" imgW="139680" imgH="228600" progId="Equation.DSMT4">
                    <p:embed/>
                    <p:pic>
                      <p:nvPicPr>
                        <p:cNvPr id="14343" name="Object 14342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702896" y="4678782"/>
                          <a:ext cx="975277" cy="9355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4" name="Object 143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6708467"/>
                </p:ext>
              </p:extLst>
            </p:nvPr>
          </p:nvGraphicFramePr>
          <p:xfrm>
            <a:off x="8671445" y="4594632"/>
            <a:ext cx="1128298" cy="1014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33076" imgH="200056" progId="Equation.DSMT4">
                    <p:embed/>
                  </p:oleObj>
                </mc:Choice>
                <mc:Fallback>
                  <p:oleObj name="Equation" r:id="rId13" imgW="133076" imgH="200056" progId="Equation.DSMT4">
                    <p:embed/>
                    <p:pic>
                      <p:nvPicPr>
                        <p:cNvPr id="14344" name="Object 14343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8671445" y="4594632"/>
                          <a:ext cx="1128298" cy="10144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5" name="Object 143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5014395"/>
                </p:ext>
              </p:extLst>
            </p:nvPr>
          </p:nvGraphicFramePr>
          <p:xfrm>
            <a:off x="10974732" y="4594632"/>
            <a:ext cx="1422400" cy="9819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422261" imgH="1009581" progId="Equation.DSMT4">
                    <p:embed/>
                  </p:oleObj>
                </mc:Choice>
                <mc:Fallback>
                  <p:oleObj name="Equation" r:id="rId15" imgW="1422261" imgH="1009581" progId="Equation.DSMT4">
                    <p:embed/>
                    <p:pic>
                      <p:nvPicPr>
                        <p:cNvPr id="14345" name="Object 14344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0974732" y="4594632"/>
                          <a:ext cx="1422400" cy="9819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6" name="Object 143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4275126"/>
                </p:ext>
              </p:extLst>
            </p:nvPr>
          </p:nvGraphicFramePr>
          <p:xfrm>
            <a:off x="4694063" y="5445209"/>
            <a:ext cx="965200" cy="933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965373" imgH="933519" progId="Equation.DSMT4">
                    <p:embed/>
                  </p:oleObj>
                </mc:Choice>
                <mc:Fallback>
                  <p:oleObj name="Equation" r:id="rId17" imgW="965373" imgH="933519" progId="Equation.DSMT4">
                    <p:embed/>
                    <p:pic>
                      <p:nvPicPr>
                        <p:cNvPr id="14346" name="Object 14345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694063" y="5445209"/>
                          <a:ext cx="965200" cy="933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7" name="Object 143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1373227"/>
                </p:ext>
              </p:extLst>
            </p:nvPr>
          </p:nvGraphicFramePr>
          <p:xfrm>
            <a:off x="8932624" y="5362351"/>
            <a:ext cx="1123950" cy="1009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123911" imgH="1009581" progId="Equation.DSMT4">
                    <p:embed/>
                  </p:oleObj>
                </mc:Choice>
                <mc:Fallback>
                  <p:oleObj name="Equation" r:id="rId19" imgW="1123911" imgH="1009581" progId="Equation.DSMT4">
                    <p:embed/>
                    <p:pic>
                      <p:nvPicPr>
                        <p:cNvPr id="14347" name="Object 14346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8932624" y="5362351"/>
                          <a:ext cx="1123950" cy="1009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8" name="Object 143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4286955"/>
                </p:ext>
              </p:extLst>
            </p:nvPr>
          </p:nvGraphicFramePr>
          <p:xfrm>
            <a:off x="11231563" y="5312558"/>
            <a:ext cx="1416050" cy="977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416020" imgH="977992" progId="Equation.DSMT4">
                    <p:embed/>
                  </p:oleObj>
                </mc:Choice>
                <mc:Fallback>
                  <p:oleObj name="Equation" r:id="rId21" imgW="1416020" imgH="977992" progId="Equation.DSMT4">
                    <p:embed/>
                    <p:pic>
                      <p:nvPicPr>
                        <p:cNvPr id="14348" name="Object 14347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1231563" y="5312558"/>
                          <a:ext cx="1416050" cy="977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" name="Group 47"/>
          <p:cNvGrpSpPr/>
          <p:nvPr/>
        </p:nvGrpSpPr>
        <p:grpSpPr>
          <a:xfrm>
            <a:off x="4055708" y="8106445"/>
            <a:ext cx="15925800" cy="6175272"/>
            <a:chOff x="4055708" y="8106445"/>
            <a:chExt cx="15925800" cy="6175272"/>
          </a:xfrm>
        </p:grpSpPr>
        <p:sp>
          <p:nvSpPr>
            <p:cNvPr id="14366" name="TextBox 14365"/>
            <p:cNvSpPr txBox="1"/>
            <p:nvPr/>
          </p:nvSpPr>
          <p:spPr>
            <a:xfrm>
              <a:off x="4055708" y="8357018"/>
              <a:ext cx="15925800" cy="592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1:          =</a:t>
              </a:r>
            </a:p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2:</a:t>
              </a:r>
            </a:p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3:                            khi 2 véc tơ cùng hướng</a:t>
              </a:r>
            </a:p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4:                                  khi 2 véc tơ ngược hướng</a:t>
              </a:r>
            </a:p>
            <a:p>
              <a:r>
                <a:rPr lang="en-US"/>
                <a:t> </a:t>
              </a:r>
            </a:p>
          </p:txBody>
        </p:sp>
        <p:graphicFrame>
          <p:nvGraphicFramePr>
            <p:cNvPr id="14367" name="Object 143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5463944"/>
                </p:ext>
              </p:extLst>
            </p:nvPr>
          </p:nvGraphicFramePr>
          <p:xfrm>
            <a:off x="6592956" y="8106445"/>
            <a:ext cx="1254744" cy="107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136810" imgH="977992" progId="Equation.DSMT4">
                    <p:embed/>
                  </p:oleObj>
                </mc:Choice>
                <mc:Fallback>
                  <p:oleObj name="Equation" r:id="rId23" imgW="1136810" imgH="977992" progId="Equation.DSMT4">
                    <p:embed/>
                    <p:pic>
                      <p:nvPicPr>
                        <p:cNvPr id="14367" name="Object 14366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6592956" y="8106445"/>
                          <a:ext cx="1254744" cy="1079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6178052"/>
                </p:ext>
              </p:extLst>
            </p:nvPr>
          </p:nvGraphicFramePr>
          <p:xfrm>
            <a:off x="8467537" y="8113336"/>
            <a:ext cx="1295400" cy="1181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295348" imgH="1181239" progId="Equation.DSMT4">
                    <p:embed/>
                  </p:oleObj>
                </mc:Choice>
                <mc:Fallback>
                  <p:oleObj name="Equation" r:id="rId25" imgW="1295348" imgH="1181239" progId="Equation.DSMT4">
                    <p:embed/>
                    <p:pic>
                      <p:nvPicPr>
                        <p:cNvPr id="42" name="Object 41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8467537" y="8113336"/>
                          <a:ext cx="1295400" cy="1181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065387"/>
                </p:ext>
              </p:extLst>
            </p:nvPr>
          </p:nvGraphicFramePr>
          <p:xfrm>
            <a:off x="6699800" y="9544488"/>
            <a:ext cx="4865277" cy="10147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980084" imgH="200056" progId="Equation.DSMT4">
                    <p:embed/>
                  </p:oleObj>
                </mc:Choice>
                <mc:Fallback>
                  <p:oleObj name="Equation" r:id="rId27" imgW="980084" imgH="200056" progId="Equation.DSMT4">
                    <p:embed/>
                    <p:pic>
                      <p:nvPicPr>
                        <p:cNvPr id="43" name="Object 42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6699800" y="9544488"/>
                          <a:ext cx="4865277" cy="10147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4739369"/>
                </p:ext>
              </p:extLst>
            </p:nvPr>
          </p:nvGraphicFramePr>
          <p:xfrm>
            <a:off x="6592956" y="11022091"/>
            <a:ext cx="3667125" cy="1186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780471" imgH="256906" progId="Equation.DSMT4">
                    <p:embed/>
                  </p:oleObj>
                </mc:Choice>
                <mc:Fallback>
                  <p:oleObj name="Equation" r:id="rId29" imgW="780471" imgH="256906" progId="Equation.DSMT4">
                    <p:embed/>
                    <p:pic>
                      <p:nvPicPr>
                        <p:cNvPr id="44" name="Object 43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6592956" y="11022091"/>
                          <a:ext cx="3667125" cy="11863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4166810"/>
                </p:ext>
              </p:extLst>
            </p:nvPr>
          </p:nvGraphicFramePr>
          <p:xfrm>
            <a:off x="6899676" y="12592742"/>
            <a:ext cx="4245792" cy="1017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913547" imgH="256906" progId="Equation.DSMT4">
                    <p:embed/>
                  </p:oleObj>
                </mc:Choice>
                <mc:Fallback>
                  <p:oleObj name="Equation" r:id="rId31" imgW="913547" imgH="256906" progId="Equation.DSMT4">
                    <p:embed/>
                    <p:pic>
                      <p:nvPicPr>
                        <p:cNvPr id="45" name="Object 44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6899676" y="12592742"/>
                          <a:ext cx="4245792" cy="10173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67555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68828" y="2087439"/>
            <a:ext cx="22325581" cy="4673810"/>
            <a:chOff x="1076414" y="4377894"/>
            <a:chExt cx="22325581" cy="4673810"/>
          </a:xfrm>
        </p:grpSpPr>
        <p:grpSp>
          <p:nvGrpSpPr>
            <p:cNvPr id="19" name="Group 5"/>
            <p:cNvGrpSpPr/>
            <p:nvPr/>
          </p:nvGrpSpPr>
          <p:grpSpPr>
            <a:xfrm>
              <a:off x="1533269" y="4671092"/>
              <a:ext cx="21868726" cy="4380612"/>
              <a:chOff x="637542" y="1083939"/>
              <a:chExt cx="8611674" cy="1724666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637542" y="1083939"/>
                <a:ext cx="8611674" cy="1724666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0" name="Group 65"/>
            <p:cNvGrpSpPr/>
            <p:nvPr/>
          </p:nvGrpSpPr>
          <p:grpSpPr>
            <a:xfrm>
              <a:off x="1076414" y="4377894"/>
              <a:ext cx="3776573" cy="781943"/>
              <a:chOff x="166396" y="8755081"/>
              <a:chExt cx="3776573" cy="781943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558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2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54"/>
          <p:cNvGrpSpPr/>
          <p:nvPr/>
        </p:nvGrpSpPr>
        <p:grpSpPr>
          <a:xfrm>
            <a:off x="814804" y="7315200"/>
            <a:ext cx="22106109" cy="5236022"/>
            <a:chOff x="1268078" y="3405486"/>
            <a:chExt cx="22106109" cy="3940622"/>
          </a:xfrm>
        </p:grpSpPr>
        <p:sp>
          <p:nvSpPr>
            <p:cNvPr id="41" name="Rounded Rectangle 4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2" name="TextBox 71"/>
          <p:cNvSpPr txBox="1"/>
          <p:nvPr/>
        </p:nvSpPr>
        <p:spPr>
          <a:xfrm>
            <a:off x="1416274" y="2029392"/>
            <a:ext cx="223170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2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06497" y="2991382"/>
            <a:ext cx="20979677" cy="2644011"/>
            <a:chOff x="1506497" y="2991382"/>
            <a:chExt cx="20979677" cy="2644011"/>
          </a:xfrm>
        </p:grpSpPr>
        <p:sp>
          <p:nvSpPr>
            <p:cNvPr id="2" name="TextBox 1"/>
            <p:cNvSpPr txBox="1"/>
            <p:nvPr/>
          </p:nvSpPr>
          <p:spPr>
            <a:xfrm>
              <a:off x="1506497" y="2991382"/>
              <a:ext cx="2097967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hình vuông ABCD tâm O có AB=a. Tính</a:t>
              </a:r>
            </a:p>
            <a:p>
              <a:endParaRPr lang="en-US" sz="5400"/>
            </a:p>
            <a:p>
              <a:r>
                <a:rPr lang="en-US" sz="5400"/>
                <a:t>a)                                      b)                                              c)    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8381870"/>
                </p:ext>
              </p:extLst>
            </p:nvPr>
          </p:nvGraphicFramePr>
          <p:xfrm>
            <a:off x="2158876" y="4429998"/>
            <a:ext cx="3112675" cy="1188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23311" imgH="200056" progId="Equation.DSMT4">
                    <p:embed/>
                  </p:oleObj>
                </mc:Choice>
                <mc:Fallback>
                  <p:oleObj name="Equation" r:id="rId2" imgW="523311" imgH="200056" progId="Equation.DSMT4">
                    <p:embed/>
                    <p:pic>
                      <p:nvPicPr>
                        <p:cNvPr id="3" name="Object 2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158876" y="4429998"/>
                          <a:ext cx="3112675" cy="11884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6117631"/>
                </p:ext>
              </p:extLst>
            </p:nvPr>
          </p:nvGraphicFramePr>
          <p:xfrm>
            <a:off x="8763000" y="4466733"/>
            <a:ext cx="2905307" cy="1109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23311" imgH="200056" progId="Equation.DSMT4">
                    <p:embed/>
                  </p:oleObj>
                </mc:Choice>
                <mc:Fallback>
                  <p:oleObj name="Equation" r:id="rId4" imgW="523311" imgH="200056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8763000" y="4466733"/>
                          <a:ext cx="2905307" cy="11092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704033"/>
                </p:ext>
              </p:extLst>
            </p:nvPr>
          </p:nvGraphicFramePr>
          <p:xfrm>
            <a:off x="16383000" y="4487575"/>
            <a:ext cx="3006190" cy="1147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23311" imgH="200056" progId="Equation.DSMT4">
                    <p:embed/>
                  </p:oleObj>
                </mc:Choice>
                <mc:Fallback>
                  <p:oleObj name="Equation" r:id="rId5" imgW="523311" imgH="200056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6383000" y="4487575"/>
                          <a:ext cx="3006190" cy="11478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Box 12"/>
          <p:cNvSpPr txBox="1"/>
          <p:nvPr/>
        </p:nvSpPr>
        <p:spPr>
          <a:xfrm>
            <a:off x="4876800" y="8077200"/>
            <a:ext cx="1592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Nhóm 1,3 câu a)</a:t>
            </a:r>
          </a:p>
          <a:p>
            <a:r>
              <a:rPr lang="en-US" sz="5400"/>
              <a:t>Nhóm 2,5 câu b)</a:t>
            </a:r>
          </a:p>
          <a:p>
            <a:r>
              <a:rPr lang="en-US" sz="5400"/>
              <a:t>Nhóm 4,6 câu c)</a:t>
            </a:r>
          </a:p>
        </p:txBody>
      </p:sp>
    </p:spTree>
    <p:extLst>
      <p:ext uri="{BB962C8B-B14F-4D97-AF65-F5344CB8AC3E}">
        <p14:creationId xmlns:p14="http://schemas.microsoft.com/office/powerpoint/2010/main" val="565747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7742" y="1947270"/>
            <a:ext cx="9505858" cy="844619"/>
            <a:chOff x="168274" y="1878677"/>
            <a:chExt cx="9505858" cy="844617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34392" y="196924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2732" y="1878677"/>
              <a:ext cx="73914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4"/>
          <p:cNvGrpSpPr/>
          <p:nvPr/>
        </p:nvGrpSpPr>
        <p:grpSpPr>
          <a:xfrm>
            <a:off x="457200" y="8201709"/>
            <a:ext cx="22486206" cy="5635392"/>
            <a:chOff x="1268078" y="3405486"/>
            <a:chExt cx="22486206" cy="4134265"/>
          </a:xfrm>
        </p:grpSpPr>
        <p:sp>
          <p:nvSpPr>
            <p:cNvPr id="7" name="Rounded Rectangle 6"/>
            <p:cNvSpPr/>
            <p:nvPr/>
          </p:nvSpPr>
          <p:spPr>
            <a:xfrm>
              <a:off x="1532360" y="3579402"/>
              <a:ext cx="22221924" cy="39603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67"/>
            <p:cNvGrpSpPr/>
            <p:nvPr/>
          </p:nvGrpSpPr>
          <p:grpSpPr>
            <a:xfrm>
              <a:off x="1268078" y="3405486"/>
              <a:ext cx="7003195" cy="940513"/>
              <a:chOff x="1311958" y="3405486"/>
              <a:chExt cx="7003195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4797217" y="795253"/>
                <a:ext cx="793395" cy="6242476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50671" y="3527166"/>
                <a:ext cx="6064481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NHÓM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" name="TextBox 36"/>
          <p:cNvSpPr txBox="1"/>
          <p:nvPr/>
        </p:nvSpPr>
        <p:spPr>
          <a:xfrm>
            <a:off x="3725848" y="4257790"/>
            <a:ext cx="21653033" cy="969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271221" y="9339779"/>
            <a:ext cx="20648500" cy="3753144"/>
            <a:chOff x="1271221" y="9339779"/>
            <a:chExt cx="20648500" cy="3753144"/>
          </a:xfrm>
        </p:grpSpPr>
        <p:sp>
          <p:nvSpPr>
            <p:cNvPr id="38" name="TextBox 37"/>
            <p:cNvSpPr txBox="1"/>
            <p:nvPr/>
          </p:nvSpPr>
          <p:spPr>
            <a:xfrm>
              <a:off x="1271221" y="9623234"/>
              <a:ext cx="206485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/>
                <a:t>NHÓM 1, 2: Khai triển biểu thức </a:t>
              </a:r>
            </a:p>
          </p:txBody>
        </p:sp>
        <p:graphicFrame>
          <p:nvGraphicFramePr>
            <p:cNvPr id="67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8569430"/>
                </p:ext>
              </p:extLst>
            </p:nvPr>
          </p:nvGraphicFramePr>
          <p:xfrm>
            <a:off x="10626904" y="9339779"/>
            <a:ext cx="2845049" cy="136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494898" imgH="237836" progId="Equation.DSMT4">
                    <p:embed/>
                  </p:oleObj>
                </mc:Choice>
                <mc:Fallback>
                  <p:oleObj name="Equation" r:id="rId2" imgW="494898" imgH="237836" progId="Equation.DSMT4">
                    <p:embed/>
                    <p:pic>
                      <p:nvPicPr>
                        <p:cNvPr id="67" name="Object 66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0626904" y="9339779"/>
                          <a:ext cx="2845049" cy="13678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TextBox 67"/>
            <p:cNvSpPr txBox="1"/>
            <p:nvPr/>
          </p:nvSpPr>
          <p:spPr>
            <a:xfrm>
              <a:off x="1319856" y="10730805"/>
              <a:ext cx="16000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/>
                <a:t>NHÓM 3,4 : Khai triển biểu thức </a:t>
              </a:r>
            </a:p>
          </p:txBody>
        </p:sp>
        <p:graphicFrame>
          <p:nvGraphicFramePr>
            <p:cNvPr id="69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0960829"/>
                </p:ext>
              </p:extLst>
            </p:nvPr>
          </p:nvGraphicFramePr>
          <p:xfrm>
            <a:off x="10896600" y="10354922"/>
            <a:ext cx="2917746" cy="1402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94898" imgH="237836" progId="Equation.DSMT4">
                    <p:embed/>
                  </p:oleObj>
                </mc:Choice>
                <mc:Fallback>
                  <p:oleObj name="Equation" r:id="rId4" imgW="494898" imgH="237836" progId="Equation.DSMT4">
                    <p:embed/>
                    <p:pic>
                      <p:nvPicPr>
                        <p:cNvPr id="69" name="Object 6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896600" y="10354922"/>
                          <a:ext cx="2917746" cy="14027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" name="TextBox 69"/>
            <p:cNvSpPr txBox="1"/>
            <p:nvPr/>
          </p:nvSpPr>
          <p:spPr>
            <a:xfrm>
              <a:off x="1352986" y="12084282"/>
              <a:ext cx="146522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/>
                <a:t>NHÓM 5,6 : Khai triển biểu thức </a:t>
              </a:r>
            </a:p>
          </p:txBody>
        </p:sp>
        <p:graphicFrame>
          <p:nvGraphicFramePr>
            <p:cNvPr id="71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9620415"/>
                </p:ext>
              </p:extLst>
            </p:nvPr>
          </p:nvGraphicFramePr>
          <p:xfrm>
            <a:off x="10896600" y="11793285"/>
            <a:ext cx="4774007" cy="1299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875422" imgH="237836" progId="Equation.DSMT4">
                    <p:embed/>
                  </p:oleObj>
                </mc:Choice>
                <mc:Fallback>
                  <p:oleObj name="Equation" r:id="rId6" imgW="875422" imgH="237836" progId="Equation.DSMT4">
                    <p:embed/>
                    <p:pic>
                      <p:nvPicPr>
                        <p:cNvPr id="71" name="Object 70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896600" y="11793285"/>
                          <a:ext cx="4774007" cy="12996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9996" y="2778267"/>
            <a:ext cx="16268700" cy="51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00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4972</TotalTime>
  <Words>865</Words>
  <Application>Microsoft Office PowerPoint</Application>
  <PresentationFormat>Custom</PresentationFormat>
  <Paragraphs>177</Paragraphs>
  <Slides>29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Yu Gothic UI Semilight</vt:lpstr>
      <vt:lpstr>.VnTime</vt:lpstr>
      <vt:lpstr>Arial</vt:lpstr>
      <vt:lpstr>Britannic Bold</vt:lpstr>
      <vt:lpstr>Calibri</vt:lpstr>
      <vt:lpstr>Calibri Light</vt:lpstr>
      <vt:lpstr>Constantia</vt:lpstr>
      <vt:lpstr>Tahoma</vt:lpstr>
      <vt:lpstr>Times New Roman</vt:lpstr>
      <vt:lpstr>Office Theme</vt:lpstr>
      <vt:lpstr>1_Office Theme</vt:lpstr>
      <vt:lpstr>MathType 7.0 Equation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Dinh Hoai Luu</cp:lastModifiedBy>
  <cp:revision>297</cp:revision>
  <dcterms:created xsi:type="dcterms:W3CDTF">2013-08-31T11:42:51Z</dcterms:created>
  <dcterms:modified xsi:type="dcterms:W3CDTF">2022-08-25T04:20:50Z</dcterms:modified>
</cp:coreProperties>
</file>