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2"/>
  </p:notesMasterIdLst>
  <p:sldIdLst>
    <p:sldId id="313" r:id="rId3"/>
    <p:sldId id="301" r:id="rId4"/>
    <p:sldId id="308" r:id="rId5"/>
    <p:sldId id="309" r:id="rId6"/>
    <p:sldId id="310" r:id="rId7"/>
    <p:sldId id="312" r:id="rId8"/>
    <p:sldId id="315" r:id="rId9"/>
    <p:sldId id="317" r:id="rId10"/>
    <p:sldId id="341" r:id="rId11"/>
    <p:sldId id="355" r:id="rId12"/>
    <p:sldId id="356" r:id="rId13"/>
    <p:sldId id="357" r:id="rId14"/>
    <p:sldId id="358" r:id="rId15"/>
    <p:sldId id="359" r:id="rId16"/>
    <p:sldId id="349" r:id="rId17"/>
    <p:sldId id="350" r:id="rId18"/>
    <p:sldId id="351" r:id="rId19"/>
    <p:sldId id="352" r:id="rId20"/>
    <p:sldId id="353" r:id="rId21"/>
  </p:sldIdLst>
  <p:sldSz cx="24384000" cy="13716000"/>
  <p:notesSz cx="6858000" cy="9144000"/>
  <p:custDataLst>
    <p:tags r:id="rId23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60093"/>
    <a:srgbClr val="008000"/>
    <a:srgbClr val="135F82"/>
    <a:srgbClr val="270F6B"/>
    <a:srgbClr val="3333FF"/>
    <a:srgbClr val="FFA700"/>
    <a:srgbClr val="242452"/>
    <a:srgbClr val="C0504D"/>
    <a:srgbClr val="FFF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15" autoAdjust="0"/>
    <p:restoredTop sz="94139" autoAdjust="0"/>
  </p:normalViewPr>
  <p:slideViewPr>
    <p:cSldViewPr>
      <p:cViewPr varScale="1">
        <p:scale>
          <a:sx n="33" d="100"/>
          <a:sy n="33" d="100"/>
        </p:scale>
        <p:origin x="-126" y="-14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22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81200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914400" y="14592"/>
            <a:ext cx="23469600" cy="1436688"/>
            <a:chOff x="0" y="58"/>
            <a:chExt cx="13349" cy="905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1" y="126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F18791-9608-4E47-B037-C94737CED95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692450" y="277356"/>
            <a:ext cx="995363" cy="9715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8" name="TextBox 67"/>
          <p:cNvSpPr txBox="1"/>
          <p:nvPr userDrawn="1"/>
        </p:nvSpPr>
        <p:spPr>
          <a:xfrm>
            <a:off x="2891211" y="447238"/>
            <a:ext cx="176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782552" y="39008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8185347" y="339380"/>
            <a:ext cx="15871662" cy="976561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baseline="0" dirty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 ÁN ĐIỆN </a:t>
            </a:r>
            <a:r>
              <a:rPr lang="en-US" sz="4800" b="1" kern="0" baseline="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endParaRPr lang="vi-VN" sz="4800" b="1" kern="0" dirty="0">
              <a:solidFill>
                <a:schemeClr val="accent4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89" y="197058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82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32.png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34.wmf"/><Relationship Id="rId5" Type="http://schemas.openxmlformats.org/officeDocument/2006/relationships/image" Target="../media/image3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39.wmf"/><Relationship Id="rId3" Type="http://schemas.openxmlformats.org/officeDocument/2006/relationships/image" Target="../media/image38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7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em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2.png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657736" y="2138354"/>
            <a:ext cx="13944600" cy="11207982"/>
          </a:xfrm>
          <a:prstGeom prst="roundRect">
            <a:avLst>
              <a:gd name="adj" fmla="val 411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Same Side Corner Rectangle 15"/>
          <p:cNvSpPr/>
          <p:nvPr/>
        </p:nvSpPr>
        <p:spPr>
          <a:xfrm flipV="1">
            <a:off x="9982200" y="2586689"/>
            <a:ext cx="13526830" cy="1318750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955924" y="2691490"/>
            <a:ext cx="13516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FF00"/>
                </a:solidFill>
                <a:latin typeface="+mj-lt"/>
              </a:rPr>
              <a:t>CHƯƠNG </a:t>
            </a:r>
            <a:r>
              <a:rPr lang="vi-VN" sz="4800" b="1" dirty="0" smtClean="0">
                <a:solidFill>
                  <a:srgbClr val="FFFF00"/>
                </a:solidFill>
                <a:latin typeface="+mj-lt"/>
              </a:rPr>
              <a:t>I</a:t>
            </a:r>
            <a:r>
              <a:rPr lang="en-US" sz="4800" b="1" dirty="0" smtClean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V</a:t>
            </a:r>
            <a:r>
              <a:rPr lang="vi-VN" sz="4800" dirty="0" smtClean="0">
                <a:solidFill>
                  <a:srgbClr val="FFFF00"/>
                </a:solidFill>
                <a:latin typeface="+mj-lt"/>
              </a:rPr>
              <a:t>. </a:t>
            </a:r>
            <a:r>
              <a:rPr lang="en-US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9DD62A2F-0278-4FC2-A499-CACC34D75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70" y="1923568"/>
            <a:ext cx="8531796" cy="11576010"/>
          </a:xfrm>
          <a:prstGeom prst="rect">
            <a:avLst/>
          </a:prstGeom>
        </p:spPr>
      </p:pic>
      <p:sp>
        <p:nvSpPr>
          <p:cNvPr id="17" name="Rectangle 6">
            <a:extLst>
              <a:ext uri="{FF2B5EF4-FFF2-40B4-BE49-F238E27FC236}">
                <a16:creationId xmlns:a16="http://schemas.microsoft.com/office/drawing/2014/main" xmlns="" id="{FA1434C5-B6EA-4E8A-9827-5D7F3A020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9138" y="4010240"/>
            <a:ext cx="13683198" cy="9440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/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§1.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trị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góc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180</a:t>
            </a:r>
            <a:r>
              <a:rPr lang="en-US" sz="4600" b="1" baseline="30000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Côsin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§2.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§3.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niệm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§4.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hiệu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§5.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§6.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600" b="1" dirty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600" b="1" dirty="0" err="1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</a:t>
            </a:r>
            <a:r>
              <a:rPr lang="en-US" sz="4600" b="1" dirty="0" smtClean="0">
                <a:solidFill>
                  <a:srgbClr val="D6009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46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ct val="20000"/>
              </a:spcBef>
              <a:defRPr/>
            </a:pPr>
            <a:endParaRPr lang="en-US" sz="6000" b="1" dirty="0">
              <a:solidFill>
                <a:srgbClr val="D6009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18255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461177"/>
            <a:ext cx="2138449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6654" y="10856459"/>
            <a:ext cx="20784746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đoạn thẳng tạo ra 2 vectơ khác vectơ- không. Mà 4 điểm tạo ra 6 đoạn thẳng. Do đó có 12 vectơ .</a:t>
            </a:r>
            <a:endParaRPr kumimoji="0" lang="nl-NL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911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85057" y="9062655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6498" y="204973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6149" y="3540730"/>
            <a:ext cx="21384498" cy="1415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M, N, P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210792"/>
              </p:ext>
            </p:extLst>
          </p:nvPr>
        </p:nvGraphicFramePr>
        <p:xfrm>
          <a:off x="4769411" y="5312604"/>
          <a:ext cx="3676650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3" imgW="799920" imgH="241200" progId="Equation.DSMT4">
                  <p:embed/>
                </p:oleObj>
              </mc:Choice>
              <mc:Fallback>
                <p:oleObj name="Equation" r:id="rId3" imgW="7999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9411" y="5312604"/>
                        <a:ext cx="3676650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675513"/>
              </p:ext>
            </p:extLst>
          </p:nvPr>
        </p:nvGraphicFramePr>
        <p:xfrm>
          <a:off x="14998700" y="5308600"/>
          <a:ext cx="3675063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5" imgW="799920" imgH="241200" progId="Equation.DSMT4">
                  <p:embed/>
                </p:oleObj>
              </mc:Choice>
              <mc:Fallback>
                <p:oleObj name="Equation" r:id="rId5" imgW="7999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98700" y="5308600"/>
                        <a:ext cx="3675063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37594"/>
              </p:ext>
            </p:extLst>
          </p:nvPr>
        </p:nvGraphicFramePr>
        <p:xfrm>
          <a:off x="4769411" y="6933127"/>
          <a:ext cx="355917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7" imgW="774360" imgH="241200" progId="Equation.DSMT4">
                  <p:embed/>
                </p:oleObj>
              </mc:Choice>
              <mc:Fallback>
                <p:oleObj name="Equation" r:id="rId7" imgW="77436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69411" y="6933127"/>
                        <a:ext cx="355917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038832"/>
              </p:ext>
            </p:extLst>
          </p:nvPr>
        </p:nvGraphicFramePr>
        <p:xfrm>
          <a:off x="14977940" y="7048065"/>
          <a:ext cx="3678238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9" imgW="799920" imgH="241200" progId="Equation.DSMT4">
                  <p:embed/>
                </p:oleObj>
              </mc:Choice>
              <mc:Fallback>
                <p:oleObj name="Equation" r:id="rId9" imgW="79992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977940" y="7048065"/>
                        <a:ext cx="3678238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79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B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8664083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1036021" y="9047070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57768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lục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ABCDEF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0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kumimoji="0" lang="nl-NL" altLang="en-US" sz="6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664302"/>
                <a:ext cx="21384498" cy="784317"/>
              </a:xfrm>
              <a:prstGeom prst="rect">
                <a:avLst/>
              </a:prstGeom>
              <a:blipFill>
                <a:blip r:embed="rId3"/>
                <a:stretch>
                  <a:fillRect l="-1140" t="-10853" b="-364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138592"/>
              </p:ext>
            </p:extLst>
          </p:nvPr>
        </p:nvGraphicFramePr>
        <p:xfrm>
          <a:off x="4700588" y="5346700"/>
          <a:ext cx="4786312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5346700"/>
                        <a:ext cx="4786312" cy="1109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021959"/>
              </p:ext>
            </p:extLst>
          </p:nvPr>
        </p:nvGraphicFramePr>
        <p:xfrm>
          <a:off x="14473238" y="5308600"/>
          <a:ext cx="47259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7" name="Equation" r:id="rId6" imgW="1028520" imgH="241200" progId="Equation.DSMT4">
                  <p:embed/>
                </p:oleObj>
              </mc:Choice>
              <mc:Fallback>
                <p:oleObj name="Equation" r:id="rId6" imgW="102852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473238" y="5308600"/>
                        <a:ext cx="47259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26213"/>
              </p:ext>
            </p:extLst>
          </p:nvPr>
        </p:nvGraphicFramePr>
        <p:xfrm>
          <a:off x="4760119" y="6874750"/>
          <a:ext cx="4667250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8" name="Equation" r:id="rId8" imgW="1015920" imgH="241200" progId="Equation.DSMT4">
                  <p:embed/>
                </p:oleObj>
              </mc:Choice>
              <mc:Fallback>
                <p:oleObj name="Equation" r:id="rId8" imgW="10159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60119" y="6874750"/>
                        <a:ext cx="4667250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2777202"/>
              </p:ext>
            </p:extLst>
          </p:nvPr>
        </p:nvGraphicFramePr>
        <p:xfrm>
          <a:off x="14512925" y="6875463"/>
          <a:ext cx="4492625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9" name="Equation" r:id="rId10" imgW="977760" imgH="241200" progId="Equation.DSMT4">
                  <p:embed/>
                </p:oleObj>
              </mc:Choice>
              <mc:Fallback>
                <p:oleObj name="Equation" r:id="rId10" imgW="97776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512925" y="6875463"/>
                        <a:ext cx="4492625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920227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93952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490314" y="2105489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 giải</a:t>
              </a:r>
              <a:r>
                <a:rPr lang="vi-VN" sz="6000" b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xmlns="" id="{EC5E8753-ACA0-4276-AE94-0FBFFA37E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tam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3, BC = 5.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Rectangle 35">
                <a:extLst>
                  <a:ext uri="{FF2B5EF4-FFF2-40B4-BE49-F238E27FC236}">
                    <a16:creationId xmlns:a16="http://schemas.microsoft.com/office/drawing/2014/main" id="{EC5E8753-ACA0-4276-AE94-0FBFFA37E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6149" y="3831770"/>
                <a:ext cx="21384498" cy="833690"/>
              </a:xfrm>
              <a:prstGeom prst="rect">
                <a:avLst/>
              </a:prstGeom>
              <a:blipFill>
                <a:blip r:embed="rId3"/>
                <a:stretch>
                  <a:fillRect l="-1140" t="-9559" b="-30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5027EAF4-75D7-4E00-8552-4911A6786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833416"/>
              </p:ext>
            </p:extLst>
          </p:nvPr>
        </p:nvGraphicFramePr>
        <p:xfrm>
          <a:off x="6364288" y="5492750"/>
          <a:ext cx="1458912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9" name="Equation" r:id="rId4" imgW="317160" imgH="177480" progId="Equation.DSMT4">
                  <p:embed/>
                </p:oleObj>
              </mc:Choice>
              <mc:Fallback>
                <p:oleObj name="Equation" r:id="rId4" imgW="3171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xmlns="" id="{5027EAF4-75D7-4E00-8552-4911A6786F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4288" y="5492750"/>
                        <a:ext cx="1458912" cy="81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A763313-7995-4F28-BA5C-3B0C47CC25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822030"/>
              </p:ext>
            </p:extLst>
          </p:nvPr>
        </p:nvGraphicFramePr>
        <p:xfrm>
          <a:off x="15611475" y="5337175"/>
          <a:ext cx="24511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6" imgW="533160" imgH="228600" progId="Equation.DSMT4">
                  <p:embed/>
                </p:oleObj>
              </mc:Choice>
              <mc:Fallback>
                <p:oleObj name="Equation" r:id="rId6" imgW="5331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9A763313-7995-4F28-BA5C-3B0C47CC25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611475" y="5337175"/>
                        <a:ext cx="2451100" cy="1050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E1C6CEF2-C24B-4B91-9F71-8FC6ADA43C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21491"/>
              </p:ext>
            </p:extLst>
          </p:nvPr>
        </p:nvGraphicFramePr>
        <p:xfrm>
          <a:off x="6457950" y="7008813"/>
          <a:ext cx="1501775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8" imgW="304560" imgH="177480" progId="Equation.DSMT4">
                  <p:embed/>
                </p:oleObj>
              </mc:Choice>
              <mc:Fallback>
                <p:oleObj name="Equation" r:id="rId8" imgW="30456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xmlns="" id="{E1C6CEF2-C24B-4B91-9F71-8FC6ADA43C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57950" y="7008813"/>
                        <a:ext cx="1501775" cy="817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C2D384C1-E725-45C5-8DEB-BBDF7C70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435523"/>
              </p:ext>
            </p:extLst>
          </p:nvPr>
        </p:nvGraphicFramePr>
        <p:xfrm>
          <a:off x="15625763" y="7024688"/>
          <a:ext cx="1576387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" name="Equation" r:id="rId10" imgW="342720" imgH="177480" progId="Equation.DSMT4">
                  <p:embed/>
                </p:oleObj>
              </mc:Choice>
              <mc:Fallback>
                <p:oleObj name="Equation" r:id="rId10" imgW="34272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xmlns="" id="{C2D384C1-E725-45C5-8DEB-BBDF7C70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625763" y="7024688"/>
                        <a:ext cx="1576387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88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A.</a:t>
            </a:r>
            <a:endParaRPr lang="en-US" sz="6000" dirty="0"/>
          </a:p>
        </p:txBody>
      </p:sp>
      <p:sp>
        <p:nvSpPr>
          <p:cNvPr id="18" name="Rectangle 44">
            <a:extLst>
              <a:ext uri="{FF2B5EF4-FFF2-40B4-BE49-F238E27FC236}">
                <a16:creationId xmlns:a16="http://schemas.microsoft.com/office/drawing/2014/main" xmlns="" id="{FB1E20A6-C0FD-4A6C-A320-5BF72630B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11056513"/>
            <a:ext cx="544833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6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nl-NL" altLang="en-US" sz="6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có</a:t>
            </a:r>
            <a:r>
              <a:rPr kumimoji="0" lang="nl-NL" altLang="en-US" sz="6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nl-NL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F8A7C206-4F3C-48CC-A935-E4C462476C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88478"/>
              </p:ext>
            </p:extLst>
          </p:nvPr>
        </p:nvGraphicFramePr>
        <p:xfrm>
          <a:off x="7823200" y="10727413"/>
          <a:ext cx="11234737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Equation" r:id="rId12" imgW="2197080" imgH="279360" progId="Equation.DSMT4">
                  <p:embed/>
                </p:oleObj>
              </mc:Choice>
              <mc:Fallback>
                <p:oleObj name="Equation" r:id="rId12" imgW="2197080" imgH="2793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xmlns="" id="{F8A7C206-4F3C-48CC-A935-E4C462476C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3200" y="10727413"/>
                        <a:ext cx="11234737" cy="13890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76443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005001A8-F1AC-4436-829D-76F3665AC754}"/>
              </a:ext>
            </a:extLst>
          </p:cNvPr>
          <p:cNvSpPr/>
          <p:nvPr/>
        </p:nvSpPr>
        <p:spPr>
          <a:xfrm>
            <a:off x="936019" y="8972893"/>
            <a:ext cx="22666735" cy="428590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609600" y="2057400"/>
            <a:ext cx="23172879" cy="6106410"/>
            <a:chOff x="1076414" y="4403390"/>
            <a:chExt cx="23172879" cy="3784630"/>
          </a:xfrm>
        </p:grpSpPr>
        <p:grpSp>
          <p:nvGrpSpPr>
            <p:cNvPr id="45" name="Group 5"/>
            <p:cNvGrpSpPr/>
            <p:nvPr/>
          </p:nvGrpSpPr>
          <p:grpSpPr>
            <a:xfrm>
              <a:off x="1533269" y="4671091"/>
              <a:ext cx="22716024" cy="3516929"/>
              <a:chOff x="637542" y="1083939"/>
              <a:chExt cx="8945331" cy="1384631"/>
            </a:xfrm>
          </p:grpSpPr>
          <p:sp>
            <p:nvSpPr>
              <p:cNvPr id="65" name="Rounded Rectangle 64"/>
              <p:cNvSpPr/>
              <p:nvPr/>
            </p:nvSpPr>
            <p:spPr>
              <a:xfrm>
                <a:off x="637542" y="1083939"/>
                <a:ext cx="8945331" cy="1384631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46" name="Group 65"/>
            <p:cNvGrpSpPr/>
            <p:nvPr/>
          </p:nvGrpSpPr>
          <p:grpSpPr>
            <a:xfrm>
              <a:off x="1076414" y="4403390"/>
              <a:ext cx="3712331" cy="614700"/>
              <a:chOff x="166396" y="8780577"/>
              <a:chExt cx="3712331" cy="614700"/>
            </a:xfrm>
          </p:grpSpPr>
          <p:sp>
            <p:nvSpPr>
              <p:cNvPr id="50" name="Freeform 20"/>
              <p:cNvSpPr>
                <a:spLocks/>
              </p:cNvSpPr>
              <p:nvPr/>
            </p:nvSpPr>
            <p:spPr bwMode="auto">
              <a:xfrm>
                <a:off x="384522" y="8844503"/>
                <a:ext cx="3494205" cy="550774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6000">
                    <a:solidFill>
                      <a:schemeClr val="bg1">
                        <a:lumMod val="95000"/>
                      </a:schemeClr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</a:t>
                </a:r>
              </a:p>
            </p:txBody>
          </p:sp>
          <p:grpSp>
            <p:nvGrpSpPr>
              <p:cNvPr id="5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5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74" name="Group 67"/>
          <p:cNvGrpSpPr/>
          <p:nvPr/>
        </p:nvGrpSpPr>
        <p:grpSpPr>
          <a:xfrm>
            <a:off x="908863" y="8400712"/>
            <a:ext cx="3510737" cy="1151911"/>
            <a:chOff x="1311958" y="3405486"/>
            <a:chExt cx="3557092" cy="1028748"/>
          </a:xfrm>
        </p:grpSpPr>
        <p:sp>
          <p:nvSpPr>
            <p:cNvPr id="75" name="Freeform 20"/>
            <p:cNvSpPr>
              <a:spLocks/>
            </p:cNvSpPr>
            <p:nvPr/>
          </p:nvSpPr>
          <p:spPr bwMode="auto">
            <a:xfrm rot="5400000">
              <a:off x="2967389" y="2625080"/>
              <a:ext cx="793395" cy="2582819"/>
            </a:xfrm>
            <a:prstGeom prst="round2SameRect">
              <a:avLst>
                <a:gd name="adj1" fmla="val 6498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912738" y="3527166"/>
              <a:ext cx="2956312" cy="9070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Lời</a:t>
              </a:r>
              <a:r>
                <a:rPr lang="en-US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giải</a:t>
              </a:r>
              <a:r>
                <a:rPr lang="vi-VN" sz="60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 </a:t>
              </a:r>
              <a:endParaRPr lang="en-US" sz="60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7" name="Group 70"/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13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14"/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15"/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16"/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17"/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8"/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9"/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20"/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1"/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22"/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23"/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24"/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5"/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26"/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7"/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28"/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29"/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30"/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31"/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32"/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33"/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34"/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5"/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6"/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1D8C5E-B231-4646-BDD7-8D31A8726725}"/>
              </a:ext>
            </a:extLst>
          </p:cNvPr>
          <p:cNvSpPr txBox="1"/>
          <p:nvPr/>
        </p:nvSpPr>
        <p:spPr>
          <a:xfrm>
            <a:off x="1722569" y="2057400"/>
            <a:ext cx="22398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60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</a:t>
            </a:r>
            <a:endParaRPr lang="en-US" sz="6000" b="1" dirty="0"/>
          </a:p>
        </p:txBody>
      </p:sp>
      <p:sp>
        <p:nvSpPr>
          <p:cNvPr id="103" name="Round Same Side Corner Rectangle 6">
            <a:extLst>
              <a:ext uri="{FF2B5EF4-FFF2-40B4-BE49-F238E27FC236}">
                <a16:creationId xmlns:a16="http://schemas.microsoft.com/office/drawing/2014/main" xmlns="" id="{434B2CEB-32A5-449F-AF7B-FDDE9B965241}"/>
              </a:ext>
            </a:extLst>
          </p:cNvPr>
          <p:cNvSpPr/>
          <p:nvPr/>
        </p:nvSpPr>
        <p:spPr>
          <a:xfrm flipV="1">
            <a:off x="7317560" y="1602363"/>
            <a:ext cx="9518389" cy="1099993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34D90D6F-F210-4FDE-B2C0-A6665B648DA4}"/>
              </a:ext>
            </a:extLst>
          </p:cNvPr>
          <p:cNvSpPr txBox="1"/>
          <p:nvPr/>
        </p:nvSpPr>
        <p:spPr>
          <a:xfrm>
            <a:off x="8155532" y="1643824"/>
            <a:ext cx="82573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 TẬP TRẮC NGHIỆM</a:t>
            </a:r>
            <a:endParaRPr lang="vi-VN" sz="5400" b="1" dirty="0">
              <a:solidFill>
                <a:schemeClr val="bg1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xmlns="" id="{EC5E8753-ACA0-4276-AE94-0FBFFA37E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523" y="3079503"/>
            <a:ext cx="21384498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0BC45CA-C4B3-476C-8FBD-190553FC3BF8}"/>
              </a:ext>
            </a:extLst>
          </p:cNvPr>
          <p:cNvSpPr/>
          <p:nvPr/>
        </p:nvSpPr>
        <p:spPr>
          <a:xfrm>
            <a:off x="5943600" y="9844220"/>
            <a:ext cx="2922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Chọn </a:t>
            </a:r>
            <a:r>
              <a:rPr lang="nl-NL" sz="6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4224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21474" y="1752600"/>
            <a:ext cx="22124734" cy="11506200"/>
            <a:chOff x="2177989" y="3480127"/>
            <a:chExt cx="20961801" cy="1049921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492803"/>
              <a:chOff x="2177989" y="3486537"/>
              <a:chExt cx="20961801" cy="1049280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/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những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075" y="3576599"/>
                <a:ext cx="14935201" cy="2162195"/>
              </a:xfrm>
              <a:prstGeom prst="rect">
                <a:avLst/>
              </a:prstGeom>
              <a:blipFill>
                <a:blip r:embed="rId2"/>
                <a:stretch>
                  <a:fillRect l="-1592" t="-5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1CCADED-1BF5-4BD3-9104-1CD8D44084F7}"/>
              </a:ext>
            </a:extLst>
          </p:cNvPr>
          <p:cNvSpPr/>
          <p:nvPr/>
        </p:nvSpPr>
        <p:spPr>
          <a:xfrm>
            <a:off x="10515600" y="626644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DFEE83AB-51EE-47EE-B762-7AC2AF216A38}"/>
                  </a:ext>
                </a:extLst>
              </p:cNvPr>
              <p:cNvSpPr/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vectơ cùng 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</m:e>
                    </m:acc>
                    <m:r>
                      <m:rPr>
                        <m:nor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4400" dirty="0"/>
                      <m:t> </m:t>
                    </m:r>
                  </m:oMath>
                </a14:m>
                <a:endParaRPr lang="en-US" sz="4400" dirty="0"/>
              </a:p>
              <a:p>
                <a:pPr>
                  <a:lnSpc>
                    <a:spcPct val="120000"/>
                  </a:lnSpc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FEE83AB-51EE-47EE-B762-7AC2AF216A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7634973"/>
                <a:ext cx="11494429" cy="1821332"/>
              </a:xfrm>
              <a:prstGeom prst="rect">
                <a:avLst/>
              </a:prstGeom>
              <a:blipFill>
                <a:blip r:embed="rId3"/>
                <a:stretch>
                  <a:fillRect l="-2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E136165B-0723-4975-8E25-822158A6B163}"/>
                  </a:ext>
                </a:extLst>
              </p:cNvPr>
              <p:cNvSpPr/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b,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 </a:t>
                </a:r>
                <a:r>
                  <a:rPr lang="nl-NL" sz="4400" dirty="0" smtClean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 </a:t>
                </a:r>
                <a:r>
                  <a:rPr lang="nl-NL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ướ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𝑛𝑔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ớ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𝐵𝐴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𝐶𝐴</m:t>
                        </m:r>
                      </m:e>
                    </m:acc>
                    <m:r>
                      <a:rPr lang="en-US" sz="4400" b="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</a:rPr>
                          <m:t>𝐶𝐵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n-US" sz="4400" dirty="0"/>
                  <a:t> </a:t>
                </a:r>
              </a:p>
              <a:p>
                <a:pPr>
                  <a:lnSpc>
                    <a:spcPct val="120000"/>
                  </a:lnSpc>
                  <a:spcAft>
                    <a:spcPts val="0"/>
                  </a:spcAft>
                </a:pPr>
                <a:endParaRPr lang="en-US" sz="44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136165B-0723-4975-8E25-822158A6B1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2442" y="9263416"/>
                <a:ext cx="16261183" cy="1734064"/>
              </a:xfrm>
              <a:prstGeom prst="rect">
                <a:avLst/>
              </a:prstGeom>
              <a:blipFill>
                <a:blip r:embed="rId4"/>
                <a:stretch>
                  <a:fillRect l="-1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/>
          <p:cNvPicPr/>
          <p:nvPr/>
        </p:nvPicPr>
        <p:blipFill rotWithShape="1">
          <a:blip r:embed="rId5"/>
          <a:srcRect l="23558" t="32175" r="26785" b="53695"/>
          <a:stretch/>
        </p:blipFill>
        <p:spPr bwMode="auto">
          <a:xfrm>
            <a:off x="12884492" y="5168185"/>
            <a:ext cx="8684077" cy="11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27760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28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98" y="1905000"/>
            <a:ext cx="23110482" cy="11734800"/>
            <a:chOff x="1523540" y="3480127"/>
            <a:chExt cx="21684885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523540" y="3486537"/>
              <a:ext cx="21684885" cy="10505347"/>
              <a:chOff x="1523540" y="3486537"/>
              <a:chExt cx="21684885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523540" y="3696072"/>
                <a:ext cx="21684885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678236"/>
                <a:ext cx="7227597" cy="6892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7"/>
            <a:ext cx="4327643" cy="1632949"/>
            <a:chOff x="534987" y="1647869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50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9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3"/>
              <a:ext cx="582199" cy="537962"/>
              <a:chOff x="7440266" y="3398551"/>
              <a:chExt cx="757238" cy="76518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63"/>
                <a:ext cx="344488" cy="344488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85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3" y="3717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51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7" y="1848443"/>
              <a:ext cx="2012657" cy="554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1146" y="4722143"/>
                <a:ext cx="22228023" cy="2157898"/>
              </a:xfrm>
              <a:prstGeom prst="rect">
                <a:avLst/>
              </a:prstGeom>
              <a:blipFill>
                <a:blip r:embed="rId2"/>
                <a:stretch>
                  <a:fillRect l="-1069" t="-5650"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11028905" y="6727923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D0A8FF50-AAC6-40CC-877A-80D0291B6595}"/>
                  </a:ext>
                </a:extLst>
              </p:cNvPr>
              <p:cNvSpPr/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vi-V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0A8FF50-AAC6-40CC-877A-80D0291B65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382" y="7461365"/>
                <a:ext cx="10091289" cy="1496179"/>
              </a:xfrm>
              <a:prstGeom prst="rect">
                <a:avLst/>
              </a:prstGeom>
              <a:blipFill>
                <a:blip r:embed="rId3"/>
                <a:stretch>
                  <a:fillRect l="-2114" t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DA201543-340A-45A1-B438-89574CA580E8}"/>
                  </a:ext>
                </a:extLst>
              </p:cNvPr>
              <p:cNvSpPr/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𝐼𝑁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𝐼𝑁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𝑀𝐼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𝑀𝐼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+)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nữa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𝐼𝑀</m:t>
                            </m:r>
                          </m:e>
                        </m:acc>
                      </m:e>
                    </m:d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𝐼𝑀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𝑁𝐼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b="0" i="1">
                                <a:latin typeface="Cambria Math" panose="02040503050406030204" pitchFamily="18" charset="0"/>
                              </a:rPr>
                              <m:t>𝑁𝐼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</a:rPr>
                      <m:t>⟹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𝐼𝑁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𝑀𝐼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𝐼𝑀</m:t>
                        </m:r>
                      </m:e>
                    </m:acc>
                    <m:r>
                      <a:rPr lang="en-US" b="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𝑁𝐼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A201543-340A-45A1-B438-89574CA580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244" y="8584376"/>
                <a:ext cx="21370956" cy="3909019"/>
              </a:xfrm>
              <a:prstGeom prst="rect">
                <a:avLst/>
              </a:prstGeom>
              <a:blipFill>
                <a:blip r:embed="rId4"/>
                <a:stretch>
                  <a:fillRect l="-1141" t="-1092" b="-6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4698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9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4560" y="2057400"/>
            <a:ext cx="22848600" cy="10968957"/>
            <a:chOff x="1339699" y="3480127"/>
            <a:chExt cx="21868726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339699" y="3486537"/>
              <a:ext cx="21868726" cy="10505347"/>
              <a:chOff x="1339699" y="3486537"/>
              <a:chExt cx="21868726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339699" y="3696072"/>
                <a:ext cx="21868726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340699" y="3543554"/>
                <a:ext cx="9017137" cy="884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200398"/>
            <a:ext cx="4327643" cy="1534330"/>
            <a:chOff x="534987" y="1451890"/>
            <a:chExt cx="3113447" cy="1105293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33572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451890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6" y="1652464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D06054-8443-4578-AA38-F084E617AC39}"/>
                  </a:ext>
                </a:extLst>
              </p:cNvPr>
              <p:cNvSpPr/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CD06054-8443-4578-AA38-F084E617AC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4754259"/>
                <a:ext cx="20650200" cy="2246897"/>
              </a:xfrm>
              <a:prstGeom prst="rect">
                <a:avLst/>
              </a:prstGeom>
              <a:blipFill>
                <a:blip r:embed="rId2"/>
                <a:stretch>
                  <a:fillRect l="-1181" t="-5435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DAFFA63D-52A6-4458-9C79-BAE1F3C560D1}"/>
                  </a:ext>
                </a:extLst>
              </p:cNvPr>
              <p:cNvSpPr/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FFA63D-52A6-4458-9C79-BAE1F3C560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88" y="8767632"/>
                <a:ext cx="7644529" cy="838756"/>
              </a:xfrm>
              <a:prstGeom prst="rect">
                <a:avLst/>
              </a:prstGeom>
              <a:blipFill>
                <a:blip r:embed="rId3"/>
                <a:stretch>
                  <a:fillRect l="-1356" t="-507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BF68F778-0011-411A-96B8-555F0A6B4DA5}"/>
                  </a:ext>
                </a:extLst>
              </p:cNvPr>
              <p:cNvSpPr/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𝐶𝐷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F68F778-0011-411A-96B8-555F0A6B4D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3359" y="9685964"/>
                <a:ext cx="8045023" cy="856068"/>
              </a:xfrm>
              <a:prstGeom prst="rect">
                <a:avLst/>
              </a:prstGeom>
              <a:blipFill>
                <a:blip r:embed="rId4"/>
                <a:stretch>
                  <a:fillRect l="-3108" t="-4286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/>
          <p:nvPr/>
        </p:nvPicPr>
        <p:blipFill rotWithShape="1">
          <a:blip r:embed="rId5"/>
          <a:srcRect l="20187" t="21848" r="27540" b="40435"/>
          <a:stretch/>
        </p:blipFill>
        <p:spPr bwMode="auto">
          <a:xfrm>
            <a:off x="15697200" y="4752313"/>
            <a:ext cx="6736359" cy="30200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845967" y="773723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2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4022" y="20193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25356" y="347244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xmlns="" id="{B65C1760-78DA-4E78-9F88-9D7728792D47}"/>
                  </a:ext>
                </a:extLst>
              </p:cNvPr>
              <p:cNvSpPr/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B65C1760-78DA-4E78-9F88-9D7728792D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7662" y="8406638"/>
                <a:ext cx="21787383" cy="2417393"/>
              </a:xfrm>
              <a:prstGeom prst="rect">
                <a:avLst/>
              </a:prstGeom>
              <a:blipFill>
                <a:blip r:embed="rId2"/>
                <a:stretch>
                  <a:fillRect l="-1091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AD5139E0-A6E4-44A3-A536-10C0974883B4}"/>
                  </a:ext>
                </a:extLst>
              </p:cNvPr>
              <p:cNvSpPr/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AD5139E0-A6E4-44A3-A536-10C0974883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979059"/>
                <a:ext cx="13183403" cy="1500475"/>
              </a:xfrm>
              <a:prstGeom prst="rect">
                <a:avLst/>
              </a:prstGeom>
              <a:blipFill>
                <a:blip r:embed="rId3"/>
                <a:stretch>
                  <a:fillRect l="-1850" t="-8130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/>
          <p:nvPr/>
        </p:nvPicPr>
        <p:blipFill rotWithShape="1">
          <a:blip r:embed="rId4"/>
          <a:srcRect l="28342" t="26447" r="33556" b="31926"/>
          <a:stretch/>
        </p:blipFill>
        <p:spPr bwMode="auto">
          <a:xfrm>
            <a:off x="16503869" y="5157476"/>
            <a:ext cx="6732590" cy="37880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652930" y="7419175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94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0044" y="2209800"/>
            <a:ext cx="22819947" cy="11506200"/>
            <a:chOff x="1435586" y="3480127"/>
            <a:chExt cx="21772839" cy="1051175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35586" y="3486537"/>
              <a:ext cx="21772839" cy="10505347"/>
              <a:chOff x="1435586" y="3486537"/>
              <a:chExt cx="21772839" cy="1050534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35586" y="3696072"/>
                <a:ext cx="21772839" cy="1029581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08461" y="3635887"/>
                <a:ext cx="839043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3423" y="2988508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39629" y="1848439"/>
              <a:ext cx="2012657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5/82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EBA0DA2-BD46-43C8-8ACA-135A92AA975D}"/>
                  </a:ext>
                </a:extLst>
              </p:cNvPr>
              <p:cNvSpPr/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lực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ròng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rọc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Chuyển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dây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mô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tả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47)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hay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EBA0DA2-BD46-43C8-8ACA-135A92AA97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0191" y="3235439"/>
                <a:ext cx="11724810" cy="4160563"/>
              </a:xfrm>
              <a:prstGeom prst="rect">
                <a:avLst/>
              </a:prstGeom>
              <a:blipFill>
                <a:blip r:embed="rId2"/>
                <a:stretch>
                  <a:fillRect l="-2027" t="-2933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4B5E5538-8DE8-4EC3-9C70-746BF33A093D}"/>
                  </a:ext>
                </a:extLst>
              </p:cNvPr>
              <p:cNvSpPr/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Dễ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//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B5E5538-8DE8-4EC3-9C70-746BF33A0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8227656"/>
                <a:ext cx="17748783" cy="2273315"/>
              </a:xfrm>
              <a:prstGeom prst="rect">
                <a:avLst/>
              </a:prstGeom>
              <a:blipFill>
                <a:blip r:embed="rId3"/>
                <a:stretch>
                  <a:fillRect l="-1374" t="-5362" b="-1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9488FDF7-E101-4E23-B317-62436D0692BB}"/>
                  </a:ext>
                </a:extLst>
              </p:cNvPr>
              <p:cNvSpPr/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xuống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488FDF7-E101-4E23-B317-62436D0692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896600"/>
                <a:ext cx="21457271" cy="1646861"/>
              </a:xfrm>
              <a:prstGeom prst="rect">
                <a:avLst/>
              </a:prstGeom>
              <a:blipFill>
                <a:blip r:embed="rId4"/>
                <a:stretch>
                  <a:fillRect l="-1165" t="-1481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 descr="Bài 5 trang 82 Toán lớp 10 Tập 1 I Cánh diều (ảnh 1)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4" b="9578"/>
          <a:stretch/>
        </p:blipFill>
        <p:spPr bwMode="auto">
          <a:xfrm>
            <a:off x="16763999" y="3288112"/>
            <a:ext cx="6400801" cy="74775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B15718F-0221-4A4C-9F63-D852C334C7D2}"/>
              </a:ext>
            </a:extLst>
          </p:cNvPr>
          <p:cNvSpPr/>
          <p:nvPr/>
        </p:nvSpPr>
        <p:spPr>
          <a:xfrm>
            <a:off x="9525000" y="7309112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1740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/>
          <p:cNvGrpSpPr/>
          <p:nvPr/>
        </p:nvGrpSpPr>
        <p:grpSpPr>
          <a:xfrm>
            <a:off x="1638377" y="1892522"/>
            <a:ext cx="21564599" cy="11635957"/>
            <a:chOff x="-3538955" y="3486542"/>
            <a:chExt cx="21564599" cy="11635957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-3538955" y="3592713"/>
              <a:ext cx="21564599" cy="11529786"/>
            </a:xfrm>
            <a:prstGeom prst="roundRect">
              <a:avLst>
                <a:gd name="adj" fmla="val 411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9" name="TextBox 98"/>
          <p:cNvSpPr txBox="1"/>
          <p:nvPr/>
        </p:nvSpPr>
        <p:spPr>
          <a:xfrm>
            <a:off x="1687709" y="2058881"/>
            <a:ext cx="3467556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 HỌC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7544" y="4114018"/>
            <a:ext cx="13632086" cy="8332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6" name="Group 60"/>
          <p:cNvGrpSpPr/>
          <p:nvPr/>
        </p:nvGrpSpPr>
        <p:grpSpPr>
          <a:xfrm>
            <a:off x="1447803" y="5264647"/>
            <a:ext cx="7650591" cy="907184"/>
            <a:chOff x="7459670" y="7086600"/>
            <a:chExt cx="7651477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601869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KHÁI NIỆM VECTƠ.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447799" y="6451690"/>
            <a:ext cx="15123792" cy="929775"/>
            <a:chOff x="7459670" y="8524495"/>
            <a:chExt cx="151255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34927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CÙNG PHƯƠNG</a:t>
              </a:r>
              <a:r>
                <a:rPr lang="en-US" sz="4700" b="1" spc="-150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VECTƠ CÙNG </a:t>
              </a: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HƯỚNG.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447798" y="9012453"/>
            <a:ext cx="6727718" cy="914832"/>
            <a:chOff x="7459670" y="9982200"/>
            <a:chExt cx="6728498" cy="914938"/>
          </a:xfrm>
        </p:grpSpPr>
        <p:sp>
          <p:nvSpPr>
            <p:cNvPr id="82" name="Rectangle 81"/>
            <p:cNvSpPr/>
            <p:nvPr/>
          </p:nvSpPr>
          <p:spPr>
            <a:xfrm>
              <a:off x="8900530" y="10081435"/>
              <a:ext cx="5287638" cy="815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VECTƠ - KHÔNG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826047" y="7688759"/>
                  <a:ext cx="773036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47" name="Group 67"/>
          <p:cNvGrpSpPr/>
          <p:nvPr/>
        </p:nvGrpSpPr>
        <p:grpSpPr>
          <a:xfrm>
            <a:off x="1468727" y="7710501"/>
            <a:ext cx="8690024" cy="956919"/>
            <a:chOff x="7459670" y="8524495"/>
            <a:chExt cx="11235493" cy="957029"/>
          </a:xfrm>
        </p:grpSpPr>
        <p:sp>
          <p:nvSpPr>
            <p:cNvPr id="48" name="Rectangle 47"/>
            <p:cNvSpPr/>
            <p:nvPr/>
          </p:nvSpPr>
          <p:spPr>
            <a:xfrm>
              <a:off x="9529922" y="8665822"/>
              <a:ext cx="916524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 VECTƠ BẰNG NHAU</a:t>
              </a:r>
              <a:endParaRPr lang="en-US" sz="4700" b="1" spc="-15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9" name="Group 32"/>
            <p:cNvGrpSpPr/>
            <p:nvPr/>
          </p:nvGrpSpPr>
          <p:grpSpPr>
            <a:xfrm>
              <a:off x="7459670" y="8524495"/>
              <a:ext cx="1800329" cy="929883"/>
              <a:chOff x="7459669" y="7543800"/>
              <a:chExt cx="1785466" cy="929883"/>
            </a:xfrm>
          </p:grpSpPr>
          <p:sp>
            <p:nvSpPr>
              <p:cNvPr id="5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1" name="Group 41"/>
              <p:cNvGrpSpPr/>
              <p:nvPr/>
            </p:nvGrpSpPr>
            <p:grpSpPr>
              <a:xfrm>
                <a:off x="7469189" y="7685126"/>
                <a:ext cx="1775946" cy="788557"/>
                <a:chOff x="7469189" y="7685126"/>
                <a:chExt cx="1775946" cy="788557"/>
              </a:xfrm>
            </p:grpSpPr>
            <p:sp>
              <p:nvSpPr>
                <p:cNvPr id="52" name="Round Same Side Corner Rectangle 51"/>
                <p:cNvSpPr/>
                <p:nvPr/>
              </p:nvSpPr>
              <p:spPr>
                <a:xfrm rot="5400000">
                  <a:off x="7962883" y="7191432"/>
                  <a:ext cx="788557" cy="1775946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7751318" y="7688759"/>
                  <a:ext cx="922491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III</a:t>
                  </a:r>
                </a:p>
              </p:txBody>
            </p:sp>
          </p:grpSp>
        </p:grpSp>
      </p:grpSp>
      <p:grpSp>
        <p:nvGrpSpPr>
          <p:cNvPr id="54" name="Group 74"/>
          <p:cNvGrpSpPr/>
          <p:nvPr/>
        </p:nvGrpSpPr>
        <p:grpSpPr>
          <a:xfrm>
            <a:off x="1387657" y="10280015"/>
            <a:ext cx="18809549" cy="962527"/>
            <a:chOff x="7459670" y="9982200"/>
            <a:chExt cx="18811727" cy="962638"/>
          </a:xfrm>
        </p:grpSpPr>
        <p:sp>
          <p:nvSpPr>
            <p:cNvPr id="55" name="Rectangle 54"/>
            <p:cNvSpPr/>
            <p:nvPr/>
          </p:nvSpPr>
          <p:spPr>
            <a:xfrm>
              <a:off x="8900529" y="10129136"/>
              <a:ext cx="17370868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700" b="1" dirty="0" smtClean="0">
                  <a:solidFill>
                    <a:schemeClr val="accent2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 THỊ MỘT SỐ ĐẠI LƯỢNG CÓ HƯỚNG BẰNG VECTƠ</a:t>
              </a:r>
              <a:endParaRPr lang="en-US" sz="4700" b="1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5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6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7" name="Round Same Side Corner Rectangle 6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9" y="7688759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</p:grpSp>
      <p:sp>
        <p:nvSpPr>
          <p:cNvPr id="97" name="Google Shape;123;p14">
            <a:extLst>
              <a:ext uri="{FF2B5EF4-FFF2-40B4-BE49-F238E27FC236}">
                <a16:creationId xmlns:a16="http://schemas.microsoft.com/office/drawing/2014/main" xmlns="" id="{6F2C5CD0-4105-41B5-AFEE-D88C0083FA70}"/>
              </a:ext>
            </a:extLst>
          </p:cNvPr>
          <p:cNvSpPr txBox="1"/>
          <p:nvPr/>
        </p:nvSpPr>
        <p:spPr>
          <a:xfrm>
            <a:off x="2363882" y="2843759"/>
            <a:ext cx="1840975" cy="13233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bg1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➉</a:t>
            </a:r>
            <a:endParaRPr sz="8000" b="1" dirty="0">
              <a:solidFill>
                <a:schemeClr val="bg1"/>
              </a:solidFill>
            </a:endParaRP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FC23DE1C-E8E6-4B22-ABFD-8475D2948CC7}"/>
              </a:ext>
            </a:extLst>
          </p:cNvPr>
          <p:cNvGrpSpPr/>
          <p:nvPr/>
        </p:nvGrpSpPr>
        <p:grpSpPr>
          <a:xfrm>
            <a:off x="6119867" y="2018709"/>
            <a:ext cx="13632085" cy="1866040"/>
            <a:chOff x="394026" y="139419"/>
            <a:chExt cx="11228423" cy="1866040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xmlns="" id="{7E2210BF-806D-47DD-8F8D-CCA2DB18527D}"/>
                </a:ext>
              </a:extLst>
            </p:cNvPr>
            <p:cNvGrpSpPr/>
            <p:nvPr/>
          </p:nvGrpSpPr>
          <p:grpSpPr>
            <a:xfrm>
              <a:off x="394026" y="139419"/>
              <a:ext cx="11228423" cy="1866040"/>
              <a:chOff x="814648" y="4231655"/>
              <a:chExt cx="11228423" cy="186604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5B07DBC7-B832-46CC-9B37-FF5DE842FCE6}"/>
                  </a:ext>
                </a:extLst>
              </p:cNvPr>
              <p:cNvSpPr/>
              <p:nvPr/>
            </p:nvSpPr>
            <p:spPr>
              <a:xfrm>
                <a:off x="870246" y="4231803"/>
                <a:ext cx="11172825" cy="653260"/>
              </a:xfrm>
              <a:prstGeom prst="rect">
                <a:avLst/>
              </a:prstGeom>
              <a:pattFill prst="openDmnd">
                <a:fgClr>
                  <a:srgbClr val="F1FEE8"/>
                </a:fgClr>
                <a:bgClr>
                  <a:schemeClr val="accent6">
                    <a:lumMod val="20000"/>
                    <a:lumOff val="80000"/>
                  </a:schemeClr>
                </a:bgClr>
              </a:patt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xmlns="" id="{CE15F47A-58E4-4238-B59E-259793E4C47E}"/>
                  </a:ext>
                </a:extLst>
              </p:cNvPr>
              <p:cNvGrpSpPr/>
              <p:nvPr/>
            </p:nvGrpSpPr>
            <p:grpSpPr>
              <a:xfrm>
                <a:off x="814648" y="4231655"/>
                <a:ext cx="2576252" cy="1866040"/>
                <a:chOff x="295100" y="4145454"/>
                <a:chExt cx="2768316" cy="1866040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xmlns="" id="{64640920-8313-4669-A878-379DC6A75A14}"/>
                    </a:ext>
                  </a:extLst>
                </p:cNvPr>
                <p:cNvGrpSpPr/>
                <p:nvPr/>
              </p:nvGrpSpPr>
              <p:grpSpPr>
                <a:xfrm>
                  <a:off x="295100" y="4145454"/>
                  <a:ext cx="2768316" cy="1866040"/>
                  <a:chOff x="295100" y="4145454"/>
                  <a:chExt cx="2768316" cy="1866040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xmlns="" id="{6A654E73-6239-468E-8089-307B3F2D407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746239" y="3694317"/>
                    <a:ext cx="1866039" cy="2768315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xmlns="" id="{DB85BBD7-FBC9-429E-9CA9-AD7608A793D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38468" y="4211612"/>
                    <a:ext cx="1866037" cy="1733724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Freeform: Shape 119">
                    <a:extLst>
                      <a:ext uri="{FF2B5EF4-FFF2-40B4-BE49-F238E27FC236}">
                        <a16:creationId xmlns:a16="http://schemas.microsoft.com/office/drawing/2014/main" xmlns="" id="{F0A31368-5C47-4C6D-B5EE-598C4C4C4A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106" y="4435448"/>
                    <a:ext cx="1866038" cy="1286049"/>
                  </a:xfrm>
                  <a:custGeom>
                    <a:avLst/>
                    <a:gdLst>
                      <a:gd name="connsiteX0" fmla="*/ 0 w 2294140"/>
                      <a:gd name="connsiteY0" fmla="*/ 2006314 h 2006314"/>
                      <a:gd name="connsiteX1" fmla="*/ 0 w 2294140"/>
                      <a:gd name="connsiteY1" fmla="*/ 0 h 2006314"/>
                      <a:gd name="connsiteX2" fmla="*/ 10689 w 2294140"/>
                      <a:gd name="connsiteY2" fmla="*/ 9348 h 2006314"/>
                      <a:gd name="connsiteX3" fmla="*/ 35640 w 2294140"/>
                      <a:gd name="connsiteY3" fmla="*/ 123055 h 2006314"/>
                      <a:gd name="connsiteX4" fmla="*/ 2209107 w 2294140"/>
                      <a:gd name="connsiteY4" fmla="*/ 1996789 h 2006314"/>
                      <a:gd name="connsiteX5" fmla="*/ 2278550 w 2294140"/>
                      <a:gd name="connsiteY5" fmla="*/ 1992680 h 2006314"/>
                      <a:gd name="connsiteX6" fmla="*/ 2294140 w 2294140"/>
                      <a:gd name="connsiteY6" fmla="*/ 2006314 h 2006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294140" h="2006314">
                        <a:moveTo>
                          <a:pt x="0" y="2006314"/>
                        </a:moveTo>
                        <a:lnTo>
                          <a:pt x="0" y="0"/>
                        </a:lnTo>
                        <a:lnTo>
                          <a:pt x="10689" y="9348"/>
                        </a:lnTo>
                        <a:lnTo>
                          <a:pt x="35640" y="123055"/>
                        </a:lnTo>
                        <a:cubicBezTo>
                          <a:pt x="323780" y="1208601"/>
                          <a:pt x="1187892" y="1996789"/>
                          <a:pt x="2209107" y="1996789"/>
                        </a:cubicBezTo>
                        <a:lnTo>
                          <a:pt x="2278550" y="1992680"/>
                        </a:lnTo>
                        <a:lnTo>
                          <a:pt x="2294140" y="2006314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xmlns="" id="{9ED3B5BF-C3BE-4BDD-9382-1805FB1F42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4843" y="4191912"/>
                  <a:ext cx="374013" cy="492528"/>
                </a:xfrm>
                <a:prstGeom prst="rect">
                  <a:avLst/>
                </a:prstGeom>
              </p:spPr>
            </p:pic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xmlns="" id="{7D03E0F1-35C6-4608-AD0C-020FD28E3E4F}"/>
                  </a:ext>
                </a:extLst>
              </p:cNvPr>
              <p:cNvGrpSpPr/>
              <p:nvPr/>
            </p:nvGrpSpPr>
            <p:grpSpPr>
              <a:xfrm>
                <a:off x="1382150" y="4821034"/>
                <a:ext cx="8911512" cy="1080999"/>
                <a:chOff x="2217673" y="4788029"/>
                <a:chExt cx="8911512" cy="1080999"/>
              </a:xfrm>
            </p:grpSpPr>
            <p:grpSp>
              <p:nvGrpSpPr>
                <p:cNvPr id="110" name="Group 109">
                  <a:extLst>
                    <a:ext uri="{FF2B5EF4-FFF2-40B4-BE49-F238E27FC236}">
                      <a16:creationId xmlns:a16="http://schemas.microsoft.com/office/drawing/2014/main" xmlns="" id="{1A11BCDE-0B85-451B-96C0-5D38A0F575DC}"/>
                    </a:ext>
                  </a:extLst>
                </p:cNvPr>
                <p:cNvGrpSpPr/>
                <p:nvPr/>
              </p:nvGrpSpPr>
              <p:grpSpPr>
                <a:xfrm>
                  <a:off x="2217673" y="4788029"/>
                  <a:ext cx="7841621" cy="1080999"/>
                  <a:chOff x="2151171" y="4731333"/>
                  <a:chExt cx="7841621" cy="1080999"/>
                </a:xfrm>
              </p:grpSpPr>
              <p:sp>
                <p:nvSpPr>
                  <p:cNvPr id="112" name="Arrow: Pentagon 111">
                    <a:extLst>
                      <a:ext uri="{FF2B5EF4-FFF2-40B4-BE49-F238E27FC236}">
                        <a16:creationId xmlns:a16="http://schemas.microsoft.com/office/drawing/2014/main" xmlns="" id="{1EAE05B5-4025-4CEE-9AC7-1AB6177A996B}"/>
                      </a:ext>
                    </a:extLst>
                  </p:cNvPr>
                  <p:cNvSpPr/>
                  <p:nvPr/>
                </p:nvSpPr>
                <p:spPr>
                  <a:xfrm>
                    <a:off x="3103023" y="4731333"/>
                    <a:ext cx="6889769" cy="707886"/>
                  </a:xfrm>
                  <a:prstGeom prst="homePlate">
                    <a:avLst>
                      <a:gd name="adj" fmla="val 32355"/>
                    </a:avLst>
                  </a:prstGeom>
                  <a:solidFill>
                    <a:srgbClr val="F1FEE8">
                      <a:alpha val="26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13" name="Group 112">
                    <a:extLst>
                      <a:ext uri="{FF2B5EF4-FFF2-40B4-BE49-F238E27FC236}">
                        <a16:creationId xmlns:a16="http://schemas.microsoft.com/office/drawing/2014/main" xmlns="" id="{CAB9DD1D-19B6-46EF-B106-2089127B3A37}"/>
                      </a:ext>
                    </a:extLst>
                  </p:cNvPr>
                  <p:cNvGrpSpPr/>
                  <p:nvPr/>
                </p:nvGrpSpPr>
                <p:grpSpPr>
                  <a:xfrm>
                    <a:off x="2151171" y="4769642"/>
                    <a:ext cx="1377331" cy="1042690"/>
                    <a:chOff x="2830740" y="5063236"/>
                    <a:chExt cx="1377331" cy="1042690"/>
                  </a:xfrm>
                </p:grpSpPr>
                <p:sp>
                  <p:nvSpPr>
                    <p:cNvPr id="114" name="Oval 113">
                      <a:extLst>
                        <a:ext uri="{FF2B5EF4-FFF2-40B4-BE49-F238E27FC236}">
                          <a16:creationId xmlns:a16="http://schemas.microsoft.com/office/drawing/2014/main" xmlns="" id="{1ED8F30B-B3D2-46F4-AF2A-7D023C9647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30740" y="5063236"/>
                      <a:ext cx="1041975" cy="1042690"/>
                    </a:xfrm>
                    <a:prstGeom prst="ellipse">
                      <a:avLst/>
                    </a:prstGeom>
                    <a:solidFill>
                      <a:srgbClr val="EBFDFF"/>
                    </a:solidFill>
                    <a:ln>
                      <a:noFill/>
                    </a:ln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5" name="TextBox 114">
                      <a:extLst>
                        <a:ext uri="{FF2B5EF4-FFF2-40B4-BE49-F238E27FC236}">
                          <a16:creationId xmlns:a16="http://schemas.microsoft.com/office/drawing/2014/main" xmlns="" id="{0FB7A7CB-AE6C-404F-903F-A20A7BA3A7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01248" y="5193344"/>
                      <a:ext cx="1206823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4000" b="1" dirty="0" smtClean="0">
                          <a:solidFill>
                            <a:srgbClr val="D60093"/>
                          </a:solidFill>
                          <a:latin typeface="Britannic Bold" panose="020B0903060703020204" pitchFamily="34" charset="0"/>
                        </a:rPr>
                        <a:t>§3</a:t>
                      </a:r>
                      <a:endParaRPr lang="en-US" sz="4000" b="1" dirty="0">
                        <a:solidFill>
                          <a:srgbClr val="D60093"/>
                        </a:solidFill>
                        <a:latin typeface="Britannic Bold" panose="020B0903060703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xmlns="" id="{41BC9EEA-67FE-4025-88C5-13279157F75A}"/>
                    </a:ext>
                  </a:extLst>
                </p:cNvPr>
                <p:cNvSpPr txBox="1"/>
                <p:nvPr/>
              </p:nvSpPr>
              <p:spPr>
                <a:xfrm>
                  <a:off x="3517912" y="4956010"/>
                  <a:ext cx="761127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 smtClean="0">
                      <a:solidFill>
                        <a:schemeClr val="accent4">
                          <a:lumMod val="50000"/>
                        </a:schemeClr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KHÁI NIỆM VECTƠ</a:t>
                  </a:r>
                  <a:endParaRPr lang="en-US" sz="4800" b="1" dirty="0">
                    <a:solidFill>
                      <a:schemeClr val="accent4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707D7BD0-AB45-4AE3-B10E-5F71423C6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004501" y="196907"/>
              <a:ext cx="545403" cy="481498"/>
            </a:xfrm>
            <a:prstGeom prst="rect">
              <a:avLst/>
            </a:prstGeom>
          </p:spPr>
        </p:pic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5DA27644-2C46-47CA-A457-16B35E614217}"/>
              </a:ext>
            </a:extLst>
          </p:cNvPr>
          <p:cNvSpPr txBox="1"/>
          <p:nvPr/>
        </p:nvSpPr>
        <p:spPr>
          <a:xfrm>
            <a:off x="7070276" y="1969595"/>
            <a:ext cx="173137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THỨC LƯỢNG TRONG TAM GIÁC. VECTƠ</a:t>
            </a:r>
            <a:endParaRPr lang="vi-VN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3369427B-44A0-401C-8EEB-49304BD021F0}"/>
              </a:ext>
            </a:extLst>
          </p:cNvPr>
          <p:cNvSpPr/>
          <p:nvPr/>
        </p:nvSpPr>
        <p:spPr>
          <a:xfrm>
            <a:off x="12106485" y="4716941"/>
            <a:ext cx="11178562" cy="87362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47D18A-E7B6-4653-A13F-EB15D40BA550}"/>
              </a:ext>
            </a:extLst>
          </p:cNvPr>
          <p:cNvSpPr/>
          <p:nvPr/>
        </p:nvSpPr>
        <p:spPr>
          <a:xfrm>
            <a:off x="874550" y="4830610"/>
            <a:ext cx="11178562" cy="873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2272064" y="5651620"/>
            <a:ext cx="10928589" cy="157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h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ướng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từ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đến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B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với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đầu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A,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điểm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cuối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là B.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12441417" y="8611363"/>
            <a:ext cx="10096499" cy="91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 anchor="ctr">
            <a:spAutoFit/>
          </a:bodyPr>
          <a:lstStyle/>
          <a:p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 Cho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biết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độ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dài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quãng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fr-FR" sz="4400" b="1" dirty="0" err="1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đường</a:t>
            </a:r>
            <a:r>
              <a:rPr lang="fr-FR" sz="4400" b="1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AB. </a:t>
            </a:r>
            <a:endParaRPr lang="fr-FR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AutoShape 16"/>
          <p:cNvSpPr>
            <a:spLocks noChangeArrowheads="1"/>
          </p:cNvSpPr>
          <p:nvPr/>
        </p:nvSpPr>
        <p:spPr bwMode="auto">
          <a:xfrm>
            <a:off x="5638800" y="11201400"/>
            <a:ext cx="705092" cy="1346944"/>
          </a:xfrm>
          <a:prstGeom prst="downArrow">
            <a:avLst>
              <a:gd name="adj1" fmla="val 50000"/>
              <a:gd name="adj2" fmla="val 25044"/>
            </a:avLst>
          </a:prstGeom>
          <a:solidFill>
            <a:srgbClr val="00B050"/>
          </a:solidFill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 lIns="214281" tIns="111426" rIns="214281" bIns="111426" anchor="ctr"/>
          <a:lstStyle/>
          <a:p>
            <a:pPr eaLnBrk="0" hangingPunct="0"/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683699" y="2936405"/>
            <a:ext cx="22699730" cy="2355788"/>
            <a:chOff x="721799" y="1603075"/>
            <a:chExt cx="22602713" cy="2355788"/>
          </a:xfrm>
        </p:grpSpPr>
        <p:grpSp>
          <p:nvGrpSpPr>
            <p:cNvPr id="39" name="Group 54"/>
            <p:cNvGrpSpPr/>
            <p:nvPr/>
          </p:nvGrpSpPr>
          <p:grpSpPr>
            <a:xfrm>
              <a:off x="721799" y="1603075"/>
              <a:ext cx="22602713" cy="1780536"/>
              <a:chOff x="1268078" y="3405486"/>
              <a:chExt cx="22602713" cy="1780536"/>
            </a:xfrm>
          </p:grpSpPr>
          <p:sp>
            <p:nvSpPr>
              <p:cNvPr id="40" name="Rounded Rectangle 39"/>
              <p:cNvSpPr/>
              <p:nvPr/>
            </p:nvSpPr>
            <p:spPr>
              <a:xfrm>
                <a:off x="1532360" y="3579402"/>
                <a:ext cx="22338431" cy="1606620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1" name="Group 67"/>
              <p:cNvGrpSpPr/>
              <p:nvPr/>
            </p:nvGrpSpPr>
            <p:grpSpPr>
              <a:xfrm>
                <a:off x="1268078" y="3405486"/>
                <a:ext cx="4394042" cy="940513"/>
                <a:chOff x="1311958" y="3405486"/>
                <a:chExt cx="4394042" cy="940513"/>
              </a:xfrm>
            </p:grpSpPr>
            <p:sp>
              <p:nvSpPr>
                <p:cNvPr id="42" name="Freeform 20"/>
                <p:cNvSpPr>
                  <a:spLocks/>
                </p:cNvSpPr>
                <p:nvPr/>
              </p:nvSpPr>
              <p:spPr bwMode="auto">
                <a:xfrm rot="5400000">
                  <a:off x="3492641" y="2099826"/>
                  <a:ext cx="793396" cy="363332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2248640" y="3467833"/>
                  <a:ext cx="3163893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Khởi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động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4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45" name="Rectangle 44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3" name="TextBox 2"/>
            <p:cNvSpPr txBox="1"/>
            <p:nvPr/>
          </p:nvSpPr>
          <p:spPr>
            <a:xfrm>
              <a:off x="5217589" y="1881371"/>
              <a:ext cx="17265024" cy="2077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Hãy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b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B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r>
                <a:rPr lang="en-US" b="1" dirty="0"/>
                <a:t> 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747273" y="12683785"/>
            <a:ext cx="8402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vectơ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325435" y="1931840"/>
            <a:ext cx="19202401" cy="830997"/>
            <a:chOff x="168274" y="1892299"/>
            <a:chExt cx="19202401" cy="830995"/>
          </a:xfrm>
        </p:grpSpPr>
        <p:sp>
          <p:nvSpPr>
            <p:cNvPr id="72" name="Rounded Rectangle 7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78" name="Picture 77"/>
          <p:cNvPicPr/>
          <p:nvPr/>
        </p:nvPicPr>
        <p:blipFill>
          <a:blip r:embed="rId3"/>
          <a:stretch>
            <a:fillRect/>
          </a:stretch>
        </p:blipFill>
        <p:spPr>
          <a:xfrm>
            <a:off x="927923" y="4904905"/>
            <a:ext cx="5601831" cy="5686029"/>
          </a:xfrm>
          <a:prstGeom prst="rect">
            <a:avLst/>
          </a:prstGeom>
        </p:spPr>
      </p:pic>
      <p:pic>
        <p:nvPicPr>
          <p:cNvPr id="79" name="Picture 78"/>
          <p:cNvPicPr/>
          <p:nvPr/>
        </p:nvPicPr>
        <p:blipFill>
          <a:blip r:embed="rId4"/>
          <a:stretch>
            <a:fillRect/>
          </a:stretch>
        </p:blipFill>
        <p:spPr>
          <a:xfrm>
            <a:off x="6529754" y="4830610"/>
            <a:ext cx="5576731" cy="57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97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  <p:bldP spid="26" grpId="0"/>
      <p:bldP spid="3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1143001" y="2312700"/>
            <a:ext cx="22707599" cy="6162159"/>
            <a:chOff x="1076414" y="4334859"/>
            <a:chExt cx="22325581" cy="3568169"/>
          </a:xfrm>
          <a:solidFill>
            <a:schemeClr val="accent2">
              <a:lumMod val="20000"/>
              <a:lumOff val="80000"/>
            </a:schemeClr>
          </a:solidFill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  <a:grpFill/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grpFill/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  <a:grpFill/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  <a:grpFill/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480166" cy="800219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Ghi</a:t>
                </a:r>
                <a:r>
                  <a:rPr lang="en-US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nhớ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228600" y="1486801"/>
            <a:ext cx="19202401" cy="830997"/>
            <a:chOff x="168274" y="1892298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8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d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A, 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dirty="0" smtClean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  <a:buFont typeface="Arial" charset="0"/>
                  <a:buChar char="•"/>
                </a:pP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AB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 smtClean="0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00" y="2580553"/>
                <a:ext cx="18224248" cy="5894306"/>
              </a:xfrm>
              <a:prstGeom prst="rect">
                <a:avLst/>
              </a:prstGeom>
              <a:blipFill>
                <a:blip r:embed="rId3"/>
                <a:stretch>
                  <a:fillRect l="-1204" b="-3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1593765" y="9052462"/>
            <a:ext cx="22229072" cy="4434938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vi-VN" dirty="0" smtClean="0">
              <a:solidFill>
                <a:schemeClr val="tx1"/>
              </a:solidFill>
            </a:endParaRPr>
          </a:p>
          <a:p>
            <a:r>
              <a:rPr lang="vi-VN" dirty="0" smtClean="0">
                <a:solidFill>
                  <a:schemeClr val="tx1"/>
                </a:solidFill>
              </a:rPr>
              <a:t>H1: Với hai điểm A, B xác định được bao nhiêu vectơ?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H2: Cho tam giác ABC xác định các vectơ tạo bởi các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đỉnh của tam giác?</a:t>
            </a:r>
          </a:p>
          <a:p>
            <a:r>
              <a:rPr lang="vi-VN" dirty="0">
                <a:solidFill>
                  <a:schemeClr val="tx1"/>
                </a:solidFill>
              </a:rPr>
              <a:t>H3: Tính độ dài của các </a:t>
            </a:r>
            <a:r>
              <a:rPr lang="vi-VN" dirty="0" smtClean="0">
                <a:solidFill>
                  <a:schemeClr val="tx1"/>
                </a:solidFill>
              </a:rPr>
              <a:t>vectơ biết rằng độ dài cạnh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các ô vuông bằng 1cm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51852" t="18585"/>
          <a:stretch/>
        </p:blipFill>
        <p:spPr>
          <a:xfrm>
            <a:off x="15488463" y="9144128"/>
            <a:ext cx="7924800" cy="4267072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66" y="8509105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91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54"/>
          <p:cNvGrpSpPr/>
          <p:nvPr/>
        </p:nvGrpSpPr>
        <p:grpSpPr>
          <a:xfrm>
            <a:off x="192589" y="8914697"/>
            <a:ext cx="18400211" cy="4496503"/>
            <a:chOff x="1268078" y="3405486"/>
            <a:chExt cx="22053810" cy="4496503"/>
          </a:xfrm>
        </p:grpSpPr>
        <p:sp>
          <p:nvSpPr>
            <p:cNvPr id="95" name="Rounded Rectangle 94"/>
            <p:cNvSpPr/>
            <p:nvPr/>
          </p:nvSpPr>
          <p:spPr>
            <a:xfrm>
              <a:off x="1715023" y="3731802"/>
              <a:ext cx="21606865" cy="417018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Cho hình bình hành ABCD, tâm O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Gọi M, N lần lượt là trung điểm của AD và BC. Hãy kể tên: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+ 5 vectơ cùng phương với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+ 4 vectơ ngược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+ Các vectơ cùng hướng với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726166" cy="1143705"/>
              <a:chOff x="1311958" y="3405486"/>
              <a:chExt cx="3726166" cy="1143705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40700" y="2551766"/>
                <a:ext cx="1029398" cy="2965451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03120" y="3599638"/>
                <a:ext cx="240322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28600" y="1451572"/>
            <a:ext cx="19202401" cy="830997"/>
            <a:chOff x="168274" y="1892299"/>
            <a:chExt cx="19202401" cy="830995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CÙNG PHƯƠNG, VECTƠ CÙNG HƯỚNG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4"/>
          <p:cNvGrpSpPr/>
          <p:nvPr/>
        </p:nvGrpSpPr>
        <p:grpSpPr>
          <a:xfrm>
            <a:off x="227757" y="2331378"/>
            <a:ext cx="22860515" cy="5733240"/>
            <a:chOff x="1268078" y="3402660"/>
            <a:chExt cx="24291989" cy="8150316"/>
          </a:xfrm>
        </p:grpSpPr>
        <p:sp>
          <p:nvSpPr>
            <p:cNvPr id="54" name="Rounded Rectangle 53"/>
            <p:cNvSpPr/>
            <p:nvPr/>
          </p:nvSpPr>
          <p:spPr>
            <a:xfrm>
              <a:off x="1532360" y="3579399"/>
              <a:ext cx="24027707" cy="7973577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</a:t>
              </a:r>
              <a:r>
                <a:rPr lang="vi-VN" dirty="0">
                  <a:solidFill>
                    <a:srgbClr val="0000FF"/>
                  </a:solidFill>
                </a:rPr>
                <a:t>1,2: </a:t>
              </a:r>
              <a:r>
                <a:rPr lang="vi-VN" dirty="0">
                  <a:solidFill>
                    <a:schemeClr val="tx1"/>
                  </a:solidFill>
                </a:rPr>
                <a:t>Hãy nhận xét về vị trí tương đối của các giá của </a:t>
              </a:r>
              <a:endParaRPr lang="vi-VN" dirty="0" smtClean="0">
                <a:solidFill>
                  <a:schemeClr val="tx1"/>
                </a:solidFill>
              </a:endParaRPr>
            </a:p>
            <a:p>
              <a:r>
                <a:rPr lang="vi-VN" dirty="0" smtClean="0">
                  <a:solidFill>
                    <a:schemeClr val="tx1"/>
                  </a:solidFill>
                </a:rPr>
                <a:t>các </a:t>
              </a:r>
              <a:r>
                <a:rPr lang="vi-VN" dirty="0">
                  <a:solidFill>
                    <a:schemeClr val="tx1"/>
                  </a:solidFill>
                </a:rPr>
                <a:t>cặp </a:t>
              </a:r>
              <a:r>
                <a:rPr lang="vi-VN" dirty="0" smtClean="0">
                  <a:solidFill>
                    <a:schemeClr val="tx1"/>
                  </a:solidFill>
                </a:rPr>
                <a:t>vectơ sau: </a:t>
              </a:r>
            </a:p>
            <a:p>
              <a:r>
                <a:rPr lang="vi-VN" dirty="0" smtClean="0">
                  <a:solidFill>
                    <a:srgbClr val="0000FF"/>
                  </a:solidFill>
                </a:rPr>
                <a:t>Nhóm 3,4: </a:t>
              </a:r>
              <a:r>
                <a:rPr lang="vi-VN" dirty="0" smtClean="0">
                  <a:solidFill>
                    <a:schemeClr val="tx1"/>
                  </a:solidFill>
                </a:rPr>
                <a:t>Hãy chỉ ra các cặp vectơ cùng hướng và </a:t>
              </a:r>
            </a:p>
            <a:p>
              <a:r>
                <a:rPr lang="vi-VN" dirty="0" smtClean="0">
                  <a:solidFill>
                    <a:schemeClr val="tx1"/>
                  </a:solidFill>
                </a:rPr>
                <a:t>ngược hướng với nhau 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55" name="Group 67"/>
            <p:cNvGrpSpPr/>
            <p:nvPr/>
          </p:nvGrpSpPr>
          <p:grpSpPr>
            <a:xfrm>
              <a:off x="1268078" y="3402660"/>
              <a:ext cx="3573382" cy="1235394"/>
              <a:chOff x="1311958" y="3402660"/>
              <a:chExt cx="3573382" cy="1235394"/>
            </a:xfrm>
          </p:grpSpPr>
          <p:sp>
            <p:nvSpPr>
              <p:cNvPr id="56" name="Freeform 20"/>
              <p:cNvSpPr>
                <a:spLocks/>
              </p:cNvSpPr>
              <p:nvPr/>
            </p:nvSpPr>
            <p:spPr bwMode="auto">
              <a:xfrm rot="5400000">
                <a:off x="2919876" y="2672590"/>
                <a:ext cx="1118264" cy="2812664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2039860" y="3402660"/>
                <a:ext cx="2403222" cy="8002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8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9" name="Rectangle 58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3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1" name="TextBox 90"/>
          <p:cNvSpPr txBox="1"/>
          <p:nvPr/>
        </p:nvSpPr>
        <p:spPr>
          <a:xfrm>
            <a:off x="369061" y="8231468"/>
            <a:ext cx="2271921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0000"/>
          <a:stretch/>
        </p:blipFill>
        <p:spPr>
          <a:xfrm>
            <a:off x="15015362" y="2226849"/>
            <a:ext cx="8831278" cy="583777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830861"/>
              </p:ext>
            </p:extLst>
          </p:nvPr>
        </p:nvGraphicFramePr>
        <p:xfrm>
          <a:off x="5334000" y="3818651"/>
          <a:ext cx="7543800" cy="780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8" name="Equation" r:id="rId5" imgW="7975440" imgH="825480" progId="Equation.DSMT4">
                  <p:embed/>
                </p:oleObj>
              </mc:Choice>
              <mc:Fallback>
                <p:oleObj name="Equation" r:id="rId5" imgW="797544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0" y="3818651"/>
                        <a:ext cx="7543800" cy="780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567040"/>
              </p:ext>
            </p:extLst>
          </p:nvPr>
        </p:nvGraphicFramePr>
        <p:xfrm>
          <a:off x="7848600" y="124968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7" imgW="863280" imgH="672840" progId="Equation.DSMT4">
                  <p:embed/>
                </p:oleObj>
              </mc:Choice>
              <mc:Fallback>
                <p:oleObj name="Equation" r:id="rId7" imgW="86328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48600" y="124968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9937626"/>
              </p:ext>
            </p:extLst>
          </p:nvPr>
        </p:nvGraphicFramePr>
        <p:xfrm>
          <a:off x="7518400" y="111252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18400" y="111252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645347"/>
              </p:ext>
            </p:extLst>
          </p:nvPr>
        </p:nvGraphicFramePr>
        <p:xfrm>
          <a:off x="7543800" y="118110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1" imgW="863640" imgH="673200" progId="Equation.DSMT4">
                  <p:embed/>
                </p:oleObj>
              </mc:Choice>
              <mc:Fallback>
                <p:oleObj name="Equation" r:id="rId11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43800" y="118110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72777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53796A5A-EE14-49FF-A523-9EC574614AE5}"/>
              </a:ext>
            </a:extLst>
          </p:cNvPr>
          <p:cNvSpPr/>
          <p:nvPr/>
        </p:nvSpPr>
        <p:spPr>
          <a:xfrm>
            <a:off x="475211" y="7008521"/>
            <a:ext cx="21972024" cy="2135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54"/>
          <p:cNvGrpSpPr/>
          <p:nvPr/>
        </p:nvGrpSpPr>
        <p:grpSpPr>
          <a:xfrm>
            <a:off x="381000" y="2979463"/>
            <a:ext cx="22936200" cy="3810000"/>
            <a:chOff x="1268078" y="3405486"/>
            <a:chExt cx="22106109" cy="3810000"/>
          </a:xfrm>
        </p:grpSpPr>
        <p:sp>
          <p:nvSpPr>
            <p:cNvPr id="95" name="Rounded Rectangle 94"/>
            <p:cNvSpPr/>
            <p:nvPr/>
          </p:nvSpPr>
          <p:spPr>
            <a:xfrm>
              <a:off x="1532360" y="3579402"/>
              <a:ext cx="21841827" cy="3636084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96" name="Group 67"/>
            <p:cNvGrpSpPr/>
            <p:nvPr/>
          </p:nvGrpSpPr>
          <p:grpSpPr>
            <a:xfrm>
              <a:off x="1268078" y="3405486"/>
              <a:ext cx="3486057" cy="940513"/>
              <a:chOff x="1311958" y="3405486"/>
              <a:chExt cx="3486057" cy="940513"/>
            </a:xfrm>
          </p:grpSpPr>
          <p:sp>
            <p:nvSpPr>
              <p:cNvPr id="97" name="Freeform 20"/>
              <p:cNvSpPr>
                <a:spLocks/>
              </p:cNvSpPr>
              <p:nvPr/>
            </p:nvSpPr>
            <p:spPr bwMode="auto">
              <a:xfrm rot="5400000">
                <a:off x="3038648" y="2553820"/>
                <a:ext cx="793395" cy="272533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250671" y="3527166"/>
                <a:ext cx="2403222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hỏi</a:t>
                </a:r>
                <a:endParaRPr lang="en-US" sz="46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99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1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2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41" name="Group 40"/>
          <p:cNvGrpSpPr/>
          <p:nvPr/>
        </p:nvGrpSpPr>
        <p:grpSpPr>
          <a:xfrm>
            <a:off x="247742" y="1973593"/>
            <a:ext cx="19117104" cy="850389"/>
            <a:chOff x="168274" y="1905000"/>
            <a:chExt cx="19117104" cy="850387"/>
          </a:xfrm>
        </p:grpSpPr>
        <p:sp>
          <p:nvSpPr>
            <p:cNvPr id="42" name="Rounded Rectangle 41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29864" y="1913523"/>
              <a:ext cx="1769197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002264" y="1924392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HAI VECTƠ BẰNG NHAU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Quan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ở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43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về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44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endParaRPr lang="vi-VN" sz="4400" b="1" dirty="0">
                  <a:solidFill>
                    <a:prstClr val="black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168" y="4190743"/>
                <a:ext cx="12874219" cy="1533177"/>
              </a:xfrm>
              <a:prstGeom prst="rect">
                <a:avLst/>
              </a:prstGeom>
              <a:blipFill>
                <a:blip r:embed="rId4"/>
                <a:stretch>
                  <a:fillRect l="-1894" t="-1984" r="-852" b="-1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, hai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𝑪𝑫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vi-VN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623" y="7280099"/>
                <a:ext cx="21540644" cy="1619802"/>
              </a:xfrm>
              <a:prstGeom prst="rect">
                <a:avLst/>
              </a:prstGeom>
              <a:blipFill rotWithShape="1">
                <a:blip r:embed="rId5"/>
                <a:stretch>
                  <a:fillRect l="-1160" t="-1880" b="-172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" name="Picture 51"/>
          <p:cNvPicPr/>
          <p:nvPr/>
        </p:nvPicPr>
        <p:blipFill>
          <a:blip r:embed="rId6"/>
          <a:stretch>
            <a:fillRect/>
          </a:stretch>
        </p:blipFill>
        <p:spPr>
          <a:xfrm>
            <a:off x="15163800" y="3333379"/>
            <a:ext cx="6858000" cy="3075610"/>
          </a:xfrm>
          <a:prstGeom prst="rect">
            <a:avLst/>
          </a:prstGeom>
        </p:spPr>
      </p:pic>
      <p:sp>
        <p:nvSpPr>
          <p:cNvPr id="45" name="Rounded Rectangle 44"/>
          <p:cNvSpPr/>
          <p:nvPr/>
        </p:nvSpPr>
        <p:spPr>
          <a:xfrm>
            <a:off x="591050" y="9877346"/>
            <a:ext cx="22661994" cy="3610054"/>
          </a:xfrm>
          <a:prstGeom prst="roundRect">
            <a:avLst>
              <a:gd name="adj" fmla="val 5347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42950" indent="-742950">
              <a:buAutoNum type="arabicPeriod"/>
            </a:pPr>
            <a:r>
              <a:rPr lang="vi-VN" dirty="0" smtClean="0">
                <a:solidFill>
                  <a:schemeClr val="tx1"/>
                </a:solidFill>
              </a:rPr>
              <a:t>Cho hình bình hành ABCD: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Vectơ nào bằng vectơ</a:t>
            </a:r>
          </a:p>
          <a:p>
            <a:r>
              <a:rPr lang="vi-VN" dirty="0">
                <a:solidFill>
                  <a:schemeClr val="tx1"/>
                </a:solidFill>
              </a:rPr>
              <a:t>Vectơ nào bằng </a:t>
            </a:r>
            <a:r>
              <a:rPr lang="vi-VN" dirty="0" smtClean="0">
                <a:solidFill>
                  <a:schemeClr val="tx1"/>
                </a:solidFill>
              </a:rPr>
              <a:t>vectơ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2. Cho tam giác ABC. Vẽ điểm D thỏa </a:t>
            </a:r>
          </a:p>
          <a:p>
            <a:r>
              <a:rPr lang="vi-VN" dirty="0" smtClean="0">
                <a:solidFill>
                  <a:schemeClr val="tx1"/>
                </a:solidFill>
              </a:rPr>
              <a:t>mãn                . Tứ giác ABCD là hình gì ?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0" y="9120187"/>
            <a:ext cx="3633707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l="50000" t="1053" b="31929"/>
          <a:stretch/>
        </p:blipFill>
        <p:spPr>
          <a:xfrm>
            <a:off x="12572999" y="10010508"/>
            <a:ext cx="10343639" cy="2867292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529713"/>
              </p:ext>
            </p:extLst>
          </p:nvPr>
        </p:nvGraphicFramePr>
        <p:xfrm>
          <a:off x="6324600" y="10515600"/>
          <a:ext cx="863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9" imgW="863640" imgH="673200" progId="Equation.DSMT4">
                  <p:embed/>
                </p:oleObj>
              </mc:Choice>
              <mc:Fallback>
                <p:oleObj name="Equation" r:id="rId9" imgW="863640" imgH="67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24600" y="10515600"/>
                        <a:ext cx="8636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017570"/>
              </p:ext>
            </p:extLst>
          </p:nvPr>
        </p:nvGraphicFramePr>
        <p:xfrm>
          <a:off x="6324600" y="11202444"/>
          <a:ext cx="838200" cy="608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Equation" r:id="rId11" imgW="927000" imgH="672840" progId="Equation.DSMT4">
                  <p:embed/>
                </p:oleObj>
              </mc:Choice>
              <mc:Fallback>
                <p:oleObj name="Equation" r:id="rId11" imgW="92700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324600" y="11202444"/>
                        <a:ext cx="838200" cy="608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4872625"/>
              </p:ext>
            </p:extLst>
          </p:nvPr>
        </p:nvGraphicFramePr>
        <p:xfrm>
          <a:off x="1828800" y="12530837"/>
          <a:ext cx="242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13" imgW="2425680" imgH="685800" progId="Equation.DSMT4">
                  <p:embed/>
                </p:oleObj>
              </mc:Choice>
              <mc:Fallback>
                <p:oleObj name="Equation" r:id="rId13" imgW="24256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28800" y="12530837"/>
                        <a:ext cx="2425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8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47742" y="1973593"/>
            <a:ext cx="11791858" cy="839520"/>
            <a:chOff x="168274" y="1905000"/>
            <a:chExt cx="11791858" cy="839518"/>
          </a:xfrm>
        </p:grpSpPr>
        <p:sp>
          <p:nvSpPr>
            <p:cNvPr id="4" name="Rounded Rectangle 3"/>
            <p:cNvSpPr/>
            <p:nvPr/>
          </p:nvSpPr>
          <p:spPr>
            <a:xfrm>
              <a:off x="168274" y="1905000"/>
              <a:ext cx="1905001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87532" y="1913523"/>
              <a:ext cx="9372600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- KHÔNG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" name="Group 54"/>
          <p:cNvGrpSpPr/>
          <p:nvPr/>
        </p:nvGrpSpPr>
        <p:grpSpPr>
          <a:xfrm>
            <a:off x="609600" y="3048000"/>
            <a:ext cx="22106109" cy="5236022"/>
            <a:chOff x="1268078" y="3405486"/>
            <a:chExt cx="22106109" cy="3940622"/>
          </a:xfrm>
        </p:grpSpPr>
        <p:sp>
          <p:nvSpPr>
            <p:cNvPr id="10" name="Rounded Rectangle 9"/>
            <p:cNvSpPr/>
            <p:nvPr/>
          </p:nvSpPr>
          <p:spPr>
            <a:xfrm>
              <a:off x="1532360" y="3579402"/>
              <a:ext cx="21841827" cy="3766706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67"/>
            <p:cNvGrpSpPr/>
            <p:nvPr/>
          </p:nvGrpSpPr>
          <p:grpSpPr>
            <a:xfrm>
              <a:off x="1268078" y="3405486"/>
              <a:ext cx="4571999" cy="940513"/>
              <a:chOff x="1311958" y="3405486"/>
              <a:chExt cx="4571999" cy="940513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 rot="5400000">
                <a:off x="3581619" y="2010850"/>
                <a:ext cx="793395" cy="3811280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174471" y="3577530"/>
                <a:ext cx="3176087" cy="6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Khái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niệm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4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5" name="Rectangle 14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                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đầu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cuối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fr-FR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fr-FR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r>
                  <a:rPr lang="fr-FR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1" y="2514600"/>
                <a:ext cx="14427794" cy="4297458"/>
              </a:xfrm>
              <a:prstGeom prst="rect">
                <a:avLst/>
              </a:prstGeom>
              <a:blipFill>
                <a:blip r:embed="rId2"/>
                <a:stretch>
                  <a:fillRect l="-1690" r="-1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Nhận </a:t>
                </a:r>
                <a:r>
                  <a:rPr lang="en-US" sz="4400" b="1" dirty="0" err="1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:</a:t>
                </a:r>
                <a:b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</a:br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mọi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fr-F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b="1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000" i="1">
                                <a:latin typeface="Cambria Math"/>
                                <a:ea typeface="Tahoma" pitchFamily="34" charset="0"/>
                                <a:cs typeface="Tahoma" pitchFamily="34" charset="0"/>
                              </a:rPr>
                            </m:ctrlPr>
                          </m:acc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Tahoma" pitchFamily="34" charset="0"/>
                                <a:cs typeface="Tahoma" pitchFamily="34" charset="0"/>
                              </a:rPr>
                              <m:t>0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</a:t>
                </a:r>
              </a:p>
              <a:p>
                <a:r>
                  <a:rPr lang="en-US" sz="4400" b="1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𝐴𝐴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  <m:t>𝐵𝐵</m:t>
                        </m:r>
                      </m:e>
                    </m:acc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=…</a:t>
                </a:r>
                <a:endParaRPr lang="en-US" sz="4400" dirty="0"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064" y="8903806"/>
                <a:ext cx="17896480" cy="3063852"/>
              </a:xfrm>
              <a:prstGeom prst="rect">
                <a:avLst/>
              </a:prstGeom>
              <a:blipFill>
                <a:blip r:embed="rId3"/>
                <a:stretch>
                  <a:fillRect l="-1397" t="-3984" b="-5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5557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6115" y="1911933"/>
            <a:ext cx="22369488" cy="830997"/>
            <a:chOff x="635824" y="1897293"/>
            <a:chExt cx="9038308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635824" y="1905000"/>
              <a:ext cx="571519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54" y="1969243"/>
              <a:ext cx="297848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7073" y="1897293"/>
              <a:ext cx="8347059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BIỂU THỊ MỘT SỐ ĐẠI LƯỢNG CÓ HƯỚNG BẰNG VECTƠ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678594" y="2791889"/>
            <a:ext cx="22486206" cy="8638110"/>
            <a:chOff x="1268078" y="3405486"/>
            <a:chExt cx="22486206" cy="7062345"/>
          </a:xfrm>
        </p:grpSpPr>
        <p:sp>
          <p:nvSpPr>
            <p:cNvPr id="7" name="Rounded Rectangle 6"/>
            <p:cNvSpPr/>
            <p:nvPr/>
          </p:nvSpPr>
          <p:spPr>
            <a:xfrm>
              <a:off x="1532360" y="3579402"/>
              <a:ext cx="22221924" cy="6888429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7"/>
            <p:cNvGrpSpPr/>
            <p:nvPr/>
          </p:nvGrpSpPr>
          <p:grpSpPr>
            <a:xfrm>
              <a:off x="1268078" y="3405486"/>
              <a:ext cx="3343538" cy="940513"/>
              <a:chOff x="1311958" y="3405486"/>
              <a:chExt cx="3343538" cy="940513"/>
            </a:xfrm>
          </p:grpSpPr>
          <p:sp>
            <p:nvSpPr>
              <p:cNvPr id="9" name="Freeform 20"/>
              <p:cNvSpPr>
                <a:spLocks/>
              </p:cNvSpPr>
              <p:nvPr/>
            </p:nvSpPr>
            <p:spPr bwMode="auto">
              <a:xfrm rot="5400000">
                <a:off x="2967389" y="2625080"/>
                <a:ext cx="793395" cy="2582819"/>
              </a:xfrm>
              <a:prstGeom prst="round2SameRect">
                <a:avLst>
                  <a:gd name="adj1" fmla="val 6498"/>
                  <a:gd name="adj2" fmla="val 0"/>
                </a:avLst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250671" y="3635630"/>
                <a:ext cx="2029723" cy="6022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 </a:t>
                </a:r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1" name="Group 70"/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 13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Freeform 14"/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5"/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6"/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7"/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8"/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9"/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20"/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1"/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2"/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3"/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4"/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5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6"/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" name="TextBox 36"/>
          <p:cNvSpPr txBox="1"/>
          <p:nvPr/>
        </p:nvSpPr>
        <p:spPr>
          <a:xfrm>
            <a:off x="1853201" y="4015499"/>
            <a:ext cx="11938999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         </a:t>
            </a:r>
            <a:endParaRPr lang="en-US" sz="44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8" name="Picture 67"/>
          <p:cNvPicPr/>
          <p:nvPr/>
        </p:nvPicPr>
        <p:blipFill rotWithShape="1">
          <a:blip r:embed="rId2"/>
          <a:srcRect l="36096" t="18603" r="29279" b="34560"/>
          <a:stretch/>
        </p:blipFill>
        <p:spPr bwMode="auto">
          <a:xfrm>
            <a:off x="13762892" y="3610290"/>
            <a:ext cx="9020908" cy="759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81000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C91E81-285C-4F21-BD02-2BB035A9FE1D}"/>
              </a:ext>
            </a:extLst>
          </p:cNvPr>
          <p:cNvSpPr/>
          <p:nvPr/>
        </p:nvSpPr>
        <p:spPr>
          <a:xfrm>
            <a:off x="84137" y="140494"/>
            <a:ext cx="24384000" cy="1371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8710613" y="0"/>
            <a:ext cx="6962774" cy="960438"/>
            <a:chOff x="13477876" y="4114800"/>
            <a:chExt cx="6962774" cy="960438"/>
          </a:xfrm>
        </p:grpSpPr>
        <p:sp>
          <p:nvSpPr>
            <p:cNvPr id="48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49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2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5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1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4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6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8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69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0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1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799" y="1362868"/>
            <a:ext cx="22127747" cy="1136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773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2914</TotalTime>
  <Words>1492</Words>
  <Application>Microsoft Office PowerPoint</Application>
  <PresentationFormat>Custom</PresentationFormat>
  <Paragraphs>175</Paragraphs>
  <Slides>19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Windows User</cp:lastModifiedBy>
  <cp:revision>319</cp:revision>
  <dcterms:created xsi:type="dcterms:W3CDTF">2013-08-31T11:42:51Z</dcterms:created>
  <dcterms:modified xsi:type="dcterms:W3CDTF">2022-08-26T10:10:08Z</dcterms:modified>
</cp:coreProperties>
</file>