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9"/>
  </p:notesMasterIdLst>
  <p:sldIdLst>
    <p:sldId id="313" r:id="rId3"/>
    <p:sldId id="301" r:id="rId4"/>
    <p:sldId id="308" r:id="rId5"/>
    <p:sldId id="375" r:id="rId6"/>
    <p:sldId id="374" r:id="rId7"/>
    <p:sldId id="376" r:id="rId8"/>
    <p:sldId id="309" r:id="rId9"/>
    <p:sldId id="310" r:id="rId10"/>
    <p:sldId id="377" r:id="rId11"/>
    <p:sldId id="378" r:id="rId12"/>
    <p:sldId id="385" r:id="rId13"/>
    <p:sldId id="315" r:id="rId14"/>
    <p:sldId id="380" r:id="rId15"/>
    <p:sldId id="381" r:id="rId16"/>
    <p:sldId id="317" r:id="rId17"/>
    <p:sldId id="319" r:id="rId18"/>
    <p:sldId id="382" r:id="rId19"/>
    <p:sldId id="335" r:id="rId20"/>
    <p:sldId id="383" r:id="rId21"/>
    <p:sldId id="384" r:id="rId22"/>
    <p:sldId id="386" r:id="rId23"/>
    <p:sldId id="339" r:id="rId24"/>
    <p:sldId id="342" r:id="rId25"/>
    <p:sldId id="343" r:id="rId26"/>
    <p:sldId id="406" r:id="rId27"/>
    <p:sldId id="388" r:id="rId28"/>
    <p:sldId id="341" r:id="rId29"/>
    <p:sldId id="397" r:id="rId30"/>
    <p:sldId id="349" r:id="rId31"/>
    <p:sldId id="398" r:id="rId32"/>
    <p:sldId id="393" r:id="rId33"/>
    <p:sldId id="402" r:id="rId34"/>
    <p:sldId id="403" r:id="rId35"/>
    <p:sldId id="404" r:id="rId36"/>
    <p:sldId id="405" r:id="rId37"/>
    <p:sldId id="407" r:id="rId38"/>
  </p:sldIdLst>
  <p:sldSz cx="24384000" cy="13716000"/>
  <p:notesSz cx="6858000" cy="9144000"/>
  <p:custDataLst>
    <p:tags r:id="rId4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87"/>
    <a:srgbClr val="0000FF"/>
    <a:srgbClr val="D60093"/>
    <a:srgbClr val="008000"/>
    <a:srgbClr val="135F82"/>
    <a:srgbClr val="270F6B"/>
    <a:srgbClr val="3333FF"/>
    <a:srgbClr val="FFA700"/>
    <a:srgbClr val="242452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 varScale="1">
        <p:scale>
          <a:sx n="27" d="100"/>
          <a:sy n="27" d="100"/>
        </p:scale>
        <p:origin x="1032" y="6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80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0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80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96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8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62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8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wmf"/><Relationship Id="rId7" Type="http://schemas.openxmlformats.org/officeDocument/2006/relationships/image" Target="../media/image280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3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5924" y="2691490"/>
            <a:ext cx="135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I. </a:t>
            </a:r>
            <a:r>
              <a:rPr lang="vi-VN" sz="4400" b="1" dirty="0">
                <a:solidFill>
                  <a:schemeClr val="bg1"/>
                </a:solidFill>
                <a:latin typeface="+mj-lt"/>
              </a:rPr>
              <a:t>MỆNH ĐỀ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HỌC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722" y="4774691"/>
            <a:ext cx="12365678" cy="51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§2.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Habook">
            <a:extLst>
              <a:ext uri="{FF2B5EF4-FFF2-40B4-BE49-F238E27FC236}">
                <a16:creationId xmlns:a16="http://schemas.microsoft.com/office/drawing/2014/main" id="{5DFB4C28-131A-4E11-BBB6-0DD416296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24" y="2138354"/>
            <a:ext cx="8126476" cy="112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 CHỨA BIẾN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B57404F-55EB-40F2-AC70-0F22224E80F4}"/>
              </a:ext>
            </a:extLst>
          </p:cNvPr>
          <p:cNvSpPr txBox="1"/>
          <p:nvPr/>
        </p:nvSpPr>
        <p:spPr>
          <a:xfrm>
            <a:off x="3006350" y="7507141"/>
            <a:ext cx="19207551" cy="1595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KL : 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“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 chia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18 chia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3E5D87-E786-4A71-BF61-40FFA984755B}"/>
              </a:ext>
            </a:extLst>
          </p:cNvPr>
          <p:cNvSpPr txBox="1"/>
          <p:nvPr/>
        </p:nvSpPr>
        <p:spPr>
          <a:xfrm>
            <a:off x="2182269" y="2791889"/>
            <a:ext cx="21427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Hoạt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: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Cả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lớp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chia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6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cùng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thảo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luận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nội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dung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câu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hỏi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?  </a:t>
            </a:r>
          </a:p>
          <a:p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                        GV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sẽ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chọn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bất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kỳ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trả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lời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nhận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xét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.  </a:t>
            </a:r>
            <a:endParaRPr lang="vi-VN" sz="4400" i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96078B-025D-4F05-9A03-375C3FCADCE2}"/>
              </a:ext>
            </a:extLst>
          </p:cNvPr>
          <p:cNvSpPr txBox="1"/>
          <p:nvPr/>
        </p:nvSpPr>
        <p:spPr>
          <a:xfrm>
            <a:off x="4343400" y="9102258"/>
            <a:ext cx="12192000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“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3n chia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4EE747F8-37E9-4B83-B2B3-6FD45807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03" y="10544175"/>
            <a:ext cx="2777922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D512461-431E-43D1-9310-8E39732BFBCA}"/>
              </a:ext>
            </a:extLst>
          </p:cNvPr>
          <p:cNvSpPr txBox="1"/>
          <p:nvPr/>
        </p:nvSpPr>
        <p:spPr>
          <a:xfrm>
            <a:off x="5334857" y="10691790"/>
            <a:ext cx="14558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hãy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ví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dụ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về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mệnh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đề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chứa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?  </a:t>
            </a:r>
            <a:endParaRPr lang="vi-VN" sz="4400" i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1C3E6B8-D138-463A-8EB3-676112B6D2EF}"/>
              </a:ext>
            </a:extLst>
          </p:cNvPr>
          <p:cNvSpPr txBox="1"/>
          <p:nvPr/>
        </p:nvSpPr>
        <p:spPr>
          <a:xfrm>
            <a:off x="3403567" y="12032159"/>
            <a:ext cx="20370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Ví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dụ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về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mệnh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đề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chứa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:“2n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chia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hết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7”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hoặc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“4+x &gt; 6”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hoặc“x+y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=5”  </a:t>
            </a:r>
            <a:endParaRPr lang="vi-VN" sz="4400" i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9030F-C635-4E0C-800C-39BA3C506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651780"/>
            <a:ext cx="12272086" cy="248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08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9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799" y="1676400"/>
            <a:ext cx="11430001" cy="838200"/>
            <a:chOff x="225331" y="1607807"/>
            <a:chExt cx="11430001" cy="838198"/>
          </a:xfrm>
        </p:grpSpPr>
        <p:sp>
          <p:nvSpPr>
            <p:cNvPr id="4" name="Rounded Rectangle 3"/>
            <p:cNvSpPr/>
            <p:nvPr/>
          </p:nvSpPr>
          <p:spPr>
            <a:xfrm>
              <a:off x="225331" y="1607807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607807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2732" y="1615010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PHỦ ĐỊNH CỦA MỆNH ĐỀ </a:t>
              </a:r>
            </a:p>
          </p:txBody>
        </p:sp>
      </p:grpSp>
      <p:sp>
        <p:nvSpPr>
          <p:cNvPr id="14337" name="Rectangle 2">
            <a:extLst>
              <a:ext uri="{FF2B5EF4-FFF2-40B4-BE49-F238E27FC236}">
                <a16:creationId xmlns:a16="http://schemas.microsoft.com/office/drawing/2014/main" id="{91010CD8-11BF-4590-823F-1A065AA4D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201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338" name="Object 14337">
            <a:extLst>
              <a:ext uri="{FF2B5EF4-FFF2-40B4-BE49-F238E27FC236}">
                <a16:creationId xmlns:a16="http://schemas.microsoft.com/office/drawing/2014/main" id="{D986BCCE-CE75-4CDF-BD08-A138B765B3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6201" y="0"/>
          <a:ext cx="1524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68" imgH="203024" progId="Equation.DSMT4">
                  <p:embed/>
                </p:oleObj>
              </mc:Choice>
              <mc:Fallback>
                <p:oleObj name="Equation" r:id="rId2" imgW="152268" imgH="203024" progId="Equation.DSMT4">
                  <p:embed/>
                  <p:pic>
                    <p:nvPicPr>
                      <p:cNvPr id="14338" name="Object 14337">
                        <a:extLst>
                          <a:ext uri="{FF2B5EF4-FFF2-40B4-BE49-F238E27FC236}">
                            <a16:creationId xmlns:a16="http://schemas.microsoft.com/office/drawing/2014/main" id="{D986BCCE-CE75-4CDF-BD08-A138B765B3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201" y="0"/>
                        <a:ext cx="1524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4">
            <a:extLst>
              <a:ext uri="{FF2B5EF4-FFF2-40B4-BE49-F238E27FC236}">
                <a16:creationId xmlns:a16="http://schemas.microsoft.com/office/drawing/2014/main" id="{CBD76A22-630F-4B48-B249-24BCE0A43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05E198B4-5A3F-4C66-8209-84EF4668FD91}"/>
              </a:ext>
            </a:extLst>
          </p:cNvPr>
          <p:cNvSpPr/>
          <p:nvPr/>
        </p:nvSpPr>
        <p:spPr>
          <a:xfrm>
            <a:off x="1616588" y="8767496"/>
            <a:ext cx="2957514" cy="1426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4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endParaRPr lang="en-US" dirty="0"/>
          </a:p>
        </p:txBody>
      </p:sp>
      <p:grpSp>
        <p:nvGrpSpPr>
          <p:cNvPr id="14348" name="Group 14347">
            <a:extLst>
              <a:ext uri="{FF2B5EF4-FFF2-40B4-BE49-F238E27FC236}">
                <a16:creationId xmlns:a16="http://schemas.microsoft.com/office/drawing/2014/main" id="{252CD8C8-09A9-48D2-90D1-A59570D499C9}"/>
              </a:ext>
            </a:extLst>
          </p:cNvPr>
          <p:cNvGrpSpPr/>
          <p:nvPr/>
        </p:nvGrpSpPr>
        <p:grpSpPr>
          <a:xfrm>
            <a:off x="1616588" y="2582619"/>
            <a:ext cx="16747612" cy="3913353"/>
            <a:chOff x="1457061" y="7924799"/>
            <a:chExt cx="22564257" cy="3215184"/>
          </a:xfrm>
        </p:grpSpPr>
        <p:sp>
          <p:nvSpPr>
            <p:cNvPr id="62" name="Rounded Rectangle 40">
              <a:extLst>
                <a:ext uri="{FF2B5EF4-FFF2-40B4-BE49-F238E27FC236}">
                  <a16:creationId xmlns:a16="http://schemas.microsoft.com/office/drawing/2014/main" id="{52009D4F-ED51-4B1D-AC84-DD64EBD55CE6}"/>
                </a:ext>
              </a:extLst>
            </p:cNvPr>
            <p:cNvSpPr/>
            <p:nvPr/>
          </p:nvSpPr>
          <p:spPr>
            <a:xfrm>
              <a:off x="1888726" y="7924799"/>
              <a:ext cx="22132592" cy="3215184"/>
            </a:xfrm>
            <a:prstGeom prst="roundRect">
              <a:avLst>
                <a:gd name="adj" fmla="val 5347"/>
              </a:avLst>
            </a:prstGeom>
            <a:solidFill>
              <a:srgbClr val="92D050">
                <a:alpha val="58000"/>
              </a:srgb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9" name="Group 70">
              <a:extLst>
                <a:ext uri="{FF2B5EF4-FFF2-40B4-BE49-F238E27FC236}">
                  <a16:creationId xmlns:a16="http://schemas.microsoft.com/office/drawing/2014/main" id="{20034A6A-1773-48FF-BCD8-4C6BB84673BE}"/>
                </a:ext>
              </a:extLst>
            </p:cNvPr>
            <p:cNvGrpSpPr/>
            <p:nvPr/>
          </p:nvGrpSpPr>
          <p:grpSpPr>
            <a:xfrm>
              <a:off x="1457061" y="8158045"/>
              <a:ext cx="471865" cy="1016441"/>
              <a:chOff x="1311958" y="3581027"/>
              <a:chExt cx="471865" cy="764972"/>
            </a:xfrm>
            <a:solidFill>
              <a:schemeClr val="bg1">
                <a:tint val="95000"/>
                <a:satMod val="170000"/>
                <a:alpha val="82000"/>
              </a:schemeClr>
            </a:solidFill>
          </p:grpSpPr>
          <p:sp>
            <p:nvSpPr>
              <p:cNvPr id="71" name="Freeform 13">
                <a:extLst>
                  <a:ext uri="{FF2B5EF4-FFF2-40B4-BE49-F238E27FC236}">
                    <a16:creationId xmlns:a16="http://schemas.microsoft.com/office/drawing/2014/main" id="{B46AB72F-A52F-49E0-AF90-7019F64892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4">
                <a:extLst>
                  <a:ext uri="{FF2B5EF4-FFF2-40B4-BE49-F238E27FC236}">
                    <a16:creationId xmlns:a16="http://schemas.microsoft.com/office/drawing/2014/main" id="{869332F3-3355-4653-8845-A637BD5DC8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17">
                <a:extLst>
                  <a:ext uri="{FF2B5EF4-FFF2-40B4-BE49-F238E27FC236}">
                    <a16:creationId xmlns:a16="http://schemas.microsoft.com/office/drawing/2014/main" id="{722D134A-8549-4951-89AF-D0C25C5985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8">
                <a:extLst>
                  <a:ext uri="{FF2B5EF4-FFF2-40B4-BE49-F238E27FC236}">
                    <a16:creationId xmlns:a16="http://schemas.microsoft.com/office/drawing/2014/main" id="{BB12ACEA-4A1F-4E96-9290-9D1C685ACD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9">
                <a:extLst>
                  <a:ext uri="{FF2B5EF4-FFF2-40B4-BE49-F238E27FC236}">
                    <a16:creationId xmlns:a16="http://schemas.microsoft.com/office/drawing/2014/main" id="{CD6B2D7D-E579-484E-97EE-607A9594EF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5">
                <a:extLst>
                  <a:ext uri="{FF2B5EF4-FFF2-40B4-BE49-F238E27FC236}">
                    <a16:creationId xmlns:a16="http://schemas.microsoft.com/office/drawing/2014/main" id="{FBFCA1BB-4BEF-4604-B278-3D3DBAACF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6">
                <a:extLst>
                  <a:ext uri="{FF2B5EF4-FFF2-40B4-BE49-F238E27FC236}">
                    <a16:creationId xmlns:a16="http://schemas.microsoft.com/office/drawing/2014/main" id="{0F5A12D0-9165-4F1F-8486-F5609C3D0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7">
                <a:extLst>
                  <a:ext uri="{FF2B5EF4-FFF2-40B4-BE49-F238E27FC236}">
                    <a16:creationId xmlns:a16="http://schemas.microsoft.com/office/drawing/2014/main" id="{3A5123BB-CBDD-4DC1-A0DB-356774196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8">
                <a:extLst>
                  <a:ext uri="{FF2B5EF4-FFF2-40B4-BE49-F238E27FC236}">
                    <a16:creationId xmlns:a16="http://schemas.microsoft.com/office/drawing/2014/main" id="{6D724D81-27F3-4185-A468-89B45785B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9">
                <a:extLst>
                  <a:ext uri="{FF2B5EF4-FFF2-40B4-BE49-F238E27FC236}">
                    <a16:creationId xmlns:a16="http://schemas.microsoft.com/office/drawing/2014/main" id="{F770C85D-0DBF-41CD-99F4-D79E83F4C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0">
                <a:extLst>
                  <a:ext uri="{FF2B5EF4-FFF2-40B4-BE49-F238E27FC236}">
                    <a16:creationId xmlns:a16="http://schemas.microsoft.com/office/drawing/2014/main" id="{8B4B9429-7DC2-4B52-BF52-FA24871B0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31">
                <a:extLst>
                  <a:ext uri="{FF2B5EF4-FFF2-40B4-BE49-F238E27FC236}">
                    <a16:creationId xmlns:a16="http://schemas.microsoft.com/office/drawing/2014/main" id="{6D7F8001-EF42-41E2-AEA3-370889234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A9B94E5A-968E-4C97-9BDB-B6C42F9F11BC}"/>
              </a:ext>
            </a:extLst>
          </p:cNvPr>
          <p:cNvSpPr txBox="1"/>
          <p:nvPr/>
        </p:nvSpPr>
        <p:spPr>
          <a:xfrm>
            <a:off x="1711435" y="6648668"/>
            <a:ext cx="21541916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: Hai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Kiên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Cường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ngược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34DE497-774A-4C4E-8E21-1EDDB8960B1E}"/>
              </a:ext>
            </a:extLst>
          </p:cNvPr>
          <p:cNvSpPr txBox="1"/>
          <p:nvPr/>
        </p:nvSpPr>
        <p:spPr>
          <a:xfrm>
            <a:off x="1681938" y="7523110"/>
            <a:ext cx="21541916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23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“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AF6D38-A073-490D-B6BC-6A135B705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51" y="2789054"/>
            <a:ext cx="13857940" cy="35047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671ABC-D00F-407C-AD98-2B04C8594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577" y="8291141"/>
            <a:ext cx="12504223" cy="26766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A42439-CC37-4764-AEBE-CA88C80AF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991" y="10967764"/>
            <a:ext cx="6544409" cy="267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52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2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799" y="1524000"/>
            <a:ext cx="11430001" cy="957074"/>
            <a:chOff x="225331" y="1455407"/>
            <a:chExt cx="11430001" cy="957072"/>
          </a:xfrm>
        </p:grpSpPr>
        <p:sp>
          <p:nvSpPr>
            <p:cNvPr id="4" name="Rounded Rectangle 3"/>
            <p:cNvSpPr/>
            <p:nvPr/>
          </p:nvSpPr>
          <p:spPr>
            <a:xfrm>
              <a:off x="225331" y="1607807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607807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2732" y="1455407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PHỦ ĐỊNH CỦA MỆNH ĐỀ </a:t>
              </a:r>
            </a:p>
          </p:txBody>
        </p:sp>
      </p:grpSp>
      <p:sp>
        <p:nvSpPr>
          <p:cNvPr id="14337" name="Rectangle 2">
            <a:extLst>
              <a:ext uri="{FF2B5EF4-FFF2-40B4-BE49-F238E27FC236}">
                <a16:creationId xmlns:a16="http://schemas.microsoft.com/office/drawing/2014/main" id="{91010CD8-11BF-4590-823F-1A065AA4D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201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338" name="Object 14337">
            <a:extLst>
              <a:ext uri="{FF2B5EF4-FFF2-40B4-BE49-F238E27FC236}">
                <a16:creationId xmlns:a16="http://schemas.microsoft.com/office/drawing/2014/main" id="{D986BCCE-CE75-4CDF-BD08-A138B765B3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791540"/>
              </p:ext>
            </p:extLst>
          </p:nvPr>
        </p:nvGraphicFramePr>
        <p:xfrm>
          <a:off x="2476201" y="0"/>
          <a:ext cx="1524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68" imgH="203024" progId="Equation.DSMT4">
                  <p:embed/>
                </p:oleObj>
              </mc:Choice>
              <mc:Fallback>
                <p:oleObj name="Equation" r:id="rId2" imgW="152268" imgH="20302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201" y="0"/>
                        <a:ext cx="1524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4">
            <a:extLst>
              <a:ext uri="{FF2B5EF4-FFF2-40B4-BE49-F238E27FC236}">
                <a16:creationId xmlns:a16="http://schemas.microsoft.com/office/drawing/2014/main" id="{CBD76A22-630F-4B48-B249-24BCE0A43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05E198B4-5A3F-4C66-8209-84EF4668FD91}"/>
              </a:ext>
            </a:extLst>
          </p:cNvPr>
          <p:cNvSpPr/>
          <p:nvPr/>
        </p:nvSpPr>
        <p:spPr>
          <a:xfrm>
            <a:off x="2443687" y="2286000"/>
            <a:ext cx="2957514" cy="1426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4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12A0048-05F6-4C11-A28D-9B3B1F4C93BA}"/>
              </a:ext>
            </a:extLst>
          </p:cNvPr>
          <p:cNvSpPr txBox="1"/>
          <p:nvPr/>
        </p:nvSpPr>
        <p:spPr>
          <a:xfrm>
            <a:off x="2362200" y="10507916"/>
            <a:ext cx="21427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HĐ : Hai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cặp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thảo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luận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GV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diện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trả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lời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nhận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xét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.  </a:t>
            </a:r>
            <a:endParaRPr lang="vi-VN" sz="4400" i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15379B50-B02E-4D86-A6A5-E5F34EE9F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688" y="2268541"/>
            <a:ext cx="12504223" cy="267662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0E2CBD4-55B9-477A-AF02-4CED11455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102" y="4876800"/>
            <a:ext cx="6544409" cy="2676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DD3923-5B97-4D8D-A0F2-64045DA77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7579170"/>
            <a:ext cx="18644415" cy="2994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9370C7-D37E-49C5-B037-E37880FE39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6467" y="11292144"/>
            <a:ext cx="20499733" cy="221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55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799" y="1676400"/>
            <a:ext cx="11430001" cy="838200"/>
            <a:chOff x="225331" y="1607807"/>
            <a:chExt cx="11430001" cy="838198"/>
          </a:xfrm>
        </p:grpSpPr>
        <p:sp>
          <p:nvSpPr>
            <p:cNvPr id="4" name="Rounded Rectangle 3"/>
            <p:cNvSpPr/>
            <p:nvPr/>
          </p:nvSpPr>
          <p:spPr>
            <a:xfrm>
              <a:off x="225331" y="1607807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607807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2732" y="1615010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PHỦ ĐỊNH CỦA MỆNH ĐỀ </a:t>
              </a:r>
            </a:p>
          </p:txBody>
        </p:sp>
      </p:grpSp>
      <p:sp>
        <p:nvSpPr>
          <p:cNvPr id="14337" name="Rectangle 2">
            <a:extLst>
              <a:ext uri="{FF2B5EF4-FFF2-40B4-BE49-F238E27FC236}">
                <a16:creationId xmlns:a16="http://schemas.microsoft.com/office/drawing/2014/main" id="{91010CD8-11BF-4590-823F-1A065AA4D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201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338" name="Object 14337">
            <a:extLst>
              <a:ext uri="{FF2B5EF4-FFF2-40B4-BE49-F238E27FC236}">
                <a16:creationId xmlns:a16="http://schemas.microsoft.com/office/drawing/2014/main" id="{D986BCCE-CE75-4CDF-BD08-A138B765B3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6201" y="0"/>
          <a:ext cx="1524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68" imgH="203024" progId="Equation.DSMT4">
                  <p:embed/>
                </p:oleObj>
              </mc:Choice>
              <mc:Fallback>
                <p:oleObj name="Equation" r:id="rId2" imgW="152268" imgH="203024" progId="Equation.DSMT4">
                  <p:embed/>
                  <p:pic>
                    <p:nvPicPr>
                      <p:cNvPr id="14338" name="Object 14337">
                        <a:extLst>
                          <a:ext uri="{FF2B5EF4-FFF2-40B4-BE49-F238E27FC236}">
                            <a16:creationId xmlns:a16="http://schemas.microsoft.com/office/drawing/2014/main" id="{D986BCCE-CE75-4CDF-BD08-A138B765B3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201" y="0"/>
                        <a:ext cx="1524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4">
            <a:extLst>
              <a:ext uri="{FF2B5EF4-FFF2-40B4-BE49-F238E27FC236}">
                <a16:creationId xmlns:a16="http://schemas.microsoft.com/office/drawing/2014/main" id="{CBD76A22-630F-4B48-B249-24BCE0A43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47" name="Picture 14346">
            <a:extLst>
              <a:ext uri="{FF2B5EF4-FFF2-40B4-BE49-F238E27FC236}">
                <a16:creationId xmlns:a16="http://schemas.microsoft.com/office/drawing/2014/main" id="{09D6DF15-A597-4072-A2C1-E4DBBD0771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64"/>
          <a:stretch/>
        </p:blipFill>
        <p:spPr>
          <a:xfrm>
            <a:off x="5526427" y="4876800"/>
            <a:ext cx="6208373" cy="2756144"/>
          </a:xfrm>
          <a:prstGeom prst="rect">
            <a:avLst/>
          </a:prstGeom>
        </p:spPr>
      </p:pic>
      <p:sp>
        <p:nvSpPr>
          <p:cNvPr id="60" name="Arrow: Right 59">
            <a:extLst>
              <a:ext uri="{FF2B5EF4-FFF2-40B4-BE49-F238E27FC236}">
                <a16:creationId xmlns:a16="http://schemas.microsoft.com/office/drawing/2014/main" id="{05E198B4-5A3F-4C66-8209-84EF4668FD91}"/>
              </a:ext>
            </a:extLst>
          </p:cNvPr>
          <p:cNvSpPr/>
          <p:nvPr/>
        </p:nvSpPr>
        <p:spPr>
          <a:xfrm>
            <a:off x="2456536" y="2848240"/>
            <a:ext cx="2957514" cy="1426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4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12A0048-05F6-4C11-A28D-9B3B1F4C93BA}"/>
              </a:ext>
            </a:extLst>
          </p:cNvPr>
          <p:cNvSpPr txBox="1"/>
          <p:nvPr/>
        </p:nvSpPr>
        <p:spPr>
          <a:xfrm>
            <a:off x="1885557" y="10201275"/>
            <a:ext cx="21427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HĐ : Hai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cặp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thảo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luận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GV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diện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trả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lời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nhận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xét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.  </a:t>
            </a:r>
            <a:endParaRPr lang="vi-VN" sz="4400" i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B6174E-554B-4EA5-918E-6697FD11E57E}"/>
              </a:ext>
            </a:extLst>
          </p:cNvPr>
          <p:cNvGrpSpPr/>
          <p:nvPr/>
        </p:nvGrpSpPr>
        <p:grpSpPr>
          <a:xfrm>
            <a:off x="1705940" y="7534275"/>
            <a:ext cx="22220860" cy="2648328"/>
            <a:chOff x="1705940" y="7952997"/>
            <a:chExt cx="22220860" cy="2648328"/>
          </a:xfrm>
        </p:grpSpPr>
        <p:grpSp>
          <p:nvGrpSpPr>
            <p:cNvPr id="72" name="Group 54">
              <a:extLst>
                <a:ext uri="{FF2B5EF4-FFF2-40B4-BE49-F238E27FC236}">
                  <a16:creationId xmlns:a16="http://schemas.microsoft.com/office/drawing/2014/main" id="{3361639D-A28C-4378-8E61-0F3E8D876F0B}"/>
                </a:ext>
              </a:extLst>
            </p:cNvPr>
            <p:cNvGrpSpPr/>
            <p:nvPr/>
          </p:nvGrpSpPr>
          <p:grpSpPr>
            <a:xfrm>
              <a:off x="1705940" y="7952997"/>
              <a:ext cx="22106109" cy="2648328"/>
              <a:chOff x="1268078" y="3155349"/>
              <a:chExt cx="22106109" cy="3070473"/>
            </a:xfrm>
          </p:grpSpPr>
          <p:sp>
            <p:nvSpPr>
              <p:cNvPr id="73" name="Rounded Rectangle 40">
                <a:extLst>
                  <a:ext uri="{FF2B5EF4-FFF2-40B4-BE49-F238E27FC236}">
                    <a16:creationId xmlns:a16="http://schemas.microsoft.com/office/drawing/2014/main" id="{A0EABD28-0465-41E0-B324-7034AB3E8FED}"/>
                  </a:ext>
                </a:extLst>
              </p:cNvPr>
              <p:cNvSpPr/>
              <p:nvPr/>
            </p:nvSpPr>
            <p:spPr>
              <a:xfrm>
                <a:off x="1532360" y="3155349"/>
                <a:ext cx="21841827" cy="3070473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4" name="Group 67">
                <a:extLst>
                  <a:ext uri="{FF2B5EF4-FFF2-40B4-BE49-F238E27FC236}">
                    <a16:creationId xmlns:a16="http://schemas.microsoft.com/office/drawing/2014/main" id="{1FCF4EE0-15E7-4173-99E6-49DB6BD6FF5A}"/>
                  </a:ext>
                </a:extLst>
              </p:cNvPr>
              <p:cNvGrpSpPr/>
              <p:nvPr/>
            </p:nvGrpSpPr>
            <p:grpSpPr>
              <a:xfrm>
                <a:off x="1268078" y="3222047"/>
                <a:ext cx="4272409" cy="1123952"/>
                <a:chOff x="1311958" y="3222047"/>
                <a:chExt cx="4272409" cy="1123952"/>
              </a:xfrm>
            </p:grpSpPr>
            <p:sp>
              <p:nvSpPr>
                <p:cNvPr id="122" name="Freeform 20">
                  <a:extLst>
                    <a:ext uri="{FF2B5EF4-FFF2-40B4-BE49-F238E27FC236}">
                      <a16:creationId xmlns:a16="http://schemas.microsoft.com/office/drawing/2014/main" id="{14DE6243-C228-4AB1-BFB0-6AF67E3F04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92769" y="1990300"/>
                  <a:ext cx="871505" cy="3511691"/>
                </a:xfrm>
                <a:prstGeom prst="round2SameRect">
                  <a:avLst>
                    <a:gd name="adj1" fmla="val 6498"/>
                    <a:gd name="adj2" fmla="val 0"/>
                  </a:avLst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9646CDAE-C479-4709-A10E-F3B525F01653}"/>
                    </a:ext>
                  </a:extLst>
                </p:cNvPr>
                <p:cNvSpPr txBox="1"/>
                <p:nvPr/>
              </p:nvSpPr>
              <p:spPr>
                <a:xfrm>
                  <a:off x="2250671" y="3222047"/>
                  <a:ext cx="3286477" cy="6022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Luyện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  <p:grpSp>
              <p:nvGrpSpPr>
                <p:cNvPr id="124" name="Group 70">
                  <a:extLst>
                    <a:ext uri="{FF2B5EF4-FFF2-40B4-BE49-F238E27FC236}">
                      <a16:creationId xmlns:a16="http://schemas.microsoft.com/office/drawing/2014/main" id="{A4D4BB99-A08D-4A2E-9D38-2629D26DDBDA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F1E4C95B-0D9F-4827-ABE4-729E716FC6FA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Freeform 13">
                    <a:extLst>
                      <a:ext uri="{FF2B5EF4-FFF2-40B4-BE49-F238E27FC236}">
                        <a16:creationId xmlns:a16="http://schemas.microsoft.com/office/drawing/2014/main" id="{DD83CDE0-02E3-48D4-8711-8A1F7F2E419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14">
                    <a:extLst>
                      <a:ext uri="{FF2B5EF4-FFF2-40B4-BE49-F238E27FC236}">
                        <a16:creationId xmlns:a16="http://schemas.microsoft.com/office/drawing/2014/main" id="{86383DC5-4096-45A9-8B00-4CB4A31B107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15">
                    <a:extLst>
                      <a:ext uri="{FF2B5EF4-FFF2-40B4-BE49-F238E27FC236}">
                        <a16:creationId xmlns:a16="http://schemas.microsoft.com/office/drawing/2014/main" id="{377DC245-D137-45C2-98EC-71760F6BA75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16">
                    <a:extLst>
                      <a:ext uri="{FF2B5EF4-FFF2-40B4-BE49-F238E27FC236}">
                        <a16:creationId xmlns:a16="http://schemas.microsoft.com/office/drawing/2014/main" id="{223F0724-8280-4710-9240-46A39B1FC37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17">
                    <a:extLst>
                      <a:ext uri="{FF2B5EF4-FFF2-40B4-BE49-F238E27FC236}">
                        <a16:creationId xmlns:a16="http://schemas.microsoft.com/office/drawing/2014/main" id="{53B5CF79-FDD7-4DD5-86B0-4D36CD76B6E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18">
                    <a:extLst>
                      <a:ext uri="{FF2B5EF4-FFF2-40B4-BE49-F238E27FC236}">
                        <a16:creationId xmlns:a16="http://schemas.microsoft.com/office/drawing/2014/main" id="{85A9ED27-A418-466C-A9B0-D0050C68CCE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19">
                    <a:extLst>
                      <a:ext uri="{FF2B5EF4-FFF2-40B4-BE49-F238E27FC236}">
                        <a16:creationId xmlns:a16="http://schemas.microsoft.com/office/drawing/2014/main" id="{5BDCD2F8-CBFB-4A80-B760-FCC62A45E6D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20">
                    <a:extLst>
                      <a:ext uri="{FF2B5EF4-FFF2-40B4-BE49-F238E27FC236}">
                        <a16:creationId xmlns:a16="http://schemas.microsoft.com/office/drawing/2014/main" id="{0BF91201-5CEB-4CC0-854C-97971C0945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21">
                    <a:extLst>
                      <a:ext uri="{FF2B5EF4-FFF2-40B4-BE49-F238E27FC236}">
                        <a16:creationId xmlns:a16="http://schemas.microsoft.com/office/drawing/2014/main" id="{FE6F1B28-8548-45DC-81B9-E3A173FEDC5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22">
                    <a:extLst>
                      <a:ext uri="{FF2B5EF4-FFF2-40B4-BE49-F238E27FC236}">
                        <a16:creationId xmlns:a16="http://schemas.microsoft.com/office/drawing/2014/main" id="{B0F04B14-1176-4DC1-BAA2-2E4F54C1774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23">
                    <a:extLst>
                      <a:ext uri="{FF2B5EF4-FFF2-40B4-BE49-F238E27FC236}">
                        <a16:creationId xmlns:a16="http://schemas.microsoft.com/office/drawing/2014/main" id="{91461086-8B6B-447D-AB65-07D858FD1C8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24">
                    <a:extLst>
                      <a:ext uri="{FF2B5EF4-FFF2-40B4-BE49-F238E27FC236}">
                        <a16:creationId xmlns:a16="http://schemas.microsoft.com/office/drawing/2014/main" id="{0B13FB3B-D9A8-4A91-A8DA-ED2D2F2B3C6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25">
                    <a:extLst>
                      <a:ext uri="{FF2B5EF4-FFF2-40B4-BE49-F238E27FC236}">
                        <a16:creationId xmlns:a16="http://schemas.microsoft.com/office/drawing/2014/main" id="{CD7F160B-E9E9-49A0-81F9-9D91D0E43C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26">
                    <a:extLst>
                      <a:ext uri="{FF2B5EF4-FFF2-40B4-BE49-F238E27FC236}">
                        <a16:creationId xmlns:a16="http://schemas.microsoft.com/office/drawing/2014/main" id="{EC9DBDBD-2CE3-461F-A61B-E90190BD70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27">
                    <a:extLst>
                      <a:ext uri="{FF2B5EF4-FFF2-40B4-BE49-F238E27FC236}">
                        <a16:creationId xmlns:a16="http://schemas.microsoft.com/office/drawing/2014/main" id="{35745519-5AED-40B9-824E-EC7D52FC99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28">
                    <a:extLst>
                      <a:ext uri="{FF2B5EF4-FFF2-40B4-BE49-F238E27FC236}">
                        <a16:creationId xmlns:a16="http://schemas.microsoft.com/office/drawing/2014/main" id="{44C5BF9F-062E-4698-A06C-562642BF05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29">
                    <a:extLst>
                      <a:ext uri="{FF2B5EF4-FFF2-40B4-BE49-F238E27FC236}">
                        <a16:creationId xmlns:a16="http://schemas.microsoft.com/office/drawing/2014/main" id="{56D2C1E5-5B81-48F8-A2CE-115F74E9A3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30">
                    <a:extLst>
                      <a:ext uri="{FF2B5EF4-FFF2-40B4-BE49-F238E27FC236}">
                        <a16:creationId xmlns:a16="http://schemas.microsoft.com/office/drawing/2014/main" id="{9FE8A21B-FFEC-44E9-B414-C1853B981C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31">
                    <a:extLst>
                      <a:ext uri="{FF2B5EF4-FFF2-40B4-BE49-F238E27FC236}">
                        <a16:creationId xmlns:a16="http://schemas.microsoft.com/office/drawing/2014/main" id="{237F5B4D-E2EF-431E-B2A3-CB619B5B54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32">
                    <a:extLst>
                      <a:ext uri="{FF2B5EF4-FFF2-40B4-BE49-F238E27FC236}">
                        <a16:creationId xmlns:a16="http://schemas.microsoft.com/office/drawing/2014/main" id="{F66CA4E0-4597-44DB-B21D-04DF9B4D98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33">
                    <a:extLst>
                      <a:ext uri="{FF2B5EF4-FFF2-40B4-BE49-F238E27FC236}">
                        <a16:creationId xmlns:a16="http://schemas.microsoft.com/office/drawing/2014/main" id="{E9FFD20A-B9FC-4A3C-B0F3-46C37B9177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34">
                    <a:extLst>
                      <a:ext uri="{FF2B5EF4-FFF2-40B4-BE49-F238E27FC236}">
                        <a16:creationId xmlns:a16="http://schemas.microsoft.com/office/drawing/2014/main" id="{8898BE52-1852-4ABA-A54D-76006D3A4A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35">
                    <a:extLst>
                      <a:ext uri="{FF2B5EF4-FFF2-40B4-BE49-F238E27FC236}">
                        <a16:creationId xmlns:a16="http://schemas.microsoft.com/office/drawing/2014/main" id="{7B9DE912-DBFF-45B4-9B2B-F7AADA2BFB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36">
                    <a:extLst>
                      <a:ext uri="{FF2B5EF4-FFF2-40B4-BE49-F238E27FC236}">
                        <a16:creationId xmlns:a16="http://schemas.microsoft.com/office/drawing/2014/main" id="{B269C65F-7517-479C-8333-32AE977D5F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58F8529-E933-41E2-95C2-36AB01459EDD}"/>
                </a:ext>
              </a:extLst>
            </p:cNvPr>
            <p:cNvSpPr txBox="1"/>
            <p:nvPr/>
          </p:nvSpPr>
          <p:spPr>
            <a:xfrm>
              <a:off x="2172152" y="8924925"/>
              <a:ext cx="21754648" cy="1594347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35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Lập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mệnh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đề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phủ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định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mỗi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mệnh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đề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sau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nhận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xét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tính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đúng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sai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mệnh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đề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phủ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định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đó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: “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5,15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số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hữu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tỉ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” ;                                     Q: “ 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2023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số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chẵn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”.</a:t>
              </a:r>
              <a:endPara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D691E9DE-1E32-493C-BC04-3899C38D6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688" y="2325691"/>
            <a:ext cx="12504223" cy="2676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719E3A-4F25-4BFD-9C0D-634AE83977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3573" y="11289521"/>
            <a:ext cx="17105848" cy="176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34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799" y="1676400"/>
            <a:ext cx="11430001" cy="838200"/>
            <a:chOff x="225331" y="1607807"/>
            <a:chExt cx="11430001" cy="838198"/>
          </a:xfrm>
        </p:grpSpPr>
        <p:sp>
          <p:nvSpPr>
            <p:cNvPr id="4" name="Rounded Rectangle 3"/>
            <p:cNvSpPr/>
            <p:nvPr/>
          </p:nvSpPr>
          <p:spPr>
            <a:xfrm>
              <a:off x="225331" y="1607807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607807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2732" y="1615010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PHỦ ĐỊNH CỦA MỆNH ĐỀ </a:t>
              </a:r>
            </a:p>
          </p:txBody>
        </p:sp>
      </p:grpSp>
      <p:sp>
        <p:nvSpPr>
          <p:cNvPr id="14337" name="Rectangle 2">
            <a:extLst>
              <a:ext uri="{FF2B5EF4-FFF2-40B4-BE49-F238E27FC236}">
                <a16:creationId xmlns:a16="http://schemas.microsoft.com/office/drawing/2014/main" id="{91010CD8-11BF-4590-823F-1A065AA4D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201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338" name="Object 14337">
            <a:extLst>
              <a:ext uri="{FF2B5EF4-FFF2-40B4-BE49-F238E27FC236}">
                <a16:creationId xmlns:a16="http://schemas.microsoft.com/office/drawing/2014/main" id="{D986BCCE-CE75-4CDF-BD08-A138B765B3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6201" y="0"/>
          <a:ext cx="1524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68" imgH="203024" progId="Equation.DSMT4">
                  <p:embed/>
                </p:oleObj>
              </mc:Choice>
              <mc:Fallback>
                <p:oleObj name="Equation" r:id="rId2" imgW="152268" imgH="203024" progId="Equation.DSMT4">
                  <p:embed/>
                  <p:pic>
                    <p:nvPicPr>
                      <p:cNvPr id="14338" name="Object 14337">
                        <a:extLst>
                          <a:ext uri="{FF2B5EF4-FFF2-40B4-BE49-F238E27FC236}">
                            <a16:creationId xmlns:a16="http://schemas.microsoft.com/office/drawing/2014/main" id="{D986BCCE-CE75-4CDF-BD08-A138B765B3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201" y="0"/>
                        <a:ext cx="1524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4">
            <a:extLst>
              <a:ext uri="{FF2B5EF4-FFF2-40B4-BE49-F238E27FC236}">
                <a16:creationId xmlns:a16="http://schemas.microsoft.com/office/drawing/2014/main" id="{CBD76A22-630F-4B48-B249-24BCE0A43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47" name="Picture 14346">
            <a:extLst>
              <a:ext uri="{FF2B5EF4-FFF2-40B4-BE49-F238E27FC236}">
                <a16:creationId xmlns:a16="http://schemas.microsoft.com/office/drawing/2014/main" id="{09D6DF15-A597-4072-A2C1-E4DBBD0771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64"/>
          <a:stretch/>
        </p:blipFill>
        <p:spPr>
          <a:xfrm>
            <a:off x="5535951" y="5057032"/>
            <a:ext cx="6208373" cy="2756144"/>
          </a:xfrm>
          <a:prstGeom prst="rect">
            <a:avLst/>
          </a:prstGeom>
        </p:spPr>
      </p:pic>
      <p:sp>
        <p:nvSpPr>
          <p:cNvPr id="60" name="Arrow: Right 59">
            <a:extLst>
              <a:ext uri="{FF2B5EF4-FFF2-40B4-BE49-F238E27FC236}">
                <a16:creationId xmlns:a16="http://schemas.microsoft.com/office/drawing/2014/main" id="{05E198B4-5A3F-4C66-8209-84EF4668FD91}"/>
              </a:ext>
            </a:extLst>
          </p:cNvPr>
          <p:cNvSpPr/>
          <p:nvPr/>
        </p:nvSpPr>
        <p:spPr>
          <a:xfrm>
            <a:off x="2456536" y="2848240"/>
            <a:ext cx="2957514" cy="1426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4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1AE946-963A-4DB4-8AC0-4DEA3CE34124}"/>
              </a:ext>
            </a:extLst>
          </p:cNvPr>
          <p:cNvGrpSpPr/>
          <p:nvPr/>
        </p:nvGrpSpPr>
        <p:grpSpPr>
          <a:xfrm>
            <a:off x="1653623" y="8741981"/>
            <a:ext cx="22106109" cy="2648328"/>
            <a:chOff x="1653623" y="9448800"/>
            <a:chExt cx="22106109" cy="2648328"/>
          </a:xfrm>
        </p:grpSpPr>
        <p:grpSp>
          <p:nvGrpSpPr>
            <p:cNvPr id="75" name="Group 54">
              <a:extLst>
                <a:ext uri="{FF2B5EF4-FFF2-40B4-BE49-F238E27FC236}">
                  <a16:creationId xmlns:a16="http://schemas.microsoft.com/office/drawing/2014/main" id="{A2051387-DF56-422C-9319-65BA67811323}"/>
                </a:ext>
              </a:extLst>
            </p:cNvPr>
            <p:cNvGrpSpPr/>
            <p:nvPr/>
          </p:nvGrpSpPr>
          <p:grpSpPr>
            <a:xfrm>
              <a:off x="1653623" y="9448800"/>
              <a:ext cx="22106109" cy="2648328"/>
              <a:chOff x="1268078" y="3155349"/>
              <a:chExt cx="22106109" cy="3070473"/>
            </a:xfrm>
          </p:grpSpPr>
          <p:sp>
            <p:nvSpPr>
              <p:cNvPr id="77" name="Rounded Rectangle 40">
                <a:extLst>
                  <a:ext uri="{FF2B5EF4-FFF2-40B4-BE49-F238E27FC236}">
                    <a16:creationId xmlns:a16="http://schemas.microsoft.com/office/drawing/2014/main" id="{3131E3A6-7C4A-4959-811D-D0DB91D95232}"/>
                  </a:ext>
                </a:extLst>
              </p:cNvPr>
              <p:cNvSpPr/>
              <p:nvPr/>
            </p:nvSpPr>
            <p:spPr>
              <a:xfrm>
                <a:off x="1532360" y="3155349"/>
                <a:ext cx="21841827" cy="3070473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67">
                <a:extLst>
                  <a:ext uri="{FF2B5EF4-FFF2-40B4-BE49-F238E27FC236}">
                    <a16:creationId xmlns:a16="http://schemas.microsoft.com/office/drawing/2014/main" id="{B5F1BC29-6783-460E-BE39-4597B670A5A5}"/>
                  </a:ext>
                </a:extLst>
              </p:cNvPr>
              <p:cNvGrpSpPr/>
              <p:nvPr/>
            </p:nvGrpSpPr>
            <p:grpSpPr>
              <a:xfrm>
                <a:off x="1268078" y="3222047"/>
                <a:ext cx="4272409" cy="1123952"/>
                <a:chOff x="1311958" y="3222047"/>
                <a:chExt cx="4272409" cy="1123952"/>
              </a:xfrm>
            </p:grpSpPr>
            <p:sp>
              <p:nvSpPr>
                <p:cNvPr id="79" name="Freeform 20">
                  <a:extLst>
                    <a:ext uri="{FF2B5EF4-FFF2-40B4-BE49-F238E27FC236}">
                      <a16:creationId xmlns:a16="http://schemas.microsoft.com/office/drawing/2014/main" id="{9C9BD66A-5C83-4159-A005-7E366FBB7A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92769" y="1990300"/>
                  <a:ext cx="871505" cy="3511691"/>
                </a:xfrm>
                <a:prstGeom prst="round2SameRect">
                  <a:avLst>
                    <a:gd name="adj1" fmla="val 6498"/>
                    <a:gd name="adj2" fmla="val 0"/>
                  </a:avLst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3AE39BE-8983-4253-AC72-061A183BED38}"/>
                    </a:ext>
                  </a:extLst>
                </p:cNvPr>
                <p:cNvSpPr txBox="1"/>
                <p:nvPr/>
              </p:nvSpPr>
              <p:spPr>
                <a:xfrm>
                  <a:off x="2250671" y="3222047"/>
                  <a:ext cx="2236510" cy="927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i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Chú</a:t>
                  </a:r>
                  <a:r>
                    <a:rPr lang="en-US" sz="4600" b="1" i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 :</a:t>
                  </a:r>
                </a:p>
              </p:txBody>
            </p:sp>
            <p:grpSp>
              <p:nvGrpSpPr>
                <p:cNvPr id="81" name="Group 70">
                  <a:extLst>
                    <a:ext uri="{FF2B5EF4-FFF2-40B4-BE49-F238E27FC236}">
                      <a16:creationId xmlns:a16="http://schemas.microsoft.com/office/drawing/2014/main" id="{C0C99905-94E5-420E-A245-6C50C3405D9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02EAEA41-B036-42DB-AA8C-8AE9CEA39FE4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Freeform 13">
                    <a:extLst>
                      <a:ext uri="{FF2B5EF4-FFF2-40B4-BE49-F238E27FC236}">
                        <a16:creationId xmlns:a16="http://schemas.microsoft.com/office/drawing/2014/main" id="{83AAB0DB-3D69-4011-B29A-A511F4F40C2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14">
                    <a:extLst>
                      <a:ext uri="{FF2B5EF4-FFF2-40B4-BE49-F238E27FC236}">
                        <a16:creationId xmlns:a16="http://schemas.microsoft.com/office/drawing/2014/main" id="{AD9DAEF7-10BE-4D70-955D-05BAA13A610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" name="Freeform 15">
                    <a:extLst>
                      <a:ext uri="{FF2B5EF4-FFF2-40B4-BE49-F238E27FC236}">
                        <a16:creationId xmlns:a16="http://schemas.microsoft.com/office/drawing/2014/main" id="{03D5EE8E-6856-4A7B-A7F0-A9183DDE6DD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16">
                    <a:extLst>
                      <a:ext uri="{FF2B5EF4-FFF2-40B4-BE49-F238E27FC236}">
                        <a16:creationId xmlns:a16="http://schemas.microsoft.com/office/drawing/2014/main" id="{FE9BBFD9-BA6D-4F65-9886-37378799197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17">
                    <a:extLst>
                      <a:ext uri="{FF2B5EF4-FFF2-40B4-BE49-F238E27FC236}">
                        <a16:creationId xmlns:a16="http://schemas.microsoft.com/office/drawing/2014/main" id="{E343B6FA-A69A-4529-BF3B-C19631F7FF1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18">
                    <a:extLst>
                      <a:ext uri="{FF2B5EF4-FFF2-40B4-BE49-F238E27FC236}">
                        <a16:creationId xmlns:a16="http://schemas.microsoft.com/office/drawing/2014/main" id="{5F55DBD7-A05C-48D1-85E6-F7B41D7FF28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19">
                    <a:extLst>
                      <a:ext uri="{FF2B5EF4-FFF2-40B4-BE49-F238E27FC236}">
                        <a16:creationId xmlns:a16="http://schemas.microsoft.com/office/drawing/2014/main" id="{0D95E64B-37F2-4D08-9480-B4829AA5E5D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20">
                    <a:extLst>
                      <a:ext uri="{FF2B5EF4-FFF2-40B4-BE49-F238E27FC236}">
                        <a16:creationId xmlns:a16="http://schemas.microsoft.com/office/drawing/2014/main" id="{35D0C092-F255-4BCE-BB20-73ED5742970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21">
                    <a:extLst>
                      <a:ext uri="{FF2B5EF4-FFF2-40B4-BE49-F238E27FC236}">
                        <a16:creationId xmlns:a16="http://schemas.microsoft.com/office/drawing/2014/main" id="{CFFA042F-E0E4-4056-9BCB-D5919A4A441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22">
                    <a:extLst>
                      <a:ext uri="{FF2B5EF4-FFF2-40B4-BE49-F238E27FC236}">
                        <a16:creationId xmlns:a16="http://schemas.microsoft.com/office/drawing/2014/main" id="{EF43743C-23D1-4972-B4CD-D40A3D33E7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23">
                    <a:extLst>
                      <a:ext uri="{FF2B5EF4-FFF2-40B4-BE49-F238E27FC236}">
                        <a16:creationId xmlns:a16="http://schemas.microsoft.com/office/drawing/2014/main" id="{F5F7CE71-4908-4F40-B80F-FD314E1B305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24">
                    <a:extLst>
                      <a:ext uri="{FF2B5EF4-FFF2-40B4-BE49-F238E27FC236}">
                        <a16:creationId xmlns:a16="http://schemas.microsoft.com/office/drawing/2014/main" id="{557ED0F8-7975-4351-B4F5-B40428AF4F2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" name="Freeform 25">
                    <a:extLst>
                      <a:ext uri="{FF2B5EF4-FFF2-40B4-BE49-F238E27FC236}">
                        <a16:creationId xmlns:a16="http://schemas.microsoft.com/office/drawing/2014/main" id="{6DCF26E2-290A-45C6-8EEF-B39FE9E9F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26">
                    <a:extLst>
                      <a:ext uri="{FF2B5EF4-FFF2-40B4-BE49-F238E27FC236}">
                        <a16:creationId xmlns:a16="http://schemas.microsoft.com/office/drawing/2014/main" id="{F5A679E5-EA6C-4BFC-8064-A11AC52E23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27">
                    <a:extLst>
                      <a:ext uri="{FF2B5EF4-FFF2-40B4-BE49-F238E27FC236}">
                        <a16:creationId xmlns:a16="http://schemas.microsoft.com/office/drawing/2014/main" id="{897A0F33-E4B4-4672-96E3-0EB724A082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28">
                    <a:extLst>
                      <a:ext uri="{FF2B5EF4-FFF2-40B4-BE49-F238E27FC236}">
                        <a16:creationId xmlns:a16="http://schemas.microsoft.com/office/drawing/2014/main" id="{B073BB86-1B7C-4D51-90C9-B061D1360A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29">
                    <a:extLst>
                      <a:ext uri="{FF2B5EF4-FFF2-40B4-BE49-F238E27FC236}">
                        <a16:creationId xmlns:a16="http://schemas.microsoft.com/office/drawing/2014/main" id="{3A3085C6-64FD-4ABE-AB6E-301E1C358B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30">
                    <a:extLst>
                      <a:ext uri="{FF2B5EF4-FFF2-40B4-BE49-F238E27FC236}">
                        <a16:creationId xmlns:a16="http://schemas.microsoft.com/office/drawing/2014/main" id="{C8479094-B7CD-4E60-8822-9DB83ADB31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31">
                    <a:extLst>
                      <a:ext uri="{FF2B5EF4-FFF2-40B4-BE49-F238E27FC236}">
                        <a16:creationId xmlns:a16="http://schemas.microsoft.com/office/drawing/2014/main" id="{A9B86A8E-1640-4114-A6E9-68D3B50D7B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32">
                    <a:extLst>
                      <a:ext uri="{FF2B5EF4-FFF2-40B4-BE49-F238E27FC236}">
                        <a16:creationId xmlns:a16="http://schemas.microsoft.com/office/drawing/2014/main" id="{E0BEFCF3-6FB9-4045-930F-A353FFEF23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33">
                    <a:extLst>
                      <a:ext uri="{FF2B5EF4-FFF2-40B4-BE49-F238E27FC236}">
                        <a16:creationId xmlns:a16="http://schemas.microsoft.com/office/drawing/2014/main" id="{D7F0AA55-7F47-4AAF-AB62-FE093C7B68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34">
                    <a:extLst>
                      <a:ext uri="{FF2B5EF4-FFF2-40B4-BE49-F238E27FC236}">
                        <a16:creationId xmlns:a16="http://schemas.microsoft.com/office/drawing/2014/main" id="{9379FA8F-3EE3-4451-A8D6-05FB8674C4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35">
                    <a:extLst>
                      <a:ext uri="{FF2B5EF4-FFF2-40B4-BE49-F238E27FC236}">
                        <a16:creationId xmlns:a16="http://schemas.microsoft.com/office/drawing/2014/main" id="{EE03BA75-3CC6-466C-8B35-C96A0D8DF1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36">
                    <a:extLst>
                      <a:ext uri="{FF2B5EF4-FFF2-40B4-BE49-F238E27FC236}">
                        <a16:creationId xmlns:a16="http://schemas.microsoft.com/office/drawing/2014/main" id="{F8166275-C392-45F5-AC42-6BA5DDFFD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E1CEA33-30D5-49E5-B9EE-EA84B141A970}"/>
                    </a:ext>
                  </a:extLst>
                </p:cNvPr>
                <p:cNvSpPr txBox="1"/>
                <p:nvPr/>
              </p:nvSpPr>
              <p:spPr>
                <a:xfrm>
                  <a:off x="6359274" y="10058400"/>
                  <a:ext cx="16321041" cy="149252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Để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phủ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định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một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mệnh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đề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𝑃</m:t>
                      </m:r>
                    </m:oMath>
                  </a14:m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, </a:t>
                  </a:r>
                  <a:r>
                    <a:rPr lang="en-US" sz="44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người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ta </a:t>
                  </a:r>
                  <a:r>
                    <a:rPr lang="en-US" sz="44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thường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u="sng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thêm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(</a:t>
                  </a:r>
                  <a:r>
                    <a:rPr lang="en-US" sz="44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hoặc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u="sng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bớt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) </a:t>
                  </a:r>
                  <a:r>
                    <a:rPr lang="en-US" sz="44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từ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“</a:t>
                  </a:r>
                  <a:r>
                    <a:rPr lang="en-US" sz="44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không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” </a:t>
                  </a:r>
                  <a:r>
                    <a:rPr lang="en-US" sz="44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hoặc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“</a:t>
                  </a:r>
                  <a:r>
                    <a:rPr lang="en-US" sz="44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không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phải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” </a:t>
                  </a:r>
                  <a:r>
                    <a:rPr lang="en-US" sz="44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vào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trước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vị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ngữ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của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mệnh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đề</a:t>
                  </a:r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𝑃</m:t>
                      </m:r>
                    </m:oMath>
                  </a14:m>
                  <a:r>
                    <a:rPr lang="en-US" sz="44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E1CEA33-30D5-49E5-B9EE-EA84B141A9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9274" y="10058400"/>
                  <a:ext cx="16321041" cy="1492524"/>
                </a:xfrm>
                <a:prstGeom prst="rect">
                  <a:avLst/>
                </a:prstGeom>
                <a:blipFill>
                  <a:blip r:embed="rId7"/>
                  <a:stretch>
                    <a:fillRect l="-1494" t="-8607" b="-192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C8948628-3AA2-4178-B7CD-9B26850B2D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2688" y="2325691"/>
            <a:ext cx="12504223" cy="26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38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7742" y="1973593"/>
            <a:ext cx="9505858" cy="838604"/>
            <a:chOff x="168274" y="1905000"/>
            <a:chExt cx="9505858" cy="838602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34392" y="196924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2732" y="1912607"/>
              <a:ext cx="73914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 KÉO THEO</a:t>
              </a: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890581" y="2667000"/>
            <a:ext cx="20064419" cy="4105515"/>
            <a:chOff x="1327665" y="3579402"/>
            <a:chExt cx="22426619" cy="2453764"/>
          </a:xfrm>
        </p:grpSpPr>
        <p:sp>
          <p:nvSpPr>
            <p:cNvPr id="7" name="Rounded Rectangle 6"/>
            <p:cNvSpPr/>
            <p:nvPr/>
          </p:nvSpPr>
          <p:spPr>
            <a:xfrm>
              <a:off x="1532360" y="3579402"/>
              <a:ext cx="22221924" cy="245376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70"/>
            <p:cNvGrpSpPr/>
            <p:nvPr/>
          </p:nvGrpSpPr>
          <p:grpSpPr>
            <a:xfrm>
              <a:off x="1327665" y="3581027"/>
              <a:ext cx="666732" cy="703774"/>
              <a:chOff x="1371545" y="3581027"/>
              <a:chExt cx="666732" cy="703774"/>
            </a:xfrm>
          </p:grpSpPr>
          <p:sp>
            <p:nvSpPr>
              <p:cNvPr id="1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8DBB308-C71D-4DFA-A1B7-76160E20FCE4}"/>
              </a:ext>
            </a:extLst>
          </p:cNvPr>
          <p:cNvGrpSpPr/>
          <p:nvPr/>
        </p:nvGrpSpPr>
        <p:grpSpPr>
          <a:xfrm>
            <a:off x="678594" y="7806949"/>
            <a:ext cx="22655024" cy="4308851"/>
            <a:chOff x="509776" y="8645149"/>
            <a:chExt cx="22655024" cy="4308851"/>
          </a:xfrm>
        </p:grpSpPr>
        <p:grpSp>
          <p:nvGrpSpPr>
            <p:cNvPr id="43" name="Group 42"/>
            <p:cNvGrpSpPr/>
            <p:nvPr/>
          </p:nvGrpSpPr>
          <p:grpSpPr>
            <a:xfrm>
              <a:off x="509776" y="8645149"/>
              <a:ext cx="22655024" cy="4308851"/>
              <a:chOff x="1076414" y="4334859"/>
              <a:chExt cx="22655024" cy="4716873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61" name="Rounded Rectangle 60"/>
              <p:cNvSpPr/>
              <p:nvPr/>
            </p:nvSpPr>
            <p:spPr>
              <a:xfrm>
                <a:off x="1533269" y="4671091"/>
                <a:ext cx="22198169" cy="4380641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65"/>
              <p:cNvGrpSpPr/>
              <p:nvPr/>
            </p:nvGrpSpPr>
            <p:grpSpPr>
              <a:xfrm>
                <a:off x="1076414" y="4334859"/>
                <a:ext cx="4411573" cy="824978"/>
                <a:chOff x="166396" y="8712046"/>
                <a:chExt cx="4411573" cy="824978"/>
              </a:xfrm>
              <a:grpFill/>
            </p:grpSpPr>
            <p:sp>
              <p:nvSpPr>
                <p:cNvPr id="46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193447" cy="78194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7" name="Group 7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  <a:grpFill/>
              </p:grpSpPr>
              <p:sp>
                <p:nvSpPr>
                  <p:cNvPr id="49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50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51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52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53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54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55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56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57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58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59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0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48" name="TextBox 47"/>
                <p:cNvSpPr txBox="1"/>
                <p:nvPr/>
              </p:nvSpPr>
              <p:spPr>
                <a:xfrm>
                  <a:off x="932118" y="8712046"/>
                  <a:ext cx="2480166" cy="80021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Ghi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nhớ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BC17FFF7-F309-4D4E-AF4B-7BC15FAA4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2675" y="9430263"/>
              <a:ext cx="19154682" cy="308032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0AFC603-E944-462F-8E03-EC408B7D2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2819400"/>
            <a:ext cx="19378714" cy="37936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0A7D96-9C28-4E0F-800D-AC14C7558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444" y="12144048"/>
            <a:ext cx="20229756" cy="138145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D5C17A6-ED03-4E22-9831-7E307C4323D4}"/>
              </a:ext>
            </a:extLst>
          </p:cNvPr>
          <p:cNvSpPr txBox="1"/>
          <p:nvPr/>
        </p:nvSpPr>
        <p:spPr>
          <a:xfrm>
            <a:off x="1752600" y="6926759"/>
            <a:ext cx="18381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ợi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ý : 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Q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được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nối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với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nhau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bởi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cặp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từ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nếu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thì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.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8100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BA3D8A68-70F7-49F7-8E1F-BE253F3A2E9E}"/>
              </a:ext>
            </a:extLst>
          </p:cNvPr>
          <p:cNvGrpSpPr/>
          <p:nvPr/>
        </p:nvGrpSpPr>
        <p:grpSpPr>
          <a:xfrm>
            <a:off x="1425190" y="7443801"/>
            <a:ext cx="18739899" cy="2761651"/>
            <a:chOff x="1072101" y="5849274"/>
            <a:chExt cx="22323065" cy="2761651"/>
          </a:xfrm>
        </p:grpSpPr>
        <p:grpSp>
          <p:nvGrpSpPr>
            <p:cNvPr id="34" name="Group 10"/>
            <p:cNvGrpSpPr/>
            <p:nvPr/>
          </p:nvGrpSpPr>
          <p:grpSpPr>
            <a:xfrm>
              <a:off x="1072101" y="5849274"/>
              <a:ext cx="22323065" cy="2761651"/>
              <a:chOff x="1270511" y="5867400"/>
              <a:chExt cx="21819676" cy="3760891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272210" y="6139008"/>
                <a:ext cx="21817977" cy="3489283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60"/>
              <p:cNvGrpSpPr/>
              <p:nvPr/>
            </p:nvGrpSpPr>
            <p:grpSpPr>
              <a:xfrm>
                <a:off x="1270511" y="5867400"/>
                <a:ext cx="3568119" cy="885306"/>
                <a:chOff x="1224541" y="6305967"/>
                <a:chExt cx="3568119" cy="885307"/>
              </a:xfrm>
            </p:grpSpPr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 rot="16200000" flipV="1">
                  <a:off x="2880142" y="5238910"/>
                  <a:ext cx="828631" cy="2996405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2296330" y="6305967"/>
                  <a:ext cx="2053767" cy="8853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rgbClr val="0999C8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Trả lời</a:t>
                  </a:r>
                  <a:endPara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Round Diagonal Corner Rectangle 3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rgbClr val="0999C8"/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15"/>
                <p:cNvSpPr>
                  <a:spLocks noEditPoints="1"/>
                </p:cNvSpPr>
                <p:nvPr/>
              </p:nvSpPr>
              <p:spPr bwMode="auto">
                <a:xfrm>
                  <a:off x="1423146" y="6394807"/>
                  <a:ext cx="501902" cy="68042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2416280" y="6440754"/>
                  <a:ext cx="20144301" cy="20020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lnSpc>
                      <a:spcPct val="150000"/>
                    </a:lnSpc>
                  </a:pPr>
                  <a:r>
                    <a:rPr lang="en-US" sz="4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P </a:t>
                  </a:r>
                  <a:r>
                    <a:rPr lang="en-US" sz="4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 Q: “</a:t>
                  </a:r>
                  <a:r>
                    <a:rPr lang="en-US" sz="4400" dirty="0" err="1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Nếu</a:t>
                  </a:r>
                  <a:r>
                    <a:rPr lang="en-US" sz="4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400" dirty="0" err="1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ABC </a:t>
                  </a:r>
                  <a:r>
                    <a:rPr lang="en-US" sz="4400" dirty="0" err="1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4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4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4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r>
                    <a:rPr lang="en-US" sz="4400" dirty="0" err="1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thì</a:t>
                  </a:r>
                  <a:r>
                    <a:rPr lang="en-US" sz="4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t</a:t>
                  </a:r>
                  <a:r>
                    <a:rPr lang="en-US" sz="4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am </a:t>
                  </a:r>
                  <a:r>
                    <a:rPr lang="en-US" sz="4400" dirty="0" err="1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ABC </a:t>
                  </a:r>
                  <a:r>
                    <a:rPr lang="en-US" sz="4400" dirty="0" err="1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đều</a:t>
                  </a:r>
                  <a:r>
                    <a:rPr lang="en-US" sz="4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”</a:t>
                  </a:r>
                  <a:endPara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sz="44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 </a:t>
                  </a:r>
                  <a:r>
                    <a:rPr lang="en-US" sz="44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Mệnh</a:t>
                  </a:r>
                  <a:r>
                    <a:rPr lang="en-US" sz="44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đề</a:t>
                  </a:r>
                  <a:r>
                    <a:rPr lang="en-US" sz="44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44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4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44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280" y="6440754"/>
                  <a:ext cx="20144301" cy="2002023"/>
                </a:xfrm>
                <a:prstGeom prst="rect">
                  <a:avLst/>
                </a:prstGeom>
                <a:blipFill>
                  <a:blip r:embed="rId3"/>
                  <a:stretch>
                    <a:fillRect l="-1210" b="-137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0A71054-68E6-430F-AF65-7D9A7F2C3E85}"/>
              </a:ext>
            </a:extLst>
          </p:cNvPr>
          <p:cNvGrpSpPr/>
          <p:nvPr/>
        </p:nvGrpSpPr>
        <p:grpSpPr>
          <a:xfrm>
            <a:off x="476342" y="1973593"/>
            <a:ext cx="9505858" cy="838604"/>
            <a:chOff x="168274" y="1905000"/>
            <a:chExt cx="9505858" cy="838602"/>
          </a:xfrm>
        </p:grpSpPr>
        <p:sp>
          <p:nvSpPr>
            <p:cNvPr id="82" name="Rounded Rectangle 2">
              <a:extLst>
                <a:ext uri="{FF2B5EF4-FFF2-40B4-BE49-F238E27FC236}">
                  <a16:creationId xmlns:a16="http://schemas.microsoft.com/office/drawing/2014/main" id="{025B7916-60BF-4CC4-9483-3FDAF46D4514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DD9CBBB-9EB4-40A1-A86C-994D30DD0C40}"/>
                </a:ext>
              </a:extLst>
            </p:cNvPr>
            <p:cNvSpPr txBox="1"/>
            <p:nvPr/>
          </p:nvSpPr>
          <p:spPr>
            <a:xfrm>
              <a:off x="934392" y="196924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CE9ABA2-3178-4D5E-B8DA-414AC8AF0944}"/>
                </a:ext>
              </a:extLst>
            </p:cNvPr>
            <p:cNvSpPr txBox="1"/>
            <p:nvPr/>
          </p:nvSpPr>
          <p:spPr>
            <a:xfrm>
              <a:off x="2282732" y="1912607"/>
              <a:ext cx="73914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 KÉO THEO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4D6F92EF-EA5E-445A-A9CF-2E4A26409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00" y="3036889"/>
            <a:ext cx="20568699" cy="322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11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756A364A-CC69-4D8D-A1F1-DFCA19893403}"/>
              </a:ext>
            </a:extLst>
          </p:cNvPr>
          <p:cNvGrpSpPr/>
          <p:nvPr/>
        </p:nvGrpSpPr>
        <p:grpSpPr>
          <a:xfrm>
            <a:off x="982440" y="8957690"/>
            <a:ext cx="22291319" cy="3234313"/>
            <a:chOff x="658212" y="1905000"/>
            <a:chExt cx="22291319" cy="3234313"/>
          </a:xfrm>
        </p:grpSpPr>
        <p:grpSp>
          <p:nvGrpSpPr>
            <p:cNvPr id="2" name="Group 54"/>
            <p:cNvGrpSpPr/>
            <p:nvPr/>
          </p:nvGrpSpPr>
          <p:grpSpPr>
            <a:xfrm>
              <a:off x="658212" y="1905000"/>
              <a:ext cx="22291319" cy="3234313"/>
              <a:chOff x="1268078" y="3405486"/>
              <a:chExt cx="22291319" cy="1444815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337473" y="3772115"/>
                <a:ext cx="22221924" cy="1078186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67"/>
              <p:cNvGrpSpPr/>
              <p:nvPr/>
            </p:nvGrpSpPr>
            <p:grpSpPr>
              <a:xfrm>
                <a:off x="1268078" y="3405486"/>
                <a:ext cx="4352406" cy="940513"/>
                <a:chOff x="1311958" y="3405486"/>
                <a:chExt cx="4352406" cy="940513"/>
              </a:xfrm>
            </p:grpSpPr>
            <p:sp>
              <p:nvSpPr>
                <p:cNvPr id="5" name="Freeform 20"/>
                <p:cNvSpPr>
                  <a:spLocks/>
                </p:cNvSpPr>
                <p:nvPr/>
              </p:nvSpPr>
              <p:spPr bwMode="auto">
                <a:xfrm rot="5400000">
                  <a:off x="3565733" y="2026734"/>
                  <a:ext cx="605573" cy="3591689"/>
                </a:xfrm>
                <a:prstGeom prst="round2SameRect">
                  <a:avLst>
                    <a:gd name="adj1" fmla="val 6498"/>
                    <a:gd name="adj2" fmla="val 0"/>
                  </a:avLst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163086" y="3604462"/>
                  <a:ext cx="3148619" cy="3574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i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Luyện</a:t>
                  </a:r>
                  <a:r>
                    <a:rPr lang="en-US" sz="4600" i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i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600" i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:</a:t>
                  </a:r>
                </a:p>
              </p:txBody>
            </p:sp>
            <p:grpSp>
              <p:nvGrpSpPr>
                <p:cNvPr id="7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8" name="Rectangle 7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3" name="TextBox 32"/>
            <p:cNvSpPr txBox="1"/>
            <p:nvPr/>
          </p:nvSpPr>
          <p:spPr>
            <a:xfrm>
              <a:off x="3570988" y="3740567"/>
              <a:ext cx="183815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Hãy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phát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biểu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định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lí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toán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học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ở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dạng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mệnh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đề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kéo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theo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P </a:t>
              </a:r>
              <a:r>
                <a: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sym typeface="Symbol" panose="05050102010706020507" pitchFamily="18" charset="2"/>
                </a:rPr>
                <a:t> Q.</a:t>
              </a:r>
              <a:r>
                <a:rPr lang="en-US" sz="4400" dirty="0"/>
                <a:t> 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A3D8A68-70F7-49F7-8E1F-BE253F3A2E9E}"/>
              </a:ext>
            </a:extLst>
          </p:cNvPr>
          <p:cNvGrpSpPr/>
          <p:nvPr/>
        </p:nvGrpSpPr>
        <p:grpSpPr>
          <a:xfrm>
            <a:off x="908960" y="3207018"/>
            <a:ext cx="22207563" cy="6656154"/>
            <a:chOff x="1072101" y="5849274"/>
            <a:chExt cx="22323065" cy="6656154"/>
          </a:xfrm>
        </p:grpSpPr>
        <p:grpSp>
          <p:nvGrpSpPr>
            <p:cNvPr id="34" name="Group 10"/>
            <p:cNvGrpSpPr/>
            <p:nvPr/>
          </p:nvGrpSpPr>
          <p:grpSpPr>
            <a:xfrm>
              <a:off x="1072101" y="5849274"/>
              <a:ext cx="22323065" cy="5757883"/>
              <a:chOff x="1270511" y="5867401"/>
              <a:chExt cx="21819676" cy="7841241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272210" y="6139007"/>
                <a:ext cx="21817977" cy="7569635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60"/>
              <p:cNvGrpSpPr/>
              <p:nvPr/>
            </p:nvGrpSpPr>
            <p:grpSpPr>
              <a:xfrm>
                <a:off x="1270511" y="5867401"/>
                <a:ext cx="3568119" cy="1047846"/>
                <a:chOff x="1224541" y="6305967"/>
                <a:chExt cx="3568119" cy="1047847"/>
              </a:xfrm>
            </p:grpSpPr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 rot="16200000" flipV="1">
                  <a:off x="2880142" y="5238910"/>
                  <a:ext cx="828631" cy="2996405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2296330" y="6305967"/>
                  <a:ext cx="2309858" cy="10478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i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Nhận</a:t>
                  </a:r>
                  <a:r>
                    <a:rPr lang="en-US" sz="4400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 i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xét</a:t>
                  </a:r>
                  <a:endParaRPr lang="en-US" sz="4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Round Diagonal Corner Rectangle 3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rgbClr val="0999C8"/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15"/>
                <p:cNvSpPr>
                  <a:spLocks noEditPoints="1"/>
                </p:cNvSpPr>
                <p:nvPr/>
              </p:nvSpPr>
              <p:spPr bwMode="auto">
                <a:xfrm>
                  <a:off x="1423146" y="6394807"/>
                  <a:ext cx="501902" cy="68042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41" name="Rectangle 40"/>
            <p:cNvSpPr/>
            <p:nvPr/>
          </p:nvSpPr>
          <p:spPr>
            <a:xfrm>
              <a:off x="2416280" y="6440754"/>
              <a:ext cx="20144301" cy="6064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mệnh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mệnh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kéo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P 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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Q.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P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sz="44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, Q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44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44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, hay 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P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44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44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đủ</a:t>
              </a:r>
              <a:r>
                <a:rPr lang="en-US" sz="44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Q,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Q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44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44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44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P. </a:t>
              </a:r>
            </a:p>
            <a:p>
              <a:pPr eaLnBrk="0" hangingPunct="0">
                <a:lnSpc>
                  <a:spcPct val="150000"/>
                </a:lnSpc>
              </a:pPr>
              <a:endPara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0A71054-68E6-430F-AF65-7D9A7F2C3E85}"/>
              </a:ext>
            </a:extLst>
          </p:cNvPr>
          <p:cNvGrpSpPr/>
          <p:nvPr/>
        </p:nvGrpSpPr>
        <p:grpSpPr>
          <a:xfrm>
            <a:off x="247742" y="1973593"/>
            <a:ext cx="9505858" cy="838604"/>
            <a:chOff x="168274" y="1905000"/>
            <a:chExt cx="9505858" cy="838602"/>
          </a:xfrm>
        </p:grpSpPr>
        <p:sp>
          <p:nvSpPr>
            <p:cNvPr id="82" name="Rounded Rectangle 2">
              <a:extLst>
                <a:ext uri="{FF2B5EF4-FFF2-40B4-BE49-F238E27FC236}">
                  <a16:creationId xmlns:a16="http://schemas.microsoft.com/office/drawing/2014/main" id="{025B7916-60BF-4CC4-9483-3FDAF46D4514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DD9CBBB-9EB4-40A1-A86C-994D30DD0C40}"/>
                </a:ext>
              </a:extLst>
            </p:cNvPr>
            <p:cNvSpPr txBox="1"/>
            <p:nvPr/>
          </p:nvSpPr>
          <p:spPr>
            <a:xfrm>
              <a:off x="934392" y="196924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CE9ABA2-3178-4D5E-B8DA-414AC8AF0944}"/>
                </a:ext>
              </a:extLst>
            </p:cNvPr>
            <p:cNvSpPr txBox="1"/>
            <p:nvPr/>
          </p:nvSpPr>
          <p:spPr>
            <a:xfrm>
              <a:off x="2282732" y="1912607"/>
              <a:ext cx="73914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 KÉO THEO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608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070450" y="2819400"/>
            <a:ext cx="21408550" cy="3784339"/>
            <a:chOff x="805896" y="3480127"/>
            <a:chExt cx="23983858" cy="6400023"/>
          </a:xfrm>
        </p:grpSpPr>
        <p:sp>
          <p:nvSpPr>
            <p:cNvPr id="55" name="Right Triangle 54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Triangle 55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805896" y="3696071"/>
              <a:ext cx="23983858" cy="6184079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7742" y="1947270"/>
            <a:ext cx="16973458" cy="844619"/>
            <a:chOff x="168274" y="1878677"/>
            <a:chExt cx="16973458" cy="844617"/>
          </a:xfrm>
        </p:grpSpPr>
        <p:sp>
          <p:nvSpPr>
            <p:cNvPr id="5" name="Rounded Rectangle 4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34392" y="196924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2732" y="1878677"/>
              <a:ext cx="148590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 ĐẢO. HAI MỆNH ĐỀ TƯƠNG ĐƯƠNG</a:t>
              </a:r>
            </a:p>
          </p:txBody>
        </p:sp>
      </p:grpSp>
      <p:grpSp>
        <p:nvGrpSpPr>
          <p:cNvPr id="43" name="Group 60"/>
          <p:cNvGrpSpPr/>
          <p:nvPr/>
        </p:nvGrpSpPr>
        <p:grpSpPr>
          <a:xfrm>
            <a:off x="1101297" y="6795268"/>
            <a:ext cx="3030853" cy="800220"/>
            <a:chOff x="1353692" y="6266120"/>
            <a:chExt cx="2996405" cy="885308"/>
          </a:xfrm>
        </p:grpSpPr>
        <p:sp>
          <p:nvSpPr>
            <p:cNvPr id="44" name="Freeform 20"/>
            <p:cNvSpPr>
              <a:spLocks/>
            </p:cNvSpPr>
            <p:nvPr/>
          </p:nvSpPr>
          <p:spPr bwMode="auto">
            <a:xfrm rot="16200000" flipV="1">
              <a:off x="2437579" y="5238910"/>
              <a:ext cx="828631" cy="2996405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95102" y="6266120"/>
              <a:ext cx="1220600" cy="885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HD: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B9DFE8-F10A-475D-ADC5-3494D27AC891}"/>
                  </a:ext>
                </a:extLst>
              </p:cNvPr>
              <p:cNvSpPr txBox="1"/>
              <p:nvPr/>
            </p:nvSpPr>
            <p:spPr>
              <a:xfrm>
                <a:off x="3673745" y="6737180"/>
                <a:ext cx="20710255" cy="998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P : “ Tam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 ” ; Q: “Tam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B9DFE8-F10A-475D-ADC5-3494D27AC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745" y="6737180"/>
                <a:ext cx="20710255" cy="998415"/>
              </a:xfrm>
              <a:prstGeom prst="rect">
                <a:avLst/>
              </a:prstGeom>
              <a:blipFill>
                <a:blip r:embed="rId3"/>
                <a:stretch>
                  <a:fillRect r="-59" b="-28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67A16F-120C-4646-85DD-E7312960DA6C}"/>
                  </a:ext>
                </a:extLst>
              </p:cNvPr>
              <p:cNvSpPr txBox="1"/>
              <p:nvPr/>
            </p:nvSpPr>
            <p:spPr>
              <a:xfrm>
                <a:off x="4132150" y="7735595"/>
                <a:ext cx="19302111" cy="1999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Q 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P : 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“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 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P 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Q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 Q 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P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 </a:t>
                </a:r>
                <a:r>
                  <a:rPr lang="en-US" sz="4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mệnh</a:t>
                </a:r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đề</a:t>
                </a:r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đúng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67A16F-120C-4646-85DD-E7312960D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150" y="7735595"/>
                <a:ext cx="19302111" cy="1999971"/>
              </a:xfrm>
              <a:prstGeom prst="rect">
                <a:avLst/>
              </a:prstGeom>
              <a:blipFill>
                <a:blip r:embed="rId4"/>
                <a:stretch>
                  <a:fillRect l="-1295" b="-14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490EFB2-60CC-48F9-9B03-D6B9300AD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285" y="3228814"/>
            <a:ext cx="20459891" cy="30275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4D0D88-BA4D-4178-87CD-B6034D86DE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395" y="9848686"/>
            <a:ext cx="21407763" cy="363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44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742" y="1947270"/>
            <a:ext cx="16973458" cy="844619"/>
            <a:chOff x="168274" y="1878677"/>
            <a:chExt cx="16973458" cy="844617"/>
          </a:xfrm>
        </p:grpSpPr>
        <p:sp>
          <p:nvSpPr>
            <p:cNvPr id="5" name="Rounded Rectangle 4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34392" y="196924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2732" y="1878677"/>
              <a:ext cx="148590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 ĐẢO. HAI MỆNH ĐỀ TƯƠNG ĐƯƠNG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2C8EA6-17B5-4586-9995-7ECC5C16A3AD}"/>
              </a:ext>
            </a:extLst>
          </p:cNvPr>
          <p:cNvGrpSpPr/>
          <p:nvPr/>
        </p:nvGrpSpPr>
        <p:grpSpPr>
          <a:xfrm>
            <a:off x="2362200" y="6932058"/>
            <a:ext cx="18364200" cy="4423883"/>
            <a:chOff x="2362200" y="6932058"/>
            <a:chExt cx="18364200" cy="44238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: Diagonal Corners Rounded 7">
                  <a:extLst>
                    <a:ext uri="{FF2B5EF4-FFF2-40B4-BE49-F238E27FC236}">
                      <a16:creationId xmlns:a16="http://schemas.microsoft.com/office/drawing/2014/main" id="{2939DBEB-E345-47FB-A3C2-8CEAED299C58}"/>
                    </a:ext>
                  </a:extLst>
                </p:cNvPr>
                <p:cNvSpPr/>
                <p:nvPr/>
              </p:nvSpPr>
              <p:spPr>
                <a:xfrm>
                  <a:off x="2362200" y="6932058"/>
                  <a:ext cx="18364200" cy="4423883"/>
                </a:xfrm>
                <a:prstGeom prst="round2DiagRect">
                  <a:avLst/>
                </a:prstGeom>
                <a:solidFill>
                  <a:schemeClr val="accent1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  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Mệnh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đề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box>
                        <m:box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⇔"/>
                              <m:pos m:val="top"/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/>
                          </m:groupChr>
                        </m:e>
                      </m:box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𝑄</m:t>
                      </m:r>
                    </m:oMath>
                  </a14:m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phát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ở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những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dạng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:endParaRPr lang="en-US" sz="4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- “ P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tương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đương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Q ”;</a:t>
                  </a:r>
                  <a:endParaRPr lang="en-US" sz="4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- “ P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điều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kiện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cần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đủ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Q”;</a:t>
                  </a:r>
                  <a:endParaRPr lang="en-US" sz="4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- “P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Q”;</a:t>
                  </a:r>
                  <a:endParaRPr lang="en-US" sz="4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 - “P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nếu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nếu</a:t>
                  </a:r>
                  <a:r>
                    <a:rPr lang="en-US" sz="44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Q”.</a:t>
                  </a:r>
                  <a:endParaRPr lang="en-US" sz="4400" dirty="0"/>
                </a:p>
              </p:txBody>
            </p:sp>
          </mc:Choice>
          <mc:Fallback xmlns="">
            <p:sp>
              <p:nvSpPr>
                <p:cNvPr id="8" name="Rectangle: Diagonal Corners Rounded 7">
                  <a:extLst>
                    <a:ext uri="{FF2B5EF4-FFF2-40B4-BE49-F238E27FC236}">
                      <a16:creationId xmlns:a16="http://schemas.microsoft.com/office/drawing/2014/main" id="{2939DBEB-E345-47FB-A3C2-8CEAED299C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6932058"/>
                  <a:ext cx="18364200" cy="4423883"/>
                </a:xfrm>
                <a:prstGeom prst="round2DiagRect">
                  <a:avLst/>
                </a:prstGeom>
                <a:blipFill>
                  <a:blip r:embed="rId3"/>
                  <a:stretch>
                    <a:fillRect b="-42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C2CFD5-A9A0-4D6E-8443-4224DC9CA385}"/>
                </a:ext>
              </a:extLst>
            </p:cNvPr>
            <p:cNvSpPr/>
            <p:nvPr/>
          </p:nvSpPr>
          <p:spPr>
            <a:xfrm>
              <a:off x="3094394" y="7030225"/>
              <a:ext cx="3200400" cy="9289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4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4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400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C7D18DE-FA14-4B82-8B9B-D11FF0A4B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141" y="2842510"/>
            <a:ext cx="21407763" cy="363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03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07475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800" y="5264647"/>
            <a:ext cx="8054548" cy="907184"/>
            <a:chOff x="7459670" y="7086600"/>
            <a:chExt cx="8055481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42269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MỆNH ĐỀ TOÁN HỌC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798" y="6451690"/>
            <a:ext cx="7979207" cy="929775"/>
            <a:chOff x="7459670" y="8524495"/>
            <a:chExt cx="7980128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634734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MỆNH ĐỀ CHỨA BIẾN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447799" y="9012453"/>
            <a:ext cx="7920352" cy="914832"/>
            <a:chOff x="7459670" y="9982200"/>
            <a:chExt cx="7921269" cy="914938"/>
          </a:xfrm>
        </p:grpSpPr>
        <p:sp>
          <p:nvSpPr>
            <p:cNvPr id="82" name="Rectangle 81"/>
            <p:cNvSpPr/>
            <p:nvPr/>
          </p:nvSpPr>
          <p:spPr>
            <a:xfrm>
              <a:off x="8900530" y="10081435"/>
              <a:ext cx="6480409" cy="815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MỆNH ĐỀ KÉO THEO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68728" y="7710501"/>
            <a:ext cx="10820412" cy="956919"/>
            <a:chOff x="7459670" y="8524495"/>
            <a:chExt cx="13989907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19" y="8665822"/>
              <a:ext cx="1191965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PHỦ ĐỊNH CỦA MỘT MỆNH ĐỀ</a:t>
              </a: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4" name="Group 74"/>
          <p:cNvGrpSpPr/>
          <p:nvPr/>
        </p:nvGrpSpPr>
        <p:grpSpPr>
          <a:xfrm>
            <a:off x="1387659" y="10280015"/>
            <a:ext cx="15698121" cy="962527"/>
            <a:chOff x="7459670" y="9982200"/>
            <a:chExt cx="15699934" cy="962638"/>
          </a:xfrm>
        </p:grpSpPr>
        <p:sp>
          <p:nvSpPr>
            <p:cNvPr id="55" name="Rectangle 54"/>
            <p:cNvSpPr/>
            <p:nvPr/>
          </p:nvSpPr>
          <p:spPr>
            <a:xfrm>
              <a:off x="8900529" y="10129136"/>
              <a:ext cx="1425907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MỆNH ĐỀ ĐẢO. HAI MỆNH ĐỀ TƯƠNG ĐƯƠNG</a:t>
              </a:r>
            </a:p>
          </p:txBody>
        </p:sp>
        <p:grpSp>
          <p:nvGrpSpPr>
            <p:cNvPr id="64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7" name="Round Same Side Corner Rectangle 6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6119867" y="2018709"/>
            <a:ext cx="13632085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382150" y="4821034"/>
                <a:ext cx="8911512" cy="1080999"/>
                <a:chOff x="2217673" y="4788029"/>
                <a:chExt cx="8911512" cy="108099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217673" y="4788029"/>
                  <a:ext cx="7841621" cy="1080999"/>
                  <a:chOff x="2151171" y="4731333"/>
                  <a:chExt cx="7841621" cy="108099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:a16="http://schemas.microsoft.com/office/drawing/2014/main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151171" y="4769642"/>
                    <a:ext cx="1377331" cy="1042690"/>
                    <a:chOff x="2830740" y="5063236"/>
                    <a:chExt cx="1377331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0740" y="506323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1248" y="5193344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§1</a:t>
                      </a: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517912" y="4956010"/>
                  <a:ext cx="761127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MỆNH ĐỀ TOÁN HỌC</a:t>
                  </a: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9238359" y="1969595"/>
            <a:ext cx="9190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 I. MỆNH ĐỀ - TẬP HỢP</a:t>
            </a:r>
          </a:p>
        </p:txBody>
      </p:sp>
      <p:grpSp>
        <p:nvGrpSpPr>
          <p:cNvPr id="122" name="Group 74">
            <a:extLst>
              <a:ext uri="{FF2B5EF4-FFF2-40B4-BE49-F238E27FC236}">
                <a16:creationId xmlns:a16="http://schemas.microsoft.com/office/drawing/2014/main" id="{CB650010-710D-4665-879D-A81AC30262CB}"/>
              </a:ext>
            </a:extLst>
          </p:cNvPr>
          <p:cNvGrpSpPr/>
          <p:nvPr/>
        </p:nvGrpSpPr>
        <p:grpSpPr>
          <a:xfrm>
            <a:off x="1389296" y="11640670"/>
            <a:ext cx="6294906" cy="962527"/>
            <a:chOff x="7459670" y="9982200"/>
            <a:chExt cx="6295636" cy="9626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C6B08A50-1B44-41D4-9508-4BBBF88D9B7E}"/>
                    </a:ext>
                  </a:extLst>
                </p:cNvPr>
                <p:cNvSpPr/>
                <p:nvPr/>
              </p:nvSpPr>
              <p:spPr>
                <a:xfrm>
                  <a:off x="8900529" y="10129136"/>
                  <a:ext cx="4854777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chemeClr val="accent2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KÍ HIỆU </a:t>
                  </a:r>
                  <a14:m>
                    <m:oMath xmlns:m="http://schemas.openxmlformats.org/officeDocument/2006/math">
                      <m:r>
                        <a:rPr lang="en-US" sz="47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∀ </m:t>
                      </m:r>
                    </m:oMath>
                  </a14:m>
                  <a:r>
                    <a:rPr lang="en-US" sz="4700" b="1" dirty="0">
                      <a:solidFill>
                        <a:schemeClr val="accent2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sz="47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∃</m:t>
                      </m:r>
                    </m:oMath>
                  </a14:m>
                  <a:endParaRPr lang="en-US" sz="47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C6B08A50-1B44-41D4-9508-4BBBF88D9B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0529" y="10129136"/>
                  <a:ext cx="4854777" cy="815702"/>
                </a:xfrm>
                <a:prstGeom prst="rect">
                  <a:avLst/>
                </a:prstGeom>
                <a:blipFill>
                  <a:blip r:embed="rId5"/>
                  <a:stretch>
                    <a:fillRect l="-1882" t="-18797" b="-375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4" name="Group 44">
              <a:extLst>
                <a:ext uri="{FF2B5EF4-FFF2-40B4-BE49-F238E27FC236}">
                  <a16:creationId xmlns:a16="http://schemas.microsoft.com/office/drawing/2014/main" id="{C841E939-5BD5-47ED-87B8-E92A6EEC6689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25" name="Isosceles Triangle 44">
                <a:extLst>
                  <a:ext uri="{FF2B5EF4-FFF2-40B4-BE49-F238E27FC236}">
                    <a16:creationId xmlns:a16="http://schemas.microsoft.com/office/drawing/2014/main" id="{C72E3D28-60E9-4F24-8899-37207E2D19D7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6" name="Group 46">
                <a:extLst>
                  <a:ext uri="{FF2B5EF4-FFF2-40B4-BE49-F238E27FC236}">
                    <a16:creationId xmlns:a16="http://schemas.microsoft.com/office/drawing/2014/main" id="{5A469821-3CEC-4F73-9E52-DF02CC19BE2A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27" name="Round Same Side Corner Rectangle 66">
                  <a:extLst>
                    <a:ext uri="{FF2B5EF4-FFF2-40B4-BE49-F238E27FC236}">
                      <a16:creationId xmlns:a16="http://schemas.microsoft.com/office/drawing/2014/main" id="{B67CC679-DC22-4297-962B-1CED0D10E542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B9EC9882-377B-4144-9DB0-0DD2245F5C44}"/>
                    </a:ext>
                  </a:extLst>
                </p:cNvPr>
                <p:cNvSpPr txBox="1"/>
                <p:nvPr/>
              </p:nvSpPr>
              <p:spPr>
                <a:xfrm>
                  <a:off x="7949269" y="7688759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742" y="1947270"/>
            <a:ext cx="16973458" cy="844619"/>
            <a:chOff x="168274" y="1878677"/>
            <a:chExt cx="16973458" cy="844617"/>
          </a:xfrm>
        </p:grpSpPr>
        <p:sp>
          <p:nvSpPr>
            <p:cNvPr id="5" name="Rounded Rectangle 4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34392" y="196924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2732" y="1878677"/>
              <a:ext cx="148590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 ĐẢO. HAI MỆNH ĐỀ TƯƠNG ĐƯƠNG</a:t>
              </a:r>
            </a:p>
          </p:txBody>
        </p:sp>
      </p:grpSp>
      <p:grpSp>
        <p:nvGrpSpPr>
          <p:cNvPr id="43" name="Group 60"/>
          <p:cNvGrpSpPr/>
          <p:nvPr/>
        </p:nvGrpSpPr>
        <p:grpSpPr>
          <a:xfrm>
            <a:off x="1998347" y="5334000"/>
            <a:ext cx="3030853" cy="800220"/>
            <a:chOff x="1353692" y="6266120"/>
            <a:chExt cx="2996405" cy="885308"/>
          </a:xfrm>
        </p:grpSpPr>
        <p:sp>
          <p:nvSpPr>
            <p:cNvPr id="44" name="Freeform 20"/>
            <p:cNvSpPr>
              <a:spLocks/>
            </p:cNvSpPr>
            <p:nvPr/>
          </p:nvSpPr>
          <p:spPr bwMode="auto">
            <a:xfrm rot="16200000" flipV="1">
              <a:off x="2437579" y="5238910"/>
              <a:ext cx="828631" cy="2996405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95102" y="6266120"/>
              <a:ext cx="1220600" cy="885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HD: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B9DFE8-F10A-475D-ADC5-3494D27AC891}"/>
                  </a:ext>
                </a:extLst>
              </p:cNvPr>
              <p:cNvSpPr txBox="1"/>
              <p:nvPr/>
            </p:nvSpPr>
            <p:spPr>
              <a:xfrm>
                <a:off x="3787373" y="5986922"/>
                <a:ext cx="20710255" cy="2014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P : “ Tam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 ” 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Q: “Tam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B9DFE8-F10A-475D-ADC5-3494D27AC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373" y="5986922"/>
                <a:ext cx="20710255" cy="2014078"/>
              </a:xfrm>
              <a:prstGeom prst="rect">
                <a:avLst/>
              </a:prstGeom>
              <a:blipFill>
                <a:blip r:embed="rId2"/>
                <a:stretch>
                  <a:fillRect b="-13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7767A16F-120C-4646-85DD-E7312960DA6C}"/>
              </a:ext>
            </a:extLst>
          </p:cNvPr>
          <p:cNvSpPr txBox="1"/>
          <p:nvPr/>
        </p:nvSpPr>
        <p:spPr>
          <a:xfrm>
            <a:off x="4132150" y="8208777"/>
            <a:ext cx="19302111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Theo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Pythagore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mệnh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P 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 Q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Q 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 P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đều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đúng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Do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mệnh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P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Q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tương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đương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phát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mệnh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:</a:t>
            </a:r>
            <a:endParaRPr lang="en-US" sz="44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B30DBF-DEED-4B77-B478-EB3C8B4A8C70}"/>
                  </a:ext>
                </a:extLst>
              </p:cNvPr>
              <p:cNvSpPr txBox="1"/>
              <p:nvPr/>
            </p:nvSpPr>
            <p:spPr>
              <a:xfrm>
                <a:off x="4103022" y="10965359"/>
                <a:ext cx="1890937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“Tam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”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B30DBF-DEED-4B77-B478-EB3C8B4A8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022" y="10965359"/>
                <a:ext cx="18909378" cy="769441"/>
              </a:xfrm>
              <a:prstGeom prst="rect">
                <a:avLst/>
              </a:prstGeom>
              <a:blipFill>
                <a:blip r:embed="rId3"/>
                <a:stretch>
                  <a:fillRect l="-548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FFC1A24-00F1-41D8-9333-6A34E3580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609" y="2938922"/>
            <a:ext cx="20278991" cy="201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40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070450" y="2808378"/>
            <a:ext cx="22551550" cy="4278221"/>
            <a:chOff x="805896" y="3461488"/>
            <a:chExt cx="23983858" cy="6418662"/>
          </a:xfrm>
        </p:grpSpPr>
        <p:sp>
          <p:nvSpPr>
            <p:cNvPr id="55" name="Right Triangle 54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Triangle 55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05896" y="3461488"/>
              <a:ext cx="23983858" cy="6418662"/>
              <a:chOff x="805896" y="3461488"/>
              <a:chExt cx="23983858" cy="6418662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805896" y="3696071"/>
                <a:ext cx="23983858" cy="6184079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Same Side Corner Rectangle 58"/>
              <p:cNvSpPr/>
              <p:nvPr/>
            </p:nvSpPr>
            <p:spPr>
              <a:xfrm flipV="1">
                <a:off x="1380101" y="3682445"/>
                <a:ext cx="4334035" cy="170494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934153" y="3461488"/>
                <a:ext cx="3779983" cy="1385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6</a:t>
                </a:r>
                <a:endParaRPr lang="vi-VN" sz="54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47742" y="1947270"/>
            <a:ext cx="16973458" cy="844619"/>
            <a:chOff x="168274" y="1878677"/>
            <a:chExt cx="16973458" cy="844617"/>
          </a:xfrm>
        </p:grpSpPr>
        <p:sp>
          <p:nvSpPr>
            <p:cNvPr id="5" name="Rounded Rectangle 4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34392" y="196924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2732" y="1878677"/>
              <a:ext cx="148590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 ĐẢO. HAI MỆNH ĐỀ TƯƠNG ĐƯƠNG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29089" y="3581400"/>
                <a:ext cx="21588111" cy="326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                                Cho tam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BC.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Từ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mệnh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đề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sau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:</a:t>
                </a:r>
                <a:endParaRPr lang="en-US" sz="44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       P : “ Tam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”  ;     Q : “ Tam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”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P 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Q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 Q 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P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xác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định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tính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đúng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sai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mệnh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đề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đó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Nếu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cả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hai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mệnh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đề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trên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đều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đúng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hãy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phát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biểu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mệnh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đề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tương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đương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44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089" y="3581400"/>
                <a:ext cx="21588111" cy="3262432"/>
              </a:xfrm>
              <a:prstGeom prst="rect">
                <a:avLst/>
              </a:prstGeom>
              <a:blipFill>
                <a:blip r:embed="rId2"/>
                <a:stretch>
                  <a:fillRect t="-3738" b="-8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60"/>
          <p:cNvGrpSpPr/>
          <p:nvPr/>
        </p:nvGrpSpPr>
        <p:grpSpPr>
          <a:xfrm>
            <a:off x="1013860" y="7236482"/>
            <a:ext cx="3030853" cy="800220"/>
            <a:chOff x="1353692" y="6266120"/>
            <a:chExt cx="2996405" cy="885308"/>
          </a:xfrm>
        </p:grpSpPr>
        <p:sp>
          <p:nvSpPr>
            <p:cNvPr id="44" name="Freeform 20"/>
            <p:cNvSpPr>
              <a:spLocks/>
            </p:cNvSpPr>
            <p:nvPr/>
          </p:nvSpPr>
          <p:spPr bwMode="auto">
            <a:xfrm rot="16200000" flipV="1">
              <a:off x="2437579" y="5238910"/>
              <a:ext cx="828631" cy="2996405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95102" y="6266120"/>
              <a:ext cx="1220600" cy="885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HD: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5B9DFE8-F10A-475D-ADC5-3494D27AC891}"/>
              </a:ext>
            </a:extLst>
          </p:cNvPr>
          <p:cNvSpPr txBox="1"/>
          <p:nvPr/>
        </p:nvSpPr>
        <p:spPr>
          <a:xfrm>
            <a:off x="4379047" y="7386630"/>
            <a:ext cx="9581625" cy="99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mệnh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P 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 Q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Q 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 P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đều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đúng</a:t>
            </a:r>
            <a:r>
              <a:rPr lang="en-US" sz="4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44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67A16F-120C-4646-85DD-E7312960DA6C}"/>
                  </a:ext>
                </a:extLst>
              </p:cNvPr>
              <p:cNvSpPr txBox="1"/>
              <p:nvPr/>
            </p:nvSpPr>
            <p:spPr>
              <a:xfrm>
                <a:off x="4402954" y="8699824"/>
                <a:ext cx="19302111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: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“ Tam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”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67A16F-120C-4646-85DD-E7312960D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954" y="8699824"/>
                <a:ext cx="19302111" cy="1600438"/>
              </a:xfrm>
              <a:prstGeom prst="rect">
                <a:avLst/>
              </a:prstGeom>
              <a:blipFill>
                <a:blip r:embed="rId3"/>
                <a:stretch>
                  <a:fillRect l="-1263" t="-7224" b="-17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822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742" y="1947270"/>
            <a:ext cx="16973458" cy="844619"/>
            <a:chOff x="168274" y="1878677"/>
            <a:chExt cx="16973458" cy="844617"/>
          </a:xfrm>
        </p:grpSpPr>
        <p:sp>
          <p:nvSpPr>
            <p:cNvPr id="5" name="Rounded Rectangle 4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34392" y="196924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2732" y="1878677"/>
              <a:ext cx="148590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KÍ HIỆU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, </a:t>
              </a:r>
              <a:r>
                <a:rPr lang="en-US" sz="4800" b="1" dirty="0">
                  <a:solidFill>
                    <a:srgbClr val="135F82"/>
                  </a:solidFill>
                  <a:sym typeface="Symbol" pitchFamily="18" charset="2"/>
                </a:rPr>
                <a:t>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59CBF1D-8771-4DCA-B2AA-3E112FD53D3C}"/>
              </a:ext>
            </a:extLst>
          </p:cNvPr>
          <p:cNvGrpSpPr/>
          <p:nvPr/>
        </p:nvGrpSpPr>
        <p:grpSpPr>
          <a:xfrm>
            <a:off x="1070450" y="2549012"/>
            <a:ext cx="22551550" cy="3784339"/>
            <a:chOff x="805896" y="3480127"/>
            <a:chExt cx="23983858" cy="6400023"/>
          </a:xfrm>
        </p:grpSpPr>
        <p:sp>
          <p:nvSpPr>
            <p:cNvPr id="93" name="Right Triangle 92">
              <a:extLst>
                <a:ext uri="{FF2B5EF4-FFF2-40B4-BE49-F238E27FC236}">
                  <a16:creationId xmlns:a16="http://schemas.microsoft.com/office/drawing/2014/main" id="{6C73E34D-35FB-44F5-8A41-588299195359}"/>
                </a:ext>
              </a:extLst>
            </p:cNvPr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ight Triangle 93">
              <a:extLst>
                <a:ext uri="{FF2B5EF4-FFF2-40B4-BE49-F238E27FC236}">
                  <a16:creationId xmlns:a16="http://schemas.microsoft.com/office/drawing/2014/main" id="{87BF7710-C514-44C5-8273-725CB49A0E20}"/>
                </a:ext>
              </a:extLst>
            </p:cNvPr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ed Rectangle 57">
              <a:extLst>
                <a:ext uri="{FF2B5EF4-FFF2-40B4-BE49-F238E27FC236}">
                  <a16:creationId xmlns:a16="http://schemas.microsoft.com/office/drawing/2014/main" id="{C9F70AB2-3DB5-44D0-9864-B7C2E9E491A7}"/>
                </a:ext>
              </a:extLst>
            </p:cNvPr>
            <p:cNvSpPr/>
            <p:nvPr/>
          </p:nvSpPr>
          <p:spPr>
            <a:xfrm>
              <a:off x="805896" y="3696071"/>
              <a:ext cx="23983858" cy="6184079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CF22622-4A30-49C8-BF9C-0D3E185ED4A8}"/>
                  </a:ext>
                </a:extLst>
              </p:cNvPr>
              <p:cNvSpPr txBox="1"/>
              <p:nvPr/>
            </p:nvSpPr>
            <p:spPr>
              <a:xfrm>
                <a:off x="1836521" y="11148738"/>
                <a:ext cx="7655615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“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∀ 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n chia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hết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3”.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CF22622-4A30-49C8-BF9C-0D3E185ED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521" y="11148738"/>
                <a:ext cx="7655615" cy="768031"/>
              </a:xfrm>
              <a:prstGeom prst="rect">
                <a:avLst/>
              </a:prstGeom>
              <a:blipFill>
                <a:blip r:embed="rId5"/>
                <a:stretch>
                  <a:fillRect l="-3185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08FCDED-AECF-4327-B9B3-883A59E3CCB0}"/>
                  </a:ext>
                </a:extLst>
              </p:cNvPr>
              <p:cNvSpPr txBox="1"/>
              <p:nvPr/>
            </p:nvSpPr>
            <p:spPr>
              <a:xfrm>
                <a:off x="11811000" y="11236744"/>
                <a:ext cx="12196916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b) “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∃ 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n chia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hết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3”.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08FCDED-AECF-4327-B9B3-883A59E3C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11236744"/>
                <a:ext cx="12196916" cy="768031"/>
              </a:xfrm>
              <a:prstGeom prst="rect">
                <a:avLst/>
              </a:prstGeom>
              <a:blipFill>
                <a:blip r:embed="rId6"/>
                <a:stretch>
                  <a:fillRect l="-2050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67137B4-F957-4E5A-B72B-6C326EB94DA2}"/>
                  </a:ext>
                </a:extLst>
              </p:cNvPr>
              <p:cNvSpPr txBox="1"/>
              <p:nvPr/>
            </p:nvSpPr>
            <p:spPr>
              <a:xfrm>
                <a:off x="2438400" y="12075393"/>
                <a:ext cx="8229600" cy="706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Kí</a:t>
                </a:r>
                <a:r>
                  <a:rPr lang="en-US" sz="4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hiệu</a:t>
                </a:r>
                <a:r>
                  <a:rPr lang="en-US" sz="4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</m:t>
                    </m:r>
                    <m:r>
                      <a:rPr lang="en-US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”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đọc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“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mọi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”.</a:t>
                </a:r>
                <a:endParaRPr lang="en-US" sz="40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67137B4-F957-4E5A-B72B-6C326EB94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2075393"/>
                <a:ext cx="8229600" cy="706540"/>
              </a:xfrm>
              <a:prstGeom prst="rect">
                <a:avLst/>
              </a:prstGeom>
              <a:blipFill>
                <a:blip r:embed="rId7"/>
                <a:stretch>
                  <a:fillRect l="-2593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760996A-18CD-4E47-AAD2-F85B5E653C02}"/>
                  </a:ext>
                </a:extLst>
              </p:cNvPr>
              <p:cNvSpPr txBox="1"/>
              <p:nvPr/>
            </p:nvSpPr>
            <p:spPr>
              <a:xfrm>
                <a:off x="11958484" y="12120750"/>
                <a:ext cx="1219691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hi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"∃"</m:t>
                    </m:r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đọc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“</a:t>
                </a:r>
                <a:r>
                  <a:rPr lang="en-US" sz="4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tồn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tại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hoặc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“ </a:t>
                </a:r>
                <a:r>
                  <a:rPr lang="en-US" sz="4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” (</a:t>
                </a:r>
                <a:r>
                  <a:rPr lang="en-US" sz="4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tồn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tại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n-US" sz="4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hoặc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“</a:t>
                </a:r>
                <a:r>
                  <a:rPr lang="en-US" sz="4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ít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nhất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” (</a:t>
                </a:r>
                <a:r>
                  <a:rPr lang="en-US" sz="4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tồn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tại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ít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nhất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760996A-18CD-4E47-AAD2-F85B5E653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8484" y="12120750"/>
                <a:ext cx="12196916" cy="1323439"/>
              </a:xfrm>
              <a:prstGeom prst="rect">
                <a:avLst/>
              </a:prstGeom>
              <a:blipFill>
                <a:blip r:embed="rId8"/>
                <a:stretch>
                  <a:fillRect l="-1799"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117AA4C-41E4-4BE9-B225-104C47E16F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2850254"/>
            <a:ext cx="22082373" cy="3318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CBF56E-F6B0-40A8-AD49-7DD1820F74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5021" y="6400800"/>
            <a:ext cx="18916374" cy="446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67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  <p:bldP spid="1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A0C6F20-052D-4C34-8F39-3F7084F8848C}"/>
                  </a:ext>
                </a:extLst>
              </p:cNvPr>
              <p:cNvSpPr txBox="1"/>
              <p:nvPr/>
            </p:nvSpPr>
            <p:spPr>
              <a:xfrm>
                <a:off x="1272792" y="7245046"/>
                <a:ext cx="18844008" cy="1594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a) 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P: “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+1&gt;0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”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mệnh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đề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đúng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44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Xét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tùy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ý, ta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+1≥1&gt;0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Vậy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P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mệnh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đề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đúng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44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A0C6F20-052D-4C34-8F39-3F7084F88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792" y="7245046"/>
                <a:ext cx="18844008" cy="1594154"/>
              </a:xfrm>
              <a:prstGeom prst="rect">
                <a:avLst/>
              </a:prstGeom>
              <a:blipFill>
                <a:blip r:embed="rId3"/>
                <a:stretch>
                  <a:fillRect l="-1326" t="-8015" b="-17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4F56D08-B17C-4941-B947-EA96289642E5}"/>
                  </a:ext>
                </a:extLst>
              </p:cNvPr>
              <p:cNvSpPr txBox="1"/>
              <p:nvPr/>
            </p:nvSpPr>
            <p:spPr>
              <a:xfrm>
                <a:off x="1277708" y="9458052"/>
                <a:ext cx="18844008" cy="1590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b) Q: “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chia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hết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6”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mệnh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đề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sai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44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Chọn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ta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không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chia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hết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6.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Vậy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Q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mệnh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đề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sai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44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4F56D08-B17C-4941-B947-EA9628964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708" y="9458052"/>
                <a:ext cx="18844008" cy="1590948"/>
              </a:xfrm>
              <a:prstGeom prst="rect">
                <a:avLst/>
              </a:prstGeom>
              <a:blipFill>
                <a:blip r:embed="rId4"/>
                <a:stretch>
                  <a:fillRect l="-1326" t="-8429" b="-17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DDE77263-683D-4A3B-8DD8-87FACE20E508}"/>
              </a:ext>
            </a:extLst>
          </p:cNvPr>
          <p:cNvSpPr txBox="1"/>
          <p:nvPr/>
        </p:nvSpPr>
        <p:spPr>
          <a:xfrm>
            <a:off x="1143000" y="11580345"/>
            <a:ext cx="10363200" cy="764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i="1" dirty="0" err="1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Lưu</a:t>
            </a:r>
            <a:r>
              <a:rPr lang="en-US" sz="4400" i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ý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cách</a:t>
            </a:r>
            <a:r>
              <a:rPr lang="en-US" sz="4400" i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chứng</a:t>
            </a:r>
            <a:r>
              <a:rPr lang="en-US" sz="4400" i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minh</a:t>
            </a:r>
            <a:r>
              <a:rPr lang="en-US" sz="4400" i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mệnh</a:t>
            </a:r>
            <a:r>
              <a:rPr lang="en-US" sz="4400" i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đề</a:t>
            </a:r>
            <a:r>
              <a:rPr lang="en-US" sz="4400" i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“</a:t>
            </a:r>
            <a:r>
              <a:rPr lang="en-US" sz="4400" i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”, “” .</a:t>
            </a:r>
            <a:endParaRPr lang="en-US" sz="4400" i="1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7A977E8-1967-4DA1-A62F-0215808629F5}"/>
              </a:ext>
            </a:extLst>
          </p:cNvPr>
          <p:cNvGrpSpPr/>
          <p:nvPr/>
        </p:nvGrpSpPr>
        <p:grpSpPr>
          <a:xfrm>
            <a:off x="247742" y="1947270"/>
            <a:ext cx="16973458" cy="844619"/>
            <a:chOff x="168274" y="1878677"/>
            <a:chExt cx="16973458" cy="844617"/>
          </a:xfrm>
        </p:grpSpPr>
        <p:sp>
          <p:nvSpPr>
            <p:cNvPr id="81" name="Rounded Rectangle 4">
              <a:extLst>
                <a:ext uri="{FF2B5EF4-FFF2-40B4-BE49-F238E27FC236}">
                  <a16:creationId xmlns:a16="http://schemas.microsoft.com/office/drawing/2014/main" id="{EDF263E8-0E9C-4371-AEE9-35DA090CAB46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9E85CD9-6243-40C5-B700-02342E2FD7BB}"/>
                </a:ext>
              </a:extLst>
            </p:cNvPr>
            <p:cNvSpPr txBox="1"/>
            <p:nvPr/>
          </p:nvSpPr>
          <p:spPr>
            <a:xfrm>
              <a:off x="934392" y="196924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E42BE5C-A638-4FB3-9EA3-27BDE8BBBA6D}"/>
                </a:ext>
              </a:extLst>
            </p:cNvPr>
            <p:cNvSpPr txBox="1"/>
            <p:nvPr/>
          </p:nvSpPr>
          <p:spPr>
            <a:xfrm>
              <a:off x="2282732" y="1878677"/>
              <a:ext cx="148590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KÍ HIỆU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, </a:t>
              </a:r>
              <a:r>
                <a:rPr lang="en-US" sz="4800" b="1" dirty="0">
                  <a:solidFill>
                    <a:srgbClr val="135F82"/>
                  </a:solidFill>
                  <a:sym typeface="Symbol" pitchFamily="18" charset="2"/>
                </a:rPr>
                <a:t>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220D4D1-1F57-4F85-A079-27B19CCD3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359" y="3056562"/>
            <a:ext cx="19191724" cy="38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69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FFAACDBC-FC44-4979-B142-0B00ED61B4C2}"/>
              </a:ext>
            </a:extLst>
          </p:cNvPr>
          <p:cNvGrpSpPr/>
          <p:nvPr/>
        </p:nvGrpSpPr>
        <p:grpSpPr>
          <a:xfrm>
            <a:off x="247742" y="1676400"/>
            <a:ext cx="16973458" cy="844619"/>
            <a:chOff x="168274" y="1878677"/>
            <a:chExt cx="16973458" cy="844617"/>
          </a:xfrm>
        </p:grpSpPr>
        <p:sp>
          <p:nvSpPr>
            <p:cNvPr id="40" name="Rounded Rectangle 4">
              <a:extLst>
                <a:ext uri="{FF2B5EF4-FFF2-40B4-BE49-F238E27FC236}">
                  <a16:creationId xmlns:a16="http://schemas.microsoft.com/office/drawing/2014/main" id="{62A93321-AA91-4770-A40D-E9B7D4471CD0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929554-77C9-4A75-8BD9-0C7333001B56}"/>
                </a:ext>
              </a:extLst>
            </p:cNvPr>
            <p:cNvSpPr txBox="1"/>
            <p:nvPr/>
          </p:nvSpPr>
          <p:spPr>
            <a:xfrm>
              <a:off x="934392" y="196924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7740317-BA62-439F-9350-BC867757064E}"/>
                </a:ext>
              </a:extLst>
            </p:cNvPr>
            <p:cNvSpPr txBox="1"/>
            <p:nvPr/>
          </p:nvSpPr>
          <p:spPr>
            <a:xfrm>
              <a:off x="2282732" y="1878677"/>
              <a:ext cx="148590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KÍ HIỆU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, </a:t>
              </a:r>
              <a:r>
                <a:rPr lang="en-US" sz="4800" b="1" dirty="0">
                  <a:solidFill>
                    <a:srgbClr val="135F82"/>
                  </a:solidFill>
                  <a:sym typeface="Symbol" pitchFamily="18" charset="2"/>
                </a:rPr>
                <a:t>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198AACF-80C2-46CF-B0AD-A9E42C9E4E0E}"/>
              </a:ext>
            </a:extLst>
          </p:cNvPr>
          <p:cNvGrpSpPr/>
          <p:nvPr/>
        </p:nvGrpSpPr>
        <p:grpSpPr>
          <a:xfrm>
            <a:off x="1143000" y="2362200"/>
            <a:ext cx="18815600" cy="4648200"/>
            <a:chOff x="805896" y="3480127"/>
            <a:chExt cx="23983858" cy="6400023"/>
          </a:xfrm>
        </p:grpSpPr>
        <p:sp>
          <p:nvSpPr>
            <p:cNvPr id="44" name="Right Triangle 43">
              <a:extLst>
                <a:ext uri="{FF2B5EF4-FFF2-40B4-BE49-F238E27FC236}">
                  <a16:creationId xmlns:a16="http://schemas.microsoft.com/office/drawing/2014/main" id="{CFEAD694-91E7-4DFE-809B-6F6745577E2B}"/>
                </a:ext>
              </a:extLst>
            </p:cNvPr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Triangle 44">
              <a:extLst>
                <a:ext uri="{FF2B5EF4-FFF2-40B4-BE49-F238E27FC236}">
                  <a16:creationId xmlns:a16="http://schemas.microsoft.com/office/drawing/2014/main" id="{3671FB98-8DBE-4F1E-9143-177E35F4CDD0}"/>
                </a:ext>
              </a:extLst>
            </p:cNvPr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57">
              <a:extLst>
                <a:ext uri="{FF2B5EF4-FFF2-40B4-BE49-F238E27FC236}">
                  <a16:creationId xmlns:a16="http://schemas.microsoft.com/office/drawing/2014/main" id="{F2831D86-3C16-41CA-8222-98CA14FB91E3}"/>
                </a:ext>
              </a:extLst>
            </p:cNvPr>
            <p:cNvSpPr/>
            <p:nvPr/>
          </p:nvSpPr>
          <p:spPr>
            <a:xfrm>
              <a:off x="805896" y="3696071"/>
              <a:ext cx="23983858" cy="6184079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EE573E8-2EFC-407D-9241-5F90BBA55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546" y="2667000"/>
            <a:ext cx="17664650" cy="4015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6A1C8F-4EA0-4F83-8924-0DDF1F30B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657" y="6784653"/>
            <a:ext cx="14602544" cy="3817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630CBD-4846-45F9-9A56-DE6D9E00E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960" y="10477500"/>
            <a:ext cx="1572564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FFAACDBC-FC44-4979-B142-0B00ED61B4C2}"/>
              </a:ext>
            </a:extLst>
          </p:cNvPr>
          <p:cNvGrpSpPr/>
          <p:nvPr/>
        </p:nvGrpSpPr>
        <p:grpSpPr>
          <a:xfrm>
            <a:off x="247742" y="1947270"/>
            <a:ext cx="16973458" cy="844619"/>
            <a:chOff x="168274" y="1878677"/>
            <a:chExt cx="16973458" cy="844617"/>
          </a:xfrm>
        </p:grpSpPr>
        <p:sp>
          <p:nvSpPr>
            <p:cNvPr id="40" name="Rounded Rectangle 4">
              <a:extLst>
                <a:ext uri="{FF2B5EF4-FFF2-40B4-BE49-F238E27FC236}">
                  <a16:creationId xmlns:a16="http://schemas.microsoft.com/office/drawing/2014/main" id="{62A93321-AA91-4770-A40D-E9B7D4471CD0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929554-77C9-4A75-8BD9-0C7333001B56}"/>
                </a:ext>
              </a:extLst>
            </p:cNvPr>
            <p:cNvSpPr txBox="1"/>
            <p:nvPr/>
          </p:nvSpPr>
          <p:spPr>
            <a:xfrm>
              <a:off x="934392" y="196924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7740317-BA62-439F-9350-BC867757064E}"/>
                </a:ext>
              </a:extLst>
            </p:cNvPr>
            <p:cNvSpPr txBox="1"/>
            <p:nvPr/>
          </p:nvSpPr>
          <p:spPr>
            <a:xfrm>
              <a:off x="2282732" y="1878677"/>
              <a:ext cx="148590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KÍ HIỆU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, </a:t>
              </a:r>
              <a:r>
                <a:rPr lang="en-US" sz="4800" b="1" dirty="0">
                  <a:solidFill>
                    <a:srgbClr val="135F82"/>
                  </a:solidFill>
                  <a:sym typeface="Symbol" pitchFamily="18" charset="2"/>
                </a:rPr>
                <a:t>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198AACF-80C2-46CF-B0AD-A9E42C9E4E0E}"/>
              </a:ext>
            </a:extLst>
          </p:cNvPr>
          <p:cNvGrpSpPr/>
          <p:nvPr/>
        </p:nvGrpSpPr>
        <p:grpSpPr>
          <a:xfrm>
            <a:off x="3530342" y="2716158"/>
            <a:ext cx="14859001" cy="3608442"/>
            <a:chOff x="805896" y="3480127"/>
            <a:chExt cx="23983858" cy="6400023"/>
          </a:xfrm>
        </p:grpSpPr>
        <p:sp>
          <p:nvSpPr>
            <p:cNvPr id="44" name="Right Triangle 43">
              <a:extLst>
                <a:ext uri="{FF2B5EF4-FFF2-40B4-BE49-F238E27FC236}">
                  <a16:creationId xmlns:a16="http://schemas.microsoft.com/office/drawing/2014/main" id="{CFEAD694-91E7-4DFE-809B-6F6745577E2B}"/>
                </a:ext>
              </a:extLst>
            </p:cNvPr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Triangle 44">
              <a:extLst>
                <a:ext uri="{FF2B5EF4-FFF2-40B4-BE49-F238E27FC236}">
                  <a16:creationId xmlns:a16="http://schemas.microsoft.com/office/drawing/2014/main" id="{3671FB98-8DBE-4F1E-9143-177E35F4CDD0}"/>
                </a:ext>
              </a:extLst>
            </p:cNvPr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57">
              <a:extLst>
                <a:ext uri="{FF2B5EF4-FFF2-40B4-BE49-F238E27FC236}">
                  <a16:creationId xmlns:a16="http://schemas.microsoft.com/office/drawing/2014/main" id="{F2831D86-3C16-41CA-8222-98CA14FB91E3}"/>
                </a:ext>
              </a:extLst>
            </p:cNvPr>
            <p:cNvSpPr/>
            <p:nvPr/>
          </p:nvSpPr>
          <p:spPr>
            <a:xfrm>
              <a:off x="805896" y="3696071"/>
              <a:ext cx="23983858" cy="6184079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E630CBD-4846-45F9-9A56-DE6D9E00E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9595134"/>
            <a:ext cx="18824591" cy="37398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DE293F-B27F-4068-A966-43F866549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413" y="3014976"/>
            <a:ext cx="13690857" cy="3004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5A0553-BD1E-4EA3-99C4-08F6F1966514}"/>
                  </a:ext>
                </a:extLst>
              </p:cNvPr>
              <p:cNvSpPr txBox="1"/>
              <p:nvPr/>
            </p:nvSpPr>
            <p:spPr>
              <a:xfrm>
                <a:off x="3530342" y="6605297"/>
                <a:ext cx="18933318" cy="2709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Phủ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mệnh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∀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𝑅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|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|≥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”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mệnh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∃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𝑅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|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|&lt;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”.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b)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Phủ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mệnh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”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mệnh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+1≠0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”.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5A0553-BD1E-4EA3-99C4-08F6F1966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342" y="6605297"/>
                <a:ext cx="18933318" cy="2709140"/>
              </a:xfrm>
              <a:prstGeom prst="rect">
                <a:avLst/>
              </a:prstGeom>
              <a:blipFill>
                <a:blip r:embed="rId4"/>
                <a:stretch>
                  <a:fillRect l="-1288" r="-258" b="-9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6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9965D0-5AC5-470A-932F-9E89250022D5}"/>
                  </a:ext>
                </a:extLst>
              </p:cNvPr>
              <p:cNvSpPr txBox="1"/>
              <p:nvPr/>
            </p:nvSpPr>
            <p:spPr>
              <a:xfrm>
                <a:off x="3581400" y="6858000"/>
                <a:ext cx="18669000" cy="2697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Phủ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mệnh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∃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𝑍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n chia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hết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3” </a:t>
                </a: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mệnh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““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∀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𝑍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n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chia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hết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3”;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9965D0-5AC5-470A-932F-9E8925002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6858000"/>
                <a:ext cx="18669000" cy="2697085"/>
              </a:xfrm>
              <a:prstGeom prst="rect">
                <a:avLst/>
              </a:prstGeom>
              <a:blipFill>
                <a:blip r:embed="rId2"/>
                <a:stretch>
                  <a:fillRect l="-1339" b="-10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5EA14473-E658-41FF-BBCB-EEF0C47524EB}"/>
              </a:ext>
            </a:extLst>
          </p:cNvPr>
          <p:cNvGrpSpPr/>
          <p:nvPr/>
        </p:nvGrpSpPr>
        <p:grpSpPr>
          <a:xfrm>
            <a:off x="3581400" y="2133600"/>
            <a:ext cx="17754600" cy="3608442"/>
            <a:chOff x="805896" y="3480127"/>
            <a:chExt cx="23983858" cy="6400023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0D234335-0856-41FE-B547-4748584B9B2C}"/>
                </a:ext>
              </a:extLst>
            </p:cNvPr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918190A8-40B9-47A3-96A2-D2C5D5F8871E}"/>
                </a:ext>
              </a:extLst>
            </p:cNvPr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23DE09BE-C19A-46A1-9B61-4DC7D5A14320}"/>
                </a:ext>
              </a:extLst>
            </p:cNvPr>
            <p:cNvSpPr/>
            <p:nvPr/>
          </p:nvSpPr>
          <p:spPr>
            <a:xfrm>
              <a:off x="805896" y="3696071"/>
              <a:ext cx="23983858" cy="6184079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E35276F-A0EB-484D-9C97-D2B29CD2C01E}"/>
              </a:ext>
            </a:extLst>
          </p:cNvPr>
          <p:cNvSpPr txBox="1"/>
          <p:nvPr/>
        </p:nvSpPr>
        <p:spPr>
          <a:xfrm>
            <a:off x="4343400" y="2402850"/>
            <a:ext cx="14944448" cy="3235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7: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Tồn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3;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B828BD-B4E4-4AF6-93DB-BDA79562BFBC}"/>
                  </a:ext>
                </a:extLst>
              </p:cNvPr>
              <p:cNvSpPr txBox="1"/>
              <p:nvPr/>
            </p:nvSpPr>
            <p:spPr>
              <a:xfrm>
                <a:off x="3490639" y="9753600"/>
                <a:ext cx="16245161" cy="2378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Phủ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mệnh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thập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dưới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dạng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”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mệnh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∃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thập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dưới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dạng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”.</a:t>
                </a:r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B828BD-B4E4-4AF6-93DB-BDA79562B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639" y="9753600"/>
                <a:ext cx="16245161" cy="2378921"/>
              </a:xfrm>
              <a:prstGeom prst="rect">
                <a:avLst/>
              </a:prstGeom>
              <a:blipFill>
                <a:blip r:embed="rId3"/>
                <a:stretch>
                  <a:fillRect l="-1351" b="-9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710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1" name="Picture 2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068" y="12414250"/>
            <a:ext cx="461433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535" y="11925299"/>
            <a:ext cx="3175000" cy="135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69" y="7975599"/>
            <a:ext cx="4169832" cy="531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835" y="11071223"/>
            <a:ext cx="5283200" cy="127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4133" y="10623550"/>
            <a:ext cx="4288368" cy="127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1" y="10541000"/>
            <a:ext cx="9156699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35" y="9915523"/>
            <a:ext cx="12335933" cy="156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69" y="7975599"/>
            <a:ext cx="579966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533" y="9220199"/>
            <a:ext cx="535516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535" y="8648699"/>
            <a:ext cx="512656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1" y="8124824"/>
            <a:ext cx="12293600" cy="207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67" y="7947023"/>
            <a:ext cx="9262533" cy="11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68" y="7962899"/>
            <a:ext cx="494453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2" y="5508623"/>
            <a:ext cx="16319501" cy="18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134" y="5162549"/>
            <a:ext cx="342053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135" y="4508500"/>
            <a:ext cx="375073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4692649"/>
            <a:ext cx="9740901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35" y="5359399"/>
            <a:ext cx="6125632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461250"/>
            <a:ext cx="229023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8610600" y="1325562"/>
            <a:ext cx="6962774" cy="960438"/>
            <a:chOff x="13477876" y="4114800"/>
            <a:chExt cx="6962774" cy="960438"/>
          </a:xfrm>
        </p:grpSpPr>
        <p:sp>
          <p:nvSpPr>
            <p:cNvPr id="48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8E70993-1BD6-2BF9-4F29-579A174C2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709476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02A9B4-CFB9-0675-351C-3C13597398F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619" y="2517765"/>
            <a:ext cx="12483582" cy="1212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B20611-9166-6133-82A6-EBE27E787A1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24" y="3253318"/>
            <a:ext cx="8837934" cy="705905"/>
          </a:xfrm>
          <a:prstGeom prst="rect">
            <a:avLst/>
          </a:prstGeom>
        </p:spPr>
      </p:pic>
      <p:pic>
        <p:nvPicPr>
          <p:cNvPr id="8207" name="Picture 15">
            <a:extLst>
              <a:ext uri="{FF2B5EF4-FFF2-40B4-BE49-F238E27FC236}">
                <a16:creationId xmlns:a16="http://schemas.microsoft.com/office/drawing/2014/main" id="{312EAB2C-1902-A880-85E7-CE232150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18" y="3654423"/>
            <a:ext cx="8061151" cy="108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68BC5F-ED6B-C06D-67A3-13E84A4E406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24" y="2862788"/>
            <a:ext cx="4561343" cy="480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77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15000" y="-2667000"/>
            <a:ext cx="12344401" cy="6208650"/>
            <a:chOff x="7795284" y="3480127"/>
            <a:chExt cx="11353800" cy="16175556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795284" y="16624360"/>
              <a:ext cx="11353800" cy="3031323"/>
              <a:chOff x="7795284" y="16624360"/>
              <a:chExt cx="11353800" cy="3031323"/>
            </a:xfrm>
          </p:grpSpPr>
          <p:sp>
            <p:nvSpPr>
              <p:cNvPr id="7" name="Round Same Side Corner Rectangle 6"/>
              <p:cNvSpPr/>
              <p:nvPr/>
            </p:nvSpPr>
            <p:spPr>
              <a:xfrm flipV="1">
                <a:off x="7795284" y="16624360"/>
                <a:ext cx="11353800" cy="303132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7" y="17738914"/>
                <a:ext cx="8081995" cy="802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7CE0689-8F52-4592-94B8-C9936E89129B}"/>
              </a:ext>
            </a:extLst>
          </p:cNvPr>
          <p:cNvSpPr txBox="1"/>
          <p:nvPr/>
        </p:nvSpPr>
        <p:spPr>
          <a:xfrm>
            <a:off x="1752600" y="4267200"/>
            <a:ext cx="214272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Hoạt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: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Cả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lớp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chia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cùng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thảo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luận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nội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dung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câu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hỏi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? </a:t>
            </a:r>
          </a:p>
          <a:p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                        GV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sẽ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chọn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bất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kỳ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trả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lời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nhận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xét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.  </a:t>
            </a:r>
            <a:endParaRPr lang="vi-VN" sz="4400" i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9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2332034" y="1600200"/>
            <a:ext cx="169414" cy="113513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/>
          </a:p>
        </p:txBody>
      </p:sp>
      <p:sp>
        <p:nvSpPr>
          <p:cNvPr id="4" name="Right Triangle 3"/>
          <p:cNvSpPr/>
          <p:nvPr/>
        </p:nvSpPr>
        <p:spPr>
          <a:xfrm flipH="1">
            <a:off x="7464547" y="1603629"/>
            <a:ext cx="169414" cy="113513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/>
          </a:p>
        </p:txBody>
      </p:sp>
      <p:sp>
        <p:nvSpPr>
          <p:cNvPr id="7" name="Round Same Side Corner Rectangle 6"/>
          <p:cNvSpPr/>
          <p:nvPr/>
        </p:nvSpPr>
        <p:spPr>
          <a:xfrm rot="10800000" flipV="1">
            <a:off x="8229600" y="1746971"/>
            <a:ext cx="9946829" cy="85176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SÁCH GIÁO KHOA</a:t>
            </a:r>
            <a:endParaRPr lang="vi-VN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332EFC-9049-4F3A-BF7C-F5ABD9021000}"/>
              </a:ext>
            </a:extLst>
          </p:cNvPr>
          <p:cNvSpPr txBox="1"/>
          <p:nvPr/>
        </p:nvSpPr>
        <p:spPr>
          <a:xfrm>
            <a:off x="3178426" y="8222159"/>
            <a:ext cx="1615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Hoạt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: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1, 2 </a:t>
            </a:r>
            <a:r>
              <a:rPr lang="en-US" sz="4400" i="1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bài 1 + bài 2 câu  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a, b. </a:t>
            </a:r>
            <a:r>
              <a:rPr lang="en-US" sz="4400" i="1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3,4 làm bài 1 + bài 2 câu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c,d</a:t>
            </a:r>
            <a:endParaRPr lang="vi-VN" sz="4400" i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DFA8A0-0D83-47D9-9F03-AE1DEEE8862C}"/>
              </a:ext>
            </a:extLst>
          </p:cNvPr>
          <p:cNvSpPr txBox="1"/>
          <p:nvPr/>
        </p:nvSpPr>
        <p:spPr>
          <a:xfrm>
            <a:off x="1493520" y="9169574"/>
            <a:ext cx="22329817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F16BCC-5F0A-4BD5-A1AF-C6F6FA441AD4}"/>
              </a:ext>
            </a:extLst>
          </p:cNvPr>
          <p:cNvSpPr txBox="1"/>
          <p:nvPr/>
        </p:nvSpPr>
        <p:spPr>
          <a:xfrm>
            <a:off x="1475062" y="10026800"/>
            <a:ext cx="7480689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a,b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4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B6707C-E1DD-46B6-897C-D848ABA92BBE}"/>
              </a:ext>
            </a:extLst>
          </p:cNvPr>
          <p:cNvSpPr txBox="1"/>
          <p:nvPr/>
        </p:nvSpPr>
        <p:spPr>
          <a:xfrm>
            <a:off x="1328031" y="11268041"/>
            <a:ext cx="9927595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c,d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4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3027FC-8D08-4864-8696-49601B26F630}"/>
              </a:ext>
            </a:extLst>
          </p:cNvPr>
          <p:cNvGrpSpPr/>
          <p:nvPr/>
        </p:nvGrpSpPr>
        <p:grpSpPr>
          <a:xfrm>
            <a:off x="2073526" y="2725715"/>
            <a:ext cx="18364200" cy="5503885"/>
            <a:chOff x="2073526" y="2725715"/>
            <a:chExt cx="18364200" cy="5503885"/>
          </a:xfrm>
        </p:grpSpPr>
        <p:sp>
          <p:nvSpPr>
            <p:cNvPr id="6" name="Rounded Rectangle 5"/>
            <p:cNvSpPr/>
            <p:nvPr/>
          </p:nvSpPr>
          <p:spPr>
            <a:xfrm>
              <a:off x="2073526" y="2725715"/>
              <a:ext cx="18364200" cy="5503885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5F0088E-691D-4D81-B06A-2F0C64832D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18"/>
            <a:stretch/>
          </p:blipFill>
          <p:spPr>
            <a:xfrm>
              <a:off x="2638492" y="3044149"/>
              <a:ext cx="17325907" cy="4820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776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67"/>
          <p:cNvGrpSpPr/>
          <p:nvPr/>
        </p:nvGrpSpPr>
        <p:grpSpPr>
          <a:xfrm>
            <a:off x="1444583" y="1802687"/>
            <a:ext cx="4412902" cy="940513"/>
            <a:chOff x="1311958" y="3405486"/>
            <a:chExt cx="4394042" cy="940513"/>
          </a:xfrm>
        </p:grpSpPr>
        <p:sp>
          <p:nvSpPr>
            <p:cNvPr id="42" name="Freeform 20"/>
            <p:cNvSpPr>
              <a:spLocks/>
            </p:cNvSpPr>
            <p:nvPr/>
          </p:nvSpPr>
          <p:spPr bwMode="auto">
            <a:xfrm rot="5400000">
              <a:off x="3492641" y="2099826"/>
              <a:ext cx="793396" cy="363332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48640" y="3467833"/>
              <a:ext cx="316389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i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Khởi</a:t>
              </a:r>
              <a:r>
                <a:rPr lang="en-US" sz="4600" b="1" i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i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động</a:t>
              </a:r>
              <a:endParaRPr lang="en-US" sz="4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4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661310" y="3025319"/>
            <a:ext cx="21427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Hoạt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: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Cả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lớp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chia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6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cùng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thảo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luận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nội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dung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câu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hỏi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?  </a:t>
            </a:r>
          </a:p>
          <a:p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                        GV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sẽ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chọn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bất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kỳ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trả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lời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nhận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xét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.  </a:t>
            </a:r>
            <a:endParaRPr lang="vi-VN" sz="4400" i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1C743CA-1E7E-4377-907E-FFBFB3E5FF11}"/>
              </a:ext>
            </a:extLst>
          </p:cNvPr>
          <p:cNvSpPr txBox="1"/>
          <p:nvPr/>
        </p:nvSpPr>
        <p:spPr>
          <a:xfrm>
            <a:off x="1444582" y="8985569"/>
            <a:ext cx="22329817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KL1: a)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H’Maryam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7040458-9138-42A4-A018-692B9487CEEA}"/>
              </a:ext>
            </a:extLst>
          </p:cNvPr>
          <p:cNvSpPr txBox="1"/>
          <p:nvPr/>
        </p:nvSpPr>
        <p:spPr>
          <a:xfrm>
            <a:off x="1444583" y="9906000"/>
            <a:ext cx="22116457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 2: b)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F4FE07D-AFC2-48C6-B0D4-58B55D05F34F}"/>
              </a:ext>
            </a:extLst>
          </p:cNvPr>
          <p:cNvSpPr txBox="1"/>
          <p:nvPr/>
        </p:nvSpPr>
        <p:spPr>
          <a:xfrm>
            <a:off x="1444582" y="10820400"/>
            <a:ext cx="22116457" cy="1492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H’Maryam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4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596DE4-8BBD-4275-BF84-0210BE06641F}"/>
              </a:ext>
            </a:extLst>
          </p:cNvPr>
          <p:cNvGrpSpPr/>
          <p:nvPr/>
        </p:nvGrpSpPr>
        <p:grpSpPr>
          <a:xfrm>
            <a:off x="1407711" y="4025562"/>
            <a:ext cx="18618603" cy="4706055"/>
            <a:chOff x="1407711" y="4025562"/>
            <a:chExt cx="18618603" cy="4706055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4F7B331-C33C-4886-9660-660F31166B92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05" b="7973"/>
            <a:stretch/>
          </p:blipFill>
          <p:spPr bwMode="auto">
            <a:xfrm>
              <a:off x="2743200" y="4590904"/>
              <a:ext cx="17283114" cy="4140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F784BD8-DD4B-4522-9DAD-3D79A0986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7711" y="4025562"/>
              <a:ext cx="2281242" cy="1185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5" grpId="0"/>
      <p:bldP spid="76" grpId="0"/>
      <p:bldP spid="7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2332034" y="1600200"/>
            <a:ext cx="169414" cy="113513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/>
          </a:p>
        </p:txBody>
      </p:sp>
      <p:sp>
        <p:nvSpPr>
          <p:cNvPr id="4" name="Right Triangle 3"/>
          <p:cNvSpPr/>
          <p:nvPr/>
        </p:nvSpPr>
        <p:spPr>
          <a:xfrm flipH="1">
            <a:off x="7464547" y="1603629"/>
            <a:ext cx="169414" cy="113513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/>
          </a:p>
        </p:txBody>
      </p:sp>
      <p:sp>
        <p:nvSpPr>
          <p:cNvPr id="7" name="Round Same Side Corner Rectangle 6"/>
          <p:cNvSpPr/>
          <p:nvPr/>
        </p:nvSpPr>
        <p:spPr>
          <a:xfrm rot="10800000" flipV="1">
            <a:off x="8229600" y="1746971"/>
            <a:ext cx="9946829" cy="85176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SÁCH GIÁO KHOA</a:t>
            </a:r>
            <a:endParaRPr lang="vi-VN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73526" y="2725716"/>
            <a:ext cx="20405474" cy="5023233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C2330-8E39-4C32-A9EC-43232A231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130" y="3203614"/>
            <a:ext cx="19105740" cy="4071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ED95A-FFC6-D456-2F38-E31DC89C5895}"/>
              </a:ext>
            </a:extLst>
          </p:cNvPr>
          <p:cNvSpPr txBox="1"/>
          <p:nvPr/>
        </p:nvSpPr>
        <p:spPr>
          <a:xfrm>
            <a:off x="1336539" y="7989492"/>
            <a:ext cx="22329817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78F4D2-2394-2D93-D686-53ED9072BC79}"/>
                  </a:ext>
                </a:extLst>
              </p:cNvPr>
              <p:cNvSpPr txBox="1"/>
              <p:nvPr/>
            </p:nvSpPr>
            <p:spPr>
              <a:xfrm>
                <a:off x="1336538" y="8998066"/>
                <a:ext cx="22329817" cy="1109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a)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𝐴</m:t>
                        </m:r>
                      </m:e>
                    </m:acc>
                  </m:oMath>
                </a14:m>
                <a:r>
                  <a:rPr lang="en-US"/>
                  <a:t>: 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5</m:t>
                        </m:r>
                      </m:num>
                      <m:den>
                        <m:r>
                          <a:rPr lang="en-US" i="1"/>
                          <m:t>1,2</m:t>
                        </m:r>
                      </m:den>
                    </m:f>
                  </m:oMath>
                </a14:m>
                <a:r>
                  <a:rPr lang="en-US"/>
                  <a:t> không là một phân số” Sai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78F4D2-2394-2D93-D686-53ED9072B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538" y="8998066"/>
                <a:ext cx="22329817" cy="1109086"/>
              </a:xfrm>
              <a:prstGeom prst="rect">
                <a:avLst/>
              </a:prstGeom>
              <a:blipFill>
                <a:blip r:embed="rId3"/>
                <a:stretch>
                  <a:fillRect l="-1065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D24D40-67D5-B6D4-7650-F21C5E86941A}"/>
                  </a:ext>
                </a:extLst>
              </p:cNvPr>
              <p:cNvSpPr txBox="1"/>
              <p:nvPr/>
            </p:nvSpPr>
            <p:spPr>
              <a:xfrm>
                <a:off x="1336538" y="9881198"/>
                <a:ext cx="22329817" cy="768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b)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𝐵</m:t>
                        </m:r>
                      </m:e>
                    </m:acc>
                  </m:oMath>
                </a14:m>
                <a:r>
                  <a:rPr lang="en-US"/>
                  <a:t>: “Phương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+3</m:t>
                    </m:r>
                    <m:r>
                      <a:rPr lang="en-US" i="1"/>
                      <m:t>𝑥</m:t>
                    </m:r>
                    <m:r>
                      <a:rPr lang="en-US" i="1"/>
                      <m:t>+2=0</m:t>
                    </m:r>
                  </m:oMath>
                </a14:m>
                <a:r>
                  <a:rPr lang="en-US"/>
                  <a:t> không có nghiệm” Sai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D24D40-67D5-B6D4-7650-F21C5E869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538" y="9881198"/>
                <a:ext cx="22329817" cy="768993"/>
              </a:xfrm>
              <a:prstGeom prst="rect">
                <a:avLst/>
              </a:prstGeom>
              <a:blipFill>
                <a:blip r:embed="rId4"/>
                <a:stretch>
                  <a:fillRect l="-1065" t="-13492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93C90A-6147-30F1-B425-64D1AAFAC376}"/>
                  </a:ext>
                </a:extLst>
              </p:cNvPr>
              <p:cNvSpPr txBox="1"/>
              <p:nvPr/>
            </p:nvSpPr>
            <p:spPr>
              <a:xfrm>
                <a:off x="1336538" y="10805877"/>
                <a:ext cx="22329817" cy="768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c)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𝐶</m:t>
                        </m:r>
                      </m:e>
                    </m:acc>
                  </m:oMath>
                </a14:m>
                <a:r>
                  <a:rPr lang="en-US"/>
                  <a:t>: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2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2</m:t>
                        </m:r>
                      </m:e>
                      <m:sup>
                        <m:r>
                          <a:rPr lang="en-US" i="1"/>
                          <m:t>3</m:t>
                        </m:r>
                      </m:sup>
                    </m:sSup>
                    <m:r>
                      <a:rPr lang="en-US" i="1"/>
                      <m:t>≠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2</m:t>
                        </m:r>
                      </m:e>
                      <m:sup>
                        <m:r>
                          <a:rPr lang="en-US" i="1"/>
                          <m:t>2+3</m:t>
                        </m:r>
                      </m:sup>
                    </m:sSup>
                  </m:oMath>
                </a14:m>
                <a:r>
                  <a:rPr lang="en-US"/>
                  <a:t>” Đúng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93C90A-6147-30F1-B425-64D1AAFAC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538" y="10805877"/>
                <a:ext cx="22329817" cy="768993"/>
              </a:xfrm>
              <a:prstGeom prst="rect">
                <a:avLst/>
              </a:prstGeom>
              <a:blipFill>
                <a:blip r:embed="rId5"/>
                <a:stretch>
                  <a:fillRect l="-1065" t="-15079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074D5A-1E24-9B2B-A25C-85DEFDDCD2F8}"/>
                  </a:ext>
                </a:extLst>
              </p:cNvPr>
              <p:cNvSpPr txBox="1"/>
              <p:nvPr/>
            </p:nvSpPr>
            <p:spPr>
              <a:xfrm>
                <a:off x="1336538" y="11873416"/>
                <a:ext cx="22329817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d)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𝐷</m:t>
                        </m:r>
                      </m:e>
                    </m:acc>
                  </m:oMath>
                </a14:m>
                <a:r>
                  <a:rPr lang="en-US"/>
                  <a:t>: “Số 2025 không chia hết cho 15” Sai.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074D5A-1E24-9B2B-A25C-85DEFDDCD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538" y="11873416"/>
                <a:ext cx="22329817" cy="754053"/>
              </a:xfrm>
              <a:prstGeom prst="rect">
                <a:avLst/>
              </a:prstGeom>
              <a:blipFill>
                <a:blip r:embed="rId6"/>
                <a:stretch>
                  <a:fillRect l="-1065" t="-15447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168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4831" y="2789535"/>
            <a:ext cx="22734333" cy="5079218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177989" y="3683527"/>
              <a:ext cx="20961801" cy="10295813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1B68B4B-D320-4D4D-AFA8-2AB6392C2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29" y="3094667"/>
            <a:ext cx="19888200" cy="4358799"/>
          </a:xfrm>
          <a:prstGeom prst="rect">
            <a:avLst/>
          </a:prstGeom>
        </p:spPr>
      </p:pic>
      <p:sp>
        <p:nvSpPr>
          <p:cNvPr id="13" name="Round Same Side Corner Rectangle 6">
            <a:extLst>
              <a:ext uri="{FF2B5EF4-FFF2-40B4-BE49-F238E27FC236}">
                <a16:creationId xmlns:a16="http://schemas.microsoft.com/office/drawing/2014/main" id="{24CB187A-A0C9-4F91-843D-79470DC48CE9}"/>
              </a:ext>
            </a:extLst>
          </p:cNvPr>
          <p:cNvSpPr/>
          <p:nvPr/>
        </p:nvSpPr>
        <p:spPr>
          <a:xfrm rot="10800000" flipV="1">
            <a:off x="7407766" y="1936317"/>
            <a:ext cx="9946829" cy="85176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SÁCH GIÁO KHOA</a:t>
            </a:r>
            <a:endParaRPr lang="vi-VN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C80AB6-9A75-4F43-A63D-57A9E680C649}"/>
                  </a:ext>
                </a:extLst>
              </p:cNvPr>
              <p:cNvSpPr txBox="1"/>
              <p:nvPr/>
            </p:nvSpPr>
            <p:spPr>
              <a:xfrm>
                <a:off x="1455131" y="8810453"/>
                <a:ext cx="21473731" cy="1705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box>
                      <m:box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boxPr>
                      <m:e>
                        <m:groupChr>
                          <m:groupChrPr>
                            <m:chr m:val="⇒"/>
                            <m:pos m:val="top"/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groupChrPr>
                          <m:e/>
                        </m:groupChr>
                      </m:e>
                    </m:box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“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Nếu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32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chia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hết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16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32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chia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hết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8”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mệnh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đúng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C80AB6-9A75-4F43-A63D-57A9E680C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131" y="8810453"/>
                <a:ext cx="21473731" cy="1705147"/>
              </a:xfrm>
              <a:prstGeom prst="rect">
                <a:avLst/>
              </a:prstGeom>
              <a:blipFill>
                <a:blip r:embed="rId3"/>
                <a:stretch>
                  <a:fillRect l="-1164" t="-3571" r="-85" b="-1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619590-DEB1-4B8B-8F17-6F0683430075}"/>
                  </a:ext>
                </a:extLst>
              </p:cNvPr>
              <p:cNvSpPr txBox="1"/>
              <p:nvPr/>
            </p:nvSpPr>
            <p:spPr>
              <a:xfrm>
                <a:off x="1483706" y="10867853"/>
                <a:ext cx="21023869" cy="1705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</m:t>
                    </m:r>
                    <m:r>
                      <a:rPr lang="en-US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  <m:box>
                      <m:box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boxPr>
                      <m:e>
                        <m:groupChr>
                          <m:groupChrPr>
                            <m:chr m:val="⇒"/>
                            <m:pos m:val="top"/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groupChrPr>
                          <m:e/>
                        </m:groupChr>
                      </m:e>
                    </m:box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“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Nếu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40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chia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hết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8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40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chia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hết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16”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mệnh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619590-DEB1-4B8B-8F17-6F0683430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706" y="10867853"/>
                <a:ext cx="21023869" cy="1705147"/>
              </a:xfrm>
              <a:prstGeom prst="rect">
                <a:avLst/>
              </a:prstGeom>
              <a:blipFill>
                <a:blip r:embed="rId4"/>
                <a:stretch>
                  <a:fillRect l="-1160" t="-3929" r="-928" b="-1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5E02DB7-4D59-438B-A7D8-205CCB16A3B9}"/>
              </a:ext>
            </a:extLst>
          </p:cNvPr>
          <p:cNvSpPr txBox="1"/>
          <p:nvPr/>
        </p:nvSpPr>
        <p:spPr>
          <a:xfrm>
            <a:off x="3048000" y="7926307"/>
            <a:ext cx="1615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Hoạt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: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1, 2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câu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3a.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3,4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câu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3b</a:t>
            </a:r>
            <a:endParaRPr lang="vi-VN" sz="4400" i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98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4600" y="2789535"/>
            <a:ext cx="16078200" cy="4068465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177989" y="3683527"/>
              <a:ext cx="20961801" cy="10295813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 Same Side Corner Rectangle 6">
            <a:extLst>
              <a:ext uri="{FF2B5EF4-FFF2-40B4-BE49-F238E27FC236}">
                <a16:creationId xmlns:a16="http://schemas.microsoft.com/office/drawing/2014/main" id="{24CB187A-A0C9-4F91-843D-79470DC48CE9}"/>
              </a:ext>
            </a:extLst>
          </p:cNvPr>
          <p:cNvSpPr/>
          <p:nvPr/>
        </p:nvSpPr>
        <p:spPr>
          <a:xfrm rot="10800000" flipV="1">
            <a:off x="7407766" y="1936317"/>
            <a:ext cx="9946829" cy="85176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SÁCH GIÁO KHOA</a:t>
            </a:r>
            <a:endParaRPr lang="vi-VN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02B325-C97E-4406-A9B9-307985E4A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769" y="3215389"/>
            <a:ext cx="13939031" cy="3337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73D7A3-5243-42CD-BA04-1856D7478F40}"/>
                  </a:ext>
                </a:extLst>
              </p:cNvPr>
              <p:cNvSpPr txBox="1"/>
              <p:nvPr/>
            </p:nvSpPr>
            <p:spPr>
              <a:xfrm>
                <a:off x="2581275" y="7543800"/>
                <a:ext cx="20659725" cy="4804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box>
                      <m:box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boxPr>
                      <m:e>
                        <m:groupChr>
                          <m:groupChrPr>
                            <m:chr m:val="⇔"/>
                            <m:pos m:val="top"/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groupChrPr>
                          <m:e/>
                        </m:groupChr>
                      </m:e>
                    </m:box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“Tam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ABC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chỉ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ABC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cao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nhau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”.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box>
                      <m:box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boxPr>
                      <m:e>
                        <m:groupChr>
                          <m:groupChrPr>
                            <m:chr m:val="⇔"/>
                            <m:pos m:val="top"/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groupChrPr>
                          <m:e/>
                        </m:groupChr>
                      </m:e>
                    </m:box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“Tam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ABC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nếu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chỉ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nếu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ABC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cao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nhau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”.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box>
                      <m:box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boxPr>
                      <m:e>
                        <m:groupChr>
                          <m:groupChrPr>
                            <m:chr m:val="⇔"/>
                            <m:pos m:val="top"/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groupChrPr>
                          <m:e/>
                        </m:groupChr>
                      </m:e>
                    </m:box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“Tam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ABC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kiện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cần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đủ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ABC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cao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nhau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”.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box>
                      <m:box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⇔"/>
                            <m:pos m:val="top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groupChrPr>
                          <m:e/>
                        </m:groupChr>
                      </m:e>
                    </m:box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“Tam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ABC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tương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đương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ABC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cao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nhau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”.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73D7A3-5243-42CD-BA04-1856D7478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275" y="7543800"/>
                <a:ext cx="20659725" cy="4804905"/>
              </a:xfrm>
              <a:prstGeom prst="rect">
                <a:avLst/>
              </a:prstGeom>
              <a:blipFill>
                <a:blip r:embed="rId3"/>
                <a:stretch>
                  <a:fillRect l="-1180" t="-1396" b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28C1E55-2E3F-48ED-81BD-0A2FED9BB762}"/>
              </a:ext>
            </a:extLst>
          </p:cNvPr>
          <p:cNvSpPr txBox="1"/>
          <p:nvPr/>
        </p:nvSpPr>
        <p:spPr>
          <a:xfrm>
            <a:off x="3200400" y="6858000"/>
            <a:ext cx="1615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Hoạt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: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1, 2,3,4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4.</a:t>
            </a:r>
            <a:endParaRPr lang="vi-VN" sz="4400" i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7400" y="2789535"/>
            <a:ext cx="14935200" cy="3418405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177989" y="3683527"/>
              <a:ext cx="20961801" cy="10295813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 Same Side Corner Rectangle 6">
            <a:extLst>
              <a:ext uri="{FF2B5EF4-FFF2-40B4-BE49-F238E27FC236}">
                <a16:creationId xmlns:a16="http://schemas.microsoft.com/office/drawing/2014/main" id="{24CB187A-A0C9-4F91-843D-79470DC48CE9}"/>
              </a:ext>
            </a:extLst>
          </p:cNvPr>
          <p:cNvSpPr/>
          <p:nvPr/>
        </p:nvSpPr>
        <p:spPr>
          <a:xfrm rot="10800000" flipV="1">
            <a:off x="7407766" y="1936317"/>
            <a:ext cx="9946829" cy="85176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SÁCH GIÁO KHOA</a:t>
            </a:r>
            <a:endParaRPr lang="vi-VN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C80AB6-9A75-4F43-A63D-57A9E680C649}"/>
                  </a:ext>
                </a:extLst>
              </p:cNvPr>
              <p:cNvSpPr txBox="1"/>
              <p:nvPr/>
            </p:nvSpPr>
            <p:spPr>
              <a:xfrm>
                <a:off x="3050791" y="8102971"/>
                <a:ext cx="951766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a) “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n </a:t>
                </a:r>
                <a:r>
                  <a:rPr lang="en-US" sz="4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không</a:t>
                </a:r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chia </a:t>
                </a:r>
                <a:r>
                  <a:rPr lang="en-US" sz="4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hết</a:t>
                </a:r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</a:t>
                </a:r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n”;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C80AB6-9A75-4F43-A63D-57A9E680C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791" y="8102971"/>
                <a:ext cx="9517666" cy="769441"/>
              </a:xfrm>
              <a:prstGeom prst="rect">
                <a:avLst/>
              </a:prstGeom>
              <a:blipFill>
                <a:blip r:embed="rId2"/>
                <a:stretch>
                  <a:fillRect l="-2561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5E02DB7-4D59-438B-A7D8-205CCB16A3B9}"/>
              </a:ext>
            </a:extLst>
          </p:cNvPr>
          <p:cNvSpPr txBox="1"/>
          <p:nvPr/>
        </p:nvSpPr>
        <p:spPr>
          <a:xfrm>
            <a:off x="2907916" y="6429116"/>
            <a:ext cx="1615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Hoạt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: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1, 2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câu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5</a:t>
            </a:r>
            <a:endParaRPr lang="vi-VN" sz="4400" i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2518F2-CC6B-4498-9FC5-504FC6008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1" y="3394247"/>
            <a:ext cx="13258799" cy="23850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0038D0-11EE-4DC0-A947-2572747C9EE2}"/>
                  </a:ext>
                </a:extLst>
              </p:cNvPr>
              <p:cNvSpPr txBox="1"/>
              <p:nvPr/>
            </p:nvSpPr>
            <p:spPr>
              <a:xfrm>
                <a:off x="3050791" y="9848973"/>
                <a:ext cx="12187236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b) “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∀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𝑅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+0=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”.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0038D0-11EE-4DC0-A947-2572747C9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791" y="9848973"/>
                <a:ext cx="12187236" cy="768031"/>
              </a:xfrm>
              <a:prstGeom prst="rect">
                <a:avLst/>
              </a:prstGeom>
              <a:blipFill>
                <a:blip r:embed="rId4"/>
                <a:stretch>
                  <a:fillRect l="-2000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B273A48-95F4-4BD8-B99A-2BF8CB4E425F}"/>
              </a:ext>
            </a:extLst>
          </p:cNvPr>
          <p:cNvSpPr txBox="1"/>
          <p:nvPr/>
        </p:nvSpPr>
        <p:spPr>
          <a:xfrm>
            <a:off x="1752600" y="7123340"/>
            <a:ext cx="1615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:</a:t>
            </a:r>
            <a:endParaRPr lang="vi-VN" sz="4400" i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1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4831" y="3018135"/>
            <a:ext cx="17844169" cy="3266957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177989" y="3683527"/>
              <a:ext cx="20961801" cy="10295813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 Same Side Corner Rectangle 6">
            <a:extLst>
              <a:ext uri="{FF2B5EF4-FFF2-40B4-BE49-F238E27FC236}">
                <a16:creationId xmlns:a16="http://schemas.microsoft.com/office/drawing/2014/main" id="{24CB187A-A0C9-4F91-843D-79470DC48CE9}"/>
              </a:ext>
            </a:extLst>
          </p:cNvPr>
          <p:cNvSpPr/>
          <p:nvPr/>
        </p:nvSpPr>
        <p:spPr>
          <a:xfrm rot="10800000" flipV="1">
            <a:off x="7407766" y="1936317"/>
            <a:ext cx="9946829" cy="85176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SÁCH GIÁO KHOA</a:t>
            </a:r>
            <a:endParaRPr lang="vi-VN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E02DB7-4D59-438B-A7D8-205CCB16A3B9}"/>
              </a:ext>
            </a:extLst>
          </p:cNvPr>
          <p:cNvSpPr txBox="1"/>
          <p:nvPr/>
        </p:nvSpPr>
        <p:spPr>
          <a:xfrm>
            <a:off x="2505075" y="6680518"/>
            <a:ext cx="1615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Hoạt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: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1, 2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câu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6.</a:t>
            </a:r>
            <a:endParaRPr lang="vi-VN" sz="4400" i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9DF08A-299B-41EF-96DD-108BF1965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923" y="3346432"/>
            <a:ext cx="16327548" cy="2710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743D0C-CBF7-4E79-B87A-FBDCDBBBE990}"/>
                  </a:ext>
                </a:extLst>
              </p:cNvPr>
              <p:cNvSpPr txBox="1"/>
              <p:nvPr/>
            </p:nvSpPr>
            <p:spPr>
              <a:xfrm>
                <a:off x="2971800" y="9396417"/>
                <a:ext cx="12187236" cy="1946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“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mọi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thực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”;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b) “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Tồn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thực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den>
                    </m:f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”.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743D0C-CBF7-4E79-B87A-FBDCDBBBE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9396417"/>
                <a:ext cx="12187236" cy="1946302"/>
              </a:xfrm>
              <a:prstGeom prst="rect">
                <a:avLst/>
              </a:prstGeom>
              <a:blipFill>
                <a:blip r:embed="rId3"/>
                <a:stretch>
                  <a:fillRect l="-2051" t="-625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28FDFAA-47A0-4334-A167-720B84B4050C}"/>
              </a:ext>
            </a:extLst>
          </p:cNvPr>
          <p:cNvSpPr txBox="1"/>
          <p:nvPr/>
        </p:nvSpPr>
        <p:spPr>
          <a:xfrm>
            <a:off x="1669715" y="7551892"/>
            <a:ext cx="1615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:</a:t>
            </a:r>
            <a:endParaRPr lang="vi-VN" sz="4400" i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13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4831" y="2789535"/>
            <a:ext cx="22734333" cy="5079218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177989" y="3683527"/>
              <a:ext cx="20961801" cy="10295813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 Same Side Corner Rectangle 6">
            <a:extLst>
              <a:ext uri="{FF2B5EF4-FFF2-40B4-BE49-F238E27FC236}">
                <a16:creationId xmlns:a16="http://schemas.microsoft.com/office/drawing/2014/main" id="{24CB187A-A0C9-4F91-843D-79470DC48CE9}"/>
              </a:ext>
            </a:extLst>
          </p:cNvPr>
          <p:cNvSpPr/>
          <p:nvPr/>
        </p:nvSpPr>
        <p:spPr>
          <a:xfrm rot="10800000" flipV="1">
            <a:off x="7407766" y="1936317"/>
            <a:ext cx="9946829" cy="85176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SÁCH GIÁO KHOA</a:t>
            </a:r>
            <a:endParaRPr lang="vi-VN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E02DB7-4D59-438B-A7D8-205CCB16A3B9}"/>
              </a:ext>
            </a:extLst>
          </p:cNvPr>
          <p:cNvSpPr txBox="1"/>
          <p:nvPr/>
        </p:nvSpPr>
        <p:spPr>
          <a:xfrm>
            <a:off x="3048000" y="8060402"/>
            <a:ext cx="1615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Hoạt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: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3,4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câu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7</a:t>
            </a:r>
            <a:endParaRPr lang="vi-VN" sz="4400" i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B37883-8E65-4A44-86A4-79401CA97AFB}"/>
                  </a:ext>
                </a:extLst>
              </p:cNvPr>
              <p:cNvSpPr txBox="1"/>
              <p:nvPr/>
            </p:nvSpPr>
            <p:spPr>
              <a:xfrm>
                <a:off x="1676400" y="9146817"/>
                <a:ext cx="12187236" cy="3553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“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∃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𝑅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”;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b) “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∃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𝑅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&gt;2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”;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c) “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∀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𝑅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den>
                    </m:f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&lt;2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”;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d) “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+1≥0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”;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B37883-8E65-4A44-86A4-79401CA97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9146817"/>
                <a:ext cx="12187236" cy="3553089"/>
              </a:xfrm>
              <a:prstGeom prst="rect">
                <a:avLst/>
              </a:prstGeom>
              <a:blipFill>
                <a:blip r:embed="rId2"/>
                <a:stretch>
                  <a:fillRect l="-2001" t="-3431" b="-7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CA32335-DBA2-4137-8E14-368F13063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9" y="3229626"/>
            <a:ext cx="21059303" cy="393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96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07475"/>
            <a:ext cx="21564599" cy="2259683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6119867" y="2018709"/>
            <a:ext cx="13632085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382150" y="4821034"/>
                <a:ext cx="8911512" cy="1080999"/>
                <a:chOff x="2217673" y="4788029"/>
                <a:chExt cx="8911512" cy="108099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217673" y="4788029"/>
                  <a:ext cx="7841621" cy="1080999"/>
                  <a:chOff x="2151171" y="4731333"/>
                  <a:chExt cx="7841621" cy="108099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:a16="http://schemas.microsoft.com/office/drawing/2014/main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151171" y="4769642"/>
                    <a:ext cx="1377331" cy="1042690"/>
                    <a:chOff x="2830740" y="5063236"/>
                    <a:chExt cx="1377331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0740" y="506323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1248" y="5193344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§1</a:t>
                      </a: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517912" y="4956010"/>
                  <a:ext cx="761127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MỆNH ĐỀ TOÁN HỌC</a:t>
                  </a: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9238359" y="1969595"/>
            <a:ext cx="9190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 I. MỆNH ĐỀ - TẬP HỢP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5865B1A-C939-479E-93A7-EA963EEB3F23}"/>
              </a:ext>
            </a:extLst>
          </p:cNvPr>
          <p:cNvSpPr/>
          <p:nvPr/>
        </p:nvSpPr>
        <p:spPr>
          <a:xfrm>
            <a:off x="8991600" y="5259732"/>
            <a:ext cx="13632086" cy="26204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BÀI HỌC ĐẾN ĐÂY LÀ KẾT THÚC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XIN CẢM ƠN CÁC EM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XIN CHÀO – HẸN GẶP LẠI</a:t>
            </a:r>
          </a:p>
        </p:txBody>
      </p:sp>
      <p:pic>
        <p:nvPicPr>
          <p:cNvPr id="73" name="Picture 2" descr="Habook">
            <a:extLst>
              <a:ext uri="{FF2B5EF4-FFF2-40B4-BE49-F238E27FC236}">
                <a16:creationId xmlns:a16="http://schemas.microsoft.com/office/drawing/2014/main" id="{6B644F1D-0C21-48AE-84AC-EC9DA0B50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63" y="4297946"/>
            <a:ext cx="7389003" cy="90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455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67"/>
          <p:cNvGrpSpPr/>
          <p:nvPr/>
        </p:nvGrpSpPr>
        <p:grpSpPr>
          <a:xfrm>
            <a:off x="1444583" y="1802687"/>
            <a:ext cx="4412902" cy="940513"/>
            <a:chOff x="1311958" y="3405486"/>
            <a:chExt cx="4394042" cy="940513"/>
          </a:xfrm>
        </p:grpSpPr>
        <p:sp>
          <p:nvSpPr>
            <p:cNvPr id="42" name="Freeform 20"/>
            <p:cNvSpPr>
              <a:spLocks/>
            </p:cNvSpPr>
            <p:nvPr/>
          </p:nvSpPr>
          <p:spPr bwMode="auto">
            <a:xfrm rot="5400000">
              <a:off x="3492641" y="2099826"/>
              <a:ext cx="793396" cy="363332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48640" y="3467833"/>
              <a:ext cx="316389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i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Khởi</a:t>
              </a:r>
              <a:r>
                <a:rPr lang="en-US" sz="4600" b="1" i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i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động</a:t>
              </a:r>
              <a:endParaRPr lang="en-US" sz="4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4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74F7B331-C33C-4886-9660-660F31166B9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14992" r="7358" b="2686"/>
          <a:stretch/>
        </p:blipFill>
        <p:spPr bwMode="auto">
          <a:xfrm>
            <a:off x="5857486" y="2743200"/>
            <a:ext cx="15249914" cy="414071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BF4FE07D-AFC2-48C6-B0D4-58B55D05F34F}"/>
              </a:ext>
            </a:extLst>
          </p:cNvPr>
          <p:cNvSpPr txBox="1"/>
          <p:nvPr/>
        </p:nvSpPr>
        <p:spPr>
          <a:xfrm>
            <a:off x="1444583" y="6477000"/>
            <a:ext cx="22116457" cy="1492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H’Maryam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4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4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53CEE5F-D048-461A-9791-96E68AC57096}"/>
              </a:ext>
            </a:extLst>
          </p:cNvPr>
          <p:cNvSpPr txBox="1"/>
          <p:nvPr/>
        </p:nvSpPr>
        <p:spPr>
          <a:xfrm>
            <a:off x="4410428" y="8117192"/>
            <a:ext cx="186842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750CF29-47C0-404E-8CDF-CE6EFA612EC2}"/>
              </a:ext>
            </a:extLst>
          </p:cNvPr>
          <p:cNvGrpSpPr/>
          <p:nvPr/>
        </p:nvGrpSpPr>
        <p:grpSpPr>
          <a:xfrm>
            <a:off x="1447799" y="9220200"/>
            <a:ext cx="19202401" cy="893575"/>
            <a:chOff x="168274" y="1816099"/>
            <a:chExt cx="19202401" cy="893573"/>
          </a:xfrm>
        </p:grpSpPr>
        <p:sp>
          <p:nvSpPr>
            <p:cNvPr id="39" name="Rounded Rectangle 71">
              <a:extLst>
                <a:ext uri="{FF2B5EF4-FFF2-40B4-BE49-F238E27FC236}">
                  <a16:creationId xmlns:a16="http://schemas.microsoft.com/office/drawing/2014/main" id="{2E699895-C458-41E5-A621-E4EB342B8A9A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7A549F0-0088-46A6-86A7-1456CCA4C381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BC2CA77-4797-44CC-A402-4FE88AE3D4C8}"/>
                </a:ext>
              </a:extLst>
            </p:cNvPr>
            <p:cNvSpPr txBox="1"/>
            <p:nvPr/>
          </p:nvSpPr>
          <p:spPr>
            <a:xfrm>
              <a:off x="2087561" y="18160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 TOÁN HỌC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A37FDD05-3F81-4894-A7E3-36726D026D4C}"/>
              </a:ext>
            </a:extLst>
          </p:cNvPr>
          <p:cNvSpPr txBox="1"/>
          <p:nvPr/>
        </p:nvSpPr>
        <p:spPr>
          <a:xfrm>
            <a:off x="1955674" y="12524687"/>
            <a:ext cx="22656477" cy="706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 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3BD35267-A903-4889-A933-361650AFB9F8}"/>
              </a:ext>
            </a:extLst>
          </p:cNvPr>
          <p:cNvSpPr/>
          <p:nvPr/>
        </p:nvSpPr>
        <p:spPr>
          <a:xfrm>
            <a:off x="5014118" y="10134600"/>
            <a:ext cx="18546922" cy="149252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4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F17E3F6-7059-4976-819B-B8F67C6A63D4}"/>
              </a:ext>
            </a:extLst>
          </p:cNvPr>
          <p:cNvSpPr/>
          <p:nvPr/>
        </p:nvSpPr>
        <p:spPr>
          <a:xfrm>
            <a:off x="1722772" y="9982200"/>
            <a:ext cx="3291346" cy="1604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4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endParaRPr lang="en-US" dirty="0"/>
          </a:p>
        </p:txBody>
      </p:sp>
      <p:pic>
        <p:nvPicPr>
          <p:cNvPr id="80" name="Picture 2">
            <a:extLst>
              <a:ext uri="{FF2B5EF4-FFF2-40B4-BE49-F238E27FC236}">
                <a16:creationId xmlns:a16="http://schemas.microsoft.com/office/drawing/2014/main" id="{660A8C23-2FB6-412B-85B3-7500A68F9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67" y="7938986"/>
            <a:ext cx="2608133" cy="104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2">
            <a:extLst>
              <a:ext uri="{FF2B5EF4-FFF2-40B4-BE49-F238E27FC236}">
                <a16:creationId xmlns:a16="http://schemas.microsoft.com/office/drawing/2014/main" id="{64915096-34AD-42DF-9F77-9D468E35E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26" y="11457865"/>
            <a:ext cx="2608133" cy="104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5B9A882-B1AD-4020-9FB7-2E2AB23BE75E}"/>
              </a:ext>
            </a:extLst>
          </p:cNvPr>
          <p:cNvSpPr txBox="1"/>
          <p:nvPr/>
        </p:nvSpPr>
        <p:spPr>
          <a:xfrm>
            <a:off x="5043615" y="11715254"/>
            <a:ext cx="186842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ý : 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sợ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nhầm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57570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3" grpId="0"/>
      <p:bldP spid="4" grpId="0" animBg="1"/>
      <p:bldP spid="6" grpId="0" animBg="1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 TOÁN HỌC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DEA180C-21B3-4285-BEFC-B9B7BFA5FD85}"/>
              </a:ext>
            </a:extLst>
          </p:cNvPr>
          <p:cNvSpPr txBox="1"/>
          <p:nvPr/>
        </p:nvSpPr>
        <p:spPr>
          <a:xfrm>
            <a:off x="2347111" y="8839200"/>
            <a:ext cx="21427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Hoạt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: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Cả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lớp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chia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6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cùng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thảo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luận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nội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dung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câu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hỏi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trên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?  </a:t>
            </a:r>
          </a:p>
          <a:p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                      GV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sẽ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chọn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bất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kỳ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trả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lời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nhận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xét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.  </a:t>
            </a:r>
            <a:endParaRPr lang="vi-VN" sz="4400" i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Flowchart: Alternate Process 85">
            <a:extLst>
              <a:ext uri="{FF2B5EF4-FFF2-40B4-BE49-F238E27FC236}">
                <a16:creationId xmlns:a16="http://schemas.microsoft.com/office/drawing/2014/main" id="{06750ECD-60CB-476E-9B69-A034C51B32E4}"/>
              </a:ext>
            </a:extLst>
          </p:cNvPr>
          <p:cNvSpPr/>
          <p:nvPr/>
        </p:nvSpPr>
        <p:spPr>
          <a:xfrm>
            <a:off x="5861933" y="2799161"/>
            <a:ext cx="18247265" cy="162828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4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7" name="Arrow: Right 86">
            <a:extLst>
              <a:ext uri="{FF2B5EF4-FFF2-40B4-BE49-F238E27FC236}">
                <a16:creationId xmlns:a16="http://schemas.microsoft.com/office/drawing/2014/main" id="{943A8986-DC00-4F1B-9A09-133B5040B807}"/>
              </a:ext>
            </a:extLst>
          </p:cNvPr>
          <p:cNvSpPr/>
          <p:nvPr/>
        </p:nvSpPr>
        <p:spPr>
          <a:xfrm>
            <a:off x="2313000" y="2602588"/>
            <a:ext cx="3438871" cy="1824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4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55DC6-2E10-49DD-8E64-096E14379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725" y="4966482"/>
            <a:ext cx="14451000" cy="3337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EC987B-028F-43EB-BCA3-1340159C4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110" y="10361950"/>
            <a:ext cx="14589404" cy="29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89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 TOÁN HỌC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DC70E9A-59DC-4A71-8B97-F85F28A8BE03}"/>
              </a:ext>
            </a:extLst>
          </p:cNvPr>
          <p:cNvSpPr txBox="1"/>
          <p:nvPr/>
        </p:nvSpPr>
        <p:spPr>
          <a:xfrm>
            <a:off x="1752600" y="7926050"/>
            <a:ext cx="21427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Hoạt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: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Cả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lớp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chia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6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cùng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thảo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luận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nội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dung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câu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hỏi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?  </a:t>
            </a:r>
          </a:p>
          <a:p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                       GV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sẽ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chọn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bất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kỳ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trả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lời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nhận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xét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.  </a:t>
            </a:r>
            <a:endParaRPr lang="vi-VN" sz="4400" i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184046-312F-4A07-8FE8-EB4B5F97FE50}"/>
              </a:ext>
            </a:extLst>
          </p:cNvPr>
          <p:cNvSpPr txBox="1"/>
          <p:nvPr/>
        </p:nvSpPr>
        <p:spPr>
          <a:xfrm>
            <a:off x="1690600" y="9634913"/>
            <a:ext cx="14997200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KL: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44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474365F7-ECF9-4CC4-A1FE-D815F0826E15}"/>
              </a:ext>
            </a:extLst>
          </p:cNvPr>
          <p:cNvSpPr/>
          <p:nvPr/>
        </p:nvSpPr>
        <p:spPr>
          <a:xfrm>
            <a:off x="5456857" y="2851283"/>
            <a:ext cx="18349454" cy="125717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4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7C07C26-7CF9-4928-BAC8-F16D5A880065}"/>
              </a:ext>
            </a:extLst>
          </p:cNvPr>
          <p:cNvSpPr/>
          <p:nvPr/>
        </p:nvSpPr>
        <p:spPr>
          <a:xfrm>
            <a:off x="2362200" y="2743200"/>
            <a:ext cx="2957514" cy="1426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4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endParaRPr lang="en-US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82D9B35-F2EF-47C5-A763-AD03CEBD084D}"/>
              </a:ext>
            </a:extLst>
          </p:cNvPr>
          <p:cNvSpPr/>
          <p:nvPr/>
        </p:nvSpPr>
        <p:spPr>
          <a:xfrm>
            <a:off x="2514600" y="10307825"/>
            <a:ext cx="4191000" cy="1426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4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4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 (SGK)</a:t>
            </a:r>
            <a:endParaRPr lang="en-US" dirty="0"/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3B15D0FB-2DB3-4E00-997F-7C108818EBF9}"/>
              </a:ext>
            </a:extLst>
          </p:cNvPr>
          <p:cNvSpPr/>
          <p:nvPr/>
        </p:nvSpPr>
        <p:spPr>
          <a:xfrm>
            <a:off x="6705600" y="10449431"/>
            <a:ext cx="12822236" cy="2428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95F6A-714C-4DBF-A130-FE1F425D1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4370035"/>
            <a:ext cx="19040475" cy="337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50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 TOÁN HỌC</a:t>
              </a:r>
            </a:p>
          </p:txBody>
        </p:sp>
      </p:grpSp>
      <p:grpSp>
        <p:nvGrpSpPr>
          <p:cNvPr id="55" name="Group 67"/>
          <p:cNvGrpSpPr/>
          <p:nvPr/>
        </p:nvGrpSpPr>
        <p:grpSpPr>
          <a:xfrm>
            <a:off x="1087167" y="7864523"/>
            <a:ext cx="3282348" cy="800219"/>
            <a:chOff x="1371545" y="3527166"/>
            <a:chExt cx="3282348" cy="800219"/>
          </a:xfrm>
        </p:grpSpPr>
        <p:sp>
          <p:nvSpPr>
            <p:cNvPr id="57" name="TextBox 56"/>
            <p:cNvSpPr txBox="1"/>
            <p:nvPr/>
          </p:nvSpPr>
          <p:spPr>
            <a:xfrm>
              <a:off x="2250671" y="3527166"/>
              <a:ext cx="240322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70"/>
            <p:cNvGrpSpPr/>
            <p:nvPr/>
          </p:nvGrpSpPr>
          <p:grpSpPr>
            <a:xfrm>
              <a:off x="1371545" y="3642225"/>
              <a:ext cx="666731" cy="642577"/>
              <a:chOff x="1371545" y="3642225"/>
              <a:chExt cx="666731" cy="642577"/>
            </a:xfrm>
          </p:grpSpPr>
          <p:sp>
            <p:nvSpPr>
              <p:cNvPr id="72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89" y="11628769"/>
            <a:ext cx="2777922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0B93C902-3A27-4844-87F6-B88C56979FC0}"/>
              </a:ext>
            </a:extLst>
          </p:cNvPr>
          <p:cNvSpPr/>
          <p:nvPr/>
        </p:nvSpPr>
        <p:spPr>
          <a:xfrm>
            <a:off x="5456857" y="2851283"/>
            <a:ext cx="18349454" cy="125717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4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827517F3-BF0B-43DC-BB6E-66E4FFE32BFB}"/>
              </a:ext>
            </a:extLst>
          </p:cNvPr>
          <p:cNvSpPr/>
          <p:nvPr/>
        </p:nvSpPr>
        <p:spPr>
          <a:xfrm>
            <a:off x="5456857" y="4201031"/>
            <a:ext cx="12822236" cy="2428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endParaRPr lang="en-US" sz="4400" dirty="0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B512E84A-BBE9-41E1-AEA7-D1EF88E7A352}"/>
              </a:ext>
            </a:extLst>
          </p:cNvPr>
          <p:cNvSpPr/>
          <p:nvPr/>
        </p:nvSpPr>
        <p:spPr>
          <a:xfrm>
            <a:off x="2362200" y="2743200"/>
            <a:ext cx="2957514" cy="1426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4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260F07-4AE3-4AE2-BABE-9D8D4728027F}"/>
              </a:ext>
            </a:extLst>
          </p:cNvPr>
          <p:cNvSpPr txBox="1"/>
          <p:nvPr/>
        </p:nvSpPr>
        <p:spPr>
          <a:xfrm>
            <a:off x="1985958" y="9679572"/>
            <a:ext cx="21427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HĐ : Hai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cặp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thảo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luận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cử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diện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trả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lời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cặp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đôi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nhận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xét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.  </a:t>
            </a:r>
            <a:endParaRPr lang="vi-VN" sz="4400" i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8F10DE9-A183-4CC0-8C6A-1BA3A15C0E94}"/>
              </a:ext>
            </a:extLst>
          </p:cNvPr>
          <p:cNvSpPr txBox="1"/>
          <p:nvPr/>
        </p:nvSpPr>
        <p:spPr>
          <a:xfrm>
            <a:off x="2054183" y="10549435"/>
            <a:ext cx="15243217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KL: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F3FA243-0D4B-4154-AAE9-1F4E125B6D31}"/>
              </a:ext>
            </a:extLst>
          </p:cNvPr>
          <p:cNvSpPr txBox="1"/>
          <p:nvPr/>
        </p:nvSpPr>
        <p:spPr>
          <a:xfrm>
            <a:off x="5078103" y="11811000"/>
            <a:ext cx="14558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hãy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ví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dụ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về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mệnh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đề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đúng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mệnh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đề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?  </a:t>
            </a:r>
            <a:endParaRPr lang="vi-VN" sz="4400" i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D1E27-EBC8-4AA9-A46C-F30076CA1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6751702"/>
            <a:ext cx="14173200" cy="280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 CHỨA BIẾN</a:t>
              </a:r>
            </a:p>
          </p:txBody>
        </p:sp>
      </p:grpSp>
      <p:sp>
        <p:nvSpPr>
          <p:cNvPr id="40" name="Rounded Rectangle 53">
            <a:extLst>
              <a:ext uri="{FF2B5EF4-FFF2-40B4-BE49-F238E27FC236}">
                <a16:creationId xmlns:a16="http://schemas.microsoft.com/office/drawing/2014/main" id="{DFFB7A74-D7B6-4E35-A6F2-408E6CA1ECFB}"/>
              </a:ext>
            </a:extLst>
          </p:cNvPr>
          <p:cNvSpPr/>
          <p:nvPr/>
        </p:nvSpPr>
        <p:spPr>
          <a:xfrm>
            <a:off x="3352800" y="2600694"/>
            <a:ext cx="19126200" cy="5095506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E47A2-C9B3-4FE7-9481-4FE78E4FE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49" y="2801414"/>
            <a:ext cx="18615298" cy="4437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A3EF3B-6AF3-4171-8FAD-D94662F87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258" y="7848600"/>
            <a:ext cx="19587142" cy="42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77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47742" y="1796020"/>
            <a:ext cx="19188115" cy="908546"/>
            <a:chOff x="168274" y="1727428"/>
            <a:chExt cx="19188115" cy="908544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727428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87332" y="1844355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73275" y="1804977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 ĐỀ CHỨA BIẾN</a:t>
              </a: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3124200" y="2801809"/>
            <a:ext cx="14401800" cy="1721679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1AD5C1F9-5EC1-4218-8F2C-17658582C555}"/>
              </a:ext>
            </a:extLst>
          </p:cNvPr>
          <p:cNvSpPr/>
          <p:nvPr/>
        </p:nvSpPr>
        <p:spPr>
          <a:xfrm>
            <a:off x="1425231" y="9192512"/>
            <a:ext cx="2957514" cy="1426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4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47AB0-1218-4E88-B0AB-6E23D9A9F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732" y="10722562"/>
            <a:ext cx="20620231" cy="1926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4C35C2-B61C-4406-AC61-5AE7DCBCB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971800"/>
            <a:ext cx="13258800" cy="12858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61113A-22A1-47C5-9825-36A137F20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563" y="4956311"/>
            <a:ext cx="19587142" cy="42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79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4092</TotalTime>
  <Words>2516</Words>
  <Application>Microsoft Office PowerPoint</Application>
  <PresentationFormat>Custom</PresentationFormat>
  <Paragraphs>238</Paragraphs>
  <Slides>36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Yu Gothic UI Semilight</vt:lpstr>
      <vt:lpstr>Arial</vt:lpstr>
      <vt:lpstr>Britannic Bold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Hien2 Dang ngoc</cp:lastModifiedBy>
  <cp:revision>362</cp:revision>
  <dcterms:created xsi:type="dcterms:W3CDTF">2013-08-31T11:42:51Z</dcterms:created>
  <dcterms:modified xsi:type="dcterms:W3CDTF">2022-09-03T23:29:48Z</dcterms:modified>
</cp:coreProperties>
</file>