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1" r:id="rId2"/>
    <p:sldId id="428" r:id="rId3"/>
    <p:sldId id="258" r:id="rId4"/>
    <p:sldId id="257" r:id="rId5"/>
    <p:sldId id="440" r:id="rId6"/>
    <p:sldId id="259" r:id="rId7"/>
    <p:sldId id="436" r:id="rId8"/>
    <p:sldId id="314" r:id="rId9"/>
    <p:sldId id="11689" r:id="rId10"/>
    <p:sldId id="11674" r:id="rId11"/>
    <p:sldId id="11690" r:id="rId12"/>
    <p:sldId id="316" r:id="rId13"/>
    <p:sldId id="11691" r:id="rId14"/>
    <p:sldId id="11684" r:id="rId15"/>
    <p:sldId id="267" r:id="rId16"/>
    <p:sldId id="334" r:id="rId17"/>
    <p:sldId id="33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12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688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0000FF"/>
    <a:srgbClr val="FF0000"/>
    <a:srgbClr val="CC3300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>
      <p:cViewPr>
        <p:scale>
          <a:sx n="157" d="100"/>
          <a:sy n="157" d="100"/>
        </p:scale>
        <p:origin x="-402" y="30"/>
      </p:cViewPr>
      <p:guideLst>
        <p:guide orient="horz" pos="1512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68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AAFBA-C00A-472E-B9A4-B35A4AD94DF2}" type="datetimeFigureOut">
              <a:rPr lang="en-US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7A474564-EFAE-4248-975F-2CD4A2E5484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96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1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A036520C-0E90-4E7E-BA07-C71975F76583}" type="slidenum">
              <a:rPr lang="zh-CN" altLang="en-US">
                <a:latin typeface="等线" panose="02010600030101010101" pitchFamily="2" charset="-122"/>
                <a:ea typeface="等线" panose="02010600030101010101" pitchFamily="2" charset="-122"/>
              </a:rPr>
              <a:t>1</a:t>
            </a:fld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74564-EFAE-4248-975F-2CD4A2E54840}" type="slidenum">
              <a:rPr lang="en-US" altLang="en-US" smtClean="0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29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4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44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9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042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6350" y="-16078200"/>
            <a:ext cx="51435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450" y="1264920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9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1156B077-AAB8-4B53-ADCA-53EEA399C618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43.emf"/><Relationship Id="rId4" Type="http://schemas.openxmlformats.org/officeDocument/2006/relationships/image" Target="../media/image26.png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5.sv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533650"/>
            <a:ext cx="288131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3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19" y="4619625"/>
            <a:ext cx="621268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9625"/>
            <a:ext cx="593645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3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203"/>
            <a:ext cx="2301479" cy="275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3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49291"/>
            <a:ext cx="1375172" cy="12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3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06503"/>
            <a:ext cx="35052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图片 3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4" y="201216"/>
            <a:ext cx="6534150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34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60" y="3813573"/>
            <a:ext cx="3619500" cy="12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Hộp Văn bản 1"/>
          <p:cNvSpPr txBox="1">
            <a:spLocks noChangeArrowheads="1"/>
          </p:cNvSpPr>
          <p:nvPr/>
        </p:nvSpPr>
        <p:spPr bwMode="auto">
          <a:xfrm>
            <a:off x="2387203" y="1461441"/>
            <a:ext cx="467558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endParaRPr lang="vi-VN" altLang="en-US" sz="4500" b="1" dirty="0">
              <a:solidFill>
                <a:srgbClr val="00B050"/>
              </a:solidFill>
              <a:latin typeface="HP001 4 hàng" pitchFamily="34" charset="0"/>
            </a:endParaRPr>
          </a:p>
          <a:p>
            <a:pPr algn="ctr" eaLnBrk="1" hangingPunct="1"/>
            <a:endParaRPr lang="vi-VN" altLang="en-US" sz="4500" b="1" dirty="0">
              <a:solidFill>
                <a:srgbClr val="00B050"/>
              </a:solidFill>
              <a:latin typeface="HP001 4 hàng" pitchFamily="34" charset="0"/>
            </a:endParaRPr>
          </a:p>
          <a:p>
            <a:pPr algn="ctr" eaLnBrk="1" hangingPunct="1"/>
            <a:r>
              <a:rPr lang="vi-VN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Nguyễn Thị Hương</a:t>
            </a:r>
            <a:endParaRPr lang="en-NZ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>
            <a:fillRect/>
          </a:stretch>
        </p:blipFill>
        <p:spPr bwMode="auto">
          <a:xfrm>
            <a:off x="0" y="0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>
            <a:fillRect/>
          </a:stretch>
        </p:blipFill>
        <p:spPr bwMode="auto">
          <a:xfrm>
            <a:off x="3443288" y="3086101"/>
            <a:ext cx="954881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8" r="53999" b="64444"/>
          <a:stretch>
            <a:fillRect/>
          </a:stretch>
        </p:blipFill>
        <p:spPr bwMode="auto">
          <a:xfrm>
            <a:off x="685801" y="2400300"/>
            <a:ext cx="736997" cy="10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>
            <a:fillRect/>
          </a:stretch>
        </p:blipFill>
        <p:spPr bwMode="auto">
          <a:xfrm>
            <a:off x="8328423" y="114300"/>
            <a:ext cx="701278" cy="9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>
            <a:fillRect/>
          </a:stretch>
        </p:blipFill>
        <p:spPr bwMode="auto">
          <a:xfrm>
            <a:off x="6900862" y="1994298"/>
            <a:ext cx="2300288" cy="31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90738" y="2088566"/>
            <a:ext cx="7988944" cy="19389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  <a:r>
              <a:rPr lang="vi-VN" sz="405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</a:t>
            </a:r>
            <a:r>
              <a:rPr lang="en-US" sz="405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vi-VN" sz="405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</a:t>
            </a:r>
            <a:endParaRPr lang="en-US" sz="405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vi-VN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11430"/>
                <a:solidFill>
                  <a:srgbClr val="FF11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50" b="1" dirty="0" err="1">
                <a:ln w="11430"/>
                <a:solidFill>
                  <a:srgbClr val="FF11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50" b="1" dirty="0">
                <a:ln w="11430"/>
                <a:solidFill>
                  <a:srgbClr val="FF11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1430"/>
                <a:solidFill>
                  <a:srgbClr val="FF11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50" b="1" dirty="0">
              <a:ln w="11430"/>
              <a:solidFill>
                <a:srgbClr val="FF11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9D7E3DB-E798-786F-83A1-A730BBEDC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9" y="25994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13ACB1-E939-4D91-B8C6-755FF4A22CED}"/>
              </a:ext>
            </a:extLst>
          </p:cNvPr>
          <p:cNvSpPr txBox="1"/>
          <p:nvPr/>
        </p:nvSpPr>
        <p:spPr>
          <a:xfrm>
            <a:off x="584908" y="463562"/>
            <a:ext cx="842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700" dirty="0">
                <a:latin typeface="Arial" panose="020B06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Trò chơi : Chiếc nón kì </a:t>
            </a:r>
            <a:r>
              <a:rPr lang="vi-VN" sz="2700">
                <a:latin typeface="Arial" panose="020B06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diệu 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1E93C66-4E9C-4E99-A3B6-DBFCBD5E1865}"/>
              </a:ext>
            </a:extLst>
          </p:cNvPr>
          <p:cNvGrpSpPr/>
          <p:nvPr/>
        </p:nvGrpSpPr>
        <p:grpSpPr>
          <a:xfrm>
            <a:off x="282196" y="1151931"/>
            <a:ext cx="8349087" cy="3712789"/>
            <a:chOff x="376261" y="3061422"/>
            <a:chExt cx="4869591" cy="342487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CA20363-AD0A-4955-A2D6-FB77D3D50D9B}"/>
                </a:ext>
              </a:extLst>
            </p:cNvPr>
            <p:cNvSpPr/>
            <p:nvPr/>
          </p:nvSpPr>
          <p:spPr>
            <a:xfrm>
              <a:off x="1236367" y="3061422"/>
              <a:ext cx="3195680" cy="1799136"/>
            </a:xfrm>
            <a:prstGeom prst="round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3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Cách chơi: Tìm đúng tính từ chỉ đặc điểm  của sự vật  gắn lên bảng là chiến thắng. </a:t>
              </a:r>
              <a:endPara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7C855B3-0DB3-4033-9211-37FDFCC801CE}"/>
                </a:ext>
              </a:extLst>
            </p:cNvPr>
            <p:cNvGrpSpPr/>
            <p:nvPr/>
          </p:nvGrpSpPr>
          <p:grpSpPr>
            <a:xfrm>
              <a:off x="376261" y="4561490"/>
              <a:ext cx="4869591" cy="1924803"/>
              <a:chOff x="1328960" y="3016561"/>
              <a:chExt cx="2650272" cy="1059792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xmlns="" id="{3527C22C-C21E-4915-BDB9-30956CF8C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3407" y="3083236"/>
                <a:ext cx="885825" cy="990600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xmlns="" id="{1C0F6B4C-482B-45E0-B69B-D8176B53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03162" y="3047653"/>
                <a:ext cx="857250" cy="1028700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851E0AA7-18BE-43CB-8651-9628F0163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32190" y="3083236"/>
                <a:ext cx="876300" cy="990600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xmlns="" id="{A3A12D61-F75F-48E5-AD2B-C28FAAF2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28960" y="3016561"/>
                <a:ext cx="847725" cy="10572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42606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A62E815-2BEB-6703-415A-1D696C6D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9" y="25994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2715136" y="430037"/>
            <a:ext cx="74153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vi-VN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2 – 3 tính từ: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6C1FECA-2B30-4145-9C8A-756C245B2EDD}"/>
              </a:ext>
            </a:extLst>
          </p:cNvPr>
          <p:cNvGrpSpPr/>
          <p:nvPr/>
        </p:nvGrpSpPr>
        <p:grpSpPr>
          <a:xfrm>
            <a:off x="639106" y="957090"/>
            <a:ext cx="4301327" cy="1116590"/>
            <a:chOff x="5730210" y="467591"/>
            <a:chExt cx="5735102" cy="1934917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xmlns="" id="{3777F907-D792-4D40-BBCA-43A999BE7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410"/>
            <a:stretch/>
          </p:blipFill>
          <p:spPr>
            <a:xfrm>
              <a:off x="5730210" y="467591"/>
              <a:ext cx="5735102" cy="193491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5F586D8-34BC-4900-B8C8-7DBD8D7C76C8}"/>
                </a:ext>
              </a:extLst>
            </p:cNvPr>
            <p:cNvSpPr txBox="1"/>
            <p:nvPr/>
          </p:nvSpPr>
          <p:spPr>
            <a:xfrm>
              <a:off x="6434306" y="1031370"/>
              <a:ext cx="4303147" cy="8800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vi-VN" sz="27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	Có tiếng </a:t>
              </a:r>
              <a:r>
                <a:rPr lang="vi-VN" sz="27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081BEFB-34D4-48FA-8C22-E6154DB670D1}"/>
              </a:ext>
            </a:extLst>
          </p:cNvPr>
          <p:cNvGrpSpPr/>
          <p:nvPr/>
        </p:nvGrpSpPr>
        <p:grpSpPr>
          <a:xfrm>
            <a:off x="4006546" y="3437756"/>
            <a:ext cx="4619804" cy="1116591"/>
            <a:chOff x="5609240" y="4454062"/>
            <a:chExt cx="6159738" cy="1934917"/>
          </a:xfrm>
        </p:grpSpPr>
        <p:pic>
          <p:nvPicPr>
            <p:cNvPr id="43" name="图片 3">
              <a:extLst>
                <a:ext uri="{FF2B5EF4-FFF2-40B4-BE49-F238E27FC236}">
                  <a16:creationId xmlns:a16="http://schemas.microsoft.com/office/drawing/2014/main" xmlns="" id="{1808D030-0A39-4406-A670-232ADA99E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86" t="69592" r="-662" b="-3182"/>
            <a:stretch/>
          </p:blipFill>
          <p:spPr>
            <a:xfrm>
              <a:off x="5609240" y="4454062"/>
              <a:ext cx="5858291" cy="193491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9FB1164-B8CC-4DC9-9465-ED561FCCAE7B}"/>
                </a:ext>
              </a:extLst>
            </p:cNvPr>
            <p:cNvSpPr txBox="1"/>
            <p:nvPr/>
          </p:nvSpPr>
          <p:spPr>
            <a:xfrm>
              <a:off x="6551899" y="5029281"/>
              <a:ext cx="5217079" cy="8800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c.	Có tiếng </a:t>
              </a:r>
              <a:r>
                <a:rPr lang="en-US" sz="27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4BD7438-A029-4E61-B9BE-AA700A3D6BC5}"/>
              </a:ext>
            </a:extLst>
          </p:cNvPr>
          <p:cNvGrpSpPr/>
          <p:nvPr/>
        </p:nvGrpSpPr>
        <p:grpSpPr>
          <a:xfrm>
            <a:off x="2310027" y="2153242"/>
            <a:ext cx="5657755" cy="1116590"/>
            <a:chOff x="5607021" y="2416272"/>
            <a:chExt cx="7543673" cy="1934917"/>
          </a:xfrm>
        </p:grpSpPr>
        <p:pic>
          <p:nvPicPr>
            <p:cNvPr id="46" name="图片 3">
              <a:extLst>
                <a:ext uri="{FF2B5EF4-FFF2-40B4-BE49-F238E27FC236}">
                  <a16:creationId xmlns:a16="http://schemas.microsoft.com/office/drawing/2014/main" xmlns="" id="{99B83280-A151-4D9D-8302-B479B1D54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4" t="34015" r="-1174" b="32395"/>
            <a:stretch/>
          </p:blipFill>
          <p:spPr>
            <a:xfrm>
              <a:off x="5607021" y="2416272"/>
              <a:ext cx="5909377" cy="193491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E28444D-1E07-467F-94ED-E52DF9D2368F}"/>
                </a:ext>
              </a:extLst>
            </p:cNvPr>
            <p:cNvSpPr txBox="1"/>
            <p:nvPr/>
          </p:nvSpPr>
          <p:spPr>
            <a:xfrm>
              <a:off x="6654578" y="3091172"/>
              <a:ext cx="6496116" cy="8800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	Có tiếng </a:t>
              </a:r>
              <a:r>
                <a:rPr lang="en-US" sz="27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884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BE9528-8E7B-9C6D-48A6-CF307201B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D61DC5B-7541-4E05-A4D0-19D95EB1803D}"/>
              </a:ext>
            </a:extLst>
          </p:cNvPr>
          <p:cNvGrpSpPr/>
          <p:nvPr/>
        </p:nvGrpSpPr>
        <p:grpSpPr>
          <a:xfrm>
            <a:off x="-609600" y="37420"/>
            <a:ext cx="14274754" cy="5308148"/>
            <a:chOff x="-3546636" y="212828"/>
            <a:chExt cx="19033005" cy="6517775"/>
          </a:xfrm>
        </p:grpSpPr>
        <p:sp>
          <p:nvSpPr>
            <p:cNvPr id="34" name="云形 28">
              <a:extLst>
                <a:ext uri="{FF2B5EF4-FFF2-40B4-BE49-F238E27FC236}">
                  <a16:creationId xmlns:a16="http://schemas.microsoft.com/office/drawing/2014/main" xmlns="" id="{78AB6AB4-5949-4E12-A15E-CAD64CAA1632}"/>
                </a:ext>
              </a:extLst>
            </p:cNvPr>
            <p:cNvSpPr/>
            <p:nvPr/>
          </p:nvSpPr>
          <p:spPr>
            <a:xfrm rot="234299">
              <a:off x="3253213" y="212828"/>
              <a:ext cx="12233156" cy="651777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35" name="云形 1">
              <a:extLst>
                <a:ext uri="{FF2B5EF4-FFF2-40B4-BE49-F238E27FC236}">
                  <a16:creationId xmlns:a16="http://schemas.microsoft.com/office/drawing/2014/main" xmlns="" id="{D9A16BBA-0327-4CEB-9E6B-839CC976EDF6}"/>
                </a:ext>
              </a:extLst>
            </p:cNvPr>
            <p:cNvSpPr/>
            <p:nvPr/>
          </p:nvSpPr>
          <p:spPr>
            <a:xfrm rot="234299">
              <a:off x="-3546636" y="409042"/>
              <a:ext cx="1223315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AE702F59-8A47-4026-BDEE-C9246A4A8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6" y="1987052"/>
            <a:ext cx="3353402" cy="3398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6CF41BB-F537-43CF-8C8C-604E6C70DC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20697432">
            <a:off x="6923834" y="62550"/>
            <a:ext cx="2195816" cy="149042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xmlns="" id="{A99B72A9-9CAB-4F84-A68F-0C0D10EFD7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10"/>
          <a:stretch/>
        </p:blipFill>
        <p:spPr>
          <a:xfrm>
            <a:off x="639106" y="957090"/>
            <a:ext cx="4301327" cy="1116590"/>
          </a:xfrm>
          <a:prstGeom prst="rect">
            <a:avLst/>
          </a:prstGeom>
        </p:spPr>
      </p:pic>
      <p:sp>
        <p:nvSpPr>
          <p:cNvPr id="4" name="Rectangle: Rounded Corners 32">
            <a:extLst>
              <a:ext uri="{FF2B5EF4-FFF2-40B4-BE49-F238E27FC236}">
                <a16:creationId xmlns:a16="http://schemas.microsoft.com/office/drawing/2014/main" xmlns="" id="{86A07CA2-649F-1261-93A4-A1782C996214}"/>
              </a:ext>
            </a:extLst>
          </p:cNvPr>
          <p:cNvSpPr/>
          <p:nvPr/>
        </p:nvSpPr>
        <p:spPr>
          <a:xfrm>
            <a:off x="1770889" y="2110997"/>
            <a:ext cx="6981263" cy="1818741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THẢO LUẬN NHÓM </a:t>
            </a:r>
            <a:r>
              <a:rPr lang="vi-VN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BA</a:t>
            </a:r>
            <a:endParaRPr lang="en-US" sz="3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9933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2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13ED7DF-EDE8-1EE6-0D80-A06E2100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3607"/>
          <a:stretch>
            <a:fillRect/>
          </a:stretch>
        </p:blipFill>
        <p:spPr>
          <a:xfrm>
            <a:off x="6834670" y="2270284"/>
            <a:ext cx="2303145" cy="2873216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3607"/>
          <a:stretch>
            <a:fillRect/>
          </a:stretch>
        </p:blipFill>
        <p:spPr>
          <a:xfrm flipH="1">
            <a:off x="0" y="2270284"/>
            <a:ext cx="2303145" cy="2873216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8" y="222921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1" name="Google Shape;7249;p43">
            <a:extLst>
              <a:ext uri="{FF2B5EF4-FFF2-40B4-BE49-F238E27FC236}">
                <a16:creationId xmlns:a16="http://schemas.microsoft.com/office/drawing/2014/main" xmlns="" id="{B1A4F2A2-BFB4-47CE-9294-C825FB56907C}"/>
              </a:ext>
            </a:extLst>
          </p:cNvPr>
          <p:cNvPicPr preferRelativeResize="0"/>
          <p:nvPr/>
        </p:nvPicPr>
        <p:blipFill>
          <a:blip r:embed="rId7">
            <a:alphaModFix amt="62000"/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0188073">
            <a:off x="1177591" y="310274"/>
            <a:ext cx="2388275" cy="11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251;p43">
            <a:extLst>
              <a:ext uri="{FF2B5EF4-FFF2-40B4-BE49-F238E27FC236}">
                <a16:creationId xmlns:a16="http://schemas.microsoft.com/office/drawing/2014/main" xmlns="" id="{F273A2B7-9E63-402A-BCD2-89AE8DA389C2}"/>
              </a:ext>
            </a:extLst>
          </p:cNvPr>
          <p:cNvPicPr preferRelativeResize="0"/>
          <p:nvPr/>
        </p:nvPicPr>
        <p:blipFill>
          <a:blip r:embed="rId8">
            <a:alphaModFix amt="62000"/>
          </a:blip>
          <a:stretch>
            <a:fillRect/>
          </a:stretch>
        </p:blipFill>
        <p:spPr>
          <a:xfrm rot="20188073" flipH="1" flipV="1">
            <a:off x="999946" y="3630419"/>
            <a:ext cx="2312333" cy="11494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81DD974-2415-4CF8-8CFC-0611E1CA1836}"/>
              </a:ext>
            </a:extLst>
          </p:cNvPr>
          <p:cNvSpPr txBox="1"/>
          <p:nvPr/>
        </p:nvSpPr>
        <p:spPr>
          <a:xfrm>
            <a:off x="912158" y="657162"/>
            <a:ext cx="7319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sz="54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B9BD5">
                      <a:lumMod val="50000"/>
                    </a:srgbClr>
                  </a:outerShdw>
                </a:effectLst>
                <a:latin typeface="UVN Banh Mi" pitchFamily="2" charset="0"/>
              </a:rPr>
              <a:t>Trò chơi tiếp sức</a:t>
            </a:r>
            <a:endParaRPr lang="en-US" sz="5400" b="1" dirty="0">
              <a:ln w="66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5B9BD5">
                    <a:lumMod val="5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7271DDE-8CFB-4CB6-ABA7-4DB9B8BA1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127" y="1944238"/>
            <a:ext cx="2099524" cy="27451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EA0D7C7-6137-44EF-813D-7524056BA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3914" y="1997730"/>
            <a:ext cx="1905569" cy="281706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299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991C85A-EC7A-F4B8-8378-4057BA3F5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9" y="25994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EA49CE-9F24-467E-848F-AB543AC4AA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7" y="771702"/>
            <a:ext cx="7854004" cy="2375501"/>
          </a:xfrm>
          <a:prstGeom prst="rect">
            <a:avLst/>
          </a:prstGeom>
        </p:spPr>
      </p:pic>
      <p:pic>
        <p:nvPicPr>
          <p:cNvPr id="20" name="图片 21">
            <a:extLst>
              <a:ext uri="{FF2B5EF4-FFF2-40B4-BE49-F238E27FC236}">
                <a16:creationId xmlns:a16="http://schemas.microsoft.com/office/drawing/2014/main" xmlns="" id="{445C6B9E-4200-476A-9089-17BB3E582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52" y="2410159"/>
            <a:ext cx="3168962" cy="23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8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67551-F230-38A6-F2D1-0FD6211DE6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218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20881096-493E-5995-5280-F139B88EF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4" y="2582083"/>
            <a:ext cx="2575971" cy="25614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1E9607F-3651-7561-29C7-0796977FC8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9" y="2216410"/>
            <a:ext cx="3724238" cy="2927089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D0E361A0-5B72-AC10-6344-36B7C37374A6}"/>
              </a:ext>
            </a:extLst>
          </p:cNvPr>
          <p:cNvSpPr/>
          <p:nvPr/>
        </p:nvSpPr>
        <p:spPr>
          <a:xfrm>
            <a:off x="448896" y="850901"/>
            <a:ext cx="2330161" cy="1554480"/>
          </a:xfrm>
          <a:prstGeom prst="wedgeEllipseCallout">
            <a:avLst>
              <a:gd name="adj1" fmla="val 33802"/>
              <a:gd name="adj2" fmla="val 59169"/>
            </a:avLst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Nội dung phù hợp với đề bài, lỗi chính tả.  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C41674ED-C542-6D81-523B-EF73564A540E}"/>
              </a:ext>
            </a:extLst>
          </p:cNvPr>
          <p:cNvSpPr/>
          <p:nvPr/>
        </p:nvSpPr>
        <p:spPr>
          <a:xfrm>
            <a:off x="5903464" y="462742"/>
            <a:ext cx="3199485" cy="1554480"/>
          </a:xfrm>
          <a:prstGeom prst="wedgeEllipseCallout">
            <a:avLst>
              <a:gd name="adj1" fmla="val -19776"/>
              <a:gd name="adj2" fmla="val 60673"/>
            </a:avLst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Gạch chân dưới tính từ trong câu.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43C1B7A4-59C0-75D4-D8CB-45F330AAE784}"/>
              </a:ext>
            </a:extLst>
          </p:cNvPr>
          <p:cNvSpPr/>
          <p:nvPr/>
        </p:nvSpPr>
        <p:spPr>
          <a:xfrm>
            <a:off x="3048000" y="674198"/>
            <a:ext cx="2828782" cy="1668952"/>
          </a:xfrm>
          <a:prstGeom prst="wedgeEllipseCallout">
            <a:avLst>
              <a:gd name="adj1" fmla="val 2611"/>
              <a:gd name="adj2" fmla="val 64683"/>
            </a:avLst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Viết hoa chữ đầu câu, dấu chấm cuối câu.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B2B27B-73EC-2A0A-9609-96AD9B667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8" y="2213578"/>
            <a:ext cx="1909682" cy="2756243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8C598431-FDE3-2F7A-9B9B-11CD56ABDCDF}"/>
              </a:ext>
            </a:extLst>
          </p:cNvPr>
          <p:cNvSpPr/>
          <p:nvPr/>
        </p:nvSpPr>
        <p:spPr>
          <a:xfrm>
            <a:off x="116131" y="0"/>
            <a:ext cx="3693869" cy="674198"/>
          </a:xfrm>
          <a:prstGeom prst="doubleWave">
            <a:avLst/>
          </a:pr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4050" dirty="0">
                <a:solidFill>
                  <a:srgbClr val="993300"/>
                </a:solidFill>
                <a:latin typeface="#9Slide05 Phobia" panose="02000506000000020003" pitchFamily="2" charset="0"/>
              </a:rPr>
              <a:t>Chia sẻ </a:t>
            </a:r>
            <a:endParaRPr lang="en-US" sz="4050" dirty="0">
              <a:solidFill>
                <a:srgbClr val="993300"/>
              </a:solidFill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EE8AC71-A8D7-55B4-61B1-AB52824C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3607"/>
          <a:stretch>
            <a:fillRect/>
          </a:stretch>
        </p:blipFill>
        <p:spPr>
          <a:xfrm>
            <a:off x="6834670" y="2270284"/>
            <a:ext cx="2303145" cy="2873216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3607"/>
          <a:stretch>
            <a:fillRect/>
          </a:stretch>
        </p:blipFill>
        <p:spPr>
          <a:xfrm flipH="1">
            <a:off x="0" y="2270284"/>
            <a:ext cx="2303145" cy="2873216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33162" y="232287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xmlns="" id="{7180209A-4B9F-4C2F-AB07-933DD4916F6D}"/>
              </a:ext>
            </a:extLst>
          </p:cNvPr>
          <p:cNvGrpSpPr/>
          <p:nvPr/>
        </p:nvGrpSpPr>
        <p:grpSpPr>
          <a:xfrm>
            <a:off x="12859" y="305768"/>
            <a:ext cx="8592503" cy="1137285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xmlns="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xmlns="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68569" rIns="68569" bIns="68569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en-US" altLang="zh-CN" sz="540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xmlns="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xmlns="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xmlns="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xmlns="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xmlns="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xmlns="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xmlns="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xmlns="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xmlns="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xmlns="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xmlns="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xmlns="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xmlns="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xmlns="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xmlns="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xmlns="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xmlns="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xmlns="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xmlns="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xmlns="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xmlns="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xmlns="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xmlns="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xmlns="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xmlns="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xmlns="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xmlns="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xmlns="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xmlns="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xmlns="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xmlns="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xmlns="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xmlns="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2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xmlns="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xmlns="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9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xmlns="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1" name="Text Box 4">
            <a:extLst>
              <a:ext uri="{FF2B5EF4-FFF2-40B4-BE49-F238E27FC236}">
                <a16:creationId xmlns:a16="http://schemas.microsoft.com/office/drawing/2014/main" xmlns="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61" y="2703648"/>
            <a:ext cx="8428703" cy="553998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xmlns="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97" y="3315885"/>
            <a:ext cx="1553566" cy="18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44" y="921610"/>
            <a:ext cx="1686309" cy="38489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>
            <a:fillRect/>
          </a:stretch>
        </p:blipFill>
        <p:spPr>
          <a:xfrm>
            <a:off x="2195992" y="2359151"/>
            <a:ext cx="1728216" cy="22390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>
            <a:fillRect/>
          </a:stretch>
        </p:blipFill>
        <p:spPr>
          <a:xfrm>
            <a:off x="3796184" y="2370057"/>
            <a:ext cx="1481328" cy="22390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>
            <a:fillRect/>
          </a:stretch>
        </p:blipFill>
        <p:spPr>
          <a:xfrm>
            <a:off x="5349240" y="2359152"/>
            <a:ext cx="2220117" cy="22390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64" y="1906203"/>
            <a:ext cx="1705364" cy="275335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8580" y="3264408"/>
            <a:ext cx="9212580" cy="1879092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>
              <a:fillRect/>
            </a:stretch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>
              <a:fillRect/>
            </a:stretch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>
            <a:fillRect/>
          </a:stretch>
        </p:blipFill>
        <p:spPr>
          <a:xfrm>
            <a:off x="1701093" y="323856"/>
            <a:ext cx="1918184" cy="24414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>
            <a:fillRect/>
          </a:stretch>
        </p:blipFill>
        <p:spPr>
          <a:xfrm>
            <a:off x="6909452" y="1039196"/>
            <a:ext cx="1152144" cy="12316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7330821" y="22000"/>
            <a:ext cx="2048705" cy="6724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6853991" y="-179332"/>
            <a:ext cx="2431017" cy="7929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37124" y="239562"/>
            <a:ext cx="1524347" cy="54304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589570" y="785362"/>
            <a:ext cx="629371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CN" sz="6600" b="1" dirty="0" err="1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Chào</a:t>
            </a:r>
            <a:r>
              <a:rPr lang="en-US" altLang="zh-CN" sz="6600" b="1" dirty="0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 </a:t>
            </a:r>
            <a:r>
              <a:rPr lang="en-US" altLang="zh-CN" sz="6600" b="1" dirty="0" err="1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tạm</a:t>
            </a:r>
            <a:r>
              <a:rPr lang="en-US" altLang="zh-CN" sz="6600" b="1" dirty="0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 </a:t>
            </a:r>
            <a:r>
              <a:rPr lang="en-US" altLang="zh-CN" sz="6600" b="1" dirty="0" err="1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biệt</a:t>
            </a:r>
            <a:r>
              <a:rPr lang="en-US" altLang="zh-CN" sz="6600" b="1" dirty="0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 </a:t>
            </a:r>
          </a:p>
          <a:p>
            <a:pPr algn="ctr" fontAlgn="base"/>
            <a:r>
              <a:rPr lang="en-US" altLang="zh-CN" sz="6600" b="1" dirty="0" err="1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các</a:t>
            </a:r>
            <a:r>
              <a:rPr lang="en-US" altLang="zh-CN" sz="6600" b="1" dirty="0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 </a:t>
            </a:r>
            <a:r>
              <a:rPr lang="en-US" altLang="zh-CN" sz="6600" b="1" dirty="0" err="1">
                <a:solidFill>
                  <a:srgbClr val="666666"/>
                </a:solidFill>
                <a:latin typeface="汉仪喵小姐简" panose="02010509060101010101" pitchFamily="49" charset="-122"/>
                <a:ea typeface="汉仪喵小姐简" panose="02010509060101010101" pitchFamily="49" charset="-122"/>
              </a:rPr>
              <a:t>em</a:t>
            </a:r>
            <a:endParaRPr lang="zh-CN" altLang="en-US" sz="6600" b="1" dirty="0">
              <a:solidFill>
                <a:srgbClr val="666666"/>
              </a:solidFill>
              <a:latin typeface="汉仪喵小姐简" panose="02010509060101010101" pitchFamily="49" charset="-122"/>
              <a:ea typeface="汉仪喵小姐简" panose="02010509060101010101" pitchFamily="49" charset="-12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26" t="2888" r="6374" b="666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A958EF5-C869-CF61-301B-3BFCCD2DEA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471750" y="2899591"/>
            <a:ext cx="7037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Tính từ là gì ? 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863683" y="4483404"/>
            <a:ext cx="3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từ chỉ đặc điểm, tính chất </a:t>
            </a:r>
            <a:endParaRPr lang="en-US" sz="2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817079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từ chỉ hoạt động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71808" y="3817080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 từ chỉ sự vật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5291" y="4479490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vi-VN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 3 đáp án trên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xmlns="" id="{691644E2-BE8D-452C-0FCE-05AB29A98DB7}"/>
              </a:ext>
            </a:extLst>
          </p:cNvPr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494850" y="390287"/>
            <a:ext cx="1559725" cy="1416896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F70BCA12-AC96-8470-9F1D-5CBD63A9084C}"/>
              </a:ext>
            </a:extLst>
          </p:cNvPr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7051353" y="487843"/>
            <a:ext cx="1559725" cy="14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9BB8903-FF72-981F-32DE-58381EA196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dirty="0">
                <a:solidFill>
                  <a:srgbClr val="FFFF00"/>
                </a:solidFill>
                <a:latin typeface="+mj-lt"/>
              </a:rPr>
              <a:t>Câu hỏi 2: Cụm từ nào có tính từ đứng sau động từ “ cười ’’ ?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khanh khách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889349" y="4474530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với bạn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vì em bé hát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79" y="4464527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vì câu chuyện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C95362BE-498F-93CD-0396-48FDAAFF5773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494850" y="390287"/>
            <a:ext cx="1559725" cy="1416896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4EA143BA-4814-B29B-B7D7-FA0106C3E987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051353" y="487843"/>
            <a:ext cx="1559725" cy="14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0A1C7F8-F850-CDA0-F5FB-4805A57614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41959" y="2486586"/>
            <a:ext cx="8207111" cy="11405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400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vi-VN" sz="2400" dirty="0">
                <a:solidFill>
                  <a:srgbClr val="FFFF00"/>
                </a:solidFill>
                <a:latin typeface="+mj-lt"/>
              </a:rPr>
              <a:t>Câu hỏi 3: Gạch chân dưới  tính từ trong cụm từ “ cười khúc khích”. Đáp án đúng là :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>
                  <a:srgbClr val="C0C0C0"/>
                </a:outerShdw>
              </a:effectLst>
              <a:latin typeface="+mj-lt"/>
              <a:ea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</a:t>
            </a:r>
            <a:r>
              <a:rPr lang="vi-VN" u="sng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khúc khích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793467" y="452374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cười, khúc khích </a:t>
            </a:r>
            <a:r>
              <a:rPr lang="vi-VN" u="sng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u="sng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u="sng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 khúc khích </a:t>
            </a:r>
            <a:endParaRPr lang="en-US" u="sng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u="sng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cười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khúc khích </a:t>
            </a:r>
            <a:endParaRPr lang="en-US" dirty="0">
              <a:solidFill>
                <a:prstClr val="white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F93A860E-4702-A8D2-5657-59EFD8E4130D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494850" y="390287"/>
            <a:ext cx="1559725" cy="1416896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B70589DF-B21C-4632-4E75-842E78065DD9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709346" y="387566"/>
            <a:ext cx="1559725" cy="14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0B4F1F0-F903-174C-3275-A102CF36C7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 Tính từ  “ hớn hở ’’  trong cụm từ “ cười hớn hở ‘’ có nghĩa như thế nào 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8" y="4545318"/>
            <a:ext cx="424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chemeClr val="bg1"/>
              </a:buClr>
              <a:defRPr/>
            </a:pP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1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 nét mặt tươi tỉnh, lộ rõ vẻ vui mừng</a:t>
            </a:r>
            <a:endParaRPr lang="en-US" sz="1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 một nụ cười duyên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chỉ tiếng cười to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823416" y="4545318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 nét mặt của người lớn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4B27EDDD-A048-E99E-7D05-641213DE049A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494850" y="390287"/>
            <a:ext cx="1559725" cy="1416896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C4E28C19-620F-6039-1B1A-B70467BA46AE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709346" y="387566"/>
            <a:ext cx="1559725" cy="14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50" t="3112" r="6875" b="71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33738" y="1927447"/>
            <a:ext cx="4263390" cy="1405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矩形 4"/>
          <p:cNvSpPr/>
          <p:nvPr/>
        </p:nvSpPr>
        <p:spPr>
          <a:xfrm>
            <a:off x="326390" y="2853690"/>
            <a:ext cx="84874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45: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组合 31"/>
          <p:cNvGrpSpPr/>
          <p:nvPr/>
        </p:nvGrpSpPr>
        <p:grpSpPr>
          <a:xfrm>
            <a:off x="2811573" y="2407163"/>
            <a:ext cx="3964833" cy="507831"/>
            <a:chOff x="3993731" y="2813309"/>
            <a:chExt cx="4539822" cy="677107"/>
          </a:xfrm>
        </p:grpSpPr>
        <p:sp>
          <p:nvSpPr>
            <p:cNvPr id="5" name="矩形 21"/>
            <p:cNvSpPr/>
            <p:nvPr/>
          </p:nvSpPr>
          <p:spPr>
            <a:xfrm>
              <a:off x="4758284" y="2813309"/>
              <a:ext cx="3027190" cy="677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Tiếng</a:t>
              </a:r>
              <a:r>
                <a:rPr lang="en-US" altLang="zh-CN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Việt</a:t>
              </a:r>
              <a:endPara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6" name="组合 24"/>
            <p:cNvGrpSpPr/>
            <p:nvPr/>
          </p:nvGrpSpPr>
          <p:grpSpPr>
            <a:xfrm>
              <a:off x="3993731" y="2912832"/>
              <a:ext cx="902302" cy="514384"/>
              <a:chOff x="3610948" y="2892162"/>
              <a:chExt cx="1441001" cy="821484"/>
            </a:xfrm>
          </p:grpSpPr>
          <p:pic>
            <p:nvPicPr>
              <p:cNvPr id="10" name="图片 22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4259469" y="2892162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11" name="图片 23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3610948" y="2921166"/>
                <a:ext cx="792481" cy="792480"/>
              </a:xfrm>
              <a:prstGeom prst="rect">
                <a:avLst/>
              </a:prstGeom>
            </p:spPr>
          </p:pic>
        </p:grpSp>
        <p:grpSp>
          <p:nvGrpSpPr>
            <p:cNvPr id="7" name="组合 25"/>
            <p:cNvGrpSpPr/>
            <p:nvPr/>
          </p:nvGrpSpPr>
          <p:grpSpPr>
            <a:xfrm>
              <a:off x="7674509" y="2946418"/>
              <a:ext cx="859044" cy="496223"/>
              <a:chOff x="4981141" y="2945805"/>
              <a:chExt cx="1371916" cy="792482"/>
            </a:xfrm>
          </p:grpSpPr>
          <p:pic>
            <p:nvPicPr>
              <p:cNvPr id="8" name="图片 26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5560577" y="2945807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9" name="图片 27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4981141" y="2945805"/>
                <a:ext cx="792479" cy="792480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1488093" y="1826702"/>
            <a:ext cx="670118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lang="en-US" sz="27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16 </a:t>
            </a:r>
            <a:r>
              <a:rPr lang="en-US" sz="27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 </a:t>
            </a:r>
            <a:r>
              <a:rPr lang="en-US" sz="27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7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B73FA27-BF7A-5376-0700-DD94F2EEB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9" y="25994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071444" y="502726"/>
            <a:ext cx="74153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 Tìm tính từ chỉ đặc điểm của sự vật trong hình: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19BCCD-0A4D-4550-A677-A54DB0C6B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0" y="957699"/>
            <a:ext cx="2418357" cy="2629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0C2826-9FC8-40B5-BE87-DFA721F739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33" y="2162452"/>
            <a:ext cx="973849" cy="1051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498DA8-4B1B-4560-9676-A83E5919FF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93" y="1763480"/>
            <a:ext cx="3259243" cy="19475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223C47-9041-4F6F-B8B5-47C3C84FF0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30" y="1891075"/>
            <a:ext cx="1318825" cy="159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9D7E3DB-E798-786F-83A1-A730BBEDC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3" t="19704" r="7053" b="8712"/>
          <a:stretch>
            <a:fillRect/>
          </a:stretch>
        </p:blipFill>
        <p:spPr>
          <a:xfrm>
            <a:off x="-53060" y="-37420"/>
            <a:ext cx="925012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349216" y="-1068705"/>
            <a:ext cx="11838146" cy="7798594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357649" y="259940"/>
            <a:ext cx="8428703" cy="4623620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13ACB1-E939-4D91-B8C6-755FF4A22CED}"/>
              </a:ext>
            </a:extLst>
          </p:cNvPr>
          <p:cNvSpPr txBox="1"/>
          <p:nvPr/>
        </p:nvSpPr>
        <p:spPr>
          <a:xfrm>
            <a:off x="584908" y="463562"/>
            <a:ext cx="842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700" dirty="0">
                <a:latin typeface="Arial" panose="020B06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Tìm tính từ chỉ đặc điểm của sự vật trong hình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1E93C66-4E9C-4E99-A3B6-DBFCBD5E1865}"/>
              </a:ext>
            </a:extLst>
          </p:cNvPr>
          <p:cNvGrpSpPr/>
          <p:nvPr/>
        </p:nvGrpSpPr>
        <p:grpSpPr>
          <a:xfrm>
            <a:off x="282196" y="1151931"/>
            <a:ext cx="8349087" cy="3712789"/>
            <a:chOff x="376261" y="3061422"/>
            <a:chExt cx="4869591" cy="342487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6CA20363-AD0A-4955-A2D6-FB77D3D50D9B}"/>
                </a:ext>
              </a:extLst>
            </p:cNvPr>
            <p:cNvSpPr/>
            <p:nvPr/>
          </p:nvSpPr>
          <p:spPr>
            <a:xfrm>
              <a:off x="1236367" y="3061422"/>
              <a:ext cx="3195680" cy="1799136"/>
            </a:xfrm>
            <a:prstGeom prst="round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en-US" sz="3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</a:rPr>
                <a:t>THẢO LUẬN NHÓM BỐN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17C855B3-0DB3-4033-9211-37FDFCC801CE}"/>
                </a:ext>
              </a:extLst>
            </p:cNvPr>
            <p:cNvGrpSpPr/>
            <p:nvPr/>
          </p:nvGrpSpPr>
          <p:grpSpPr>
            <a:xfrm>
              <a:off x="376261" y="4561490"/>
              <a:ext cx="4869591" cy="1924803"/>
              <a:chOff x="1328960" y="3016561"/>
              <a:chExt cx="2650272" cy="1059792"/>
            </a:xfrm>
          </p:grpSpPr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xmlns="" id="{3527C22C-C21E-4915-BDB9-30956CF8C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093407" y="3083236"/>
                <a:ext cx="885825" cy="990600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xmlns="" id="{1C0F6B4C-482B-45E0-B69B-D8176B53B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03162" y="3047653"/>
                <a:ext cx="857250" cy="1028700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xmlns="" id="{851E0AA7-18BE-43CB-8651-9628F0163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32190" y="3083236"/>
                <a:ext cx="876300" cy="990600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xmlns="" id="{A3A12D61-F75F-48E5-AD2B-C28FAAF2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28960" y="3016561"/>
                <a:ext cx="847725" cy="10572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4926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Giọt nước">
  <a:themeElements>
    <a:clrScheme name="Giọt nước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iọt nước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iọt nước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616</TotalTime>
  <Words>360</Words>
  <Application>Microsoft Office PowerPoint</Application>
  <PresentationFormat>On-screen Show (16:9)</PresentationFormat>
  <Paragraphs>58</Paragraphs>
  <Slides>17</Slides>
  <Notes>9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Giọt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706</cp:revision>
  <dcterms:created xsi:type="dcterms:W3CDTF">2014-08-25T14:59:00Z</dcterms:created>
  <dcterms:modified xsi:type="dcterms:W3CDTF">2024-03-25T07:33:43Z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1584350C5AB44ABCB1C4C8700FB90276</vt:lpwstr>
  </property>
  <property fmtid="{D5CDD505-2E9C-101B-9397-08002B2CF9AE}" pid="3" name="KSOProductBuildVer">
    <vt:lpwstr>1033-11.2.0.10294</vt:lpwstr>
  </property>
</Properties>
</file>