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4" r:id="rId2"/>
    <p:sldId id="256" r:id="rId3"/>
    <p:sldId id="257" r:id="rId4"/>
    <p:sldId id="258" r:id="rId5"/>
    <p:sldId id="481" r:id="rId6"/>
    <p:sldId id="488" r:id="rId7"/>
    <p:sldId id="487" r:id="rId8"/>
    <p:sldId id="489" r:id="rId9"/>
    <p:sldId id="490" r:id="rId10"/>
    <p:sldId id="313" r:id="rId11"/>
    <p:sldId id="362" r:id="rId12"/>
    <p:sldId id="483" r:id="rId13"/>
    <p:sldId id="482" r:id="rId14"/>
    <p:sldId id="475" r:id="rId15"/>
    <p:sldId id="484" r:id="rId16"/>
    <p:sldId id="485" r:id="rId17"/>
    <p:sldId id="486" r:id="rId18"/>
    <p:sldId id="476" r:id="rId19"/>
    <p:sldId id="369" r:id="rId20"/>
    <p:sldId id="403" r:id="rId21"/>
    <p:sldId id="425" r:id="rId22"/>
    <p:sldId id="318" r:id="rId23"/>
    <p:sldId id="280" r:id="rId24"/>
    <p:sldId id="272" r:id="rId25"/>
  </p:sldIdLst>
  <p:sldSz cx="18288000" cy="10287000"/>
  <p:notesSz cx="6858000" cy="9144000"/>
  <p:embeddedFontLst>
    <p:embeddedFont>
      <p:font typeface="STXinwei" panose="02010800040101010101" pitchFamily="2" charset="-122"/>
      <p:regular r:id="rId27"/>
    </p:embeddedFont>
    <p:embeddedFont>
      <p:font typeface="Abadi Extra Light" panose="020B0204020104020204" pitchFamily="34" charset="0"/>
      <p:regular r:id="rId28"/>
    </p:embeddedFont>
    <p:embeddedFont>
      <p:font typeface="ADLaM Display" panose="02010000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redoka One" panose="02000000000000000000" pitchFamily="2" charset="0"/>
      <p:regular r:id="rId34"/>
    </p:embeddedFont>
    <p:embeddedFont>
      <p:font typeface="Jumble" panose="02000503000000020004" pitchFamily="2" charset="0"/>
      <p:regular r:id="rId35"/>
    </p:embeddedFont>
    <p:embeddedFont>
      <p:font typeface="Nunito Sans Regular" charset="0"/>
      <p:regular r:id="rId36"/>
    </p:embeddedFont>
    <p:embeddedFont>
      <p:font typeface="Open Sans Extra Bold" panose="020B0604020202020204" charset="0"/>
      <p:regular r:id="rId37"/>
    </p:embeddedFont>
    <p:embeddedFont>
      <p:font typeface="Sniglet" panose="020B0604020202020204" charset="0"/>
      <p:regular r:id="rId38"/>
    </p:embeddedFont>
    <p:embeddedFont>
      <p:font typeface="Tenor Sans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85315" autoAdjust="0"/>
  </p:normalViewPr>
  <p:slideViewPr>
    <p:cSldViewPr>
      <p:cViewPr varScale="1">
        <p:scale>
          <a:sx n="41" d="100"/>
          <a:sy n="41" d="100"/>
        </p:scale>
        <p:origin x="238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06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best sentences for a poster.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box and read it with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3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first item with the class: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one child to read the first option,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 ask another child to read the second option,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ask the class which is the short, clear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70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first item with the class: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one child to read the first option,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 ask another child to read the second option,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ask the class which is the short, clear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4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001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the first item with the class: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one child to read the first option,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 ask another child to read the second option, 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ask the class which is the short, clear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70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pictures in Exercise 1.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questions about the pictures,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animals can you see? What is on the tiger’s head? Is the tiger angry? Is the monkey scared? Does the tiger climb the tree? What is the tiger doing?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4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students to work in pairs to talk about their posters.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talk about their school trip in the front. </a:t>
            </a:r>
            <a:endParaRPr lang="en-US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2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4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work in teams.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member from each team comes to the front, looks at their team miming the action which is on the screen, but he/she cannot see it, then say the sentence/word aloud.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winner is the one who can guess the correct action first. </a:t>
            </a:r>
            <a:endParaRPr lang="en-US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77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work in teams.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member from each team comes to the front, looks at their team miming the action which is on the screen, but he/she cannot see it, then say the sentence/word aloud.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winner is the one who can guess the correct action first. </a:t>
            </a:r>
            <a:endParaRPr lang="en-US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7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work in teams.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member from each team comes to the front, looks at their team miming the action which is on the screen, but he/she cannot see it, then say the sentence/word aloud.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winner is the one who can guess the correct action first. </a:t>
            </a:r>
            <a:endParaRPr lang="en-US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30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work in teams.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member from each team comes to the front, looks at their team miming the action which is on the screen, but he/she cannot see it, then say the sentence/word aloud.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winner is the one who can guess the correct action first. </a:t>
            </a:r>
            <a:endParaRPr lang="en-US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7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work in teams.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One member from each team comes to the front, looks at their team miming the action which is on the screen, but he/she cannot see it, then say the sentence/word aloud.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b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winner is the one who can guess the correct action first. </a:t>
            </a:r>
            <a:endParaRPr lang="en-US" sz="1800" b="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3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1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jpe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image" Target="../media/image40.jpeg"/><Relationship Id="rId4" Type="http://schemas.openxmlformats.org/officeDocument/2006/relationships/image" Target="../media/image6.png"/><Relationship Id="rId9" Type="http://schemas.openxmlformats.org/officeDocument/2006/relationships/image" Target="../media/image39.jpeg"/><Relationship Id="rId14" Type="http://schemas.openxmlformats.org/officeDocument/2006/relationships/image" Target="../media/image4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3.png"/><Relationship Id="rId3" Type="http://schemas.openxmlformats.org/officeDocument/2006/relationships/image" Target="../media/image45.png"/><Relationship Id="rId21" Type="http://schemas.openxmlformats.org/officeDocument/2006/relationships/image" Target="../media/image6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8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9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59.png"/><Relationship Id="rId10" Type="http://schemas.openxmlformats.org/officeDocument/2006/relationships/image" Target="../media/image52.svg"/><Relationship Id="rId19" Type="http://schemas.openxmlformats.org/officeDocument/2006/relationships/image" Target="../media/image4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2" y="411995"/>
            <a:ext cx="116478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Look, Talk and then Write.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5F0882-AEA6-8222-D7DC-E375CCE13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770" y="2812187"/>
            <a:ext cx="7614756" cy="688129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9599D0-DC44-669C-C5D8-5C17AF6897BB}"/>
              </a:ext>
            </a:extLst>
          </p:cNvPr>
          <p:cNvSpPr/>
          <p:nvPr/>
        </p:nvSpPr>
        <p:spPr>
          <a:xfrm>
            <a:off x="8847211" y="3771900"/>
            <a:ext cx="902168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On Wednesday, there is a school trip to the _______ and there are lots of _______ 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C98904-B9BB-DA02-F525-DB617A60B144}"/>
              </a:ext>
            </a:extLst>
          </p:cNvPr>
          <p:cNvSpPr/>
          <p:nvPr/>
        </p:nvSpPr>
        <p:spPr>
          <a:xfrm>
            <a:off x="15551668" y="4649063"/>
            <a:ext cx="15354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zoo</a:t>
            </a:r>
            <a:endParaRPr lang="en-US" sz="6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28DA2B-D064-D035-008E-D29D8D174DB3}"/>
              </a:ext>
            </a:extLst>
          </p:cNvPr>
          <p:cNvSpPr/>
          <p:nvPr/>
        </p:nvSpPr>
        <p:spPr>
          <a:xfrm>
            <a:off x="8765415" y="6541889"/>
            <a:ext cx="29472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animals</a:t>
            </a:r>
            <a:endParaRPr lang="en-US" sz="6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71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525" y="853752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2" y="411995"/>
            <a:ext cx="117240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Look, Talk and then Write.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5F0882-AEA6-8222-D7DC-E375CCE13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342" y="2783612"/>
            <a:ext cx="7614756" cy="688129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9599D0-DC44-669C-C5D8-5C17AF6897BB}"/>
              </a:ext>
            </a:extLst>
          </p:cNvPr>
          <p:cNvSpPr/>
          <p:nvPr/>
        </p:nvSpPr>
        <p:spPr>
          <a:xfrm>
            <a:off x="9382641" y="4268225"/>
            <a:ext cx="9021689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Bring your __________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and a ______________ </a:t>
            </a:r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C98904-B9BB-DA02-F525-DB617A60B144}"/>
              </a:ext>
            </a:extLst>
          </p:cNvPr>
          <p:cNvSpPr/>
          <p:nvPr/>
        </p:nvSpPr>
        <p:spPr>
          <a:xfrm>
            <a:off x="11689588" y="4268225"/>
            <a:ext cx="62885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lunchbox</a:t>
            </a:r>
            <a:endParaRPr lang="en-US" sz="6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F73E2A-4DAF-571B-CC0C-EB2FB9E7AEBA}"/>
              </a:ext>
            </a:extLst>
          </p:cNvPr>
          <p:cNvSpPr/>
          <p:nvPr/>
        </p:nvSpPr>
        <p:spPr>
          <a:xfrm>
            <a:off x="10896600" y="5346834"/>
            <a:ext cx="36381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drink</a:t>
            </a:r>
            <a:endParaRPr lang="en-US" sz="6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9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53772" y="411995"/>
            <a:ext cx="114192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Look, Talk and then Write.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5F0882-AEA6-8222-D7DC-E375CCE13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2781352"/>
            <a:ext cx="7614756" cy="688129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E9599D0-DC44-669C-C5D8-5C17AF6897BB}"/>
              </a:ext>
            </a:extLst>
          </p:cNvPr>
          <p:cNvSpPr/>
          <p:nvPr/>
        </p:nvSpPr>
        <p:spPr>
          <a:xfrm>
            <a:off x="10363200" y="4252020"/>
            <a:ext cx="76147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________ your sun hat.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C98904-B9BB-DA02-F525-DB617A60B144}"/>
              </a:ext>
            </a:extLst>
          </p:cNvPr>
          <p:cNvSpPr/>
          <p:nvPr/>
        </p:nvSpPr>
        <p:spPr>
          <a:xfrm>
            <a:off x="9906000" y="4159549"/>
            <a:ext cx="28430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Wear</a:t>
            </a:r>
            <a:endParaRPr lang="en-US" sz="600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18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73303" y="452259"/>
            <a:ext cx="114854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Choose the best sentence.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1FD8A-414A-8B2F-C7F6-79013BFBE0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590924"/>
            <a:ext cx="17592391" cy="718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oup 8">
            <a:extLst>
              <a:ext uri="{FF2B5EF4-FFF2-40B4-BE49-F238E27FC236}">
                <a16:creationId xmlns:a16="http://schemas.microsoft.com/office/drawing/2014/main" id="{F720BA9B-022D-E5B3-9B12-55AE91BED052}"/>
              </a:ext>
            </a:extLst>
          </p:cNvPr>
          <p:cNvGrpSpPr/>
          <p:nvPr/>
        </p:nvGrpSpPr>
        <p:grpSpPr>
          <a:xfrm>
            <a:off x="12882564" y="936107"/>
            <a:ext cx="3038402" cy="2216824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2C8A5E2-B361-4F34-8C14-A2232403F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5D62E388-7993-9B94-874D-6B3CEF42D776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7237503-23C2-F11E-ED85-5FA801B45334}"/>
                </a:ext>
              </a:extLst>
            </p:cNvPr>
            <p:cNvSpPr txBox="1"/>
            <p:nvPr/>
          </p:nvSpPr>
          <p:spPr>
            <a:xfrm>
              <a:off x="221603" y="-713301"/>
              <a:ext cx="4253307" cy="363356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latin typeface="Open Sans Extra Bold"/>
                </a:rPr>
                <a:t>49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0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5564" y="846407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73303" y="452259"/>
            <a:ext cx="114854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Choose the best sentence.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grpSp>
        <p:nvGrpSpPr>
          <p:cNvPr id="17" name="Group 8">
            <a:extLst>
              <a:ext uri="{FF2B5EF4-FFF2-40B4-BE49-F238E27FC236}">
                <a16:creationId xmlns:a16="http://schemas.microsoft.com/office/drawing/2014/main" id="{F720BA9B-022D-E5B3-9B12-55AE91BED052}"/>
              </a:ext>
            </a:extLst>
          </p:cNvPr>
          <p:cNvGrpSpPr/>
          <p:nvPr/>
        </p:nvGrpSpPr>
        <p:grpSpPr>
          <a:xfrm>
            <a:off x="12882564" y="936107"/>
            <a:ext cx="3038402" cy="2216824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2C8A5E2-B361-4F34-8C14-A2232403F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5D62E388-7993-9B94-874D-6B3CEF42D776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7237503-23C2-F11E-ED85-5FA801B45334}"/>
                </a:ext>
              </a:extLst>
            </p:cNvPr>
            <p:cNvSpPr txBox="1"/>
            <p:nvPr/>
          </p:nvSpPr>
          <p:spPr>
            <a:xfrm>
              <a:off x="221603" y="-713301"/>
              <a:ext cx="4253307" cy="363356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latin typeface="Open Sans Extra Bold"/>
                </a:rPr>
                <a:t>49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8350B2-C977-9B10-BC3D-4E74F4D1DA8D}"/>
              </a:ext>
            </a:extLst>
          </p:cNvPr>
          <p:cNvSpPr/>
          <p:nvPr/>
        </p:nvSpPr>
        <p:spPr>
          <a:xfrm>
            <a:off x="914400" y="3666151"/>
            <a:ext cx="16306800" cy="54630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. </a:t>
            </a:r>
            <a:r>
              <a:rPr lang="en-US" sz="6000" b="1" cap="none" spc="0" dirty="0">
                <a:ln/>
                <a:solidFill>
                  <a:srgbClr val="0070C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. There is a school trip on Wednesday.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ln/>
                <a:latin typeface="Abadi Extra Light" panose="020B0204020104020204" pitchFamily="34" charset="0"/>
              </a:rPr>
              <a:t>   </a:t>
            </a:r>
            <a:r>
              <a:rPr lang="en-US" sz="6000" b="1" dirty="0">
                <a:ln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en-US" sz="6000" dirty="0">
                <a:ln/>
                <a:latin typeface="Abadi Extra Light" panose="020B0204020104020204" pitchFamily="34" charset="0"/>
              </a:rPr>
              <a:t>. On Wednesday, there is a school trip to the zoo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ln/>
                <a:latin typeface="Abadi Extra Light" panose="020B0204020104020204" pitchFamily="34" charset="0"/>
              </a:rPr>
              <a:t>       and there are lots of animals. 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 </a:t>
            </a:r>
          </a:p>
          <a:p>
            <a:pPr marL="914400" indent="-914400" algn="ctr">
              <a:buAutoNum type="arabicPeriod"/>
            </a:pPr>
            <a:endParaRPr lang="en-US" sz="5400" b="1" cap="none" spc="0" dirty="0">
              <a:ln/>
              <a:effectLst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359974D-B7B2-8DE4-6E1F-E618A098B50D}"/>
              </a:ext>
            </a:extLst>
          </p:cNvPr>
          <p:cNvSpPr txBox="1"/>
          <p:nvPr/>
        </p:nvSpPr>
        <p:spPr>
          <a:xfrm>
            <a:off x="13481160" y="2396970"/>
            <a:ext cx="2286000" cy="36779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3900" dirty="0">
                <a:solidFill>
                  <a:srgbClr val="C00000"/>
                </a:solidFill>
                <a:latin typeface="KG Primary Penmanship Bold"/>
                <a:sym typeface="Wingdings" panose="05000000000000000000" pitchFamily="2" charset="2"/>
              </a:rPr>
              <a:t></a:t>
            </a:r>
            <a:endParaRPr lang="en-US" sz="23900" dirty="0">
              <a:solidFill>
                <a:srgbClr val="C00000"/>
              </a:solidFill>
              <a:latin typeface="KG Primary Penmanship Bold"/>
            </a:endParaRPr>
          </a:p>
        </p:txBody>
      </p:sp>
    </p:spTree>
    <p:extLst>
      <p:ext uri="{BB962C8B-B14F-4D97-AF65-F5344CB8AC3E}">
        <p14:creationId xmlns:p14="http://schemas.microsoft.com/office/powerpoint/2010/main" val="394699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5564" y="846407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73303" y="452259"/>
            <a:ext cx="114854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Choose the best sentence.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grpSp>
        <p:nvGrpSpPr>
          <p:cNvPr id="17" name="Group 8">
            <a:extLst>
              <a:ext uri="{FF2B5EF4-FFF2-40B4-BE49-F238E27FC236}">
                <a16:creationId xmlns:a16="http://schemas.microsoft.com/office/drawing/2014/main" id="{F720BA9B-022D-E5B3-9B12-55AE91BED052}"/>
              </a:ext>
            </a:extLst>
          </p:cNvPr>
          <p:cNvGrpSpPr/>
          <p:nvPr/>
        </p:nvGrpSpPr>
        <p:grpSpPr>
          <a:xfrm>
            <a:off x="12882564" y="936107"/>
            <a:ext cx="3038402" cy="2216824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2C8A5E2-B361-4F34-8C14-A2232403F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5D62E388-7993-9B94-874D-6B3CEF42D776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7237503-23C2-F11E-ED85-5FA801B45334}"/>
                </a:ext>
              </a:extLst>
            </p:cNvPr>
            <p:cNvSpPr txBox="1"/>
            <p:nvPr/>
          </p:nvSpPr>
          <p:spPr>
            <a:xfrm>
              <a:off x="221603" y="-713301"/>
              <a:ext cx="4253307" cy="363356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latin typeface="Open Sans Extra Bold"/>
                </a:rPr>
                <a:t>49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8350B2-C977-9B10-BC3D-4E74F4D1DA8D}"/>
              </a:ext>
            </a:extLst>
          </p:cNvPr>
          <p:cNvSpPr/>
          <p:nvPr/>
        </p:nvSpPr>
        <p:spPr>
          <a:xfrm>
            <a:off x="914400" y="3666151"/>
            <a:ext cx="16306800" cy="56326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. </a:t>
            </a:r>
            <a:r>
              <a:rPr lang="en-US" sz="6000" b="1" cap="none" spc="0" dirty="0">
                <a:ln/>
                <a:solidFill>
                  <a:srgbClr val="0070C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. Bring your lunchbox and a drink.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ln/>
                <a:latin typeface="Abadi Extra Light" panose="020B0204020104020204" pitchFamily="34" charset="0"/>
              </a:rPr>
              <a:t>   </a:t>
            </a:r>
            <a:r>
              <a:rPr lang="en-US" sz="6000" b="1" dirty="0">
                <a:ln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en-US" sz="6000" dirty="0">
                <a:ln/>
                <a:latin typeface="Abadi Extra Light" panose="020B0204020104020204" pitchFamily="34" charset="0"/>
              </a:rPr>
              <a:t>. It is good to bring a lunchbox with noodles or a sandwich or ice cream and a drink of bubble tea or water or juice. 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359974D-B7B2-8DE4-6E1F-E618A098B50D}"/>
              </a:ext>
            </a:extLst>
          </p:cNvPr>
          <p:cNvSpPr txBox="1"/>
          <p:nvPr/>
        </p:nvSpPr>
        <p:spPr>
          <a:xfrm>
            <a:off x="12245306" y="2358339"/>
            <a:ext cx="2286000" cy="36779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3900" dirty="0">
                <a:solidFill>
                  <a:srgbClr val="C00000"/>
                </a:solidFill>
                <a:latin typeface="KG Primary Penmanship Bold"/>
                <a:sym typeface="Wingdings" panose="05000000000000000000" pitchFamily="2" charset="2"/>
              </a:rPr>
              <a:t></a:t>
            </a:r>
            <a:endParaRPr lang="en-US" sz="23900" dirty="0">
              <a:solidFill>
                <a:srgbClr val="C00000"/>
              </a:solidFill>
              <a:latin typeface="KG Primary Penmanship Bold"/>
            </a:endParaRPr>
          </a:p>
        </p:txBody>
      </p:sp>
    </p:spTree>
    <p:extLst>
      <p:ext uri="{BB962C8B-B14F-4D97-AF65-F5344CB8AC3E}">
        <p14:creationId xmlns:p14="http://schemas.microsoft.com/office/powerpoint/2010/main" val="3568775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5564" y="846407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73303" y="452259"/>
            <a:ext cx="114854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Choose the best sentence.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grpSp>
        <p:nvGrpSpPr>
          <p:cNvPr id="17" name="Group 8">
            <a:extLst>
              <a:ext uri="{FF2B5EF4-FFF2-40B4-BE49-F238E27FC236}">
                <a16:creationId xmlns:a16="http://schemas.microsoft.com/office/drawing/2014/main" id="{F720BA9B-022D-E5B3-9B12-55AE91BED052}"/>
              </a:ext>
            </a:extLst>
          </p:cNvPr>
          <p:cNvGrpSpPr/>
          <p:nvPr/>
        </p:nvGrpSpPr>
        <p:grpSpPr>
          <a:xfrm>
            <a:off x="12882564" y="936107"/>
            <a:ext cx="3038402" cy="2216824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2C8A5E2-B361-4F34-8C14-A2232403F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5D62E388-7993-9B94-874D-6B3CEF42D776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97237503-23C2-F11E-ED85-5FA801B45334}"/>
                </a:ext>
              </a:extLst>
            </p:cNvPr>
            <p:cNvSpPr txBox="1"/>
            <p:nvPr/>
          </p:nvSpPr>
          <p:spPr>
            <a:xfrm>
              <a:off x="221603" y="-713301"/>
              <a:ext cx="4253307" cy="363356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latin typeface="Open Sans Extra Bold"/>
                </a:rPr>
                <a:t>49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8350B2-C977-9B10-BC3D-4E74F4D1DA8D}"/>
              </a:ext>
            </a:extLst>
          </p:cNvPr>
          <p:cNvSpPr/>
          <p:nvPr/>
        </p:nvSpPr>
        <p:spPr>
          <a:xfrm>
            <a:off x="914400" y="3666151"/>
            <a:ext cx="16992600" cy="43996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. </a:t>
            </a:r>
            <a:r>
              <a:rPr lang="en-US" sz="6000" b="1" cap="none" spc="0" dirty="0">
                <a:ln/>
                <a:solidFill>
                  <a:srgbClr val="0070C0"/>
                </a:solidFill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. At the zoo, wear a sun hat or a jacket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ln/>
                <a:latin typeface="Abadi Extra Light" panose="020B0204020104020204" pitchFamily="34" charset="0"/>
              </a:rPr>
              <a:t>       </a:t>
            </a:r>
            <a:r>
              <a:rPr lang="en-US" sz="6000" cap="none" spc="0" dirty="0">
                <a:ln/>
                <a:effectLst/>
                <a:latin typeface="Abadi Extra Light" panose="020B0204020104020204" pitchFamily="34" charset="0"/>
              </a:rPr>
              <a:t>and bring an umbrella.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ln/>
                <a:latin typeface="Abadi Extra Light" panose="020B0204020104020204" pitchFamily="34" charset="0"/>
              </a:rPr>
              <a:t>    </a:t>
            </a:r>
            <a:r>
              <a:rPr lang="en-US" sz="6000" b="1" dirty="0">
                <a:ln/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</a:t>
            </a:r>
            <a:r>
              <a:rPr lang="en-US" sz="6000" dirty="0">
                <a:ln/>
                <a:latin typeface="Abadi Extra Light" panose="020B0204020104020204" pitchFamily="34" charset="0"/>
              </a:rPr>
              <a:t>. Wear your sun hat. </a:t>
            </a:r>
            <a:endParaRPr lang="en-US" sz="6000" cap="none" spc="0" dirty="0">
              <a:ln/>
              <a:effectLst/>
              <a:latin typeface="Abadi Extra Light" panose="020B0204020104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359974D-B7B2-8DE4-6E1F-E618A098B50D}"/>
              </a:ext>
            </a:extLst>
          </p:cNvPr>
          <p:cNvSpPr txBox="1"/>
          <p:nvPr/>
        </p:nvSpPr>
        <p:spPr>
          <a:xfrm>
            <a:off x="8458200" y="5483052"/>
            <a:ext cx="2286000" cy="36779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3900" dirty="0">
                <a:solidFill>
                  <a:srgbClr val="C00000"/>
                </a:solidFill>
                <a:latin typeface="KG Primary Penmanship Bold"/>
                <a:sym typeface="Wingdings" panose="05000000000000000000" pitchFamily="2" charset="2"/>
              </a:rPr>
              <a:t></a:t>
            </a:r>
            <a:endParaRPr lang="en-US" sz="23900" dirty="0">
              <a:solidFill>
                <a:srgbClr val="C00000"/>
              </a:solidFill>
              <a:latin typeface="KG Primary Penmanship Bold"/>
            </a:endParaRPr>
          </a:p>
        </p:txBody>
      </p:sp>
    </p:spTree>
    <p:extLst>
      <p:ext uri="{BB962C8B-B14F-4D97-AF65-F5344CB8AC3E}">
        <p14:creationId xmlns:p14="http://schemas.microsoft.com/office/powerpoint/2010/main" val="39803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227327" y="1594800"/>
            <a:ext cx="56388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KG Primary Penmanship Bold"/>
              </a:rPr>
              <a:t>Make a poster </a:t>
            </a:r>
          </a:p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KG Primary Penmanship Bold"/>
              </a:rPr>
              <a:t>about </a:t>
            </a:r>
          </a:p>
          <a:p>
            <a:pPr algn="ctr">
              <a:spcBef>
                <a:spcPct val="0"/>
              </a:spcBef>
            </a:pPr>
            <a:r>
              <a:rPr lang="en-US" sz="6000" b="1" dirty="0">
                <a:solidFill>
                  <a:srgbClr val="C00000"/>
                </a:solidFill>
                <a:latin typeface="KG Primary Penmanship Bold"/>
              </a:rPr>
              <a:t>your school trip.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BE0730-5295-3499-C399-6779143E381A}"/>
              </a:ext>
            </a:extLst>
          </p:cNvPr>
          <p:cNvGrpSpPr/>
          <p:nvPr/>
        </p:nvGrpSpPr>
        <p:grpSpPr>
          <a:xfrm>
            <a:off x="6231935" y="936107"/>
            <a:ext cx="10206011" cy="9222963"/>
            <a:chOff x="6231935" y="936107"/>
            <a:chExt cx="10206011" cy="92229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5FBE175-2F12-AC79-341E-06E373990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31935" y="936107"/>
              <a:ext cx="10206011" cy="92229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E002BC-70AE-AF29-EA42-969DDD4F1D26}"/>
                </a:ext>
              </a:extLst>
            </p:cNvPr>
            <p:cNvSpPr/>
            <p:nvPr/>
          </p:nvSpPr>
          <p:spPr>
            <a:xfrm>
              <a:off x="8001000" y="2781300"/>
              <a:ext cx="6882546" cy="4093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742950" indent="-742950">
                <a:spcBef>
                  <a:spcPts val="600"/>
                </a:spcBef>
                <a:spcAft>
                  <a:spcPts val="600"/>
                </a:spcAft>
                <a:buAutoNum type="arabicPeriod"/>
              </a:pPr>
              <a:r>
                <a:rPr lang="en-US" sz="4400" b="1" cap="none" spc="0" dirty="0">
                  <a:ln/>
                  <a:solidFill>
                    <a:srgbClr val="0070C0"/>
                  </a:solidFill>
                  <a:effectLst/>
                  <a:latin typeface="Abadi Extra Light" panose="020B0204020104020204" pitchFamily="34" charset="0"/>
                </a:rPr>
                <a:t>Where</a:t>
              </a:r>
              <a:r>
                <a:rPr lang="en-US" sz="4400" cap="none" spc="0" dirty="0">
                  <a:ln/>
                  <a:effectLst/>
                  <a:latin typeface="Abadi Extra Light" panose="020B0204020104020204" pitchFamily="34" charset="0"/>
                </a:rPr>
                <a:t> is your school trip?</a:t>
              </a:r>
            </a:p>
            <a:p>
              <a:pPr marL="742950" indent="-742950">
                <a:spcBef>
                  <a:spcPts val="600"/>
                </a:spcBef>
                <a:spcAft>
                  <a:spcPts val="600"/>
                </a:spcAft>
                <a:buAutoNum type="arabicPeriod"/>
              </a:pPr>
              <a:r>
                <a:rPr lang="en-US" sz="4400" b="1" dirty="0">
                  <a:ln/>
                  <a:solidFill>
                    <a:srgbClr val="0070C0"/>
                  </a:solidFill>
                  <a:latin typeface="Abadi Extra Light" panose="020B0204020104020204" pitchFamily="34" charset="0"/>
                </a:rPr>
                <a:t>When</a:t>
              </a:r>
              <a:r>
                <a:rPr lang="en-US" sz="4400" dirty="0">
                  <a:ln/>
                  <a:latin typeface="Abadi Extra Light" panose="020B0204020104020204" pitchFamily="34" charset="0"/>
                </a:rPr>
                <a:t> is it?</a:t>
              </a:r>
            </a:p>
            <a:p>
              <a:pPr marL="742950" indent="-742950">
                <a:spcBef>
                  <a:spcPts val="600"/>
                </a:spcBef>
                <a:spcAft>
                  <a:spcPts val="600"/>
                </a:spcAft>
                <a:buAutoNum type="arabicPeriod"/>
              </a:pPr>
              <a:r>
                <a:rPr lang="en-US" sz="4400" b="1" cap="none" spc="0" dirty="0">
                  <a:ln/>
                  <a:solidFill>
                    <a:srgbClr val="0070C0"/>
                  </a:solidFill>
                  <a:effectLst/>
                  <a:latin typeface="Abadi Extra Light" panose="020B0204020104020204" pitchFamily="34" charset="0"/>
                </a:rPr>
                <a:t>What</a:t>
              </a:r>
              <a:r>
                <a:rPr lang="en-US" sz="4400" cap="none" spc="0" dirty="0">
                  <a:ln/>
                  <a:effectLst/>
                  <a:latin typeface="Abadi Extra Light" panose="020B0204020104020204" pitchFamily="34" charset="0"/>
                </a:rPr>
                <a:t> can you </a:t>
              </a:r>
              <a:r>
                <a:rPr lang="en-US" sz="4400" b="1" cap="none" spc="0" dirty="0">
                  <a:ln/>
                  <a:solidFill>
                    <a:srgbClr val="0070C0"/>
                  </a:solidFill>
                  <a:effectLst/>
                  <a:latin typeface="Abadi Extra Light" panose="020B0204020104020204" pitchFamily="34" charset="0"/>
                </a:rPr>
                <a:t>see</a:t>
              </a:r>
              <a:r>
                <a:rPr lang="en-US" sz="4400" cap="none" spc="0" dirty="0">
                  <a:ln/>
                  <a:effectLst/>
                  <a:latin typeface="Abadi Extra Light" panose="020B0204020104020204" pitchFamily="34" charset="0"/>
                </a:rPr>
                <a:t>?</a:t>
              </a:r>
            </a:p>
            <a:p>
              <a:pPr marL="742950" indent="-742950">
                <a:spcBef>
                  <a:spcPts val="600"/>
                </a:spcBef>
                <a:spcAft>
                  <a:spcPts val="600"/>
                </a:spcAft>
                <a:buAutoNum type="arabicPeriod"/>
              </a:pPr>
              <a:r>
                <a:rPr lang="en-US" sz="4400" b="1" dirty="0">
                  <a:ln/>
                  <a:solidFill>
                    <a:srgbClr val="0070C0"/>
                  </a:solidFill>
                  <a:latin typeface="Abadi Extra Light" panose="020B0204020104020204" pitchFamily="34" charset="0"/>
                </a:rPr>
                <a:t>What</a:t>
              </a:r>
              <a:r>
                <a:rPr lang="en-US" sz="4400" dirty="0">
                  <a:ln/>
                  <a:latin typeface="Abadi Extra Light" panose="020B0204020104020204" pitchFamily="34" charset="0"/>
                </a:rPr>
                <a:t> do you </a:t>
              </a:r>
              <a:r>
                <a:rPr lang="en-US" sz="4400" b="1" dirty="0">
                  <a:ln/>
                  <a:solidFill>
                    <a:srgbClr val="0070C0"/>
                  </a:solidFill>
                  <a:latin typeface="Abadi Extra Light" panose="020B0204020104020204" pitchFamily="34" charset="0"/>
                </a:rPr>
                <a:t>bring</a:t>
              </a:r>
              <a:r>
                <a:rPr lang="en-US" sz="4400" dirty="0">
                  <a:ln/>
                  <a:latin typeface="Abadi Extra Light" panose="020B0204020104020204" pitchFamily="34" charset="0"/>
                </a:rPr>
                <a:t>?</a:t>
              </a:r>
            </a:p>
            <a:p>
              <a:pPr marL="742950" indent="-742950">
                <a:spcBef>
                  <a:spcPts val="600"/>
                </a:spcBef>
                <a:spcAft>
                  <a:spcPts val="600"/>
                </a:spcAft>
                <a:buAutoNum type="arabicPeriod"/>
              </a:pPr>
              <a:r>
                <a:rPr lang="en-US" sz="4400" b="1" cap="none" spc="0" dirty="0">
                  <a:ln/>
                  <a:solidFill>
                    <a:srgbClr val="0070C0"/>
                  </a:solidFill>
                  <a:effectLst/>
                  <a:latin typeface="Abadi Extra Light" panose="020B0204020104020204" pitchFamily="34" charset="0"/>
                </a:rPr>
                <a:t>What</a:t>
              </a:r>
              <a:r>
                <a:rPr lang="en-US" sz="4400" cap="none" spc="0" dirty="0">
                  <a:ln/>
                  <a:effectLst/>
                  <a:latin typeface="Abadi Extra Light" panose="020B0204020104020204" pitchFamily="34" charset="0"/>
                </a:rPr>
                <a:t> do you </a:t>
              </a:r>
              <a:r>
                <a:rPr lang="en-US" sz="4400" b="1" cap="none" spc="0" dirty="0">
                  <a:ln/>
                  <a:solidFill>
                    <a:srgbClr val="0070C0"/>
                  </a:solidFill>
                  <a:effectLst/>
                  <a:latin typeface="Abadi Extra Light" panose="020B0204020104020204" pitchFamily="34" charset="0"/>
                </a:rPr>
                <a:t>wear</a:t>
              </a:r>
              <a:r>
                <a:rPr lang="en-US" sz="4400" cap="none" spc="0" dirty="0">
                  <a:ln/>
                  <a:effectLst/>
                  <a:latin typeface="Abadi Extra Light" panose="020B0204020104020204" pitchFamily="34" charset="0"/>
                </a:rPr>
                <a:t> to go?</a:t>
              </a:r>
            </a:p>
          </p:txBody>
        </p:sp>
      </p:grpSp>
      <p:pic>
        <p:nvPicPr>
          <p:cNvPr id="7" name="Long, Long, Ago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DAEED1B1-87C1-CFE7-9904-499BAEABA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49844" y="4980053"/>
            <a:ext cx="2332037" cy="23320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5594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5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0978FD-5842-7AAA-EFA3-14E3332C52CE}"/>
              </a:ext>
            </a:extLst>
          </p:cNvPr>
          <p:cNvSpPr txBox="1"/>
          <p:nvPr/>
        </p:nvSpPr>
        <p:spPr>
          <a:xfrm>
            <a:off x="9842664" y="3521199"/>
            <a:ext cx="7383325" cy="14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Work in Pairs.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B773937-DFB7-C081-BA47-EC3C64CE9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2628900"/>
            <a:ext cx="9012053" cy="6398099"/>
          </a:xfrm>
          <a:prstGeom prst="rect">
            <a:avLst/>
          </a:prstGeom>
        </p:spPr>
      </p:pic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5D73A354-F157-A08B-937B-D3CBCD88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5676900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25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Funny monkeys!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6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54453" y="3681964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6 – Skill Times – Period 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cartoon of a penguin&#10;&#10;Description automatically generated">
            <a:extLst>
              <a:ext uri="{FF2B5EF4-FFF2-40B4-BE49-F238E27FC236}">
                <a16:creationId xmlns:a16="http://schemas.microsoft.com/office/drawing/2014/main" id="{8B5CF29A-C0FF-FA30-4140-0184AA4DA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2456828" y="5926776"/>
            <a:ext cx="4753973" cy="4753973"/>
          </a:xfrm>
          <a:prstGeom prst="rect">
            <a:avLst/>
          </a:prstGeom>
        </p:spPr>
      </p:pic>
      <p:pic>
        <p:nvPicPr>
          <p:cNvPr id="16" name="Picture 15" descr="Cartoon camel with brown fur on its back&#10;&#10;Description automatically generated">
            <a:extLst>
              <a:ext uri="{FF2B5EF4-FFF2-40B4-BE49-F238E27FC236}">
                <a16:creationId xmlns:a16="http://schemas.microsoft.com/office/drawing/2014/main" id="{AAF2357F-2059-0C66-5B1A-1209B631DE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7" y="6964361"/>
            <a:ext cx="4285833" cy="3133649"/>
          </a:xfrm>
          <a:prstGeom prst="rect">
            <a:avLst/>
          </a:prstGeom>
        </p:spPr>
      </p:pic>
      <p:pic>
        <p:nvPicPr>
          <p:cNvPr id="27" name="Picture 26" descr="Cartoon a cartoon of a crocodile&#10;&#10;Description automatically generated">
            <a:extLst>
              <a:ext uri="{FF2B5EF4-FFF2-40B4-BE49-F238E27FC236}">
                <a16:creationId xmlns:a16="http://schemas.microsoft.com/office/drawing/2014/main" id="{71178FE1-26F7-315B-CC61-BB32C5DAA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6" y="6067642"/>
            <a:ext cx="6617409" cy="4838414"/>
          </a:xfrm>
          <a:prstGeom prst="rect">
            <a:avLst/>
          </a:prstGeom>
        </p:spPr>
      </p:pic>
      <p:pic>
        <p:nvPicPr>
          <p:cNvPr id="30" name="Picture 29" descr="Cartoon a cartoon kangaroo standing on its hind legs&#10;&#10;Description automatically generated">
            <a:extLst>
              <a:ext uri="{FF2B5EF4-FFF2-40B4-BE49-F238E27FC236}">
                <a16:creationId xmlns:a16="http://schemas.microsoft.com/office/drawing/2014/main" id="{17BA73A6-D311-CF9A-42ED-84355EA95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6" y="5583576"/>
            <a:ext cx="3697729" cy="443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352800" y="942621"/>
            <a:ext cx="11201400" cy="2110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C00000"/>
                </a:solidFill>
                <a:latin typeface="Jumble" panose="02000503000000020004" pitchFamily="2" charset="0"/>
              </a:rPr>
              <a:t>LIVE ON THE STAGE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F3FFE92B-940E-572D-1610-DB5E158D0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3118175"/>
            <a:ext cx="11258844" cy="656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65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22878"/>
            <a:ext cx="18330836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1371566" y="1651878"/>
            <a:ext cx="48770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7112" y="1485900"/>
            <a:ext cx="1397084" cy="1397084"/>
          </a:xfrm>
          <a:prstGeom prst="rect">
            <a:avLst/>
          </a:prstGeom>
        </p:spPr>
      </p:pic>
      <p:pic>
        <p:nvPicPr>
          <p:cNvPr id="1026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040" y="2292099"/>
            <a:ext cx="6044265" cy="5702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D985A-D240-5306-FDC1-B2F3C11F107A}"/>
              </a:ext>
            </a:extLst>
          </p:cNvPr>
          <p:cNvSpPr txBox="1"/>
          <p:nvPr/>
        </p:nvSpPr>
        <p:spPr>
          <a:xfrm>
            <a:off x="409676" y="3529724"/>
            <a:ext cx="1093667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Do the exercises in Workbook page 49.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Prepare for the next lesson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00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  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(Unit 7 -  Lesson 1).</a:t>
            </a:r>
            <a:endParaRPr lang="en-US" sz="4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20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046727" y="838311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HOT SEAT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red chair with black text&#10;&#10;Description automatically generated">
            <a:extLst>
              <a:ext uri="{FF2B5EF4-FFF2-40B4-BE49-F238E27FC236}">
                <a16:creationId xmlns:a16="http://schemas.microsoft.com/office/drawing/2014/main" id="{F2AF7F34-CDB4-4012-21B3-2525344EA2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86220"/>
            <a:ext cx="10934701" cy="67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38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593702" y="684274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HOT SEAT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2A15DA6-7DB5-287E-EDD7-631B227D6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8190">
            <a:off x="4956424" y="3451129"/>
            <a:ext cx="8475956" cy="55525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95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593702" y="684274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HOT SEAT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275096B-EFA3-FC85-38C2-05465862C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2784">
            <a:off x="5014840" y="3458829"/>
            <a:ext cx="8765875" cy="5724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87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593702" y="684274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HOT SEAT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0E8FB6-2EFA-67CE-C117-038B00160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58109">
            <a:off x="4667702" y="3518347"/>
            <a:ext cx="8450153" cy="5418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28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593702" y="684274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HOT SEAT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104638-3B67-B73C-788C-03B3380A59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24698">
            <a:off x="4947248" y="3409496"/>
            <a:ext cx="8764900" cy="58751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60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874</Words>
  <Application>Microsoft Office PowerPoint</Application>
  <PresentationFormat>Custom</PresentationFormat>
  <Paragraphs>120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Tenor Sans</vt:lpstr>
      <vt:lpstr>Wingdings</vt:lpstr>
      <vt:lpstr>Open Sans Extra Bold</vt:lpstr>
      <vt:lpstr>Times New Roman</vt:lpstr>
      <vt:lpstr>Nunito Sans Regular</vt:lpstr>
      <vt:lpstr>Calibri</vt:lpstr>
      <vt:lpstr>Jumble</vt:lpstr>
      <vt:lpstr>MyriadPro-Light</vt:lpstr>
      <vt:lpstr>Sniglet</vt:lpstr>
      <vt:lpstr>Abadi Extra Light</vt:lpstr>
      <vt:lpstr>Fredoka One</vt:lpstr>
      <vt:lpstr>KG Primary Penmanship Bold</vt:lpstr>
      <vt:lpstr>ADLaM Display</vt:lpstr>
      <vt:lpstr>STXinwei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27</cp:revision>
  <dcterms:created xsi:type="dcterms:W3CDTF">2006-08-16T00:00:00Z</dcterms:created>
  <dcterms:modified xsi:type="dcterms:W3CDTF">2023-08-08T00:01:07Z</dcterms:modified>
  <dc:identifier>DAFV1pFi9-g</dc:identifier>
</cp:coreProperties>
</file>