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74" r:id="rId2"/>
    <p:sldId id="256" r:id="rId3"/>
    <p:sldId id="257" r:id="rId4"/>
    <p:sldId id="258" r:id="rId5"/>
    <p:sldId id="403" r:id="rId6"/>
    <p:sldId id="313" r:id="rId7"/>
    <p:sldId id="362" r:id="rId8"/>
    <p:sldId id="419" r:id="rId9"/>
    <p:sldId id="420" r:id="rId10"/>
    <p:sldId id="390" r:id="rId11"/>
    <p:sldId id="369" r:id="rId12"/>
    <p:sldId id="404" r:id="rId13"/>
    <p:sldId id="421" r:id="rId14"/>
    <p:sldId id="422" r:id="rId15"/>
    <p:sldId id="423" r:id="rId16"/>
    <p:sldId id="424" r:id="rId17"/>
    <p:sldId id="425" r:id="rId18"/>
    <p:sldId id="392" r:id="rId19"/>
    <p:sldId id="426" r:id="rId20"/>
    <p:sldId id="393" r:id="rId21"/>
    <p:sldId id="427" r:id="rId22"/>
    <p:sldId id="428" r:id="rId23"/>
    <p:sldId id="429" r:id="rId24"/>
    <p:sldId id="431" r:id="rId25"/>
    <p:sldId id="430" r:id="rId26"/>
    <p:sldId id="432" r:id="rId27"/>
    <p:sldId id="434" r:id="rId28"/>
    <p:sldId id="435" r:id="rId29"/>
    <p:sldId id="433" r:id="rId30"/>
    <p:sldId id="436" r:id="rId31"/>
    <p:sldId id="417" r:id="rId32"/>
    <p:sldId id="318" r:id="rId33"/>
    <p:sldId id="280" r:id="rId34"/>
    <p:sldId id="272" r:id="rId35"/>
  </p:sldIdLst>
  <p:sldSz cx="18288000" cy="10287000"/>
  <p:notesSz cx="6858000" cy="9144000"/>
  <p:embeddedFontLst>
    <p:embeddedFont>
      <p:font typeface="STXinwei" panose="02010800040101010101" pitchFamily="2" charset="-122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Fredoka One" panose="02000000000000000000" pitchFamily="2" charset="0"/>
      <p:regular r:id="rId42"/>
    </p:embeddedFont>
    <p:embeddedFont>
      <p:font typeface="Jumble" panose="02000503000000020004" pitchFamily="2" charset="0"/>
      <p:regular r:id="rId43"/>
    </p:embeddedFont>
    <p:embeddedFont>
      <p:font typeface="Nunito Sans Regular" charset="0"/>
      <p:regular r:id="rId44"/>
    </p:embeddedFont>
    <p:embeddedFont>
      <p:font typeface="Open Sans Extra Bold" panose="020B0604020202020204" charset="0"/>
      <p:regular r:id="rId45"/>
    </p:embeddedFont>
    <p:embeddedFont>
      <p:font typeface="Sniglet" panose="020B0604020202020204" charset="0"/>
      <p:regular r:id="rId46"/>
    </p:embeddedFont>
    <p:embeddedFont>
      <p:font typeface="Tenor Sans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00"/>
    <a:srgbClr val="FF00FF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85315" autoAdjust="0"/>
  </p:normalViewPr>
  <p:slideViewPr>
    <p:cSldViewPr>
      <p:cViewPr varScale="1">
        <p:scale>
          <a:sx n="43" d="100"/>
          <a:sy n="43" d="100"/>
        </p:scale>
        <p:origin x="778" y="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two students to work in pairs to peer-check their writing.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2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64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4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pictures and name the animals.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30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0731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Elicit what each pair of animals is doing 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climbing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running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walking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talking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swimming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sleeping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00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monkeys climbing?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reach up with your hands.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zebras running?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run on the spot.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tigers walking?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move your arms as if walking on four legs.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parrots talking?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make beaks with your fingers to show two birds talking.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penguins swimming?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mime swimming.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parrots flying?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flap your elbows as if flying.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lions sleeping?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mime sleeping.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76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monkeys climbing?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reach up with your hands.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zebras running?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run on the spot.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tigers walking?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move your arms as if walking on four legs.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parrots talking?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make beaks with your fingers to show two birds talking.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penguins swimming?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mime swimming.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parrots flying?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flap your elbows as if flying.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lions sleeping?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mime sleeping.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3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37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Game: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“New version for the song”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939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song with blanks.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39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students to think of new words and use them to fill in the blanks.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39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the students into small groups of four or five and ask them to do the task.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398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practice singing and doing the actions in groups. </a:t>
            </a:r>
          </a:p>
          <a:p>
            <a:pPr marL="342900" marR="9398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Times New Roman" panose="02020603050405020304" pitchFamily="18" charset="0"/>
              </a:rPr>
              <a:t>Praise students if they have done well.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0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groups to come to the front and perform their new version of the song with actions.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a child to think of an animal and say the word.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child to point to another child, who has to think of and say another word. Continue around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can say animals from this unit or previous levels, and they can repeat words, but they can’t say the same word as the person before them.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52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44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questions about the picture,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animals can you see?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girls with their moms and dads?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many people are wearing hats / eating a sandwich?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How many penguins can you see?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monkeys swimming?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they climbing?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6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9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two students to work in pairs, look at the Exercise 3 on page 45, ask and answer questions based on the pictures.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10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7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1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29.gif"/><Relationship Id="rId5" Type="http://schemas.openxmlformats.org/officeDocument/2006/relationships/image" Target="../media/image6.png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0" Type="http://schemas.openxmlformats.org/officeDocument/2006/relationships/image" Target="../media/image27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27.sv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7.jpe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1.png"/><Relationship Id="rId5" Type="http://schemas.openxmlformats.org/officeDocument/2006/relationships/image" Target="../media/image7.png"/><Relationship Id="rId10" Type="http://schemas.openxmlformats.org/officeDocument/2006/relationships/image" Target="../media/image40.jpeg"/><Relationship Id="rId4" Type="http://schemas.openxmlformats.org/officeDocument/2006/relationships/image" Target="../media/image6.png"/><Relationship Id="rId9" Type="http://schemas.openxmlformats.org/officeDocument/2006/relationships/image" Target="../media/image39.jpeg"/><Relationship Id="rId14" Type="http://schemas.openxmlformats.org/officeDocument/2006/relationships/image" Target="../media/image4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openxmlformats.org/officeDocument/2006/relationships/image" Target="../media/image3.png"/><Relationship Id="rId3" Type="http://schemas.openxmlformats.org/officeDocument/2006/relationships/image" Target="../media/image45.png"/><Relationship Id="rId21" Type="http://schemas.openxmlformats.org/officeDocument/2006/relationships/image" Target="../media/image6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8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openxmlformats.org/officeDocument/2006/relationships/image" Target="../media/image9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59.png"/><Relationship Id="rId10" Type="http://schemas.openxmlformats.org/officeDocument/2006/relationships/image" Target="../media/image52.svg"/><Relationship Id="rId19" Type="http://schemas.openxmlformats.org/officeDocument/2006/relationships/image" Target="../media/image4.pn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6.png"/><Relationship Id="rId5" Type="http://schemas.openxmlformats.org/officeDocument/2006/relationships/image" Target="../media/image18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8.pn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36656" y="529875"/>
            <a:ext cx="8305800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Ask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2836" y="1224704"/>
            <a:ext cx="1397084" cy="139708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21414582-2431-CE61-0352-CFC1AFBE001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57514" y="5067300"/>
            <a:ext cx="6215087" cy="4816692"/>
          </a:xfrm>
          <a:prstGeom prst="rect">
            <a:avLst/>
          </a:prstGeom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D0CB8565-CF4E-FB3E-2A88-49E9BC0F1212}"/>
              </a:ext>
            </a:extLst>
          </p:cNvPr>
          <p:cNvGrpSpPr/>
          <p:nvPr/>
        </p:nvGrpSpPr>
        <p:grpSpPr>
          <a:xfrm>
            <a:off x="10677904" y="4548526"/>
            <a:ext cx="5338497" cy="4021393"/>
            <a:chOff x="-1243201" y="-1827625"/>
            <a:chExt cx="7205848" cy="7204800"/>
          </a:xfrm>
          <a:solidFill>
            <a:schemeClr val="accent3">
              <a:lumMod val="50000"/>
            </a:schemeClr>
          </a:solidFill>
        </p:grpSpPr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4CF6AA00-E6C3-CC1E-2D01-6886BC87077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43201" y="-1827625"/>
              <a:ext cx="7205848" cy="7204800"/>
              <a:chOff x="-1128415" y="-1658878"/>
              <a:chExt cx="6540524" cy="6539573"/>
            </a:xfrm>
            <a:grpFill/>
          </p:grpSpPr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284AFEBE-65DF-E48F-0163-DE4B1576AEC8}"/>
                  </a:ext>
                </a:extLst>
              </p:cNvPr>
              <p:cNvSpPr/>
              <p:nvPr/>
            </p:nvSpPr>
            <p:spPr>
              <a:xfrm>
                <a:off x="-1128415" y="-1658878"/>
                <a:ext cx="6540524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grpFill/>
            </p:spPr>
          </p:sp>
        </p:grp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16B0235E-AB9E-77F6-7358-1AE305FB1F7E}"/>
                </a:ext>
              </a:extLst>
            </p:cNvPr>
            <p:cNvSpPr txBox="1"/>
            <p:nvPr/>
          </p:nvSpPr>
          <p:spPr>
            <a:xfrm>
              <a:off x="516158" y="-955650"/>
              <a:ext cx="3291443" cy="486523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221"/>
                </a:lnSpc>
              </a:pPr>
              <a:r>
                <a:rPr lang="en-US" sz="16586" b="1" dirty="0">
                  <a:solidFill>
                    <a:schemeClr val="bg1"/>
                  </a:solidFill>
                  <a:latin typeface="Open Sans Extra Bold"/>
                </a:rPr>
                <a:t>46</a:t>
              </a:r>
            </a:p>
          </p:txBody>
        </p:sp>
      </p:grpSp>
      <p:pic>
        <p:nvPicPr>
          <p:cNvPr id="19" name="Picture 12">
            <a:extLst>
              <a:ext uri="{FF2B5EF4-FFF2-40B4-BE49-F238E27FC236}">
                <a16:creationId xmlns:a16="http://schemas.microsoft.com/office/drawing/2014/main" id="{9284A4BB-F17D-731C-8D07-23FF3805B02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157484" y="2705100"/>
            <a:ext cx="5681716" cy="3529766"/>
          </a:xfrm>
          <a:prstGeom prst="rect">
            <a:avLst/>
          </a:prstGeom>
        </p:spPr>
      </p:pic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89BCF59-0F54-3557-93F8-BD48CA2FB4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97000" y="988899"/>
            <a:ext cx="3857852" cy="2738879"/>
          </a:xfrm>
          <a:prstGeom prst="rect">
            <a:avLst/>
          </a:prstGeom>
        </p:spPr>
      </p:pic>
      <p:pic>
        <p:nvPicPr>
          <p:cNvPr id="17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BAC6126E-3E76-48D6-0C48-8599466B8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74341" y="1224704"/>
            <a:ext cx="1665321" cy="166532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90607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0978FD-5842-7AAA-EFA3-14E3332C52CE}"/>
              </a:ext>
            </a:extLst>
          </p:cNvPr>
          <p:cNvSpPr txBox="1"/>
          <p:nvPr/>
        </p:nvSpPr>
        <p:spPr>
          <a:xfrm>
            <a:off x="9842664" y="3521199"/>
            <a:ext cx="7383325" cy="142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000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Work in Pairs</a:t>
            </a: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B773937-DFB7-C081-BA47-EC3C64CE9F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" y="2628900"/>
            <a:ext cx="9012053" cy="6398099"/>
          </a:xfrm>
          <a:prstGeom prst="rect">
            <a:avLst/>
          </a:prstGeom>
        </p:spPr>
      </p:pic>
      <p:pic>
        <p:nvPicPr>
          <p:cNvPr id="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5D73A354-F157-A08B-937B-D3CBCD887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20600" y="5676900"/>
            <a:ext cx="2352508" cy="235250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2578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224975" y="628879"/>
            <a:ext cx="897340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Write about the girls.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7412B8-2ACC-EE46-A6E1-206F4E7C549E}"/>
              </a:ext>
            </a:extLst>
          </p:cNvPr>
          <p:cNvSpPr txBox="1"/>
          <p:nvPr/>
        </p:nvSpPr>
        <p:spPr>
          <a:xfrm>
            <a:off x="2649247" y="8544593"/>
            <a:ext cx="1379220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7200" dirty="0">
                <a:latin typeface="KG Primary Penmanship Bold"/>
              </a:rPr>
              <a:t>Thanh and Kim are taking photos.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96850-EA3C-732E-600B-4F8B9C1D01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4881" y="3079288"/>
            <a:ext cx="9013970" cy="5026601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F2B36F45-006A-401E-E6B2-B32B63D9750B}"/>
              </a:ext>
            </a:extLst>
          </p:cNvPr>
          <p:cNvSpPr txBox="1"/>
          <p:nvPr/>
        </p:nvSpPr>
        <p:spPr>
          <a:xfrm>
            <a:off x="10655717" y="5295900"/>
            <a:ext cx="7184466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Thanh and Kim</a:t>
            </a:r>
          </a:p>
        </p:txBody>
      </p:sp>
    </p:spTree>
    <p:extLst>
      <p:ext uri="{BB962C8B-B14F-4D97-AF65-F5344CB8AC3E}">
        <p14:creationId xmlns:p14="http://schemas.microsoft.com/office/powerpoint/2010/main" val="3174369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224975" y="628879"/>
            <a:ext cx="897340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Write about the girls.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7412B8-2ACC-EE46-A6E1-206F4E7C549E}"/>
              </a:ext>
            </a:extLst>
          </p:cNvPr>
          <p:cNvSpPr txBox="1"/>
          <p:nvPr/>
        </p:nvSpPr>
        <p:spPr>
          <a:xfrm>
            <a:off x="2649247" y="8544593"/>
            <a:ext cx="1379220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7200" dirty="0">
                <a:latin typeface="KG Primary Penmanship Bold"/>
              </a:rPr>
              <a:t>Mai and Ly are eating sandwiches.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96850-EA3C-732E-600B-4F8B9C1D01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4881" y="3079288"/>
            <a:ext cx="9013970" cy="5026601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F2B36F45-006A-401E-E6B2-B32B63D9750B}"/>
              </a:ext>
            </a:extLst>
          </p:cNvPr>
          <p:cNvSpPr txBox="1"/>
          <p:nvPr/>
        </p:nvSpPr>
        <p:spPr>
          <a:xfrm>
            <a:off x="10655717" y="5295900"/>
            <a:ext cx="7184466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Mai and Ly</a:t>
            </a:r>
          </a:p>
        </p:txBody>
      </p:sp>
    </p:spTree>
    <p:extLst>
      <p:ext uri="{BB962C8B-B14F-4D97-AF65-F5344CB8AC3E}">
        <p14:creationId xmlns:p14="http://schemas.microsoft.com/office/powerpoint/2010/main" val="3243340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2836" y="1224704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6CA6AD-2B4F-7AC0-DD56-A0C5CD3508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6600" y="2784270"/>
            <a:ext cx="7989238" cy="685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8E69B5B5-EBA6-BCF9-430F-7757D4054194}"/>
              </a:ext>
            </a:extLst>
          </p:cNvPr>
          <p:cNvSpPr txBox="1"/>
          <p:nvPr/>
        </p:nvSpPr>
        <p:spPr>
          <a:xfrm>
            <a:off x="1429076" y="449439"/>
            <a:ext cx="897340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Write about the girls.</a:t>
            </a:r>
          </a:p>
        </p:txBody>
      </p:sp>
      <p:pic>
        <p:nvPicPr>
          <p:cNvPr id="5" name="Long, Long, Ago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EF35B2F4-C2A7-3527-932A-3246BB847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20600" y="4076700"/>
            <a:ext cx="3810000" cy="381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47602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0978FD-5842-7AAA-EFA3-14E3332C52CE}"/>
              </a:ext>
            </a:extLst>
          </p:cNvPr>
          <p:cNvSpPr txBox="1"/>
          <p:nvPr/>
        </p:nvSpPr>
        <p:spPr>
          <a:xfrm>
            <a:off x="9842664" y="3521199"/>
            <a:ext cx="7383325" cy="142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000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Work in Pairs.</a:t>
            </a: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B773937-DFB7-C081-BA47-EC3C64CE9F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" y="2628900"/>
            <a:ext cx="9012053" cy="6398099"/>
          </a:xfrm>
          <a:prstGeom prst="rect">
            <a:avLst/>
          </a:prstGeom>
        </p:spPr>
      </p:pic>
      <p:pic>
        <p:nvPicPr>
          <p:cNvPr id="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5D73A354-F157-A08B-937B-D3CBCD887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20600" y="5676900"/>
            <a:ext cx="2352508" cy="235250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62194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77260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224975" y="628879"/>
            <a:ext cx="897340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Write about the girls.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7412B8-2ACC-EE46-A6E1-206F4E7C549E}"/>
              </a:ext>
            </a:extLst>
          </p:cNvPr>
          <p:cNvSpPr txBox="1"/>
          <p:nvPr/>
        </p:nvSpPr>
        <p:spPr>
          <a:xfrm>
            <a:off x="1676400" y="8732631"/>
            <a:ext cx="14020800" cy="135421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857250" indent="-8572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6600" dirty="0">
                <a:latin typeface="KG Primary Penmanship Bold"/>
              </a:rPr>
              <a:t>Chi and Lan are writing in a notebook</a:t>
            </a:r>
            <a:r>
              <a:rPr lang="en-US" sz="8800" dirty="0">
                <a:latin typeface="KG Primary Penmanship Bold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96850-EA3C-732E-600B-4F8B9C1D01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2912226"/>
            <a:ext cx="10297810" cy="5742529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F2B36F45-006A-401E-E6B2-B32B63D9750B}"/>
              </a:ext>
            </a:extLst>
          </p:cNvPr>
          <p:cNvSpPr txBox="1"/>
          <p:nvPr/>
        </p:nvSpPr>
        <p:spPr>
          <a:xfrm>
            <a:off x="12039600" y="5295900"/>
            <a:ext cx="5105400" cy="123110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solidFill>
                  <a:srgbClr val="FFFFFF"/>
                </a:solidFill>
                <a:latin typeface="KG Primary Penmanship Bold"/>
              </a:rPr>
              <a:t>Chi and Lan</a:t>
            </a:r>
          </a:p>
        </p:txBody>
      </p:sp>
    </p:spTree>
    <p:extLst>
      <p:ext uri="{BB962C8B-B14F-4D97-AF65-F5344CB8AC3E}">
        <p14:creationId xmlns:p14="http://schemas.microsoft.com/office/powerpoint/2010/main" val="2999487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80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6253" y="9479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74756" y="554100"/>
            <a:ext cx="1334604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Name the animals.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2836" y="1224704"/>
            <a:ext cx="1397084" cy="1397084"/>
          </a:xfrm>
          <a:prstGeom prst="rect">
            <a:avLst/>
          </a:prstGeom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28A355B1-6526-DD74-67DE-76C81105A121}"/>
              </a:ext>
            </a:extLst>
          </p:cNvPr>
          <p:cNvSpPr txBox="1"/>
          <p:nvPr/>
        </p:nvSpPr>
        <p:spPr>
          <a:xfrm>
            <a:off x="9742714" y="2641430"/>
            <a:ext cx="4249511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monkeys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A8A529-AE95-84E0-FD1F-5FF81744E047}"/>
              </a:ext>
            </a:extLst>
          </p:cNvPr>
          <p:cNvGrpSpPr/>
          <p:nvPr/>
        </p:nvGrpSpPr>
        <p:grpSpPr>
          <a:xfrm>
            <a:off x="792380" y="2623672"/>
            <a:ext cx="8231476" cy="7177707"/>
            <a:chOff x="511735" y="2936436"/>
            <a:chExt cx="7023384" cy="62342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5FA9FC-5229-2E76-8A9A-43068E9518DB}"/>
                </a:ext>
              </a:extLst>
            </p:cNvPr>
            <p:cNvGrpSpPr/>
            <p:nvPr/>
          </p:nvGrpSpPr>
          <p:grpSpPr>
            <a:xfrm>
              <a:off x="511735" y="2945074"/>
              <a:ext cx="7023384" cy="6225651"/>
              <a:chOff x="511735" y="2945074"/>
              <a:chExt cx="7023384" cy="622565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40445B2-04A0-A986-63BA-8D19988A1A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66413"/>
              <a:stretch/>
            </p:blipFill>
            <p:spPr>
              <a:xfrm>
                <a:off x="511735" y="2945074"/>
                <a:ext cx="3374466" cy="622565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EE130D2-D767-7002-3612-708AB30176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63911"/>
              <a:stretch/>
            </p:blipFill>
            <p:spPr>
              <a:xfrm>
                <a:off x="3909287" y="2945074"/>
                <a:ext cx="3625832" cy="622565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F3ADC1-853C-D314-2B98-9C1DE90137F9}"/>
                </a:ext>
              </a:extLst>
            </p:cNvPr>
            <p:cNvSpPr/>
            <p:nvPr/>
          </p:nvSpPr>
          <p:spPr>
            <a:xfrm>
              <a:off x="3276600" y="2936436"/>
              <a:ext cx="1143000" cy="454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6">
            <a:extLst>
              <a:ext uri="{FF2B5EF4-FFF2-40B4-BE49-F238E27FC236}">
                <a16:creationId xmlns:a16="http://schemas.microsoft.com/office/drawing/2014/main" id="{A3693E8F-52D3-8E22-693D-1DE9C0E9DFDE}"/>
              </a:ext>
            </a:extLst>
          </p:cNvPr>
          <p:cNvSpPr txBox="1"/>
          <p:nvPr/>
        </p:nvSpPr>
        <p:spPr>
          <a:xfrm>
            <a:off x="14574131" y="2641430"/>
            <a:ext cx="3258911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zebras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F5CF3E06-339A-8372-C608-B60692A9430D}"/>
              </a:ext>
            </a:extLst>
          </p:cNvPr>
          <p:cNvSpPr txBox="1"/>
          <p:nvPr/>
        </p:nvSpPr>
        <p:spPr>
          <a:xfrm>
            <a:off x="12077699" y="4289584"/>
            <a:ext cx="4249511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tigers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2EE321FD-2427-4CA0-8D1D-FC9628D1A2AB}"/>
              </a:ext>
            </a:extLst>
          </p:cNvPr>
          <p:cNvSpPr txBox="1"/>
          <p:nvPr/>
        </p:nvSpPr>
        <p:spPr>
          <a:xfrm>
            <a:off x="12077699" y="5862114"/>
            <a:ext cx="4249512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parrots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5D2F731A-089B-7AF5-7197-CA7BAFAF3CFD}"/>
              </a:ext>
            </a:extLst>
          </p:cNvPr>
          <p:cNvSpPr txBox="1"/>
          <p:nvPr/>
        </p:nvSpPr>
        <p:spPr>
          <a:xfrm>
            <a:off x="10210800" y="7369364"/>
            <a:ext cx="4249511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penguins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AD8703E-6D6E-FA8D-D334-D82B85C53D43}"/>
              </a:ext>
            </a:extLst>
          </p:cNvPr>
          <p:cNvSpPr txBox="1"/>
          <p:nvPr/>
        </p:nvSpPr>
        <p:spPr>
          <a:xfrm>
            <a:off x="14574131" y="8785086"/>
            <a:ext cx="3258911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lions</a:t>
            </a:r>
          </a:p>
        </p:txBody>
      </p:sp>
    </p:spTree>
    <p:extLst>
      <p:ext uri="{BB962C8B-B14F-4D97-AF65-F5344CB8AC3E}">
        <p14:creationId xmlns:p14="http://schemas.microsoft.com/office/powerpoint/2010/main" val="16293214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6253" y="9479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74756" y="554100"/>
            <a:ext cx="1334604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Name the animals.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42836" y="1224704"/>
            <a:ext cx="1397084" cy="13970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7A8A529-AE95-84E0-FD1F-5FF81744E047}"/>
              </a:ext>
            </a:extLst>
          </p:cNvPr>
          <p:cNvGrpSpPr/>
          <p:nvPr/>
        </p:nvGrpSpPr>
        <p:grpSpPr>
          <a:xfrm>
            <a:off x="5329264" y="2820993"/>
            <a:ext cx="7543800" cy="6546666"/>
            <a:chOff x="511735" y="2936436"/>
            <a:chExt cx="7023384" cy="62342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5FA9FC-5229-2E76-8A9A-43068E9518DB}"/>
                </a:ext>
              </a:extLst>
            </p:cNvPr>
            <p:cNvGrpSpPr/>
            <p:nvPr/>
          </p:nvGrpSpPr>
          <p:grpSpPr>
            <a:xfrm>
              <a:off x="511735" y="2945074"/>
              <a:ext cx="7023384" cy="6225651"/>
              <a:chOff x="511735" y="2945074"/>
              <a:chExt cx="7023384" cy="622565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40445B2-04A0-A986-63BA-8D19988A1A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r="66413"/>
              <a:stretch/>
            </p:blipFill>
            <p:spPr>
              <a:xfrm>
                <a:off x="511735" y="2945074"/>
                <a:ext cx="3374466" cy="622565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EE130D2-D767-7002-3612-708AB30176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63911"/>
              <a:stretch/>
            </p:blipFill>
            <p:spPr>
              <a:xfrm>
                <a:off x="3909287" y="2945074"/>
                <a:ext cx="3625832" cy="622565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F3ADC1-853C-D314-2B98-9C1DE90137F9}"/>
                </a:ext>
              </a:extLst>
            </p:cNvPr>
            <p:cNvSpPr/>
            <p:nvPr/>
          </p:nvSpPr>
          <p:spPr>
            <a:xfrm>
              <a:off x="3276600" y="2936436"/>
              <a:ext cx="1143000" cy="4544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50B6BE03-1684-F0DF-EC01-DF78FC630446}"/>
              </a:ext>
            </a:extLst>
          </p:cNvPr>
          <p:cNvSpPr txBox="1"/>
          <p:nvPr/>
        </p:nvSpPr>
        <p:spPr>
          <a:xfrm>
            <a:off x="674756" y="3848100"/>
            <a:ext cx="4249511" cy="1107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climbing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14A1ACAA-D889-0A47-54B6-31CB777E7784}"/>
              </a:ext>
            </a:extLst>
          </p:cNvPr>
          <p:cNvSpPr txBox="1"/>
          <p:nvPr/>
        </p:nvSpPr>
        <p:spPr>
          <a:xfrm>
            <a:off x="674756" y="5851709"/>
            <a:ext cx="4249511" cy="1107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walking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821213A-7FFB-16C4-AD72-19E53DEC9F05}"/>
              </a:ext>
            </a:extLst>
          </p:cNvPr>
          <p:cNvSpPr txBox="1"/>
          <p:nvPr/>
        </p:nvSpPr>
        <p:spPr>
          <a:xfrm>
            <a:off x="655706" y="7665213"/>
            <a:ext cx="4249511" cy="1107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swimming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5ED553D9-1BAF-99FB-4FEC-2771694DE192}"/>
              </a:ext>
            </a:extLst>
          </p:cNvPr>
          <p:cNvSpPr txBox="1"/>
          <p:nvPr/>
        </p:nvSpPr>
        <p:spPr>
          <a:xfrm>
            <a:off x="13373258" y="3337876"/>
            <a:ext cx="4249511" cy="1107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running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21913CCF-E3FE-DB0D-8BD7-8D223023CC16}"/>
              </a:ext>
            </a:extLst>
          </p:cNvPr>
          <p:cNvSpPr txBox="1"/>
          <p:nvPr/>
        </p:nvSpPr>
        <p:spPr>
          <a:xfrm>
            <a:off x="13373258" y="4955765"/>
            <a:ext cx="4249511" cy="1107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talking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34474B32-B132-9F8E-7050-7CDBB937A7CC}"/>
              </a:ext>
            </a:extLst>
          </p:cNvPr>
          <p:cNvSpPr txBox="1"/>
          <p:nvPr/>
        </p:nvSpPr>
        <p:spPr>
          <a:xfrm>
            <a:off x="13382783" y="7782994"/>
            <a:ext cx="4249511" cy="1107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sleeping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9F49AD90-8E3D-1E20-54CD-5368E96AC2B3}"/>
              </a:ext>
            </a:extLst>
          </p:cNvPr>
          <p:cNvSpPr txBox="1"/>
          <p:nvPr/>
        </p:nvSpPr>
        <p:spPr>
          <a:xfrm>
            <a:off x="13363733" y="6281834"/>
            <a:ext cx="4249511" cy="11079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flying</a:t>
            </a:r>
          </a:p>
        </p:txBody>
      </p:sp>
    </p:spTree>
    <p:extLst>
      <p:ext uri="{BB962C8B-B14F-4D97-AF65-F5344CB8AC3E}">
        <p14:creationId xmlns:p14="http://schemas.microsoft.com/office/powerpoint/2010/main" val="2306105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1" grpId="0" animBg="1"/>
      <p:bldP spid="26" grpId="0" animBg="1"/>
      <p:bldP spid="27" grpId="0" animBg="1"/>
      <p:bldP spid="28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234708" y="2040799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Funny monkeys!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23076" y="121962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Unit 6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54453" y="3681964"/>
            <a:ext cx="9212744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3 – Song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cartoon of a penguin&#10;&#10;Description automatically generated">
            <a:extLst>
              <a:ext uri="{FF2B5EF4-FFF2-40B4-BE49-F238E27FC236}">
                <a16:creationId xmlns:a16="http://schemas.microsoft.com/office/drawing/2014/main" id="{8B5CF29A-C0FF-FA30-4140-0184AA4DA2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2456828" y="5926776"/>
            <a:ext cx="4753973" cy="4753973"/>
          </a:xfrm>
          <a:prstGeom prst="rect">
            <a:avLst/>
          </a:prstGeom>
        </p:spPr>
      </p:pic>
      <p:pic>
        <p:nvPicPr>
          <p:cNvPr id="16" name="Picture 15" descr="Cartoon camel with brown fur on its back&#10;&#10;Description automatically generated">
            <a:extLst>
              <a:ext uri="{FF2B5EF4-FFF2-40B4-BE49-F238E27FC236}">
                <a16:creationId xmlns:a16="http://schemas.microsoft.com/office/drawing/2014/main" id="{AAF2357F-2059-0C66-5B1A-1209B631DE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297" y="6964361"/>
            <a:ext cx="4285833" cy="3133649"/>
          </a:xfrm>
          <a:prstGeom prst="rect">
            <a:avLst/>
          </a:prstGeom>
        </p:spPr>
      </p:pic>
      <p:pic>
        <p:nvPicPr>
          <p:cNvPr id="27" name="Picture 26" descr="Cartoon a cartoon of a crocodile&#10;&#10;Description automatically generated">
            <a:extLst>
              <a:ext uri="{FF2B5EF4-FFF2-40B4-BE49-F238E27FC236}">
                <a16:creationId xmlns:a16="http://schemas.microsoft.com/office/drawing/2014/main" id="{71178FE1-26F7-315B-CC61-BB32C5DAAF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46" y="6067642"/>
            <a:ext cx="6617409" cy="4838414"/>
          </a:xfrm>
          <a:prstGeom prst="rect">
            <a:avLst/>
          </a:prstGeom>
        </p:spPr>
      </p:pic>
      <p:pic>
        <p:nvPicPr>
          <p:cNvPr id="30" name="Picture 29" descr="Cartoon a cartoon kangaroo standing on its hind legs&#10;&#10;Description automatically generated">
            <a:extLst>
              <a:ext uri="{FF2B5EF4-FFF2-40B4-BE49-F238E27FC236}">
                <a16:creationId xmlns:a16="http://schemas.microsoft.com/office/drawing/2014/main" id="{17BA73A6-D311-CF9A-42ED-84355EA95C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6" y="5583576"/>
            <a:ext cx="3697729" cy="4435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55706" y="280262"/>
            <a:ext cx="8305800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Point.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5160" y="1148965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8CDE5-0B8D-1F5E-8658-F0DF8B91C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1752" y="2546049"/>
            <a:ext cx="11260550" cy="721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Track 073">
            <a:hlinkClick r:id="" action="ppaction://media"/>
            <a:extLst>
              <a:ext uri="{FF2B5EF4-FFF2-40B4-BE49-F238E27FC236}">
                <a16:creationId xmlns:a16="http://schemas.microsoft.com/office/drawing/2014/main" id="{DD8B2BA0-3F55-2E24-3C10-2EC495176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49400" y="4914900"/>
            <a:ext cx="2713038" cy="27130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97681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55706" y="280262"/>
            <a:ext cx="1328889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Follow the song.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5160" y="1148965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8CDE5-0B8D-1F5E-8658-F0DF8B91C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1752" y="2546049"/>
            <a:ext cx="11260550" cy="721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Track 073">
            <a:hlinkClick r:id="" action="ppaction://media"/>
            <a:extLst>
              <a:ext uri="{FF2B5EF4-FFF2-40B4-BE49-F238E27FC236}">
                <a16:creationId xmlns:a16="http://schemas.microsoft.com/office/drawing/2014/main" id="{DD8B2BA0-3F55-2E24-3C10-2EC495176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49400" y="4914900"/>
            <a:ext cx="2713038" cy="27130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969469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55706" y="280262"/>
            <a:ext cx="894549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5160" y="1148965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50B0E7-4126-26CF-A853-7728D97E9524}"/>
              </a:ext>
            </a:extLst>
          </p:cNvPr>
          <p:cNvGrpSpPr/>
          <p:nvPr/>
        </p:nvGrpSpPr>
        <p:grpSpPr>
          <a:xfrm>
            <a:off x="3307925" y="2296345"/>
            <a:ext cx="11586477" cy="1530849"/>
            <a:chOff x="3307925" y="2296345"/>
            <a:chExt cx="11586477" cy="1530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98A0065-D398-0B7E-3D9C-9FF6A5458F52}"/>
                </a:ext>
              </a:extLst>
            </p:cNvPr>
            <p:cNvSpPr/>
            <p:nvPr/>
          </p:nvSpPr>
          <p:spPr>
            <a:xfrm>
              <a:off x="3307925" y="2296345"/>
              <a:ext cx="11586477" cy="153084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351D93-5ABB-4D56-D61A-27C34748AAD1}"/>
                </a:ext>
              </a:extLst>
            </p:cNvPr>
            <p:cNvSpPr/>
            <p:nvPr/>
          </p:nvSpPr>
          <p:spPr>
            <a:xfrm>
              <a:off x="3805975" y="2438347"/>
              <a:ext cx="105236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Are the monkeys climbing?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660159C-2AF2-1867-5C89-7CEA8DA0F132}"/>
              </a:ext>
            </a:extLst>
          </p:cNvPr>
          <p:cNvSpPr/>
          <p:nvPr/>
        </p:nvSpPr>
        <p:spPr>
          <a:xfrm>
            <a:off x="3876753" y="4355834"/>
            <a:ext cx="105236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monkeys climbing?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FC849C-C2C0-420A-F5D3-5E87ECCBC137}"/>
              </a:ext>
            </a:extLst>
          </p:cNvPr>
          <p:cNvSpPr/>
          <p:nvPr/>
        </p:nvSpPr>
        <p:spPr>
          <a:xfrm>
            <a:off x="6501446" y="5556163"/>
            <a:ext cx="52742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Yes, they are.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541EE1-C6C3-CA8A-E217-AC190C9542B1}"/>
              </a:ext>
            </a:extLst>
          </p:cNvPr>
          <p:cNvSpPr/>
          <p:nvPr/>
        </p:nvSpPr>
        <p:spPr>
          <a:xfrm>
            <a:off x="4450454" y="6800054"/>
            <a:ext cx="92772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zebras running?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0EF56-8B9C-1A76-FF6E-D32026C45DF9}"/>
              </a:ext>
            </a:extLst>
          </p:cNvPr>
          <p:cNvSpPr/>
          <p:nvPr/>
        </p:nvSpPr>
        <p:spPr>
          <a:xfrm>
            <a:off x="6324600" y="8176855"/>
            <a:ext cx="52742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Yes, they are.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81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55706" y="280262"/>
            <a:ext cx="894549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5160" y="1148965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50B0E7-4126-26CF-A853-7728D97E9524}"/>
              </a:ext>
            </a:extLst>
          </p:cNvPr>
          <p:cNvGrpSpPr/>
          <p:nvPr/>
        </p:nvGrpSpPr>
        <p:grpSpPr>
          <a:xfrm>
            <a:off x="3307925" y="2296345"/>
            <a:ext cx="11586477" cy="1530849"/>
            <a:chOff x="3307925" y="2296345"/>
            <a:chExt cx="11586477" cy="1530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98A0065-D398-0B7E-3D9C-9FF6A5458F52}"/>
                </a:ext>
              </a:extLst>
            </p:cNvPr>
            <p:cNvSpPr/>
            <p:nvPr/>
          </p:nvSpPr>
          <p:spPr>
            <a:xfrm>
              <a:off x="3307925" y="2296345"/>
              <a:ext cx="11586477" cy="153084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351D93-5ABB-4D56-D61A-27C34748AAD1}"/>
                </a:ext>
              </a:extLst>
            </p:cNvPr>
            <p:cNvSpPr/>
            <p:nvPr/>
          </p:nvSpPr>
          <p:spPr>
            <a:xfrm>
              <a:off x="3805975" y="2438347"/>
              <a:ext cx="105236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Are the monkeys climbing?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660159C-2AF2-1867-5C89-7CEA8DA0F132}"/>
              </a:ext>
            </a:extLst>
          </p:cNvPr>
          <p:cNvSpPr/>
          <p:nvPr/>
        </p:nvSpPr>
        <p:spPr>
          <a:xfrm>
            <a:off x="4665176" y="4355834"/>
            <a:ext cx="89468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tigers walking?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541EE1-C6C3-CA8A-E217-AC190C9542B1}"/>
              </a:ext>
            </a:extLst>
          </p:cNvPr>
          <p:cNvSpPr/>
          <p:nvPr/>
        </p:nvSpPr>
        <p:spPr>
          <a:xfrm>
            <a:off x="4519496" y="5556163"/>
            <a:ext cx="92381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parrots talking?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0EF56-8B9C-1A76-FF6E-D32026C45DF9}"/>
              </a:ext>
            </a:extLst>
          </p:cNvPr>
          <p:cNvSpPr/>
          <p:nvPr/>
        </p:nvSpPr>
        <p:spPr>
          <a:xfrm>
            <a:off x="6324600" y="7913871"/>
            <a:ext cx="52742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Yes, they are.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3BCC5-A53A-2652-3A6E-0F31D0F687A1}"/>
              </a:ext>
            </a:extLst>
          </p:cNvPr>
          <p:cNvSpPr/>
          <p:nvPr/>
        </p:nvSpPr>
        <p:spPr>
          <a:xfrm>
            <a:off x="3897121" y="6684967"/>
            <a:ext cx="105236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monkeys climbing?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391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55706" y="280262"/>
            <a:ext cx="894549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5160" y="1148965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50B0E7-4126-26CF-A853-7728D97E9524}"/>
              </a:ext>
            </a:extLst>
          </p:cNvPr>
          <p:cNvGrpSpPr/>
          <p:nvPr/>
        </p:nvGrpSpPr>
        <p:grpSpPr>
          <a:xfrm>
            <a:off x="3307925" y="2296345"/>
            <a:ext cx="11586477" cy="1530849"/>
            <a:chOff x="3307925" y="2296345"/>
            <a:chExt cx="11586477" cy="1530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98A0065-D398-0B7E-3D9C-9FF6A5458F52}"/>
                </a:ext>
              </a:extLst>
            </p:cNvPr>
            <p:cNvSpPr/>
            <p:nvPr/>
          </p:nvSpPr>
          <p:spPr>
            <a:xfrm>
              <a:off x="3307925" y="2296345"/>
              <a:ext cx="11586477" cy="153084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351D93-5ABB-4D56-D61A-27C34748AAD1}"/>
                </a:ext>
              </a:extLst>
            </p:cNvPr>
            <p:cNvSpPr/>
            <p:nvPr/>
          </p:nvSpPr>
          <p:spPr>
            <a:xfrm>
              <a:off x="3805975" y="2438347"/>
              <a:ext cx="105236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Are the monkeys climbing?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660159C-2AF2-1867-5C89-7CEA8DA0F132}"/>
              </a:ext>
            </a:extLst>
          </p:cNvPr>
          <p:cNvSpPr/>
          <p:nvPr/>
        </p:nvSpPr>
        <p:spPr>
          <a:xfrm>
            <a:off x="3498479" y="4355834"/>
            <a:ext cx="112802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penguins swimming?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FC849C-C2C0-420A-F5D3-5E87ECCBC137}"/>
              </a:ext>
            </a:extLst>
          </p:cNvPr>
          <p:cNvSpPr/>
          <p:nvPr/>
        </p:nvSpPr>
        <p:spPr>
          <a:xfrm>
            <a:off x="6501446" y="5556163"/>
            <a:ext cx="52742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Yes, they are.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541EE1-C6C3-CA8A-E217-AC190C9542B1}"/>
              </a:ext>
            </a:extLst>
          </p:cNvPr>
          <p:cNvSpPr/>
          <p:nvPr/>
        </p:nvSpPr>
        <p:spPr>
          <a:xfrm>
            <a:off x="4709918" y="6800054"/>
            <a:ext cx="87582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parrots flying?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0EF56-8B9C-1A76-FF6E-D32026C45DF9}"/>
              </a:ext>
            </a:extLst>
          </p:cNvPr>
          <p:cNvSpPr/>
          <p:nvPr/>
        </p:nvSpPr>
        <p:spPr>
          <a:xfrm>
            <a:off x="6324600" y="8176855"/>
            <a:ext cx="52742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Yes, they are.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8480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55706" y="280262"/>
            <a:ext cx="894549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Repeat.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5160" y="1148965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50B0E7-4126-26CF-A853-7728D97E9524}"/>
              </a:ext>
            </a:extLst>
          </p:cNvPr>
          <p:cNvGrpSpPr/>
          <p:nvPr/>
        </p:nvGrpSpPr>
        <p:grpSpPr>
          <a:xfrm>
            <a:off x="3307925" y="2296345"/>
            <a:ext cx="11586477" cy="1530849"/>
            <a:chOff x="3307925" y="2296345"/>
            <a:chExt cx="11586477" cy="1530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98A0065-D398-0B7E-3D9C-9FF6A5458F52}"/>
                </a:ext>
              </a:extLst>
            </p:cNvPr>
            <p:cNvSpPr/>
            <p:nvPr/>
          </p:nvSpPr>
          <p:spPr>
            <a:xfrm>
              <a:off x="3307925" y="2296345"/>
              <a:ext cx="11586477" cy="153084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351D93-5ABB-4D56-D61A-27C34748AAD1}"/>
                </a:ext>
              </a:extLst>
            </p:cNvPr>
            <p:cNvSpPr/>
            <p:nvPr/>
          </p:nvSpPr>
          <p:spPr>
            <a:xfrm>
              <a:off x="3805975" y="2438347"/>
              <a:ext cx="1052365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Are the monkeys climbing?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660159C-2AF2-1867-5C89-7CEA8DA0F132}"/>
              </a:ext>
            </a:extLst>
          </p:cNvPr>
          <p:cNvSpPr/>
          <p:nvPr/>
        </p:nvSpPr>
        <p:spPr>
          <a:xfrm>
            <a:off x="4790438" y="4355834"/>
            <a:ext cx="86962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lizards eating?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541EE1-C6C3-CA8A-E217-AC190C9542B1}"/>
              </a:ext>
            </a:extLst>
          </p:cNvPr>
          <p:cNvSpPr/>
          <p:nvPr/>
        </p:nvSpPr>
        <p:spPr>
          <a:xfrm>
            <a:off x="4712117" y="5556163"/>
            <a:ext cx="88529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lions sleeping?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0EF56-8B9C-1A76-FF6E-D32026C45DF9}"/>
              </a:ext>
            </a:extLst>
          </p:cNvPr>
          <p:cNvSpPr/>
          <p:nvPr/>
        </p:nvSpPr>
        <p:spPr>
          <a:xfrm>
            <a:off x="6324600" y="7913871"/>
            <a:ext cx="52742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Yes, they are.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3BCC5-A53A-2652-3A6E-0F31D0F687A1}"/>
              </a:ext>
            </a:extLst>
          </p:cNvPr>
          <p:cNvSpPr/>
          <p:nvPr/>
        </p:nvSpPr>
        <p:spPr>
          <a:xfrm>
            <a:off x="3518849" y="6684967"/>
            <a:ext cx="112802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penguins swimming?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627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55706" y="280262"/>
            <a:ext cx="1039329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Sing along.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5160" y="1148965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8CDE5-0B8D-1F5E-8658-F0DF8B91C6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1752" y="2546049"/>
            <a:ext cx="11260550" cy="721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Track 073">
            <a:hlinkClick r:id="" action="ppaction://media"/>
            <a:extLst>
              <a:ext uri="{FF2B5EF4-FFF2-40B4-BE49-F238E27FC236}">
                <a16:creationId xmlns:a16="http://schemas.microsoft.com/office/drawing/2014/main" id="{DD8B2BA0-3F55-2E24-3C10-2EC495176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49400" y="4914900"/>
            <a:ext cx="2713038" cy="27130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5887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55706" y="280262"/>
            <a:ext cx="985989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Practice the actions. 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5160" y="1148965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8CDE5-0B8D-1F5E-8658-F0DF8B91C6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600" y="2507949"/>
            <a:ext cx="11260550" cy="721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235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55706" y="280262"/>
            <a:ext cx="1153629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Sing and Do the actions.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5160" y="1148965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8CDE5-0B8D-1F5E-8658-F0DF8B91C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1752" y="2423700"/>
            <a:ext cx="11260550" cy="721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Track 073">
            <a:hlinkClick r:id="" action="ppaction://media"/>
            <a:extLst>
              <a:ext uri="{FF2B5EF4-FFF2-40B4-BE49-F238E27FC236}">
                <a16:creationId xmlns:a16="http://schemas.microsoft.com/office/drawing/2014/main" id="{A300F80D-596D-EAF8-D4C6-321F90A23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49400" y="4914900"/>
            <a:ext cx="2713038" cy="27130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26803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52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56411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100135" y="327394"/>
            <a:ext cx="11586476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New version for the song.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5160" y="1148965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50B0E7-4126-26CF-A853-7728D97E9524}"/>
              </a:ext>
            </a:extLst>
          </p:cNvPr>
          <p:cNvGrpSpPr/>
          <p:nvPr/>
        </p:nvGrpSpPr>
        <p:grpSpPr>
          <a:xfrm>
            <a:off x="3168493" y="2543183"/>
            <a:ext cx="11586477" cy="1530849"/>
            <a:chOff x="3307925" y="2296345"/>
            <a:chExt cx="11586477" cy="15308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98A0065-D398-0B7E-3D9C-9FF6A5458F52}"/>
                </a:ext>
              </a:extLst>
            </p:cNvPr>
            <p:cNvSpPr/>
            <p:nvPr/>
          </p:nvSpPr>
          <p:spPr>
            <a:xfrm>
              <a:off x="3307925" y="2296345"/>
              <a:ext cx="11586477" cy="153084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351D93-5ABB-4D56-D61A-27C34748AAD1}"/>
                </a:ext>
              </a:extLst>
            </p:cNvPr>
            <p:cNvSpPr/>
            <p:nvPr/>
          </p:nvSpPr>
          <p:spPr>
            <a:xfrm>
              <a:off x="3686745" y="2438347"/>
              <a:ext cx="1076211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Are the _______ ________?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660159C-2AF2-1867-5C89-7CEA8DA0F132}"/>
              </a:ext>
            </a:extLst>
          </p:cNvPr>
          <p:cNvSpPr/>
          <p:nvPr/>
        </p:nvSpPr>
        <p:spPr>
          <a:xfrm>
            <a:off x="3067432" y="4355834"/>
            <a:ext cx="121422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_________ _________?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FC849C-C2C0-420A-F5D3-5E87ECCBC137}"/>
              </a:ext>
            </a:extLst>
          </p:cNvPr>
          <p:cNvSpPr/>
          <p:nvPr/>
        </p:nvSpPr>
        <p:spPr>
          <a:xfrm>
            <a:off x="6501446" y="5556163"/>
            <a:ext cx="52742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Yes, they are.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541EE1-C6C3-CA8A-E217-AC190C9542B1}"/>
              </a:ext>
            </a:extLst>
          </p:cNvPr>
          <p:cNvSpPr/>
          <p:nvPr/>
        </p:nvSpPr>
        <p:spPr>
          <a:xfrm>
            <a:off x="2787889" y="6800054"/>
            <a:ext cx="1260236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Are the __________ _________?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C0EF56-8B9C-1A76-FF6E-D32026C45DF9}"/>
              </a:ext>
            </a:extLst>
          </p:cNvPr>
          <p:cNvSpPr/>
          <p:nvPr/>
        </p:nvSpPr>
        <p:spPr>
          <a:xfrm>
            <a:off x="6324600" y="8176855"/>
            <a:ext cx="52742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Yes, they are.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6542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5A1C4724-1DA6-2C61-8362-775E02A27C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3405" y="3147035"/>
            <a:ext cx="10341188" cy="603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4250871" y="1024925"/>
            <a:ext cx="9786257" cy="2048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Jumble" panose="02000503000000020004" pitchFamily="2" charset="0"/>
              </a:rPr>
              <a:t>LIVE ON THE STAGE</a:t>
            </a:r>
          </a:p>
        </p:txBody>
      </p:sp>
    </p:spTree>
    <p:extLst>
      <p:ext uri="{BB962C8B-B14F-4D97-AF65-F5344CB8AC3E}">
        <p14:creationId xmlns:p14="http://schemas.microsoft.com/office/powerpoint/2010/main" val="806570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22878"/>
            <a:ext cx="18330836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1371566" y="1651878"/>
            <a:ext cx="487700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Homework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18860793-1236-BBFA-7F08-EDB1A484E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7112" y="1485900"/>
            <a:ext cx="1397084" cy="1397084"/>
          </a:xfrm>
          <a:prstGeom prst="rect">
            <a:avLst/>
          </a:prstGeom>
        </p:spPr>
      </p:pic>
      <p:pic>
        <p:nvPicPr>
          <p:cNvPr id="1026" name="Picture 2" descr="Student doing homework Vectors &amp; Illustrations for Free Download | Freepik">
            <a:extLst>
              <a:ext uri="{FF2B5EF4-FFF2-40B4-BE49-F238E27FC236}">
                <a16:creationId xmlns:a16="http://schemas.microsoft.com/office/drawing/2014/main" id="{7261A57E-9E9D-5422-CD22-F5966DF6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040" y="2292099"/>
            <a:ext cx="6044265" cy="57028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D985A-D240-5306-FDC1-B2F3C11F107A}"/>
              </a:ext>
            </a:extLst>
          </p:cNvPr>
          <p:cNvSpPr txBox="1"/>
          <p:nvPr/>
        </p:nvSpPr>
        <p:spPr>
          <a:xfrm>
            <a:off x="409676" y="3529724"/>
            <a:ext cx="1093667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Learn new words by heart. </a:t>
            </a:r>
            <a:endParaRPr lang="en-US" sz="3200" dirty="0">
              <a:effectLst/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pPr marL="342900" marR="0" lvl="0" indent="-342900" algn="just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 Do the exercises in Workbook page 46.</a:t>
            </a:r>
            <a:endParaRPr lang="en-US" sz="3200" dirty="0">
              <a:effectLst/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 Prepare for the next lesson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dirty="0">
                <a:solidFill>
                  <a:srgbClr val="00000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   </a:t>
            </a: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(Unit 6 -  Lesson 4).</a:t>
            </a:r>
            <a:endParaRPr lang="en-US" sz="44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3208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28690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53329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2209800" y="1104900"/>
            <a:ext cx="1348740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b="1" dirty="0">
                <a:latin typeface="KG Primary Penmanship Bold"/>
              </a:rPr>
              <a:t>Game: </a:t>
            </a:r>
            <a:r>
              <a:rPr lang="en-US" sz="9600" b="1" dirty="0">
                <a:solidFill>
                  <a:srgbClr val="00B050"/>
                </a:solidFill>
                <a:latin typeface="KG Primary Penmanship Bold"/>
              </a:rPr>
              <a:t>POINT and SAY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Cartoon hands pointing at something&#10;&#10;Description automatically generated">
            <a:extLst>
              <a:ext uri="{FF2B5EF4-FFF2-40B4-BE49-F238E27FC236}">
                <a16:creationId xmlns:a16="http://schemas.microsoft.com/office/drawing/2014/main" id="{36C9AB43-C3C6-C2EF-1111-84FD084A16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52809"/>
            <a:ext cx="9566457" cy="595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46574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pic>
        <p:nvPicPr>
          <p:cNvPr id="4" name="Picture 3" descr="A cartoon of a penguin&#10;&#10;Description automatically generated">
            <a:extLst>
              <a:ext uri="{FF2B5EF4-FFF2-40B4-BE49-F238E27FC236}">
                <a16:creationId xmlns:a16="http://schemas.microsoft.com/office/drawing/2014/main" id="{2DB7F16B-6FA3-D554-FC0E-57F39C4A3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-146128" y="7434272"/>
            <a:ext cx="2833492" cy="28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823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237399" y="564542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2288" y="1322156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697B8-1465-98F2-F51B-183392177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1299" y="2719240"/>
            <a:ext cx="12495503" cy="696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10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7" y="271273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697B8-1465-98F2-F51B-183392177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800" y="3671113"/>
            <a:ext cx="9013970" cy="5026601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9993EF0-38D2-3058-D456-F9EC63C338E0}"/>
              </a:ext>
            </a:extLst>
          </p:cNvPr>
          <p:cNvSpPr txBox="1"/>
          <p:nvPr/>
        </p:nvSpPr>
        <p:spPr>
          <a:xfrm>
            <a:off x="2649247" y="2339289"/>
            <a:ext cx="11252355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What </a:t>
            </a:r>
            <a:r>
              <a:rPr lang="en-US" sz="7200" dirty="0">
                <a:solidFill>
                  <a:schemeClr val="bg1"/>
                </a:solidFill>
                <a:latin typeface="KG Primary Penmanship Bold"/>
              </a:rPr>
              <a:t>is Chi doing</a:t>
            </a: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99E19-F1BF-A287-A796-3E7691683DE1}"/>
              </a:ext>
            </a:extLst>
          </p:cNvPr>
          <p:cNvSpPr txBox="1"/>
          <p:nvPr/>
        </p:nvSpPr>
        <p:spPr>
          <a:xfrm>
            <a:off x="2057400" y="8919793"/>
            <a:ext cx="12062631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7200" dirty="0">
                <a:latin typeface="KG Primary Penmanship Bold"/>
              </a:rPr>
              <a:t>She’s writing in a notebook. </a:t>
            </a:r>
          </a:p>
        </p:txBody>
      </p:sp>
    </p:spTree>
    <p:extLst>
      <p:ext uri="{BB962C8B-B14F-4D97-AF65-F5344CB8AC3E}">
        <p14:creationId xmlns:p14="http://schemas.microsoft.com/office/powerpoint/2010/main" val="1810352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7" y="271273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697B8-1465-98F2-F51B-183392177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800" y="3671113"/>
            <a:ext cx="9013970" cy="5026601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29993EF0-38D2-3058-D456-F9EC63C338E0}"/>
              </a:ext>
            </a:extLst>
          </p:cNvPr>
          <p:cNvSpPr txBox="1"/>
          <p:nvPr/>
        </p:nvSpPr>
        <p:spPr>
          <a:xfrm>
            <a:off x="2649247" y="2339289"/>
            <a:ext cx="11252355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What </a:t>
            </a:r>
            <a:r>
              <a:rPr lang="en-US" sz="7200" dirty="0">
                <a:solidFill>
                  <a:schemeClr val="bg1"/>
                </a:solidFill>
                <a:latin typeface="KG Primary Penmanship Bold"/>
              </a:rPr>
              <a:t>are Mai and Ly doing</a:t>
            </a:r>
            <a:r>
              <a:rPr lang="en-US" sz="7200" dirty="0">
                <a:solidFill>
                  <a:srgbClr val="FFFFFF"/>
                </a:solidFill>
                <a:latin typeface="KG Primary Penmanship Bold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99E19-F1BF-A287-A796-3E7691683DE1}"/>
              </a:ext>
            </a:extLst>
          </p:cNvPr>
          <p:cNvSpPr txBox="1"/>
          <p:nvPr/>
        </p:nvSpPr>
        <p:spPr>
          <a:xfrm>
            <a:off x="1838971" y="8863093"/>
            <a:ext cx="12062631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857250" indent="-857250"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7200" dirty="0">
                <a:latin typeface="KG Primary Penmanship Bold"/>
              </a:rPr>
              <a:t>They’re eating sandwiches. </a:t>
            </a:r>
          </a:p>
        </p:txBody>
      </p:sp>
    </p:spTree>
    <p:extLst>
      <p:ext uri="{BB962C8B-B14F-4D97-AF65-F5344CB8AC3E}">
        <p14:creationId xmlns:p14="http://schemas.microsoft.com/office/powerpoint/2010/main" val="3694504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879</Words>
  <Application>Microsoft Office PowerPoint</Application>
  <PresentationFormat>Custom</PresentationFormat>
  <Paragraphs>151</Paragraphs>
  <Slides>34</Slides>
  <Notes>22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STXinwei</vt:lpstr>
      <vt:lpstr>KG Primary Penmanship Bold</vt:lpstr>
      <vt:lpstr>Wingdings</vt:lpstr>
      <vt:lpstr>Symbol</vt:lpstr>
      <vt:lpstr>Times New Roman</vt:lpstr>
      <vt:lpstr>Nunito Sans Regular</vt:lpstr>
      <vt:lpstr>Fredoka One</vt:lpstr>
      <vt:lpstr>Calibri</vt:lpstr>
      <vt:lpstr>Sniglet</vt:lpstr>
      <vt:lpstr>Jumble</vt:lpstr>
      <vt:lpstr>Tenor Sans</vt:lpstr>
      <vt:lpstr>MyriadPro-Light</vt:lpstr>
      <vt:lpstr>Open Sans Extra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19</cp:revision>
  <dcterms:created xsi:type="dcterms:W3CDTF">2006-08-16T00:00:00Z</dcterms:created>
  <dcterms:modified xsi:type="dcterms:W3CDTF">2023-08-08T00:03:53Z</dcterms:modified>
  <dc:identifier>DAFV1pFi9-g</dc:identifier>
</cp:coreProperties>
</file>