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4" r:id="rId2"/>
    <p:sldId id="371" r:id="rId3"/>
    <p:sldId id="373" r:id="rId4"/>
    <p:sldId id="372" r:id="rId5"/>
    <p:sldId id="411" r:id="rId6"/>
    <p:sldId id="416" r:id="rId7"/>
    <p:sldId id="375" r:id="rId8"/>
    <p:sldId id="374" r:id="rId9"/>
    <p:sldId id="377" r:id="rId10"/>
    <p:sldId id="409" r:id="rId11"/>
    <p:sldId id="378" r:id="rId12"/>
    <p:sldId id="410" r:id="rId13"/>
    <p:sldId id="412" r:id="rId14"/>
    <p:sldId id="414" r:id="rId15"/>
    <p:sldId id="397" r:id="rId16"/>
    <p:sldId id="398" r:id="rId17"/>
    <p:sldId id="280" r:id="rId18"/>
    <p:sldId id="27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edoka One" panose="02000000000000000000" pitchFamily="2" charset="0"/>
      <p:regular r:id="rId25"/>
    </p:embeddedFont>
    <p:embeddedFont>
      <p:font typeface="Jumble" panose="02000503000000020004" pitchFamily="2" charset="0"/>
      <p:regular r:id="rId26"/>
    </p:embeddedFont>
    <p:embeddedFont>
      <p:font typeface="Nunito Sans Regular" panose="020B0604020202020204" charset="0"/>
      <p:regular r:id="rId27"/>
    </p:embeddedFont>
    <p:embeddedFont>
      <p:font typeface="Sniglet" panose="020B0604020202020204" charset="0"/>
      <p:regular r:id="rId28"/>
    </p:embeddedFont>
    <p:embeddedFont>
      <p:font typeface="Tenor Sans" panose="020B0604020202020204" charset="0"/>
      <p:regular r:id="rId29"/>
    </p:embeddedFont>
    <p:embeddedFont>
      <p:font typeface="Tenorite" panose="00000500000000000000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FF66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79450" autoAdjust="0"/>
  </p:normalViewPr>
  <p:slideViewPr>
    <p:cSldViewPr>
      <p:cViewPr varScale="1">
        <p:scale>
          <a:sx n="40" d="100"/>
          <a:sy n="40" d="100"/>
        </p:scale>
        <p:origin x="77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5EE461A3-7278-459B-91FA-81E06E41EE83}"/>
    <pc:docChg chg="modSld">
      <pc:chgData name="Nasil Phạm" userId="72956dafe1aa49c0" providerId="LiveId" clId="{5EE461A3-7278-459B-91FA-81E06E41EE83}" dt="2023-08-09T04:14:08.277" v="3" actId="20577"/>
      <pc:docMkLst>
        <pc:docMk/>
      </pc:docMkLst>
      <pc:sldChg chg="modSp mod">
        <pc:chgData name="Nasil Phạm" userId="72956dafe1aa49c0" providerId="LiveId" clId="{5EE461A3-7278-459B-91FA-81E06E41EE83}" dt="2023-08-09T04:14:08.277" v="3" actId="20577"/>
        <pc:sldMkLst>
          <pc:docMk/>
          <pc:sldMk cId="868491667" sldId="411"/>
        </pc:sldMkLst>
        <pc:spChg chg="mod">
          <ac:chgData name="Nasil Phạm" userId="72956dafe1aa49c0" providerId="LiveId" clId="{5EE461A3-7278-459B-91FA-81E06E41EE83}" dt="2023-08-09T04:14:08.277" v="3" actId="20577"/>
          <ac:spMkLst>
            <pc:docMk/>
            <pc:sldMk cId="868491667" sldId="411"/>
            <ac:spMk id="21" creationId="{B0452A37-DBF6-3328-459D-E4303689424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https://www.youtube.com/watch?v=pqDEwPi7vxg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children to look at the picture and speech bubble.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tiger is tall!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pairs, children take turns saying sentences using other vocabulary from the page.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3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 know, I know, I know”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four teams.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 variety of flashcards from previous lessons.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class a flashcard very quickly. The first team to shout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know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know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know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tell you the correct word gets one point.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1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Lead-in: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children if they can remember the sounds from the previous phonics lesson (/kw/, /r/, and /s/)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rabbit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help them remember.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 sounds and letters in this lesson, using phonics cards. Hold up the first card and say the letter name, sound, and then the word, for children to repeat.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with the other phonics 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each card. Say the words for children to repeat.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9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Play the first part of the recording for children to point to the pictures.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second part of the recording for children to repeat the sounds and words.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whole recording. Children point and then repeat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 up each phonics card in turn, showing only the picture. Ask the class for the sound and the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children to look at the picture.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What can you see? Play the recording for children to listen. </a:t>
            </a:r>
          </a:p>
          <a:p>
            <a:pPr marL="171450" indent="-171450">
              <a:buFontTx/>
              <a:buChar char="-"/>
            </a:pPr>
            <a:r>
              <a:rPr lang="en-US" dirty="0"/>
              <a:t>Say the chant line-by-line. Ask children to repeat after you. 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chant again, pausing after each line for children to repeat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Read the chant again. Say the words with t, u, and v. </a:t>
            </a:r>
          </a:p>
          <a:p>
            <a:pPr marL="171450" indent="-171450">
              <a:buFontTx/>
              <a:buChar char="-"/>
            </a:pPr>
            <a:r>
              <a:rPr lang="en-US" dirty="0"/>
              <a:t>Focus on the chant. Write the first line on the board. Ask children to find an example of the letters.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Children read the chant silently and only say the words with t, u, and v out loud.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Children write the t, u, and v words in their notebooks.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Answer:</a:t>
            </a:r>
            <a:r>
              <a:rPr lang="en-US" baseline="0" dirty="0"/>
              <a:t> </a:t>
            </a:r>
            <a:r>
              <a:rPr lang="en-US" dirty="0"/>
              <a:t>tiger -  under –  tall – vet –</a:t>
            </a:r>
            <a:r>
              <a:rPr lang="en-US" baseline="0" dirty="0"/>
              <a:t> twenty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8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look at the first picture. Play the recording. Ask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the word?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Ask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letter makes the first sound in that word?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 attention to the example answer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rest of the recording for children to write the missing letters.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children to say the missing sounds, then the words.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5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openxmlformats.org/officeDocument/2006/relationships/image" Target="../media/image36.jpeg"/><Relationship Id="rId4" Type="http://schemas.openxmlformats.org/officeDocument/2006/relationships/image" Target="../media/image6.png"/><Relationship Id="rId9" Type="http://schemas.openxmlformats.org/officeDocument/2006/relationships/image" Target="../media/image35.jpeg"/><Relationship Id="rId1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21" Type="http://schemas.openxmlformats.org/officeDocument/2006/relationships/image" Target="../media/image6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24" Type="http://schemas.openxmlformats.org/officeDocument/2006/relationships/image" Target="../media/image8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10" Type="http://schemas.openxmlformats.org/officeDocument/2006/relationships/image" Target="../media/image48.svg"/><Relationship Id="rId19" Type="http://schemas.openxmlformats.org/officeDocument/2006/relationships/image" Target="../media/image56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gif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35BF8FF-3C76-FDA9-7AA7-8332C17D3B9B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438712" y="1028601"/>
            <a:ext cx="887505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l="2763" r="71903"/>
          <a:stretch/>
        </p:blipFill>
        <p:spPr>
          <a:xfrm>
            <a:off x="12120776" y="3590493"/>
            <a:ext cx="5388857" cy="61872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38529" t="1612" r="36137" b="-1612"/>
          <a:stretch/>
        </p:blipFill>
        <p:spPr>
          <a:xfrm>
            <a:off x="6496005" y="3709476"/>
            <a:ext cx="5181600" cy="5949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/>
          <a:srcRect l="73891" t="104" r="775" b="-104"/>
          <a:stretch/>
        </p:blipFill>
        <p:spPr>
          <a:xfrm>
            <a:off x="880759" y="3527003"/>
            <a:ext cx="5181600" cy="5949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Track 0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48800" y="1371971"/>
            <a:ext cx="2107407" cy="210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CF15954-8EBC-0A36-7C69-02015B8F43EC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4717827" y="892150"/>
            <a:ext cx="9020736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Listen and Chant.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1968"/>
          <a:stretch/>
        </p:blipFill>
        <p:spPr>
          <a:xfrm>
            <a:off x="1405882" y="3060777"/>
            <a:ext cx="15967718" cy="6654723"/>
          </a:xfrm>
          <a:prstGeom prst="rect">
            <a:avLst/>
          </a:prstGeom>
        </p:spPr>
      </p:pic>
      <p:pic>
        <p:nvPicPr>
          <p:cNvPr id="2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8563" y="1611837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A7CB02C-8286-7CFC-BEDC-94EB49E7DC76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1541" y="3138374"/>
            <a:ext cx="13226659" cy="64203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389964" y="1759438"/>
            <a:ext cx="1744979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rgbClr val="C00000"/>
                </a:solidFill>
                <a:latin typeface="KG Primary Penmanship Bold"/>
              </a:rPr>
              <a:t>Read the chant again. Say the words with t, u, and v. Write.</a:t>
            </a:r>
          </a:p>
        </p:txBody>
      </p:sp>
      <p:pic>
        <p:nvPicPr>
          <p:cNvPr id="2" name="Track 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" y="4914900"/>
            <a:ext cx="1701005" cy="17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BCDB9EC-47F8-390E-B481-FB023DA4A81B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2941406"/>
            <a:ext cx="13988659" cy="67902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762000" y="1611271"/>
            <a:ext cx="1181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Listen and Complete the words.</a:t>
            </a:r>
          </a:p>
        </p:txBody>
      </p:sp>
      <p:pic>
        <p:nvPicPr>
          <p:cNvPr id="21" name="Track 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89687" y="1478804"/>
            <a:ext cx="1574800" cy="157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82600" y="5314279"/>
            <a:ext cx="9794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23513" y="8699457"/>
            <a:ext cx="9794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91600" y="8728032"/>
            <a:ext cx="10107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877800" y="8684931"/>
            <a:ext cx="9794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01800" y="8708982"/>
            <a:ext cx="9794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0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FC35007-0789-793A-87D6-F3059E82D525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904875" y="1714500"/>
            <a:ext cx="521969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0000" b="1" dirty="0">
                <a:solidFill>
                  <a:srgbClr val="C00000"/>
                </a:solidFill>
                <a:latin typeface="KG Primary Penmanship Bold"/>
              </a:rPr>
              <a:t>Let’s talk!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8200" y="1877456"/>
            <a:ext cx="6705600" cy="777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funny-111785">
            <a:hlinkClick r:id="" action="ppaction://media"/>
            <a:extLst>
              <a:ext uri="{FF2B5EF4-FFF2-40B4-BE49-F238E27FC236}">
                <a16:creationId xmlns:a16="http://schemas.microsoft.com/office/drawing/2014/main" id="{C040D64D-E2FA-8ED7-8ECD-ECBEF7775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9577" y="3695700"/>
            <a:ext cx="2560638" cy="256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4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A04712A-51F6-19EC-7F9D-FBA7CBAE5F74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83889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5FB2090-E491-A4B7-EAA2-5B6655111172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/>
          <p:cNvSpPr txBox="1"/>
          <p:nvPr/>
        </p:nvSpPr>
        <p:spPr>
          <a:xfrm>
            <a:off x="2408825" y="2056896"/>
            <a:ext cx="57904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pic>
        <p:nvPicPr>
          <p:cNvPr id="23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084" y="3009900"/>
            <a:ext cx="6023459" cy="56831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3928958"/>
            <a:ext cx="105156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Revise the words and the patterns. </a:t>
            </a:r>
          </a:p>
          <a:p>
            <a:pPr marL="685800" marR="0" lvl="0" indent="-6858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Do the exercises in Workbook p. 35.</a:t>
            </a:r>
          </a:p>
          <a:p>
            <a:pPr marL="685800" marR="0" lvl="0" indent="-6858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Prepare for the next lesson </a:t>
            </a:r>
          </a:p>
          <a:p>
            <a:pPr marR="0" lvl="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   (Unit 4 - Lesson 5).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728539" y="1631990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47887" y="1095237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158085" y="7354708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509235" y="4942283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29980" y="7305873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192188" y="4103355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3721" y="3377603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43601" y="4977649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791010">
            <a:off x="885625" y="6411669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3575560" y="7821299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229043" y="1100980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C1D11FA1-3407-F15D-BED2-7989812A5F14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pic>
        <p:nvPicPr>
          <p:cNvPr id="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7198" y="1757921"/>
            <a:ext cx="1973754" cy="2644829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>
          <a:xfrm>
            <a:off x="14984995" y="1561108"/>
            <a:ext cx="2813981" cy="1624070"/>
            <a:chOff x="0" y="0"/>
            <a:chExt cx="5507640" cy="3144349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6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7" name="TextBox 13"/>
          <p:cNvSpPr txBox="1"/>
          <p:nvPr/>
        </p:nvSpPr>
        <p:spPr>
          <a:xfrm>
            <a:off x="1674075" y="2641326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0000"/>
                </a:solidFill>
                <a:latin typeface="KG Primary Penmanship Bold"/>
              </a:rPr>
              <a:t>We have English!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7772400" y="1704195"/>
            <a:ext cx="4041396" cy="14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Unit 4 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6400800" y="4305184"/>
            <a:ext cx="7128837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4 - Phonics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9" y="6581834"/>
            <a:ext cx="3805167" cy="2565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875" y="6581834"/>
            <a:ext cx="3760127" cy="2632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083" y="6483631"/>
            <a:ext cx="2745414" cy="2664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67" y="6263552"/>
            <a:ext cx="3315478" cy="31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60F8866-E0D3-68E2-77BD-2D77E64ED57B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2229" y="4287805"/>
            <a:ext cx="3107859" cy="482691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06777" y="4287805"/>
            <a:ext cx="2402868" cy="1838194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2000" y="2171813"/>
            <a:ext cx="1809055" cy="1906093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742672" y="3848100"/>
            <a:ext cx="2153256" cy="240587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72341">
            <a:off x="363745" y="6806869"/>
            <a:ext cx="4282907" cy="30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9339541D-82DE-4462-A8B5-1FEE192A1A46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TextBox 6"/>
          <p:cNvSpPr txBox="1"/>
          <p:nvPr/>
        </p:nvSpPr>
        <p:spPr>
          <a:xfrm>
            <a:off x="2838094" y="1552639"/>
            <a:ext cx="13198198" cy="217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00"/>
                </a:solidFill>
                <a:latin typeface="KG Primary Penmanship Bold"/>
              </a:rPr>
              <a:t> </a:t>
            </a:r>
            <a:r>
              <a:rPr lang="en-US" sz="12000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994" y="3941294"/>
            <a:ext cx="10080398" cy="5150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0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240D8A5-3763-CFE3-81FC-C0FAA5C5720A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456499" y="1990068"/>
            <a:ext cx="6248400" cy="20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C00000"/>
                </a:solidFill>
                <a:latin typeface="KG Primary Penmanship Bold"/>
              </a:rPr>
              <a:t>Sing and Do.</a:t>
            </a:r>
            <a:endParaRPr lang="en-US" sz="8800" b="1" dirty="0">
              <a:solidFill>
                <a:srgbClr val="FFFF00"/>
              </a:solidFill>
              <a:latin typeface="KG Primary Penmanship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4899" y="1541794"/>
            <a:ext cx="11201400" cy="7953180"/>
          </a:xfrm>
          <a:prstGeom prst="rect">
            <a:avLst/>
          </a:prstGeom>
        </p:spPr>
      </p:pic>
      <p:pic>
        <p:nvPicPr>
          <p:cNvPr id="3" name="Track 052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2276" y="4492858"/>
            <a:ext cx="2956847" cy="29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F63C17BA-F0D0-E8EF-8FAE-4B54B7069BD7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538152" y="1725334"/>
            <a:ext cx="134735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latin typeface="KG Primary Penmanship Bold"/>
                <a:cs typeface="Times New Roman" panose="02020603050405020304" pitchFamily="18" charset="0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  <a:cs typeface="Times New Roman" panose="02020603050405020304" pitchFamily="18" charset="0"/>
              </a:rPr>
              <a:t>I know, I know, I know</a:t>
            </a:r>
            <a:endParaRPr lang="en-US" sz="8000" dirty="0">
              <a:solidFill>
                <a:srgbClr val="C00000"/>
              </a:solidFill>
              <a:latin typeface="KG Primary Penmanship Bold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B86D5-F826-A1B0-6090-442E64D30C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829" t="1495" r="3792"/>
          <a:stretch/>
        </p:blipFill>
        <p:spPr>
          <a:xfrm>
            <a:off x="12496800" y="3473823"/>
            <a:ext cx="4724400" cy="5564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80A74-23EB-8934-89DC-5BF73B6B70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533" t="-364" r="39005" b="1858"/>
          <a:stretch/>
        </p:blipFill>
        <p:spPr>
          <a:xfrm>
            <a:off x="6934200" y="3467100"/>
            <a:ext cx="4953000" cy="5585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5BC01-A634-BE81-FC3F-AD092B652E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3" t="1495" r="74219"/>
          <a:stretch/>
        </p:blipFill>
        <p:spPr>
          <a:xfrm>
            <a:off x="1524000" y="3467100"/>
            <a:ext cx="4687630" cy="5520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35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E795188-FF75-111C-44D7-A78D9A1C556B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3074" name="Picture 2" descr="Well Done Good Job Sticker by SplashLearn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400" y="2247900"/>
            <a:ext cx="6858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lapp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58293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lapping GIFs | Teno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7618" y="5823629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3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1" name="applaus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2635727-3A3F-7D88-4A6C-015C7770FC48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47065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71829" t="1495" r="3792"/>
          <a:stretch/>
        </p:blipFill>
        <p:spPr>
          <a:xfrm>
            <a:off x="12496800" y="3473823"/>
            <a:ext cx="4724400" cy="5564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35533" t="-364" r="39005" b="1858"/>
          <a:stretch/>
        </p:blipFill>
        <p:spPr>
          <a:xfrm>
            <a:off x="6934200" y="3467100"/>
            <a:ext cx="4953000" cy="5585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1403" t="1495" r="74219"/>
          <a:stretch/>
        </p:blipFill>
        <p:spPr>
          <a:xfrm>
            <a:off x="1524000" y="3467100"/>
            <a:ext cx="4687630" cy="5520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ectangle 24"/>
          <p:cNvSpPr/>
          <p:nvPr/>
        </p:nvSpPr>
        <p:spPr>
          <a:xfrm>
            <a:off x="759057" y="1660701"/>
            <a:ext cx="10978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KG Primary Penmanship Bold"/>
                <a:cs typeface="Times New Roman" panose="02020603050405020304" pitchFamily="18" charset="0"/>
              </a:rPr>
              <a:t>Look and Say the sounds.</a:t>
            </a:r>
            <a:endParaRPr lang="en-US" sz="8000" dirty="0">
              <a:solidFill>
                <a:srgbClr val="C00000"/>
              </a:solidFill>
              <a:latin typeface="KG Primary Penmanship Bol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EF1A4D9-65F1-5C79-C4B3-B0948D32FF64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766459" y="869729"/>
            <a:ext cx="105918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Listen, Point and Repeat. </a:t>
            </a:r>
          </a:p>
        </p:txBody>
      </p:sp>
      <p:pic>
        <p:nvPicPr>
          <p:cNvPr id="2" name="Track 0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49030" y="1283833"/>
            <a:ext cx="2096200" cy="209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90648-C014-8C37-1E56-2F93B711D0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63" r="71903"/>
          <a:stretch/>
        </p:blipFill>
        <p:spPr>
          <a:xfrm>
            <a:off x="12164505" y="3681139"/>
            <a:ext cx="5206278" cy="597762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C4132-20C3-AC74-3B7B-E43966F002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529" t="1612" r="36137" b="-1612"/>
          <a:stretch/>
        </p:blipFill>
        <p:spPr>
          <a:xfrm>
            <a:off x="6505530" y="3709474"/>
            <a:ext cx="5181600" cy="5949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34AC6-CFE6-583E-9341-7F8137C138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891" t="104" r="775" b="-104"/>
          <a:stretch/>
        </p:blipFill>
        <p:spPr>
          <a:xfrm>
            <a:off x="792839" y="3618828"/>
            <a:ext cx="5181600" cy="5949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31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622</Words>
  <Application>Microsoft Office PowerPoint</Application>
  <PresentationFormat>Custom</PresentationFormat>
  <Paragraphs>73</Paragraphs>
  <Slides>18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Times New Roman</vt:lpstr>
      <vt:lpstr>Sniglet</vt:lpstr>
      <vt:lpstr>Fredoka One</vt:lpstr>
      <vt:lpstr>Tenor Sans</vt:lpstr>
      <vt:lpstr>KG Primary Penmanship Bold</vt:lpstr>
      <vt:lpstr>Calibri</vt:lpstr>
      <vt:lpstr>Nunito Sans Regular</vt:lpstr>
      <vt:lpstr>Arial</vt:lpstr>
      <vt:lpstr>Jumble</vt:lpstr>
      <vt:lpstr>Tenorite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Nasil Phạm</cp:lastModifiedBy>
  <cp:revision>65</cp:revision>
  <dcterms:created xsi:type="dcterms:W3CDTF">2006-08-16T00:00:00Z</dcterms:created>
  <dcterms:modified xsi:type="dcterms:W3CDTF">2023-08-09T04:14:20Z</dcterms:modified>
  <dc:identifier>DAFV1pFi9-g</dc:identifier>
</cp:coreProperties>
</file>