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68" r:id="rId3"/>
    <p:sldId id="269" r:id="rId4"/>
    <p:sldId id="270" r:id="rId5"/>
    <p:sldId id="271" r:id="rId6"/>
    <p:sldId id="321" r:id="rId7"/>
    <p:sldId id="257" r:id="rId8"/>
    <p:sldId id="261" r:id="rId9"/>
    <p:sldId id="272" r:id="rId10"/>
    <p:sldId id="313" r:id="rId11"/>
    <p:sldId id="314" r:id="rId12"/>
    <p:sldId id="263" r:id="rId13"/>
    <p:sldId id="258" r:id="rId14"/>
    <p:sldId id="315" r:id="rId15"/>
    <p:sldId id="316" r:id="rId16"/>
    <p:sldId id="317" r:id="rId17"/>
    <p:sldId id="281" r:id="rId18"/>
    <p:sldId id="302" r:id="rId19"/>
    <p:sldId id="303" r:id="rId20"/>
    <p:sldId id="304" r:id="rId21"/>
    <p:sldId id="305" r:id="rId22"/>
    <p:sldId id="260" r:id="rId23"/>
    <p:sldId id="264" r:id="rId24"/>
    <p:sldId id="318" r:id="rId25"/>
    <p:sldId id="319" r:id="rId26"/>
    <p:sldId id="265" r:id="rId27"/>
    <p:sldId id="320"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E1E6"/>
    <a:srgbClr val="137A7F"/>
    <a:srgbClr val="0A8799"/>
    <a:srgbClr val="F47F8F"/>
    <a:srgbClr val="3485D7"/>
    <a:srgbClr val="C9F5F7"/>
    <a:srgbClr val="C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147"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FE4ED-F270-4A3C-96B6-B3280DE5340D}" type="datetimeFigureOut">
              <a:rPr lang="vi-VN" smtClean="0"/>
              <a:t>07/08/2024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CE1A4-E991-4F9F-8338-FDE0FE99A7B8}" type="slidenum">
              <a:rPr lang="vi-VN" smtClean="0"/>
              <a:t>‹#›</a:t>
            </a:fld>
            <a:endParaRPr lang="vi-VN"/>
          </a:p>
        </p:txBody>
      </p:sp>
    </p:spTree>
    <p:extLst>
      <p:ext uri="{BB962C8B-B14F-4D97-AF65-F5344CB8AC3E}">
        <p14:creationId xmlns:p14="http://schemas.microsoft.com/office/powerpoint/2010/main" val="12062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a:t>
            </a:r>
            <a:r>
              <a:rPr lang="vi-VN" baseline="0" dirty="0"/>
              <a:t> vào số để mở câu hỏi. Bấm vào hàng dọc hoặc ngang để hiển thị đáp án. </a:t>
            </a:r>
            <a:endParaRPr lang="en-US" dirty="0"/>
          </a:p>
        </p:txBody>
      </p:sp>
      <p:sp>
        <p:nvSpPr>
          <p:cNvPr id="4" name="Slide Number Placeholder 3"/>
          <p:cNvSpPr>
            <a:spLocks noGrp="1"/>
          </p:cNvSpPr>
          <p:nvPr>
            <p:ph type="sldNum" sz="quarter" idx="10"/>
          </p:nvPr>
        </p:nvSpPr>
        <p:spPr/>
        <p:txBody>
          <a:bodyPr/>
          <a:lstStyle/>
          <a:p>
            <a:fld id="{580E7211-8DA8-4D56-980D-D5D90D863B70}" type="slidenum">
              <a:rPr lang="en-US" smtClean="0"/>
              <a:t>10</a:t>
            </a:fld>
            <a:endParaRPr lang="en-US"/>
          </a:p>
        </p:txBody>
      </p:sp>
    </p:spTree>
    <p:extLst>
      <p:ext uri="{BB962C8B-B14F-4D97-AF65-F5344CB8AC3E}">
        <p14:creationId xmlns:p14="http://schemas.microsoft.com/office/powerpoint/2010/main" val="82590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68CE1A4-E991-4F9F-8338-FDE0FE99A7B8}" type="slidenum">
              <a:rPr lang="vi-VN" smtClean="0"/>
              <a:t>12</a:t>
            </a:fld>
            <a:endParaRPr lang="vi-VN"/>
          </a:p>
        </p:txBody>
      </p:sp>
    </p:spTree>
    <p:extLst>
      <p:ext uri="{BB962C8B-B14F-4D97-AF65-F5344CB8AC3E}">
        <p14:creationId xmlns:p14="http://schemas.microsoft.com/office/powerpoint/2010/main" val="87450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hoàn thành câu hỏi, GV ấn vào dấu X góc phải màn hình để kết thúc trò chơi.</a:t>
            </a:r>
          </a:p>
        </p:txBody>
      </p:sp>
      <p:sp>
        <p:nvSpPr>
          <p:cNvPr id="4" name="Slide Number Placeholder 3"/>
          <p:cNvSpPr>
            <a:spLocks noGrp="1"/>
          </p:cNvSpPr>
          <p:nvPr>
            <p:ph type="sldNum" sz="quarter" idx="5"/>
          </p:nvPr>
        </p:nvSpPr>
        <p:spPr/>
        <p:txBody>
          <a:bodyPr/>
          <a:lstStyle/>
          <a:p>
            <a:fld id="{168CE1A4-E991-4F9F-8338-FDE0FE99A7B8}" type="slidenum">
              <a:rPr lang="vi-VN" smtClean="0"/>
              <a:t>16</a:t>
            </a:fld>
            <a:endParaRPr lang="vi-VN"/>
          </a:p>
        </p:txBody>
      </p:sp>
    </p:spTree>
    <p:extLst>
      <p:ext uri="{BB962C8B-B14F-4D97-AF65-F5344CB8AC3E}">
        <p14:creationId xmlns:p14="http://schemas.microsoft.com/office/powerpoint/2010/main" val="360789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slide" Target="slide19.xml"/><Relationship Id="rId10" Type="http://schemas.openxmlformats.org/officeDocument/2006/relationships/image" Target="../media/image32.svg"/><Relationship Id="rId4" Type="http://schemas.openxmlformats.org/officeDocument/2006/relationships/slide" Target="slide18.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6.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6.xml"/><Relationship Id="rId1" Type="http://schemas.openxmlformats.org/officeDocument/2006/relationships/slideLayout" Target="../slideLayouts/slideLayout6.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6.xml"/><Relationship Id="rId1" Type="http://schemas.openxmlformats.org/officeDocument/2006/relationships/slideLayout" Target="../slideLayouts/slideLayout6.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6.xml"/><Relationship Id="rId1" Type="http://schemas.openxmlformats.org/officeDocument/2006/relationships/slideLayout" Target="../slideLayouts/slideLayout6.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3" name="Freeform 3"/>
          <p:cNvSpPr/>
          <p:nvPr/>
        </p:nvSpPr>
        <p:spPr>
          <a:xfrm rot="4612635">
            <a:off x="4845117" y="2186737"/>
            <a:ext cx="17046696" cy="14915859"/>
          </a:xfrm>
          <a:custGeom>
            <a:avLst/>
            <a:gdLst/>
            <a:ahLst/>
            <a:cxnLst/>
            <a:rect l="l" t="t" r="r" b="b"/>
            <a:pathLst>
              <a:path w="812800" h="711200">
                <a:moveTo>
                  <a:pt x="406400" y="711200"/>
                </a:moveTo>
                <a:lnTo>
                  <a:pt x="812800" y="0"/>
                </a:lnTo>
                <a:lnTo>
                  <a:pt x="0" y="0"/>
                </a:lnTo>
                <a:lnTo>
                  <a:pt x="406400" y="711200"/>
                </a:lnTo>
                <a:close/>
              </a:path>
            </a:pathLst>
          </a:custGeom>
          <a:solidFill>
            <a:srgbClr val="5CE1E6"/>
          </a:solidFill>
        </p:spPr>
      </p:sp>
      <p:sp>
        <p:nvSpPr>
          <p:cNvPr id="6" name="Freeform 6"/>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95250" cap="sq">
            <a:solidFill>
              <a:srgbClr val="000000"/>
            </a:solidFill>
            <a:prstDash val="solid"/>
            <a:miter/>
          </a:ln>
        </p:spPr>
      </p:sp>
      <p:sp>
        <p:nvSpPr>
          <p:cNvPr id="8" name="Freeform 8"/>
          <p:cNvSpPr/>
          <p:nvPr/>
        </p:nvSpPr>
        <p:spPr>
          <a:xfrm>
            <a:off x="9448800" y="2248256"/>
            <a:ext cx="8991600" cy="6766179"/>
          </a:xfrm>
          <a:custGeom>
            <a:avLst/>
            <a:gdLst/>
            <a:ahLst/>
            <a:cxnLst/>
            <a:rect l="l" t="t" r="r" b="b"/>
            <a:pathLst>
              <a:path w="9508513" h="7155156">
                <a:moveTo>
                  <a:pt x="0" y="0"/>
                </a:moveTo>
                <a:lnTo>
                  <a:pt x="9508513" y="0"/>
                </a:lnTo>
                <a:lnTo>
                  <a:pt x="9508513" y="7155156"/>
                </a:lnTo>
                <a:lnTo>
                  <a:pt x="0" y="7155156"/>
                </a:lnTo>
                <a:lnTo>
                  <a:pt x="0" y="0"/>
                </a:lnTo>
                <a:close/>
              </a:path>
            </a:pathLst>
          </a:custGeom>
          <a:blipFill>
            <a:blip r:embed="rId2"/>
            <a:stretch>
              <a:fillRect/>
            </a:stretch>
          </a:blipFill>
        </p:spPr>
      </p:sp>
      <p:sp>
        <p:nvSpPr>
          <p:cNvPr id="11" name="Title 10">
            <a:extLst>
              <a:ext uri="{FF2B5EF4-FFF2-40B4-BE49-F238E27FC236}">
                <a16:creationId xmlns:a16="http://schemas.microsoft.com/office/drawing/2014/main" id="{4C32B58F-60BF-2B9F-D35E-B729C09AA37D}"/>
              </a:ext>
            </a:extLst>
          </p:cNvPr>
          <p:cNvSpPr>
            <a:spLocks noGrp="1"/>
          </p:cNvSpPr>
          <p:nvPr>
            <p:ph type="ctrTitle"/>
          </p:nvPr>
        </p:nvSpPr>
        <p:spPr>
          <a:xfrm>
            <a:off x="1600200" y="1638300"/>
            <a:ext cx="8991600" cy="5661684"/>
          </a:xfrm>
        </p:spPr>
        <p:txBody>
          <a:bodyPr>
            <a:noAutofit/>
          </a:bodyPr>
          <a:lstStyle/>
          <a:p>
            <a:pPr algn="l">
              <a:lnSpc>
                <a:spcPct val="150000"/>
              </a:lnSpc>
            </a:pPr>
            <a:r>
              <a:rPr lang="vi-VN" sz="8000" b="1" dirty="0">
                <a:solidFill>
                  <a:srgbClr val="137A7F"/>
                </a:solidFill>
                <a:latin typeface="Arial" panose="020B0604020202020204" pitchFamily="34" charset="0"/>
                <a:cs typeface="Arial" panose="020B0604020202020204" pitchFamily="34" charset="0"/>
              </a:rPr>
              <a:t>CHÀO MỪNG CÁC EM ĐẾN VỚI BÀI HỌC MỚI!</a:t>
            </a:r>
          </a:p>
        </p:txBody>
      </p:sp>
      <p:sp>
        <p:nvSpPr>
          <p:cNvPr id="16" name="Freeform 7">
            <a:hlinkClick r:id="rId3" action="ppaction://hlinksldjump"/>
            <a:extLst>
              <a:ext uri="{FF2B5EF4-FFF2-40B4-BE49-F238E27FC236}">
                <a16:creationId xmlns:a16="http://schemas.microsoft.com/office/drawing/2014/main" id="{28BCCE8B-9D45-C4AC-A74D-00B3275CAF97}"/>
              </a:ext>
            </a:extLst>
          </p:cNvPr>
          <p:cNvSpPr/>
          <p:nvPr/>
        </p:nvSpPr>
        <p:spPr>
          <a:xfrm>
            <a:off x="1711743" y="8115300"/>
            <a:ext cx="887691" cy="899135"/>
          </a:xfrm>
          <a:custGeom>
            <a:avLst/>
            <a:gdLst/>
            <a:ahLst/>
            <a:cxnLst/>
            <a:rect l="l" t="t" r="r" b="b"/>
            <a:pathLst>
              <a:path w="1086178" h="1100181">
                <a:moveTo>
                  <a:pt x="0" y="0"/>
                </a:moveTo>
                <a:lnTo>
                  <a:pt x="1086179" y="0"/>
                </a:lnTo>
                <a:lnTo>
                  <a:pt x="1086179" y="1100180"/>
                </a:lnTo>
                <a:lnTo>
                  <a:pt x="0" y="110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F5F7"/>
        </a:solidFill>
        <a:effectLst/>
      </p:bgPr>
    </p:bg>
    <p:spTree>
      <p:nvGrpSpPr>
        <p:cNvPr id="1" name=""/>
        <p:cNvGrpSpPr/>
        <p:nvPr/>
      </p:nvGrpSpPr>
      <p:grpSpPr>
        <a:xfrm>
          <a:off x="0" y="0"/>
          <a:ext cx="0" cy="0"/>
          <a:chOff x="0" y="0"/>
          <a:chExt cx="0" cy="0"/>
        </a:xfrm>
      </p:grpSpPr>
      <p:graphicFrame>
        <p:nvGraphicFramePr>
          <p:cNvPr id="59" name="Table 25">
            <a:extLst>
              <a:ext uri="{FF2B5EF4-FFF2-40B4-BE49-F238E27FC236}">
                <a16:creationId xmlns:a16="http://schemas.microsoft.com/office/drawing/2014/main" id="{8F32B423-997F-EEA7-F88E-AF330B98D707}"/>
              </a:ext>
            </a:extLst>
          </p:cNvPr>
          <p:cNvGraphicFramePr>
            <a:graphicFrameLocks noGrp="1"/>
          </p:cNvGraphicFramePr>
          <p:nvPr>
            <p:extLst>
              <p:ext uri="{D42A27DB-BD31-4B8C-83A1-F6EECF244321}">
                <p14:modId xmlns:p14="http://schemas.microsoft.com/office/powerpoint/2010/main" val="526371875"/>
              </p:ext>
            </p:extLst>
          </p:nvPr>
        </p:nvGraphicFramePr>
        <p:xfrm>
          <a:off x="8918496" y="1564172"/>
          <a:ext cx="2886764" cy="732836"/>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gridCol w="721691">
                  <a:extLst>
                    <a:ext uri="{9D8B030D-6E8A-4147-A177-3AD203B41FA5}">
                      <a16:colId xmlns:a16="http://schemas.microsoft.com/office/drawing/2014/main" val="3317294112"/>
                    </a:ext>
                  </a:extLst>
                </a:gridCol>
                <a:gridCol w="721691">
                  <a:extLst>
                    <a:ext uri="{9D8B030D-6E8A-4147-A177-3AD203B41FA5}">
                      <a16:colId xmlns:a16="http://schemas.microsoft.com/office/drawing/2014/main" val="773175912"/>
                    </a:ext>
                  </a:extLst>
                </a:gridCol>
                <a:gridCol w="721691">
                  <a:extLst>
                    <a:ext uri="{9D8B030D-6E8A-4147-A177-3AD203B41FA5}">
                      <a16:colId xmlns:a16="http://schemas.microsoft.com/office/drawing/2014/main" val="559084653"/>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W</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O</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R</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D</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436016"/>
                  </a:ext>
                </a:extLst>
              </a:tr>
            </a:tbl>
          </a:graphicData>
        </a:graphic>
      </p:graphicFrame>
      <p:sp>
        <p:nvSpPr>
          <p:cNvPr id="71" name="Ô số 1">
            <a:extLst>
              <a:ext uri="{FF2B5EF4-FFF2-40B4-BE49-F238E27FC236}">
                <a16:creationId xmlns:a16="http://schemas.microsoft.com/office/drawing/2014/main" id="{5572F8FC-7E6C-C3CC-2E94-DF192773D053}"/>
              </a:ext>
            </a:extLst>
          </p:cNvPr>
          <p:cNvSpPr/>
          <p:nvPr/>
        </p:nvSpPr>
        <p:spPr>
          <a:xfrm>
            <a:off x="1649186" y="9082995"/>
            <a:ext cx="14989629" cy="999186"/>
          </a:xfrm>
          <a:prstGeom prst="roundRect">
            <a:avLst/>
          </a:prstGeom>
          <a:solidFill>
            <a:srgbClr val="FFFFFF"/>
          </a:solidFill>
          <a:ln w="25400" cap="flat" cmpd="sng" algn="ctr">
            <a:solidFill>
              <a:srgbClr val="C00000"/>
            </a:solidFill>
            <a:prstDash val="solid"/>
          </a:ln>
          <a:effectLst/>
        </p:spPr>
        <p:txBody>
          <a:bodyPr rtlCol="0" anchor="ctr"/>
          <a:lstStyle/>
          <a:p>
            <a:pPr algn="ctr">
              <a:defRPr/>
            </a:pPr>
            <a:r>
              <a:rPr kumimoji="0" lang="en-US"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Ô </a:t>
            </a:r>
            <a:r>
              <a:rPr kumimoji="0" lang="en-US" sz="3600" b="0" u="none" strike="noStrike" kern="0" cap="none" spc="0" normalizeH="0" baseline="0" noProof="0" dirty="0" err="1">
                <a:ln>
                  <a:noFill/>
                </a:ln>
                <a:solidFill>
                  <a:srgbClr val="291916"/>
                </a:solidFill>
                <a:effectLst/>
                <a:uLnTx/>
                <a:uFillTx/>
                <a:latin typeface="Arial" panose="020B0604020202020204" pitchFamily="34" charset="0"/>
                <a:cs typeface="Arial" panose="020B0604020202020204" pitchFamily="34" charset="0"/>
              </a:rPr>
              <a:t>số</a:t>
            </a:r>
            <a:r>
              <a:rPr kumimoji="0" lang="en-US"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 1 (10 </a:t>
            </a:r>
            <a:r>
              <a:rPr kumimoji="0" lang="en-US" sz="3600" b="0" u="none" strike="noStrike" kern="0" cap="none" spc="0" normalizeH="0" baseline="0" noProof="0" dirty="0" err="1">
                <a:ln>
                  <a:noFill/>
                </a:ln>
                <a:solidFill>
                  <a:srgbClr val="291916"/>
                </a:solidFill>
                <a:effectLst/>
                <a:uLnTx/>
                <a:uFillTx/>
                <a:latin typeface="Arial" panose="020B0604020202020204" pitchFamily="34" charset="0"/>
                <a:cs typeface="Arial" panose="020B0604020202020204" pitchFamily="34" charset="0"/>
              </a:rPr>
              <a:t>chữ</a:t>
            </a:r>
            <a:r>
              <a:rPr kumimoji="0" lang="en-US"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 </a:t>
            </a:r>
            <a:r>
              <a:rPr kumimoji="0" lang="en-US" sz="3600" b="0" u="none" strike="noStrike" kern="0" cap="none" spc="0" normalizeH="0" baseline="0" noProof="0" dirty="0" err="1">
                <a:ln>
                  <a:noFill/>
                </a:ln>
                <a:solidFill>
                  <a:srgbClr val="291916"/>
                </a:solidFill>
                <a:effectLst/>
                <a:uLnTx/>
                <a:uFillTx/>
                <a:latin typeface="Arial" panose="020B0604020202020204" pitchFamily="34" charset="0"/>
                <a:cs typeface="Arial" panose="020B0604020202020204" pitchFamily="34" charset="0"/>
              </a:rPr>
              <a:t>cái</a:t>
            </a:r>
            <a:r>
              <a:rPr kumimoji="0" lang="en-US"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 </a:t>
            </a:r>
            <a:r>
              <a:rPr lang="vi-VN" sz="3600" noProof="0" dirty="0">
                <a:latin typeface="Arial" panose="020B0604020202020204" pitchFamily="34" charset="0"/>
                <a:cs typeface="Arial" panose="020B0604020202020204" pitchFamily="34" charset="0"/>
              </a:rPr>
              <a:t>Tên p</a:t>
            </a:r>
            <a:r>
              <a:rPr lang="vi-VN" sz="3600" dirty="0">
                <a:latin typeface="Arial" panose="020B0604020202020204" pitchFamily="34" charset="0"/>
                <a:cs typeface="Arial" panose="020B0604020202020204" pitchFamily="34" charset="0"/>
              </a:rPr>
              <a:t>hần mềm tạo bài trình chiếu là gì</a:t>
            </a:r>
            <a:r>
              <a:rPr kumimoji="0" lang="vi-VN"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a:t>
            </a:r>
            <a:r>
              <a:rPr kumimoji="0" lang="en-US" sz="3600" b="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 </a:t>
            </a:r>
          </a:p>
        </p:txBody>
      </p:sp>
      <p:sp>
        <p:nvSpPr>
          <p:cNvPr id="72" name="Ô số 2">
            <a:extLst>
              <a:ext uri="{FF2B5EF4-FFF2-40B4-BE49-F238E27FC236}">
                <a16:creationId xmlns:a16="http://schemas.microsoft.com/office/drawing/2014/main" id="{1B2952CE-BB88-FDF9-3734-00523D5BBDE9}"/>
              </a:ext>
            </a:extLst>
          </p:cNvPr>
          <p:cNvSpPr/>
          <p:nvPr/>
        </p:nvSpPr>
        <p:spPr>
          <a:xfrm>
            <a:off x="1649186" y="9082995"/>
            <a:ext cx="14989629" cy="99918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Ô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số</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2 (11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chữ</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cái</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vi-VN" sz="3600" b="0" i="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Tên phần mềm sử dụng chuột là gì?</a:t>
            </a:r>
            <a:endPar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endParaRPr>
          </a:p>
        </p:txBody>
      </p:sp>
      <p:sp>
        <p:nvSpPr>
          <p:cNvPr id="73" name="Ô số 3">
            <a:extLst>
              <a:ext uri="{FF2B5EF4-FFF2-40B4-BE49-F238E27FC236}">
                <a16:creationId xmlns:a16="http://schemas.microsoft.com/office/drawing/2014/main" id="{FAB79711-B831-4AAE-961C-4E5A7B55DA64}"/>
              </a:ext>
            </a:extLst>
          </p:cNvPr>
          <p:cNvSpPr/>
          <p:nvPr/>
        </p:nvSpPr>
        <p:spPr>
          <a:xfrm>
            <a:off x="1649186" y="9066343"/>
            <a:ext cx="14989629" cy="99918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Ô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số</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3 (4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chữ</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cái</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vi-VN" sz="3600" b="0" i="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Tên phần mềm soạn thảo văn bản?</a:t>
            </a:r>
            <a:endPar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endParaRPr>
          </a:p>
        </p:txBody>
      </p:sp>
      <p:sp>
        <p:nvSpPr>
          <p:cNvPr id="74" name="Ô số 4">
            <a:extLst>
              <a:ext uri="{FF2B5EF4-FFF2-40B4-BE49-F238E27FC236}">
                <a16:creationId xmlns:a16="http://schemas.microsoft.com/office/drawing/2014/main" id="{3DF4E607-27CE-55A1-D7FF-AFB103D06CA7}"/>
              </a:ext>
            </a:extLst>
          </p:cNvPr>
          <p:cNvSpPr/>
          <p:nvPr/>
        </p:nvSpPr>
        <p:spPr>
          <a:xfrm>
            <a:off x="1649186" y="9081076"/>
            <a:ext cx="14989629" cy="999186"/>
          </a:xfrm>
          <a:prstGeom prst="roundRect">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Ô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số</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4 (11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chữ</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en-US" sz="3600" b="0" i="0" u="none" strike="noStrike" kern="0" cap="none" spc="0" normalizeH="0" baseline="0" noProof="0" dirty="0" err="1">
                <a:ln>
                  <a:noFill/>
                </a:ln>
                <a:solidFill>
                  <a:srgbClr val="291916"/>
                </a:solidFill>
                <a:effectLst/>
                <a:uLnTx/>
                <a:uFillTx/>
                <a:latin typeface="Arial"/>
                <a:cs typeface="Arial" panose="020B0604020202020204" pitchFamily="34" charset="0"/>
              </a:rPr>
              <a:t>cái</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 </a:t>
            </a:r>
            <a:r>
              <a:rPr kumimoji="0" lang="vi-VN" sz="3600" b="0" i="0" u="none" strike="noStrike" kern="0" cap="none" spc="0" normalizeH="0" baseline="0" noProof="0" dirty="0">
                <a:ln>
                  <a:noFill/>
                </a:ln>
                <a:solidFill>
                  <a:srgbClr val="291916"/>
                </a:solidFill>
                <a:effectLst/>
                <a:uLnTx/>
                <a:uFillTx/>
                <a:latin typeface="Arial" panose="020B0604020202020204" pitchFamily="34" charset="0"/>
                <a:cs typeface="Arial" panose="020B0604020202020204" pitchFamily="34" charset="0"/>
              </a:rPr>
              <a:t>Tên phần mềm luyện tập gõ bàn phím đúng cách</a:t>
            </a:r>
            <a:r>
              <a:rPr kumimoji="0" lang="en-US" sz="3600" b="0" i="0" u="none" strike="noStrike" kern="0" cap="none" spc="0" normalizeH="0" baseline="0" noProof="0" dirty="0">
                <a:ln>
                  <a:noFill/>
                </a:ln>
                <a:solidFill>
                  <a:srgbClr val="291916"/>
                </a:solidFill>
                <a:effectLst/>
                <a:uLnTx/>
                <a:uFillTx/>
                <a:latin typeface="Arial"/>
                <a:cs typeface="Arial" panose="020B0604020202020204" pitchFamily="34" charset="0"/>
              </a:rPr>
              <a:t>.</a:t>
            </a:r>
          </a:p>
        </p:txBody>
      </p:sp>
      <p:sp>
        <p:nvSpPr>
          <p:cNvPr id="54" name="Ô 1">
            <a:hlinkClick r:id="" action="ppaction://noaction"/>
            <a:extLst>
              <a:ext uri="{FF2B5EF4-FFF2-40B4-BE49-F238E27FC236}">
                <a16:creationId xmlns:a16="http://schemas.microsoft.com/office/drawing/2014/main" id="{62CB3A19-18D9-1D1A-86F2-547B792F8D1B}"/>
              </a:ext>
            </a:extLst>
          </p:cNvPr>
          <p:cNvSpPr/>
          <p:nvPr/>
        </p:nvSpPr>
        <p:spPr>
          <a:xfrm>
            <a:off x="6013355" y="44004"/>
            <a:ext cx="601410" cy="601410"/>
          </a:xfrm>
          <a:prstGeom prst="ellipse">
            <a:avLst/>
          </a:prstGeom>
          <a:solidFill>
            <a:srgbClr val="00B050"/>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Arial"/>
                <a:sym typeface="Arial"/>
              </a:rPr>
              <a:t>1</a:t>
            </a:r>
          </a:p>
        </p:txBody>
      </p:sp>
      <p:sp>
        <p:nvSpPr>
          <p:cNvPr id="56" name="Ô 2">
            <a:hlinkClick r:id="" action="ppaction://noaction"/>
            <a:extLst>
              <a:ext uri="{FF2B5EF4-FFF2-40B4-BE49-F238E27FC236}">
                <a16:creationId xmlns:a16="http://schemas.microsoft.com/office/drawing/2014/main" id="{B04F5106-EC0D-1B74-00D9-AFFF743D3CC3}"/>
              </a:ext>
            </a:extLst>
          </p:cNvPr>
          <p:cNvSpPr/>
          <p:nvPr/>
        </p:nvSpPr>
        <p:spPr>
          <a:xfrm>
            <a:off x="9708767" y="40881"/>
            <a:ext cx="601410" cy="601410"/>
          </a:xfrm>
          <a:prstGeom prst="ellipse">
            <a:avLst/>
          </a:prstGeom>
          <a:solidFill>
            <a:srgbClr val="00B050"/>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Arial"/>
                <a:sym typeface="Arial"/>
              </a:rPr>
              <a:t>2</a:t>
            </a:r>
          </a:p>
        </p:txBody>
      </p:sp>
      <p:sp>
        <p:nvSpPr>
          <p:cNvPr id="58" name="Ô 3">
            <a:hlinkClick r:id="" action="ppaction://noaction"/>
            <a:extLst>
              <a:ext uri="{FF2B5EF4-FFF2-40B4-BE49-F238E27FC236}">
                <a16:creationId xmlns:a16="http://schemas.microsoft.com/office/drawing/2014/main" id="{1C632BDA-455A-A1E3-8D53-2F8CC6414E6E}"/>
              </a:ext>
            </a:extLst>
          </p:cNvPr>
          <p:cNvSpPr/>
          <p:nvPr/>
        </p:nvSpPr>
        <p:spPr>
          <a:xfrm>
            <a:off x="8042957" y="1616583"/>
            <a:ext cx="601410" cy="601410"/>
          </a:xfrm>
          <a:prstGeom prst="ellipse">
            <a:avLst/>
          </a:prstGeom>
          <a:solidFill>
            <a:srgbClr val="00B050"/>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Arial"/>
                <a:sym typeface="Arial"/>
              </a:rPr>
              <a:t>3</a:t>
            </a:r>
          </a:p>
        </p:txBody>
      </p:sp>
      <p:sp>
        <p:nvSpPr>
          <p:cNvPr id="60" name="Ô 4">
            <a:hlinkClick r:id="" action="ppaction://noaction"/>
            <a:extLst>
              <a:ext uri="{FF2B5EF4-FFF2-40B4-BE49-F238E27FC236}">
                <a16:creationId xmlns:a16="http://schemas.microsoft.com/office/drawing/2014/main" id="{D1CB9A0A-0C37-B35A-58AC-0F60A6AB81F7}"/>
              </a:ext>
            </a:extLst>
          </p:cNvPr>
          <p:cNvSpPr/>
          <p:nvPr/>
        </p:nvSpPr>
        <p:spPr>
          <a:xfrm>
            <a:off x="2872655" y="6780052"/>
            <a:ext cx="568057" cy="581237"/>
          </a:xfrm>
          <a:prstGeom prst="ellipse">
            <a:avLst/>
          </a:prstGeom>
          <a:solidFill>
            <a:srgbClr val="00B050"/>
          </a:solidFill>
          <a:ln w="25400" cap="flat" cmpd="sng" algn="ctr">
            <a:noFill/>
            <a:prstDash val="solid"/>
          </a:ln>
          <a:effectLst/>
        </p:spPr>
        <p:txBody>
          <a:bodyPr rtlCol="0" anchor="ctr"/>
          <a:lstStyle/>
          <a:p>
            <a:pPr marL="0" marR="0" lvl="0" indent="0" algn="ctr" defTabSz="1828755"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Arial"/>
                <a:sym typeface="Arial"/>
              </a:rPr>
              <a:t>4</a:t>
            </a:r>
          </a:p>
        </p:txBody>
      </p:sp>
      <p:graphicFrame>
        <p:nvGraphicFramePr>
          <p:cNvPr id="61" name="Table 25">
            <a:extLst>
              <a:ext uri="{FF2B5EF4-FFF2-40B4-BE49-F238E27FC236}">
                <a16:creationId xmlns:a16="http://schemas.microsoft.com/office/drawing/2014/main" id="{AA14A5DF-5C52-7AE1-C034-D97F1FFFBA76}"/>
              </a:ext>
            </a:extLst>
          </p:cNvPr>
          <p:cNvGraphicFramePr>
            <a:graphicFrameLocks noGrp="1"/>
          </p:cNvGraphicFramePr>
          <p:nvPr>
            <p:extLst>
              <p:ext uri="{D42A27DB-BD31-4B8C-83A1-F6EECF244321}">
                <p14:modId xmlns:p14="http://schemas.microsoft.com/office/powerpoint/2010/main" val="1416142170"/>
              </p:ext>
            </p:extLst>
          </p:nvPr>
        </p:nvGraphicFramePr>
        <p:xfrm>
          <a:off x="3733800" y="6692679"/>
          <a:ext cx="8104117" cy="732836"/>
        </p:xfrm>
        <a:graphic>
          <a:graphicData uri="http://schemas.openxmlformats.org/drawingml/2006/table">
            <a:tbl>
              <a:tblPr firstRow="1" bandRow="1"/>
              <a:tblGrid>
                <a:gridCol w="736738">
                  <a:extLst>
                    <a:ext uri="{9D8B030D-6E8A-4147-A177-3AD203B41FA5}">
                      <a16:colId xmlns:a16="http://schemas.microsoft.com/office/drawing/2014/main" val="2968398180"/>
                    </a:ext>
                  </a:extLst>
                </a:gridCol>
                <a:gridCol w="736738">
                  <a:extLst>
                    <a:ext uri="{9D8B030D-6E8A-4147-A177-3AD203B41FA5}">
                      <a16:colId xmlns:a16="http://schemas.microsoft.com/office/drawing/2014/main" val="3317294112"/>
                    </a:ext>
                  </a:extLst>
                </a:gridCol>
                <a:gridCol w="736738">
                  <a:extLst>
                    <a:ext uri="{9D8B030D-6E8A-4147-A177-3AD203B41FA5}">
                      <a16:colId xmlns:a16="http://schemas.microsoft.com/office/drawing/2014/main" val="773175912"/>
                    </a:ext>
                  </a:extLst>
                </a:gridCol>
                <a:gridCol w="736738">
                  <a:extLst>
                    <a:ext uri="{9D8B030D-6E8A-4147-A177-3AD203B41FA5}">
                      <a16:colId xmlns:a16="http://schemas.microsoft.com/office/drawing/2014/main" val="2955342897"/>
                    </a:ext>
                  </a:extLst>
                </a:gridCol>
                <a:gridCol w="736738">
                  <a:extLst>
                    <a:ext uri="{9D8B030D-6E8A-4147-A177-3AD203B41FA5}">
                      <a16:colId xmlns:a16="http://schemas.microsoft.com/office/drawing/2014/main" val="3114787131"/>
                    </a:ext>
                  </a:extLst>
                </a:gridCol>
                <a:gridCol w="736738">
                  <a:extLst>
                    <a:ext uri="{9D8B030D-6E8A-4147-A177-3AD203B41FA5}">
                      <a16:colId xmlns:a16="http://schemas.microsoft.com/office/drawing/2014/main" val="3677995178"/>
                    </a:ext>
                  </a:extLst>
                </a:gridCol>
                <a:gridCol w="736738">
                  <a:extLst>
                    <a:ext uri="{9D8B030D-6E8A-4147-A177-3AD203B41FA5}">
                      <a16:colId xmlns:a16="http://schemas.microsoft.com/office/drawing/2014/main" val="303760225"/>
                    </a:ext>
                  </a:extLst>
                </a:gridCol>
                <a:gridCol w="736738">
                  <a:extLst>
                    <a:ext uri="{9D8B030D-6E8A-4147-A177-3AD203B41FA5}">
                      <a16:colId xmlns:a16="http://schemas.microsoft.com/office/drawing/2014/main" val="1980432542"/>
                    </a:ext>
                  </a:extLst>
                </a:gridCol>
                <a:gridCol w="724984">
                  <a:extLst>
                    <a:ext uri="{9D8B030D-6E8A-4147-A177-3AD203B41FA5}">
                      <a16:colId xmlns:a16="http://schemas.microsoft.com/office/drawing/2014/main" val="1270732900"/>
                    </a:ext>
                  </a:extLst>
                </a:gridCol>
                <a:gridCol w="748491">
                  <a:extLst>
                    <a:ext uri="{9D8B030D-6E8A-4147-A177-3AD203B41FA5}">
                      <a16:colId xmlns:a16="http://schemas.microsoft.com/office/drawing/2014/main" val="3301678571"/>
                    </a:ext>
                  </a:extLst>
                </a:gridCol>
                <a:gridCol w="736738">
                  <a:extLst>
                    <a:ext uri="{9D8B030D-6E8A-4147-A177-3AD203B41FA5}">
                      <a16:colId xmlns:a16="http://schemas.microsoft.com/office/drawing/2014/main" val="2130715867"/>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R</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A</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P</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I</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D</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T</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Y</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P</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a:solidFill>
                            <a:srgbClr val="000000"/>
                          </a:solidFill>
                        </a:rPr>
                        <a:t>I</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N</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G</a:t>
                      </a: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3" name="Table 25">
            <a:extLst>
              <a:ext uri="{FF2B5EF4-FFF2-40B4-BE49-F238E27FC236}">
                <a16:creationId xmlns:a16="http://schemas.microsoft.com/office/drawing/2014/main" id="{E060257A-CC16-DC17-0024-9FD7973A876C}"/>
              </a:ext>
            </a:extLst>
          </p:cNvPr>
          <p:cNvGraphicFramePr>
            <a:graphicFrameLocks noGrp="1"/>
          </p:cNvGraphicFramePr>
          <p:nvPr>
            <p:extLst>
              <p:ext uri="{D42A27DB-BD31-4B8C-83A1-F6EECF244321}">
                <p14:modId xmlns:p14="http://schemas.microsoft.com/office/powerpoint/2010/main" val="1644614099"/>
              </p:ext>
            </p:extLst>
          </p:nvPr>
        </p:nvGraphicFramePr>
        <p:xfrm>
          <a:off x="9640187" y="834462"/>
          <a:ext cx="721691" cy="8061196"/>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M</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r h="732836">
                <a:tc>
                  <a:txBody>
                    <a:bodyPr/>
                    <a:lstStyle/>
                    <a:p>
                      <a:pPr algn="ctr"/>
                      <a:r>
                        <a:rPr lang="vi-VN" sz="3700" b="1" dirty="0">
                          <a:solidFill>
                            <a:srgbClr val="000000"/>
                          </a:solidFill>
                        </a:rPr>
                        <a:t>O</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34692543"/>
                  </a:ext>
                </a:extLst>
              </a:tr>
              <a:tr h="732836">
                <a:tc>
                  <a:txBody>
                    <a:bodyPr/>
                    <a:lstStyle/>
                    <a:p>
                      <a:pPr algn="ctr"/>
                      <a:r>
                        <a:rPr lang="vi-VN" sz="3700" b="1" dirty="0">
                          <a:solidFill>
                            <a:srgbClr val="000000"/>
                          </a:solidFill>
                        </a:rPr>
                        <a:t>U</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2134578"/>
                  </a:ext>
                </a:extLst>
              </a:tr>
              <a:tr h="732836">
                <a:tc>
                  <a:txBody>
                    <a:bodyPr/>
                    <a:lstStyle/>
                    <a:p>
                      <a:pPr algn="ctr"/>
                      <a:r>
                        <a:rPr lang="vi-VN" sz="3700" b="1" dirty="0">
                          <a:solidFill>
                            <a:srgbClr val="000000"/>
                          </a:solidFill>
                        </a:rPr>
                        <a:t>S</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47666778"/>
                  </a:ext>
                </a:extLst>
              </a:tr>
              <a:tr h="732836">
                <a:tc>
                  <a:txBody>
                    <a:bodyPr/>
                    <a:lstStyle/>
                    <a:p>
                      <a:pPr algn="ctr"/>
                      <a:r>
                        <a:rPr lang="vi-VN" sz="3700" b="1" dirty="0">
                          <a:solidFill>
                            <a:srgbClr val="000000"/>
                          </a:solidFill>
                        </a:rPr>
                        <a:t>E</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33831183"/>
                  </a:ext>
                </a:extLst>
              </a:tr>
              <a:tr h="732836">
                <a:tc>
                  <a:txBody>
                    <a:bodyPr/>
                    <a:lstStyle/>
                    <a:p>
                      <a:pPr algn="ctr"/>
                      <a:r>
                        <a:rPr lang="vi-VN" sz="3700" b="1" dirty="0">
                          <a:solidFill>
                            <a:srgbClr val="000000"/>
                          </a:solidFill>
                        </a:rPr>
                        <a:t>S</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14267"/>
                  </a:ext>
                </a:extLst>
              </a:tr>
              <a:tr h="732836">
                <a:tc>
                  <a:txBody>
                    <a:bodyPr/>
                    <a:lstStyle/>
                    <a:p>
                      <a:pPr algn="ctr"/>
                      <a:r>
                        <a:rPr lang="vi-VN" sz="3700" b="1" dirty="0">
                          <a:solidFill>
                            <a:srgbClr val="000000"/>
                          </a:solidFill>
                        </a:rPr>
                        <a:t>K</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6577655"/>
                  </a:ext>
                </a:extLst>
              </a:tr>
              <a:tr h="732836">
                <a:tc>
                  <a:txBody>
                    <a:bodyPr/>
                    <a:lstStyle/>
                    <a:p>
                      <a:pPr algn="ctr"/>
                      <a:r>
                        <a:rPr lang="vi-VN" sz="3700" b="1" dirty="0">
                          <a:solidFill>
                            <a:srgbClr val="000000"/>
                          </a:solidFill>
                        </a:rPr>
                        <a:t>I</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2007606"/>
                  </a:ext>
                </a:extLst>
              </a:tr>
              <a:tr h="732836">
                <a:tc>
                  <a:txBody>
                    <a:bodyPr/>
                    <a:lstStyle/>
                    <a:p>
                      <a:pPr algn="ctr"/>
                      <a:r>
                        <a:rPr lang="vi-VN" sz="3700" b="1" dirty="0">
                          <a:solidFill>
                            <a:srgbClr val="000000"/>
                          </a:solidFill>
                        </a:rPr>
                        <a:t>L</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073774"/>
                  </a:ext>
                </a:extLst>
              </a:tr>
              <a:tr h="732836">
                <a:tc>
                  <a:txBody>
                    <a:bodyPr/>
                    <a:lstStyle/>
                    <a:p>
                      <a:pPr algn="ctr"/>
                      <a:r>
                        <a:rPr lang="vi-VN" sz="3700" b="1" dirty="0">
                          <a:solidFill>
                            <a:srgbClr val="000000"/>
                          </a:solidFill>
                        </a:rPr>
                        <a:t>L</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9968686"/>
                  </a:ext>
                </a:extLst>
              </a:tr>
              <a:tr h="732836">
                <a:tc>
                  <a:txBody>
                    <a:bodyPr/>
                    <a:lstStyle/>
                    <a:p>
                      <a:pPr algn="ctr"/>
                      <a:r>
                        <a:rPr lang="vi-VN" sz="3700" b="1" dirty="0">
                          <a:solidFill>
                            <a:srgbClr val="000000"/>
                          </a:solidFill>
                        </a:rPr>
                        <a:t>S</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0062709"/>
                  </a:ext>
                </a:extLst>
              </a:tr>
            </a:tbl>
          </a:graphicData>
        </a:graphic>
      </p:graphicFrame>
      <p:graphicFrame>
        <p:nvGraphicFramePr>
          <p:cNvPr id="82" name="Hàng 4">
            <a:extLst>
              <a:ext uri="{FF2B5EF4-FFF2-40B4-BE49-F238E27FC236}">
                <a16:creationId xmlns:a16="http://schemas.microsoft.com/office/drawing/2014/main" id="{4D780EB9-6BAC-1F50-96F7-CDAC50D5E8CE}"/>
              </a:ext>
            </a:extLst>
          </p:cNvPr>
          <p:cNvGraphicFramePr>
            <a:graphicFrameLocks noGrp="1"/>
          </p:cNvGraphicFramePr>
          <p:nvPr>
            <p:extLst>
              <p:ext uri="{D42A27DB-BD31-4B8C-83A1-F6EECF244321}">
                <p14:modId xmlns:p14="http://schemas.microsoft.com/office/powerpoint/2010/main" val="4281298092"/>
              </p:ext>
            </p:extLst>
          </p:nvPr>
        </p:nvGraphicFramePr>
        <p:xfrm>
          <a:off x="3733800" y="6699970"/>
          <a:ext cx="8104118" cy="732836"/>
        </p:xfrm>
        <a:graphic>
          <a:graphicData uri="http://schemas.openxmlformats.org/drawingml/2006/table">
            <a:tbl>
              <a:tblPr firstRow="1" bandRow="1"/>
              <a:tblGrid>
                <a:gridCol w="736738">
                  <a:extLst>
                    <a:ext uri="{9D8B030D-6E8A-4147-A177-3AD203B41FA5}">
                      <a16:colId xmlns:a16="http://schemas.microsoft.com/office/drawing/2014/main" val="2968398180"/>
                    </a:ext>
                  </a:extLst>
                </a:gridCol>
                <a:gridCol w="736738">
                  <a:extLst>
                    <a:ext uri="{9D8B030D-6E8A-4147-A177-3AD203B41FA5}">
                      <a16:colId xmlns:a16="http://schemas.microsoft.com/office/drawing/2014/main" val="3317294112"/>
                    </a:ext>
                  </a:extLst>
                </a:gridCol>
                <a:gridCol w="736738">
                  <a:extLst>
                    <a:ext uri="{9D8B030D-6E8A-4147-A177-3AD203B41FA5}">
                      <a16:colId xmlns:a16="http://schemas.microsoft.com/office/drawing/2014/main" val="773175912"/>
                    </a:ext>
                  </a:extLst>
                </a:gridCol>
                <a:gridCol w="736738">
                  <a:extLst>
                    <a:ext uri="{9D8B030D-6E8A-4147-A177-3AD203B41FA5}">
                      <a16:colId xmlns:a16="http://schemas.microsoft.com/office/drawing/2014/main" val="2955342897"/>
                    </a:ext>
                  </a:extLst>
                </a:gridCol>
                <a:gridCol w="736738">
                  <a:extLst>
                    <a:ext uri="{9D8B030D-6E8A-4147-A177-3AD203B41FA5}">
                      <a16:colId xmlns:a16="http://schemas.microsoft.com/office/drawing/2014/main" val="3114787131"/>
                    </a:ext>
                  </a:extLst>
                </a:gridCol>
                <a:gridCol w="736738">
                  <a:extLst>
                    <a:ext uri="{9D8B030D-6E8A-4147-A177-3AD203B41FA5}">
                      <a16:colId xmlns:a16="http://schemas.microsoft.com/office/drawing/2014/main" val="3677995178"/>
                    </a:ext>
                  </a:extLst>
                </a:gridCol>
                <a:gridCol w="736738">
                  <a:extLst>
                    <a:ext uri="{9D8B030D-6E8A-4147-A177-3AD203B41FA5}">
                      <a16:colId xmlns:a16="http://schemas.microsoft.com/office/drawing/2014/main" val="303760225"/>
                    </a:ext>
                  </a:extLst>
                </a:gridCol>
                <a:gridCol w="736738">
                  <a:extLst>
                    <a:ext uri="{9D8B030D-6E8A-4147-A177-3AD203B41FA5}">
                      <a16:colId xmlns:a16="http://schemas.microsoft.com/office/drawing/2014/main" val="1980432542"/>
                    </a:ext>
                  </a:extLst>
                </a:gridCol>
                <a:gridCol w="736738">
                  <a:extLst>
                    <a:ext uri="{9D8B030D-6E8A-4147-A177-3AD203B41FA5}">
                      <a16:colId xmlns:a16="http://schemas.microsoft.com/office/drawing/2014/main" val="1270732900"/>
                    </a:ext>
                  </a:extLst>
                </a:gridCol>
                <a:gridCol w="736738">
                  <a:extLst>
                    <a:ext uri="{9D8B030D-6E8A-4147-A177-3AD203B41FA5}">
                      <a16:colId xmlns:a16="http://schemas.microsoft.com/office/drawing/2014/main" val="3301678571"/>
                    </a:ext>
                  </a:extLst>
                </a:gridCol>
                <a:gridCol w="736738">
                  <a:extLst>
                    <a:ext uri="{9D8B030D-6E8A-4147-A177-3AD203B41FA5}">
                      <a16:colId xmlns:a16="http://schemas.microsoft.com/office/drawing/2014/main" val="2130715867"/>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R</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P</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0"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T</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P</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I</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G</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bl>
          </a:graphicData>
        </a:graphic>
      </p:graphicFrame>
      <p:graphicFrame>
        <p:nvGraphicFramePr>
          <p:cNvPr id="6" name="Hàng 1">
            <a:extLst>
              <a:ext uri="{FF2B5EF4-FFF2-40B4-BE49-F238E27FC236}">
                <a16:creationId xmlns:a16="http://schemas.microsoft.com/office/drawing/2014/main" id="{BF00DA72-7B7E-6DCA-D5D9-CF1085FDDD1C}"/>
              </a:ext>
            </a:extLst>
          </p:cNvPr>
          <p:cNvGraphicFramePr>
            <a:graphicFrameLocks noGrp="1"/>
          </p:cNvGraphicFramePr>
          <p:nvPr>
            <p:extLst>
              <p:ext uri="{D42A27DB-BD31-4B8C-83A1-F6EECF244321}">
                <p14:modId xmlns:p14="http://schemas.microsoft.com/office/powerpoint/2010/main" val="2144502148"/>
              </p:ext>
            </p:extLst>
          </p:nvPr>
        </p:nvGraphicFramePr>
        <p:xfrm>
          <a:off x="9640187" y="816100"/>
          <a:ext cx="721691" cy="8079555"/>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tblGrid>
              <a:tr h="73450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M</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r h="734505">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5316715"/>
                  </a:ext>
                </a:extLst>
              </a:tr>
              <a:tr h="734505">
                <a:tc>
                  <a:txBody>
                    <a:bodyPr/>
                    <a:lstStyle/>
                    <a:p>
                      <a:pPr algn="ctr"/>
                      <a:r>
                        <a:rPr lang="vi-VN" sz="3700" b="1" dirty="0">
                          <a:solidFill>
                            <a:srgbClr val="000000"/>
                          </a:solidFill>
                        </a:rPr>
                        <a:t>U</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15912461"/>
                  </a:ext>
                </a:extLst>
              </a:tr>
              <a:tr h="734505">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8155898"/>
                  </a:ext>
                </a:extLst>
              </a:tr>
              <a:tr h="734505">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8557257"/>
                  </a:ext>
                </a:extLst>
              </a:tr>
              <a:tr h="734505">
                <a:tc>
                  <a:txBody>
                    <a:bodyPr/>
                    <a:lstStyle/>
                    <a:p>
                      <a:pPr algn="ctr"/>
                      <a:r>
                        <a:rPr lang="vi-VN" sz="3700" b="1" dirty="0">
                          <a:solidFill>
                            <a:srgbClr val="000000"/>
                          </a:solidFill>
                        </a:rPr>
                        <a:t>S</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0137917"/>
                  </a:ext>
                </a:extLst>
              </a:tr>
              <a:tr h="734505">
                <a:tc>
                  <a:txBody>
                    <a:bodyPr/>
                    <a:lstStyle/>
                    <a:p>
                      <a:pPr algn="ctr"/>
                      <a:r>
                        <a:rPr lang="vi-VN" sz="3700" b="1" dirty="0">
                          <a:solidFill>
                            <a:srgbClr val="000000"/>
                          </a:solidFill>
                        </a:rPr>
                        <a:t>K</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6595637"/>
                  </a:ext>
                </a:extLst>
              </a:tr>
              <a:tr h="734505">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62599313"/>
                  </a:ext>
                </a:extLst>
              </a:tr>
              <a:tr h="734505">
                <a:tc>
                  <a:txBody>
                    <a:bodyPr/>
                    <a:lstStyle/>
                    <a:p>
                      <a:pPr algn="ctr"/>
                      <a:r>
                        <a:rPr lang="vi-VN" sz="3700" b="1" dirty="0">
                          <a:solidFill>
                            <a:srgbClr val="000000"/>
                          </a:solidFill>
                        </a:rPr>
                        <a:t>L</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33097779"/>
                  </a:ext>
                </a:extLst>
              </a:tr>
              <a:tr h="734505">
                <a:tc>
                  <a:txBody>
                    <a:bodyPr/>
                    <a:lstStyle/>
                    <a:p>
                      <a:pPr algn="ctr"/>
                      <a:r>
                        <a:rPr lang="vi-VN" sz="3700" b="1" dirty="0">
                          <a:solidFill>
                            <a:srgbClr val="000000"/>
                          </a:solidFill>
                        </a:rPr>
                        <a:t>L</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79011372"/>
                  </a:ext>
                </a:extLst>
              </a:tr>
              <a:tr h="734505">
                <a:tc>
                  <a:txBody>
                    <a:bodyPr/>
                    <a:lstStyle/>
                    <a:p>
                      <a:pPr algn="ctr"/>
                      <a:r>
                        <a:rPr lang="vi-VN" sz="3700" b="1" dirty="0">
                          <a:solidFill>
                            <a:srgbClr val="000000"/>
                          </a:solidFill>
                        </a:rPr>
                        <a:t>S</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02809590"/>
                  </a:ext>
                </a:extLst>
              </a:tr>
            </a:tbl>
          </a:graphicData>
        </a:graphic>
      </p:graphicFrame>
      <p:graphicFrame>
        <p:nvGraphicFramePr>
          <p:cNvPr id="55" name="Table 25">
            <a:extLst>
              <a:ext uri="{FF2B5EF4-FFF2-40B4-BE49-F238E27FC236}">
                <a16:creationId xmlns:a16="http://schemas.microsoft.com/office/drawing/2014/main" id="{DA64F366-6728-352B-A961-4884C7CB7943}"/>
              </a:ext>
            </a:extLst>
          </p:cNvPr>
          <p:cNvGraphicFramePr>
            <a:graphicFrameLocks noGrp="1"/>
          </p:cNvGraphicFramePr>
          <p:nvPr>
            <p:extLst>
              <p:ext uri="{D42A27DB-BD31-4B8C-83A1-F6EECF244321}">
                <p14:modId xmlns:p14="http://schemas.microsoft.com/office/powerpoint/2010/main" val="3216820560"/>
              </p:ext>
            </p:extLst>
          </p:nvPr>
        </p:nvGraphicFramePr>
        <p:xfrm>
          <a:off x="5944775" y="816102"/>
          <a:ext cx="721691" cy="7328360"/>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3700" b="1" dirty="0">
                          <a:solidFill>
                            <a:srgbClr val="000000"/>
                          </a:solidFill>
                        </a:rPr>
                        <a:t>P</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r h="732836">
                <a:tc>
                  <a:txBody>
                    <a:bodyPr/>
                    <a:lstStyle/>
                    <a:p>
                      <a:pPr algn="ctr"/>
                      <a:r>
                        <a:rPr lang="en-US" sz="3700" b="1" dirty="0">
                          <a:solidFill>
                            <a:srgbClr val="000000"/>
                          </a:solidFill>
                        </a:rPr>
                        <a:t>O</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34692543"/>
                  </a:ext>
                </a:extLst>
              </a:tr>
              <a:tr h="732836">
                <a:tc>
                  <a:txBody>
                    <a:bodyPr/>
                    <a:lstStyle/>
                    <a:p>
                      <a:pPr algn="ctr"/>
                      <a:r>
                        <a:rPr lang="en-US" sz="3700" b="1" dirty="0">
                          <a:solidFill>
                            <a:srgbClr val="000000"/>
                          </a:solidFill>
                        </a:rPr>
                        <a:t>W</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2134578"/>
                  </a:ext>
                </a:extLst>
              </a:tr>
              <a:tr h="732836">
                <a:tc>
                  <a:txBody>
                    <a:bodyPr/>
                    <a:lstStyle/>
                    <a:p>
                      <a:pPr algn="ctr"/>
                      <a:r>
                        <a:rPr lang="en-US" sz="3700" b="1" dirty="0">
                          <a:solidFill>
                            <a:srgbClr val="000000"/>
                          </a:solidFill>
                        </a:rPr>
                        <a:t>E</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47666778"/>
                  </a:ext>
                </a:extLst>
              </a:tr>
              <a:tr h="732836">
                <a:tc>
                  <a:txBody>
                    <a:bodyPr/>
                    <a:lstStyle/>
                    <a:p>
                      <a:pPr algn="ctr"/>
                      <a:r>
                        <a:rPr lang="en-US" sz="3700" b="1" dirty="0">
                          <a:solidFill>
                            <a:srgbClr val="000000"/>
                          </a:solidFill>
                        </a:rPr>
                        <a:t>R</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33831183"/>
                  </a:ext>
                </a:extLst>
              </a:tr>
              <a:tr h="732836">
                <a:tc>
                  <a:txBody>
                    <a:bodyPr/>
                    <a:lstStyle/>
                    <a:p>
                      <a:pPr algn="ctr"/>
                      <a:r>
                        <a:rPr lang="en-US" sz="3700" b="1" dirty="0">
                          <a:solidFill>
                            <a:srgbClr val="000000"/>
                          </a:solidFill>
                        </a:rPr>
                        <a:t>P</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414267"/>
                  </a:ext>
                </a:extLst>
              </a:tr>
              <a:tr h="732836">
                <a:tc>
                  <a:txBody>
                    <a:bodyPr/>
                    <a:lstStyle/>
                    <a:p>
                      <a:pPr algn="ctr"/>
                      <a:r>
                        <a:rPr lang="en-US" sz="3700" b="1" dirty="0">
                          <a:solidFill>
                            <a:srgbClr val="000000"/>
                          </a:solidFill>
                        </a:rPr>
                        <a:t>O</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6577655"/>
                  </a:ext>
                </a:extLst>
              </a:tr>
              <a:tr h="732836">
                <a:tc>
                  <a:txBody>
                    <a:bodyPr/>
                    <a:lstStyle/>
                    <a:p>
                      <a:pPr algn="ctr"/>
                      <a:r>
                        <a:rPr lang="en-US" sz="3700" b="1" dirty="0">
                          <a:solidFill>
                            <a:srgbClr val="000000"/>
                          </a:solidFill>
                        </a:rPr>
                        <a:t>I</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82007606"/>
                  </a:ext>
                </a:extLst>
              </a:tr>
              <a:tr h="732836">
                <a:tc>
                  <a:txBody>
                    <a:bodyPr/>
                    <a:lstStyle/>
                    <a:p>
                      <a:pPr algn="ctr"/>
                      <a:r>
                        <a:rPr lang="en-US" sz="3700" b="1" dirty="0">
                          <a:solidFill>
                            <a:srgbClr val="000000"/>
                          </a:solidFill>
                        </a:rPr>
                        <a:t>N</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073774"/>
                  </a:ext>
                </a:extLst>
              </a:tr>
              <a:tr h="732836">
                <a:tc>
                  <a:txBody>
                    <a:bodyPr/>
                    <a:lstStyle/>
                    <a:p>
                      <a:pPr algn="ctr"/>
                      <a:r>
                        <a:rPr lang="en-US" sz="3700" b="1" dirty="0">
                          <a:solidFill>
                            <a:srgbClr val="000000"/>
                          </a:solidFill>
                        </a:rPr>
                        <a:t>T</a:t>
                      </a: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9968686"/>
                  </a:ext>
                </a:extLst>
              </a:tr>
            </a:tbl>
          </a:graphicData>
        </a:graphic>
      </p:graphicFrame>
      <p:graphicFrame>
        <p:nvGraphicFramePr>
          <p:cNvPr id="79" name="Hàng 1">
            <a:extLst>
              <a:ext uri="{FF2B5EF4-FFF2-40B4-BE49-F238E27FC236}">
                <a16:creationId xmlns:a16="http://schemas.microsoft.com/office/drawing/2014/main" id="{A7CFCE82-7003-9833-FF04-A4661AAE1B6F}"/>
              </a:ext>
            </a:extLst>
          </p:cNvPr>
          <p:cNvGraphicFramePr>
            <a:graphicFrameLocks noGrp="1"/>
          </p:cNvGraphicFramePr>
          <p:nvPr>
            <p:extLst>
              <p:ext uri="{D42A27DB-BD31-4B8C-83A1-F6EECF244321}">
                <p14:modId xmlns:p14="http://schemas.microsoft.com/office/powerpoint/2010/main" val="2032137810"/>
              </p:ext>
            </p:extLst>
          </p:nvPr>
        </p:nvGraphicFramePr>
        <p:xfrm>
          <a:off x="5944775" y="830835"/>
          <a:ext cx="721691" cy="7328360"/>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P</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2436016"/>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65316715"/>
                  </a:ext>
                </a:extLst>
              </a:tr>
              <a:tr h="732836">
                <a:tc>
                  <a:txBody>
                    <a:bodyPr/>
                    <a:lstStyle/>
                    <a:p>
                      <a:pPr algn="ctr"/>
                      <a:r>
                        <a:rPr lang="vi-VN" sz="3700" b="1" dirty="0">
                          <a:solidFill>
                            <a:srgbClr val="000000"/>
                          </a:solidFill>
                        </a:rPr>
                        <a:t>W</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15912461"/>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8155898"/>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8557257"/>
                  </a:ext>
                </a:extLst>
              </a:tr>
              <a:tr h="732836">
                <a:tc>
                  <a:txBody>
                    <a:bodyPr/>
                    <a:lstStyle/>
                    <a:p>
                      <a:pPr algn="ctr"/>
                      <a:r>
                        <a:rPr lang="vi-VN" sz="3700" b="1" dirty="0">
                          <a:solidFill>
                            <a:srgbClr val="000000"/>
                          </a:solidFill>
                        </a:rPr>
                        <a:t>P</a:t>
                      </a: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0137917"/>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6595637"/>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62599313"/>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33097779"/>
                  </a:ext>
                </a:extLst>
              </a:tr>
              <a:tr h="732836">
                <a:tc>
                  <a:txBody>
                    <a:bodyPr/>
                    <a:lstStyle/>
                    <a:p>
                      <a:pPr algn="ctr"/>
                      <a:endParaRPr lang="en-US" sz="3700" b="1" dirty="0">
                        <a:solidFill>
                          <a:srgbClr val="000000"/>
                        </a:solidFill>
                      </a:endParaRPr>
                    </a:p>
                  </a:txBody>
                  <a:tcPr marL="160375" marR="160375"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79011372"/>
                  </a:ext>
                </a:extLst>
              </a:tr>
            </a:tbl>
          </a:graphicData>
        </a:graphic>
      </p:graphicFrame>
      <p:graphicFrame>
        <p:nvGraphicFramePr>
          <p:cNvPr id="81" name="Hàng 3">
            <a:extLst>
              <a:ext uri="{FF2B5EF4-FFF2-40B4-BE49-F238E27FC236}">
                <a16:creationId xmlns:a16="http://schemas.microsoft.com/office/drawing/2014/main" id="{53071E95-6103-78EF-94AB-A0CA3341A302}"/>
              </a:ext>
            </a:extLst>
          </p:cNvPr>
          <p:cNvGraphicFramePr>
            <a:graphicFrameLocks noGrp="1"/>
          </p:cNvGraphicFramePr>
          <p:nvPr>
            <p:extLst>
              <p:ext uri="{D42A27DB-BD31-4B8C-83A1-F6EECF244321}">
                <p14:modId xmlns:p14="http://schemas.microsoft.com/office/powerpoint/2010/main" val="1282860968"/>
              </p:ext>
            </p:extLst>
          </p:nvPr>
        </p:nvGraphicFramePr>
        <p:xfrm>
          <a:off x="8918496" y="1542992"/>
          <a:ext cx="2886764" cy="732836"/>
        </p:xfrm>
        <a:graphic>
          <a:graphicData uri="http://schemas.openxmlformats.org/drawingml/2006/table">
            <a:tbl>
              <a:tblPr firstRow="1" bandRow="1"/>
              <a:tblGrid>
                <a:gridCol w="721691">
                  <a:extLst>
                    <a:ext uri="{9D8B030D-6E8A-4147-A177-3AD203B41FA5}">
                      <a16:colId xmlns:a16="http://schemas.microsoft.com/office/drawing/2014/main" val="2968398180"/>
                    </a:ext>
                  </a:extLst>
                </a:gridCol>
                <a:gridCol w="721691">
                  <a:extLst>
                    <a:ext uri="{9D8B030D-6E8A-4147-A177-3AD203B41FA5}">
                      <a16:colId xmlns:a16="http://schemas.microsoft.com/office/drawing/2014/main" val="3317294112"/>
                    </a:ext>
                  </a:extLst>
                </a:gridCol>
                <a:gridCol w="721691">
                  <a:extLst>
                    <a:ext uri="{9D8B030D-6E8A-4147-A177-3AD203B41FA5}">
                      <a16:colId xmlns:a16="http://schemas.microsoft.com/office/drawing/2014/main" val="773175912"/>
                    </a:ext>
                  </a:extLst>
                </a:gridCol>
                <a:gridCol w="721691">
                  <a:extLst>
                    <a:ext uri="{9D8B030D-6E8A-4147-A177-3AD203B41FA5}">
                      <a16:colId xmlns:a16="http://schemas.microsoft.com/office/drawing/2014/main" val="559084653"/>
                    </a:ext>
                  </a:extLst>
                </a:gridCol>
              </a:tblGrid>
              <a:tr h="73283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W</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vi-VN" sz="3700" b="1" dirty="0">
                          <a:solidFill>
                            <a:srgbClr val="000000"/>
                          </a:solidFill>
                        </a:rPr>
                        <a:t>D</a:t>
                      </a:r>
                      <a:endParaRPr lang="en-US" sz="3700" b="1" dirty="0">
                        <a:solidFill>
                          <a:srgbClr val="000000"/>
                        </a:solidFill>
                      </a:endParaRPr>
                    </a:p>
                  </a:txBody>
                  <a:tcPr marL="160376" marR="160376" marT="80189" marB="80189"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436016"/>
                  </a:ext>
                </a:extLst>
              </a:tr>
            </a:tbl>
          </a:graphicData>
        </a:graphic>
      </p:graphicFrame>
    </p:spTree>
    <p:extLst>
      <p:ext uri="{BB962C8B-B14F-4D97-AF65-F5344CB8AC3E}">
        <p14:creationId xmlns:p14="http://schemas.microsoft.com/office/powerpoint/2010/main" val="24491352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par>
                                <p:cTn id="11" presetID="16" presetClass="entr" presetSubtype="2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inVertical)">
                                      <p:cBhvr>
                                        <p:cTn id="25" dur="500"/>
                                        <p:tgtEl>
                                          <p:spTgt spid="58"/>
                                        </p:tgtEl>
                                      </p:cBhvr>
                                    </p:animEffect>
                                  </p:childTnLst>
                                </p:cTn>
                              </p:par>
                              <p:par>
                                <p:cTn id="26" presetID="16" presetClass="entr" presetSubtype="21"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par>
                                <p:cTn id="29" presetID="16" presetClass="entr" presetSubtype="21"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arn(inVertical)">
                                      <p:cBhvr>
                                        <p:cTn id="31" dur="500"/>
                                        <p:tgtEl>
                                          <p:spTgt spid="5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arn(inVertical)">
                                      <p:cBhvr>
                                        <p:cTn id="34" dur="500"/>
                                        <p:tgtEl>
                                          <p:spTgt spid="60"/>
                                        </p:tgtEl>
                                      </p:cBhvr>
                                    </p:animEffect>
                                  </p:childTnLst>
                                </p:cTn>
                              </p:par>
                              <p:par>
                                <p:cTn id="35" presetID="16" presetClass="entr" presetSubtype="21"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barn(inVertical)">
                                      <p:cBhvr>
                                        <p:cTn id="37" dur="500"/>
                                        <p:tgtEl>
                                          <p:spTgt spid="82"/>
                                        </p:tgtEl>
                                      </p:cBhvr>
                                    </p:animEffect>
                                  </p:childTnLst>
                                </p:cTn>
                              </p:par>
                              <p:par>
                                <p:cTn id="38" presetID="16" presetClass="entr" presetSubtype="21"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additive="base">
                                        <p:cTn id="46" dur="500" fill="hold"/>
                                        <p:tgtEl>
                                          <p:spTgt spid="71"/>
                                        </p:tgtEl>
                                        <p:attrNameLst>
                                          <p:attrName>ppt_x</p:attrName>
                                        </p:attrNameLst>
                                      </p:cBhvr>
                                      <p:tavLst>
                                        <p:tav tm="0">
                                          <p:val>
                                            <p:strVal val="#ppt_x"/>
                                          </p:val>
                                        </p:tav>
                                        <p:tav tm="100000">
                                          <p:val>
                                            <p:strVal val="#ppt_x"/>
                                          </p:val>
                                        </p:tav>
                                      </p:tavLst>
                                    </p:anim>
                                    <p:anim calcmode="lin" valueType="num">
                                      <p:cBhvr additive="base">
                                        <p:cTn id="4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4"/>
                  </p:tgtEl>
                </p:cond>
              </p:nextCondLst>
            </p:seq>
            <p:seq concurrent="1" nextAc="seek">
              <p:cTn id="48" restart="whenNotActive" fill="hold" evtFilter="cancelBubble" nodeType="interactiveSeq">
                <p:stCondLst>
                  <p:cond evt="onClick" delay="0">
                    <p:tgtEl>
                      <p:spTgt spid="56"/>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additive="base">
                                        <p:cTn id="53" dur="500" fill="hold"/>
                                        <p:tgtEl>
                                          <p:spTgt spid="72"/>
                                        </p:tgtEl>
                                        <p:attrNameLst>
                                          <p:attrName>ppt_x</p:attrName>
                                        </p:attrNameLst>
                                      </p:cBhvr>
                                      <p:tavLst>
                                        <p:tav tm="0">
                                          <p:val>
                                            <p:strVal val="#ppt_x"/>
                                          </p:val>
                                        </p:tav>
                                        <p:tav tm="100000">
                                          <p:val>
                                            <p:strVal val="#ppt_x"/>
                                          </p:val>
                                        </p:tav>
                                      </p:tavLst>
                                    </p:anim>
                                    <p:anim calcmode="lin" valueType="num">
                                      <p:cBhvr additive="base">
                                        <p:cTn id="5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58"/>
                    </p:tgtEl>
                  </p:cond>
                </p:stCondLst>
                <p:endSync evt="end" delay="0">
                  <p:rtn val="all"/>
                </p:endSync>
                <p:childTnLst>
                  <p:par>
                    <p:cTn id="56" fill="hold">
                      <p:stCondLst>
                        <p:cond delay="0"/>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ppt_x"/>
                                          </p:val>
                                        </p:tav>
                                        <p:tav tm="100000">
                                          <p:val>
                                            <p:strVal val="#ppt_x"/>
                                          </p:val>
                                        </p:tav>
                                      </p:tavLst>
                                    </p:anim>
                                    <p:anim calcmode="lin" valueType="num">
                                      <p:cBhvr additive="base">
                                        <p:cTn id="61"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8"/>
                  </p:tgtEl>
                </p:cond>
              </p:nextCondLst>
            </p:seq>
            <p:seq concurrent="1" nextAc="seek">
              <p:cTn id="62" restart="whenNotActive" fill="hold" evtFilter="cancelBubble" nodeType="interactiveSeq">
                <p:stCondLst>
                  <p:cond evt="onClick" delay="0">
                    <p:tgtEl>
                      <p:spTgt spid="60"/>
                    </p:tgtEl>
                  </p:cond>
                </p:stCondLst>
                <p:endSync evt="end" delay="0">
                  <p:rtn val="all"/>
                </p:endSync>
                <p:childTnLst>
                  <p:par>
                    <p:cTn id="63" fill="hold">
                      <p:stCondLst>
                        <p:cond delay="0"/>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0"/>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14" presetClass="exit" presetSubtype="5" fill="hold" nodeType="clickEffect">
                                  <p:stCondLst>
                                    <p:cond delay="0"/>
                                  </p:stCondLst>
                                  <p:childTnLst>
                                    <p:animEffect transition="out" filter="randombar(vertical)">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childTnLst>
                          </p:cTn>
                        </p:par>
                        <p:par>
                          <p:cTn id="75" fill="hold">
                            <p:stCondLst>
                              <p:cond delay="500"/>
                            </p:stCondLst>
                            <p:childTnLst>
                              <p:par>
                                <p:cTn id="76" presetID="37" presetClass="exit" presetSubtype="0" fill="hold" grpId="1" nodeType="afterEffect">
                                  <p:stCondLst>
                                    <p:cond delay="0"/>
                                  </p:stCondLst>
                                  <p:childTnLst>
                                    <p:animEffect transition="out" filter="fade">
                                      <p:cBhvr>
                                        <p:cTn id="77" dur="500"/>
                                        <p:tgtEl>
                                          <p:spTgt spid="71"/>
                                        </p:tgtEl>
                                      </p:cBhvr>
                                    </p:animEffect>
                                    <p:anim calcmode="lin" valueType="num">
                                      <p:cBhvr>
                                        <p:cTn id="78" dur="500"/>
                                        <p:tgtEl>
                                          <p:spTgt spid="71"/>
                                        </p:tgtEl>
                                        <p:attrNameLst>
                                          <p:attrName>ppt_x</p:attrName>
                                        </p:attrNameLst>
                                      </p:cBhvr>
                                      <p:tavLst>
                                        <p:tav tm="0">
                                          <p:val>
                                            <p:strVal val="ppt_x"/>
                                          </p:val>
                                        </p:tav>
                                        <p:tav tm="100000">
                                          <p:val>
                                            <p:strVal val="ppt_x"/>
                                          </p:val>
                                        </p:tav>
                                      </p:tavLst>
                                    </p:anim>
                                    <p:anim calcmode="lin" valueType="num">
                                      <p:cBhvr>
                                        <p:cTn id="79" dur="50" decel="100000"/>
                                        <p:tgtEl>
                                          <p:spTgt spid="71"/>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71"/>
                                        </p:tgtEl>
                                        <p:attrNameLst>
                                          <p:attrName>ppt_y</p:attrName>
                                        </p:attrNameLst>
                                      </p:cBhvr>
                                      <p:tavLst>
                                        <p:tav tm="0">
                                          <p:val>
                                            <p:strVal val="ppt_y"/>
                                          </p:val>
                                        </p:tav>
                                        <p:tav tm="100000">
                                          <p:val>
                                            <p:strVal val="ppt_y+1"/>
                                          </p:val>
                                        </p:tav>
                                      </p:tavLst>
                                    </p:anim>
                                    <p:set>
                                      <p:cBhvr>
                                        <p:cTn id="8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14" presetClass="exit" presetSubtype="10" fill="hold" nodeType="clickEffect">
                                  <p:stCondLst>
                                    <p:cond delay="0"/>
                                  </p:stCondLst>
                                  <p:childTnLst>
                                    <p:animEffect transition="out" filter="randombar(horizontal)">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childTnLst>
                          </p:cTn>
                        </p:par>
                        <p:par>
                          <p:cTn id="88" fill="hold">
                            <p:stCondLst>
                              <p:cond delay="500"/>
                            </p:stCondLst>
                            <p:childTnLst>
                              <p:par>
                                <p:cTn id="89" presetID="37" presetClass="exit" presetSubtype="0" fill="hold" grpId="1" nodeType="afterEffect">
                                  <p:stCondLst>
                                    <p:cond delay="0"/>
                                  </p:stCondLst>
                                  <p:childTnLst>
                                    <p:animEffect transition="out" filter="fade">
                                      <p:cBhvr>
                                        <p:cTn id="90" dur="500"/>
                                        <p:tgtEl>
                                          <p:spTgt spid="72"/>
                                        </p:tgtEl>
                                      </p:cBhvr>
                                    </p:animEffect>
                                    <p:anim calcmode="lin" valueType="num">
                                      <p:cBhvr>
                                        <p:cTn id="91" dur="500"/>
                                        <p:tgtEl>
                                          <p:spTgt spid="72"/>
                                        </p:tgtEl>
                                        <p:attrNameLst>
                                          <p:attrName>ppt_x</p:attrName>
                                        </p:attrNameLst>
                                      </p:cBhvr>
                                      <p:tavLst>
                                        <p:tav tm="0">
                                          <p:val>
                                            <p:strVal val="ppt_x"/>
                                          </p:val>
                                        </p:tav>
                                        <p:tav tm="100000">
                                          <p:val>
                                            <p:strVal val="ppt_x"/>
                                          </p:val>
                                        </p:tav>
                                      </p:tavLst>
                                    </p:anim>
                                    <p:anim calcmode="lin" valueType="num">
                                      <p:cBhvr>
                                        <p:cTn id="92" dur="50" decel="100000"/>
                                        <p:tgtEl>
                                          <p:spTgt spid="72"/>
                                        </p:tgtEl>
                                        <p:attrNameLst>
                                          <p:attrName>ppt_y</p:attrName>
                                        </p:attrNameLst>
                                      </p:cBhvr>
                                      <p:tavLst>
                                        <p:tav tm="0">
                                          <p:val>
                                            <p:strVal val="ppt_y"/>
                                          </p:val>
                                        </p:tav>
                                        <p:tav tm="100000">
                                          <p:val>
                                            <p:strVal val="ppt_y-.03"/>
                                          </p:val>
                                        </p:tav>
                                      </p:tavLst>
                                    </p:anim>
                                    <p:anim calcmode="lin" valueType="num">
                                      <p:cBhvr>
                                        <p:cTn id="93" dur="450" accel="100000">
                                          <p:stCondLst>
                                            <p:cond delay="50"/>
                                          </p:stCondLst>
                                        </p:cTn>
                                        <p:tgtEl>
                                          <p:spTgt spid="72"/>
                                        </p:tgtEl>
                                        <p:attrNameLst>
                                          <p:attrName>ppt_y</p:attrName>
                                        </p:attrNameLst>
                                      </p:cBhvr>
                                      <p:tavLst>
                                        <p:tav tm="0">
                                          <p:val>
                                            <p:strVal val="ppt_y"/>
                                          </p:val>
                                        </p:tav>
                                        <p:tav tm="100000">
                                          <p:val>
                                            <p:strVal val="ppt_y+1"/>
                                          </p:val>
                                        </p:tav>
                                      </p:tavLst>
                                    </p:anim>
                                    <p:set>
                                      <p:cBhvr>
                                        <p:cTn id="94"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5" restart="whenNotActive" fill="hold" evtFilter="cancelBubble" nodeType="interactiveSeq">
                <p:stCondLst>
                  <p:cond evt="onClick" delay="0">
                    <p:tgtEl>
                      <p:spTgt spid="61"/>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1" nodeType="afterEffect">
                                  <p:stCondLst>
                                    <p:cond delay="0"/>
                                  </p:stCondLst>
                                  <p:childTnLst>
                                    <p:animEffect transition="out" filter="fade">
                                      <p:cBhvr>
                                        <p:cTn id="99" dur="500"/>
                                        <p:tgtEl>
                                          <p:spTgt spid="73"/>
                                        </p:tgtEl>
                                      </p:cBhvr>
                                    </p:animEffect>
                                    <p:anim calcmode="lin" valueType="num">
                                      <p:cBhvr>
                                        <p:cTn id="100" dur="500"/>
                                        <p:tgtEl>
                                          <p:spTgt spid="73"/>
                                        </p:tgtEl>
                                        <p:attrNameLst>
                                          <p:attrName>ppt_x</p:attrName>
                                        </p:attrNameLst>
                                      </p:cBhvr>
                                      <p:tavLst>
                                        <p:tav tm="0">
                                          <p:val>
                                            <p:strVal val="ppt_x"/>
                                          </p:val>
                                        </p:tav>
                                        <p:tav tm="100000">
                                          <p:val>
                                            <p:strVal val="ppt_x"/>
                                          </p:val>
                                        </p:tav>
                                      </p:tavLst>
                                    </p:anim>
                                    <p:anim calcmode="lin" valueType="num">
                                      <p:cBhvr>
                                        <p:cTn id="101" dur="50" decel="100000"/>
                                        <p:tgtEl>
                                          <p:spTgt spid="73"/>
                                        </p:tgtEl>
                                        <p:attrNameLst>
                                          <p:attrName>ppt_y</p:attrName>
                                        </p:attrNameLst>
                                      </p:cBhvr>
                                      <p:tavLst>
                                        <p:tav tm="0">
                                          <p:val>
                                            <p:strVal val="ppt_y"/>
                                          </p:val>
                                        </p:tav>
                                        <p:tav tm="100000">
                                          <p:val>
                                            <p:strVal val="ppt_y-.03"/>
                                          </p:val>
                                        </p:tav>
                                      </p:tavLst>
                                    </p:anim>
                                    <p:anim calcmode="lin" valueType="num">
                                      <p:cBhvr>
                                        <p:cTn id="102" dur="450" accel="100000">
                                          <p:stCondLst>
                                            <p:cond delay="50"/>
                                          </p:stCondLst>
                                        </p:cTn>
                                        <p:tgtEl>
                                          <p:spTgt spid="73"/>
                                        </p:tgtEl>
                                        <p:attrNameLst>
                                          <p:attrName>ppt_y</p:attrName>
                                        </p:attrNameLst>
                                      </p:cBhvr>
                                      <p:tavLst>
                                        <p:tav tm="0">
                                          <p:val>
                                            <p:strVal val="ppt_y"/>
                                          </p:val>
                                        </p:tav>
                                        <p:tav tm="100000">
                                          <p:val>
                                            <p:strVal val="ppt_y+1"/>
                                          </p:val>
                                        </p:tav>
                                      </p:tavLst>
                                    </p:anim>
                                    <p:set>
                                      <p:cBhvr>
                                        <p:cTn id="10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4" restart="whenNotActive" fill="hold" evtFilter="cancelBubble" nodeType="interactiveSeq">
                <p:stCondLst>
                  <p:cond evt="onClick" delay="0">
                    <p:tgtEl>
                      <p:spTgt spid="82"/>
                    </p:tgtEl>
                  </p:cond>
                </p:stCondLst>
                <p:endSync evt="end" delay="0">
                  <p:rtn val="all"/>
                </p:endSync>
                <p:childTnLst>
                  <p:par>
                    <p:cTn id="105" fill="hold">
                      <p:stCondLst>
                        <p:cond delay="0"/>
                      </p:stCondLst>
                      <p:childTnLst>
                        <p:par>
                          <p:cTn id="106" fill="hold">
                            <p:stCondLst>
                              <p:cond delay="0"/>
                            </p:stCondLst>
                            <p:childTnLst>
                              <p:par>
                                <p:cTn id="107" presetID="14" presetClass="exit" presetSubtype="10" fill="hold" nodeType="clickEffect">
                                  <p:stCondLst>
                                    <p:cond delay="0"/>
                                  </p:stCondLst>
                                  <p:childTnLst>
                                    <p:animEffect transition="out" filter="randombar(horizontal)">
                                      <p:cBhvr>
                                        <p:cTn id="108" dur="500"/>
                                        <p:tgtEl>
                                          <p:spTgt spid="82"/>
                                        </p:tgtEl>
                                      </p:cBhvr>
                                    </p:animEffect>
                                    <p:set>
                                      <p:cBhvr>
                                        <p:cTn id="109" dur="1" fill="hold">
                                          <p:stCondLst>
                                            <p:cond delay="499"/>
                                          </p:stCondLst>
                                        </p:cTn>
                                        <p:tgtEl>
                                          <p:spTgt spid="82"/>
                                        </p:tgtEl>
                                        <p:attrNameLst>
                                          <p:attrName>style.visibility</p:attrName>
                                        </p:attrNameLst>
                                      </p:cBhvr>
                                      <p:to>
                                        <p:strVal val="hidden"/>
                                      </p:to>
                                    </p:set>
                                  </p:childTnLst>
                                </p:cTn>
                              </p:par>
                            </p:childTnLst>
                          </p:cTn>
                        </p:par>
                        <p:par>
                          <p:cTn id="110" fill="hold">
                            <p:stCondLst>
                              <p:cond delay="500"/>
                            </p:stCondLst>
                            <p:childTnLst>
                              <p:par>
                                <p:cTn id="111" presetID="37" presetClass="exit" presetSubtype="0" fill="hold" grpId="1" nodeType="afterEffect">
                                  <p:stCondLst>
                                    <p:cond delay="0"/>
                                  </p:stCondLst>
                                  <p:childTnLst>
                                    <p:animEffect transition="out" filter="fade">
                                      <p:cBhvr>
                                        <p:cTn id="112" dur="500"/>
                                        <p:tgtEl>
                                          <p:spTgt spid="74"/>
                                        </p:tgtEl>
                                      </p:cBhvr>
                                    </p:animEffect>
                                    <p:anim calcmode="lin" valueType="num">
                                      <p:cBhvr>
                                        <p:cTn id="113" dur="500"/>
                                        <p:tgtEl>
                                          <p:spTgt spid="74"/>
                                        </p:tgtEl>
                                        <p:attrNameLst>
                                          <p:attrName>ppt_x</p:attrName>
                                        </p:attrNameLst>
                                      </p:cBhvr>
                                      <p:tavLst>
                                        <p:tav tm="0">
                                          <p:val>
                                            <p:strVal val="ppt_x"/>
                                          </p:val>
                                        </p:tav>
                                        <p:tav tm="100000">
                                          <p:val>
                                            <p:strVal val="ppt_x"/>
                                          </p:val>
                                        </p:tav>
                                      </p:tavLst>
                                    </p:anim>
                                    <p:anim calcmode="lin" valueType="num">
                                      <p:cBhvr>
                                        <p:cTn id="114" dur="50" decel="100000"/>
                                        <p:tgtEl>
                                          <p:spTgt spid="74"/>
                                        </p:tgtEl>
                                        <p:attrNameLst>
                                          <p:attrName>ppt_y</p:attrName>
                                        </p:attrNameLst>
                                      </p:cBhvr>
                                      <p:tavLst>
                                        <p:tav tm="0">
                                          <p:val>
                                            <p:strVal val="ppt_y"/>
                                          </p:val>
                                        </p:tav>
                                        <p:tav tm="100000">
                                          <p:val>
                                            <p:strVal val="ppt_y-.03"/>
                                          </p:val>
                                        </p:tav>
                                      </p:tavLst>
                                    </p:anim>
                                    <p:anim calcmode="lin" valueType="num">
                                      <p:cBhvr>
                                        <p:cTn id="115" dur="450" accel="100000">
                                          <p:stCondLst>
                                            <p:cond delay="50"/>
                                          </p:stCondLst>
                                        </p:cTn>
                                        <p:tgtEl>
                                          <p:spTgt spid="74"/>
                                        </p:tgtEl>
                                        <p:attrNameLst>
                                          <p:attrName>ppt_y</p:attrName>
                                        </p:attrNameLst>
                                      </p:cBhvr>
                                      <p:tavLst>
                                        <p:tav tm="0">
                                          <p:val>
                                            <p:strVal val="ppt_y"/>
                                          </p:val>
                                        </p:tav>
                                        <p:tav tm="100000">
                                          <p:val>
                                            <p:strVal val="ppt_y+1"/>
                                          </p:val>
                                        </p:tav>
                                      </p:tavLst>
                                    </p:anim>
                                    <p:set>
                                      <p:cBhvr>
                                        <p:cTn id="116"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7" restart="whenNotActive" fill="hold" evtFilter="cancelBubble" nodeType="interactiveSeq">
                <p:stCondLst>
                  <p:cond evt="onClick" delay="0">
                    <p:tgtEl>
                      <p:spTgt spid="81"/>
                    </p:tgtEl>
                  </p:cond>
                </p:stCondLst>
                <p:endSync evt="end" delay="0">
                  <p:rtn val="all"/>
                </p:endSync>
                <p:childTnLst>
                  <p:par>
                    <p:cTn id="118" fill="hold">
                      <p:stCondLst>
                        <p:cond delay="0"/>
                      </p:stCondLst>
                      <p:childTnLst>
                        <p:par>
                          <p:cTn id="119" fill="hold">
                            <p:stCondLst>
                              <p:cond delay="0"/>
                            </p:stCondLst>
                            <p:childTnLst>
                              <p:par>
                                <p:cTn id="120" presetID="14" presetClass="exit" presetSubtype="10" fill="hold" nodeType="clickEffect">
                                  <p:stCondLst>
                                    <p:cond delay="0"/>
                                  </p:stCondLst>
                                  <p:childTnLst>
                                    <p:animEffect transition="out" filter="randombar(horizontal)">
                                      <p:cBhvr>
                                        <p:cTn id="121" dur="500"/>
                                        <p:tgtEl>
                                          <p:spTgt spid="81"/>
                                        </p:tgtEl>
                                      </p:cBhvr>
                                    </p:animEffect>
                                    <p:set>
                                      <p:cBhvr>
                                        <p:cTn id="12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71" grpId="1" animBg="1"/>
      <p:bldP spid="72" grpId="0" animBg="1"/>
      <p:bldP spid="72" grpId="1" animBg="1"/>
      <p:bldP spid="73" grpId="0" animBg="1"/>
      <p:bldP spid="73" grpId="1" animBg="1"/>
      <p:bldP spid="74" grpId="0" animBg="1"/>
      <p:bldP spid="74" grpId="1" animBg="1"/>
      <p:bldP spid="54" grpId="0" animBg="1"/>
      <p:bldP spid="56" grpId="0" animBg="1"/>
      <p:bldP spid="58"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CE44B67-E5EF-0614-A1EA-F1E8354554C7}"/>
              </a:ext>
            </a:extLst>
          </p:cNvPr>
          <p:cNvSpPr/>
          <p:nvPr/>
        </p:nvSpPr>
        <p:spPr>
          <a:xfrm>
            <a:off x="-29028" y="0"/>
            <a:ext cx="9037492" cy="10287000"/>
          </a:xfrm>
          <a:custGeom>
            <a:avLst/>
            <a:gdLst>
              <a:gd name="connsiteX0" fmla="*/ 4724400 w 9448800"/>
              <a:gd name="connsiteY0" fmla="*/ 1972129 h 10352598"/>
              <a:gd name="connsiteX1" fmla="*/ 1371600 w 9448800"/>
              <a:gd name="connsiteY1" fmla="*/ 5324929 h 10352598"/>
              <a:gd name="connsiteX2" fmla="*/ 4724400 w 9448800"/>
              <a:gd name="connsiteY2" fmla="*/ 8677729 h 10352598"/>
              <a:gd name="connsiteX3" fmla="*/ 8077200 w 9448800"/>
              <a:gd name="connsiteY3" fmla="*/ 5324929 h 10352598"/>
              <a:gd name="connsiteX4" fmla="*/ 4724400 w 9448800"/>
              <a:gd name="connsiteY4" fmla="*/ 1972129 h 10352598"/>
              <a:gd name="connsiteX5" fmla="*/ 0 w 9448800"/>
              <a:gd name="connsiteY5" fmla="*/ 0 h 10352598"/>
              <a:gd name="connsiteX6" fmla="*/ 9448800 w 9448800"/>
              <a:gd name="connsiteY6" fmla="*/ 0 h 10352598"/>
              <a:gd name="connsiteX7" fmla="*/ 9448800 w 9448800"/>
              <a:gd name="connsiteY7" fmla="*/ 10352598 h 10352598"/>
              <a:gd name="connsiteX8" fmla="*/ 0 w 9448800"/>
              <a:gd name="connsiteY8" fmla="*/ 10352598 h 103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0" h="10352598">
                <a:moveTo>
                  <a:pt x="4724400" y="1972129"/>
                </a:moveTo>
                <a:cubicBezTo>
                  <a:pt x="2872700" y="1972129"/>
                  <a:pt x="1371600" y="3473229"/>
                  <a:pt x="1371600" y="5324929"/>
                </a:cubicBezTo>
                <a:cubicBezTo>
                  <a:pt x="1371600" y="7176629"/>
                  <a:pt x="2872700" y="8677729"/>
                  <a:pt x="4724400" y="8677729"/>
                </a:cubicBezTo>
                <a:cubicBezTo>
                  <a:pt x="6576100" y="8677729"/>
                  <a:pt x="8077200" y="7176629"/>
                  <a:pt x="8077200" y="5324929"/>
                </a:cubicBezTo>
                <a:cubicBezTo>
                  <a:pt x="8077200" y="3473229"/>
                  <a:pt x="6576100" y="1972129"/>
                  <a:pt x="4724400" y="1972129"/>
                </a:cubicBezTo>
                <a:close/>
                <a:moveTo>
                  <a:pt x="0" y="0"/>
                </a:moveTo>
                <a:lnTo>
                  <a:pt x="9448800" y="0"/>
                </a:lnTo>
                <a:lnTo>
                  <a:pt x="9448800" y="10352598"/>
                </a:lnTo>
                <a:lnTo>
                  <a:pt x="0" y="10352598"/>
                </a:lnTo>
                <a:close/>
              </a:path>
            </a:pathLst>
          </a:custGeom>
          <a:solidFill>
            <a:srgbClr val="0A8799"/>
          </a:solidFill>
        </p:spPr>
      </p:sp>
      <p:sp>
        <p:nvSpPr>
          <p:cNvPr id="6" name="Freeform 6"/>
          <p:cNvSpPr/>
          <p:nvPr/>
        </p:nvSpPr>
        <p:spPr>
          <a:xfrm>
            <a:off x="1747234" y="1638300"/>
            <a:ext cx="5484968" cy="7328215"/>
          </a:xfrm>
          <a:custGeom>
            <a:avLst/>
            <a:gdLst/>
            <a:ahLst/>
            <a:cxnLst/>
            <a:rect l="l" t="t" r="r" b="b"/>
            <a:pathLst>
              <a:path w="5484968" h="7328215">
                <a:moveTo>
                  <a:pt x="0" y="0"/>
                </a:moveTo>
                <a:lnTo>
                  <a:pt x="5484968" y="0"/>
                </a:lnTo>
                <a:lnTo>
                  <a:pt x="5484968" y="7328215"/>
                </a:lnTo>
                <a:lnTo>
                  <a:pt x="0" y="7328215"/>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sp>
      <p:sp>
        <p:nvSpPr>
          <p:cNvPr id="13" name="Title 12">
            <a:extLst>
              <a:ext uri="{FF2B5EF4-FFF2-40B4-BE49-F238E27FC236}">
                <a16:creationId xmlns:a16="http://schemas.microsoft.com/office/drawing/2014/main" id="{84366D5F-B27B-20F1-718D-5030EE5F279E}"/>
              </a:ext>
            </a:extLst>
          </p:cNvPr>
          <p:cNvSpPr>
            <a:spLocks noGrp="1"/>
          </p:cNvSpPr>
          <p:nvPr>
            <p:ph type="title"/>
          </p:nvPr>
        </p:nvSpPr>
        <p:spPr>
          <a:xfrm>
            <a:off x="9601200" y="4076701"/>
            <a:ext cx="8001000" cy="4114800"/>
          </a:xfrm>
          <a:solidFill>
            <a:schemeClr val="bg1"/>
          </a:solidFill>
          <a:ln>
            <a:solidFill>
              <a:srgbClr val="137A7F"/>
            </a:solidFill>
          </a:ln>
        </p:spPr>
        <p:style>
          <a:lnRef idx="1">
            <a:schemeClr val="accent5"/>
          </a:lnRef>
          <a:fillRef idx="2">
            <a:schemeClr val="accent5"/>
          </a:fillRef>
          <a:effectRef idx="1">
            <a:schemeClr val="accent5"/>
          </a:effectRef>
          <a:fontRef idx="minor">
            <a:schemeClr val="dk1"/>
          </a:fontRef>
        </p:style>
        <p:txBody>
          <a:bodyPr bIns="360000">
            <a:noAutofit/>
          </a:bodyPr>
          <a:lstStyle/>
          <a:p>
            <a:pPr>
              <a:lnSpc>
                <a:spcPct val="150000"/>
              </a:lnSpc>
            </a:pPr>
            <a:r>
              <a:rPr lang="vi-VN" sz="7200" b="1" dirty="0">
                <a:latin typeface="Arial" panose="020B0604020202020204" pitchFamily="34" charset="0"/>
                <a:cs typeface="Arial" panose="020B0604020202020204" pitchFamily="34" charset="0"/>
              </a:rPr>
              <a:t>THỰC HÀNH TẠO SẢN PHẨM SỐ </a:t>
            </a:r>
          </a:p>
        </p:txBody>
      </p:sp>
      <p:sp>
        <p:nvSpPr>
          <p:cNvPr id="14" name="Arrow: Pentagon 13">
            <a:extLst>
              <a:ext uri="{FF2B5EF4-FFF2-40B4-BE49-F238E27FC236}">
                <a16:creationId xmlns:a16="http://schemas.microsoft.com/office/drawing/2014/main" id="{7B2A1CB4-3BED-6471-6003-491CEB0F5FC5}"/>
              </a:ext>
            </a:extLst>
          </p:cNvPr>
          <p:cNvSpPr/>
          <p:nvPr/>
        </p:nvSpPr>
        <p:spPr>
          <a:xfrm>
            <a:off x="8781091" y="1943100"/>
            <a:ext cx="2180208" cy="1474735"/>
          </a:xfrm>
          <a:prstGeom prst="homePlate">
            <a:avLst>
              <a:gd name="adj" fmla="val 32642"/>
            </a:avLst>
          </a:prstGeom>
          <a:ln w="57150">
            <a:solidFill>
              <a:srgbClr val="137A7F"/>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7200" b="1" dirty="0">
                <a:solidFill>
                  <a:srgbClr val="137A7F"/>
                </a:solidFill>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1011888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3" name="Freeform 3"/>
          <p:cNvSpPr/>
          <p:nvPr/>
        </p:nvSpPr>
        <p:spPr>
          <a:xfrm>
            <a:off x="1567552" y="1976480"/>
            <a:ext cx="15196448" cy="7247879"/>
          </a:xfrm>
          <a:custGeom>
            <a:avLst/>
            <a:gdLst/>
            <a:ahLst/>
            <a:cxnLst/>
            <a:rect l="l" t="t" r="r" b="b"/>
            <a:pathLst>
              <a:path w="4263256" h="2167467">
                <a:moveTo>
                  <a:pt x="0" y="0"/>
                </a:moveTo>
                <a:lnTo>
                  <a:pt x="4263256" y="0"/>
                </a:lnTo>
                <a:lnTo>
                  <a:pt x="4263256" y="2167467"/>
                </a:lnTo>
                <a:lnTo>
                  <a:pt x="0" y="2167467"/>
                </a:lnTo>
                <a:close/>
              </a:path>
            </a:pathLst>
          </a:custGeom>
          <a:solidFill>
            <a:srgbClr val="000000">
              <a:alpha val="0"/>
            </a:srgbClr>
          </a:solidFill>
          <a:ln w="95250" cap="sq">
            <a:solidFill>
              <a:srgbClr val="329EAD"/>
            </a:solidFill>
            <a:prstDash val="solid"/>
            <a:miter/>
          </a:ln>
        </p:spPr>
      </p:sp>
      <p:sp>
        <p:nvSpPr>
          <p:cNvPr id="21" name="Title 20">
            <a:extLst>
              <a:ext uri="{FF2B5EF4-FFF2-40B4-BE49-F238E27FC236}">
                <a16:creationId xmlns:a16="http://schemas.microsoft.com/office/drawing/2014/main" id="{A93F4561-BDCC-082C-67B3-53301F264F14}"/>
              </a:ext>
            </a:extLst>
          </p:cNvPr>
          <p:cNvSpPr>
            <a:spLocks noGrp="1"/>
          </p:cNvSpPr>
          <p:nvPr>
            <p:ph type="title"/>
          </p:nvPr>
        </p:nvSpPr>
        <p:spPr>
          <a:xfrm>
            <a:off x="1064994" y="381000"/>
            <a:ext cx="16194306"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Đọc thông tin SGK tr.7 và cho biết</a:t>
            </a:r>
          </a:p>
        </p:txBody>
      </p:sp>
      <p:grpSp>
        <p:nvGrpSpPr>
          <p:cNvPr id="22" name="Group 21">
            <a:extLst>
              <a:ext uri="{FF2B5EF4-FFF2-40B4-BE49-F238E27FC236}">
                <a16:creationId xmlns:a16="http://schemas.microsoft.com/office/drawing/2014/main" id="{471D586E-C4E2-5ECF-FFC8-70FDC743180D}"/>
              </a:ext>
            </a:extLst>
          </p:cNvPr>
          <p:cNvGrpSpPr/>
          <p:nvPr/>
        </p:nvGrpSpPr>
        <p:grpSpPr>
          <a:xfrm>
            <a:off x="9793161" y="2490838"/>
            <a:ext cx="5712078" cy="2895600"/>
            <a:chOff x="1661874" y="2978971"/>
            <a:chExt cx="4235560" cy="2147114"/>
          </a:xfrm>
        </p:grpSpPr>
        <p:sp>
          <p:nvSpPr>
            <p:cNvPr id="23" name="Rectangle: Rounded Corners 22">
              <a:extLst>
                <a:ext uri="{FF2B5EF4-FFF2-40B4-BE49-F238E27FC236}">
                  <a16:creationId xmlns:a16="http://schemas.microsoft.com/office/drawing/2014/main" id="{65D30956-5BFA-1C5E-2BD9-4071456B2B75}"/>
                </a:ext>
              </a:extLst>
            </p:cNvPr>
            <p:cNvSpPr/>
            <p:nvPr/>
          </p:nvSpPr>
          <p:spPr>
            <a:xfrm>
              <a:off x="2133599" y="3360373"/>
              <a:ext cx="3763835" cy="1765712"/>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Nêu các bước tạo bài trình chiếu.</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24" name="Freeform 7">
              <a:extLst>
                <a:ext uri="{FF2B5EF4-FFF2-40B4-BE49-F238E27FC236}">
                  <a16:creationId xmlns:a16="http://schemas.microsoft.com/office/drawing/2014/main" id="{609B9C0E-ED62-A105-540B-FD86A7A22DEB}"/>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6" name="Freeform 10">
            <a:extLst>
              <a:ext uri="{FF2B5EF4-FFF2-40B4-BE49-F238E27FC236}">
                <a16:creationId xmlns:a16="http://schemas.microsoft.com/office/drawing/2014/main" id="{83FF1B6C-648A-DB16-10BB-16CA83796D8E}"/>
              </a:ext>
            </a:extLst>
          </p:cNvPr>
          <p:cNvSpPr/>
          <p:nvPr/>
        </p:nvSpPr>
        <p:spPr>
          <a:xfrm>
            <a:off x="2442110" y="5490030"/>
            <a:ext cx="5811296" cy="3699858"/>
          </a:xfrm>
          <a:custGeom>
            <a:avLst/>
            <a:gdLst/>
            <a:ahLst/>
            <a:cxnLst/>
            <a:rect l="l" t="t" r="r" b="b"/>
            <a:pathLst>
              <a:path w="2209625" h="1406795">
                <a:moveTo>
                  <a:pt x="0" y="0"/>
                </a:moveTo>
                <a:lnTo>
                  <a:pt x="2209626" y="0"/>
                </a:lnTo>
                <a:lnTo>
                  <a:pt x="2209626" y="1406795"/>
                </a:lnTo>
                <a:lnTo>
                  <a:pt x="0" y="1406795"/>
                </a:lnTo>
                <a:lnTo>
                  <a:pt x="0" y="0"/>
                </a:lnTo>
                <a:close/>
              </a:path>
            </a:pathLst>
          </a:custGeom>
          <a:blipFill>
            <a:blip r:embed="rId5"/>
            <a:stretch>
              <a:fillRect/>
            </a:stretch>
          </a:blipFill>
        </p:spPr>
      </p:sp>
      <p:sp>
        <p:nvSpPr>
          <p:cNvPr id="28" name="Arrow: Pentagon 27">
            <a:extLst>
              <a:ext uri="{FF2B5EF4-FFF2-40B4-BE49-F238E27FC236}">
                <a16:creationId xmlns:a16="http://schemas.microsoft.com/office/drawing/2014/main" id="{E9C213EE-A78E-B287-5FE7-41A732445D51}"/>
              </a:ext>
            </a:extLst>
          </p:cNvPr>
          <p:cNvSpPr/>
          <p:nvPr/>
        </p:nvSpPr>
        <p:spPr>
          <a:xfrm>
            <a:off x="1567552" y="3081365"/>
            <a:ext cx="6966848" cy="1066800"/>
          </a:xfrm>
          <a:prstGeom prst="homePlate">
            <a:avLst/>
          </a:prstGeom>
          <a:solidFill>
            <a:srgbClr val="5CE1E6"/>
          </a:solidFill>
          <a:ln>
            <a:solidFill>
              <a:srgbClr val="5CE1E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lumMod val="95000"/>
                    <a:lumOff val="5000"/>
                  </a:schemeClr>
                </a:solidFill>
                <a:latin typeface="Arial" panose="020B0604020202020204" pitchFamily="34" charset="0"/>
                <a:cs typeface="Arial" panose="020B0604020202020204" pitchFamily="34" charset="0"/>
              </a:rPr>
              <a:t>THẢO LUẬN NHÓM ĐÔI</a:t>
            </a:r>
            <a:endParaRPr lang="vi-VN" sz="40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056484F-D664-E26D-6E13-EC9E72BD44BE}"/>
              </a:ext>
            </a:extLst>
          </p:cNvPr>
          <p:cNvGrpSpPr/>
          <p:nvPr/>
        </p:nvGrpSpPr>
        <p:grpSpPr>
          <a:xfrm>
            <a:off x="9793161" y="5600419"/>
            <a:ext cx="5712078" cy="2895600"/>
            <a:chOff x="1661874" y="2978971"/>
            <a:chExt cx="4235560" cy="2147114"/>
          </a:xfrm>
        </p:grpSpPr>
        <p:sp>
          <p:nvSpPr>
            <p:cNvPr id="30" name="Rectangle: Rounded Corners 29">
              <a:extLst>
                <a:ext uri="{FF2B5EF4-FFF2-40B4-BE49-F238E27FC236}">
                  <a16:creationId xmlns:a16="http://schemas.microsoft.com/office/drawing/2014/main" id="{74FAFBC7-DD12-D258-CD18-D8CF37AC1491}"/>
                </a:ext>
              </a:extLst>
            </p:cNvPr>
            <p:cNvSpPr/>
            <p:nvPr/>
          </p:nvSpPr>
          <p:spPr>
            <a:xfrm>
              <a:off x="2133599" y="3360373"/>
              <a:ext cx="3763835" cy="1765712"/>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làm thế nào để lưu tệp vừa tạo?</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31" name="Freeform 7">
              <a:extLst>
                <a:ext uri="{FF2B5EF4-FFF2-40B4-BE49-F238E27FC236}">
                  <a16:creationId xmlns:a16="http://schemas.microsoft.com/office/drawing/2014/main" id="{70DA6699-BC2B-FE1B-B5D3-1EF7551CC12A}"/>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8F5B2B-EE31-C016-299B-4357F9EBA8D2}"/>
              </a:ext>
            </a:extLst>
          </p:cNvPr>
          <p:cNvSpPr>
            <a:spLocks noGrp="1"/>
          </p:cNvSpPr>
          <p:nvPr>
            <p:ph type="title"/>
          </p:nvPr>
        </p:nvSpPr>
        <p:spPr>
          <a:xfrm>
            <a:off x="685800" y="675717"/>
            <a:ext cx="16916400" cy="1143000"/>
          </a:xfrm>
        </p:spPr>
        <p:txBody>
          <a:bodyPr>
            <a:normAutofit/>
          </a:bodyPr>
          <a:lstStyle/>
          <a:p>
            <a:r>
              <a:rPr lang="vi-VN" sz="4800" b="1" dirty="0">
                <a:solidFill>
                  <a:srgbClr val="137A7F"/>
                </a:solidFill>
                <a:effectLst/>
                <a:latin typeface="Arial" panose="020B0604020202020204" pitchFamily="34" charset="0"/>
                <a:ea typeface="Calibri" panose="020F0502020204030204" pitchFamily="34" charset="0"/>
                <a:cs typeface="Arial" panose="020B0604020202020204" pitchFamily="34" charset="0"/>
              </a:rPr>
              <a:t>Các bước tạo bài trình chiếu</a:t>
            </a:r>
            <a:endParaRPr lang="vi-VN" sz="4800" b="1" dirty="0">
              <a:solidFill>
                <a:srgbClr val="137A7F"/>
              </a:solidFill>
              <a:latin typeface="Arial" panose="020B0604020202020204" pitchFamily="34" charset="0"/>
              <a:cs typeface="Arial" panose="020B0604020202020204" pitchFamily="34" charset="0"/>
            </a:endParaRPr>
          </a:p>
        </p:txBody>
      </p:sp>
      <p:sp>
        <p:nvSpPr>
          <p:cNvPr id="8" name="Freeform 4">
            <a:extLst>
              <a:ext uri="{FF2B5EF4-FFF2-40B4-BE49-F238E27FC236}">
                <a16:creationId xmlns:a16="http://schemas.microsoft.com/office/drawing/2014/main" id="{73DBFBDD-F8BF-32CA-77F0-5ED936A8BA76}"/>
              </a:ext>
            </a:extLst>
          </p:cNvPr>
          <p:cNvSpPr/>
          <p:nvPr/>
        </p:nvSpPr>
        <p:spPr>
          <a:xfrm>
            <a:off x="1219201" y="2337859"/>
            <a:ext cx="2667000"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cxnSp>
        <p:nvCxnSpPr>
          <p:cNvPr id="11" name="Straight Connector 10">
            <a:extLst>
              <a:ext uri="{FF2B5EF4-FFF2-40B4-BE49-F238E27FC236}">
                <a16:creationId xmlns:a16="http://schemas.microsoft.com/office/drawing/2014/main" id="{542C9E40-65C4-8FE7-C7E8-40925D59219B}"/>
              </a:ext>
            </a:extLst>
          </p:cNvPr>
          <p:cNvCxnSpPr/>
          <p:nvPr/>
        </p:nvCxnSpPr>
        <p:spPr>
          <a:xfrm>
            <a:off x="685800" y="0"/>
            <a:ext cx="0" cy="10287000"/>
          </a:xfrm>
          <a:prstGeom prst="line">
            <a:avLst/>
          </a:prstGeom>
          <a:ln w="76200">
            <a:solidFill>
              <a:srgbClr val="3485D7"/>
            </a:solidFill>
          </a:ln>
        </p:spPr>
        <p:style>
          <a:lnRef idx="1">
            <a:schemeClr val="accent1"/>
          </a:lnRef>
          <a:fillRef idx="0">
            <a:schemeClr val="accent1"/>
          </a:fillRef>
          <a:effectRef idx="0">
            <a:schemeClr val="accent1"/>
          </a:effectRef>
          <a:fontRef idx="minor">
            <a:schemeClr val="tx1"/>
          </a:fontRef>
        </p:style>
      </p:cxnSp>
      <p:sp>
        <p:nvSpPr>
          <p:cNvPr id="17" name="Flowchart: Connector 16">
            <a:extLst>
              <a:ext uri="{FF2B5EF4-FFF2-40B4-BE49-F238E27FC236}">
                <a16:creationId xmlns:a16="http://schemas.microsoft.com/office/drawing/2014/main" id="{C3A4F94A-4945-3963-CA72-C0664DDE6C54}"/>
              </a:ext>
            </a:extLst>
          </p:cNvPr>
          <p:cNvSpPr/>
          <p:nvPr/>
        </p:nvSpPr>
        <p:spPr>
          <a:xfrm>
            <a:off x="533400" y="2587694"/>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9" name="Straight Connector 18">
            <a:extLst>
              <a:ext uri="{FF2B5EF4-FFF2-40B4-BE49-F238E27FC236}">
                <a16:creationId xmlns:a16="http://schemas.microsoft.com/office/drawing/2014/main" id="{0DF36206-964F-3973-B390-DA0C7A7EA210}"/>
              </a:ext>
            </a:extLst>
          </p:cNvPr>
          <p:cNvCxnSpPr>
            <a:cxnSpLocks/>
            <a:stCxn id="17" idx="6"/>
            <a:endCxn id="8" idx="1"/>
          </p:cNvCxnSpPr>
          <p:nvPr/>
        </p:nvCxnSpPr>
        <p:spPr>
          <a:xfrm flipV="1">
            <a:off x="838199" y="2740093"/>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BD988-E70A-9BFB-FE62-3AC1455FB594}"/>
              </a:ext>
            </a:extLst>
          </p:cNvPr>
          <p:cNvSpPr txBox="1"/>
          <p:nvPr/>
        </p:nvSpPr>
        <p:spPr>
          <a:xfrm>
            <a:off x="4038600" y="2388554"/>
            <a:ext cx="12496799" cy="703078"/>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Kích hoạt phần mềm PowerPoint và tạo một tệp mới.</a:t>
            </a:r>
            <a:endParaRPr lang="vi-VN" sz="4000" dirty="0">
              <a:effectLst/>
              <a:latin typeface="Arial" panose="020B0604020202020204" pitchFamily="34" charset="0"/>
              <a:cs typeface="Arial" panose="020B0604020202020204" pitchFamily="34" charset="0"/>
            </a:endParaRPr>
          </a:p>
        </p:txBody>
      </p:sp>
      <p:sp>
        <p:nvSpPr>
          <p:cNvPr id="28" name="Freeform 4">
            <a:extLst>
              <a:ext uri="{FF2B5EF4-FFF2-40B4-BE49-F238E27FC236}">
                <a16:creationId xmlns:a16="http://schemas.microsoft.com/office/drawing/2014/main" id="{E07A7C01-8155-4AA2-E969-1A7215F0BCAF}"/>
              </a:ext>
            </a:extLst>
          </p:cNvPr>
          <p:cNvSpPr/>
          <p:nvPr/>
        </p:nvSpPr>
        <p:spPr>
          <a:xfrm>
            <a:off x="1219201" y="4643495"/>
            <a:ext cx="2667000"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30" name="Flowchart: Connector 29">
            <a:extLst>
              <a:ext uri="{FF2B5EF4-FFF2-40B4-BE49-F238E27FC236}">
                <a16:creationId xmlns:a16="http://schemas.microsoft.com/office/drawing/2014/main" id="{88EF8182-0E6F-8019-C97D-AA4EC5B28A03}"/>
              </a:ext>
            </a:extLst>
          </p:cNvPr>
          <p:cNvSpPr/>
          <p:nvPr/>
        </p:nvSpPr>
        <p:spPr>
          <a:xfrm>
            <a:off x="533400" y="4893330"/>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1" name="Straight Connector 30">
            <a:extLst>
              <a:ext uri="{FF2B5EF4-FFF2-40B4-BE49-F238E27FC236}">
                <a16:creationId xmlns:a16="http://schemas.microsoft.com/office/drawing/2014/main" id="{245DC5F8-7190-147C-E872-5B8155CD68C7}"/>
              </a:ext>
            </a:extLst>
          </p:cNvPr>
          <p:cNvCxnSpPr>
            <a:cxnSpLocks/>
            <a:stCxn id="30" idx="6"/>
            <a:endCxn id="28" idx="1"/>
          </p:cNvCxnSpPr>
          <p:nvPr/>
        </p:nvCxnSpPr>
        <p:spPr>
          <a:xfrm flipV="1">
            <a:off x="838199" y="5045729"/>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6806B1-72BB-C9CA-8308-3FACA2181BD6}"/>
              </a:ext>
            </a:extLst>
          </p:cNvPr>
          <p:cNvSpPr txBox="1"/>
          <p:nvPr/>
        </p:nvSpPr>
        <p:spPr>
          <a:xfrm>
            <a:off x="4038600" y="4133267"/>
            <a:ext cx="12115799" cy="182492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Tạo trang chiếu (trang tiêu đề): Nhập tên chủ đề bài trình chiếu và tên người trình bày.</a:t>
            </a:r>
            <a:endParaRPr lang="vi-VN" sz="4000" dirty="0">
              <a:effectLst/>
              <a:latin typeface="Arial" panose="020B0604020202020204" pitchFamily="34" charset="0"/>
              <a:cs typeface="Arial" panose="020B0604020202020204" pitchFamily="34" charset="0"/>
            </a:endParaRPr>
          </a:p>
        </p:txBody>
      </p:sp>
      <p:sp>
        <p:nvSpPr>
          <p:cNvPr id="36" name="Freeform 4">
            <a:extLst>
              <a:ext uri="{FF2B5EF4-FFF2-40B4-BE49-F238E27FC236}">
                <a16:creationId xmlns:a16="http://schemas.microsoft.com/office/drawing/2014/main" id="{C7C26524-D6D1-48E5-7089-3890EEEA086A}"/>
              </a:ext>
            </a:extLst>
          </p:cNvPr>
          <p:cNvSpPr/>
          <p:nvPr/>
        </p:nvSpPr>
        <p:spPr>
          <a:xfrm>
            <a:off x="1219201" y="7101528"/>
            <a:ext cx="2667000"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37" name="Flowchart: Connector 36">
            <a:extLst>
              <a:ext uri="{FF2B5EF4-FFF2-40B4-BE49-F238E27FC236}">
                <a16:creationId xmlns:a16="http://schemas.microsoft.com/office/drawing/2014/main" id="{3444B475-1B56-1B5A-3286-44529FC8B785}"/>
              </a:ext>
            </a:extLst>
          </p:cNvPr>
          <p:cNvSpPr/>
          <p:nvPr/>
        </p:nvSpPr>
        <p:spPr>
          <a:xfrm>
            <a:off x="533400" y="7351363"/>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8" name="Straight Connector 37">
            <a:extLst>
              <a:ext uri="{FF2B5EF4-FFF2-40B4-BE49-F238E27FC236}">
                <a16:creationId xmlns:a16="http://schemas.microsoft.com/office/drawing/2014/main" id="{7F41CB9D-8158-90DC-7C4C-AA6EE53A7A81}"/>
              </a:ext>
            </a:extLst>
          </p:cNvPr>
          <p:cNvCxnSpPr>
            <a:cxnSpLocks/>
            <a:stCxn id="37" idx="6"/>
            <a:endCxn id="36" idx="1"/>
          </p:cNvCxnSpPr>
          <p:nvPr/>
        </p:nvCxnSpPr>
        <p:spPr>
          <a:xfrm flipV="1">
            <a:off x="838199" y="7503762"/>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845C3D-5ADB-B34A-C8F2-29C42B882FDC}"/>
              </a:ext>
            </a:extLst>
          </p:cNvPr>
          <p:cNvSpPr txBox="1"/>
          <p:nvPr/>
        </p:nvSpPr>
        <p:spPr>
          <a:xfrm>
            <a:off x="4038601" y="6531869"/>
            <a:ext cx="9448798" cy="274825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Tạo trang chiếu 2: Nhập tiêu đề, nội dung giới thiệu về phần mềm định làm và chèn hình ảnh biểu tượng phần mềm.</a:t>
            </a:r>
            <a:endParaRPr lang="vi-VN" sz="4000" dirty="0">
              <a:effectLst/>
              <a:latin typeface="Arial" panose="020B0604020202020204" pitchFamily="34" charset="0"/>
              <a:cs typeface="Arial" panose="020B0604020202020204" pitchFamily="34" charset="0"/>
            </a:endParaRPr>
          </a:p>
        </p:txBody>
      </p:sp>
      <p:pic>
        <p:nvPicPr>
          <p:cNvPr id="43" name="Picture 4">
            <a:extLst>
              <a:ext uri="{FF2B5EF4-FFF2-40B4-BE49-F238E27FC236}">
                <a16:creationId xmlns:a16="http://schemas.microsoft.com/office/drawing/2014/main" id="{DC8BE613-8F78-5EA7-541D-DC1E95F87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67" t="21988" r="33563" b="61784"/>
          <a:stretch/>
        </p:blipFill>
        <p:spPr bwMode="auto">
          <a:xfrm>
            <a:off x="13811869" y="6637784"/>
            <a:ext cx="3942731" cy="25364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500"/>
                                        <p:tgtEl>
                                          <p:spTgt spid="36"/>
                                        </p:tgtEl>
                                      </p:cBhvr>
                                    </p:animEffect>
                                  </p:childTnLst>
                                </p:cTn>
                              </p:par>
                            </p:childTnLst>
                          </p:cTn>
                        </p:par>
                        <p:par>
                          <p:cTn id="58" fill="hold">
                            <p:stCondLst>
                              <p:cond delay="1000"/>
                            </p:stCondLst>
                            <p:childTnLst>
                              <p:par>
                                <p:cTn id="59" presetID="2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down)">
                                      <p:cBhvr>
                                        <p:cTn id="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7" grpId="0"/>
      <p:bldP spid="28" grpId="0" animBg="1"/>
      <p:bldP spid="30" grpId="0" animBg="1"/>
      <p:bldP spid="32" grpId="0"/>
      <p:bldP spid="36" grpId="0" animBg="1"/>
      <p:bldP spid="37"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8F5B2B-EE31-C016-299B-4357F9EBA8D2}"/>
              </a:ext>
            </a:extLst>
          </p:cNvPr>
          <p:cNvSpPr>
            <a:spLocks noGrp="1"/>
          </p:cNvSpPr>
          <p:nvPr>
            <p:ph type="title"/>
          </p:nvPr>
        </p:nvSpPr>
        <p:spPr>
          <a:xfrm>
            <a:off x="685800" y="675717"/>
            <a:ext cx="16916400" cy="1143000"/>
          </a:xfrm>
        </p:spPr>
        <p:txBody>
          <a:bodyPr>
            <a:normAutofit/>
          </a:bodyPr>
          <a:lstStyle/>
          <a:p>
            <a:r>
              <a:rPr lang="vi-VN" sz="4800" b="1" dirty="0">
                <a:solidFill>
                  <a:srgbClr val="137A7F"/>
                </a:solidFill>
                <a:effectLst/>
                <a:latin typeface="Arial" panose="020B0604020202020204" pitchFamily="34" charset="0"/>
                <a:ea typeface="Calibri" panose="020F0502020204030204" pitchFamily="34" charset="0"/>
                <a:cs typeface="Arial" panose="020B0604020202020204" pitchFamily="34" charset="0"/>
              </a:rPr>
              <a:t>Các bước tạo bài trình chiếu</a:t>
            </a:r>
            <a:endParaRPr lang="vi-VN" sz="4800" b="1" dirty="0">
              <a:solidFill>
                <a:srgbClr val="137A7F"/>
              </a:solidFill>
              <a:latin typeface="Arial" panose="020B0604020202020204" pitchFamily="34" charset="0"/>
              <a:cs typeface="Arial" panose="020B0604020202020204" pitchFamily="34" charset="0"/>
            </a:endParaRPr>
          </a:p>
        </p:txBody>
      </p:sp>
      <p:sp>
        <p:nvSpPr>
          <p:cNvPr id="8" name="Freeform 4">
            <a:extLst>
              <a:ext uri="{FF2B5EF4-FFF2-40B4-BE49-F238E27FC236}">
                <a16:creationId xmlns:a16="http://schemas.microsoft.com/office/drawing/2014/main" id="{73DBFBDD-F8BF-32CA-77F0-5ED936A8BA76}"/>
              </a:ext>
            </a:extLst>
          </p:cNvPr>
          <p:cNvSpPr/>
          <p:nvPr/>
        </p:nvSpPr>
        <p:spPr>
          <a:xfrm>
            <a:off x="1219200" y="3561016"/>
            <a:ext cx="2928257"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4</a:t>
            </a:r>
          </a:p>
        </p:txBody>
      </p:sp>
      <p:cxnSp>
        <p:nvCxnSpPr>
          <p:cNvPr id="11" name="Straight Connector 10">
            <a:extLst>
              <a:ext uri="{FF2B5EF4-FFF2-40B4-BE49-F238E27FC236}">
                <a16:creationId xmlns:a16="http://schemas.microsoft.com/office/drawing/2014/main" id="{542C9E40-65C4-8FE7-C7E8-40925D59219B}"/>
              </a:ext>
            </a:extLst>
          </p:cNvPr>
          <p:cNvCxnSpPr/>
          <p:nvPr/>
        </p:nvCxnSpPr>
        <p:spPr>
          <a:xfrm>
            <a:off x="685800" y="0"/>
            <a:ext cx="0" cy="10287000"/>
          </a:xfrm>
          <a:prstGeom prst="line">
            <a:avLst/>
          </a:prstGeom>
          <a:ln w="76200">
            <a:solidFill>
              <a:srgbClr val="3485D7"/>
            </a:solidFill>
          </a:ln>
        </p:spPr>
        <p:style>
          <a:lnRef idx="1">
            <a:schemeClr val="accent1"/>
          </a:lnRef>
          <a:fillRef idx="0">
            <a:schemeClr val="accent1"/>
          </a:fillRef>
          <a:effectRef idx="0">
            <a:schemeClr val="accent1"/>
          </a:effectRef>
          <a:fontRef idx="minor">
            <a:schemeClr val="tx1"/>
          </a:fontRef>
        </p:style>
      </p:cxnSp>
      <p:sp>
        <p:nvSpPr>
          <p:cNvPr id="17" name="Flowchart: Connector 16">
            <a:extLst>
              <a:ext uri="{FF2B5EF4-FFF2-40B4-BE49-F238E27FC236}">
                <a16:creationId xmlns:a16="http://schemas.microsoft.com/office/drawing/2014/main" id="{C3A4F94A-4945-3963-CA72-C0664DDE6C54}"/>
              </a:ext>
            </a:extLst>
          </p:cNvPr>
          <p:cNvSpPr/>
          <p:nvPr/>
        </p:nvSpPr>
        <p:spPr>
          <a:xfrm>
            <a:off x="533400" y="3810851"/>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9" name="Straight Connector 18">
            <a:extLst>
              <a:ext uri="{FF2B5EF4-FFF2-40B4-BE49-F238E27FC236}">
                <a16:creationId xmlns:a16="http://schemas.microsoft.com/office/drawing/2014/main" id="{0DF36206-964F-3973-B390-DA0C7A7EA210}"/>
              </a:ext>
            </a:extLst>
          </p:cNvPr>
          <p:cNvCxnSpPr>
            <a:cxnSpLocks/>
            <a:stCxn id="17" idx="6"/>
            <a:endCxn id="8" idx="1"/>
          </p:cNvCxnSpPr>
          <p:nvPr/>
        </p:nvCxnSpPr>
        <p:spPr>
          <a:xfrm flipV="1">
            <a:off x="838199" y="3963250"/>
            <a:ext cx="3810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BD988-E70A-9BFB-FE62-3AC1455FB594}"/>
              </a:ext>
            </a:extLst>
          </p:cNvPr>
          <p:cNvSpPr txBox="1"/>
          <p:nvPr/>
        </p:nvSpPr>
        <p:spPr>
          <a:xfrm>
            <a:off x="4505438" y="2127458"/>
            <a:ext cx="4317430" cy="367158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Tạo trang chiếu 3: Liệt kê những sản phẩm em đã làm nhờ phần mềm.</a:t>
            </a:r>
          </a:p>
        </p:txBody>
      </p:sp>
      <p:sp>
        <p:nvSpPr>
          <p:cNvPr id="28" name="Freeform 4">
            <a:extLst>
              <a:ext uri="{FF2B5EF4-FFF2-40B4-BE49-F238E27FC236}">
                <a16:creationId xmlns:a16="http://schemas.microsoft.com/office/drawing/2014/main" id="{E07A7C01-8155-4AA2-E969-1A7215F0BCAF}"/>
              </a:ext>
            </a:extLst>
          </p:cNvPr>
          <p:cNvSpPr/>
          <p:nvPr/>
        </p:nvSpPr>
        <p:spPr>
          <a:xfrm>
            <a:off x="1219200" y="7448042"/>
            <a:ext cx="2928257"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5</a:t>
            </a:r>
          </a:p>
        </p:txBody>
      </p:sp>
      <p:sp>
        <p:nvSpPr>
          <p:cNvPr id="30" name="Flowchart: Connector 29">
            <a:extLst>
              <a:ext uri="{FF2B5EF4-FFF2-40B4-BE49-F238E27FC236}">
                <a16:creationId xmlns:a16="http://schemas.microsoft.com/office/drawing/2014/main" id="{88EF8182-0E6F-8019-C97D-AA4EC5B28A03}"/>
              </a:ext>
            </a:extLst>
          </p:cNvPr>
          <p:cNvSpPr/>
          <p:nvPr/>
        </p:nvSpPr>
        <p:spPr>
          <a:xfrm>
            <a:off x="533400" y="7697877"/>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1" name="Straight Connector 30">
            <a:extLst>
              <a:ext uri="{FF2B5EF4-FFF2-40B4-BE49-F238E27FC236}">
                <a16:creationId xmlns:a16="http://schemas.microsoft.com/office/drawing/2014/main" id="{245DC5F8-7190-147C-E872-5B8155CD68C7}"/>
              </a:ext>
            </a:extLst>
          </p:cNvPr>
          <p:cNvCxnSpPr>
            <a:cxnSpLocks/>
            <a:stCxn id="30" idx="6"/>
            <a:endCxn id="28" idx="1"/>
          </p:cNvCxnSpPr>
          <p:nvPr/>
        </p:nvCxnSpPr>
        <p:spPr>
          <a:xfrm flipV="1">
            <a:off x="838199" y="7850276"/>
            <a:ext cx="3810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6806B1-72BB-C9CA-8308-3FACA2181BD6}"/>
              </a:ext>
            </a:extLst>
          </p:cNvPr>
          <p:cNvSpPr txBox="1"/>
          <p:nvPr/>
        </p:nvSpPr>
        <p:spPr>
          <a:xfrm>
            <a:off x="4505438" y="6476149"/>
            <a:ext cx="5714997"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Tạo trang chiếu 4: Nhập nội dung lời cảm ơn và chèn hình ảnh phù hợp.</a:t>
            </a:r>
          </a:p>
        </p:txBody>
      </p:sp>
      <p:pic>
        <p:nvPicPr>
          <p:cNvPr id="2052" name="Picture 4">
            <a:extLst>
              <a:ext uri="{FF2B5EF4-FFF2-40B4-BE49-F238E27FC236}">
                <a16:creationId xmlns:a16="http://schemas.microsoft.com/office/drawing/2014/main" id="{5102D7B8-AD0C-F508-A683-28F0D49BB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17" t="45853" r="52513" b="35266"/>
          <a:stretch/>
        </p:blipFill>
        <p:spPr bwMode="auto">
          <a:xfrm>
            <a:off x="9180849" y="2503606"/>
            <a:ext cx="3942731" cy="2679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5584A8A-BCF3-BAEA-35CD-5C5A2D0A5C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17" t="45853" r="12313" b="35266"/>
          <a:stretch/>
        </p:blipFill>
        <p:spPr bwMode="auto">
          <a:xfrm>
            <a:off x="13467047" y="2498590"/>
            <a:ext cx="3942731" cy="2679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2C00FCB-0CA4-5B46-137F-3E423F4907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353" t="71950" r="32783" b="11758"/>
          <a:stretch/>
        </p:blipFill>
        <p:spPr bwMode="auto">
          <a:xfrm>
            <a:off x="10925063" y="6192087"/>
            <a:ext cx="5714998" cy="3316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7961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ipe(dow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wipe(down)">
                                      <p:cBhvr>
                                        <p:cTn id="44" dur="500"/>
                                        <p:tgtEl>
                                          <p:spTgt spid="2050"/>
                                        </p:tgtEl>
                                      </p:cBhvr>
                                    </p:animEffect>
                                  </p:childTnLst>
                                </p:cTn>
                              </p:par>
                              <p:par>
                                <p:cTn id="45" presetID="22" presetClass="entr" presetSubtype="4"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7" grpId="0"/>
      <p:bldP spid="28" grpId="0" animBg="1"/>
      <p:bldP spid="30"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8F5B2B-EE31-C016-299B-4357F9EBA8D2}"/>
              </a:ext>
            </a:extLst>
          </p:cNvPr>
          <p:cNvSpPr>
            <a:spLocks noGrp="1"/>
          </p:cNvSpPr>
          <p:nvPr>
            <p:ph type="title"/>
          </p:nvPr>
        </p:nvSpPr>
        <p:spPr>
          <a:xfrm>
            <a:off x="685800" y="675717"/>
            <a:ext cx="16916400" cy="1143000"/>
          </a:xfrm>
        </p:spPr>
        <p:txBody>
          <a:bodyPr>
            <a:normAutofit/>
          </a:bodyPr>
          <a:lstStyle/>
          <a:p>
            <a:r>
              <a:rPr lang="vi-VN" sz="4800" b="1" dirty="0">
                <a:solidFill>
                  <a:srgbClr val="137A7F"/>
                </a:solidFill>
                <a:effectLst/>
                <a:latin typeface="Arial" panose="020B0604020202020204" pitchFamily="34" charset="0"/>
                <a:ea typeface="Calibri" panose="020F0502020204030204" pitchFamily="34" charset="0"/>
                <a:cs typeface="Arial" panose="020B0604020202020204" pitchFamily="34" charset="0"/>
              </a:rPr>
              <a:t>Các bước lưu tệp vừa tạo</a:t>
            </a:r>
            <a:endParaRPr lang="vi-VN" sz="4800" b="1" dirty="0">
              <a:solidFill>
                <a:srgbClr val="137A7F"/>
              </a:solidFill>
              <a:latin typeface="Arial" panose="020B0604020202020204" pitchFamily="34" charset="0"/>
              <a:cs typeface="Arial" panose="020B0604020202020204" pitchFamily="34" charset="0"/>
            </a:endParaRPr>
          </a:p>
        </p:txBody>
      </p:sp>
      <p:sp>
        <p:nvSpPr>
          <p:cNvPr id="8" name="Freeform 4">
            <a:extLst>
              <a:ext uri="{FF2B5EF4-FFF2-40B4-BE49-F238E27FC236}">
                <a16:creationId xmlns:a16="http://schemas.microsoft.com/office/drawing/2014/main" id="{73DBFBDD-F8BF-32CA-77F0-5ED936A8BA76}"/>
              </a:ext>
            </a:extLst>
          </p:cNvPr>
          <p:cNvSpPr/>
          <p:nvPr/>
        </p:nvSpPr>
        <p:spPr>
          <a:xfrm>
            <a:off x="1219200" y="2337859"/>
            <a:ext cx="2928257"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cxnSp>
        <p:nvCxnSpPr>
          <p:cNvPr id="11" name="Straight Connector 10">
            <a:extLst>
              <a:ext uri="{FF2B5EF4-FFF2-40B4-BE49-F238E27FC236}">
                <a16:creationId xmlns:a16="http://schemas.microsoft.com/office/drawing/2014/main" id="{542C9E40-65C4-8FE7-C7E8-40925D59219B}"/>
              </a:ext>
            </a:extLst>
          </p:cNvPr>
          <p:cNvCxnSpPr>
            <a:cxnSpLocks/>
          </p:cNvCxnSpPr>
          <p:nvPr/>
        </p:nvCxnSpPr>
        <p:spPr>
          <a:xfrm>
            <a:off x="685800" y="0"/>
            <a:ext cx="0" cy="4256258"/>
          </a:xfrm>
          <a:prstGeom prst="line">
            <a:avLst/>
          </a:prstGeom>
          <a:ln w="76200">
            <a:solidFill>
              <a:srgbClr val="3485D7"/>
            </a:solidFill>
          </a:ln>
        </p:spPr>
        <p:style>
          <a:lnRef idx="1">
            <a:schemeClr val="accent1"/>
          </a:lnRef>
          <a:fillRef idx="0">
            <a:schemeClr val="accent1"/>
          </a:fillRef>
          <a:effectRef idx="0">
            <a:schemeClr val="accent1"/>
          </a:effectRef>
          <a:fontRef idx="minor">
            <a:schemeClr val="tx1"/>
          </a:fontRef>
        </p:style>
      </p:cxnSp>
      <p:sp>
        <p:nvSpPr>
          <p:cNvPr id="17" name="Flowchart: Connector 16">
            <a:extLst>
              <a:ext uri="{FF2B5EF4-FFF2-40B4-BE49-F238E27FC236}">
                <a16:creationId xmlns:a16="http://schemas.microsoft.com/office/drawing/2014/main" id="{C3A4F94A-4945-3963-CA72-C0664DDE6C54}"/>
              </a:ext>
            </a:extLst>
          </p:cNvPr>
          <p:cNvSpPr/>
          <p:nvPr/>
        </p:nvSpPr>
        <p:spPr>
          <a:xfrm>
            <a:off x="533400" y="2587694"/>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9" name="Straight Connector 18">
            <a:extLst>
              <a:ext uri="{FF2B5EF4-FFF2-40B4-BE49-F238E27FC236}">
                <a16:creationId xmlns:a16="http://schemas.microsoft.com/office/drawing/2014/main" id="{0DF36206-964F-3973-B390-DA0C7A7EA210}"/>
              </a:ext>
            </a:extLst>
          </p:cNvPr>
          <p:cNvCxnSpPr>
            <a:cxnSpLocks/>
            <a:stCxn id="17" idx="6"/>
            <a:endCxn id="8" idx="1"/>
          </p:cNvCxnSpPr>
          <p:nvPr/>
        </p:nvCxnSpPr>
        <p:spPr>
          <a:xfrm flipV="1">
            <a:off x="838199" y="2740093"/>
            <a:ext cx="3810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BD988-E70A-9BFB-FE62-3AC1455FB594}"/>
              </a:ext>
            </a:extLst>
          </p:cNvPr>
          <p:cNvSpPr txBox="1"/>
          <p:nvPr/>
        </p:nvSpPr>
        <p:spPr>
          <a:xfrm>
            <a:off x="4572001" y="2388554"/>
            <a:ext cx="8381999" cy="707886"/>
          </a:xfrm>
          <a:prstGeom prst="rect">
            <a:avLst/>
          </a:prstGeom>
          <a:noFill/>
        </p:spPr>
        <p:txBody>
          <a:bodyPr wrap="square">
            <a:spAutoFit/>
          </a:bodyPr>
          <a:lstStyle/>
          <a:p>
            <a:r>
              <a:rPr lang="vi-VN" sz="4000" dirty="0">
                <a:latin typeface="Arial" panose="020B0604020202020204" pitchFamily="34" charset="0"/>
                <a:cs typeface="Arial" panose="020B0604020202020204" pitchFamily="34" charset="0"/>
              </a:rPr>
              <a:t>Lưu tệp vào thư mục của em.</a:t>
            </a:r>
          </a:p>
        </p:txBody>
      </p:sp>
      <p:sp>
        <p:nvSpPr>
          <p:cNvPr id="28" name="Freeform 4">
            <a:extLst>
              <a:ext uri="{FF2B5EF4-FFF2-40B4-BE49-F238E27FC236}">
                <a16:creationId xmlns:a16="http://schemas.microsoft.com/office/drawing/2014/main" id="{E07A7C01-8155-4AA2-E969-1A7215F0BCAF}"/>
              </a:ext>
            </a:extLst>
          </p:cNvPr>
          <p:cNvSpPr/>
          <p:nvPr/>
        </p:nvSpPr>
        <p:spPr>
          <a:xfrm>
            <a:off x="1219200" y="3854024"/>
            <a:ext cx="2928257" cy="804468"/>
          </a:xfrm>
          <a:prstGeom prst="homePlate">
            <a:avLst/>
          </a:prstGeom>
          <a:solidFill>
            <a:srgbClr val="3485D7"/>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30" name="Flowchart: Connector 29">
            <a:extLst>
              <a:ext uri="{FF2B5EF4-FFF2-40B4-BE49-F238E27FC236}">
                <a16:creationId xmlns:a16="http://schemas.microsoft.com/office/drawing/2014/main" id="{88EF8182-0E6F-8019-C97D-AA4EC5B28A03}"/>
              </a:ext>
            </a:extLst>
          </p:cNvPr>
          <p:cNvSpPr/>
          <p:nvPr/>
        </p:nvSpPr>
        <p:spPr>
          <a:xfrm>
            <a:off x="533400" y="4103859"/>
            <a:ext cx="304799" cy="304799"/>
          </a:xfrm>
          <a:prstGeom prst="flowChartConnector">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1" name="Straight Connector 30">
            <a:extLst>
              <a:ext uri="{FF2B5EF4-FFF2-40B4-BE49-F238E27FC236}">
                <a16:creationId xmlns:a16="http://schemas.microsoft.com/office/drawing/2014/main" id="{245DC5F8-7190-147C-E872-5B8155CD68C7}"/>
              </a:ext>
            </a:extLst>
          </p:cNvPr>
          <p:cNvCxnSpPr>
            <a:cxnSpLocks/>
            <a:stCxn id="30" idx="6"/>
            <a:endCxn id="28" idx="1"/>
          </p:cNvCxnSpPr>
          <p:nvPr/>
        </p:nvCxnSpPr>
        <p:spPr>
          <a:xfrm flipV="1">
            <a:off x="838199" y="4256258"/>
            <a:ext cx="3810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6806B1-72BB-C9CA-8308-3FACA2181BD6}"/>
              </a:ext>
            </a:extLst>
          </p:cNvPr>
          <p:cNvSpPr txBox="1"/>
          <p:nvPr/>
        </p:nvSpPr>
        <p:spPr>
          <a:xfrm>
            <a:off x="4572001" y="3902315"/>
            <a:ext cx="8381999" cy="707886"/>
          </a:xfrm>
          <a:prstGeom prst="rect">
            <a:avLst/>
          </a:prstGeom>
          <a:noFill/>
        </p:spPr>
        <p:txBody>
          <a:bodyPr wrap="square">
            <a:spAutoFit/>
          </a:bodyPr>
          <a:lstStyle/>
          <a:p>
            <a:r>
              <a:rPr lang="vi-VN" sz="4000" dirty="0"/>
              <a:t>Đặt tên tệp là Giới thiệu phần mềm.</a:t>
            </a:r>
          </a:p>
        </p:txBody>
      </p:sp>
      <p:pic>
        <p:nvPicPr>
          <p:cNvPr id="3076" name="Picture 4">
            <a:extLst>
              <a:ext uri="{FF2B5EF4-FFF2-40B4-BE49-F238E27FC236}">
                <a16:creationId xmlns:a16="http://schemas.microsoft.com/office/drawing/2014/main" id="{5EE53A5F-A884-F7D5-D32F-62ECD9F32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15" y="5676900"/>
            <a:ext cx="4399312" cy="37975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EC5B485-6F00-4BAD-131E-147D2B01D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279" y="5676900"/>
            <a:ext cx="5063442" cy="37975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098415F-A600-138C-B0DF-F7FCC2A1A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894" y="5676900"/>
            <a:ext cx="5063440" cy="379758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EFF69C90-7CD3-EFAB-E376-6EBA8A634B87}"/>
              </a:ext>
            </a:extLst>
          </p:cNvPr>
          <p:cNvSpPr/>
          <p:nvPr/>
        </p:nvSpPr>
        <p:spPr>
          <a:xfrm>
            <a:off x="5410200" y="7429500"/>
            <a:ext cx="609600" cy="468946"/>
          </a:xfrm>
          <a:prstGeom prst="rightArrow">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Arrow: Right 3">
            <a:extLst>
              <a:ext uri="{FF2B5EF4-FFF2-40B4-BE49-F238E27FC236}">
                <a16:creationId xmlns:a16="http://schemas.microsoft.com/office/drawing/2014/main" id="{36E60885-9673-124F-F655-80DEA4AB4B93}"/>
              </a:ext>
            </a:extLst>
          </p:cNvPr>
          <p:cNvSpPr/>
          <p:nvPr/>
        </p:nvSpPr>
        <p:spPr>
          <a:xfrm>
            <a:off x="11569507" y="7432175"/>
            <a:ext cx="609600" cy="468946"/>
          </a:xfrm>
          <a:prstGeom prst="rightArrow">
            <a:avLst/>
          </a:prstGeom>
          <a:solidFill>
            <a:srgbClr val="3485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779815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wipe(down)">
                                      <p:cBhvr>
                                        <p:cTn id="48" dur="500"/>
                                        <p:tgtEl>
                                          <p:spTgt spid="30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22" presetClass="entr" presetSubtype="4" fill="hold" nodeType="with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wipe(down)">
                                      <p:cBhvr>
                                        <p:cTn id="56" dur="5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par>
                                <p:cTn id="62" presetID="22" presetClass="entr" presetSubtype="4" fill="hold" nodeType="withEffect">
                                  <p:stCondLst>
                                    <p:cond delay="0"/>
                                  </p:stCondLst>
                                  <p:childTnLst>
                                    <p:set>
                                      <p:cBhvr>
                                        <p:cTn id="63" dur="1" fill="hold">
                                          <p:stCondLst>
                                            <p:cond delay="0"/>
                                          </p:stCondLst>
                                        </p:cTn>
                                        <p:tgtEl>
                                          <p:spTgt spid="3080"/>
                                        </p:tgtEl>
                                        <p:attrNameLst>
                                          <p:attrName>style.visibility</p:attrName>
                                        </p:attrNameLst>
                                      </p:cBhvr>
                                      <p:to>
                                        <p:strVal val="visible"/>
                                      </p:to>
                                    </p:set>
                                    <p:animEffect transition="in" filter="wipe(down)">
                                      <p:cBhvr>
                                        <p:cTn id="64"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7" grpId="0"/>
      <p:bldP spid="28" grpId="0" animBg="1"/>
      <p:bldP spid="30" grpId="0" animBg="1"/>
      <p:bldP spid="32"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F5F7"/>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D9271CDA-8A0B-CA84-D579-D3F18DA8ACBD}"/>
              </a:ext>
            </a:extLst>
          </p:cNvPr>
          <p:cNvGrpSpPr/>
          <p:nvPr/>
        </p:nvGrpSpPr>
        <p:grpSpPr>
          <a:xfrm>
            <a:off x="886083" y="2967647"/>
            <a:ext cx="2729252" cy="6386875"/>
            <a:chOff x="886083" y="2967647"/>
            <a:chExt cx="2729252" cy="6386875"/>
          </a:xfrm>
        </p:grpSpPr>
        <p:sp>
          <p:nvSpPr>
            <p:cNvPr id="55" name="Freeform 55"/>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endParaRPr lang="vi-VN"/>
            </a:p>
          </p:txBody>
        </p:sp>
        <p:sp>
          <p:nvSpPr>
            <p:cNvPr id="58" name="Freeform 58">
              <a:hlinkClick r:id="rId3" action="ppaction://hlinksldjump"/>
            </p:cNvPr>
            <p:cNvSpPr/>
            <p:nvPr/>
          </p:nvSpPr>
          <p:spPr>
            <a:xfrm>
              <a:off x="1009882" y="3943214"/>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93D8FF"/>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61" name="Freeform 61"/>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endParaRPr lang="vi-VN"/>
            </a:p>
          </p:txBody>
        </p:sp>
        <p:sp>
          <p:nvSpPr>
            <p:cNvPr id="64" name="Freeform 64">
              <a:hlinkClick r:id="rId3" action="ppaction://hlinksldjump"/>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3D8FF"/>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1</a:t>
              </a:r>
              <a:endParaRPr lang="vi-VN" sz="6000" b="1" dirty="0">
                <a:latin typeface="Arial" panose="020B0604020202020204" pitchFamily="34" charset="0"/>
                <a:cs typeface="Arial" panose="020B0604020202020204" pitchFamily="34" charset="0"/>
              </a:endParaRPr>
            </a:p>
          </p:txBody>
        </p:sp>
      </p:grpSp>
      <p:grpSp>
        <p:nvGrpSpPr>
          <p:cNvPr id="70" name="Group 70"/>
          <p:cNvGrpSpPr/>
          <p:nvPr/>
        </p:nvGrpSpPr>
        <p:grpSpPr>
          <a:xfrm>
            <a:off x="965917" y="1113797"/>
            <a:ext cx="16356167" cy="1610047"/>
            <a:chOff x="0" y="0"/>
            <a:chExt cx="21808222" cy="2146729"/>
          </a:xfrm>
        </p:grpSpPr>
        <p:sp>
          <p:nvSpPr>
            <p:cNvPr id="72" name="Freeform 72"/>
            <p:cNvSpPr/>
            <p:nvPr/>
          </p:nvSpPr>
          <p:spPr>
            <a:xfrm>
              <a:off x="0" y="0"/>
              <a:ext cx="21808222" cy="2146729"/>
            </a:xfrm>
            <a:custGeom>
              <a:avLst/>
              <a:gdLst/>
              <a:ahLst/>
              <a:cxnLst/>
              <a:rect l="l" t="t" r="r" b="b"/>
              <a:pathLst>
                <a:path w="6364098" h="626461">
                  <a:moveTo>
                    <a:pt x="17513" y="0"/>
                  </a:moveTo>
                  <a:lnTo>
                    <a:pt x="6346585" y="0"/>
                  </a:lnTo>
                  <a:cubicBezTo>
                    <a:pt x="6356257" y="0"/>
                    <a:pt x="6364098" y="7841"/>
                    <a:pt x="6364098" y="17513"/>
                  </a:cubicBezTo>
                  <a:lnTo>
                    <a:pt x="6364098" y="608947"/>
                  </a:lnTo>
                  <a:cubicBezTo>
                    <a:pt x="6364098" y="618620"/>
                    <a:pt x="6356257" y="626461"/>
                    <a:pt x="6346585" y="626461"/>
                  </a:cubicBezTo>
                  <a:lnTo>
                    <a:pt x="17513" y="626461"/>
                  </a:lnTo>
                  <a:cubicBezTo>
                    <a:pt x="7841" y="626461"/>
                    <a:pt x="0" y="618620"/>
                    <a:pt x="0" y="608947"/>
                  </a:cubicBezTo>
                  <a:lnTo>
                    <a:pt x="0" y="17513"/>
                  </a:lnTo>
                  <a:cubicBezTo>
                    <a:pt x="0" y="7841"/>
                    <a:pt x="7841" y="0"/>
                    <a:pt x="17513" y="0"/>
                  </a:cubicBezTo>
                  <a:close/>
                </a:path>
              </a:pathLst>
            </a:custGeom>
            <a:solidFill>
              <a:srgbClr val="FFFFFF"/>
            </a:solidFill>
            <a:ln cap="rnd">
              <a:noFill/>
              <a:prstDash val="solid"/>
              <a:round/>
            </a:ln>
          </p:spPr>
        </p:sp>
        <p:sp>
          <p:nvSpPr>
            <p:cNvPr id="75" name="Freeform 75"/>
            <p:cNvSpPr/>
            <p:nvPr/>
          </p:nvSpPr>
          <p:spPr>
            <a:xfrm>
              <a:off x="184321" y="185059"/>
              <a:ext cx="21439579" cy="1751824"/>
            </a:xfrm>
            <a:custGeom>
              <a:avLst/>
              <a:gdLst/>
              <a:ahLst/>
              <a:cxnLst/>
              <a:rect l="l" t="t" r="r" b="b"/>
              <a:pathLst>
                <a:path w="6256521" h="511219">
                  <a:moveTo>
                    <a:pt x="14444" y="0"/>
                  </a:moveTo>
                  <a:lnTo>
                    <a:pt x="6242077" y="0"/>
                  </a:lnTo>
                  <a:cubicBezTo>
                    <a:pt x="6250054" y="0"/>
                    <a:pt x="6256521" y="6467"/>
                    <a:pt x="6256521" y="14444"/>
                  </a:cubicBezTo>
                  <a:lnTo>
                    <a:pt x="6256521" y="496775"/>
                  </a:lnTo>
                  <a:cubicBezTo>
                    <a:pt x="6256521" y="504752"/>
                    <a:pt x="6250054" y="511219"/>
                    <a:pt x="6242077" y="511219"/>
                  </a:cubicBezTo>
                  <a:lnTo>
                    <a:pt x="14444" y="511219"/>
                  </a:lnTo>
                  <a:cubicBezTo>
                    <a:pt x="10613" y="511219"/>
                    <a:pt x="6939" y="509697"/>
                    <a:pt x="4231" y="506988"/>
                  </a:cubicBezTo>
                  <a:cubicBezTo>
                    <a:pt x="1522" y="504280"/>
                    <a:pt x="0" y="500606"/>
                    <a:pt x="0" y="496775"/>
                  </a:cubicBezTo>
                  <a:lnTo>
                    <a:pt x="0" y="14444"/>
                  </a:lnTo>
                  <a:cubicBezTo>
                    <a:pt x="0" y="6467"/>
                    <a:pt x="6467" y="0"/>
                    <a:pt x="14444" y="0"/>
                  </a:cubicBezTo>
                  <a:close/>
                </a:path>
              </a:pathLst>
            </a:custGeom>
            <a:solidFill>
              <a:srgbClr val="BCBEFA"/>
            </a:solidFill>
            <a:ln w="47625" cap="rnd">
              <a:solidFill>
                <a:srgbClr val="1A1E2D"/>
              </a:solidFill>
              <a:prstDash val="lgDash"/>
              <a:round/>
            </a:ln>
          </p:spPr>
        </p:sp>
      </p:grpSp>
      <p:sp>
        <p:nvSpPr>
          <p:cNvPr id="78" name="Title 77">
            <a:extLst>
              <a:ext uri="{FF2B5EF4-FFF2-40B4-BE49-F238E27FC236}">
                <a16:creationId xmlns:a16="http://schemas.microsoft.com/office/drawing/2014/main" id="{73A0CA9D-C2D9-ADDC-39A7-73EF5BC9A1D2}"/>
              </a:ext>
            </a:extLst>
          </p:cNvPr>
          <p:cNvSpPr>
            <a:spLocks noGrp="1"/>
          </p:cNvSpPr>
          <p:nvPr>
            <p:ph type="title"/>
          </p:nvPr>
        </p:nvSpPr>
        <p:spPr>
          <a:xfrm>
            <a:off x="1747297" y="1326974"/>
            <a:ext cx="14793405" cy="1183692"/>
          </a:xfrm>
        </p:spPr>
        <p:txBody>
          <a:bodyPr>
            <a:normAutofit/>
          </a:bodyPr>
          <a:lstStyle/>
          <a:p>
            <a:r>
              <a:rPr lang="vi-VN" sz="6000" b="1" dirty="0">
                <a:latin typeface="Arial" panose="020B0604020202020204" pitchFamily="34" charset="0"/>
                <a:cs typeface="Arial" panose="020B0604020202020204" pitchFamily="34" charset="0"/>
              </a:rPr>
              <a:t>NHÀ THÔNG THÁI</a:t>
            </a:r>
          </a:p>
        </p:txBody>
      </p:sp>
      <p:grpSp>
        <p:nvGrpSpPr>
          <p:cNvPr id="80" name="Group 79">
            <a:extLst>
              <a:ext uri="{FF2B5EF4-FFF2-40B4-BE49-F238E27FC236}">
                <a16:creationId xmlns:a16="http://schemas.microsoft.com/office/drawing/2014/main" id="{0BE98370-6239-F57D-B730-65BCA93C26A8}"/>
              </a:ext>
            </a:extLst>
          </p:cNvPr>
          <p:cNvGrpSpPr/>
          <p:nvPr/>
        </p:nvGrpSpPr>
        <p:grpSpPr>
          <a:xfrm>
            <a:off x="4332727" y="2967646"/>
            <a:ext cx="2729252" cy="6386875"/>
            <a:chOff x="886083" y="2967647"/>
            <a:chExt cx="2729252" cy="6386875"/>
          </a:xfrm>
        </p:grpSpPr>
        <p:sp>
          <p:nvSpPr>
            <p:cNvPr id="81" name="Freeform 55">
              <a:extLst>
                <a:ext uri="{FF2B5EF4-FFF2-40B4-BE49-F238E27FC236}">
                  <a16:creationId xmlns:a16="http://schemas.microsoft.com/office/drawing/2014/main" id="{A60746DF-BEE9-A84C-12D1-D93A27F71257}"/>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endParaRPr lang="vi-VN"/>
            </a:p>
          </p:txBody>
        </p:sp>
        <p:sp>
          <p:nvSpPr>
            <p:cNvPr id="82" name="Freeform 58">
              <a:hlinkClick r:id="rId4" action="ppaction://hlinksldjump"/>
              <a:extLst>
                <a:ext uri="{FF2B5EF4-FFF2-40B4-BE49-F238E27FC236}">
                  <a16:creationId xmlns:a16="http://schemas.microsoft.com/office/drawing/2014/main" id="{62C4A5B1-DA8B-F4CA-A076-8A1E8F794552}"/>
                </a:ext>
              </a:extLst>
            </p:cNvPr>
            <p:cNvSpPr/>
            <p:nvPr/>
          </p:nvSpPr>
          <p:spPr>
            <a:xfrm>
              <a:off x="1027699" y="3943215"/>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0AEC1"/>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83" name="Freeform 61">
              <a:extLst>
                <a:ext uri="{FF2B5EF4-FFF2-40B4-BE49-F238E27FC236}">
                  <a16:creationId xmlns:a16="http://schemas.microsoft.com/office/drawing/2014/main" id="{97BD7765-AF49-2C22-DF33-BE2FB4B42847}"/>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endParaRPr lang="vi-VN"/>
            </a:p>
          </p:txBody>
        </p:sp>
        <p:sp>
          <p:nvSpPr>
            <p:cNvPr id="84" name="Freeform 64">
              <a:hlinkClick r:id="rId4" action="ppaction://hlinksldjump"/>
              <a:extLst>
                <a:ext uri="{FF2B5EF4-FFF2-40B4-BE49-F238E27FC236}">
                  <a16:creationId xmlns:a16="http://schemas.microsoft.com/office/drawing/2014/main" id="{E7FA5E9D-CB61-8BAF-9B82-6E815133751A}"/>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0AEC1"/>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2</a:t>
              </a:r>
              <a:endParaRPr lang="vi-VN" sz="6000" b="1" dirty="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ECFF4EC9-A994-68B8-7D00-55A15866DCD8}"/>
              </a:ext>
            </a:extLst>
          </p:cNvPr>
          <p:cNvGrpSpPr/>
          <p:nvPr/>
        </p:nvGrpSpPr>
        <p:grpSpPr>
          <a:xfrm>
            <a:off x="7779373" y="2967645"/>
            <a:ext cx="2729252" cy="6386875"/>
            <a:chOff x="886083" y="2967647"/>
            <a:chExt cx="2729252" cy="6386875"/>
          </a:xfrm>
        </p:grpSpPr>
        <p:sp>
          <p:nvSpPr>
            <p:cNvPr id="86" name="Freeform 55">
              <a:extLst>
                <a:ext uri="{FF2B5EF4-FFF2-40B4-BE49-F238E27FC236}">
                  <a16:creationId xmlns:a16="http://schemas.microsoft.com/office/drawing/2014/main" id="{CA129626-0315-1EA7-B8B9-46BF73982B18}"/>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87" name="Freeform 58">
              <a:hlinkClick r:id="rId5" action="ppaction://hlinksldjump"/>
              <a:extLst>
                <a:ext uri="{FF2B5EF4-FFF2-40B4-BE49-F238E27FC236}">
                  <a16:creationId xmlns:a16="http://schemas.microsoft.com/office/drawing/2014/main" id="{309D8BB5-D541-6B63-AD6D-C671411B29A1}"/>
                </a:ext>
              </a:extLst>
            </p:cNvPr>
            <p:cNvSpPr/>
            <p:nvPr/>
          </p:nvSpPr>
          <p:spPr>
            <a:xfrm>
              <a:off x="1003204" y="392966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C3E48E"/>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88" name="Freeform 61">
              <a:extLst>
                <a:ext uri="{FF2B5EF4-FFF2-40B4-BE49-F238E27FC236}">
                  <a16:creationId xmlns:a16="http://schemas.microsoft.com/office/drawing/2014/main" id="{1EC227F7-0576-DF75-BB6A-031A654772DE}"/>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89" name="Freeform 64">
              <a:hlinkClick r:id="rId5" action="ppaction://hlinksldjump"/>
              <a:extLst>
                <a:ext uri="{FF2B5EF4-FFF2-40B4-BE49-F238E27FC236}">
                  <a16:creationId xmlns:a16="http://schemas.microsoft.com/office/drawing/2014/main" id="{22859A42-250D-7F5B-5494-327DEC57236C}"/>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3E48E"/>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3</a:t>
              </a:r>
              <a:endParaRPr lang="vi-VN" sz="6000" b="1" dirty="0">
                <a:latin typeface="Arial" panose="020B06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59AC8336-8CDA-3CD4-5043-441742E772A7}"/>
              </a:ext>
            </a:extLst>
          </p:cNvPr>
          <p:cNvGrpSpPr/>
          <p:nvPr/>
        </p:nvGrpSpPr>
        <p:grpSpPr>
          <a:xfrm>
            <a:off x="11189638" y="2967644"/>
            <a:ext cx="2729252" cy="6386875"/>
            <a:chOff x="886083" y="2967647"/>
            <a:chExt cx="2729252" cy="6386875"/>
          </a:xfrm>
        </p:grpSpPr>
        <p:sp>
          <p:nvSpPr>
            <p:cNvPr id="91" name="Freeform 55">
              <a:extLst>
                <a:ext uri="{FF2B5EF4-FFF2-40B4-BE49-F238E27FC236}">
                  <a16:creationId xmlns:a16="http://schemas.microsoft.com/office/drawing/2014/main" id="{A1B4F211-4775-D244-B5B4-74E3B138E4AC}"/>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2" name="Freeform 58">
              <a:hlinkClick r:id="rId6" action="ppaction://hlinksldjump"/>
              <a:extLst>
                <a:ext uri="{FF2B5EF4-FFF2-40B4-BE49-F238E27FC236}">
                  <a16:creationId xmlns:a16="http://schemas.microsoft.com/office/drawing/2014/main" id="{58E5354A-27CF-3F6A-C0EB-883E5D34CE1F}"/>
                </a:ext>
              </a:extLst>
            </p:cNvPr>
            <p:cNvSpPr/>
            <p:nvPr/>
          </p:nvSpPr>
          <p:spPr>
            <a:xfrm>
              <a:off x="999034" y="394321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FFFA3"/>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93" name="Freeform 61">
              <a:extLst>
                <a:ext uri="{FF2B5EF4-FFF2-40B4-BE49-F238E27FC236}">
                  <a16:creationId xmlns:a16="http://schemas.microsoft.com/office/drawing/2014/main" id="{A09F24CF-9266-877C-573A-3481C78D7CEC}"/>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4" name="Freeform 64">
              <a:hlinkClick r:id="rId6" action="ppaction://hlinksldjump"/>
              <a:extLst>
                <a:ext uri="{FF2B5EF4-FFF2-40B4-BE49-F238E27FC236}">
                  <a16:creationId xmlns:a16="http://schemas.microsoft.com/office/drawing/2014/main" id="{E4184014-B598-A0B5-5FB8-AD3DF3A46FED}"/>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A3"/>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4</a:t>
              </a:r>
              <a:endParaRPr lang="vi-VN" sz="6000" b="1" dirty="0">
                <a:latin typeface="Arial" panose="020B0604020202020204" pitchFamily="34" charset="0"/>
                <a:cs typeface="Arial" panose="020B0604020202020204" pitchFamily="34" charset="0"/>
              </a:endParaRPr>
            </a:p>
          </p:txBody>
        </p:sp>
      </p:grpSp>
      <p:grpSp>
        <p:nvGrpSpPr>
          <p:cNvPr id="95" name="Group 94">
            <a:extLst>
              <a:ext uri="{FF2B5EF4-FFF2-40B4-BE49-F238E27FC236}">
                <a16:creationId xmlns:a16="http://schemas.microsoft.com/office/drawing/2014/main" id="{D8F26F0A-15C5-5520-9A19-08AB0B38354F}"/>
              </a:ext>
            </a:extLst>
          </p:cNvPr>
          <p:cNvGrpSpPr/>
          <p:nvPr/>
        </p:nvGrpSpPr>
        <p:grpSpPr>
          <a:xfrm>
            <a:off x="14592832" y="2967643"/>
            <a:ext cx="2729252" cy="6386875"/>
            <a:chOff x="886083" y="2967647"/>
            <a:chExt cx="2729252" cy="6386875"/>
          </a:xfrm>
        </p:grpSpPr>
        <p:sp>
          <p:nvSpPr>
            <p:cNvPr id="96" name="Freeform 55">
              <a:extLst>
                <a:ext uri="{FF2B5EF4-FFF2-40B4-BE49-F238E27FC236}">
                  <a16:creationId xmlns:a16="http://schemas.microsoft.com/office/drawing/2014/main" id="{937AB9CD-34C9-5C76-92F3-CA18B21D7575}"/>
                </a:ext>
              </a:extLst>
            </p:cNvPr>
            <p:cNvSpPr/>
            <p:nvPr/>
          </p:nvSpPr>
          <p:spPr>
            <a:xfrm>
              <a:off x="886083" y="3808564"/>
              <a:ext cx="2729252" cy="5545958"/>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7" name="Freeform 58">
              <a:hlinkClick r:id="rId7" action="ppaction://hlinksldjump"/>
              <a:extLst>
                <a:ext uri="{FF2B5EF4-FFF2-40B4-BE49-F238E27FC236}">
                  <a16:creationId xmlns:a16="http://schemas.microsoft.com/office/drawing/2014/main" id="{83CBEC9F-3FCA-516C-0334-29985A5FEEB0}"/>
                </a:ext>
              </a:extLst>
            </p:cNvPr>
            <p:cNvSpPr/>
            <p:nvPr/>
          </p:nvSpPr>
          <p:spPr>
            <a:xfrm>
              <a:off x="999034" y="3943218"/>
              <a:ext cx="2458629" cy="5286061"/>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chemeClr val="accent6">
                <a:lumMod val="60000"/>
                <a:lumOff val="40000"/>
              </a:schemeClr>
            </a:solidFill>
            <a:ln w="47625" cap="rnd">
              <a:solidFill>
                <a:srgbClr val="1A1E2D"/>
              </a:solidFill>
              <a:prstDash val="solid"/>
              <a:round/>
            </a:ln>
          </p:spPr>
          <p:txBody>
            <a:bodyPr anchor="ctr"/>
            <a:lstStyle/>
            <a:p>
              <a:pPr algn="ctr"/>
              <a:r>
                <a:rPr lang="en-US" sz="8000" b="1" dirty="0">
                  <a:latin typeface="Arial" panose="020B0604020202020204" pitchFamily="34" charset="0"/>
                  <a:cs typeface="Arial" panose="020B0604020202020204" pitchFamily="34" charset="0"/>
                </a:rPr>
                <a:t>?</a:t>
              </a:r>
              <a:endParaRPr lang="vi-VN" sz="8000" b="1" dirty="0">
                <a:latin typeface="Arial" panose="020B0604020202020204" pitchFamily="34" charset="0"/>
                <a:cs typeface="Arial" panose="020B0604020202020204" pitchFamily="34" charset="0"/>
              </a:endParaRPr>
            </a:p>
          </p:txBody>
        </p:sp>
        <p:sp>
          <p:nvSpPr>
            <p:cNvPr id="98" name="Freeform 61">
              <a:extLst>
                <a:ext uri="{FF2B5EF4-FFF2-40B4-BE49-F238E27FC236}">
                  <a16:creationId xmlns:a16="http://schemas.microsoft.com/office/drawing/2014/main" id="{9A55EC99-EAD2-9AC3-7ABD-A89DE93A37DF}"/>
                </a:ext>
              </a:extLst>
            </p:cNvPr>
            <p:cNvSpPr/>
            <p:nvPr/>
          </p:nvSpPr>
          <p:spPr>
            <a:xfrm>
              <a:off x="1409792" y="2967647"/>
              <a:ext cx="1681833" cy="1681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nchor="ctr"/>
            <a:lstStyle/>
            <a:p>
              <a:pPr algn="ctr"/>
              <a:endParaRPr lang="vi-VN">
                <a:latin typeface="Arial" panose="020B0604020202020204" pitchFamily="34" charset="0"/>
                <a:cs typeface="Arial" panose="020B0604020202020204" pitchFamily="34" charset="0"/>
              </a:endParaRPr>
            </a:p>
          </p:txBody>
        </p:sp>
        <p:sp>
          <p:nvSpPr>
            <p:cNvPr id="99" name="Freeform 64">
              <a:hlinkClick r:id="rId7" action="ppaction://hlinksldjump"/>
              <a:extLst>
                <a:ext uri="{FF2B5EF4-FFF2-40B4-BE49-F238E27FC236}">
                  <a16:creationId xmlns:a16="http://schemas.microsoft.com/office/drawing/2014/main" id="{70929D89-9AD2-EDA7-EA83-1AF0500537F7}"/>
                </a:ext>
              </a:extLst>
            </p:cNvPr>
            <p:cNvSpPr/>
            <p:nvPr/>
          </p:nvSpPr>
          <p:spPr>
            <a:xfrm>
              <a:off x="1527565" y="3085420"/>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chemeClr val="accent6">
                <a:lumMod val="60000"/>
                <a:lumOff val="40000"/>
              </a:schemeClr>
            </a:solidFill>
            <a:ln w="47625" cap="rnd">
              <a:solidFill>
                <a:srgbClr val="19274F"/>
              </a:solidFill>
              <a:prstDash val="solid"/>
              <a:round/>
            </a:ln>
          </p:spPr>
          <p:txBody>
            <a:bodyPr anchor="ctr"/>
            <a:lstStyle/>
            <a:p>
              <a:pPr algn="ctr"/>
              <a:r>
                <a:rPr lang="en-US" sz="6000" b="1" dirty="0">
                  <a:latin typeface="Arial" panose="020B0604020202020204" pitchFamily="34" charset="0"/>
                  <a:cs typeface="Arial" panose="020B0604020202020204" pitchFamily="34" charset="0"/>
                </a:rPr>
                <a:t>5</a:t>
              </a:r>
              <a:endParaRPr lang="vi-VN" sz="6000" b="1" dirty="0">
                <a:latin typeface="Arial" panose="020B0604020202020204" pitchFamily="34" charset="0"/>
                <a:cs typeface="Arial" panose="020B0604020202020204" pitchFamily="34" charset="0"/>
              </a:endParaRPr>
            </a:p>
          </p:txBody>
        </p:sp>
      </p:grpSp>
      <p:pic>
        <p:nvPicPr>
          <p:cNvPr id="3" name="Graphic 2" descr="Close">
            <a:hlinkClick r:id="rId8" action="ppaction://hlinksldjump"/>
            <a:extLst>
              <a:ext uri="{FF2B5EF4-FFF2-40B4-BE49-F238E27FC236}">
                <a16:creationId xmlns:a16="http://schemas.microsoft.com/office/drawing/2014/main" id="{530F9BE2-7920-91AD-BFFC-B07BA73A0C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22084" y="104523"/>
            <a:ext cx="841828" cy="8418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divot"/>
          </a:sp3d>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fill="hold"/>
                                        <p:tgtEl>
                                          <p:spTgt spid="90"/>
                                        </p:tgtEl>
                                        <p:attrNameLst>
                                          <p:attrName>ppt_x</p:attrName>
                                        </p:attrNameLst>
                                      </p:cBhvr>
                                      <p:tavLst>
                                        <p:tav tm="0">
                                          <p:val>
                                            <p:strVal val="#ppt_x"/>
                                          </p:val>
                                        </p:tav>
                                        <p:tav tm="100000">
                                          <p:val>
                                            <p:strVal val="#ppt_x"/>
                                          </p:val>
                                        </p:tav>
                                      </p:tavLst>
                                    </p:anim>
                                    <p:anim calcmode="lin" valueType="num">
                                      <p:cBhvr additive="base">
                                        <p:cTn id="23" dur="500" fill="hold"/>
                                        <p:tgtEl>
                                          <p:spTgt spid="9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3485D7"/>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C9ECFF"/>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2895600" y="1298002"/>
            <a:ext cx="13700418" cy="2096211"/>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fr-FR" dirty="0">
                <a:solidFill>
                  <a:srgbClr val="000000"/>
                </a:solidFill>
                <a:effectLst/>
                <a:latin typeface="Arial" panose="020B0604020202020204" pitchFamily="34" charset="0"/>
                <a:ea typeface="Calibri" panose="020F0502020204030204" pitchFamily="34" charset="0"/>
                <a:cs typeface="Arial" panose="020B0604020202020204" pitchFamily="34" charset="0"/>
              </a:rPr>
              <a:t>PowerPoint là </a:t>
            </a:r>
            <a:r>
              <a:rPr lang="fr-F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fr-FR"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91982" y="3965687"/>
            <a:ext cx="7158108" cy="2096211"/>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A. tạo bài trình chiếu. </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91982" y="6791178"/>
            <a:ext cx="7158108" cy="2096211"/>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B. luyện tập sử dụng chuột.</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437912" y="3960525"/>
            <a:ext cx="7158108" cy="2096211"/>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200" dirty="0">
                <a:latin typeface="Arial" panose="020B0604020202020204" pitchFamily="34" charset="0"/>
                <a:cs typeface="Arial" panose="020B0604020202020204" pitchFamily="34" charset="0"/>
              </a:rPr>
              <a:t>C. soạn thảo văn bản.</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437912" y="6791178"/>
            <a:ext cx="7158108" cy="2096211"/>
          </a:xfrm>
          <a:prstGeom prst="roundRect">
            <a:avLst/>
          </a:prstGeom>
          <a:solidFill>
            <a:schemeClr val="bg1"/>
          </a:solidFill>
          <a:ln>
            <a:solidFill>
              <a:srgbClr val="00B0F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200" dirty="0">
                <a:latin typeface="Arial" panose="020B0604020202020204" pitchFamily="34" charset="0"/>
                <a:cs typeface="Arial" panose="020B0604020202020204" pitchFamily="34" charset="0"/>
              </a:rPr>
              <a:t>D. luyện gõ bàn phím.</a:t>
            </a:r>
          </a:p>
        </p:txBody>
      </p:sp>
      <p:sp>
        <p:nvSpPr>
          <p:cNvPr id="39" name="Freeform 39">
            <a:hlinkClick r:id="rId2" action="ppaction://hlinksldjump"/>
            <a:extLst>
              <a:ext uri="{FF2B5EF4-FFF2-40B4-BE49-F238E27FC236}">
                <a16:creationId xmlns:a16="http://schemas.microsoft.com/office/drawing/2014/main" id="{8B8350E5-92D3-87FD-E481-FD02C8699F2F}"/>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1F1B4ADB-E48E-033A-C9F5-118E4DC9D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79" b="7979"/>
          <a:stretch/>
        </p:blipFill>
        <p:spPr>
          <a:xfrm>
            <a:off x="1691982" y="1421054"/>
            <a:ext cx="2201388" cy="1850106"/>
          </a:xfrm>
          <a:prstGeom prst="rect">
            <a:avLst/>
          </a:prstGeom>
        </p:spPr>
      </p:pic>
    </p:spTree>
    <p:extLst>
      <p:ext uri="{BB962C8B-B14F-4D97-AF65-F5344CB8AC3E}">
        <p14:creationId xmlns:p14="http://schemas.microsoft.com/office/powerpoint/2010/main" val="215396515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6CBB51"/>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7A696"/>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7A696"/>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47F8F"/>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F7D1DC"/>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soạn thảo văn bản, em sử dụng phần mềm nào?</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82730"/>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lIns="180000" rtlCol="0" anchor="ctr"/>
          <a:lstStyle/>
          <a:p>
            <a:r>
              <a:rPr lang="vi-VN" sz="4400" dirty="0">
                <a:latin typeface="Arial" panose="020B0604020202020204" pitchFamily="34" charset="0"/>
                <a:cs typeface="Arial" panose="020B0604020202020204" pitchFamily="34" charset="0"/>
              </a:rPr>
              <a:t>A. Excel.</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71391"/>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lIns="180000" rtlCol="0" anchor="ctr"/>
          <a:lstStyle/>
          <a:p>
            <a:r>
              <a:rPr lang="vi-VN" sz="4400" dirty="0">
                <a:latin typeface="Arial" panose="020B0604020202020204" pitchFamily="34" charset="0"/>
                <a:cs typeface="Arial" panose="020B0604020202020204" pitchFamily="34" charset="0"/>
              </a:rPr>
              <a:t>B. RapidTyping.</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77568"/>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lIns="180000" rtlCol="0" anchor="ctr"/>
          <a:lstStyle/>
          <a:p>
            <a:r>
              <a:rPr lang="vi-VN" sz="4400" dirty="0">
                <a:latin typeface="Arial" panose="020B0604020202020204" pitchFamily="34" charset="0"/>
                <a:cs typeface="Arial" panose="020B0604020202020204" pitchFamily="34" charset="0"/>
              </a:rPr>
              <a:t>C. PowerPoint.</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71391"/>
            <a:ext cx="7082130" cy="2381248"/>
          </a:xfrm>
          <a:prstGeom prst="roundRect">
            <a:avLst/>
          </a:prstGeom>
          <a:solidFill>
            <a:schemeClr val="bg1"/>
          </a:solidFill>
          <a:ln>
            <a:solidFill>
              <a:srgbClr val="ED9DB4"/>
            </a:solidFill>
          </a:ln>
        </p:spPr>
        <p:style>
          <a:lnRef idx="2">
            <a:schemeClr val="accent1"/>
          </a:lnRef>
          <a:fillRef idx="1">
            <a:schemeClr val="lt1"/>
          </a:fillRef>
          <a:effectRef idx="0">
            <a:schemeClr val="accent1"/>
          </a:effectRef>
          <a:fontRef idx="minor">
            <a:schemeClr val="dk1"/>
          </a:fontRef>
        </p:style>
        <p:txBody>
          <a:bodyPr lIns="180000" bIns="108000" rtlCol="0" anchor="ctr"/>
          <a:lstStyle/>
          <a:p>
            <a:r>
              <a:rPr lang="vi-VN" sz="4400" dirty="0">
                <a:latin typeface="Arial" panose="020B0604020202020204" pitchFamily="34" charset="0"/>
                <a:cs typeface="Arial" panose="020B0604020202020204" pitchFamily="34" charset="0"/>
              </a:rPr>
              <a:t>D. Word.</a:t>
            </a:r>
          </a:p>
        </p:txBody>
      </p:sp>
      <p:sp>
        <p:nvSpPr>
          <p:cNvPr id="6" name="Freeform 39">
            <a:hlinkClick r:id="rId2" action="ppaction://hlinksldjump"/>
            <a:extLst>
              <a:ext uri="{FF2B5EF4-FFF2-40B4-BE49-F238E27FC236}">
                <a16:creationId xmlns:a16="http://schemas.microsoft.com/office/drawing/2014/main" id="{660A07FB-AA7F-08CA-6E5E-2D6B68AD2ED5}"/>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E635D2A8-9B1F-1EF7-A22F-D1AED0B68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335" y="3314700"/>
            <a:ext cx="2262355" cy="2104206"/>
          </a:xfrm>
          <a:prstGeom prst="rect">
            <a:avLst/>
          </a:prstGeom>
        </p:spPr>
      </p:pic>
      <p:pic>
        <p:nvPicPr>
          <p:cNvPr id="5" name="Picture 4">
            <a:extLst>
              <a:ext uri="{FF2B5EF4-FFF2-40B4-BE49-F238E27FC236}">
                <a16:creationId xmlns:a16="http://schemas.microsoft.com/office/drawing/2014/main" id="{07B917DA-E01F-B0E8-0BA7-222AB81DDB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79" b="7979"/>
          <a:stretch/>
        </p:blipFill>
        <p:spPr>
          <a:xfrm>
            <a:off x="14006131" y="3314701"/>
            <a:ext cx="2503735" cy="2104206"/>
          </a:xfrm>
          <a:prstGeom prst="rect">
            <a:avLst/>
          </a:prstGeom>
        </p:spPr>
      </p:pic>
      <p:pic>
        <p:nvPicPr>
          <p:cNvPr id="5122" name="Picture 2" descr="Isabella's Learning Space - Blog">
            <a:extLst>
              <a:ext uri="{FF2B5EF4-FFF2-40B4-BE49-F238E27FC236}">
                <a16:creationId xmlns:a16="http://schemas.microsoft.com/office/drawing/2014/main" id="{044D8755-F64D-3AD2-9435-3BC509CA2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9358" y="6409912"/>
            <a:ext cx="2412306" cy="21042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3951699-6966-3B1B-E627-0CBB865657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458" r="18888"/>
          <a:stretch/>
        </p:blipFill>
        <p:spPr>
          <a:xfrm>
            <a:off x="14097395" y="6409912"/>
            <a:ext cx="2224469" cy="2102976"/>
          </a:xfrm>
          <a:prstGeom prst="rect">
            <a:avLst/>
          </a:prstGeom>
        </p:spPr>
      </p:pic>
    </p:spTree>
    <p:extLst>
      <p:ext uri="{BB962C8B-B14F-4D97-AF65-F5344CB8AC3E}">
        <p14:creationId xmlns:p14="http://schemas.microsoft.com/office/powerpoint/2010/main" val="178849489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par>
                                <p:cTn id="17" presetID="53" presetClass="entr" presetSubtype="16"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33"/>
                                        </p:tgtEl>
                                        <p:attrNameLst>
                                          <p:attrName>fillcolor</p:attrName>
                                        </p:attrNameLst>
                                      </p:cBhvr>
                                      <p:to>
                                        <a:srgbClr val="D99694"/>
                                      </p:to>
                                    </p:animClr>
                                    <p:set>
                                      <p:cBhvr>
                                        <p:cTn id="45" dur="500" fill="hold"/>
                                        <p:tgtEl>
                                          <p:spTgt spid="33"/>
                                        </p:tgtEl>
                                        <p:attrNameLst>
                                          <p:attrName>fill.type</p:attrName>
                                        </p:attrNameLst>
                                      </p:cBhvr>
                                      <p:to>
                                        <p:strVal val="solid"/>
                                      </p:to>
                                    </p:set>
                                    <p:set>
                                      <p:cBhvr>
                                        <p:cTn id="46"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4"/>
                                        </p:tgtEl>
                                        <p:attrNameLst>
                                          <p:attrName>fillcolor</p:attrName>
                                        </p:attrNameLst>
                                      </p:cBhvr>
                                      <p:to>
                                        <a:srgbClr val="E7A696"/>
                                      </p:to>
                                    </p:animClr>
                                    <p:set>
                                      <p:cBhvr>
                                        <p:cTn id="52" dur="500" fill="hold"/>
                                        <p:tgtEl>
                                          <p:spTgt spid="34"/>
                                        </p:tgtEl>
                                        <p:attrNameLst>
                                          <p:attrName>fill.type</p:attrName>
                                        </p:attrNameLst>
                                      </p:cBhvr>
                                      <p:to>
                                        <p:strVal val="solid"/>
                                      </p:to>
                                    </p:set>
                                    <p:set>
                                      <p:cBhvr>
                                        <p:cTn id="5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35"/>
                                        </p:tgtEl>
                                        <p:attrNameLst>
                                          <p:attrName>fillcolor</p:attrName>
                                        </p:attrNameLst>
                                      </p:cBhvr>
                                      <p:to>
                                        <a:srgbClr val="E5B9B7"/>
                                      </p:to>
                                    </p:animClr>
                                    <p:set>
                                      <p:cBhvr>
                                        <p:cTn id="59" dur="500" fill="hold"/>
                                        <p:tgtEl>
                                          <p:spTgt spid="35"/>
                                        </p:tgtEl>
                                        <p:attrNameLst>
                                          <p:attrName>fill.type</p:attrName>
                                        </p:attrNameLst>
                                      </p:cBhvr>
                                      <p:to>
                                        <p:strVal val="solid"/>
                                      </p:to>
                                    </p:set>
                                    <p:set>
                                      <p:cBhvr>
                                        <p:cTn id="6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36"/>
                                        </p:tgtEl>
                                        <p:attrNameLst>
                                          <p:attrName>fillcolor</p:attrName>
                                        </p:attrNameLst>
                                      </p:cBhvr>
                                      <p:to>
                                        <a:srgbClr val="6CBB51"/>
                                      </p:to>
                                    </p:animClr>
                                    <p:set>
                                      <p:cBhvr>
                                        <p:cTn id="66" dur="500" fill="hold"/>
                                        <p:tgtEl>
                                          <p:spTgt spid="36"/>
                                        </p:tgtEl>
                                        <p:attrNameLst>
                                          <p:attrName>fill.type</p:attrName>
                                        </p:attrNameLst>
                                      </p:cBhvr>
                                      <p:to>
                                        <p:strVal val="solid"/>
                                      </p:to>
                                    </p:set>
                                    <p:set>
                                      <p:cBhvr>
                                        <p:cTn id="6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chemeClr val="accent3"/>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chemeClr val="accent3">
                <a:lumMod val="40000"/>
                <a:lumOff val="60000"/>
              </a:schemeClr>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183595"/>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tạo một bài trình chiếu, đầu tiên em phải</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037502"/>
            <a:ext cx="7082130" cy="2700734"/>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A. kích hoạt phần mềm Home và tạo một tệp mới.</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126163"/>
            <a:ext cx="7082130" cy="2700734"/>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B. kích hoạt </a:t>
            </a:r>
          </a:p>
          <a:p>
            <a:pPr algn="ctr">
              <a:lnSpc>
                <a:spcPct val="150000"/>
              </a:lnSpc>
            </a:pPr>
            <a:r>
              <a:rPr lang="vi-VN" sz="4000" dirty="0">
                <a:latin typeface="Arial" panose="020B0604020202020204" pitchFamily="34" charset="0"/>
                <a:cs typeface="Arial" panose="020B0604020202020204" pitchFamily="34" charset="0"/>
              </a:rPr>
              <a:t>phần mềm PowerPoint </a:t>
            </a:r>
          </a:p>
          <a:p>
            <a:pPr algn="ctr">
              <a:lnSpc>
                <a:spcPct val="150000"/>
              </a:lnSpc>
            </a:pPr>
            <a:r>
              <a:rPr lang="vi-VN" sz="4000" dirty="0">
                <a:latin typeface="Arial" panose="020B0604020202020204" pitchFamily="34" charset="0"/>
                <a:cs typeface="Arial" panose="020B0604020202020204" pitchFamily="34" charset="0"/>
              </a:rPr>
              <a:t>và tạo một tệp mới.</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032340"/>
            <a:ext cx="7082130" cy="2700734"/>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C. kích hoạt </a:t>
            </a:r>
          </a:p>
          <a:p>
            <a:pPr algn="ctr">
              <a:lnSpc>
                <a:spcPct val="150000"/>
              </a:lnSpc>
            </a:pPr>
            <a:r>
              <a:rPr lang="vi-VN" sz="4000" dirty="0">
                <a:latin typeface="Arial" panose="020B0604020202020204" pitchFamily="34" charset="0"/>
                <a:cs typeface="Arial" panose="020B0604020202020204" pitchFamily="34" charset="0"/>
              </a:rPr>
              <a:t>phần mềm Microsoft Teams và tạo một tệp mới.</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126163"/>
            <a:ext cx="7082130" cy="2700734"/>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D. kích hoạt phần mềm Zoom và tạo một tệp mới.</a:t>
            </a:r>
          </a:p>
        </p:txBody>
      </p:sp>
      <p:sp>
        <p:nvSpPr>
          <p:cNvPr id="6" name="Freeform 39">
            <a:hlinkClick r:id="rId2" action="ppaction://hlinksldjump"/>
            <a:extLst>
              <a:ext uri="{FF2B5EF4-FFF2-40B4-BE49-F238E27FC236}">
                <a16:creationId xmlns:a16="http://schemas.microsoft.com/office/drawing/2014/main" id="{7EB925E9-0B03-FAB5-1891-66454D91C9CC}"/>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79930712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92D050"/>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5B9B7"/>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A4CD-7535-BA98-7704-D552D9652686}"/>
              </a:ext>
            </a:extLst>
          </p:cNvPr>
          <p:cNvSpPr>
            <a:spLocks noGrp="1"/>
          </p:cNvSpPr>
          <p:nvPr>
            <p:ph type="title"/>
          </p:nvPr>
        </p:nvSpPr>
        <p:spPr>
          <a:xfrm>
            <a:off x="801007" y="708630"/>
            <a:ext cx="16685986" cy="1143000"/>
          </a:xfrm>
        </p:spPr>
        <p:txBody>
          <a:bodyPr>
            <a:normAutofit/>
          </a:bodyPr>
          <a:lstStyle/>
          <a:p>
            <a:r>
              <a:rPr lang="vi-VN" sz="6000" b="1" dirty="0">
                <a:latin typeface="Arial" panose="020B0604020202020204" pitchFamily="34" charset="0"/>
                <a:cs typeface="Arial" panose="020B0604020202020204" pitchFamily="34" charset="0"/>
              </a:rPr>
              <a:t>KHỞI ĐỘNG</a:t>
            </a:r>
          </a:p>
        </p:txBody>
      </p:sp>
      <p:sp>
        <p:nvSpPr>
          <p:cNvPr id="4" name="Freeform 10">
            <a:extLst>
              <a:ext uri="{FF2B5EF4-FFF2-40B4-BE49-F238E27FC236}">
                <a16:creationId xmlns:a16="http://schemas.microsoft.com/office/drawing/2014/main" id="{E1FC20E6-602D-30D6-F871-4A404EB4C6C4}"/>
              </a:ext>
            </a:extLst>
          </p:cNvPr>
          <p:cNvSpPr/>
          <p:nvPr/>
        </p:nvSpPr>
        <p:spPr>
          <a:xfrm>
            <a:off x="582386" y="4878808"/>
            <a:ext cx="7454900" cy="5408191"/>
          </a:xfrm>
          <a:custGeom>
            <a:avLst/>
            <a:gdLst/>
            <a:ahLst/>
            <a:cxnLst/>
            <a:rect l="l" t="t" r="r" b="b"/>
            <a:pathLst>
              <a:path w="2656767" h="1927364">
                <a:moveTo>
                  <a:pt x="0" y="0"/>
                </a:moveTo>
                <a:lnTo>
                  <a:pt x="2656767" y="0"/>
                </a:lnTo>
                <a:lnTo>
                  <a:pt x="2656767" y="1927364"/>
                </a:lnTo>
                <a:lnTo>
                  <a:pt x="0" y="1927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rrow: Pentagon 4">
            <a:extLst>
              <a:ext uri="{FF2B5EF4-FFF2-40B4-BE49-F238E27FC236}">
                <a16:creationId xmlns:a16="http://schemas.microsoft.com/office/drawing/2014/main" id="{EF08CBBB-A80A-FCA1-A0A3-A3E6E261C085}"/>
              </a:ext>
            </a:extLst>
          </p:cNvPr>
          <p:cNvSpPr/>
          <p:nvPr/>
        </p:nvSpPr>
        <p:spPr>
          <a:xfrm>
            <a:off x="0" y="2346929"/>
            <a:ext cx="9144000" cy="1066800"/>
          </a:xfrm>
          <a:prstGeom prst="homePlate">
            <a:avLst/>
          </a:prstGeom>
          <a:solidFill>
            <a:srgbClr val="5CE1E6"/>
          </a:solidFill>
          <a:ln>
            <a:solidFill>
              <a:srgbClr val="5CE1E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lumMod val="95000"/>
                    <a:lumOff val="5000"/>
                  </a:schemeClr>
                </a:solidFill>
                <a:latin typeface="Arial" panose="020B0604020202020204" pitchFamily="34" charset="0"/>
                <a:cs typeface="Arial" panose="020B0604020202020204" pitchFamily="34" charset="0"/>
              </a:rPr>
              <a:t>Quan sát video và trả lời câu hỏi</a:t>
            </a:r>
          </a:p>
        </p:txBody>
      </p:sp>
      <p:pic>
        <p:nvPicPr>
          <p:cNvPr id="10" name="yt1s.com - - Trò chơi Powerpoint Thu hoạch cà rốt_720p">
            <a:hlinkClick r:id="" action="ppaction://media"/>
            <a:extLst>
              <a:ext uri="{FF2B5EF4-FFF2-40B4-BE49-F238E27FC236}">
                <a16:creationId xmlns:a16="http://schemas.microsoft.com/office/drawing/2014/main" id="{96DCBAC1-C241-0B25-2372-9381CD6697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83818" y="4995785"/>
            <a:ext cx="3852036" cy="2167016"/>
          </a:xfrm>
          <a:prstGeom prst="rect">
            <a:avLst/>
          </a:prstGeom>
        </p:spPr>
      </p:pic>
      <p:sp>
        <p:nvSpPr>
          <p:cNvPr id="12" name="Rectangle: Rounded Corners 11">
            <a:extLst>
              <a:ext uri="{FF2B5EF4-FFF2-40B4-BE49-F238E27FC236}">
                <a16:creationId xmlns:a16="http://schemas.microsoft.com/office/drawing/2014/main" id="{56BCBF49-F481-EC7C-BFDF-C7F0C0D8CCDE}"/>
              </a:ext>
            </a:extLst>
          </p:cNvPr>
          <p:cNvSpPr/>
          <p:nvPr/>
        </p:nvSpPr>
        <p:spPr>
          <a:xfrm>
            <a:off x="9906000" y="2337858"/>
            <a:ext cx="7222671" cy="2805642"/>
          </a:xfrm>
          <a:prstGeom prst="roundRect">
            <a:avLst>
              <a:gd name="adj" fmla="val 10976"/>
            </a:avLst>
          </a:prstGeom>
        </p:spPr>
        <p:style>
          <a:lnRef idx="2">
            <a:schemeClr val="accent6"/>
          </a:lnRef>
          <a:fillRef idx="1">
            <a:schemeClr val="lt1"/>
          </a:fillRef>
          <a:effectRef idx="0">
            <a:schemeClr val="accent6"/>
          </a:effectRef>
          <a:fontRef idx="minor">
            <a:schemeClr val="dk1"/>
          </a:fontRef>
        </p:style>
        <p:txBody>
          <a:bodyPr bIns="108000" rtlCol="0" anchor="ct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Em có thể tạo trò chơi giống như trong video bằng phần mềm nào sau đây?</a:t>
            </a:r>
            <a:endParaRPr lang="vi-VN" sz="3600" dirty="0">
              <a:effectLs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A0BC323-0EAE-F95B-CFE0-2DF01E157167}"/>
              </a:ext>
            </a:extLst>
          </p:cNvPr>
          <p:cNvSpPr/>
          <p:nvPr/>
        </p:nvSpPr>
        <p:spPr>
          <a:xfrm>
            <a:off x="9906000" y="5355392"/>
            <a:ext cx="7222671" cy="931107"/>
          </a:xfrm>
          <a:prstGeom prst="roundRect">
            <a:avLst/>
          </a:prstGeom>
        </p:spPr>
        <p:style>
          <a:lnRef idx="2">
            <a:schemeClr val="accent6"/>
          </a:lnRef>
          <a:fillRef idx="1">
            <a:schemeClr val="lt1"/>
          </a:fillRef>
          <a:effectRef idx="0">
            <a:schemeClr val="accent6"/>
          </a:effectRef>
          <a:fontRef idx="minor">
            <a:schemeClr val="dk1"/>
          </a:fontRef>
        </p:style>
        <p:txBody>
          <a:bodyPr lIns="1080000" rIns="144000" rtlCol="0" anchor="ctr"/>
          <a:lstStyle/>
          <a:p>
            <a:r>
              <a:rPr lang="vi-VN" sz="3600" dirty="0">
                <a:effectLst/>
                <a:latin typeface="Arial" panose="020B0604020202020204" pitchFamily="34" charset="0"/>
                <a:ea typeface="Calibri" panose="020F0502020204030204" pitchFamily="34" charset="0"/>
                <a:cs typeface="Arial" panose="020B0604020202020204" pitchFamily="34" charset="0"/>
              </a:rPr>
              <a:t>A. Microsoft Word.</a:t>
            </a:r>
            <a:endParaRPr lang="vi-VN" sz="3600" dirty="0">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52911A21-BE73-29E3-8B2C-2889AE68693E}"/>
              </a:ext>
            </a:extLst>
          </p:cNvPr>
          <p:cNvSpPr/>
          <p:nvPr/>
        </p:nvSpPr>
        <p:spPr>
          <a:xfrm>
            <a:off x="9906000" y="6544846"/>
            <a:ext cx="7222671" cy="931107"/>
          </a:xfrm>
          <a:prstGeom prst="roundRect">
            <a:avLst/>
          </a:prstGeom>
        </p:spPr>
        <p:style>
          <a:lnRef idx="2">
            <a:schemeClr val="accent6"/>
          </a:lnRef>
          <a:fillRef idx="1">
            <a:schemeClr val="lt1"/>
          </a:fillRef>
          <a:effectRef idx="0">
            <a:schemeClr val="accent6"/>
          </a:effectRef>
          <a:fontRef idx="minor">
            <a:schemeClr val="dk1"/>
          </a:fontRef>
        </p:style>
        <p:txBody>
          <a:bodyPr lIns="1080000" rIns="144000" rtlCol="0" anchor="ctr"/>
          <a:lstStyle/>
          <a:p>
            <a:r>
              <a:rPr lang="vi-VN" sz="3600" dirty="0">
                <a:effectLst/>
                <a:latin typeface="Arial" panose="020B0604020202020204" pitchFamily="34" charset="0"/>
                <a:ea typeface="Calibri" panose="020F0502020204030204" pitchFamily="34" charset="0"/>
                <a:cs typeface="Arial" panose="020B0604020202020204" pitchFamily="34" charset="0"/>
              </a:rPr>
              <a:t>B. Scratch.</a:t>
            </a:r>
            <a:endParaRPr lang="vi-VN" sz="3600" dirty="0">
              <a:effectLst/>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ACC68075-8500-940A-8CBA-A9A60EC0B47D}"/>
              </a:ext>
            </a:extLst>
          </p:cNvPr>
          <p:cNvSpPr/>
          <p:nvPr/>
        </p:nvSpPr>
        <p:spPr>
          <a:xfrm>
            <a:off x="9906000" y="7734300"/>
            <a:ext cx="7222671" cy="931107"/>
          </a:xfrm>
          <a:prstGeom prst="roundRect">
            <a:avLst/>
          </a:prstGeom>
        </p:spPr>
        <p:style>
          <a:lnRef idx="2">
            <a:schemeClr val="accent6"/>
          </a:lnRef>
          <a:fillRef idx="1">
            <a:schemeClr val="lt1"/>
          </a:fillRef>
          <a:effectRef idx="0">
            <a:schemeClr val="accent6"/>
          </a:effectRef>
          <a:fontRef idx="minor">
            <a:schemeClr val="dk1"/>
          </a:fontRef>
        </p:style>
        <p:txBody>
          <a:bodyPr lIns="1080000" rIns="144000" rtlCol="0" anchor="ctr"/>
          <a:lstStyle/>
          <a:p>
            <a:r>
              <a:rPr lang="vi-VN" sz="3600" dirty="0">
                <a:effectLst/>
                <a:latin typeface="Arial" panose="020B0604020202020204" pitchFamily="34" charset="0"/>
                <a:ea typeface="Calibri" panose="020F0502020204030204" pitchFamily="34" charset="0"/>
                <a:cs typeface="Arial" panose="020B0604020202020204" pitchFamily="34" charset="0"/>
              </a:rPr>
              <a:t>C. Rapid Typing.</a:t>
            </a:r>
            <a:endParaRPr lang="vi-VN" sz="3600" dirty="0">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68D484C8-0A3B-22DA-A65E-1AC4785217A1}"/>
              </a:ext>
            </a:extLst>
          </p:cNvPr>
          <p:cNvSpPr/>
          <p:nvPr/>
        </p:nvSpPr>
        <p:spPr>
          <a:xfrm>
            <a:off x="9906000" y="8923754"/>
            <a:ext cx="7222671" cy="931107"/>
          </a:xfrm>
          <a:prstGeom prst="roundRect">
            <a:avLst/>
          </a:prstGeom>
        </p:spPr>
        <p:style>
          <a:lnRef idx="2">
            <a:schemeClr val="accent6"/>
          </a:lnRef>
          <a:fillRef idx="1">
            <a:schemeClr val="lt1"/>
          </a:fillRef>
          <a:effectRef idx="0">
            <a:schemeClr val="accent6"/>
          </a:effectRef>
          <a:fontRef idx="minor">
            <a:schemeClr val="dk1"/>
          </a:fontRef>
        </p:style>
        <p:txBody>
          <a:bodyPr lIns="1080000" rIns="144000" rtlCol="0" anchor="ctr"/>
          <a:lstStyle/>
          <a:p>
            <a:r>
              <a:rPr lang="vi-VN" sz="3600" dirty="0">
                <a:effectLst/>
                <a:latin typeface="Arial" panose="020B0604020202020204" pitchFamily="34" charset="0"/>
                <a:ea typeface="Calibri" panose="020F0502020204030204" pitchFamily="34" charset="0"/>
                <a:cs typeface="Arial" panose="020B0604020202020204" pitchFamily="34" charset="0"/>
              </a:rPr>
              <a:t>D. Microsoft PowerPoint.</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8266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57873" fill="hold"/>
                                        <p:tgtEl>
                                          <p:spTgt spid="10"/>
                                        </p:tgtEl>
                                      </p:cBhvr>
                                    </p:cmd>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0"/>
                                        </p:tgtEl>
                                      </p:cBhvr>
                                    </p:cmd>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3"/>
                                        </p:tgtEl>
                                        <p:attrNameLst>
                                          <p:attrName>fillcolor</p:attrName>
                                        </p:attrNameLst>
                                      </p:cBhvr>
                                      <p:to>
                                        <a:srgbClr val="D99694"/>
                                      </p:to>
                                    </p:animClr>
                                    <p:set>
                                      <p:cBhvr>
                                        <p:cTn id="48" dur="500" fill="hold"/>
                                        <p:tgtEl>
                                          <p:spTgt spid="13"/>
                                        </p:tgtEl>
                                        <p:attrNameLst>
                                          <p:attrName>fill.type</p:attrName>
                                        </p:attrNameLst>
                                      </p:cBhvr>
                                      <p:to>
                                        <p:strVal val="solid"/>
                                      </p:to>
                                    </p:set>
                                    <p:set>
                                      <p:cBhvr>
                                        <p:cTn id="49"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6"/>
                                        </p:tgtEl>
                                        <p:attrNameLst>
                                          <p:attrName>fillcolor</p:attrName>
                                        </p:attrNameLst>
                                      </p:cBhvr>
                                      <p:to>
                                        <a:srgbClr val="D99694"/>
                                      </p:to>
                                    </p:animClr>
                                    <p:set>
                                      <p:cBhvr>
                                        <p:cTn id="55" dur="500" fill="hold"/>
                                        <p:tgtEl>
                                          <p:spTgt spid="16"/>
                                        </p:tgtEl>
                                        <p:attrNameLst>
                                          <p:attrName>fill.type</p:attrName>
                                        </p:attrNameLst>
                                      </p:cBhvr>
                                      <p:to>
                                        <p:strVal val="solid"/>
                                      </p:to>
                                    </p:set>
                                    <p:set>
                                      <p:cBhvr>
                                        <p:cTn id="56"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7"/>
                                        </p:tgtEl>
                                        <p:attrNameLst>
                                          <p:attrName>fillcolor</p:attrName>
                                        </p:attrNameLst>
                                      </p:cBhvr>
                                      <p:to>
                                        <a:srgbClr val="D99694"/>
                                      </p:to>
                                    </p:animClr>
                                    <p:set>
                                      <p:cBhvr>
                                        <p:cTn id="62" dur="500" fill="hold"/>
                                        <p:tgtEl>
                                          <p:spTgt spid="17"/>
                                        </p:tgtEl>
                                        <p:attrNameLst>
                                          <p:attrName>fill.type</p:attrName>
                                        </p:attrNameLst>
                                      </p:cBhvr>
                                      <p:to>
                                        <p:strVal val="solid"/>
                                      </p:to>
                                    </p:set>
                                    <p:set>
                                      <p:cBhvr>
                                        <p:cTn id="63"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8"/>
                                        </p:tgtEl>
                                        <p:attrNameLst>
                                          <p:attrName>fillcolor</p:attrName>
                                        </p:attrNameLst>
                                      </p:cBhvr>
                                      <p:to>
                                        <a:srgbClr val="92D050"/>
                                      </p:to>
                                    </p:animClr>
                                    <p:set>
                                      <p:cBhvr>
                                        <p:cTn id="69" dur="500" fill="hold"/>
                                        <p:tgtEl>
                                          <p:spTgt spid="18"/>
                                        </p:tgtEl>
                                        <p:attrNameLst>
                                          <p:attrName>fill.type</p:attrName>
                                        </p:attrNameLst>
                                      </p:cBhvr>
                                      <p:to>
                                        <p:strVal val="solid"/>
                                      </p:to>
                                    </p:set>
                                    <p:set>
                                      <p:cBhvr>
                                        <p:cTn id="70"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5" grpId="0" animBg="1"/>
      <p:bldP spid="12" grpId="0" animBg="1"/>
      <p:bldP spid="13"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FC000"/>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rgbClr val="FFFFB9"/>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dirty="0">
                <a:latin typeface="Arial" panose="020B0604020202020204" pitchFamily="34" charset="0"/>
                <a:cs typeface="Arial" panose="020B0604020202020204" pitchFamily="34" charset="0"/>
              </a:rPr>
              <a:t>Trang xuất hiện đầu tiên khi truy cập vào website là</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71" y="3197245"/>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truyện dân gian.</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71" y="6285906"/>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B. truyện ngụ ngôn.</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9601200" y="3192083"/>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C. cổ tích Việt Nam.</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9601200" y="6285906"/>
            <a:ext cx="7082130" cy="2381248"/>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D. trang chủ.</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sp>
        <p:nvSpPr>
          <p:cNvPr id="3" name="Freeform 39">
            <a:hlinkClick r:id="rId2" action="ppaction://hlinksldjump"/>
            <a:extLst>
              <a:ext uri="{FF2B5EF4-FFF2-40B4-BE49-F238E27FC236}">
                <a16:creationId xmlns:a16="http://schemas.microsoft.com/office/drawing/2014/main" id="{B8C10F8B-10DC-D7B3-1B58-4685E74F85F7}"/>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73368715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5B9B7"/>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E5B9B7"/>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92D050"/>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391" y="769582"/>
            <a:ext cx="16373217" cy="8747835"/>
            <a:chOff x="0" y="0"/>
            <a:chExt cx="21830956" cy="11663780"/>
          </a:xfrm>
        </p:grpSpPr>
        <p:sp>
          <p:nvSpPr>
            <p:cNvPr id="4" name="Freeform 4"/>
            <p:cNvSpPr/>
            <p:nvPr/>
          </p:nvSpPr>
          <p:spPr>
            <a:xfrm>
              <a:off x="0" y="0"/>
              <a:ext cx="21830956" cy="11663780"/>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chemeClr val="accent6"/>
            </a:solidFill>
            <a:ln cap="rnd">
              <a:noFill/>
              <a:prstDash val="solid"/>
              <a:round/>
            </a:ln>
          </p:spPr>
        </p:sp>
        <p:sp>
          <p:nvSpPr>
            <p:cNvPr id="7" name="Freeform 7"/>
            <p:cNvSpPr/>
            <p:nvPr/>
          </p:nvSpPr>
          <p:spPr>
            <a:xfrm>
              <a:off x="195688" y="191218"/>
              <a:ext cx="21439580" cy="11281344"/>
            </a:xfrm>
            <a:custGeom>
              <a:avLst/>
              <a:gdLst/>
              <a:ahLst/>
              <a:cxnLst/>
              <a:rect l="l" t="t" r="r" b="b"/>
              <a:pathLst>
                <a:path w="6256521" h="3292134">
                  <a:moveTo>
                    <a:pt x="14444" y="0"/>
                  </a:moveTo>
                  <a:lnTo>
                    <a:pt x="6242077" y="0"/>
                  </a:lnTo>
                  <a:cubicBezTo>
                    <a:pt x="6250054" y="0"/>
                    <a:pt x="6256521" y="6467"/>
                    <a:pt x="6256521" y="14444"/>
                  </a:cubicBezTo>
                  <a:lnTo>
                    <a:pt x="6256521" y="3277690"/>
                  </a:lnTo>
                  <a:cubicBezTo>
                    <a:pt x="6256521" y="3281521"/>
                    <a:pt x="6254999" y="3285194"/>
                    <a:pt x="6252290" y="3287903"/>
                  </a:cubicBezTo>
                  <a:cubicBezTo>
                    <a:pt x="6249581" y="3290612"/>
                    <a:pt x="6245908" y="3292134"/>
                    <a:pt x="6242077" y="3292134"/>
                  </a:cubicBezTo>
                  <a:lnTo>
                    <a:pt x="14444" y="3292134"/>
                  </a:lnTo>
                  <a:cubicBezTo>
                    <a:pt x="10613" y="3292134"/>
                    <a:pt x="6939" y="3290612"/>
                    <a:pt x="4231" y="3287903"/>
                  </a:cubicBezTo>
                  <a:cubicBezTo>
                    <a:pt x="1522" y="3285194"/>
                    <a:pt x="0" y="3281521"/>
                    <a:pt x="0" y="3277690"/>
                  </a:cubicBezTo>
                  <a:lnTo>
                    <a:pt x="0" y="14444"/>
                  </a:lnTo>
                  <a:cubicBezTo>
                    <a:pt x="0" y="6467"/>
                    <a:pt x="6467" y="0"/>
                    <a:pt x="14444" y="0"/>
                  </a:cubicBezTo>
                  <a:close/>
                </a:path>
              </a:pathLst>
            </a:custGeom>
            <a:solidFill>
              <a:schemeClr val="accent6">
                <a:lumMod val="20000"/>
                <a:lumOff val="80000"/>
              </a:schemeClr>
            </a:solidFill>
            <a:ln w="47625" cap="rnd">
              <a:solidFill>
                <a:srgbClr val="1A1E2D"/>
              </a:solidFill>
              <a:prstDash val="lgDash"/>
              <a:round/>
            </a:ln>
          </p:spPr>
        </p:sp>
      </p:grpSp>
      <p:sp>
        <p:nvSpPr>
          <p:cNvPr id="32" name="Title 31">
            <a:extLst>
              <a:ext uri="{FF2B5EF4-FFF2-40B4-BE49-F238E27FC236}">
                <a16:creationId xmlns:a16="http://schemas.microsoft.com/office/drawing/2014/main" id="{40AB5E62-7E0C-D138-70FA-88DFCEE2AF41}"/>
              </a:ext>
            </a:extLst>
          </p:cNvPr>
          <p:cNvSpPr>
            <a:spLocks noGrp="1"/>
          </p:cNvSpPr>
          <p:nvPr>
            <p:ph type="title"/>
          </p:nvPr>
        </p:nvSpPr>
        <p:spPr>
          <a:xfrm>
            <a:off x="1604668" y="1372396"/>
            <a:ext cx="15078662" cy="1659944"/>
          </a:xfrm>
        </p:spPr>
        <p:txBody>
          <a:bodyPr>
            <a:noAutofit/>
          </a:body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Lệnh</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Insert → Picture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endParaRPr lang="vi-VN" dirty="0">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90B61AFA-EF15-B7A2-D310-39F51746FCF7}"/>
              </a:ext>
            </a:extLst>
          </p:cNvPr>
          <p:cNvSpPr/>
          <p:nvPr/>
        </p:nvSpPr>
        <p:spPr>
          <a:xfrm>
            <a:off x="1604668" y="3197245"/>
            <a:ext cx="7005929"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mới</a:t>
            </a:r>
            <a:r>
              <a:rPr lang="en-US" sz="4400" dirty="0">
                <a:latin typeface="Arial" panose="020B0604020202020204" pitchFamily="34" charset="0"/>
                <a:cs typeface="Arial" panose="020B0604020202020204" pitchFamily="34" charset="0"/>
              </a:rPr>
              <a:t>.</a:t>
            </a:r>
          </a:p>
        </p:txBody>
      </p:sp>
      <p:sp>
        <p:nvSpPr>
          <p:cNvPr id="34" name="Rectangle: Rounded Corners 33">
            <a:extLst>
              <a:ext uri="{FF2B5EF4-FFF2-40B4-BE49-F238E27FC236}">
                <a16:creationId xmlns:a16="http://schemas.microsoft.com/office/drawing/2014/main" id="{C068722E-4922-DBCC-714F-1363BF3FF7FB}"/>
              </a:ext>
            </a:extLst>
          </p:cNvPr>
          <p:cNvSpPr/>
          <p:nvPr/>
        </p:nvSpPr>
        <p:spPr>
          <a:xfrm>
            <a:off x="1604668" y="6285906"/>
            <a:ext cx="7005929"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B. định dạng kiểu chữ.</a:t>
            </a:r>
          </a:p>
        </p:txBody>
      </p:sp>
      <p:sp>
        <p:nvSpPr>
          <p:cNvPr id="35" name="Rectangle: Rounded Corners 34">
            <a:extLst>
              <a:ext uri="{FF2B5EF4-FFF2-40B4-BE49-F238E27FC236}">
                <a16:creationId xmlns:a16="http://schemas.microsoft.com/office/drawing/2014/main" id="{47969B70-9491-C2AE-E240-974D880B5CC2}"/>
              </a:ext>
            </a:extLst>
          </p:cNvPr>
          <p:cNvSpPr/>
          <p:nvPr/>
        </p:nvSpPr>
        <p:spPr>
          <a:xfrm>
            <a:off x="8991600" y="3192083"/>
            <a:ext cx="76917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C. chèn ảnh vào trang chiếu.</a:t>
            </a:r>
          </a:p>
        </p:txBody>
      </p:sp>
      <p:sp>
        <p:nvSpPr>
          <p:cNvPr id="36" name="Rectangle: Rounded Corners 35">
            <a:extLst>
              <a:ext uri="{FF2B5EF4-FFF2-40B4-BE49-F238E27FC236}">
                <a16:creationId xmlns:a16="http://schemas.microsoft.com/office/drawing/2014/main" id="{E14CDA40-9E20-27A1-B66B-883AD5A769CA}"/>
              </a:ext>
            </a:extLst>
          </p:cNvPr>
          <p:cNvSpPr/>
          <p:nvPr/>
        </p:nvSpPr>
        <p:spPr>
          <a:xfrm>
            <a:off x="8991600" y="6285906"/>
            <a:ext cx="7691730" cy="2381248"/>
          </a:xfrm>
          <a:prstGeom prst="roundRect">
            <a:avLst/>
          </a:prstGeom>
          <a:solidFill>
            <a:schemeClr val="bg1"/>
          </a:solidFill>
          <a:ln>
            <a:solidFill>
              <a:schemeClr val="accent6"/>
            </a:solidFill>
          </a:ln>
        </p:spPr>
        <p:style>
          <a:lnRef idx="2">
            <a:schemeClr val="accent1"/>
          </a:lnRef>
          <a:fillRef idx="1">
            <a:schemeClr val="lt1"/>
          </a:fillRef>
          <a:effectRef idx="0">
            <a:schemeClr val="accent1"/>
          </a:effectRef>
          <a:fontRef idx="minor">
            <a:schemeClr val="dk1"/>
          </a:fontRef>
        </p:style>
        <p:txBody>
          <a:bodyPr bIns="108000" rtlCol="0" anchor="ctr"/>
          <a:lstStyle/>
          <a:p>
            <a:pPr algn="ctr"/>
            <a:r>
              <a:rPr lang="vi-VN" sz="4400" dirty="0">
                <a:latin typeface="Arial" panose="020B0604020202020204" pitchFamily="34" charset="0"/>
                <a:cs typeface="Arial" panose="020B0604020202020204" pitchFamily="34" charset="0"/>
              </a:rPr>
              <a:t>D. định dạng cỡ chữ.</a:t>
            </a:r>
          </a:p>
        </p:txBody>
      </p:sp>
      <p:sp>
        <p:nvSpPr>
          <p:cNvPr id="6" name="Freeform 39">
            <a:hlinkClick r:id="rId2" action="ppaction://hlinksldjump"/>
            <a:extLst>
              <a:ext uri="{FF2B5EF4-FFF2-40B4-BE49-F238E27FC236}">
                <a16:creationId xmlns:a16="http://schemas.microsoft.com/office/drawing/2014/main" id="{ACBB6D9D-C30F-226A-4442-C24A4955E3AB}"/>
              </a:ext>
            </a:extLst>
          </p:cNvPr>
          <p:cNvSpPr/>
          <p:nvPr/>
        </p:nvSpPr>
        <p:spPr>
          <a:xfrm>
            <a:off x="17172956" y="9233670"/>
            <a:ext cx="975464" cy="769730"/>
          </a:xfrm>
          <a:custGeom>
            <a:avLst/>
            <a:gdLst/>
            <a:ahLst/>
            <a:cxnLst/>
            <a:rect l="l" t="t" r="r" b="b"/>
            <a:pathLst>
              <a:path w="1561154" h="1231893">
                <a:moveTo>
                  <a:pt x="0" y="0"/>
                </a:moveTo>
                <a:lnTo>
                  <a:pt x="1561154" y="0"/>
                </a:lnTo>
                <a:lnTo>
                  <a:pt x="1561154" y="1231892"/>
                </a:lnTo>
                <a:lnTo>
                  <a:pt x="0" y="1231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01961732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3"/>
                                        </p:tgtEl>
                                        <p:attrNameLst>
                                          <p:attrName>fillcolor</p:attrName>
                                        </p:attrNameLst>
                                      </p:cBhvr>
                                      <p:to>
                                        <a:srgbClr val="D99694"/>
                                      </p:to>
                                    </p:animClr>
                                    <p:set>
                                      <p:cBhvr>
                                        <p:cTn id="22" dur="500" fill="hold"/>
                                        <p:tgtEl>
                                          <p:spTgt spid="33"/>
                                        </p:tgtEl>
                                        <p:attrNameLst>
                                          <p:attrName>fill.type</p:attrName>
                                        </p:attrNameLst>
                                      </p:cBhvr>
                                      <p:to>
                                        <p:strVal val="solid"/>
                                      </p:to>
                                    </p:set>
                                    <p:set>
                                      <p:cBhvr>
                                        <p:cTn id="23" dur="5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4"/>
                                        </p:tgtEl>
                                        <p:attrNameLst>
                                          <p:attrName>fillcolor</p:attrName>
                                        </p:attrNameLst>
                                      </p:cBhvr>
                                      <p:to>
                                        <a:srgbClr val="E5B9B7"/>
                                      </p:to>
                                    </p:animClr>
                                    <p:set>
                                      <p:cBhvr>
                                        <p:cTn id="29" dur="500" fill="hold"/>
                                        <p:tgtEl>
                                          <p:spTgt spid="34"/>
                                        </p:tgtEl>
                                        <p:attrNameLst>
                                          <p:attrName>fill.type</p:attrName>
                                        </p:attrNameLst>
                                      </p:cBhvr>
                                      <p:to>
                                        <p:strVal val="solid"/>
                                      </p:to>
                                    </p:set>
                                    <p:set>
                                      <p:cBhvr>
                                        <p:cTn id="3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5"/>
                                        </p:tgtEl>
                                        <p:attrNameLst>
                                          <p:attrName>fillcolor</p:attrName>
                                        </p:attrNameLst>
                                      </p:cBhvr>
                                      <p:to>
                                        <a:srgbClr val="92D050"/>
                                      </p:to>
                                    </p:animClr>
                                    <p:set>
                                      <p:cBhvr>
                                        <p:cTn id="36" dur="500" fill="hold"/>
                                        <p:tgtEl>
                                          <p:spTgt spid="35"/>
                                        </p:tgtEl>
                                        <p:attrNameLst>
                                          <p:attrName>fill.type</p:attrName>
                                        </p:attrNameLst>
                                      </p:cBhvr>
                                      <p:to>
                                        <p:strVal val="solid"/>
                                      </p:to>
                                    </p:set>
                                    <p:set>
                                      <p:cBhvr>
                                        <p:cTn id="3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6"/>
                                        </p:tgtEl>
                                        <p:attrNameLst>
                                          <p:attrName>fillcolor</p:attrName>
                                        </p:attrNameLst>
                                      </p:cBhvr>
                                      <p:to>
                                        <a:srgbClr val="E5B9B7"/>
                                      </p:to>
                                    </p:animClr>
                                    <p:set>
                                      <p:cBhvr>
                                        <p:cTn id="43" dur="500" fill="hold"/>
                                        <p:tgtEl>
                                          <p:spTgt spid="36"/>
                                        </p:tgtEl>
                                        <p:attrNameLst>
                                          <p:attrName>fill.type</p:attrName>
                                        </p:attrNameLst>
                                      </p:cBhvr>
                                      <p:to>
                                        <p:strVal val="solid"/>
                                      </p:to>
                                    </p:set>
                                    <p:set>
                                      <p:cBhvr>
                                        <p:cTn id="4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CE1E6"/>
        </a:solidFill>
        <a:effectLst/>
      </p:bgPr>
    </p:bg>
    <p:spTree>
      <p:nvGrpSpPr>
        <p:cNvPr id="1" name=""/>
        <p:cNvGrpSpPr/>
        <p:nvPr/>
      </p:nvGrpSpPr>
      <p:grpSpPr>
        <a:xfrm>
          <a:off x="0" y="0"/>
          <a:ext cx="0" cy="0"/>
          <a:chOff x="0" y="0"/>
          <a:chExt cx="0" cy="0"/>
        </a:xfrm>
      </p:grpSpPr>
      <p:sp>
        <p:nvSpPr>
          <p:cNvPr id="3" name="Freeform 3"/>
          <p:cNvSpPr/>
          <p:nvPr/>
        </p:nvSpPr>
        <p:spPr>
          <a:xfrm>
            <a:off x="0" y="0"/>
            <a:ext cx="7521262" cy="10287000"/>
          </a:xfrm>
          <a:custGeom>
            <a:avLst/>
            <a:gdLst/>
            <a:ahLst/>
            <a:cxnLst/>
            <a:rect l="l" t="t" r="r" b="b"/>
            <a:pathLst>
              <a:path w="1980909" h="2709333">
                <a:moveTo>
                  <a:pt x="0" y="0"/>
                </a:moveTo>
                <a:lnTo>
                  <a:pt x="1980909" y="0"/>
                </a:lnTo>
                <a:lnTo>
                  <a:pt x="1980909" y="2709333"/>
                </a:lnTo>
                <a:lnTo>
                  <a:pt x="0" y="2709333"/>
                </a:lnTo>
                <a:close/>
              </a:path>
            </a:pathLst>
          </a:custGeom>
          <a:solidFill>
            <a:srgbClr val="0A8799"/>
          </a:solidFill>
        </p:spPr>
      </p:sp>
      <p:sp>
        <p:nvSpPr>
          <p:cNvPr id="11" name="Title 10">
            <a:extLst>
              <a:ext uri="{FF2B5EF4-FFF2-40B4-BE49-F238E27FC236}">
                <a16:creationId xmlns:a16="http://schemas.microsoft.com/office/drawing/2014/main" id="{AEF3A847-DD43-5F44-B949-7DC8715ACDAB}"/>
              </a:ext>
            </a:extLst>
          </p:cNvPr>
          <p:cNvSpPr>
            <a:spLocks noGrp="1"/>
          </p:cNvSpPr>
          <p:nvPr>
            <p:ph type="title"/>
          </p:nvPr>
        </p:nvSpPr>
        <p:spPr>
          <a:xfrm>
            <a:off x="407831" y="1945611"/>
            <a:ext cx="6705600" cy="1143000"/>
          </a:xfrm>
        </p:spPr>
        <p:txBody>
          <a:bodyPr>
            <a:normAutofit/>
          </a:bodyPr>
          <a:lstStyle/>
          <a:p>
            <a:r>
              <a:rPr lang="vi-VN" sz="6000" b="1" dirty="0">
                <a:solidFill>
                  <a:schemeClr val="bg1"/>
                </a:solidFill>
                <a:latin typeface="Arial" panose="020B0604020202020204" pitchFamily="34" charset="0"/>
                <a:cs typeface="Arial" panose="020B0604020202020204" pitchFamily="34" charset="0"/>
              </a:rPr>
              <a:t>VẬN DỤNG</a:t>
            </a:r>
          </a:p>
        </p:txBody>
      </p:sp>
      <p:sp>
        <p:nvSpPr>
          <p:cNvPr id="12" name="Freeform 22">
            <a:extLst>
              <a:ext uri="{FF2B5EF4-FFF2-40B4-BE49-F238E27FC236}">
                <a16:creationId xmlns:a16="http://schemas.microsoft.com/office/drawing/2014/main" id="{0468FDB0-99FC-F7B4-1958-AB7CD8C27716}"/>
              </a:ext>
            </a:extLst>
          </p:cNvPr>
          <p:cNvSpPr/>
          <p:nvPr/>
        </p:nvSpPr>
        <p:spPr>
          <a:xfrm>
            <a:off x="985709" y="3467100"/>
            <a:ext cx="5549843" cy="5660701"/>
          </a:xfrm>
          <a:custGeom>
            <a:avLst/>
            <a:gdLst/>
            <a:ahLst/>
            <a:cxnLst/>
            <a:rect l="l" t="t" r="r" b="b"/>
            <a:pathLst>
              <a:path w="1334425" h="1361080">
                <a:moveTo>
                  <a:pt x="0" y="0"/>
                </a:moveTo>
                <a:lnTo>
                  <a:pt x="1334425" y="0"/>
                </a:lnTo>
                <a:lnTo>
                  <a:pt x="1334425" y="1361080"/>
                </a:lnTo>
                <a:lnTo>
                  <a:pt x="0" y="1361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2">
            <a:extLst>
              <a:ext uri="{FF2B5EF4-FFF2-40B4-BE49-F238E27FC236}">
                <a16:creationId xmlns:a16="http://schemas.microsoft.com/office/drawing/2014/main" id="{F399E90E-B576-DBEA-67A5-B0BDE2777B58}"/>
              </a:ext>
            </a:extLst>
          </p:cNvPr>
          <p:cNvGrpSpPr/>
          <p:nvPr/>
        </p:nvGrpSpPr>
        <p:grpSpPr>
          <a:xfrm>
            <a:off x="8500976" y="2552700"/>
            <a:ext cx="8948824" cy="6896101"/>
            <a:chOff x="1661874" y="2978971"/>
            <a:chExt cx="6635638" cy="5113522"/>
          </a:xfrm>
        </p:grpSpPr>
        <p:sp>
          <p:nvSpPr>
            <p:cNvPr id="14" name="Rectangle: Rounded Corners 13">
              <a:extLst>
                <a:ext uri="{FF2B5EF4-FFF2-40B4-BE49-F238E27FC236}">
                  <a16:creationId xmlns:a16="http://schemas.microsoft.com/office/drawing/2014/main" id="{DDA2964D-7D22-22D5-88D3-45293F242869}"/>
                </a:ext>
              </a:extLst>
            </p:cNvPr>
            <p:cNvSpPr/>
            <p:nvPr/>
          </p:nvSpPr>
          <p:spPr>
            <a:xfrm>
              <a:off x="2057395" y="3286845"/>
              <a:ext cx="6240117" cy="4805648"/>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Sau khi học về cách phòng chống đuối nước, em muốn tạo một bài trình chiếu hoặc một áp phích tuyên truyền các thông tin đó. Em hãy sử dụng phần mềm thích hợp để tạo được sản phẩm.</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5" name="Freeform 7">
              <a:extLst>
                <a:ext uri="{FF2B5EF4-FFF2-40B4-BE49-F238E27FC236}">
                  <a16:creationId xmlns:a16="http://schemas.microsoft.com/office/drawing/2014/main" id="{BBEBC01B-3A74-D7B8-4D57-73AA3ADCB94C}"/>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6" name="Arrow: Pentagon 15">
            <a:extLst>
              <a:ext uri="{FF2B5EF4-FFF2-40B4-BE49-F238E27FC236}">
                <a16:creationId xmlns:a16="http://schemas.microsoft.com/office/drawing/2014/main" id="{5F152AA3-43D8-1BE9-3B24-6463FD13087D}"/>
              </a:ext>
            </a:extLst>
          </p:cNvPr>
          <p:cNvSpPr/>
          <p:nvPr/>
        </p:nvSpPr>
        <p:spPr>
          <a:xfrm>
            <a:off x="7239000" y="794658"/>
            <a:ext cx="7521262" cy="1066800"/>
          </a:xfrm>
          <a:prstGeom prst="homePlate">
            <a:avLst/>
          </a:prstGeom>
          <a:solidFill>
            <a:srgbClr val="0A8799"/>
          </a:solidFill>
          <a:ln w="6350">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THẢO LUẬN NHÓM ĐÔI</a:t>
            </a:r>
            <a:endParaRPr lang="vi-VN" sz="4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4" name="Freeform 4"/>
          <p:cNvSpPr/>
          <p:nvPr/>
        </p:nvSpPr>
        <p:spPr>
          <a:xfrm rot="3174012">
            <a:off x="173829" y="-19707"/>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itle 5">
            <a:extLst>
              <a:ext uri="{FF2B5EF4-FFF2-40B4-BE49-F238E27FC236}">
                <a16:creationId xmlns:a16="http://schemas.microsoft.com/office/drawing/2014/main" id="{05034D77-E175-F194-16D6-A2A8EA9C3E84}"/>
              </a:ext>
            </a:extLst>
          </p:cNvPr>
          <p:cNvSpPr>
            <a:spLocks noGrp="1"/>
          </p:cNvSpPr>
          <p:nvPr>
            <p:ph type="title"/>
          </p:nvPr>
        </p:nvSpPr>
        <p:spPr>
          <a:xfrm>
            <a:off x="647700" y="723900"/>
            <a:ext cx="16992600"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Tham khảo một số sản phẩm tuyên truyền </a:t>
            </a:r>
          </a:p>
        </p:txBody>
      </p:sp>
      <p:pic>
        <p:nvPicPr>
          <p:cNvPr id="6146" name="Picture 2" descr="Tuyên truyền phòng, chống đuối nước cho học sinh - Cổng thông tin điện tử  huyện Châu Đức, tỉnh Bà Rịa - Vũng Tàu">
            <a:extLst>
              <a:ext uri="{FF2B5EF4-FFF2-40B4-BE49-F238E27FC236}">
                <a16:creationId xmlns:a16="http://schemas.microsoft.com/office/drawing/2014/main" id="{23C148B3-FBAD-7BAE-6D74-8BE12DFB7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725" y="2552700"/>
            <a:ext cx="12275070" cy="6899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Freeform 4">
            <a:extLst>
              <a:ext uri="{FF2B5EF4-FFF2-40B4-BE49-F238E27FC236}">
                <a16:creationId xmlns:a16="http://schemas.microsoft.com/office/drawing/2014/main" id="{6B25DCD3-CE78-0154-BD7E-BB35D87C6270}"/>
              </a:ext>
            </a:extLst>
          </p:cNvPr>
          <p:cNvSpPr/>
          <p:nvPr/>
        </p:nvSpPr>
        <p:spPr>
          <a:xfrm rot="18425988" flipH="1">
            <a:off x="16242438" y="-19708"/>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Rectangle: Rounded Corners 7">
            <a:extLst>
              <a:ext uri="{FF2B5EF4-FFF2-40B4-BE49-F238E27FC236}">
                <a16:creationId xmlns:a16="http://schemas.microsoft.com/office/drawing/2014/main" id="{2F01A599-A1F7-C960-374C-FD5BCF30B3C0}"/>
              </a:ext>
            </a:extLst>
          </p:cNvPr>
          <p:cNvSpPr/>
          <p:nvPr/>
        </p:nvSpPr>
        <p:spPr>
          <a:xfrm>
            <a:off x="14045052" y="2552700"/>
            <a:ext cx="3281378" cy="6899218"/>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Sản phẩm t</a:t>
            </a:r>
            <a:r>
              <a:rPr lang="vi-VN" sz="400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hực trạng đuối nước hiện nay </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500"/>
                                        <p:tgtEl>
                                          <p:spTgt spid="6146"/>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4" name="Freeform 4"/>
          <p:cNvSpPr/>
          <p:nvPr/>
        </p:nvSpPr>
        <p:spPr>
          <a:xfrm rot="3174012">
            <a:off x="173829" y="-19707"/>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itle 5">
            <a:extLst>
              <a:ext uri="{FF2B5EF4-FFF2-40B4-BE49-F238E27FC236}">
                <a16:creationId xmlns:a16="http://schemas.microsoft.com/office/drawing/2014/main" id="{05034D77-E175-F194-16D6-A2A8EA9C3E84}"/>
              </a:ext>
            </a:extLst>
          </p:cNvPr>
          <p:cNvSpPr>
            <a:spLocks noGrp="1"/>
          </p:cNvSpPr>
          <p:nvPr>
            <p:ph type="title"/>
          </p:nvPr>
        </p:nvSpPr>
        <p:spPr>
          <a:xfrm>
            <a:off x="647700" y="723900"/>
            <a:ext cx="16992600"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Tham khảo một số sản phẩm tuyên truyền </a:t>
            </a:r>
          </a:p>
        </p:txBody>
      </p:sp>
      <p:pic>
        <p:nvPicPr>
          <p:cNvPr id="6146" name="Picture 2">
            <a:extLst>
              <a:ext uri="{FF2B5EF4-FFF2-40B4-BE49-F238E27FC236}">
                <a16:creationId xmlns:a16="http://schemas.microsoft.com/office/drawing/2014/main" id="{23C148B3-FBAD-7BAE-6D74-8BE12DFB7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43621" y="2552700"/>
            <a:ext cx="12265278" cy="6899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Freeform 4">
            <a:extLst>
              <a:ext uri="{FF2B5EF4-FFF2-40B4-BE49-F238E27FC236}">
                <a16:creationId xmlns:a16="http://schemas.microsoft.com/office/drawing/2014/main" id="{6B25DCD3-CE78-0154-BD7E-BB35D87C6270}"/>
              </a:ext>
            </a:extLst>
          </p:cNvPr>
          <p:cNvSpPr/>
          <p:nvPr/>
        </p:nvSpPr>
        <p:spPr>
          <a:xfrm rot="18425988" flipH="1">
            <a:off x="16242438" y="-19708"/>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Rectangle: Rounded Corners 7">
            <a:extLst>
              <a:ext uri="{FF2B5EF4-FFF2-40B4-BE49-F238E27FC236}">
                <a16:creationId xmlns:a16="http://schemas.microsoft.com/office/drawing/2014/main" id="{2F01A599-A1F7-C960-374C-FD5BCF30B3C0}"/>
              </a:ext>
            </a:extLst>
          </p:cNvPr>
          <p:cNvSpPr/>
          <p:nvPr/>
        </p:nvSpPr>
        <p:spPr>
          <a:xfrm>
            <a:off x="14045052" y="2552700"/>
            <a:ext cx="3281378" cy="6899218"/>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Sản phẩm tuyên truyền phòng chống </a:t>
            </a:r>
          </a:p>
          <a:p>
            <a:pPr algn="ctr">
              <a:lnSpc>
                <a:spcPct val="150000"/>
              </a:lnSpc>
            </a:pPr>
            <a:r>
              <a:rPr lang="vi-VN" sz="4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đuối nước</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229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500"/>
                                        <p:tgtEl>
                                          <p:spTgt spid="6146"/>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4" name="Freeform 4"/>
          <p:cNvSpPr/>
          <p:nvPr/>
        </p:nvSpPr>
        <p:spPr>
          <a:xfrm rot="3174012">
            <a:off x="173829" y="-19707"/>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itle 5">
            <a:extLst>
              <a:ext uri="{FF2B5EF4-FFF2-40B4-BE49-F238E27FC236}">
                <a16:creationId xmlns:a16="http://schemas.microsoft.com/office/drawing/2014/main" id="{05034D77-E175-F194-16D6-A2A8EA9C3E84}"/>
              </a:ext>
            </a:extLst>
          </p:cNvPr>
          <p:cNvSpPr>
            <a:spLocks noGrp="1"/>
          </p:cNvSpPr>
          <p:nvPr>
            <p:ph type="title"/>
          </p:nvPr>
        </p:nvSpPr>
        <p:spPr>
          <a:xfrm>
            <a:off x="647700" y="723900"/>
            <a:ext cx="16992600"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Tham khảo một số sản phẩm tuyên truyền </a:t>
            </a:r>
          </a:p>
        </p:txBody>
      </p:sp>
      <p:pic>
        <p:nvPicPr>
          <p:cNvPr id="6146" name="Picture 2">
            <a:extLst>
              <a:ext uri="{FF2B5EF4-FFF2-40B4-BE49-F238E27FC236}">
                <a16:creationId xmlns:a16="http://schemas.microsoft.com/office/drawing/2014/main" id="{23C148B3-FBAD-7BAE-6D74-8BE12DFB7E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109696" y="2324645"/>
            <a:ext cx="5201557" cy="7355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Freeform 4">
            <a:extLst>
              <a:ext uri="{FF2B5EF4-FFF2-40B4-BE49-F238E27FC236}">
                <a16:creationId xmlns:a16="http://schemas.microsoft.com/office/drawing/2014/main" id="{6B25DCD3-CE78-0154-BD7E-BB35D87C6270}"/>
              </a:ext>
            </a:extLst>
          </p:cNvPr>
          <p:cNvSpPr/>
          <p:nvPr/>
        </p:nvSpPr>
        <p:spPr>
          <a:xfrm rot="18425988" flipH="1">
            <a:off x="16242438" y="-19708"/>
            <a:ext cx="1871734" cy="1749221"/>
          </a:xfrm>
          <a:custGeom>
            <a:avLst/>
            <a:gdLst/>
            <a:ahLst/>
            <a:cxnLst/>
            <a:rect l="l" t="t" r="r" b="b"/>
            <a:pathLst>
              <a:path w="3842397" h="3590895">
                <a:moveTo>
                  <a:pt x="0" y="0"/>
                </a:moveTo>
                <a:lnTo>
                  <a:pt x="3842397" y="0"/>
                </a:lnTo>
                <a:lnTo>
                  <a:pt x="3842397" y="3590895"/>
                </a:lnTo>
                <a:lnTo>
                  <a:pt x="0" y="35908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Rectangle: Rounded Corners 7">
            <a:extLst>
              <a:ext uri="{FF2B5EF4-FFF2-40B4-BE49-F238E27FC236}">
                <a16:creationId xmlns:a16="http://schemas.microsoft.com/office/drawing/2014/main" id="{2F01A599-A1F7-C960-374C-FD5BCF30B3C0}"/>
              </a:ext>
            </a:extLst>
          </p:cNvPr>
          <p:cNvSpPr/>
          <p:nvPr/>
        </p:nvSpPr>
        <p:spPr>
          <a:xfrm>
            <a:off x="14045052" y="2324645"/>
            <a:ext cx="3281378" cy="7355328"/>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Sản phẩm tuyên truyền phòng chống </a:t>
            </a:r>
          </a:p>
          <a:p>
            <a:pPr algn="ctr">
              <a:lnSpc>
                <a:spcPct val="150000"/>
              </a:lnSpc>
            </a:pPr>
            <a:r>
              <a:rPr lang="vi-VN" sz="4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đuối nước</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00C8A8B0-F38E-022A-47AF-A15F7E40E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934663" y="2324645"/>
            <a:ext cx="6486979" cy="7355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277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555340E-539D-1E12-CED9-6981F8DB4DD2}"/>
              </a:ext>
            </a:extLst>
          </p:cNvPr>
          <p:cNvSpPr/>
          <p:nvPr/>
        </p:nvSpPr>
        <p:spPr>
          <a:xfrm>
            <a:off x="0" y="0"/>
            <a:ext cx="9372600" cy="10287000"/>
          </a:xfrm>
          <a:custGeom>
            <a:avLst/>
            <a:gdLst>
              <a:gd name="connsiteX0" fmla="*/ 4686300 w 9372600"/>
              <a:gd name="connsiteY0" fmla="*/ 3638838 h 10287000"/>
              <a:gd name="connsiteX1" fmla="*/ 2143269 w 9372600"/>
              <a:gd name="connsiteY1" fmla="*/ 6181869 h 10287000"/>
              <a:gd name="connsiteX2" fmla="*/ 4686300 w 9372600"/>
              <a:gd name="connsiteY2" fmla="*/ 8724900 h 10287000"/>
              <a:gd name="connsiteX3" fmla="*/ 7229331 w 9372600"/>
              <a:gd name="connsiteY3" fmla="*/ 6181869 h 10287000"/>
              <a:gd name="connsiteX4" fmla="*/ 4686300 w 9372600"/>
              <a:gd name="connsiteY4" fmla="*/ 3638838 h 10287000"/>
              <a:gd name="connsiteX5" fmla="*/ 0 w 9372600"/>
              <a:gd name="connsiteY5" fmla="*/ 0 h 10287000"/>
              <a:gd name="connsiteX6" fmla="*/ 9372600 w 9372600"/>
              <a:gd name="connsiteY6" fmla="*/ 0 h 10287000"/>
              <a:gd name="connsiteX7" fmla="*/ 9372600 w 9372600"/>
              <a:gd name="connsiteY7" fmla="*/ 10287000 h 10287000"/>
              <a:gd name="connsiteX8" fmla="*/ 0 w 9372600"/>
              <a:gd name="connsiteY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0287000">
                <a:moveTo>
                  <a:pt x="4686300" y="3638838"/>
                </a:moveTo>
                <a:cubicBezTo>
                  <a:pt x="3281823" y="3638838"/>
                  <a:pt x="2143269" y="4777392"/>
                  <a:pt x="2143269" y="6181869"/>
                </a:cubicBezTo>
                <a:cubicBezTo>
                  <a:pt x="2143269" y="7586346"/>
                  <a:pt x="3281823" y="8724900"/>
                  <a:pt x="4686300" y="8724900"/>
                </a:cubicBezTo>
                <a:cubicBezTo>
                  <a:pt x="6090777" y="8724900"/>
                  <a:pt x="7229331" y="7586346"/>
                  <a:pt x="7229331" y="6181869"/>
                </a:cubicBezTo>
                <a:cubicBezTo>
                  <a:pt x="7229331" y="4777392"/>
                  <a:pt x="6090777" y="3638838"/>
                  <a:pt x="4686300" y="3638838"/>
                </a:cubicBezTo>
                <a:close/>
                <a:moveTo>
                  <a:pt x="0" y="0"/>
                </a:moveTo>
                <a:lnTo>
                  <a:pt x="9372600" y="0"/>
                </a:lnTo>
                <a:lnTo>
                  <a:pt x="9372600" y="10287000"/>
                </a:lnTo>
                <a:lnTo>
                  <a:pt x="0" y="10287000"/>
                </a:lnTo>
                <a:close/>
              </a:path>
            </a:pathLst>
          </a:custGeom>
          <a:solidFill>
            <a:srgbClr val="0A8799"/>
          </a:solidFill>
        </p:spPr>
      </p:sp>
      <p:sp>
        <p:nvSpPr>
          <p:cNvPr id="9" name="Title 8">
            <a:extLst>
              <a:ext uri="{FF2B5EF4-FFF2-40B4-BE49-F238E27FC236}">
                <a16:creationId xmlns:a16="http://schemas.microsoft.com/office/drawing/2014/main" id="{E8A5E539-A12E-E78B-A389-E082345973EE}"/>
              </a:ext>
            </a:extLst>
          </p:cNvPr>
          <p:cNvSpPr>
            <a:spLocks noGrp="1"/>
          </p:cNvSpPr>
          <p:nvPr>
            <p:ph type="title"/>
          </p:nvPr>
        </p:nvSpPr>
        <p:spPr>
          <a:xfrm>
            <a:off x="571500" y="1638300"/>
            <a:ext cx="8229600" cy="1143000"/>
          </a:xfrm>
        </p:spPr>
        <p:txBody>
          <a:bodyPr>
            <a:normAutofit/>
          </a:bodyPr>
          <a:lstStyle/>
          <a:p>
            <a:r>
              <a:rPr lang="vi-VN" sz="6000" b="1" dirty="0">
                <a:solidFill>
                  <a:schemeClr val="bg1"/>
                </a:solidFill>
                <a:latin typeface="Arial" panose="020B0604020202020204" pitchFamily="34" charset="0"/>
                <a:cs typeface="Arial" panose="020B0604020202020204" pitchFamily="34" charset="0"/>
              </a:rPr>
              <a:t>HƯỚNG DẪN VỀ NHÀ</a:t>
            </a:r>
          </a:p>
        </p:txBody>
      </p:sp>
      <p:sp>
        <p:nvSpPr>
          <p:cNvPr id="10" name="Freeform 36">
            <a:extLst>
              <a:ext uri="{FF2B5EF4-FFF2-40B4-BE49-F238E27FC236}">
                <a16:creationId xmlns:a16="http://schemas.microsoft.com/office/drawing/2014/main" id="{FBF67F57-024A-615F-FC92-4827F48FDF89}"/>
              </a:ext>
            </a:extLst>
          </p:cNvPr>
          <p:cNvSpPr/>
          <p:nvPr/>
        </p:nvSpPr>
        <p:spPr>
          <a:xfrm>
            <a:off x="2457738" y="3657600"/>
            <a:ext cx="4457124" cy="6237373"/>
          </a:xfrm>
          <a:custGeom>
            <a:avLst/>
            <a:gdLst/>
            <a:ahLst/>
            <a:cxnLst/>
            <a:rect l="l" t="t" r="r" b="b"/>
            <a:pathLst>
              <a:path w="981897" h="1374083">
                <a:moveTo>
                  <a:pt x="0" y="0"/>
                </a:moveTo>
                <a:lnTo>
                  <a:pt x="981897" y="0"/>
                </a:lnTo>
                <a:lnTo>
                  <a:pt x="981897" y="1374083"/>
                </a:lnTo>
                <a:lnTo>
                  <a:pt x="0" y="1374083"/>
                </a:lnTo>
                <a:lnTo>
                  <a:pt x="0" y="0"/>
                </a:lnTo>
                <a:close/>
              </a:path>
            </a:pathLst>
          </a:custGeom>
          <a:blipFill>
            <a:blip r:embed="rId2"/>
            <a:stretch>
              <a:fillRect/>
            </a:stretch>
          </a:blipFill>
          <a:effectLst>
            <a:outerShdw blurRad="50800" dist="38100" dir="5400000" algn="t" rotWithShape="0">
              <a:prstClr val="black">
                <a:alpha val="40000"/>
              </a:prstClr>
            </a:outerShdw>
          </a:effectLst>
        </p:spPr>
      </p:sp>
      <p:grpSp>
        <p:nvGrpSpPr>
          <p:cNvPr id="14" name="Group 13">
            <a:extLst>
              <a:ext uri="{FF2B5EF4-FFF2-40B4-BE49-F238E27FC236}">
                <a16:creationId xmlns:a16="http://schemas.microsoft.com/office/drawing/2014/main" id="{A0361064-F091-941D-72DB-B2ECC8F29880}"/>
              </a:ext>
            </a:extLst>
          </p:cNvPr>
          <p:cNvGrpSpPr/>
          <p:nvPr/>
        </p:nvGrpSpPr>
        <p:grpSpPr>
          <a:xfrm>
            <a:off x="9944100" y="1790700"/>
            <a:ext cx="7772400" cy="2440194"/>
            <a:chOff x="1429200" y="2557549"/>
            <a:chExt cx="5763309" cy="1809426"/>
          </a:xfrm>
        </p:grpSpPr>
        <p:sp>
          <p:nvSpPr>
            <p:cNvPr id="15" name="Rectangle: Rounded Corners 14">
              <a:extLst>
                <a:ext uri="{FF2B5EF4-FFF2-40B4-BE49-F238E27FC236}">
                  <a16:creationId xmlns:a16="http://schemas.microsoft.com/office/drawing/2014/main" id="{D75725EC-7BA4-3E57-16B5-0E77D7578D8F}"/>
                </a:ext>
              </a:extLst>
            </p:cNvPr>
            <p:cNvSpPr/>
            <p:nvPr/>
          </p:nvSpPr>
          <p:spPr>
            <a:xfrm>
              <a:off x="2838626" y="2557549"/>
              <a:ext cx="4353883" cy="1809426"/>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Ôn lại các kiến thức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đã học ở Bài 2.</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D77804E5-6B4F-583E-8B66-6D487F9EB8A9}"/>
                </a:ext>
              </a:extLst>
            </p:cNvPr>
            <p:cNvSpPr/>
            <p:nvPr/>
          </p:nvSpPr>
          <p:spPr>
            <a:xfrm>
              <a:off x="1429200" y="2713713"/>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7" name="Group 16">
            <a:extLst>
              <a:ext uri="{FF2B5EF4-FFF2-40B4-BE49-F238E27FC236}">
                <a16:creationId xmlns:a16="http://schemas.microsoft.com/office/drawing/2014/main" id="{97A1A1C1-7661-3E77-08B5-566AE62D0684}"/>
              </a:ext>
            </a:extLst>
          </p:cNvPr>
          <p:cNvGrpSpPr/>
          <p:nvPr/>
        </p:nvGrpSpPr>
        <p:grpSpPr>
          <a:xfrm>
            <a:off x="9944100" y="4838700"/>
            <a:ext cx="7772400" cy="4083111"/>
            <a:chOff x="1429200" y="2557548"/>
            <a:chExt cx="5763309" cy="3027664"/>
          </a:xfrm>
        </p:grpSpPr>
        <p:sp>
          <p:nvSpPr>
            <p:cNvPr id="18" name="Rectangle: Rounded Corners 17">
              <a:extLst>
                <a:ext uri="{FF2B5EF4-FFF2-40B4-BE49-F238E27FC236}">
                  <a16:creationId xmlns:a16="http://schemas.microsoft.com/office/drawing/2014/main" id="{2D371A31-F6D7-68D8-47BD-ED5D1C5D58A3}"/>
                </a:ext>
              </a:extLst>
            </p:cNvPr>
            <p:cNvSpPr/>
            <p:nvPr/>
          </p:nvSpPr>
          <p:spPr>
            <a:xfrm>
              <a:off x="2838626" y="2557548"/>
              <a:ext cx="4353883" cy="3027664"/>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3: Lợi ích của việc sử dụng máy tính thành thạo.</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9" name="Freeform 7">
              <a:extLst>
                <a:ext uri="{FF2B5EF4-FFF2-40B4-BE49-F238E27FC236}">
                  <a16:creationId xmlns:a16="http://schemas.microsoft.com/office/drawing/2014/main" id="{0549659A-CD91-8205-7ECB-129AA56AF545}"/>
                </a:ext>
              </a:extLst>
            </p:cNvPr>
            <p:cNvSpPr/>
            <p:nvPr/>
          </p:nvSpPr>
          <p:spPr>
            <a:xfrm>
              <a:off x="1429200" y="3322831"/>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3" name="Freeform 3"/>
          <p:cNvSpPr/>
          <p:nvPr/>
        </p:nvSpPr>
        <p:spPr>
          <a:xfrm rot="4612635">
            <a:off x="4845117" y="2186737"/>
            <a:ext cx="17046696" cy="14915859"/>
          </a:xfrm>
          <a:custGeom>
            <a:avLst/>
            <a:gdLst/>
            <a:ahLst/>
            <a:cxnLst/>
            <a:rect l="l" t="t" r="r" b="b"/>
            <a:pathLst>
              <a:path w="812800" h="711200">
                <a:moveTo>
                  <a:pt x="406400" y="711200"/>
                </a:moveTo>
                <a:lnTo>
                  <a:pt x="812800" y="0"/>
                </a:lnTo>
                <a:lnTo>
                  <a:pt x="0" y="0"/>
                </a:lnTo>
                <a:lnTo>
                  <a:pt x="406400" y="711200"/>
                </a:lnTo>
                <a:close/>
              </a:path>
            </a:pathLst>
          </a:custGeom>
          <a:solidFill>
            <a:srgbClr val="5CE1E6"/>
          </a:solidFill>
        </p:spPr>
      </p:sp>
      <p:sp>
        <p:nvSpPr>
          <p:cNvPr id="6" name="Freeform 6"/>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95250" cap="sq">
            <a:solidFill>
              <a:srgbClr val="000000"/>
            </a:solidFill>
            <a:prstDash val="solid"/>
            <a:miter/>
          </a:ln>
        </p:spPr>
      </p:sp>
      <p:sp>
        <p:nvSpPr>
          <p:cNvPr id="8" name="Freeform 8"/>
          <p:cNvSpPr/>
          <p:nvPr/>
        </p:nvSpPr>
        <p:spPr>
          <a:xfrm>
            <a:off x="9448800" y="2248256"/>
            <a:ext cx="8991600" cy="6766179"/>
          </a:xfrm>
          <a:custGeom>
            <a:avLst/>
            <a:gdLst/>
            <a:ahLst/>
            <a:cxnLst/>
            <a:rect l="l" t="t" r="r" b="b"/>
            <a:pathLst>
              <a:path w="9508513" h="7155156">
                <a:moveTo>
                  <a:pt x="0" y="0"/>
                </a:moveTo>
                <a:lnTo>
                  <a:pt x="9508513" y="0"/>
                </a:lnTo>
                <a:lnTo>
                  <a:pt x="9508513" y="7155156"/>
                </a:lnTo>
                <a:lnTo>
                  <a:pt x="0" y="7155156"/>
                </a:lnTo>
                <a:lnTo>
                  <a:pt x="0" y="0"/>
                </a:lnTo>
                <a:close/>
              </a:path>
            </a:pathLst>
          </a:custGeom>
          <a:blipFill>
            <a:blip r:embed="rId2"/>
            <a:stretch>
              <a:fillRect/>
            </a:stretch>
          </a:blipFill>
        </p:spPr>
      </p:sp>
      <p:sp>
        <p:nvSpPr>
          <p:cNvPr id="11" name="Title 10">
            <a:extLst>
              <a:ext uri="{FF2B5EF4-FFF2-40B4-BE49-F238E27FC236}">
                <a16:creationId xmlns:a16="http://schemas.microsoft.com/office/drawing/2014/main" id="{4C32B58F-60BF-2B9F-D35E-B729C09AA37D}"/>
              </a:ext>
            </a:extLst>
          </p:cNvPr>
          <p:cNvSpPr>
            <a:spLocks noGrp="1"/>
          </p:cNvSpPr>
          <p:nvPr>
            <p:ph type="ctrTitle"/>
          </p:nvPr>
        </p:nvSpPr>
        <p:spPr>
          <a:xfrm>
            <a:off x="1600200" y="1638300"/>
            <a:ext cx="8991600" cy="5661684"/>
          </a:xfrm>
        </p:spPr>
        <p:txBody>
          <a:bodyPr>
            <a:noAutofit/>
          </a:bodyPr>
          <a:lstStyle/>
          <a:p>
            <a:pPr algn="l">
              <a:lnSpc>
                <a:spcPct val="150000"/>
              </a:lnSpc>
            </a:pPr>
            <a:r>
              <a:rPr lang="vi-VN" sz="8000" b="1" dirty="0">
                <a:solidFill>
                  <a:srgbClr val="137A7F"/>
                </a:solidFill>
                <a:latin typeface="Arial" panose="020B0604020202020204" pitchFamily="34" charset="0"/>
                <a:cs typeface="Arial" panose="020B0604020202020204" pitchFamily="34" charset="0"/>
              </a:rPr>
              <a:t>HẸN GẶP LẠI CÁC BẠN TRONG TIẾT HỌC SAU!</a:t>
            </a:r>
          </a:p>
        </p:txBody>
      </p:sp>
    </p:spTree>
    <p:extLst>
      <p:ext uri="{BB962C8B-B14F-4D97-AF65-F5344CB8AC3E}">
        <p14:creationId xmlns:p14="http://schemas.microsoft.com/office/powerpoint/2010/main" val="35104487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2" name="Freeform 2"/>
          <p:cNvSpPr/>
          <p:nvPr/>
        </p:nvSpPr>
        <p:spPr>
          <a:xfrm rot="5969256">
            <a:off x="12589551" y="3666077"/>
            <a:ext cx="10213028" cy="7659771"/>
          </a:xfrm>
          <a:custGeom>
            <a:avLst/>
            <a:gdLst/>
            <a:ahLst/>
            <a:cxnLst/>
            <a:rect l="l" t="t" r="r" b="b"/>
            <a:pathLst>
              <a:path w="10213028" h="7659771">
                <a:moveTo>
                  <a:pt x="0" y="0"/>
                </a:moveTo>
                <a:lnTo>
                  <a:pt x="10213028" y="0"/>
                </a:lnTo>
                <a:lnTo>
                  <a:pt x="10213028" y="7659772"/>
                </a:lnTo>
                <a:lnTo>
                  <a:pt x="0" y="76597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37076">
            <a:off x="14355114" y="54385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itle 5">
            <a:extLst>
              <a:ext uri="{FF2B5EF4-FFF2-40B4-BE49-F238E27FC236}">
                <a16:creationId xmlns:a16="http://schemas.microsoft.com/office/drawing/2014/main" id="{B244E60B-FE90-7703-93F2-D80E4EBC3C69}"/>
              </a:ext>
            </a:extLst>
          </p:cNvPr>
          <p:cNvSpPr>
            <a:spLocks noGrp="1"/>
          </p:cNvSpPr>
          <p:nvPr>
            <p:ph type="title"/>
          </p:nvPr>
        </p:nvSpPr>
        <p:spPr>
          <a:xfrm>
            <a:off x="876300" y="582826"/>
            <a:ext cx="16535400" cy="1143000"/>
          </a:xfrm>
        </p:spPr>
        <p:txBody>
          <a:bodyPr/>
          <a:lstStyle/>
          <a:p>
            <a:r>
              <a:rPr lang="vi-VN"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Đọc tình huống phần Khởi động – SGK tr.7 và trả lời câu hỏi</a:t>
            </a:r>
            <a:endParaRPr lang="vi-VN" b="1" dirty="0">
              <a:solidFill>
                <a:schemeClr val="accent5">
                  <a:lumMod val="5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98D806A-06E9-A94B-43C2-9C0DD96C7A7C}"/>
              </a:ext>
            </a:extLst>
          </p:cNvPr>
          <p:cNvGrpSpPr/>
          <p:nvPr/>
        </p:nvGrpSpPr>
        <p:grpSpPr>
          <a:xfrm>
            <a:off x="5533150" y="2476500"/>
            <a:ext cx="7221700" cy="6553996"/>
            <a:chOff x="1556400" y="2721760"/>
            <a:chExt cx="5867035" cy="5324581"/>
          </a:xfrm>
        </p:grpSpPr>
        <p:sp>
          <p:nvSpPr>
            <p:cNvPr id="8" name="Rectangle: Rounded Corners 7">
              <a:extLst>
                <a:ext uri="{FF2B5EF4-FFF2-40B4-BE49-F238E27FC236}">
                  <a16:creationId xmlns:a16="http://schemas.microsoft.com/office/drawing/2014/main" id="{D0A0AE56-B8E7-DF21-0753-5AF85758BAF0}"/>
                </a:ext>
              </a:extLst>
            </p:cNvPr>
            <p:cNvSpPr/>
            <p:nvPr/>
          </p:nvSpPr>
          <p:spPr>
            <a:xfrm>
              <a:off x="2133600" y="3162300"/>
              <a:ext cx="5289835" cy="4884041"/>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Hãy kể tên một vài sản phẩm yêu thích mà em đã tạo được trên máy tính. Em đã sử dụng những phần mềm nào để tạo ra chúng?</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7EBD5ABC-AAF9-6114-6433-E0F0DF454330}"/>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0" name="Freeform 41">
            <a:extLst>
              <a:ext uri="{FF2B5EF4-FFF2-40B4-BE49-F238E27FC236}">
                <a16:creationId xmlns:a16="http://schemas.microsoft.com/office/drawing/2014/main" id="{95F8865A-1AC1-126D-8900-7A7ABB879922}"/>
              </a:ext>
            </a:extLst>
          </p:cNvPr>
          <p:cNvSpPr/>
          <p:nvPr/>
        </p:nvSpPr>
        <p:spPr>
          <a:xfrm>
            <a:off x="1364546" y="3468397"/>
            <a:ext cx="3437397" cy="6817978"/>
          </a:xfrm>
          <a:custGeom>
            <a:avLst/>
            <a:gdLst/>
            <a:ahLst/>
            <a:cxnLst/>
            <a:rect l="l" t="t" r="r" b="b"/>
            <a:pathLst>
              <a:path w="632080" h="1253713">
                <a:moveTo>
                  <a:pt x="0" y="0"/>
                </a:moveTo>
                <a:lnTo>
                  <a:pt x="632080" y="0"/>
                </a:lnTo>
                <a:lnTo>
                  <a:pt x="632080" y="1253712"/>
                </a:lnTo>
                <a:lnTo>
                  <a:pt x="0" y="1253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6532691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2" name="Freeform 2"/>
          <p:cNvSpPr/>
          <p:nvPr/>
        </p:nvSpPr>
        <p:spPr>
          <a:xfrm rot="-1142083">
            <a:off x="16742966" y="-259038"/>
            <a:ext cx="1870867" cy="1793694"/>
          </a:xfrm>
          <a:custGeom>
            <a:avLst/>
            <a:gdLst/>
            <a:ahLst/>
            <a:cxnLst/>
            <a:rect l="l" t="t" r="r" b="b"/>
            <a:pathLst>
              <a:path w="4291838" h="4114800">
                <a:moveTo>
                  <a:pt x="0" y="0"/>
                </a:moveTo>
                <a:lnTo>
                  <a:pt x="4291838" y="0"/>
                </a:lnTo>
                <a:lnTo>
                  <a:pt x="42918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itle 27">
            <a:extLst>
              <a:ext uri="{FF2B5EF4-FFF2-40B4-BE49-F238E27FC236}">
                <a16:creationId xmlns:a16="http://schemas.microsoft.com/office/drawing/2014/main" id="{AF97BB01-CA81-0FCF-C6EB-676CC2FF147E}"/>
              </a:ext>
            </a:extLst>
          </p:cNvPr>
          <p:cNvSpPr>
            <a:spLocks noGrp="1"/>
          </p:cNvSpPr>
          <p:nvPr>
            <p:ph type="title"/>
          </p:nvPr>
        </p:nvSpPr>
        <p:spPr>
          <a:xfrm>
            <a:off x="609600" y="762002"/>
            <a:ext cx="17068800"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Một số phần mềm tạo sản phẩm trên máy tính</a:t>
            </a:r>
          </a:p>
        </p:txBody>
      </p:sp>
      <p:grpSp>
        <p:nvGrpSpPr>
          <p:cNvPr id="38" name="Group 37">
            <a:extLst>
              <a:ext uri="{FF2B5EF4-FFF2-40B4-BE49-F238E27FC236}">
                <a16:creationId xmlns:a16="http://schemas.microsoft.com/office/drawing/2014/main" id="{410E12B3-927A-21A0-6EEC-994C66357305}"/>
              </a:ext>
            </a:extLst>
          </p:cNvPr>
          <p:cNvGrpSpPr/>
          <p:nvPr/>
        </p:nvGrpSpPr>
        <p:grpSpPr>
          <a:xfrm>
            <a:off x="1676400" y="2724885"/>
            <a:ext cx="14935200" cy="1676400"/>
            <a:chOff x="1676400" y="2953486"/>
            <a:chExt cx="14935200" cy="1676400"/>
          </a:xfrm>
        </p:grpSpPr>
        <p:sp>
          <p:nvSpPr>
            <p:cNvPr id="29" name="Rectangle 28">
              <a:extLst>
                <a:ext uri="{FF2B5EF4-FFF2-40B4-BE49-F238E27FC236}">
                  <a16:creationId xmlns:a16="http://schemas.microsoft.com/office/drawing/2014/main" id="{F3886698-9A68-05A4-46F5-006286273C18}"/>
                </a:ext>
              </a:extLst>
            </p:cNvPr>
            <p:cNvSpPr/>
            <p:nvPr/>
          </p:nvSpPr>
          <p:spPr>
            <a:xfrm>
              <a:off x="1676400" y="3182087"/>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1034" name="Picture 10" descr="Best apps to edit Microsoft Office Documents (Word, Excel, Powerpoint)">
              <a:extLst>
                <a:ext uri="{FF2B5EF4-FFF2-40B4-BE49-F238E27FC236}">
                  <a16:creationId xmlns:a16="http://schemas.microsoft.com/office/drawing/2014/main" id="{1AB643D8-4EC6-E05A-81A9-468A36D454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 t="2591" r="69128" b="4145"/>
            <a:stretch/>
          </p:blipFill>
          <p:spPr bwMode="auto">
            <a:xfrm>
              <a:off x="1905000" y="2953486"/>
              <a:ext cx="1676400" cy="16764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83C79A9-ABC4-A048-B16B-83CE8E6BBDB4}"/>
                </a:ext>
              </a:extLst>
            </p:cNvPr>
            <p:cNvSpPr txBox="1"/>
            <p:nvPr/>
          </p:nvSpPr>
          <p:spPr>
            <a:xfrm>
              <a:off x="3892445" y="3437743"/>
              <a:ext cx="12496801" cy="707886"/>
            </a:xfrm>
            <a:prstGeom prst="rect">
              <a:avLst/>
            </a:prstGeom>
            <a:noFill/>
          </p:spPr>
          <p:txBody>
            <a:bodyPr wrap="square">
              <a:spAutoFit/>
            </a:bodyPr>
            <a:lstStyle/>
            <a:p>
              <a:r>
                <a:rPr lang="vi-VN" sz="4000" dirty="0">
                  <a:effectLst/>
                  <a:latin typeface="Arial" panose="020B0604020202020204" pitchFamily="34" charset="0"/>
                  <a:ea typeface="Calibri" panose="020F0502020204030204" pitchFamily="34" charset="0"/>
                  <a:cs typeface="Arial" panose="020B0604020202020204" pitchFamily="34" charset="0"/>
                </a:rPr>
                <a:t>Tạo tập thơ bằng phần mềm soạn thảo văn bản Word.</a:t>
              </a:r>
              <a:endParaRPr lang="vi-VN" sz="4000" dirty="0">
                <a:effectLst/>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61552BA0-DF92-BDE8-52A7-D4609827107C}"/>
              </a:ext>
            </a:extLst>
          </p:cNvPr>
          <p:cNvGrpSpPr/>
          <p:nvPr/>
        </p:nvGrpSpPr>
        <p:grpSpPr>
          <a:xfrm>
            <a:off x="1676400" y="5084163"/>
            <a:ext cx="14935200" cy="1676400"/>
            <a:chOff x="1676400" y="5198464"/>
            <a:chExt cx="14935200" cy="1676400"/>
          </a:xfrm>
        </p:grpSpPr>
        <p:sp>
          <p:nvSpPr>
            <p:cNvPr id="32" name="Rectangle 31">
              <a:extLst>
                <a:ext uri="{FF2B5EF4-FFF2-40B4-BE49-F238E27FC236}">
                  <a16:creationId xmlns:a16="http://schemas.microsoft.com/office/drawing/2014/main" id="{21EDCBD5-7CFE-F0E7-D7D1-2F047E6FFA00}"/>
                </a:ext>
              </a:extLst>
            </p:cNvPr>
            <p:cNvSpPr/>
            <p:nvPr/>
          </p:nvSpPr>
          <p:spPr>
            <a:xfrm>
              <a:off x="1676400" y="5427065"/>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33" name="Picture 10" descr="Best apps to edit Microsoft Office Documents (Word, Excel, Powerpoint)">
              <a:extLst>
                <a:ext uri="{FF2B5EF4-FFF2-40B4-BE49-F238E27FC236}">
                  <a16:creationId xmlns:a16="http://schemas.microsoft.com/office/drawing/2014/main" id="{9AF7841A-8492-8122-D6B2-25667D1C0D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8" t="2591" r="35528" b="4145"/>
            <a:stretch/>
          </p:blipFill>
          <p:spPr bwMode="auto">
            <a:xfrm>
              <a:off x="1905000" y="5198464"/>
              <a:ext cx="1676400" cy="16764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F9D093-74F8-4687-57F7-5969B6D32024}"/>
                </a:ext>
              </a:extLst>
            </p:cNvPr>
            <p:cNvSpPr txBox="1"/>
            <p:nvPr/>
          </p:nvSpPr>
          <p:spPr>
            <a:xfrm>
              <a:off x="3892445" y="5682721"/>
              <a:ext cx="12496801" cy="707886"/>
            </a:xfrm>
            <a:prstGeom prst="rect">
              <a:avLst/>
            </a:prstGeom>
            <a:noFill/>
          </p:spPr>
          <p:txBody>
            <a:bodyPr wrap="square">
              <a:spAutoFit/>
            </a:bodyPr>
            <a:lstStyle/>
            <a:p>
              <a:r>
                <a:rPr lang="vi-VN" sz="4000" b="0" i="0" dirty="0">
                  <a:solidFill>
                    <a:schemeClr val="tx1">
                      <a:lumMod val="95000"/>
                      <a:lumOff val="5000"/>
                    </a:schemeClr>
                  </a:solidFill>
                  <a:effectLst/>
                  <a:latin typeface="Arial" panose="020B0604020202020204" pitchFamily="34" charset="0"/>
                  <a:cs typeface="Arial" panose="020B0604020202020204" pitchFamily="34" charset="0"/>
                </a:rPr>
                <a:t>Tạo bảng tính định dạng và phân tích dữ liệu.</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250F090-B304-3C03-EA82-D4A5AB32F367}"/>
              </a:ext>
            </a:extLst>
          </p:cNvPr>
          <p:cNvGrpSpPr/>
          <p:nvPr/>
        </p:nvGrpSpPr>
        <p:grpSpPr>
          <a:xfrm>
            <a:off x="1676400" y="7443442"/>
            <a:ext cx="14935200" cy="1676400"/>
            <a:chOff x="1676400" y="7443442"/>
            <a:chExt cx="14935200" cy="1676400"/>
          </a:xfrm>
        </p:grpSpPr>
        <p:sp>
          <p:nvSpPr>
            <p:cNvPr id="35" name="Rectangle 34">
              <a:extLst>
                <a:ext uri="{FF2B5EF4-FFF2-40B4-BE49-F238E27FC236}">
                  <a16:creationId xmlns:a16="http://schemas.microsoft.com/office/drawing/2014/main" id="{FAF73D17-8987-3B97-BC5F-F4CC285CEBF8}"/>
                </a:ext>
              </a:extLst>
            </p:cNvPr>
            <p:cNvSpPr/>
            <p:nvPr/>
          </p:nvSpPr>
          <p:spPr>
            <a:xfrm>
              <a:off x="1676400" y="7672043"/>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36" name="Picture 10" descr="Best apps to edit Microsoft Office Documents (Word, Excel, Powerpoint)">
              <a:extLst>
                <a:ext uri="{FF2B5EF4-FFF2-40B4-BE49-F238E27FC236}">
                  <a16:creationId xmlns:a16="http://schemas.microsoft.com/office/drawing/2014/main" id="{5EC94727-9CAF-C5FC-00A2-1816BFF1E9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95" t="2591" r="1661" b="4145"/>
            <a:stretch/>
          </p:blipFill>
          <p:spPr bwMode="auto">
            <a:xfrm>
              <a:off x="1905000" y="7443442"/>
              <a:ext cx="1676400" cy="16764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ACA4A3B-2E49-E003-753D-3B506321D0E8}"/>
                </a:ext>
              </a:extLst>
            </p:cNvPr>
            <p:cNvSpPr txBox="1"/>
            <p:nvPr/>
          </p:nvSpPr>
          <p:spPr>
            <a:xfrm>
              <a:off x="3892445" y="7927699"/>
              <a:ext cx="11423755" cy="718466"/>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Tạo bài trình chiếu bằng phần mềm PowerPoint.</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675335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p:tgtEl>
                                          <p:spTgt spid="39"/>
                                        </p:tgtEl>
                                        <p:attrNameLst>
                                          <p:attrName>ppt_y</p:attrName>
                                        </p:attrNameLst>
                                      </p:cBhvr>
                                      <p:tavLst>
                                        <p:tav tm="0">
                                          <p:val>
                                            <p:strVal val="#ppt_y+#ppt_h*1.125000"/>
                                          </p:val>
                                        </p:tav>
                                        <p:tav tm="100000">
                                          <p:val>
                                            <p:strVal val="#ppt_y"/>
                                          </p:val>
                                        </p:tav>
                                      </p:tavLst>
                                    </p:anim>
                                    <p:animEffect transition="in" filter="wipe(up)">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2" name="Freeform 2"/>
          <p:cNvSpPr/>
          <p:nvPr/>
        </p:nvSpPr>
        <p:spPr>
          <a:xfrm rot="-1142083">
            <a:off x="16742966" y="-259038"/>
            <a:ext cx="1870867" cy="1793694"/>
          </a:xfrm>
          <a:custGeom>
            <a:avLst/>
            <a:gdLst/>
            <a:ahLst/>
            <a:cxnLst/>
            <a:rect l="l" t="t" r="r" b="b"/>
            <a:pathLst>
              <a:path w="4291838" h="4114800">
                <a:moveTo>
                  <a:pt x="0" y="0"/>
                </a:moveTo>
                <a:lnTo>
                  <a:pt x="4291838" y="0"/>
                </a:lnTo>
                <a:lnTo>
                  <a:pt x="42918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itle 27">
            <a:extLst>
              <a:ext uri="{FF2B5EF4-FFF2-40B4-BE49-F238E27FC236}">
                <a16:creationId xmlns:a16="http://schemas.microsoft.com/office/drawing/2014/main" id="{AF97BB01-CA81-0FCF-C6EB-676CC2FF147E}"/>
              </a:ext>
            </a:extLst>
          </p:cNvPr>
          <p:cNvSpPr>
            <a:spLocks noGrp="1"/>
          </p:cNvSpPr>
          <p:nvPr>
            <p:ph type="title"/>
          </p:nvPr>
        </p:nvSpPr>
        <p:spPr>
          <a:xfrm>
            <a:off x="609600" y="762002"/>
            <a:ext cx="17068800" cy="1143000"/>
          </a:xfrm>
        </p:spPr>
        <p:txBody>
          <a:bodyPr>
            <a:normAutofit/>
          </a:bodyPr>
          <a:lstStyle/>
          <a:p>
            <a:r>
              <a:rPr lang="vi-VN" sz="4800" b="1" dirty="0">
                <a:solidFill>
                  <a:srgbClr val="137A7F"/>
                </a:solidFill>
                <a:latin typeface="Arial" panose="020B0604020202020204" pitchFamily="34" charset="0"/>
                <a:cs typeface="Arial" panose="020B0604020202020204" pitchFamily="34" charset="0"/>
              </a:rPr>
              <a:t>Một số phần mềm tạo sản phẩm trên máy tính</a:t>
            </a:r>
          </a:p>
        </p:txBody>
      </p:sp>
      <p:grpSp>
        <p:nvGrpSpPr>
          <p:cNvPr id="38" name="Group 37">
            <a:extLst>
              <a:ext uri="{FF2B5EF4-FFF2-40B4-BE49-F238E27FC236}">
                <a16:creationId xmlns:a16="http://schemas.microsoft.com/office/drawing/2014/main" id="{410E12B3-927A-21A0-6EEC-994C66357305}"/>
              </a:ext>
            </a:extLst>
          </p:cNvPr>
          <p:cNvGrpSpPr/>
          <p:nvPr/>
        </p:nvGrpSpPr>
        <p:grpSpPr>
          <a:xfrm>
            <a:off x="1676400" y="2724885"/>
            <a:ext cx="14935200" cy="1676400"/>
            <a:chOff x="1676400" y="2953486"/>
            <a:chExt cx="14935200" cy="1676400"/>
          </a:xfrm>
        </p:grpSpPr>
        <p:sp>
          <p:nvSpPr>
            <p:cNvPr id="29" name="Rectangle 28">
              <a:extLst>
                <a:ext uri="{FF2B5EF4-FFF2-40B4-BE49-F238E27FC236}">
                  <a16:creationId xmlns:a16="http://schemas.microsoft.com/office/drawing/2014/main" id="{F3886698-9A68-05A4-46F5-006286273C18}"/>
                </a:ext>
              </a:extLst>
            </p:cNvPr>
            <p:cNvSpPr/>
            <p:nvPr/>
          </p:nvSpPr>
          <p:spPr>
            <a:xfrm>
              <a:off x="1676400" y="3182087"/>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1034" name="Picture 10">
              <a:extLst>
                <a:ext uri="{FF2B5EF4-FFF2-40B4-BE49-F238E27FC236}">
                  <a16:creationId xmlns:a16="http://schemas.microsoft.com/office/drawing/2014/main" id="{1AB643D8-4EC6-E05A-81A9-468A36D454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06" b="1106"/>
            <a:stretch/>
          </p:blipFill>
          <p:spPr bwMode="auto">
            <a:xfrm>
              <a:off x="1905000" y="2953486"/>
              <a:ext cx="1676400" cy="16764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83C79A9-ABC4-A048-B16B-83CE8E6BBDB4}"/>
                </a:ext>
              </a:extLst>
            </p:cNvPr>
            <p:cNvSpPr txBox="1"/>
            <p:nvPr/>
          </p:nvSpPr>
          <p:spPr>
            <a:xfrm>
              <a:off x="3892445" y="3437743"/>
              <a:ext cx="12496801" cy="718466"/>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Tạo chương trình trò chơi bằng phần mềm Scratch.</a:t>
              </a:r>
              <a:endParaRPr lang="vi-VN" sz="4000" dirty="0">
                <a:effectLst/>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61552BA0-DF92-BDE8-52A7-D4609827107C}"/>
              </a:ext>
            </a:extLst>
          </p:cNvPr>
          <p:cNvGrpSpPr/>
          <p:nvPr/>
        </p:nvGrpSpPr>
        <p:grpSpPr>
          <a:xfrm>
            <a:off x="1676400" y="5084163"/>
            <a:ext cx="14935200" cy="1676400"/>
            <a:chOff x="1676400" y="5198464"/>
            <a:chExt cx="14935200" cy="1676400"/>
          </a:xfrm>
        </p:grpSpPr>
        <p:sp>
          <p:nvSpPr>
            <p:cNvPr id="32" name="Rectangle 31">
              <a:extLst>
                <a:ext uri="{FF2B5EF4-FFF2-40B4-BE49-F238E27FC236}">
                  <a16:creationId xmlns:a16="http://schemas.microsoft.com/office/drawing/2014/main" id="{21EDCBD5-7CFE-F0E7-D7D1-2F047E6FFA00}"/>
                </a:ext>
              </a:extLst>
            </p:cNvPr>
            <p:cNvSpPr/>
            <p:nvPr/>
          </p:nvSpPr>
          <p:spPr>
            <a:xfrm>
              <a:off x="1676400" y="5427065"/>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33" name="Picture 10">
              <a:extLst>
                <a:ext uri="{FF2B5EF4-FFF2-40B4-BE49-F238E27FC236}">
                  <a16:creationId xmlns:a16="http://schemas.microsoft.com/office/drawing/2014/main" id="{9AF7841A-8492-8122-D6B2-25667D1C0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905000" y="5198464"/>
              <a:ext cx="1676400" cy="16764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F9D093-74F8-4687-57F7-5969B6D32024}"/>
                </a:ext>
              </a:extLst>
            </p:cNvPr>
            <p:cNvSpPr txBox="1"/>
            <p:nvPr/>
          </p:nvSpPr>
          <p:spPr>
            <a:xfrm>
              <a:off x="3892445" y="5682721"/>
              <a:ext cx="12496801" cy="718466"/>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Vẽ tranh bằng phần mềm Paint.</a:t>
              </a:r>
              <a:endParaRPr lang="vi-VN" sz="4000" dirty="0">
                <a:effectLst/>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250F090-B304-3C03-EA82-D4A5AB32F367}"/>
              </a:ext>
            </a:extLst>
          </p:cNvPr>
          <p:cNvGrpSpPr/>
          <p:nvPr/>
        </p:nvGrpSpPr>
        <p:grpSpPr>
          <a:xfrm>
            <a:off x="1696387" y="7518568"/>
            <a:ext cx="14935200" cy="1498264"/>
            <a:chOff x="1676400" y="7532510"/>
            <a:chExt cx="14935200" cy="1498264"/>
          </a:xfrm>
        </p:grpSpPr>
        <p:sp>
          <p:nvSpPr>
            <p:cNvPr id="35" name="Rectangle 34">
              <a:extLst>
                <a:ext uri="{FF2B5EF4-FFF2-40B4-BE49-F238E27FC236}">
                  <a16:creationId xmlns:a16="http://schemas.microsoft.com/office/drawing/2014/main" id="{FAF73D17-8987-3B97-BC5F-F4CC285CEBF8}"/>
                </a:ext>
              </a:extLst>
            </p:cNvPr>
            <p:cNvSpPr/>
            <p:nvPr/>
          </p:nvSpPr>
          <p:spPr>
            <a:xfrm>
              <a:off x="1676400" y="7672043"/>
              <a:ext cx="14935200" cy="1219198"/>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36" name="Picture 10">
              <a:extLst>
                <a:ext uri="{FF2B5EF4-FFF2-40B4-BE49-F238E27FC236}">
                  <a16:creationId xmlns:a16="http://schemas.microsoft.com/office/drawing/2014/main" id="{5EC94727-9CAF-C5FC-00A2-1816BFF1E9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52" t="13636" r="25252" b="13636"/>
            <a:stretch/>
          </p:blipFill>
          <p:spPr bwMode="auto">
            <a:xfrm>
              <a:off x="1924987" y="7532510"/>
              <a:ext cx="1636426" cy="1498264"/>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ACA4A3B-2E49-E003-753D-3B506321D0E8}"/>
                </a:ext>
              </a:extLst>
            </p:cNvPr>
            <p:cNvSpPr txBox="1"/>
            <p:nvPr/>
          </p:nvSpPr>
          <p:spPr>
            <a:xfrm>
              <a:off x="3892445" y="7927699"/>
              <a:ext cx="12476814" cy="703078"/>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Chỉnh sửa hình ảnh, vẽ tranh,.... bằng Photoshop</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747702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p:tgtEl>
                                          <p:spTgt spid="39"/>
                                        </p:tgtEl>
                                        <p:attrNameLst>
                                          <p:attrName>ppt_y</p:attrName>
                                        </p:attrNameLst>
                                      </p:cBhvr>
                                      <p:tavLst>
                                        <p:tav tm="0">
                                          <p:val>
                                            <p:strVal val="#ppt_y+#ppt_h*1.125000"/>
                                          </p:val>
                                        </p:tav>
                                        <p:tav tm="100000">
                                          <p:val>
                                            <p:strVal val="#ppt_y"/>
                                          </p:val>
                                        </p:tav>
                                      </p:tavLst>
                                    </p:anim>
                                    <p:animEffect transition="in" filter="wipe(up)">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3" name="Freeform 3"/>
          <p:cNvSpPr/>
          <p:nvPr/>
        </p:nvSpPr>
        <p:spPr>
          <a:xfrm rot="4612635">
            <a:off x="4845117" y="2186737"/>
            <a:ext cx="17046696" cy="14915859"/>
          </a:xfrm>
          <a:custGeom>
            <a:avLst/>
            <a:gdLst/>
            <a:ahLst/>
            <a:cxnLst/>
            <a:rect l="l" t="t" r="r" b="b"/>
            <a:pathLst>
              <a:path w="812800" h="711200">
                <a:moveTo>
                  <a:pt x="406400" y="711200"/>
                </a:moveTo>
                <a:lnTo>
                  <a:pt x="812800" y="0"/>
                </a:lnTo>
                <a:lnTo>
                  <a:pt x="0" y="0"/>
                </a:lnTo>
                <a:lnTo>
                  <a:pt x="406400" y="711200"/>
                </a:lnTo>
                <a:close/>
              </a:path>
            </a:pathLst>
          </a:custGeom>
          <a:solidFill>
            <a:srgbClr val="5CE1E6"/>
          </a:solidFill>
        </p:spPr>
      </p:sp>
      <p:sp>
        <p:nvSpPr>
          <p:cNvPr id="6" name="Freeform 6"/>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95250" cap="sq">
            <a:solidFill>
              <a:srgbClr val="000000"/>
            </a:solidFill>
            <a:prstDash val="solid"/>
            <a:miter/>
          </a:ln>
        </p:spPr>
      </p:sp>
      <p:sp>
        <p:nvSpPr>
          <p:cNvPr id="8" name="Freeform 8"/>
          <p:cNvSpPr/>
          <p:nvPr/>
        </p:nvSpPr>
        <p:spPr>
          <a:xfrm>
            <a:off x="10058400" y="2492122"/>
            <a:ext cx="8382000" cy="6307455"/>
          </a:xfrm>
          <a:custGeom>
            <a:avLst/>
            <a:gdLst/>
            <a:ahLst/>
            <a:cxnLst/>
            <a:rect l="l" t="t" r="r" b="b"/>
            <a:pathLst>
              <a:path w="9508513" h="7155156">
                <a:moveTo>
                  <a:pt x="0" y="0"/>
                </a:moveTo>
                <a:lnTo>
                  <a:pt x="9508513" y="0"/>
                </a:lnTo>
                <a:lnTo>
                  <a:pt x="9508513" y="7155156"/>
                </a:lnTo>
                <a:lnTo>
                  <a:pt x="0" y="7155156"/>
                </a:lnTo>
                <a:lnTo>
                  <a:pt x="0" y="0"/>
                </a:lnTo>
                <a:close/>
              </a:path>
            </a:pathLst>
          </a:custGeom>
          <a:blipFill>
            <a:blip r:embed="rId2"/>
            <a:stretch>
              <a:fillRect/>
            </a:stretch>
          </a:blipFill>
        </p:spPr>
      </p:sp>
      <p:sp>
        <p:nvSpPr>
          <p:cNvPr id="11" name="Title 10">
            <a:extLst>
              <a:ext uri="{FF2B5EF4-FFF2-40B4-BE49-F238E27FC236}">
                <a16:creationId xmlns:a16="http://schemas.microsoft.com/office/drawing/2014/main" id="{4C32B58F-60BF-2B9F-D35E-B729C09AA37D}"/>
              </a:ext>
            </a:extLst>
          </p:cNvPr>
          <p:cNvSpPr>
            <a:spLocks noGrp="1"/>
          </p:cNvSpPr>
          <p:nvPr>
            <p:ph type="ctrTitle"/>
          </p:nvPr>
        </p:nvSpPr>
        <p:spPr>
          <a:xfrm>
            <a:off x="1600200" y="1943100"/>
            <a:ext cx="8991600" cy="5661684"/>
          </a:xfrm>
        </p:spPr>
        <p:txBody>
          <a:bodyPr>
            <a:noAutofit/>
          </a:bodyPr>
          <a:lstStyle/>
          <a:p>
            <a:pPr algn="l">
              <a:lnSpc>
                <a:spcPct val="150000"/>
              </a:lnSpc>
            </a:pPr>
            <a:r>
              <a:rPr lang="vi-VN" sz="8000" b="1" dirty="0">
                <a:solidFill>
                  <a:srgbClr val="137A7F"/>
                </a:solidFill>
                <a:latin typeface="Arial" panose="020B0604020202020204" pitchFamily="34" charset="0"/>
                <a:cs typeface="Arial" panose="020B0604020202020204" pitchFamily="34" charset="0"/>
              </a:rPr>
              <a:t>BÀI 2:</a:t>
            </a:r>
            <a:br>
              <a:rPr lang="vi-VN" sz="8000" b="1" dirty="0">
                <a:solidFill>
                  <a:srgbClr val="137A7F"/>
                </a:solidFill>
                <a:latin typeface="Arial" panose="020B0604020202020204" pitchFamily="34" charset="0"/>
                <a:cs typeface="Arial" panose="020B0604020202020204" pitchFamily="34" charset="0"/>
              </a:rPr>
            </a:br>
            <a:r>
              <a:rPr lang="vi-VN" sz="8000" b="1" dirty="0">
                <a:solidFill>
                  <a:srgbClr val="137A7F"/>
                </a:solidFill>
                <a:latin typeface="Arial" panose="020B0604020202020204" pitchFamily="34" charset="0"/>
                <a:cs typeface="Arial" panose="020B0604020202020204" pitchFamily="34" charset="0"/>
              </a:rPr>
              <a:t>THỰC HÀNH TẠO SẢN PHẨM SỐ</a:t>
            </a:r>
          </a:p>
        </p:txBody>
      </p:sp>
    </p:spTree>
    <p:extLst>
      <p:ext uri="{BB962C8B-B14F-4D97-AF65-F5344CB8AC3E}">
        <p14:creationId xmlns:p14="http://schemas.microsoft.com/office/powerpoint/2010/main" val="28904999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3" name="Freeform 3"/>
          <p:cNvSpPr/>
          <p:nvPr/>
        </p:nvSpPr>
        <p:spPr>
          <a:xfrm>
            <a:off x="0" y="0"/>
            <a:ext cx="11719775" cy="10287000"/>
          </a:xfrm>
          <a:custGeom>
            <a:avLst/>
            <a:gdLst/>
            <a:ahLst/>
            <a:cxnLst/>
            <a:rect l="l" t="t" r="r" b="b"/>
            <a:pathLst>
              <a:path w="3086690" h="2709333">
                <a:moveTo>
                  <a:pt x="0" y="0"/>
                </a:moveTo>
                <a:lnTo>
                  <a:pt x="3086690" y="0"/>
                </a:lnTo>
                <a:lnTo>
                  <a:pt x="3086690" y="2709333"/>
                </a:lnTo>
                <a:lnTo>
                  <a:pt x="0" y="2709333"/>
                </a:lnTo>
                <a:close/>
              </a:path>
            </a:pathLst>
          </a:custGeom>
          <a:solidFill>
            <a:srgbClr val="5CE1E6"/>
          </a:solidFill>
        </p:spPr>
      </p:sp>
      <p:sp>
        <p:nvSpPr>
          <p:cNvPr id="6" name="Freeform 6"/>
          <p:cNvSpPr/>
          <p:nvPr/>
        </p:nvSpPr>
        <p:spPr>
          <a:xfrm>
            <a:off x="1028700" y="1028700"/>
            <a:ext cx="9658350" cy="8229600"/>
          </a:xfrm>
          <a:custGeom>
            <a:avLst/>
            <a:gdLst/>
            <a:ahLst/>
            <a:cxnLst/>
            <a:rect l="l" t="t" r="r" b="b"/>
            <a:pathLst>
              <a:path w="2543763" h="2167467">
                <a:moveTo>
                  <a:pt x="0" y="0"/>
                </a:moveTo>
                <a:lnTo>
                  <a:pt x="2543763" y="0"/>
                </a:lnTo>
                <a:lnTo>
                  <a:pt x="2543763" y="2167467"/>
                </a:lnTo>
                <a:lnTo>
                  <a:pt x="0" y="2167467"/>
                </a:lnTo>
                <a:close/>
              </a:path>
            </a:pathLst>
          </a:custGeom>
          <a:solidFill>
            <a:srgbClr val="000000">
              <a:alpha val="0"/>
            </a:srgbClr>
          </a:solidFill>
          <a:ln w="95250" cap="sq">
            <a:solidFill>
              <a:srgbClr val="000000"/>
            </a:solidFill>
            <a:prstDash val="solid"/>
            <a:miter/>
          </a:ln>
        </p:spPr>
      </p:sp>
      <p:sp>
        <p:nvSpPr>
          <p:cNvPr id="8" name="Freeform 8"/>
          <p:cNvSpPr/>
          <p:nvPr/>
        </p:nvSpPr>
        <p:spPr>
          <a:xfrm rot="857031">
            <a:off x="11254553" y="85193"/>
            <a:ext cx="7228780" cy="10116613"/>
          </a:xfrm>
          <a:custGeom>
            <a:avLst/>
            <a:gdLst/>
            <a:ahLst/>
            <a:cxnLst/>
            <a:rect l="l" t="t" r="r" b="b"/>
            <a:pathLst>
              <a:path w="7228780" h="10116613">
                <a:moveTo>
                  <a:pt x="0" y="0"/>
                </a:moveTo>
                <a:lnTo>
                  <a:pt x="7228780" y="0"/>
                </a:lnTo>
                <a:lnTo>
                  <a:pt x="7228780" y="10116614"/>
                </a:lnTo>
                <a:lnTo>
                  <a:pt x="0" y="10116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711DDF39-DB8A-B9A4-9DEC-A40C8CE32BB4}"/>
              </a:ext>
            </a:extLst>
          </p:cNvPr>
          <p:cNvSpPr>
            <a:spLocks noGrp="1"/>
          </p:cNvSpPr>
          <p:nvPr>
            <p:ph type="title"/>
          </p:nvPr>
        </p:nvSpPr>
        <p:spPr>
          <a:xfrm>
            <a:off x="1743075" y="1676400"/>
            <a:ext cx="8229600" cy="1143000"/>
          </a:xfrm>
        </p:spPr>
        <p:txBody>
          <a:bodyPr>
            <a:normAutofit/>
          </a:bodyPr>
          <a:lstStyle/>
          <a:p>
            <a:r>
              <a:rPr lang="vi-VN" sz="6000" b="1" dirty="0">
                <a:latin typeface="Arial" panose="020B0604020202020204" pitchFamily="34" charset="0"/>
                <a:cs typeface="Arial" panose="020B0604020202020204" pitchFamily="34" charset="0"/>
              </a:rPr>
              <a:t>NỘI DUNG BÀI HỌC</a:t>
            </a:r>
          </a:p>
        </p:txBody>
      </p:sp>
      <p:grpSp>
        <p:nvGrpSpPr>
          <p:cNvPr id="15" name="Group 14">
            <a:extLst>
              <a:ext uri="{FF2B5EF4-FFF2-40B4-BE49-F238E27FC236}">
                <a16:creationId xmlns:a16="http://schemas.microsoft.com/office/drawing/2014/main" id="{8B21BE62-A382-766E-D52A-250A796B06EB}"/>
              </a:ext>
            </a:extLst>
          </p:cNvPr>
          <p:cNvGrpSpPr/>
          <p:nvPr/>
        </p:nvGrpSpPr>
        <p:grpSpPr>
          <a:xfrm>
            <a:off x="1735580" y="3609272"/>
            <a:ext cx="8179937" cy="1773055"/>
            <a:chOff x="1938337" y="3370444"/>
            <a:chExt cx="8179937" cy="1773055"/>
          </a:xfrm>
        </p:grpSpPr>
        <p:sp>
          <p:nvSpPr>
            <p:cNvPr id="14" name="Rectangle 13">
              <a:extLst>
                <a:ext uri="{FF2B5EF4-FFF2-40B4-BE49-F238E27FC236}">
                  <a16:creationId xmlns:a16="http://schemas.microsoft.com/office/drawing/2014/main" id="{F6543413-7DE6-93F9-17EF-09C610A7DB58}"/>
                </a:ext>
              </a:extLst>
            </p:cNvPr>
            <p:cNvSpPr/>
            <p:nvPr/>
          </p:nvSpPr>
          <p:spPr>
            <a:xfrm>
              <a:off x="2667000" y="3831860"/>
              <a:ext cx="7451274" cy="1311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lumMod val="95000"/>
                      <a:lumOff val="5000"/>
                    </a:schemeClr>
                  </a:solidFill>
                  <a:latin typeface="Arial" panose="020B0604020202020204" pitchFamily="34" charset="0"/>
                  <a:cs typeface="Arial" panose="020B0604020202020204" pitchFamily="34" charset="0"/>
                </a:rPr>
                <a:t>Phần mềm em đã biết</a:t>
              </a:r>
            </a:p>
          </p:txBody>
        </p:sp>
        <p:sp>
          <p:nvSpPr>
            <p:cNvPr id="12" name="Arrow: Pentagon 11">
              <a:extLst>
                <a:ext uri="{FF2B5EF4-FFF2-40B4-BE49-F238E27FC236}">
                  <a16:creationId xmlns:a16="http://schemas.microsoft.com/office/drawing/2014/main" id="{2763AE8B-6577-14B2-94F6-7EF969F3150A}"/>
                </a:ext>
              </a:extLst>
            </p:cNvPr>
            <p:cNvSpPr/>
            <p:nvPr/>
          </p:nvSpPr>
          <p:spPr>
            <a:xfrm>
              <a:off x="1938337" y="3370444"/>
              <a:ext cx="1457325" cy="951563"/>
            </a:xfrm>
            <a:prstGeom prst="homePlate">
              <a:avLst>
                <a:gd name="adj" fmla="val 32642"/>
              </a:avLst>
            </a:prstGeom>
            <a:ln w="57150">
              <a:solidFill>
                <a:schemeClr val="tx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rgbClr val="137A7F"/>
                  </a:solidFill>
                  <a:latin typeface="Arial" panose="020B0604020202020204" pitchFamily="34" charset="0"/>
                  <a:cs typeface="Arial" panose="020B0604020202020204" pitchFamily="34" charset="0"/>
                </a:rPr>
                <a:t>01</a:t>
              </a:r>
            </a:p>
          </p:txBody>
        </p:sp>
      </p:grpSp>
      <p:grpSp>
        <p:nvGrpSpPr>
          <p:cNvPr id="16" name="Group 15">
            <a:extLst>
              <a:ext uri="{FF2B5EF4-FFF2-40B4-BE49-F238E27FC236}">
                <a16:creationId xmlns:a16="http://schemas.microsoft.com/office/drawing/2014/main" id="{A11C386A-8A29-7539-8A13-C4FF02EDA59E}"/>
              </a:ext>
            </a:extLst>
          </p:cNvPr>
          <p:cNvGrpSpPr/>
          <p:nvPr/>
        </p:nvGrpSpPr>
        <p:grpSpPr>
          <a:xfrm>
            <a:off x="1735580" y="6172199"/>
            <a:ext cx="8179937" cy="1773055"/>
            <a:chOff x="1938337" y="3370444"/>
            <a:chExt cx="8179937" cy="1773055"/>
          </a:xfrm>
        </p:grpSpPr>
        <p:sp>
          <p:nvSpPr>
            <p:cNvPr id="17" name="Rectangle 16">
              <a:extLst>
                <a:ext uri="{FF2B5EF4-FFF2-40B4-BE49-F238E27FC236}">
                  <a16:creationId xmlns:a16="http://schemas.microsoft.com/office/drawing/2014/main" id="{2052095A-A8ED-520F-9F36-7EA39E0DA168}"/>
                </a:ext>
              </a:extLst>
            </p:cNvPr>
            <p:cNvSpPr/>
            <p:nvPr/>
          </p:nvSpPr>
          <p:spPr>
            <a:xfrm>
              <a:off x="2666999" y="3831860"/>
              <a:ext cx="7451275" cy="1311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lumMod val="95000"/>
                      <a:lumOff val="5000"/>
                    </a:schemeClr>
                  </a:solidFill>
                  <a:latin typeface="Arial" panose="020B0604020202020204" pitchFamily="34" charset="0"/>
                  <a:cs typeface="Arial" panose="020B0604020202020204" pitchFamily="34" charset="0"/>
                </a:rPr>
                <a:t>Thực hành tạo sản phẩm số</a:t>
              </a:r>
              <a:endParaRPr lang="vi-VN" sz="4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6885FB55-399C-1356-65D9-2546690DE9B7}"/>
                </a:ext>
              </a:extLst>
            </p:cNvPr>
            <p:cNvSpPr/>
            <p:nvPr/>
          </p:nvSpPr>
          <p:spPr>
            <a:xfrm>
              <a:off x="1938337" y="3370444"/>
              <a:ext cx="1457325" cy="951563"/>
            </a:xfrm>
            <a:prstGeom prst="homePlate">
              <a:avLst>
                <a:gd name="adj" fmla="val 32642"/>
              </a:avLst>
            </a:prstGeom>
            <a:ln w="57150">
              <a:solidFill>
                <a:schemeClr val="tx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rgbClr val="137A7F"/>
                  </a:solidFill>
                  <a:latin typeface="Arial" panose="020B0604020202020204" pitchFamily="34" charset="0"/>
                  <a:cs typeface="Arial" panose="020B0604020202020204" pitchFamily="34" charset="0"/>
                </a:rPr>
                <a:t>02</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5FBFD"/>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CE44B67-E5EF-0614-A1EA-F1E8354554C7}"/>
              </a:ext>
            </a:extLst>
          </p:cNvPr>
          <p:cNvSpPr/>
          <p:nvPr/>
        </p:nvSpPr>
        <p:spPr>
          <a:xfrm>
            <a:off x="0" y="-16329"/>
            <a:ext cx="9448800" cy="10352598"/>
          </a:xfrm>
          <a:custGeom>
            <a:avLst/>
            <a:gdLst>
              <a:gd name="connsiteX0" fmla="*/ 4724400 w 9448800"/>
              <a:gd name="connsiteY0" fmla="*/ 1972129 h 10352598"/>
              <a:gd name="connsiteX1" fmla="*/ 1371600 w 9448800"/>
              <a:gd name="connsiteY1" fmla="*/ 5324929 h 10352598"/>
              <a:gd name="connsiteX2" fmla="*/ 4724400 w 9448800"/>
              <a:gd name="connsiteY2" fmla="*/ 8677729 h 10352598"/>
              <a:gd name="connsiteX3" fmla="*/ 8077200 w 9448800"/>
              <a:gd name="connsiteY3" fmla="*/ 5324929 h 10352598"/>
              <a:gd name="connsiteX4" fmla="*/ 4724400 w 9448800"/>
              <a:gd name="connsiteY4" fmla="*/ 1972129 h 10352598"/>
              <a:gd name="connsiteX5" fmla="*/ 0 w 9448800"/>
              <a:gd name="connsiteY5" fmla="*/ 0 h 10352598"/>
              <a:gd name="connsiteX6" fmla="*/ 9448800 w 9448800"/>
              <a:gd name="connsiteY6" fmla="*/ 0 h 10352598"/>
              <a:gd name="connsiteX7" fmla="*/ 9448800 w 9448800"/>
              <a:gd name="connsiteY7" fmla="*/ 10352598 h 10352598"/>
              <a:gd name="connsiteX8" fmla="*/ 0 w 9448800"/>
              <a:gd name="connsiteY8" fmla="*/ 10352598 h 1035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0" h="10352598">
                <a:moveTo>
                  <a:pt x="4724400" y="1972129"/>
                </a:moveTo>
                <a:cubicBezTo>
                  <a:pt x="2872700" y="1972129"/>
                  <a:pt x="1371600" y="3473229"/>
                  <a:pt x="1371600" y="5324929"/>
                </a:cubicBezTo>
                <a:cubicBezTo>
                  <a:pt x="1371600" y="7176629"/>
                  <a:pt x="2872700" y="8677729"/>
                  <a:pt x="4724400" y="8677729"/>
                </a:cubicBezTo>
                <a:cubicBezTo>
                  <a:pt x="6576100" y="8677729"/>
                  <a:pt x="8077200" y="7176629"/>
                  <a:pt x="8077200" y="5324929"/>
                </a:cubicBezTo>
                <a:cubicBezTo>
                  <a:pt x="8077200" y="3473229"/>
                  <a:pt x="6576100" y="1972129"/>
                  <a:pt x="4724400" y="1972129"/>
                </a:cubicBezTo>
                <a:close/>
                <a:moveTo>
                  <a:pt x="0" y="0"/>
                </a:moveTo>
                <a:lnTo>
                  <a:pt x="9448800" y="0"/>
                </a:lnTo>
                <a:lnTo>
                  <a:pt x="9448800" y="10352598"/>
                </a:lnTo>
                <a:lnTo>
                  <a:pt x="0" y="10352598"/>
                </a:lnTo>
                <a:close/>
              </a:path>
            </a:pathLst>
          </a:custGeom>
          <a:solidFill>
            <a:srgbClr val="0A8799"/>
          </a:solidFill>
        </p:spPr>
      </p:sp>
      <p:sp>
        <p:nvSpPr>
          <p:cNvPr id="6" name="Freeform 6"/>
          <p:cNvSpPr/>
          <p:nvPr/>
        </p:nvSpPr>
        <p:spPr>
          <a:xfrm>
            <a:off x="1981916" y="1638300"/>
            <a:ext cx="5484968" cy="7328215"/>
          </a:xfrm>
          <a:custGeom>
            <a:avLst/>
            <a:gdLst/>
            <a:ahLst/>
            <a:cxnLst/>
            <a:rect l="l" t="t" r="r" b="b"/>
            <a:pathLst>
              <a:path w="5484968" h="7328215">
                <a:moveTo>
                  <a:pt x="0" y="0"/>
                </a:moveTo>
                <a:lnTo>
                  <a:pt x="5484968" y="0"/>
                </a:lnTo>
                <a:lnTo>
                  <a:pt x="5484968" y="7328215"/>
                </a:lnTo>
                <a:lnTo>
                  <a:pt x="0" y="7328215"/>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sp>
      <p:sp>
        <p:nvSpPr>
          <p:cNvPr id="13" name="Title 12">
            <a:extLst>
              <a:ext uri="{FF2B5EF4-FFF2-40B4-BE49-F238E27FC236}">
                <a16:creationId xmlns:a16="http://schemas.microsoft.com/office/drawing/2014/main" id="{84366D5F-B27B-20F1-718D-5030EE5F279E}"/>
              </a:ext>
            </a:extLst>
          </p:cNvPr>
          <p:cNvSpPr>
            <a:spLocks noGrp="1"/>
          </p:cNvSpPr>
          <p:nvPr>
            <p:ph type="title"/>
          </p:nvPr>
        </p:nvSpPr>
        <p:spPr>
          <a:xfrm>
            <a:off x="10591800" y="4076700"/>
            <a:ext cx="6400800" cy="3854608"/>
          </a:xfrm>
          <a:solidFill>
            <a:schemeClr val="bg1"/>
          </a:solidFill>
          <a:ln>
            <a:solidFill>
              <a:srgbClr val="137A7F"/>
            </a:solidFill>
          </a:ln>
        </p:spPr>
        <p:style>
          <a:lnRef idx="1">
            <a:schemeClr val="accent5"/>
          </a:lnRef>
          <a:fillRef idx="2">
            <a:schemeClr val="accent5"/>
          </a:fillRef>
          <a:effectRef idx="1">
            <a:schemeClr val="accent5"/>
          </a:effectRef>
          <a:fontRef idx="minor">
            <a:schemeClr val="dk1"/>
          </a:fontRef>
        </p:style>
        <p:txBody>
          <a:bodyPr bIns="360000">
            <a:noAutofit/>
          </a:bodyPr>
          <a:lstStyle/>
          <a:p>
            <a:pPr>
              <a:lnSpc>
                <a:spcPct val="150000"/>
              </a:lnSpc>
            </a:pPr>
            <a:r>
              <a:rPr lang="vi-VN" sz="7200" b="1" dirty="0">
                <a:latin typeface="Arial" panose="020B0604020202020204" pitchFamily="34" charset="0"/>
                <a:cs typeface="Arial" panose="020B0604020202020204" pitchFamily="34" charset="0"/>
              </a:rPr>
              <a:t>PHẦN MỀM EM ĐÃ BIẾT</a:t>
            </a:r>
          </a:p>
        </p:txBody>
      </p:sp>
      <p:sp>
        <p:nvSpPr>
          <p:cNvPr id="14" name="Arrow: Pentagon 13">
            <a:extLst>
              <a:ext uri="{FF2B5EF4-FFF2-40B4-BE49-F238E27FC236}">
                <a16:creationId xmlns:a16="http://schemas.microsoft.com/office/drawing/2014/main" id="{7B2A1CB4-3BED-6471-6003-491CEB0F5FC5}"/>
              </a:ext>
            </a:extLst>
          </p:cNvPr>
          <p:cNvSpPr/>
          <p:nvPr/>
        </p:nvSpPr>
        <p:spPr>
          <a:xfrm>
            <a:off x="9250508" y="1943100"/>
            <a:ext cx="2180208" cy="1474735"/>
          </a:xfrm>
          <a:prstGeom prst="homePlate">
            <a:avLst>
              <a:gd name="adj" fmla="val 32642"/>
            </a:avLst>
          </a:prstGeom>
          <a:ln w="57150">
            <a:solidFill>
              <a:srgbClr val="137A7F"/>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7200" b="1" dirty="0">
                <a:solidFill>
                  <a:srgbClr val="137A7F"/>
                </a:solidFill>
                <a:latin typeface="Arial" panose="020B0604020202020204" pitchFamily="34" charset="0"/>
                <a:cs typeface="Arial" panose="020B0604020202020204" pitchFamily="34" charset="0"/>
              </a:rPr>
              <a:t>01</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CE1E6"/>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94DA43-591E-9917-6646-E15671E0A6FB}"/>
              </a:ext>
            </a:extLst>
          </p:cNvPr>
          <p:cNvSpPr/>
          <p:nvPr/>
        </p:nvSpPr>
        <p:spPr>
          <a:xfrm>
            <a:off x="8305800" y="2113333"/>
            <a:ext cx="8146143" cy="7297367"/>
          </a:xfrm>
          <a:prstGeom prst="roundRect">
            <a:avLst>
              <a:gd name="adj" fmla="val 9507"/>
            </a:avLst>
          </a:prstGeom>
          <a:ln>
            <a:no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180000" rIns="180000" bIns="108000" rtlCol="0" anchor="ctr"/>
          <a:lstStyle/>
          <a:p>
            <a:pPr algn="just">
              <a:lnSpc>
                <a:spcPct val="150000"/>
              </a:lnSpc>
            </a:pPr>
            <a:r>
              <a:rPr lang="vi-VN" sz="4000" dirty="0">
                <a:latin typeface="Arial" panose="020B0604020202020204" pitchFamily="34" charset="0"/>
                <a:cs typeface="Arial" panose="020B0604020202020204" pitchFamily="34" charset="0"/>
              </a:rPr>
              <a:t>Các từ giấu trong bảng đố chữ này liên quan đến tên của các phần mềm mà em đã được học. Em hãy dựa vào mô tả chức năng của các phần mềm để hoàn thành ô chữ.</a:t>
            </a:r>
          </a:p>
        </p:txBody>
      </p:sp>
      <p:sp>
        <p:nvSpPr>
          <p:cNvPr id="13" name="Freeform 5">
            <a:extLst>
              <a:ext uri="{FF2B5EF4-FFF2-40B4-BE49-F238E27FC236}">
                <a16:creationId xmlns:a16="http://schemas.microsoft.com/office/drawing/2014/main" id="{5E0C5D3D-BB54-1DFE-09FB-946334C59593}"/>
              </a:ext>
            </a:extLst>
          </p:cNvPr>
          <p:cNvSpPr/>
          <p:nvPr/>
        </p:nvSpPr>
        <p:spPr>
          <a:xfrm>
            <a:off x="1244028" y="495301"/>
            <a:ext cx="5524277" cy="3733800"/>
          </a:xfrm>
          <a:custGeom>
            <a:avLst/>
            <a:gdLst/>
            <a:ahLst/>
            <a:cxnLst/>
            <a:rect l="l" t="t" r="r" b="b"/>
            <a:pathLst>
              <a:path w="1768682" h="1326512">
                <a:moveTo>
                  <a:pt x="0" y="0"/>
                </a:moveTo>
                <a:lnTo>
                  <a:pt x="1768682" y="0"/>
                </a:lnTo>
                <a:lnTo>
                  <a:pt x="1768682" y="1326512"/>
                </a:lnTo>
                <a:lnTo>
                  <a:pt x="0" y="1326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Rounded Corners 13">
            <a:extLst>
              <a:ext uri="{FF2B5EF4-FFF2-40B4-BE49-F238E27FC236}">
                <a16:creationId xmlns:a16="http://schemas.microsoft.com/office/drawing/2014/main" id="{2E625F10-2538-DB22-CF7C-68441DC4007C}"/>
              </a:ext>
            </a:extLst>
          </p:cNvPr>
          <p:cNvSpPr/>
          <p:nvPr/>
        </p:nvSpPr>
        <p:spPr>
          <a:xfrm>
            <a:off x="10130972" y="1640712"/>
            <a:ext cx="4495801" cy="945243"/>
          </a:xfrm>
          <a:prstGeom prst="roundRect">
            <a:avLst>
              <a:gd name="adj" fmla="val 50000"/>
            </a:avLst>
          </a:prstGeom>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4400" b="1">
                <a:effectLst/>
                <a:latin typeface="Arial" panose="020B0604020202020204" pitchFamily="34" charset="0"/>
                <a:ea typeface="Calibri" panose="020F0502020204030204" pitchFamily="34" charset="0"/>
                <a:cs typeface="Arial" panose="020B0604020202020204" pitchFamily="34" charset="0"/>
              </a:rPr>
              <a:t>LUẬT CHƠI</a:t>
            </a:r>
            <a:endParaRPr lang="vi-VN" sz="4400" b="1" dirty="0">
              <a:effectLst/>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992D77E1-5A72-3AAD-3448-E2F86EB3C115}"/>
              </a:ext>
            </a:extLst>
          </p:cNvPr>
          <p:cNvSpPr>
            <a:spLocks noGrp="1"/>
          </p:cNvSpPr>
          <p:nvPr>
            <p:ph type="title"/>
          </p:nvPr>
        </p:nvSpPr>
        <p:spPr>
          <a:xfrm>
            <a:off x="2234628" y="1333500"/>
            <a:ext cx="4191000" cy="2504910"/>
          </a:xfrm>
        </p:spPr>
        <p:txBody>
          <a:bodyPr>
            <a:normAutofit/>
          </a:bodyPr>
          <a:lstStyle/>
          <a:p>
            <a:pPr>
              <a:lnSpc>
                <a:spcPct val="150000"/>
              </a:lnSpc>
            </a:pPr>
            <a:r>
              <a:rPr lang="vi-VN" sz="6000" b="1" dirty="0">
                <a:latin typeface="Arial" panose="020B0604020202020204" pitchFamily="34" charset="0"/>
                <a:cs typeface="Arial" panose="020B0604020202020204" pitchFamily="34" charset="0"/>
              </a:rPr>
              <a:t>TRÒ CHƠI Ô CHỮ</a:t>
            </a:r>
          </a:p>
        </p:txBody>
      </p:sp>
      <p:sp>
        <p:nvSpPr>
          <p:cNvPr id="16" name="Freeform 33">
            <a:extLst>
              <a:ext uri="{FF2B5EF4-FFF2-40B4-BE49-F238E27FC236}">
                <a16:creationId xmlns:a16="http://schemas.microsoft.com/office/drawing/2014/main" id="{47F1FCAA-6EFC-F360-875E-87B52AAE097F}"/>
              </a:ext>
            </a:extLst>
          </p:cNvPr>
          <p:cNvSpPr/>
          <p:nvPr/>
        </p:nvSpPr>
        <p:spPr>
          <a:xfrm>
            <a:off x="1937085" y="4405828"/>
            <a:ext cx="4495800" cy="6041392"/>
          </a:xfrm>
          <a:custGeom>
            <a:avLst/>
            <a:gdLst/>
            <a:ahLst/>
            <a:cxnLst/>
            <a:rect l="l" t="t" r="r" b="b"/>
            <a:pathLst>
              <a:path w="1030232" h="1384411">
                <a:moveTo>
                  <a:pt x="0" y="0"/>
                </a:moveTo>
                <a:lnTo>
                  <a:pt x="1030232" y="0"/>
                </a:lnTo>
                <a:lnTo>
                  <a:pt x="1030232" y="1384411"/>
                </a:lnTo>
                <a:lnTo>
                  <a:pt x="0" y="1384411"/>
                </a:lnTo>
                <a:lnTo>
                  <a:pt x="0" y="0"/>
                </a:lnTo>
                <a:close/>
              </a:path>
            </a:pathLst>
          </a:custGeom>
          <a:blipFill>
            <a:blip r:embed="rId4"/>
            <a:stretch>
              <a:fillRect/>
            </a:stretch>
          </a:blipFill>
        </p:spPr>
      </p:sp>
    </p:spTree>
    <p:extLst>
      <p:ext uri="{BB962C8B-B14F-4D97-AF65-F5344CB8AC3E}">
        <p14:creationId xmlns:p14="http://schemas.microsoft.com/office/powerpoint/2010/main" val="10262879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981</Words>
  <Application>Microsoft Office PowerPoint</Application>
  <PresentationFormat>Custom</PresentationFormat>
  <Paragraphs>174</Paragraphs>
  <Slides>27</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CHÀO MỪNG CÁC EM ĐẾN VỚI BÀI HỌC MỚI!</vt:lpstr>
      <vt:lpstr>KHỞI ĐỘNG</vt:lpstr>
      <vt:lpstr>Đọc tình huống phần Khởi động – SGK tr.7 và trả lời câu hỏi</vt:lpstr>
      <vt:lpstr>Một số phần mềm tạo sản phẩm trên máy tính</vt:lpstr>
      <vt:lpstr>Một số phần mềm tạo sản phẩm trên máy tính</vt:lpstr>
      <vt:lpstr>BÀI 2: THỰC HÀNH TẠO SẢN PHẨM SỐ</vt:lpstr>
      <vt:lpstr>NỘI DUNG BÀI HỌC</vt:lpstr>
      <vt:lpstr>PHẦN MỀM EM ĐÃ BIẾT</vt:lpstr>
      <vt:lpstr>TRÒ CHƠI Ô CHỮ</vt:lpstr>
      <vt:lpstr>PowerPoint Presentation</vt:lpstr>
      <vt:lpstr>THỰC HÀNH TẠO SẢN PHẨM SỐ </vt:lpstr>
      <vt:lpstr>Đọc thông tin SGK tr.7 và cho biết</vt:lpstr>
      <vt:lpstr>Các bước tạo bài trình chiếu</vt:lpstr>
      <vt:lpstr>Các bước tạo bài trình chiếu</vt:lpstr>
      <vt:lpstr>Các bước lưu tệp vừa tạo</vt:lpstr>
      <vt:lpstr>NHÀ THÔNG THÁI</vt:lpstr>
      <vt:lpstr>Câu 1: PowerPoint là phần mềm giúp</vt:lpstr>
      <vt:lpstr>Câu 2: Để soạn thảo văn bản, em sử dụng phần mềm nào?</vt:lpstr>
      <vt:lpstr>Câu 3: Để tạo một bài trình chiếu, đầu tiên em phải</vt:lpstr>
      <vt:lpstr>Câu 4: Trang xuất hiện đầu tiên khi truy cập vào website là</vt:lpstr>
      <vt:lpstr>Câu 5: Lệnh Insert → Picture dùng để</vt:lpstr>
      <vt:lpstr>VẬN DỤNG</vt:lpstr>
      <vt:lpstr>Tham khảo một số sản phẩm tuyên truyền </vt:lpstr>
      <vt:lpstr>Tham khảo một số sản phẩm tuyên truyền </vt:lpstr>
      <vt:lpstr>Tham khảo một số sản phẩm tuyên truyền </vt:lpstr>
      <vt:lpstr>HƯỚNG DẪN VỀ NHÀ</vt:lpstr>
      <vt:lpstr>HẸN GẶP LẠI CÁC BẠN TRONG TIẾT HỌC SAU!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Literacy Education Presentation in Colorful Illustrative Style</dc:title>
  <cp:lastModifiedBy>My Tra</cp:lastModifiedBy>
  <cp:revision>17</cp:revision>
  <dcterms:created xsi:type="dcterms:W3CDTF">2006-08-16T00:00:00Z</dcterms:created>
  <dcterms:modified xsi:type="dcterms:W3CDTF">2024-08-07T01:41:34Z</dcterms:modified>
  <dc:identifier>DAGL0aCiXV4</dc:identifier>
</cp:coreProperties>
</file>