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Lst>
  <p:notesMasterIdLst>
    <p:notesMasterId r:id="rId25"/>
  </p:notesMasterIdLst>
  <p:sldIdLst>
    <p:sldId id="288" r:id="rId3"/>
    <p:sldId id="282" r:id="rId4"/>
    <p:sldId id="283" r:id="rId5"/>
    <p:sldId id="284" r:id="rId6"/>
    <p:sldId id="258" r:id="rId7"/>
    <p:sldId id="261" r:id="rId8"/>
    <p:sldId id="262" r:id="rId9"/>
    <p:sldId id="263" r:id="rId10"/>
    <p:sldId id="265" r:id="rId11"/>
    <p:sldId id="264" r:id="rId12"/>
    <p:sldId id="266" r:id="rId13"/>
    <p:sldId id="259" r:id="rId14"/>
    <p:sldId id="267" r:id="rId15"/>
    <p:sldId id="268" r:id="rId16"/>
    <p:sldId id="269" r:id="rId17"/>
    <p:sldId id="270" r:id="rId18"/>
    <p:sldId id="271" r:id="rId19"/>
    <p:sldId id="273" r:id="rId20"/>
    <p:sldId id="260" r:id="rId21"/>
    <p:sldId id="274" r:id="rId22"/>
    <p:sldId id="280"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E01F5D"/>
    <a:srgbClr val="C76527"/>
    <a:srgbClr val="6EA434"/>
    <a:srgbClr val="013014"/>
    <a:srgbClr val="F6B4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12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D2394F-95FD-4E89-8E27-4229FCB1E64E}" type="datetimeFigureOut">
              <a:rPr lang="en-US" smtClean="0"/>
              <a:t>07/04/2025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A52772-E582-4E9A-A9CC-D486D1D57AE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ẤN VÀO CON NHÍM ĐỂ ĐẾN KHÁM PHÁ</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cái A,B,C,D để kiểm tra đáp án. Nhấn vào nút mũi tên đỏ ở dưới góc phải để quay trở lại slide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7DA42-45E3-4812-90E8-D99CA90DE4E1}" type="datetimeFigureOut">
              <a:rPr lang="vi-VN" smtClean="0"/>
              <a:t>07/04/2025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9B5CE22-DF47-4DAC-976B-5A257DB2A2FF}"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7DA42-45E3-4812-90E8-D99CA90DE4E1}" type="datetimeFigureOut">
              <a:rPr lang="vi-VN" smtClean="0"/>
              <a:t>07/04/2025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9B5CE22-DF47-4DAC-976B-5A257DB2A2FF}" type="slidenum">
              <a:rPr lang="vi-VN" smtClean="0"/>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7DA42-45E3-4812-90E8-D99CA90DE4E1}" type="datetimeFigureOut">
              <a:rPr lang="vi-VN" smtClean="0"/>
              <a:t>07/04/2025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9B5CE22-DF47-4DAC-976B-5A257DB2A2FF}" type="slidenum">
              <a:rPr lang="vi-VN" smtClean="0"/>
              <a:t>‹#›</a:t>
            </a:fld>
            <a:endParaRPr lang="vi-V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CB7DA42-45E3-4812-90E8-D99CA90DE4E1}" type="datetimeFigureOut">
              <a:rPr lang="vi-VN" smtClean="0"/>
              <a:t>07/04/2025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9B5CE22-DF47-4DAC-976B-5A257DB2A2FF}" type="slidenum">
              <a:rPr lang="vi-VN" smtClean="0"/>
              <a:t>‹#›</a:t>
            </a:fld>
            <a:endParaRPr lang="vi-V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CB7DA42-45E3-4812-90E8-D99CA90DE4E1}" type="datetimeFigureOut">
              <a:rPr lang="vi-VN" smtClean="0"/>
              <a:t>07/04/2025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9B5CE22-DF47-4DAC-976B-5A257DB2A2FF}"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CB7DA42-45E3-4812-90E8-D99CA90DE4E1}" type="datetimeFigureOut">
              <a:rPr lang="vi-VN" smtClean="0"/>
              <a:t>07/04/2025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9B5CE22-DF47-4DAC-976B-5A257DB2A2FF}"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CB7DA42-45E3-4812-90E8-D99CA90DE4E1}" type="datetimeFigureOut">
              <a:rPr lang="vi-VN" smtClean="0"/>
              <a:t>07/04/2025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9B5CE22-DF47-4DAC-976B-5A257DB2A2FF}"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B7DA42-45E3-4812-90E8-D99CA90DE4E1}" type="datetimeFigureOut">
              <a:rPr lang="vi-VN" smtClean="0"/>
              <a:t>07/04/2025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9B5CE22-DF47-4DAC-976B-5A257DB2A2FF}"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CB7DA42-45E3-4812-90E8-D99CA90DE4E1}" type="datetimeFigureOut">
              <a:rPr lang="vi-VN" smtClean="0"/>
              <a:t>07/04/2025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9B5CE22-DF47-4DAC-976B-5A257DB2A2FF}"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CB7DA42-45E3-4812-90E8-D99CA90DE4E1}" type="datetimeFigureOut">
              <a:rPr lang="vi-VN" smtClean="0"/>
              <a:t>07/04/2025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9B5CE22-DF47-4DAC-976B-5A257DB2A2FF}"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CB7DA42-45E3-4812-90E8-D99CA90DE4E1}" type="datetimeFigureOut">
              <a:rPr lang="vi-VN" smtClean="0"/>
              <a:t>07/04/2025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9B5CE22-DF47-4DAC-976B-5A257DB2A2FF}"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p:cNvSpPr txBox="1"/>
          <p:nvPr userDrawn="1"/>
        </p:nvSpPr>
        <p:spPr>
          <a:xfrm>
            <a:off x="2245144" y="77273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68596" y="0"/>
            <a:ext cx="1926077" cy="1976432"/>
          </a:xfrm>
          <a:prstGeom prst="rect">
            <a:avLst/>
          </a:prstGeom>
        </p:spPr>
      </p:pic>
      <p:pic>
        <p:nvPicPr>
          <p:cNvPr id="4" name="Pictur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2519" y="6858000"/>
            <a:ext cx="2487663" cy="2552700"/>
          </a:xfrm>
          <a:prstGeom prst="rect">
            <a:avLst/>
          </a:prstGeom>
        </p:spPr>
      </p:pic>
      <p:pic>
        <p:nvPicPr>
          <p:cNvPr id="5" name="Picture 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0632"/>
            <a:ext cx="542996" cy="55719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7DA42-45E3-4812-90E8-D99CA90DE4E1}" type="datetimeFigureOut">
              <a:rPr lang="vi-VN" smtClean="0"/>
              <a:t>07/04/2025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5CE22-DF47-4DAC-976B-5A257DB2A2FF}" type="slidenum">
              <a:rPr lang="vi-VN" smtClean="0"/>
              <a:t>‹#›</a:t>
            </a:fld>
            <a:endParaRPr lang="vi-VN"/>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a:fillRect/>
          </a:stretch>
        </p:blipFill>
        <p:spPr>
          <a:xfrm>
            <a:off x="-3078308" y="-331610"/>
            <a:ext cx="3279371" cy="3476108"/>
          </a:xfrm>
          <a:prstGeom prst="rect">
            <a:avLst/>
          </a:prstGeom>
        </p:spPr>
      </p:pic>
      <p:pic>
        <p:nvPicPr>
          <p:cNvPr id="8" name="Picture 7"/>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a:fillRect/>
          </a:stretch>
        </p:blipFill>
        <p:spPr>
          <a:xfrm>
            <a:off x="2424198" y="11687181"/>
            <a:ext cx="2736014" cy="3003728"/>
          </a:xfrm>
          <a:prstGeom prst="rect">
            <a:avLst/>
          </a:prstGeom>
        </p:spPr>
      </p:pic>
      <p:sp>
        <p:nvSpPr>
          <p:cNvPr id="9" name="TextBox 3"/>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195" rtl="0" eaLnBrk="1" fontAlgn="auto" latinLnBrk="0" hangingPunct="1">
              <a:lnSpc>
                <a:spcPct val="100000"/>
              </a:lnSpc>
              <a:spcBef>
                <a:spcPts val="0"/>
              </a:spcBef>
              <a:spcAft>
                <a:spcPts val="0"/>
              </a:spcAft>
              <a:buClrTx/>
              <a:buSzTx/>
              <a:buFontTx/>
              <a:buNone/>
              <a:defRPr/>
            </a:pPr>
            <a:r>
              <a:rPr kumimoji="0" lang="en-US" sz="214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195" rtl="0" eaLnBrk="1" fontAlgn="auto" latinLnBrk="0" hangingPunct="1">
              <a:lnSpc>
                <a:spcPct val="100000"/>
              </a:lnSpc>
              <a:spcBef>
                <a:spcPts val="0"/>
              </a:spcBef>
              <a:spcAft>
                <a:spcPts val="0"/>
              </a:spcAft>
              <a:buClrTx/>
              <a:buSzTx/>
              <a:buFontTx/>
              <a:buNone/>
              <a:defRPr/>
            </a:pPr>
            <a:r>
              <a:rPr kumimoji="0" lang="en-US" sz="2145"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rPr>
              <a:t>MĂNG NON- TÀI LIỆU TIỂU HỌC | Facebook</a:t>
            </a:r>
            <a:endParaRPr kumimoji="0" lang="en-US" sz="214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195" rtl="0" eaLnBrk="1" fontAlgn="auto" latinLnBrk="0" hangingPunct="1">
              <a:lnSpc>
                <a:spcPct val="100000"/>
              </a:lnSpc>
              <a:spcBef>
                <a:spcPts val="0"/>
              </a:spcBef>
              <a:spcAft>
                <a:spcPts val="0"/>
              </a:spcAft>
              <a:buClrTx/>
              <a:buSzTx/>
              <a:buFontTx/>
              <a:buNone/>
              <a:defRPr/>
            </a:pPr>
            <a:r>
              <a:rPr kumimoji="0" lang="en-US" sz="214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p:cNvSpPr txBox="1"/>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390" rtl="0" eaLnBrk="1" fontAlgn="auto" latinLnBrk="0" hangingPunct="1">
              <a:lnSpc>
                <a:spcPct val="90000"/>
              </a:lnSpc>
              <a:spcBef>
                <a:spcPct val="0"/>
              </a:spcBef>
              <a:spcAft>
                <a:spcPts val="0"/>
              </a:spcAft>
              <a:buClrTx/>
              <a:buSzTx/>
              <a:buFontTx/>
              <a:buNone/>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5.wav"/><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slide" Target="slide5.xml"/><Relationship Id="rId12" Type="http://schemas.openxmlformats.org/officeDocument/2006/relationships/slide" Target="slide3.xml"/><Relationship Id="rId17"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openxmlformats.org/officeDocument/2006/relationships/image" Target="../media/image7.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notesSlide" Target="../notesSlides/notesSlide1.xml"/><Relationship Id="rId9" Type="http://schemas.microsoft.com/office/2007/relationships/hdphoto" Target="../media/hdphoto1.wdp"/><Relationship Id="rId1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20.GI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5.png"/><Relationship Id="rId11" Type="http://schemas.openxmlformats.org/officeDocument/2006/relationships/slide" Target="slide2.xml"/><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audio" Target="../media/audio3.wav"/><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GIF"/><Relationship Id="rId3" Type="http://schemas.openxmlformats.org/officeDocument/2006/relationships/audio" Target="../media/audio3.wav"/><Relationship Id="rId7" Type="http://schemas.openxmlformats.org/officeDocument/2006/relationships/image" Target="../media/image16.png"/><Relationship Id="rId12"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5.png"/><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audio" Target="../media/audio4.wav"/><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5.wav"/><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5.wav"/><Relationship Id="rId1" Type="http://schemas.openxmlformats.org/officeDocument/2006/relationships/slideLayout" Target="../slideLayouts/slideLayout1.xml"/><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Picture3"/>
          <p:cNvPicPr>
            <a:picLocks noChangeAspect="1"/>
          </p:cNvPicPr>
          <p:nvPr/>
        </p:nvPicPr>
        <p:blipFill>
          <a:blip r:embed="rId2"/>
          <a:stretch>
            <a:fillRect/>
          </a:stretch>
        </p:blipFill>
        <p:spPr>
          <a:xfrm>
            <a:off x="129540" y="80010"/>
            <a:ext cx="11977370" cy="6882130"/>
          </a:xfrm>
          <a:prstGeom prst="rect">
            <a:avLst/>
          </a:prstGeom>
          <a:solidFill>
            <a:schemeClr val="tx1"/>
          </a:solidFill>
          <a:ln w="9525" cap="flat" cmpd="sng">
            <a:solidFill>
              <a:srgbClr val="00FF00"/>
            </a:solidFill>
            <a:prstDash val="solid"/>
            <a:miter/>
            <a:headEnd type="none" w="med" len="med"/>
            <a:tailEnd type="none" w="med" len="med"/>
          </a:ln>
        </p:spPr>
      </p:pic>
      <p:sp>
        <p:nvSpPr>
          <p:cNvPr id="28675" name="WordArt 12"/>
          <p:cNvSpPr>
            <a:spLocks noTextEdit="1"/>
          </p:cNvSpPr>
          <p:nvPr/>
        </p:nvSpPr>
        <p:spPr>
          <a:xfrm>
            <a:off x="2514600" y="1524000"/>
            <a:ext cx="7467600" cy="1295400"/>
          </a:xfrm>
          <a:prstGeom prst="rect">
            <a:avLst/>
          </a:prstGeom>
        </p:spPr>
        <p:txBody>
          <a:bodyPr wrap="none" fromWordArt="1">
            <a:prstTxWarp prst="textDoubleWave1">
              <a:avLst>
                <a:gd name="adj1" fmla="val 6500"/>
                <a:gd name="adj2" fmla="val 0"/>
              </a:avLst>
            </a:prstTxWarp>
            <a:normAutofit/>
          </a:bodyPr>
          <a:lstStyle/>
          <a:p>
            <a:pPr algn="ctr" eaLnBrk="0" hangingPunct="0"/>
            <a:r>
              <a:rPr lang="en-US" sz="3600" b="1" spc="-360">
                <a:ln w="12700" cap="flat" cmpd="sng">
                  <a:solidFill>
                    <a:schemeClr val="tx1"/>
                  </a:solidFill>
                  <a:prstDash val="solid"/>
                  <a:headEnd type="none" w="med" len="med"/>
                  <a:tailEnd type="none" w="med" len="med"/>
                </a:ln>
                <a:solidFill>
                  <a:srgbClr val="00FF00"/>
                </a:solidFill>
                <a:effectLst>
                  <a:outerShdw dist="125724" dir="18900000" algn="ctr" rotWithShape="0">
                    <a:srgbClr val="000099"/>
                  </a:outerShdw>
                </a:effectLst>
                <a:latin typeface="Verdana" panose="020B0604030504040204" pitchFamily="34" charset="0"/>
                <a:ea typeface="Verdana" panose="020B0604030504040204" pitchFamily="34" charset="0"/>
              </a:rPr>
              <a:t>Nhiệt liệt chào mừng </a:t>
            </a:r>
          </a:p>
          <a:p>
            <a:pPr algn="ctr" eaLnBrk="0" hangingPunct="0"/>
            <a:r>
              <a:rPr lang="en-US" sz="3600" b="1" spc="-360">
                <a:ln w="12700" cap="flat" cmpd="sng">
                  <a:solidFill>
                    <a:schemeClr val="tx1"/>
                  </a:solidFill>
                  <a:prstDash val="solid"/>
                  <a:headEnd type="none" w="med" len="med"/>
                  <a:tailEnd type="none" w="med" len="med"/>
                </a:ln>
                <a:solidFill>
                  <a:srgbClr val="00FF00"/>
                </a:solidFill>
                <a:effectLst>
                  <a:outerShdw dist="125724" dir="18900000" algn="ctr" rotWithShape="0">
                    <a:srgbClr val="000099"/>
                  </a:outerShdw>
                </a:effectLst>
                <a:latin typeface="Verdana" panose="020B0604030504040204" pitchFamily="34" charset="0"/>
                <a:ea typeface="Verdana" panose="020B0604030504040204" pitchFamily="34" charset="0"/>
              </a:rPr>
              <a:t>các thầy cô về dự giờ</a:t>
            </a:r>
          </a:p>
        </p:txBody>
      </p:sp>
      <p:sp>
        <p:nvSpPr>
          <p:cNvPr id="28676" name="WordArt 5"/>
          <p:cNvSpPr>
            <a:spLocks noTextEdit="1"/>
          </p:cNvSpPr>
          <p:nvPr/>
        </p:nvSpPr>
        <p:spPr>
          <a:xfrm>
            <a:off x="4953000" y="3048000"/>
            <a:ext cx="2438400" cy="609600"/>
          </a:xfrm>
          <a:prstGeom prst="rect">
            <a:avLst/>
          </a:prstGeom>
        </p:spPr>
        <p:txBody>
          <a:bodyPr wrap="none" fromWordArt="1">
            <a:prstTxWarp prst="textPlain">
              <a:avLst>
                <a:gd name="adj" fmla="val 50000"/>
              </a:avLst>
            </a:prstTxWarp>
            <a:normAutofit lnSpcReduction="10000"/>
          </a:bodyPr>
          <a:lstStyle/>
          <a:p>
            <a:pPr algn="ctr" eaLnBrk="0" hangingPunct="0"/>
            <a:r>
              <a:rPr lang="en-US" sz="3600" b="1">
                <a:ln w="9525" cap="flat" cmpd="sng">
                  <a:solidFill>
                    <a:schemeClr val="tx1"/>
                  </a:solidFill>
                  <a:prstDash val="solid"/>
                  <a:headEnd type="none" w="med" len="med"/>
                  <a:tailEnd type="none" w="med" len="med"/>
                </a:ln>
                <a:solidFill>
                  <a:srgbClr val="FF0066"/>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LỚP 5.1</a:t>
            </a:r>
          </a:p>
        </p:txBody>
      </p:sp>
      <p:sp>
        <p:nvSpPr>
          <p:cNvPr id="28677" name="WordArt 13"/>
          <p:cNvSpPr>
            <a:spLocks noTextEdit="1"/>
          </p:cNvSpPr>
          <p:nvPr/>
        </p:nvSpPr>
        <p:spPr>
          <a:xfrm>
            <a:off x="4419600" y="4191000"/>
            <a:ext cx="3752850" cy="1042988"/>
          </a:xfrm>
          <a:prstGeom prst="rect">
            <a:avLst/>
          </a:prstGeom>
        </p:spPr>
        <p:txBody>
          <a:bodyPr wrap="none" fromWordArt="1">
            <a:prstTxWarp prst="textPlain">
              <a:avLst>
                <a:gd name="adj" fmla="val 50000"/>
              </a:avLst>
            </a:prstTxWarp>
            <a:normAutofit/>
          </a:bodyPr>
          <a:lstStyle/>
          <a:p>
            <a:pPr algn="ctr" eaLnBrk="0" hangingPunct="0"/>
            <a:r>
              <a:rPr lang="vi-VN" altLang="en-US" sz="3600" b="1">
                <a:ln w="9525" cap="flat" cmpd="sng">
                  <a:solidFill>
                    <a:srgbClr val="000000"/>
                  </a:solidFill>
                  <a:prstDash val="solid"/>
                  <a:headEnd type="none" w="med" len="med"/>
                  <a:tailEnd type="none" w="med" len="med"/>
                </a:ln>
                <a:solidFill>
                  <a:srgbClr val="FF0000"/>
                </a:solidFill>
                <a:latin typeface="Times New Roman" panose="02020603050405020304" pitchFamily="18" charset="0"/>
                <a:ea typeface="Times New Roman" panose="02020603050405020304" pitchFamily="18" charset="0"/>
              </a:rPr>
              <a:t>Phân m</a:t>
            </a:r>
            <a:r>
              <a:rPr lang="en-US" sz="3600" b="1">
                <a:ln w="9525" cap="flat" cmpd="sng">
                  <a:solidFill>
                    <a:srgbClr val="000000"/>
                  </a:solidFill>
                  <a:prstDash val="solid"/>
                  <a:headEnd type="none" w="med" len="med"/>
                  <a:tailEnd type="none" w="med" len="med"/>
                </a:ln>
                <a:solidFill>
                  <a:srgbClr val="FF0000"/>
                </a:solidFill>
                <a:latin typeface="Times New Roman" panose="02020603050405020304" pitchFamily="18" charset="0"/>
                <a:ea typeface="Times New Roman" panose="02020603050405020304" pitchFamily="18" charset="0"/>
              </a:rPr>
              <a:t>ôn : </a:t>
            </a:r>
            <a:r>
              <a:rPr lang="vi-VN" altLang="en-US" sz="3600" b="1">
                <a:ln w="9525" cap="flat" cmpd="sng">
                  <a:solidFill>
                    <a:srgbClr val="000000"/>
                  </a:solidFill>
                  <a:prstDash val="solid"/>
                  <a:headEnd type="none" w="med" len="med"/>
                  <a:tailEnd type="none" w="med" len="med"/>
                </a:ln>
                <a:solidFill>
                  <a:srgbClr val="FF0000"/>
                </a:solidFill>
                <a:latin typeface="Times New Roman" panose="02020603050405020304" pitchFamily="18" charset="0"/>
                <a:ea typeface="Times New Roman" panose="02020603050405020304" pitchFamily="18" charset="0"/>
              </a:rPr>
              <a:t>Luyện từ và câu</a:t>
            </a:r>
          </a:p>
        </p:txBody>
      </p:sp>
      <p:sp>
        <p:nvSpPr>
          <p:cNvPr id="28678" name="WordArt 185"/>
          <p:cNvSpPr>
            <a:spLocks noTextEdit="1"/>
          </p:cNvSpPr>
          <p:nvPr/>
        </p:nvSpPr>
        <p:spPr>
          <a:xfrm>
            <a:off x="3733800" y="5867400"/>
            <a:ext cx="5105400" cy="439738"/>
          </a:xfrm>
          <a:prstGeom prst="rect">
            <a:avLst/>
          </a:prstGeom>
        </p:spPr>
        <p:txBody>
          <a:bodyPr wrap="none" fromWordArt="1">
            <a:prstTxWarp prst="textPlain">
              <a:avLst>
                <a:gd name="adj" fmla="val 50000"/>
              </a:avLst>
            </a:prstTxWarp>
            <a:normAutofit fontScale="60000"/>
          </a:bodyPr>
          <a:lstStyle/>
          <a:p>
            <a:pPr algn="ctr" eaLnBrk="0" hangingPunct="0"/>
            <a:r>
              <a:rPr lang="en-US" sz="3600" b="1">
                <a:ln w="12700" cap="flat" cmpd="sng">
                  <a:solidFill>
                    <a:srgbClr val="FF0000"/>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rPr>
              <a:t>Giáo viên: Phan Thị Thúy Liễu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endCondLst>
                                    <p:cond evt="onNext" delay="0">
                                      <p:tgtEl>
                                        <p:sldTgt/>
                                      </p:tgtEl>
                                    </p:cond>
                                  </p:endCondLst>
                                  <p:childTnLst>
                                    <p:animClr clrSpc="rgb" dir="cw">
                                      <p:cBhvr override="childStyle">
                                        <p:cTn id="6" dur="500" fill="hold"/>
                                        <p:tgtEl>
                                          <p:spTgt spid="28676"/>
                                        </p:tgtEl>
                                        <p:attrNameLst>
                                          <p:attrName>style.color</p:attrName>
                                        </p:attrNameLst>
                                      </p:cBhvr>
                                      <p:to>
                                        <a:schemeClr val="accent2"/>
                                      </p:to>
                                    </p:animClr>
                                    <p:animClr clrSpc="rgb" dir="cw">
                                      <p:cBhvr>
                                        <p:cTn id="7" dur="500" fill="hold"/>
                                        <p:tgtEl>
                                          <p:spTgt spid="28676"/>
                                        </p:tgtEl>
                                        <p:attrNameLst>
                                          <p:attrName>fillcolor</p:attrName>
                                        </p:attrNameLst>
                                      </p:cBhvr>
                                      <p:to>
                                        <a:schemeClr val="accent2"/>
                                      </p:to>
                                    </p:animClr>
                                    <p:set>
                                      <p:cBhvr>
                                        <p:cTn id="8" dur="500" fill="hold"/>
                                        <p:tgtEl>
                                          <p:spTgt spid="28676"/>
                                        </p:tgtEl>
                                        <p:attrNameLst>
                                          <p:attrName>fill.type</p:attrName>
                                        </p:attrNameLst>
                                      </p:cBhvr>
                                      <p:to>
                                        <p:strVal val="solid"/>
                                      </p:to>
                                    </p:set>
                                    <p:set>
                                      <p:cBhvr>
                                        <p:cTn id="9" dur="500" fill="hold"/>
                                        <p:tgtEl>
                                          <p:spTgt spid="28676"/>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28678"/>
                                        </p:tgtEl>
                                        <p:attrNameLst>
                                          <p:attrName>style.visibility</p:attrName>
                                        </p:attrNameLst>
                                      </p:cBhvr>
                                      <p:to>
                                        <p:strVal val="visible"/>
                                      </p:to>
                                    </p:set>
                                    <p:anim calcmode="lin" valueType="num">
                                      <p:cBhvr>
                                        <p:cTn id="14" dur="1000" fill="hold"/>
                                        <p:tgtEl>
                                          <p:spTgt spid="28678"/>
                                        </p:tgtEl>
                                        <p:attrNameLst>
                                          <p:attrName>ppt_w</p:attrName>
                                        </p:attrNameLst>
                                      </p:cBhvr>
                                      <p:tavLst>
                                        <p:tav tm="0">
                                          <p:val>
                                            <p:strVal val="#ppt_w+.3"/>
                                          </p:val>
                                        </p:tav>
                                        <p:tav tm="100000">
                                          <p:val>
                                            <p:strVal val="#ppt_w"/>
                                          </p:val>
                                        </p:tav>
                                      </p:tavLst>
                                    </p:anim>
                                    <p:anim calcmode="lin" valueType="num">
                                      <p:cBhvr>
                                        <p:cTn id="15" dur="1000" fill="hold"/>
                                        <p:tgtEl>
                                          <p:spTgt spid="28678"/>
                                        </p:tgtEl>
                                        <p:attrNameLst>
                                          <p:attrName>ppt_h</p:attrName>
                                        </p:attrNameLst>
                                      </p:cBhvr>
                                      <p:tavLst>
                                        <p:tav tm="0">
                                          <p:val>
                                            <p:strVal val="#ppt_h"/>
                                          </p:val>
                                        </p:tav>
                                        <p:tav tm="100000">
                                          <p:val>
                                            <p:strVal val="#ppt_h"/>
                                          </p:val>
                                        </p:tav>
                                      </p:tavLst>
                                    </p:anim>
                                    <p:animEffect transition="in" filter="fade">
                                      <p:cBhvr>
                                        <p:cTn id="16" dur="10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p:cNvSpPr/>
          <p:nvPr/>
        </p:nvSpPr>
        <p:spPr>
          <a:xfrm>
            <a:off x="-109401" y="1213080"/>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3">
              <a:extLst>
                <a:ext uri="{96DAC541-7B7A-43D3-8B79-37D633B846F1}">
                  <asvg:svgBlip xmlns:asvg="http://schemas.microsoft.com/office/drawing/2016/SVG/main" r:embed="rId4"/>
                </a:ext>
              </a:extLst>
            </a:blip>
            <a:srcRect/>
            <a:stretch>
              <a:fillRect/>
            </a:stretch>
          </a:blipFill>
        </p:spPr>
        <p:txBody>
          <a:bodyPr/>
          <a:lstStyle/>
          <a:p>
            <a:endParaRPr lang="en-US"/>
          </a:p>
        </p:txBody>
      </p:sp>
      <p:grpSp>
        <p:nvGrpSpPr>
          <p:cNvPr id="17" name="Group 16"/>
          <p:cNvGrpSpPr/>
          <p:nvPr/>
        </p:nvGrpSpPr>
        <p:grpSpPr>
          <a:xfrm>
            <a:off x="204940" y="95591"/>
            <a:ext cx="10252953" cy="1241923"/>
            <a:chOff x="748446" y="315065"/>
            <a:chExt cx="1248188" cy="229351"/>
          </a:xfrm>
        </p:grpSpPr>
        <p:sp>
          <p:nvSpPr>
            <p:cNvPr id="18" name="Rounded Rectangle 13"/>
            <p:cNvSpPr/>
            <p:nvPr/>
          </p:nvSpPr>
          <p:spPr>
            <a:xfrm>
              <a:off x="767622" y="315065"/>
              <a:ext cx="1209836" cy="229351"/>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 panose="020B0604020202020204" pitchFamily="34" charset="0"/>
                <a:cs typeface="Arial" panose="020B0604020202020204" pitchFamily="34" charset="0"/>
              </a:endParaRPr>
            </a:p>
          </p:txBody>
        </p:sp>
        <p:sp>
          <p:nvSpPr>
            <p:cNvPr id="19" name="TextBox 18"/>
            <p:cNvSpPr txBox="1"/>
            <p:nvPr/>
          </p:nvSpPr>
          <p:spPr>
            <a:xfrm>
              <a:off x="748446" y="329225"/>
              <a:ext cx="1248188" cy="187567"/>
            </a:xfrm>
            <a:prstGeom prst="rect">
              <a:avLst/>
            </a:prstGeom>
            <a:noFill/>
          </p:spPr>
          <p:txBody>
            <a:bodyPr wrap="square" rtlCol="0">
              <a:spAutoFit/>
            </a:bodyPr>
            <a:lstStyle/>
            <a:p>
              <a:pPr algn="ct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vế</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trong</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mỗi</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ghép</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sau</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được</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nối</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với</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nhau</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cách</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nào</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grpSp>
      <p:sp>
        <p:nvSpPr>
          <p:cNvPr id="2" name="TextBox 1"/>
          <p:cNvSpPr txBox="1"/>
          <p:nvPr/>
        </p:nvSpPr>
        <p:spPr>
          <a:xfrm>
            <a:off x="362458" y="1605643"/>
            <a:ext cx="11426772" cy="1446550"/>
          </a:xfrm>
          <a:prstGeom prst="rect">
            <a:avLst/>
          </a:prstGeom>
          <a:noFill/>
        </p:spPr>
        <p:txBody>
          <a:bodyPr wrap="square" rtlCol="0">
            <a:spAutoFit/>
          </a:bodyPr>
          <a:lstStyle/>
          <a:p>
            <a:pPr algn="just"/>
            <a:r>
              <a:rPr lang="vi-VN" sz="4400" dirty="0">
                <a:latin typeface="Tahoma" panose="020B0604030504040204" pitchFamily="34" charset="0"/>
                <a:ea typeface="Tahoma" panose="020B0604030504040204" pitchFamily="34" charset="0"/>
                <a:cs typeface="Tahoma" panose="020B0604030504040204" pitchFamily="34" charset="0"/>
              </a:rPr>
              <a:t>e. Nước dâng lên cao bao nhiêu, Sơn Tinh lại làm cho đồi núi cao lên bấy nhiêu.</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372005" y="3636094"/>
            <a:ext cx="7994230" cy="707886"/>
          </a:xfrm>
          <a:prstGeom prst="rect">
            <a:avLst/>
          </a:prstGeom>
          <a:noFill/>
        </p:spPr>
        <p:txBody>
          <a:bodyPr wrap="square" rtlCol="0">
            <a:spAutoFit/>
          </a:bodyPr>
          <a:lstStyle/>
          <a:p>
            <a:pPr algn="ctr"/>
            <a:r>
              <a:rPr lang="en-US" sz="4000" b="1" dirty="0" err="1">
                <a:solidFill>
                  <a:srgbClr val="E01F5D"/>
                </a:solidFill>
                <a:latin typeface="Tahoma" panose="020B0604030504040204" pitchFamily="34" charset="0"/>
                <a:ea typeface="Tahoma" panose="020B0604030504040204" pitchFamily="34" charset="0"/>
                <a:cs typeface="Tahoma" panose="020B0604030504040204" pitchFamily="34" charset="0"/>
              </a:rPr>
              <a:t>Kết</a:t>
            </a:r>
            <a:r>
              <a:rPr lang="en-US" sz="4000" b="1" dirty="0">
                <a:solidFill>
                  <a:srgbClr val="E01F5D"/>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E01F5D"/>
                </a:solidFill>
                <a:latin typeface="Tahoma" panose="020B0604030504040204" pitchFamily="34" charset="0"/>
                <a:ea typeface="Tahoma" panose="020B0604030504040204" pitchFamily="34" charset="0"/>
                <a:cs typeface="Tahoma" panose="020B0604030504040204" pitchFamily="34" charset="0"/>
              </a:rPr>
              <a:t>từ</a:t>
            </a:r>
            <a:r>
              <a:rPr lang="en-US" sz="4000" b="1" dirty="0">
                <a:solidFill>
                  <a:srgbClr val="E01F5D"/>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E01F5D"/>
                </a:solidFill>
                <a:latin typeface="Tahoma" panose="020B0604030504040204" pitchFamily="34" charset="0"/>
                <a:ea typeface="Tahoma" panose="020B0604030504040204" pitchFamily="34" charset="0"/>
                <a:cs typeface="Tahoma" panose="020B0604030504040204" pitchFamily="34" charset="0"/>
              </a:rPr>
              <a:t>nối</a:t>
            </a:r>
            <a:r>
              <a:rPr lang="en-US" sz="4000" b="1" dirty="0">
                <a:solidFill>
                  <a:srgbClr val="E01F5D"/>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E01F5D"/>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E01F5D"/>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E01F5D"/>
                </a:solidFill>
                <a:latin typeface="Tahoma" panose="020B0604030504040204" pitchFamily="34" charset="0"/>
                <a:ea typeface="Tahoma" panose="020B0604030504040204" pitchFamily="34" charset="0"/>
                <a:cs typeface="Tahoma" panose="020B0604030504040204" pitchFamily="34" charset="0"/>
              </a:rPr>
              <a:t>vế</a:t>
            </a:r>
            <a:r>
              <a:rPr lang="en-US" sz="4000" b="1" dirty="0">
                <a:solidFill>
                  <a:srgbClr val="E01F5D"/>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E01F5D"/>
                </a:solidFill>
                <a:latin typeface="Tahoma" panose="020B0604030504040204" pitchFamily="34" charset="0"/>
                <a:ea typeface="Tahoma" panose="020B0604030504040204" pitchFamily="34" charset="0"/>
                <a:cs typeface="Tahoma" panose="020B0604030504040204" pitchFamily="34" charset="0"/>
              </a:rPr>
              <a:t>câu</a:t>
            </a:r>
            <a:r>
              <a:rPr lang="en-US" sz="4000" b="1" dirty="0">
                <a:solidFill>
                  <a:srgbClr val="E01F5D"/>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E01F5D"/>
                </a:solidFill>
                <a:latin typeface="Tahoma" panose="020B0604030504040204" pitchFamily="34" charset="0"/>
                <a:ea typeface="Tahoma" panose="020B0604030504040204" pitchFamily="34" charset="0"/>
                <a:cs typeface="Tahoma" panose="020B0604030504040204" pitchFamily="34" charset="0"/>
              </a:rPr>
              <a:t>là</a:t>
            </a:r>
            <a:r>
              <a:rPr lang="en-US" sz="4000" b="1" dirty="0">
                <a:solidFill>
                  <a:srgbClr val="E01F5D"/>
                </a:solidFill>
                <a:latin typeface="Tahoma" panose="020B0604030504040204" pitchFamily="34" charset="0"/>
                <a:ea typeface="Tahoma" panose="020B0604030504040204" pitchFamily="34" charset="0"/>
                <a:cs typeface="Tahoma" panose="020B0604030504040204" pitchFamily="34" charset="0"/>
              </a:rPr>
              <a:t>:</a:t>
            </a:r>
          </a:p>
        </p:txBody>
      </p:sp>
      <p:sp>
        <p:nvSpPr>
          <p:cNvPr id="14" name="TextBox 13"/>
          <p:cNvSpPr txBox="1"/>
          <p:nvPr/>
        </p:nvSpPr>
        <p:spPr>
          <a:xfrm>
            <a:off x="6883134" y="3557084"/>
            <a:ext cx="3258987" cy="830997"/>
          </a:xfrm>
          <a:prstGeom prst="rect">
            <a:avLst/>
          </a:prstGeom>
          <a:noFill/>
        </p:spPr>
        <p:txBody>
          <a:bodyPr wrap="square">
            <a:spAutoFit/>
          </a:bodyPr>
          <a:lstStyle/>
          <a:p>
            <a:r>
              <a:rPr lang="en-US" sz="4800" b="1" dirty="0">
                <a:solidFill>
                  <a:srgbClr val="00B050"/>
                </a:solidFill>
                <a:latin typeface="Tahoma" panose="020B0604030504040204" pitchFamily="34" charset="0"/>
                <a:ea typeface="Tahoma" panose="020B0604030504040204" pitchFamily="34" charset="0"/>
                <a:cs typeface="Tahoma" panose="020B0604030504040204" pitchFamily="34" charset="0"/>
              </a:rPr>
              <a:t>bao </a:t>
            </a:r>
            <a:r>
              <a:rPr lang="en-US" sz="4800" b="1" dirty="0" err="1">
                <a:solidFill>
                  <a:srgbClr val="00B050"/>
                </a:solidFill>
                <a:latin typeface="Tahoma" panose="020B0604030504040204" pitchFamily="34" charset="0"/>
                <a:ea typeface="Tahoma" panose="020B0604030504040204" pitchFamily="34" charset="0"/>
                <a:cs typeface="Tahoma" panose="020B0604030504040204" pitchFamily="34" charset="0"/>
              </a:rPr>
              <a:t>nhiêu</a:t>
            </a:r>
            <a:endParaRPr lang="en-US" sz="4800" dirty="0">
              <a:solidFill>
                <a:srgbClr val="00B050"/>
              </a:solidFill>
            </a:endParaRPr>
          </a:p>
        </p:txBody>
      </p:sp>
      <p:sp>
        <p:nvSpPr>
          <p:cNvPr id="24" name="Oval 23"/>
          <p:cNvSpPr/>
          <p:nvPr/>
        </p:nvSpPr>
        <p:spPr>
          <a:xfrm>
            <a:off x="5811959" y="1605643"/>
            <a:ext cx="2700669" cy="815341"/>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271891" y="2355045"/>
            <a:ext cx="2700669" cy="815341"/>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83133" y="4413229"/>
            <a:ext cx="3258987" cy="830997"/>
          </a:xfrm>
          <a:prstGeom prst="rect">
            <a:avLst/>
          </a:prstGeom>
          <a:noFill/>
        </p:spPr>
        <p:txBody>
          <a:bodyPr wrap="square">
            <a:spAutoFit/>
          </a:bodyPr>
          <a:lstStyle/>
          <a:p>
            <a:r>
              <a:rPr lang="en-US" sz="4800" b="1" dirty="0" err="1">
                <a:solidFill>
                  <a:srgbClr val="00B050"/>
                </a:solidFill>
                <a:latin typeface="Tahoma" panose="020B0604030504040204" pitchFamily="34" charset="0"/>
                <a:ea typeface="Tahoma" panose="020B0604030504040204" pitchFamily="34" charset="0"/>
                <a:cs typeface="Tahoma" panose="020B0604030504040204" pitchFamily="34" charset="0"/>
              </a:rPr>
              <a:t>bấy</a:t>
            </a:r>
            <a:r>
              <a:rPr lang="en-US" sz="4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B050"/>
                </a:solidFill>
                <a:latin typeface="Tahoma" panose="020B0604030504040204" pitchFamily="34" charset="0"/>
                <a:ea typeface="Tahoma" panose="020B0604030504040204" pitchFamily="34" charset="0"/>
                <a:cs typeface="Tahoma" panose="020B0604030504040204" pitchFamily="34" charset="0"/>
              </a:rPr>
              <a:t>nhiêu</a:t>
            </a:r>
            <a:endParaRPr lang="en-US" sz="4800"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fairy-dust-sound-effect.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fairy-dust-sound-effect.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24" grpId="0" animBg="1"/>
      <p:bldP spid="5"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349009" y="1536969"/>
            <a:ext cx="12541009" cy="6034003"/>
          </a:xfrm>
          <a:custGeom>
            <a:avLst/>
            <a:gdLst/>
            <a:ahLst/>
            <a:cxnLst/>
            <a:rect l="l" t="t" r="r" b="b"/>
            <a:pathLst>
              <a:path w="8797999" h="8014177">
                <a:moveTo>
                  <a:pt x="0" y="0"/>
                </a:moveTo>
                <a:lnTo>
                  <a:pt x="8797999" y="0"/>
                </a:lnTo>
                <a:lnTo>
                  <a:pt x="8797999" y="8014177"/>
                </a:lnTo>
                <a:lnTo>
                  <a:pt x="0" y="8014177"/>
                </a:lnTo>
                <a:lnTo>
                  <a:pt x="0" y="0"/>
                </a:lnTo>
                <a:close/>
              </a:path>
            </a:pathLst>
          </a:custGeom>
          <a:blipFill dpi="0" rotWithShape="1">
            <a:blip r:embed="rId2">
              <a:alphaModFix amt="90000"/>
              <a:extLst>
                <a:ext uri="{96DAC541-7B7A-43D3-8B79-37D633B846F1}">
                  <asvg:svgBlip xmlns:asvg="http://schemas.microsoft.com/office/drawing/2016/SVG/main" r:embed="rId3"/>
                </a:ext>
              </a:extLst>
            </a:blip>
            <a:srcRect/>
            <a:stretch>
              <a:fillRect/>
            </a:stretch>
          </a:blipFill>
        </p:spPr>
        <p:txBody>
          <a:bodyPr/>
          <a:lstStyle/>
          <a:p>
            <a:endParaRPr lang="en-US" dirty="0"/>
          </a:p>
        </p:txBody>
      </p:sp>
      <p:sp>
        <p:nvSpPr>
          <p:cNvPr id="3" name="TextBox 2"/>
          <p:cNvSpPr txBox="1"/>
          <p:nvPr/>
        </p:nvSpPr>
        <p:spPr>
          <a:xfrm>
            <a:off x="448282" y="2197991"/>
            <a:ext cx="10946426" cy="3970318"/>
          </a:xfrm>
          <a:prstGeom prst="rect">
            <a:avLst/>
          </a:prstGeom>
          <a:noFill/>
        </p:spPr>
        <p:txBody>
          <a:bodyPr wrap="square" rtlCol="0">
            <a:spAutoFit/>
          </a:bodyPr>
          <a:lstStyle/>
          <a:p>
            <a:pPr algn="just"/>
            <a:r>
              <a:rPr lang="vi-VN"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Có nhiều cách để nối các về trong câu ghép:</a:t>
            </a:r>
            <a:endPar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a:p>
            <a:pPr algn="just"/>
            <a:r>
              <a:rPr lang="vi-VN"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Nối bằng dấu câu: dấu phẩy, dấu chấm phẩy.</a:t>
            </a:r>
            <a:endPar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a:p>
            <a:pPr algn="just"/>
            <a:r>
              <a:rPr lang="vi-VN"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Nối bằng kết từ: và, nhưng, còn, hay hoặc...</a:t>
            </a:r>
            <a:endPar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a:p>
            <a:pPr algn="just"/>
            <a:r>
              <a:rPr lang="vi-VN"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Nối bằng cặp kết từ: vì ... nên ..., tuy ... nhưng ..., nếu ... thì ..., ....</a:t>
            </a:r>
            <a:endPar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a:p>
            <a:pPr algn="just"/>
            <a:r>
              <a:rPr lang="vi-VN"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Nối bằng cặp từ hô ứng: ... càng ... càng..., ....mới....đã......, .....bao nhiêu ... bấy nhiêu,....</a:t>
            </a:r>
            <a:endPar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4" name="Group 3"/>
          <p:cNvGrpSpPr/>
          <p:nvPr/>
        </p:nvGrpSpPr>
        <p:grpSpPr>
          <a:xfrm>
            <a:off x="0" y="332300"/>
            <a:ext cx="12654060" cy="1015664"/>
            <a:chOff x="979768" y="5540161"/>
            <a:chExt cx="4473435" cy="1945335"/>
          </a:xfrm>
        </p:grpSpPr>
        <p:sp>
          <p:nvSpPr>
            <p:cNvPr id="5" name="TextBox 4"/>
            <p:cNvSpPr txBox="1"/>
            <p:nvPr/>
          </p:nvSpPr>
          <p:spPr>
            <a:xfrm>
              <a:off x="1076485" y="5540163"/>
              <a:ext cx="4280001" cy="1945333"/>
            </a:xfrm>
            <a:prstGeom prst="rect">
              <a:avLst/>
            </a:prstGeom>
            <a:noFill/>
          </p:spPr>
          <p:txBody>
            <a:bodyPr wrap="square" rtlCol="0">
              <a:spAutoFit/>
            </a:bodyPr>
            <a:lstStyle/>
            <a:p>
              <a:pPr algn="ctr"/>
              <a:r>
                <a:rPr lang="en-US" sz="6000" dirty="0">
                  <a:ln w="127000">
                    <a:solidFill>
                      <a:schemeClr val="bg1"/>
                    </a:solidFill>
                  </a:ln>
                  <a:solidFill>
                    <a:schemeClr val="bg1"/>
                  </a:solidFill>
                  <a:effectLst>
                    <a:outerShdw dist="63500" dir="7200000" algn="t" rotWithShape="0">
                      <a:srgbClr val="013014"/>
                    </a:outerShdw>
                  </a:effectLst>
                  <a:latin typeface="SVN-Gretoon" panose="02040603050506020204" pitchFamily="18" charset="0"/>
                </a:rPr>
                <a:t>GHI NHỚ</a:t>
              </a:r>
            </a:p>
          </p:txBody>
        </p:sp>
        <p:sp>
          <p:nvSpPr>
            <p:cNvPr id="6" name="TextBox 5"/>
            <p:cNvSpPr txBox="1"/>
            <p:nvPr/>
          </p:nvSpPr>
          <p:spPr>
            <a:xfrm>
              <a:off x="979768" y="5540161"/>
              <a:ext cx="4473435" cy="1945335"/>
            </a:xfrm>
            <a:prstGeom prst="rect">
              <a:avLst/>
            </a:prstGeom>
            <a:noFill/>
          </p:spPr>
          <p:txBody>
            <a:bodyPr wrap="square" rtlCol="0">
              <a:spAutoFit/>
            </a:bodyPr>
            <a:lstStyle/>
            <a:p>
              <a:pPr algn="ctr"/>
              <a:r>
                <a:rPr lang="en-US" sz="6000" dirty="0">
                  <a:gradFill>
                    <a:gsLst>
                      <a:gs pos="24000">
                        <a:srgbClr val="F6B42B"/>
                      </a:gs>
                      <a:gs pos="65000">
                        <a:srgbClr val="E01F5D"/>
                      </a:gs>
                    </a:gsLst>
                    <a:lin ang="5400000" scaled="1"/>
                  </a:gradFill>
                  <a:latin typeface="SVN-Gretoon" panose="02040603050506020204" pitchFamily="18" charset="0"/>
                </a:rPr>
                <a:t>GHI NHỚ</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90"/>
            <a:ext cx="12192000" cy="6855220"/>
          </a:xfrm>
          <a:prstGeom prst="rect">
            <a:avLst/>
          </a:prstGeom>
        </p:spPr>
      </p:pic>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9"/>
          <p:cNvSpPr/>
          <p:nvPr/>
        </p:nvSpPr>
        <p:spPr>
          <a:xfrm>
            <a:off x="-87267" y="1563731"/>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p>
            <a:endParaRPr lang="en-US"/>
          </a:p>
        </p:txBody>
      </p:sp>
      <p:grpSp>
        <p:nvGrpSpPr>
          <p:cNvPr id="2" name="Group 1"/>
          <p:cNvGrpSpPr/>
          <p:nvPr/>
        </p:nvGrpSpPr>
        <p:grpSpPr>
          <a:xfrm>
            <a:off x="228601" y="182962"/>
            <a:ext cx="11775332" cy="872953"/>
            <a:chOff x="767622" y="278479"/>
            <a:chExt cx="1244701" cy="175065"/>
          </a:xfrm>
        </p:grpSpPr>
        <p:sp>
          <p:nvSpPr>
            <p:cNvPr id="3" name="Rounded Rectangle 13"/>
            <p:cNvSpPr/>
            <p:nvPr/>
          </p:nvSpPr>
          <p:spPr>
            <a:xfrm>
              <a:off x="767622" y="278479"/>
              <a:ext cx="1244701" cy="175065"/>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 panose="020B0604020202020204" pitchFamily="34" charset="0"/>
                <a:cs typeface="Arial" panose="020B0604020202020204" pitchFamily="34" charset="0"/>
              </a:endParaRPr>
            </a:p>
          </p:txBody>
        </p:sp>
        <p:sp>
          <p:nvSpPr>
            <p:cNvPr id="4" name="TextBox 3"/>
            <p:cNvSpPr txBox="1"/>
            <p:nvPr/>
          </p:nvSpPr>
          <p:spPr>
            <a:xfrm>
              <a:off x="796212" y="290317"/>
              <a:ext cx="1177759" cy="117273"/>
            </a:xfrm>
            <a:prstGeom prst="rect">
              <a:avLst/>
            </a:prstGeom>
            <a:noFill/>
          </p:spPr>
          <p:txBody>
            <a:bodyPr wrap="square" rtlCol="0">
              <a:spAutoFit/>
            </a:bodyPr>
            <a:lstStyle/>
            <a:p>
              <a:pPr algn="ct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2.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Đọc</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đoạn</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văn</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sau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đây</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thực</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hiện</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yêu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cầu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grpSp>
      <p:sp>
        <p:nvSpPr>
          <p:cNvPr id="5" name="TextBox 4"/>
          <p:cNvSpPr txBox="1"/>
          <p:nvPr/>
        </p:nvSpPr>
        <p:spPr>
          <a:xfrm>
            <a:off x="772973" y="1711545"/>
            <a:ext cx="10868135" cy="1384995"/>
          </a:xfrm>
          <a:prstGeom prst="rect">
            <a:avLst/>
          </a:prstGeom>
          <a:noFill/>
        </p:spPr>
        <p:txBody>
          <a:bodyPr wrap="square" rtlCol="0">
            <a:spAutoFit/>
          </a:bodyPr>
          <a:lstStyle/>
          <a:p>
            <a:pPr algn="just"/>
            <a:r>
              <a:rPr lang="vi-VN" sz="2800" dirty="0">
                <a:latin typeface="Tahoma" panose="020B0604030504040204" pitchFamily="34" charset="0"/>
                <a:ea typeface="Tahoma" panose="020B0604030504040204" pitchFamily="34" charset="0"/>
                <a:cs typeface="Tahoma" panose="020B0604030504040204" pitchFamily="34" charset="0"/>
              </a:rPr>
              <a:t>a. Trước nhà, mấy cây hoa giấy nở hoa tưng bừng. Trời càng nắng gắt, hoa giấy càng bằng lên rực rỡ.</a:t>
            </a:r>
            <a:endParaRPr lang="en-US" sz="2800" dirty="0">
              <a:latin typeface="Tahoma" panose="020B0604030504040204" pitchFamily="34" charset="0"/>
              <a:ea typeface="Tahoma" panose="020B0604030504040204" pitchFamily="34" charset="0"/>
              <a:cs typeface="Tahoma" panose="020B0604030504040204" pitchFamily="34" charset="0"/>
            </a:endParaRPr>
          </a:p>
          <a:p>
            <a:pPr algn="r"/>
            <a:r>
              <a:rPr lang="en-US" sz="2800" dirty="0">
                <a:latin typeface="Tahoma" panose="020B0604030504040204" pitchFamily="34" charset="0"/>
                <a:ea typeface="Tahoma" panose="020B0604030504040204" pitchFamily="34" charset="0"/>
                <a:cs typeface="Tahoma" panose="020B0604030504040204" pitchFamily="34" charset="0"/>
              </a:rPr>
              <a:t>							</a:t>
            </a:r>
            <a:r>
              <a:rPr lang="vi-VN" sz="2400" i="1" dirty="0">
                <a:latin typeface="Tahoma" panose="020B0604030504040204" pitchFamily="34" charset="0"/>
                <a:ea typeface="Tahoma" panose="020B0604030504040204" pitchFamily="34" charset="0"/>
                <a:cs typeface="Tahoma" panose="020B0604030504040204" pitchFamily="34" charset="0"/>
              </a:rPr>
              <a:t>Trần Hoài</a:t>
            </a:r>
            <a:endParaRPr lang="en-US" sz="2800" i="1"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636024" y="3207229"/>
            <a:ext cx="10868134" cy="1384995"/>
          </a:xfrm>
          <a:prstGeom prst="rect">
            <a:avLst/>
          </a:prstGeom>
          <a:noFill/>
        </p:spPr>
        <p:txBody>
          <a:bodyPr wrap="square" rtlCol="0">
            <a:spAutoFit/>
          </a:bodyPr>
          <a:lstStyle/>
          <a:p>
            <a:pPr algn="just"/>
            <a:r>
              <a:rPr lang="en-US" sz="2800" dirty="0">
                <a:latin typeface="Tahoma" panose="020B0604030504040204" pitchFamily="34" charset="0"/>
                <a:ea typeface="Tahoma" panose="020B0604030504040204" pitchFamily="34" charset="0"/>
                <a:cs typeface="Tahoma" panose="020B0604030504040204" pitchFamily="34" charset="0"/>
              </a:rPr>
              <a:t>b. </a:t>
            </a:r>
            <a:r>
              <a:rPr lang="en-US" sz="2800" dirty="0" err="1">
                <a:latin typeface="Tahoma" panose="020B0604030504040204" pitchFamily="34" charset="0"/>
                <a:ea typeface="Tahoma" panose="020B0604030504040204" pitchFamily="34" charset="0"/>
                <a:cs typeface="Tahoma" panose="020B0604030504040204" pitchFamily="34" charset="0"/>
              </a:rPr>
              <a:t>Nắng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ẩm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sân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rộng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và</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sạch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Mèo</a:t>
            </a:r>
            <a:r>
              <a:rPr lang="en-US" sz="2800" dirty="0">
                <a:latin typeface="Tahoma" panose="020B0604030504040204" pitchFamily="34" charset="0"/>
                <a:ea typeface="Tahoma" panose="020B0604030504040204" pitchFamily="34" charset="0"/>
                <a:cs typeface="Tahoma" panose="020B0604030504040204" pitchFamily="34" charset="0"/>
              </a:rPr>
              <a:t> con </a:t>
            </a:r>
            <a:r>
              <a:rPr lang="en-US" sz="2800" dirty="0" err="1">
                <a:latin typeface="Tahoma" panose="020B0604030504040204" pitchFamily="34" charset="0"/>
                <a:ea typeface="Tahoma" panose="020B0604030504040204" pitchFamily="34" charset="0"/>
                <a:cs typeface="Tahoma" panose="020B0604030504040204" pitchFamily="34" charset="0"/>
              </a:rPr>
              <a:t>chạy</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giỡn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hết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góc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này</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đến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góc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khác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hai</a:t>
            </a:r>
            <a:r>
              <a:rPr lang="en-US" sz="2800" dirty="0">
                <a:latin typeface="Tahoma" panose="020B0604030504040204" pitchFamily="34" charset="0"/>
                <a:ea typeface="Tahoma" panose="020B0604030504040204" pitchFamily="34" charset="0"/>
                <a:cs typeface="Tahoma" panose="020B0604030504040204" pitchFamily="34" charset="0"/>
              </a:rPr>
              <a:t> tai </a:t>
            </a:r>
            <a:r>
              <a:rPr lang="en-US" sz="2800" dirty="0" err="1">
                <a:latin typeface="Tahoma" panose="020B0604030504040204" pitchFamily="34" charset="0"/>
                <a:ea typeface="Tahoma" panose="020B0604030504040204" pitchFamily="34" charset="0"/>
                <a:cs typeface="Tahoma" panose="020B0604030504040204" pitchFamily="34" charset="0"/>
              </a:rPr>
              <a:t>dựng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đứng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lên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cái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đuôi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ngoe</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nguẩy</a:t>
            </a:r>
            <a:r>
              <a:rPr lang="en-US" sz="2800" dirty="0">
                <a:latin typeface="Tahoma" panose="020B0604030504040204" pitchFamily="34" charset="0"/>
                <a:ea typeface="Tahoma" panose="020B0604030504040204" pitchFamily="34" charset="0"/>
                <a:cs typeface="Tahoma" panose="020B0604030504040204" pitchFamily="34" charset="0"/>
              </a:rPr>
              <a:t>.</a:t>
            </a:r>
          </a:p>
          <a:p>
            <a:pPr algn="r"/>
            <a:r>
              <a:rPr lang="en-US" sz="2800" dirty="0">
                <a:latin typeface="Tahoma" panose="020B0604030504040204" pitchFamily="34" charset="0"/>
                <a:ea typeface="Tahoma" panose="020B0604030504040204" pitchFamily="34" charset="0"/>
                <a:cs typeface="Tahoma" panose="020B0604030504040204" pitchFamily="34" charset="0"/>
              </a:rPr>
              <a:t>				</a:t>
            </a:r>
            <a:r>
              <a:rPr lang="en-US" sz="2400" i="1" dirty="0">
                <a:latin typeface="Tahoma" panose="020B0604030504040204" pitchFamily="34" charset="0"/>
                <a:ea typeface="Tahoma" panose="020B0604030504040204" pitchFamily="34" charset="0"/>
                <a:cs typeface="Tahoma" panose="020B0604030504040204" pitchFamily="34" charset="0"/>
              </a:rPr>
              <a:t>Theo </a:t>
            </a:r>
            <a:r>
              <a:rPr lang="en-US" sz="2400" i="1" dirty="0" err="1">
                <a:latin typeface="Tahoma" panose="020B0604030504040204" pitchFamily="34" charset="0"/>
                <a:ea typeface="Tahoma" panose="020B0604030504040204" pitchFamily="34" charset="0"/>
                <a:cs typeface="Tahoma" panose="020B0604030504040204" pitchFamily="34" charset="0"/>
              </a:rPr>
              <a:t>Nguyễn</a:t>
            </a:r>
            <a:r>
              <a:rPr lang="en-US" sz="2400" i="1" dirty="0">
                <a:latin typeface="Tahoma" panose="020B0604030504040204" pitchFamily="34" charset="0"/>
                <a:ea typeface="Tahoma" panose="020B0604030504040204" pitchFamily="34" charset="0"/>
                <a:cs typeface="Tahoma" panose="020B0604030504040204" pitchFamily="34" charset="0"/>
              </a:rPr>
              <a:t> </a:t>
            </a:r>
            <a:r>
              <a:rPr lang="en-US" sz="2400" i="1" dirty="0" err="1">
                <a:latin typeface="Tahoma" panose="020B0604030504040204" pitchFamily="34" charset="0"/>
                <a:ea typeface="Tahoma" panose="020B0604030504040204" pitchFamily="34" charset="0"/>
                <a:cs typeface="Tahoma" panose="020B0604030504040204" pitchFamily="34" charset="0"/>
              </a:rPr>
              <a:t>Đình</a:t>
            </a:r>
            <a:r>
              <a:rPr lang="en-US" sz="2400" i="1" dirty="0">
                <a:latin typeface="Tahoma" panose="020B0604030504040204" pitchFamily="34" charset="0"/>
                <a:ea typeface="Tahoma" panose="020B0604030504040204" pitchFamily="34" charset="0"/>
                <a:cs typeface="Tahoma" panose="020B0604030504040204" pitchFamily="34" charset="0"/>
              </a:rPr>
              <a:t> </a:t>
            </a:r>
            <a:r>
              <a:rPr lang="en-US" sz="2400" i="1" dirty="0" err="1">
                <a:latin typeface="Tahoma" panose="020B0604030504040204" pitchFamily="34" charset="0"/>
                <a:ea typeface="Tahoma" panose="020B0604030504040204" pitchFamily="34" charset="0"/>
                <a:cs typeface="Tahoma" panose="020B0604030504040204" pitchFamily="34" charset="0"/>
              </a:rPr>
              <a:t>Thi</a:t>
            </a:r>
            <a:endParaRPr lang="en-US" sz="2800" i="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368427" y="4840305"/>
            <a:ext cx="11272682" cy="1815882"/>
          </a:xfrm>
          <a:prstGeom prst="rect">
            <a:avLst/>
          </a:prstGeom>
          <a:noFill/>
        </p:spPr>
        <p:txBody>
          <a:bodyPr wrap="square" rtlCol="0">
            <a:spAutoFit/>
          </a:bodyPr>
          <a:lstStyle/>
          <a:p>
            <a:pPr algn="just"/>
            <a:r>
              <a:rPr lang="vi-VN" sz="2800" dirty="0">
                <a:latin typeface="Tahoma" panose="020B0604030504040204" pitchFamily="34" charset="0"/>
                <a:ea typeface="Tahoma" panose="020B0604030504040204" pitchFamily="34" charset="0"/>
                <a:cs typeface="Tahoma" panose="020B0604030504040204" pitchFamily="34" charset="0"/>
              </a:rPr>
              <a:t>c. Tuy gió chưa mạnh lắm nhưng cây trong vườn đã xạc xào rụng lá. Lũ chim líu ríu gọi nhau. Mưa đến. Lúc đầu, mưa chỉ lác đác rồi mưa ào ào trút xuống. Chẳng bao lâu, cả khu vườn tắm sũng trong mưa.</a:t>
            </a:r>
            <a:endParaRPr lang="en-US" sz="2800" dirty="0">
              <a:latin typeface="Tahoma" panose="020B0604030504040204" pitchFamily="34" charset="0"/>
              <a:ea typeface="Tahoma" panose="020B0604030504040204" pitchFamily="34" charset="0"/>
              <a:cs typeface="Tahoma" panose="020B0604030504040204" pitchFamily="34" charset="0"/>
            </a:endParaRPr>
          </a:p>
          <a:p>
            <a:pPr algn="just"/>
            <a:r>
              <a:rPr lang="en-US" sz="2800" dirty="0">
                <a:latin typeface="Tahoma" panose="020B0604030504040204" pitchFamily="34" charset="0"/>
                <a:ea typeface="Tahoma" panose="020B0604030504040204" pitchFamily="34" charset="0"/>
                <a:cs typeface="Tahoma" panose="020B0604030504040204" pitchFamily="34" charset="0"/>
              </a:rPr>
              <a:t>									</a:t>
            </a:r>
            <a:r>
              <a:rPr lang="vi-VN" sz="2400" i="1" dirty="0">
                <a:latin typeface="Tahoma" panose="020B0604030504040204" pitchFamily="34" charset="0"/>
                <a:ea typeface="Tahoma" panose="020B0604030504040204" pitchFamily="34" charset="0"/>
                <a:cs typeface="Tahoma" panose="020B0604030504040204" pitchFamily="34" charset="0"/>
              </a:rPr>
              <a:t>Lê Ngọc </a:t>
            </a:r>
            <a:r>
              <a:rPr lang="en-US" sz="2400" i="1" dirty="0" err="1">
                <a:latin typeface="Tahoma" panose="020B0604030504040204" pitchFamily="34" charset="0"/>
                <a:ea typeface="Tahoma" panose="020B0604030504040204" pitchFamily="34" charset="0"/>
                <a:cs typeface="Tahoma" panose="020B0604030504040204" pitchFamily="34" charset="0"/>
              </a:rPr>
              <a:t>Thạch</a:t>
            </a:r>
            <a:endParaRPr lang="en-US" sz="2800" i="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685" y="573750"/>
            <a:ext cx="7732331" cy="3951645"/>
          </a:xfrm>
          <a:prstGeom prst="rect">
            <a:avLst/>
          </a:prstGeom>
        </p:spPr>
      </p:pic>
      <p:sp>
        <p:nvSpPr>
          <p:cNvPr id="2" name="Rectangle 1"/>
          <p:cNvSpPr/>
          <p:nvPr/>
        </p:nvSpPr>
        <p:spPr>
          <a:xfrm>
            <a:off x="5857875" y="2266061"/>
            <a:ext cx="6018440" cy="3448940"/>
          </a:xfrm>
          <a:prstGeom prst="rect">
            <a:avLst/>
          </a:prstGeom>
          <a:solidFill>
            <a:schemeClr val="bg1"/>
          </a:solidFill>
          <a:ln>
            <a:solidFill>
              <a:srgbClr val="6EA4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Tìm các câu ghép trong mỗi đoạn văn.</a:t>
            </a:r>
            <a:endPar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a:p>
            <a:pPr algn="just"/>
            <a:r>
              <a:rPr lang="vi-VN"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Các vế câu trong mỗi câu ghép tìm được được nối với nhau bằng cách nào?</a:t>
            </a:r>
            <a:endParaRPr lang="en-US" sz="3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9"/>
          <p:cNvSpPr/>
          <p:nvPr/>
        </p:nvSpPr>
        <p:spPr>
          <a:xfrm>
            <a:off x="-67000" y="1563731"/>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p>
            <a:endParaRPr lang="en-US"/>
          </a:p>
        </p:txBody>
      </p:sp>
      <p:grpSp>
        <p:nvGrpSpPr>
          <p:cNvPr id="2" name="Group 1"/>
          <p:cNvGrpSpPr/>
          <p:nvPr/>
        </p:nvGrpSpPr>
        <p:grpSpPr>
          <a:xfrm>
            <a:off x="228601" y="182963"/>
            <a:ext cx="11775332" cy="667038"/>
            <a:chOff x="767622" y="278479"/>
            <a:chExt cx="1244701" cy="310263"/>
          </a:xfrm>
        </p:grpSpPr>
        <p:sp>
          <p:nvSpPr>
            <p:cNvPr id="3" name="Rounded Rectangle 13"/>
            <p:cNvSpPr/>
            <p:nvPr/>
          </p:nvSpPr>
          <p:spPr>
            <a:xfrm>
              <a:off x="767622" y="278479"/>
              <a:ext cx="1244701" cy="31026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 panose="020B0604020202020204" pitchFamily="34" charset="0"/>
                <a:cs typeface="Arial" panose="020B0604020202020204" pitchFamily="34" charset="0"/>
              </a:endParaRPr>
            </a:p>
          </p:txBody>
        </p:sp>
        <p:sp>
          <p:nvSpPr>
            <p:cNvPr id="4" name="TextBox 3"/>
            <p:cNvSpPr txBox="1"/>
            <p:nvPr/>
          </p:nvSpPr>
          <p:spPr>
            <a:xfrm>
              <a:off x="796212" y="290317"/>
              <a:ext cx="1177759" cy="117273"/>
            </a:xfrm>
            <a:prstGeom prst="rect">
              <a:avLst/>
            </a:prstGeom>
            <a:noFill/>
          </p:spPr>
          <p:txBody>
            <a:bodyPr wrap="square" rtlCol="0">
              <a:spAutoFit/>
            </a:bodyPr>
            <a:lstStyle/>
            <a:p>
              <a:pPr algn="ct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2.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Đọc</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đoạn</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văn</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sau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đây</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thực</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hiện</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yêu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cầu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grpSp>
      <p:sp>
        <p:nvSpPr>
          <p:cNvPr id="10" name="TextBox 9"/>
          <p:cNvSpPr txBox="1"/>
          <p:nvPr/>
        </p:nvSpPr>
        <p:spPr>
          <a:xfrm>
            <a:off x="764919" y="1905506"/>
            <a:ext cx="10010720" cy="3046988"/>
          </a:xfrm>
          <a:prstGeom prst="rect">
            <a:avLst/>
          </a:prstGeom>
          <a:noFill/>
        </p:spPr>
        <p:txBody>
          <a:bodyPr wrap="square" rtlCol="0">
            <a:spAutoFit/>
          </a:bodyPr>
          <a:lstStyle/>
          <a:p>
            <a:pPr algn="just"/>
            <a:r>
              <a:rPr lang="vi-VN" sz="4800" dirty="0">
                <a:latin typeface="Tahoma" panose="020B0604030504040204" pitchFamily="34" charset="0"/>
                <a:ea typeface="Tahoma" panose="020B0604030504040204" pitchFamily="34" charset="0"/>
                <a:cs typeface="Tahoma" panose="020B0604030504040204" pitchFamily="34" charset="0"/>
              </a:rPr>
              <a:t>a. Trước nhà, mấy cây hoa giấy nở hoa tưng bừng. Trời càng nắng gắt, hoa giấy càng bằng lên rực rỡ.</a:t>
            </a:r>
            <a:endParaRPr lang="en-US" sz="4800" dirty="0">
              <a:latin typeface="Tahoma" panose="020B0604030504040204" pitchFamily="34" charset="0"/>
              <a:ea typeface="Tahoma" panose="020B0604030504040204" pitchFamily="34" charset="0"/>
              <a:cs typeface="Tahoma" panose="020B0604030504040204" pitchFamily="34" charset="0"/>
            </a:endParaRPr>
          </a:p>
          <a:p>
            <a:pPr algn="just"/>
            <a:r>
              <a:rPr lang="en-US" sz="4800" dirty="0">
                <a:latin typeface="Tahoma" panose="020B0604030504040204" pitchFamily="34" charset="0"/>
                <a:ea typeface="Tahoma" panose="020B0604030504040204" pitchFamily="34" charset="0"/>
                <a:cs typeface="Tahoma" panose="020B0604030504040204" pitchFamily="34" charset="0"/>
              </a:rPr>
              <a:t>							</a:t>
            </a:r>
            <a:r>
              <a:rPr lang="vi-VN" sz="4800" dirty="0">
                <a:latin typeface="Tahoma" panose="020B0604030504040204" pitchFamily="34" charset="0"/>
                <a:ea typeface="Tahoma" panose="020B0604030504040204" pitchFamily="34" charset="0"/>
                <a:cs typeface="Tahoma" panose="020B0604030504040204" pitchFamily="34" charset="0"/>
              </a:rPr>
              <a:t>Trần Hoài</a:t>
            </a:r>
            <a:endParaRPr lang="en-US" sz="48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302510" y="5048770"/>
            <a:ext cx="11298472" cy="1446550"/>
          </a:xfrm>
          <a:prstGeom prst="rect">
            <a:avLst/>
          </a:prstGeom>
          <a:noFill/>
        </p:spPr>
        <p:txBody>
          <a:bodyPr wrap="square" rtlCol="0">
            <a:spAutoFit/>
          </a:bodyPr>
          <a:lstStyle/>
          <a:p>
            <a:pPr algn="ctr"/>
            <a:r>
              <a:rPr lang="en-US" sz="4400" b="1" dirty="0" err="1">
                <a:solidFill>
                  <a:srgbClr val="C00000"/>
                </a:solidFill>
                <a:latin typeface="Tahoma" panose="020B0604030504040204" pitchFamily="34" charset="0"/>
                <a:ea typeface="Tahoma" panose="020B0604030504040204" pitchFamily="34" charset="0"/>
                <a:cs typeface="Tahoma" panose="020B0604030504040204" pitchFamily="34" charset="0"/>
              </a:rPr>
              <a:t>Nối</a:t>
            </a: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C00000"/>
                </a:solidFill>
                <a:latin typeface="Tahoma" panose="020B0604030504040204" pitchFamily="34" charset="0"/>
                <a:ea typeface="Tahoma" panose="020B0604030504040204" pitchFamily="34" charset="0"/>
                <a:cs typeface="Tahoma" panose="020B0604030504040204" pitchFamily="34" charset="0"/>
              </a:rPr>
              <a:t>với</a:t>
            </a: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C00000"/>
                </a:solidFill>
                <a:latin typeface="Tahoma" panose="020B0604030504040204" pitchFamily="34" charset="0"/>
                <a:ea typeface="Tahoma" panose="020B0604030504040204" pitchFamily="34" charset="0"/>
                <a:cs typeface="Tahoma" panose="020B0604030504040204" pitchFamily="34" charset="0"/>
              </a:rPr>
              <a:t>nhau</a:t>
            </a: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cách</a:t>
            </a: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C00000"/>
                </a:solidFill>
                <a:latin typeface="Tahoma" panose="020B0604030504040204" pitchFamily="34" charset="0"/>
                <a:ea typeface="Tahoma" panose="020B0604030504040204" pitchFamily="34" charset="0"/>
                <a:cs typeface="Tahoma" panose="020B0604030504040204" pitchFamily="34" charset="0"/>
              </a:rPr>
              <a:t>sử</a:t>
            </a: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C00000"/>
                </a:solidFill>
                <a:latin typeface="Tahoma" panose="020B0604030504040204" pitchFamily="34" charset="0"/>
                <a:ea typeface="Tahoma" panose="020B0604030504040204" pitchFamily="34" charset="0"/>
                <a:cs typeface="Tahoma" panose="020B0604030504040204" pitchFamily="34" charset="0"/>
              </a:rPr>
              <a:t>dụng</a:t>
            </a:r>
            <a:endPar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ct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6EA434"/>
                </a:solidFill>
                <a:latin typeface="Tahoma" panose="020B0604030504040204" pitchFamily="34" charset="0"/>
                <a:ea typeface="Tahoma" panose="020B0604030504040204" pitchFamily="34" charset="0"/>
                <a:cs typeface="Tahoma" panose="020B0604030504040204" pitchFamily="34" charset="0"/>
              </a:rPr>
              <a:t>cặp</a:t>
            </a:r>
            <a:r>
              <a:rPr lang="en-US" sz="4400" b="1" dirty="0">
                <a:solidFill>
                  <a:srgbClr val="6EA434"/>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6EA434"/>
                </a:solidFill>
                <a:latin typeface="Tahoma" panose="020B0604030504040204" pitchFamily="34" charset="0"/>
                <a:ea typeface="Tahoma" panose="020B0604030504040204" pitchFamily="34" charset="0"/>
                <a:cs typeface="Tahoma" panose="020B0604030504040204" pitchFamily="34" charset="0"/>
              </a:rPr>
              <a:t>từ</a:t>
            </a:r>
            <a:r>
              <a:rPr lang="en-US" sz="4400" b="1" dirty="0">
                <a:solidFill>
                  <a:srgbClr val="6EA434"/>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6EA434"/>
                </a:solidFill>
                <a:latin typeface="Tahoma" panose="020B0604030504040204" pitchFamily="34" charset="0"/>
                <a:ea typeface="Tahoma" panose="020B0604030504040204" pitchFamily="34" charset="0"/>
                <a:cs typeface="Tahoma" panose="020B0604030504040204" pitchFamily="34" charset="0"/>
              </a:rPr>
              <a:t>hô</a:t>
            </a:r>
            <a:r>
              <a:rPr lang="en-US" sz="4400" b="1" dirty="0">
                <a:solidFill>
                  <a:srgbClr val="6EA434"/>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6EA434"/>
                </a:solidFill>
                <a:latin typeface="Tahoma" panose="020B0604030504040204" pitchFamily="34" charset="0"/>
                <a:ea typeface="Tahoma" panose="020B0604030504040204" pitchFamily="34" charset="0"/>
                <a:cs typeface="Tahoma" panose="020B0604030504040204" pitchFamily="34" charset="0"/>
              </a:rPr>
              <a:t>ứng</a:t>
            </a: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a:t>
            </a:r>
            <a:endParaRPr lang="en-US" sz="4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764919" y="1905506"/>
            <a:ext cx="10010720" cy="3046988"/>
          </a:xfrm>
          <a:prstGeom prst="rect">
            <a:avLst/>
          </a:prstGeom>
          <a:noFill/>
        </p:spPr>
        <p:txBody>
          <a:bodyPr wrap="square" rtlCol="0">
            <a:spAutoFit/>
          </a:bodyPr>
          <a:lstStyle/>
          <a:p>
            <a:pPr algn="just"/>
            <a:r>
              <a:rPr lang="vi-VN" sz="4800" dirty="0">
                <a:latin typeface="Tahoma" panose="020B0604030504040204" pitchFamily="34" charset="0"/>
                <a:ea typeface="Tahoma" panose="020B0604030504040204" pitchFamily="34" charset="0"/>
                <a:cs typeface="Tahoma" panose="020B0604030504040204" pitchFamily="34" charset="0"/>
              </a:rPr>
              <a:t>a. Trước nhà, mấy cây hoa giấy nở hoa tưng bừng. </a:t>
            </a:r>
            <a:r>
              <a:rPr lang="vi-VN" sz="4800" dirty="0">
                <a:solidFill>
                  <a:srgbClr val="FF0000"/>
                </a:solidFill>
                <a:latin typeface="Tahoma" panose="020B0604030504040204" pitchFamily="34" charset="0"/>
                <a:ea typeface="Tahoma" panose="020B0604030504040204" pitchFamily="34" charset="0"/>
                <a:cs typeface="Tahoma" panose="020B0604030504040204" pitchFamily="34" charset="0"/>
              </a:rPr>
              <a:t>Trời </a:t>
            </a:r>
            <a:r>
              <a:rPr lang="vi-VN" sz="4800" dirty="0">
                <a:solidFill>
                  <a:srgbClr val="00B050"/>
                </a:solidFill>
                <a:latin typeface="Tahoma" panose="020B0604030504040204" pitchFamily="34" charset="0"/>
                <a:ea typeface="Tahoma" panose="020B0604030504040204" pitchFamily="34" charset="0"/>
                <a:cs typeface="Tahoma" panose="020B0604030504040204" pitchFamily="34" charset="0"/>
              </a:rPr>
              <a:t>càng</a:t>
            </a:r>
            <a:r>
              <a:rPr lang="vi-VN" sz="4800" dirty="0">
                <a:solidFill>
                  <a:srgbClr val="FF0000"/>
                </a:solidFill>
                <a:latin typeface="Tahoma" panose="020B0604030504040204" pitchFamily="34" charset="0"/>
                <a:ea typeface="Tahoma" panose="020B0604030504040204" pitchFamily="34" charset="0"/>
                <a:cs typeface="Tahoma" panose="020B0604030504040204" pitchFamily="34" charset="0"/>
              </a:rPr>
              <a:t> nắng gắt, hoa giấy </a:t>
            </a:r>
            <a:r>
              <a:rPr lang="vi-VN" sz="4800" dirty="0">
                <a:solidFill>
                  <a:srgbClr val="00B050"/>
                </a:solidFill>
                <a:latin typeface="Tahoma" panose="020B0604030504040204" pitchFamily="34" charset="0"/>
                <a:ea typeface="Tahoma" panose="020B0604030504040204" pitchFamily="34" charset="0"/>
                <a:cs typeface="Tahoma" panose="020B0604030504040204" pitchFamily="34" charset="0"/>
              </a:rPr>
              <a:t>càng</a:t>
            </a:r>
            <a:r>
              <a:rPr lang="vi-VN" sz="4800" dirty="0">
                <a:solidFill>
                  <a:srgbClr val="FF0000"/>
                </a:solidFill>
                <a:latin typeface="Tahoma" panose="020B0604030504040204" pitchFamily="34" charset="0"/>
                <a:ea typeface="Tahoma" panose="020B0604030504040204" pitchFamily="34" charset="0"/>
                <a:cs typeface="Tahoma" panose="020B0604030504040204" pitchFamily="34" charset="0"/>
              </a:rPr>
              <a:t> bằng lên rực rỡ.</a:t>
            </a:r>
            <a:endParaRPr lang="en-US" sz="48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r>
              <a:rPr lang="en-US" sz="4800" dirty="0">
                <a:latin typeface="Tahoma" panose="020B0604030504040204" pitchFamily="34" charset="0"/>
                <a:ea typeface="Tahoma" panose="020B0604030504040204" pitchFamily="34" charset="0"/>
                <a:cs typeface="Tahoma" panose="020B0604030504040204" pitchFamily="34" charset="0"/>
              </a:rPr>
              <a:t>							</a:t>
            </a:r>
            <a:r>
              <a:rPr lang="vi-VN" sz="4800" dirty="0">
                <a:latin typeface="Tahoma" panose="020B0604030504040204" pitchFamily="34" charset="0"/>
                <a:ea typeface="Tahoma" panose="020B0604030504040204" pitchFamily="34" charset="0"/>
                <a:cs typeface="Tahoma" panose="020B0604030504040204" pitchFamily="34" charset="0"/>
              </a:rPr>
              <a:t>Trần Hoài</a:t>
            </a:r>
            <a:endParaRPr lang="en-US" sz="48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9"/>
          <p:cNvSpPr/>
          <p:nvPr/>
        </p:nvSpPr>
        <p:spPr>
          <a:xfrm>
            <a:off x="-87267" y="1563731"/>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p>
            <a:endParaRPr lang="en-US"/>
          </a:p>
        </p:txBody>
      </p:sp>
      <p:sp>
        <p:nvSpPr>
          <p:cNvPr id="5" name="TextBox 4"/>
          <p:cNvSpPr txBox="1"/>
          <p:nvPr/>
        </p:nvSpPr>
        <p:spPr>
          <a:xfrm>
            <a:off x="1536190" y="4829524"/>
            <a:ext cx="9067801" cy="1446550"/>
          </a:xfrm>
          <a:prstGeom prst="rect">
            <a:avLst/>
          </a:prstGeom>
          <a:noFill/>
        </p:spPr>
        <p:txBody>
          <a:bodyPr wrap="square" rtlCol="0">
            <a:spAutoFit/>
          </a:bodyPr>
          <a:lstStyle/>
          <a:p>
            <a:pPr algn="ctr"/>
            <a:r>
              <a:rPr lang="en-US" sz="4400" b="1" dirty="0" err="1">
                <a:solidFill>
                  <a:srgbClr val="C00000"/>
                </a:solidFill>
                <a:latin typeface="Tahoma" panose="020B0604030504040204" pitchFamily="34" charset="0"/>
                <a:ea typeface="Tahoma" panose="020B0604030504040204" pitchFamily="34" charset="0"/>
                <a:cs typeface="Tahoma" panose="020B0604030504040204" pitchFamily="34" charset="0"/>
              </a:rPr>
              <a:t>Nối</a:t>
            </a: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C00000"/>
                </a:solidFill>
                <a:latin typeface="Tahoma" panose="020B0604030504040204" pitchFamily="34" charset="0"/>
                <a:ea typeface="Tahoma" panose="020B0604030504040204" pitchFamily="34" charset="0"/>
                <a:cs typeface="Tahoma" panose="020B0604030504040204" pitchFamily="34" charset="0"/>
              </a:rPr>
              <a:t>trực</a:t>
            </a: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C00000"/>
                </a:solidFill>
                <a:latin typeface="Tahoma" panose="020B0604030504040204" pitchFamily="34" charset="0"/>
                <a:ea typeface="Tahoma" panose="020B0604030504040204" pitchFamily="34" charset="0"/>
                <a:cs typeface="Tahoma" panose="020B0604030504040204" pitchFamily="34" charset="0"/>
              </a:rPr>
              <a:t>tiếp</a:t>
            </a: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C00000"/>
                </a:solidFill>
                <a:latin typeface="Tahoma" panose="020B0604030504040204" pitchFamily="34" charset="0"/>
                <a:ea typeface="Tahoma" panose="020B0604030504040204" pitchFamily="34" charset="0"/>
                <a:cs typeface="Tahoma" panose="020B0604030504040204" pitchFamily="34" charset="0"/>
              </a:rPr>
              <a:t>không</a:t>
            </a: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C00000"/>
                </a:solidFill>
                <a:latin typeface="Tahoma" panose="020B0604030504040204" pitchFamily="34" charset="0"/>
                <a:ea typeface="Tahoma" panose="020B0604030504040204" pitchFamily="34" charset="0"/>
                <a:cs typeface="Tahoma" panose="020B0604030504040204" pitchFamily="34" charset="0"/>
              </a:rPr>
              <a:t>dùng</a:t>
            </a: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C00000"/>
                </a:solidFill>
                <a:latin typeface="Tahoma" panose="020B0604030504040204" pitchFamily="34" charset="0"/>
                <a:ea typeface="Tahoma" panose="020B0604030504040204" pitchFamily="34" charset="0"/>
                <a:cs typeface="Tahoma" panose="020B0604030504040204" pitchFamily="34" charset="0"/>
              </a:rPr>
              <a:t>kết</a:t>
            </a: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C00000"/>
                </a:solidFill>
                <a:latin typeface="Tahoma" panose="020B0604030504040204" pitchFamily="34" charset="0"/>
                <a:ea typeface="Tahoma" panose="020B0604030504040204" pitchFamily="34" charset="0"/>
                <a:cs typeface="Tahoma" panose="020B0604030504040204" pitchFamily="34" charset="0"/>
              </a:rPr>
              <a:t>từ</a:t>
            </a: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C00000"/>
                </a:solidFill>
                <a:latin typeface="Tahoma" panose="020B0604030504040204" pitchFamily="34" charset="0"/>
                <a:ea typeface="Tahoma" panose="020B0604030504040204" pitchFamily="34" charset="0"/>
                <a:cs typeface="Tahoma" panose="020B0604030504040204" pitchFamily="34" charset="0"/>
              </a:rPr>
              <a:t>mà</a:t>
            </a: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C00000"/>
                </a:solidFill>
                <a:latin typeface="Tahoma" panose="020B0604030504040204" pitchFamily="34" charset="0"/>
                <a:ea typeface="Tahoma" panose="020B0604030504040204" pitchFamily="34" charset="0"/>
                <a:cs typeface="Tahoma" panose="020B0604030504040204" pitchFamily="34" charset="0"/>
              </a:rPr>
              <a:t>dùng</a:t>
            </a:r>
            <a:r>
              <a:rPr lang="en-US" sz="4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B050"/>
                </a:solidFill>
                <a:latin typeface="Tahoma" panose="020B0604030504040204" pitchFamily="34" charset="0"/>
                <a:ea typeface="Tahoma" panose="020B0604030504040204" pitchFamily="34" charset="0"/>
                <a:cs typeface="Tahoma" panose="020B0604030504040204" pitchFamily="34" charset="0"/>
              </a:rPr>
              <a:t>dấu</a:t>
            </a:r>
            <a:r>
              <a:rPr lang="en-US" sz="4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B050"/>
                </a:solidFill>
                <a:latin typeface="Tahoma" panose="020B0604030504040204" pitchFamily="34" charset="0"/>
                <a:ea typeface="Tahoma" panose="020B0604030504040204" pitchFamily="34" charset="0"/>
                <a:cs typeface="Tahoma" panose="020B0604030504040204" pitchFamily="34" charset="0"/>
              </a:rPr>
              <a:t>phẩy</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4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977119" y="2031753"/>
            <a:ext cx="10591799" cy="2800767"/>
          </a:xfrm>
          <a:prstGeom prst="rect">
            <a:avLst/>
          </a:prstGeom>
          <a:noFill/>
        </p:spPr>
        <p:txBody>
          <a:bodyPr wrap="square" rtlCol="0">
            <a:spAutoFit/>
          </a:bodyPr>
          <a:lstStyle/>
          <a:p>
            <a:pPr algn="just"/>
            <a:r>
              <a:rPr lang="en-US" sz="4400" dirty="0">
                <a:latin typeface="Tahoma" panose="020B0604030504040204" pitchFamily="34" charset="0"/>
                <a:ea typeface="Tahoma" panose="020B0604030504040204" pitchFamily="34" charset="0"/>
                <a:cs typeface="Tahoma" panose="020B0604030504040204" pitchFamily="34" charset="0"/>
              </a:rPr>
              <a:t>b. </a:t>
            </a:r>
            <a:r>
              <a:rPr lang="en-US" sz="4400" dirty="0" err="1">
                <a:latin typeface="Tahoma" panose="020B0604030504040204" pitchFamily="34" charset="0"/>
                <a:ea typeface="Tahoma" panose="020B0604030504040204" pitchFamily="34" charset="0"/>
                <a:cs typeface="Tahoma" panose="020B0604030504040204" pitchFamily="34" charset="0"/>
              </a:rPr>
              <a:t>Nắng</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ẩm</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sân</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rộng</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và</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sạch</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Mèo</a:t>
            </a:r>
            <a:r>
              <a:rPr lang="en-US" sz="4400" dirty="0">
                <a:latin typeface="Tahoma" panose="020B0604030504040204" pitchFamily="34" charset="0"/>
                <a:ea typeface="Tahoma" panose="020B0604030504040204" pitchFamily="34" charset="0"/>
                <a:cs typeface="Tahoma" panose="020B0604030504040204" pitchFamily="34" charset="0"/>
              </a:rPr>
              <a:t> con </a:t>
            </a:r>
            <a:r>
              <a:rPr lang="en-US" sz="4400" dirty="0" err="1">
                <a:latin typeface="Tahoma" panose="020B0604030504040204" pitchFamily="34" charset="0"/>
                <a:ea typeface="Tahoma" panose="020B0604030504040204" pitchFamily="34" charset="0"/>
                <a:cs typeface="Tahoma" panose="020B0604030504040204" pitchFamily="34" charset="0"/>
              </a:rPr>
              <a:t>chạy</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giỡn</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hết</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góc</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này</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đến</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góc</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khác</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hai</a:t>
            </a:r>
            <a:r>
              <a:rPr lang="en-US" sz="4400" dirty="0">
                <a:latin typeface="Tahoma" panose="020B0604030504040204" pitchFamily="34" charset="0"/>
                <a:ea typeface="Tahoma" panose="020B0604030504040204" pitchFamily="34" charset="0"/>
                <a:cs typeface="Tahoma" panose="020B0604030504040204" pitchFamily="34" charset="0"/>
              </a:rPr>
              <a:t> tai </a:t>
            </a:r>
            <a:r>
              <a:rPr lang="en-US" sz="4400" dirty="0" err="1">
                <a:latin typeface="Tahoma" panose="020B0604030504040204" pitchFamily="34" charset="0"/>
                <a:ea typeface="Tahoma" panose="020B0604030504040204" pitchFamily="34" charset="0"/>
                <a:cs typeface="Tahoma" panose="020B0604030504040204" pitchFamily="34" charset="0"/>
              </a:rPr>
              <a:t>dựng</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đứng</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lên</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cái</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đuôi</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ngoe</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nguẩy</a:t>
            </a:r>
            <a:r>
              <a:rPr lang="en-US" sz="4400" dirty="0">
                <a:latin typeface="Tahoma" panose="020B0604030504040204" pitchFamily="34" charset="0"/>
                <a:ea typeface="Tahoma" panose="020B0604030504040204" pitchFamily="34" charset="0"/>
                <a:cs typeface="Tahoma" panose="020B0604030504040204" pitchFamily="34" charset="0"/>
              </a:rPr>
              <a:t>.</a:t>
            </a:r>
          </a:p>
          <a:p>
            <a:pPr algn="just"/>
            <a:r>
              <a:rPr lang="en-US" sz="4400" dirty="0">
                <a:latin typeface="Tahoma" panose="020B0604030504040204" pitchFamily="34" charset="0"/>
                <a:ea typeface="Tahoma" panose="020B0604030504040204" pitchFamily="34" charset="0"/>
                <a:cs typeface="Tahoma" panose="020B0604030504040204" pitchFamily="34" charset="0"/>
              </a:rPr>
              <a:t>				Theo </a:t>
            </a:r>
            <a:r>
              <a:rPr lang="en-US" sz="4400" dirty="0" err="1">
                <a:latin typeface="Tahoma" panose="020B0604030504040204" pitchFamily="34" charset="0"/>
                <a:ea typeface="Tahoma" panose="020B0604030504040204" pitchFamily="34" charset="0"/>
                <a:cs typeface="Tahoma" panose="020B0604030504040204" pitchFamily="34" charset="0"/>
              </a:rPr>
              <a:t>Nguyễn</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Đình</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Thi</a:t>
            </a:r>
            <a:endParaRPr lang="en-US" sz="4400" dirty="0">
              <a:latin typeface="Tahoma" panose="020B0604030504040204" pitchFamily="34" charset="0"/>
              <a:ea typeface="Tahoma" panose="020B0604030504040204" pitchFamily="34" charset="0"/>
              <a:cs typeface="Tahoma" panose="020B0604030504040204" pitchFamily="34" charset="0"/>
            </a:endParaRPr>
          </a:p>
        </p:txBody>
      </p:sp>
      <p:grpSp>
        <p:nvGrpSpPr>
          <p:cNvPr id="10" name="Group 9"/>
          <p:cNvGrpSpPr/>
          <p:nvPr/>
        </p:nvGrpSpPr>
        <p:grpSpPr>
          <a:xfrm>
            <a:off x="228601" y="182963"/>
            <a:ext cx="11775332" cy="667038"/>
            <a:chOff x="767622" y="278479"/>
            <a:chExt cx="1244701" cy="310263"/>
          </a:xfrm>
        </p:grpSpPr>
        <p:sp>
          <p:nvSpPr>
            <p:cNvPr id="11" name="Rounded Rectangle 13"/>
            <p:cNvSpPr/>
            <p:nvPr/>
          </p:nvSpPr>
          <p:spPr>
            <a:xfrm>
              <a:off x="767622" y="278479"/>
              <a:ext cx="1244701" cy="31026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 panose="020B0604020202020204" pitchFamily="34" charset="0"/>
                <a:cs typeface="Arial" panose="020B0604020202020204" pitchFamily="34" charset="0"/>
              </a:endParaRPr>
            </a:p>
          </p:txBody>
        </p:sp>
        <p:sp>
          <p:nvSpPr>
            <p:cNvPr id="12" name="TextBox 11"/>
            <p:cNvSpPr txBox="1"/>
            <p:nvPr/>
          </p:nvSpPr>
          <p:spPr>
            <a:xfrm>
              <a:off x="796212" y="290317"/>
              <a:ext cx="1177759" cy="117273"/>
            </a:xfrm>
            <a:prstGeom prst="rect">
              <a:avLst/>
            </a:prstGeom>
            <a:noFill/>
          </p:spPr>
          <p:txBody>
            <a:bodyPr wrap="square" rtlCol="0">
              <a:spAutoFit/>
            </a:bodyPr>
            <a:lstStyle/>
            <a:p>
              <a:pPr algn="ct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2.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Đọc</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đoạn</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văn</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sau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đây</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thực</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hiện</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yêu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cầu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grpSp>
      <p:sp>
        <p:nvSpPr>
          <p:cNvPr id="13" name="TextBox 12"/>
          <p:cNvSpPr txBox="1"/>
          <p:nvPr/>
        </p:nvSpPr>
        <p:spPr>
          <a:xfrm>
            <a:off x="977119" y="2018244"/>
            <a:ext cx="10591799" cy="2800767"/>
          </a:xfrm>
          <a:prstGeom prst="rect">
            <a:avLst/>
          </a:prstGeom>
          <a:noFill/>
        </p:spPr>
        <p:txBody>
          <a:bodyPr wrap="square" rtlCol="0">
            <a:spAutoFit/>
          </a:bodyPr>
          <a:lstStyle/>
          <a:p>
            <a:pPr algn="just"/>
            <a:r>
              <a:rPr lang="en-US" sz="4400" dirty="0">
                <a:latin typeface="Tahoma" panose="020B0604030504040204" pitchFamily="34" charset="0"/>
                <a:ea typeface="Tahoma" panose="020B0604030504040204" pitchFamily="34" charset="0"/>
                <a:cs typeface="Tahoma" panose="020B0604030504040204" pitchFamily="34" charset="0"/>
              </a:rPr>
              <a:t>b. </a:t>
            </a:r>
            <a:r>
              <a:rPr lang="en-US" sz="4400" dirty="0" err="1">
                <a:solidFill>
                  <a:srgbClr val="FF0000"/>
                </a:solidFill>
                <a:latin typeface="Tahoma" panose="020B0604030504040204" pitchFamily="34" charset="0"/>
                <a:ea typeface="Tahoma" panose="020B0604030504040204" pitchFamily="34" charset="0"/>
                <a:cs typeface="Tahoma" panose="020B0604030504040204" pitchFamily="34" charset="0"/>
              </a:rPr>
              <a:t>Nắng</a:t>
            </a: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FF0000"/>
                </a:solidFill>
                <a:latin typeface="Tahoma" panose="020B0604030504040204" pitchFamily="34" charset="0"/>
                <a:ea typeface="Tahoma" panose="020B0604030504040204" pitchFamily="34" charset="0"/>
                <a:cs typeface="Tahoma" panose="020B0604030504040204" pitchFamily="34" charset="0"/>
              </a:rPr>
              <a:t>ẩm</a:t>
            </a:r>
            <a:r>
              <a:rPr lang="en-US" sz="4400"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FF0000"/>
                </a:solidFill>
                <a:latin typeface="Tahoma" panose="020B0604030504040204" pitchFamily="34" charset="0"/>
                <a:ea typeface="Tahoma" panose="020B0604030504040204" pitchFamily="34" charset="0"/>
                <a:cs typeface="Tahoma" panose="020B0604030504040204" pitchFamily="34" charset="0"/>
              </a:rPr>
              <a:t>sân</a:t>
            </a: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FF0000"/>
                </a:solidFill>
                <a:latin typeface="Tahoma" panose="020B0604030504040204" pitchFamily="34" charset="0"/>
                <a:ea typeface="Tahoma" panose="020B0604030504040204" pitchFamily="34" charset="0"/>
                <a:cs typeface="Tahoma" panose="020B0604030504040204" pitchFamily="34" charset="0"/>
              </a:rPr>
              <a:t>rộng</a:t>
            </a: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dirty="0" err="1">
                <a:solidFill>
                  <a:srgbClr val="FF0000"/>
                </a:solidFill>
                <a:latin typeface="Tahoma" panose="020B0604030504040204" pitchFamily="34" charset="0"/>
                <a:ea typeface="Tahoma" panose="020B0604030504040204" pitchFamily="34" charset="0"/>
                <a:cs typeface="Tahoma" panose="020B0604030504040204" pitchFamily="34" charset="0"/>
              </a:rPr>
              <a:t>sạch</a:t>
            </a: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Mèo</a:t>
            </a:r>
            <a:r>
              <a:rPr lang="en-US" sz="4400" dirty="0">
                <a:latin typeface="Tahoma" panose="020B0604030504040204" pitchFamily="34" charset="0"/>
                <a:ea typeface="Tahoma" panose="020B0604030504040204" pitchFamily="34" charset="0"/>
                <a:cs typeface="Tahoma" panose="020B0604030504040204" pitchFamily="34" charset="0"/>
              </a:rPr>
              <a:t> con </a:t>
            </a:r>
            <a:r>
              <a:rPr lang="en-US" sz="4400" dirty="0" err="1">
                <a:latin typeface="Tahoma" panose="020B0604030504040204" pitchFamily="34" charset="0"/>
                <a:ea typeface="Tahoma" panose="020B0604030504040204" pitchFamily="34" charset="0"/>
                <a:cs typeface="Tahoma" panose="020B0604030504040204" pitchFamily="34" charset="0"/>
              </a:rPr>
              <a:t>chạy</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giỡn</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hết</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góc</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này</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đến</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góc</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khác</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hai</a:t>
            </a:r>
            <a:r>
              <a:rPr lang="en-US" sz="4400" dirty="0">
                <a:latin typeface="Tahoma" panose="020B0604030504040204" pitchFamily="34" charset="0"/>
                <a:ea typeface="Tahoma" panose="020B0604030504040204" pitchFamily="34" charset="0"/>
                <a:cs typeface="Tahoma" panose="020B0604030504040204" pitchFamily="34" charset="0"/>
              </a:rPr>
              <a:t> tai </a:t>
            </a:r>
            <a:r>
              <a:rPr lang="en-US" sz="4400" dirty="0" err="1">
                <a:latin typeface="Tahoma" panose="020B0604030504040204" pitchFamily="34" charset="0"/>
                <a:ea typeface="Tahoma" panose="020B0604030504040204" pitchFamily="34" charset="0"/>
                <a:cs typeface="Tahoma" panose="020B0604030504040204" pitchFamily="34" charset="0"/>
              </a:rPr>
              <a:t>dựng</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đứng</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lên</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cái</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đuôi</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ngoe</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nguẩy</a:t>
            </a:r>
            <a:r>
              <a:rPr lang="en-US" sz="4400" dirty="0">
                <a:latin typeface="Tahoma" panose="020B0604030504040204" pitchFamily="34" charset="0"/>
                <a:ea typeface="Tahoma" panose="020B0604030504040204" pitchFamily="34" charset="0"/>
                <a:cs typeface="Tahoma" panose="020B0604030504040204" pitchFamily="34" charset="0"/>
              </a:rPr>
              <a:t>.</a:t>
            </a:r>
          </a:p>
          <a:p>
            <a:pPr algn="just"/>
            <a:r>
              <a:rPr lang="en-US" sz="4400" dirty="0">
                <a:latin typeface="Tahoma" panose="020B0604030504040204" pitchFamily="34" charset="0"/>
                <a:ea typeface="Tahoma" panose="020B0604030504040204" pitchFamily="34" charset="0"/>
                <a:cs typeface="Tahoma" panose="020B0604030504040204" pitchFamily="34" charset="0"/>
              </a:rPr>
              <a:t>				Theo </a:t>
            </a:r>
            <a:r>
              <a:rPr lang="en-US" sz="4400" dirty="0" err="1">
                <a:latin typeface="Tahoma" panose="020B0604030504040204" pitchFamily="34" charset="0"/>
                <a:ea typeface="Tahoma" panose="020B0604030504040204" pitchFamily="34" charset="0"/>
                <a:cs typeface="Tahoma" panose="020B0604030504040204" pitchFamily="34" charset="0"/>
              </a:rPr>
              <a:t>Nguyễn</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Đình</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Thi</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9"/>
          <p:cNvSpPr/>
          <p:nvPr/>
        </p:nvSpPr>
        <p:spPr>
          <a:xfrm>
            <a:off x="-87267" y="1563731"/>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p>
            <a:endParaRPr lang="en-US"/>
          </a:p>
        </p:txBody>
      </p:sp>
      <p:sp>
        <p:nvSpPr>
          <p:cNvPr id="9" name="TextBox 8"/>
          <p:cNvSpPr txBox="1"/>
          <p:nvPr/>
        </p:nvSpPr>
        <p:spPr>
          <a:xfrm>
            <a:off x="509921" y="1842507"/>
            <a:ext cx="11193969" cy="3785652"/>
          </a:xfrm>
          <a:prstGeom prst="rect">
            <a:avLst/>
          </a:prstGeom>
          <a:noFill/>
        </p:spPr>
        <p:txBody>
          <a:bodyPr wrap="square" rtlCol="0">
            <a:spAutoFit/>
          </a:bodyPr>
          <a:lstStyle/>
          <a:p>
            <a:pPr algn="just"/>
            <a:r>
              <a:rPr lang="vi-VN" sz="4000" dirty="0">
                <a:latin typeface="Tahoma" panose="020B0604030504040204" pitchFamily="34" charset="0"/>
                <a:ea typeface="Tahoma" panose="020B0604030504040204" pitchFamily="34" charset="0"/>
                <a:cs typeface="Tahoma" panose="020B0604030504040204" pitchFamily="34" charset="0"/>
              </a:rPr>
              <a:t>c. Tuy gió chưa mạnh lắm nhưng cây trong vườn đã xạc xào rụng lá. Lũ chim líu ríu gọi nhau. Mưa đến. Lúc đầu, mưa chỉ lác đác rồi mưa ào ào trút xuống. Chẳng bao lâu, cả khu vườn tắm sũng trong mưa.</a:t>
            </a:r>
            <a:endParaRPr lang="en-US" sz="4000" dirty="0">
              <a:latin typeface="Tahoma" panose="020B0604030504040204" pitchFamily="34" charset="0"/>
              <a:ea typeface="Tahoma" panose="020B0604030504040204" pitchFamily="34" charset="0"/>
              <a:cs typeface="Tahoma" panose="020B0604030504040204" pitchFamily="34" charset="0"/>
            </a:endParaRPr>
          </a:p>
          <a:p>
            <a:pPr algn="just"/>
            <a:r>
              <a:rPr lang="en-US" sz="4000" dirty="0">
                <a:latin typeface="Tahoma" panose="020B0604030504040204" pitchFamily="34" charset="0"/>
                <a:ea typeface="Tahoma" panose="020B0604030504040204" pitchFamily="34" charset="0"/>
                <a:cs typeface="Tahoma" panose="020B0604030504040204" pitchFamily="34" charset="0"/>
              </a:rPr>
              <a:t>							</a:t>
            </a:r>
            <a:r>
              <a:rPr lang="vi-VN" sz="4000" dirty="0">
                <a:latin typeface="Tahoma" panose="020B0604030504040204" pitchFamily="34" charset="0"/>
                <a:ea typeface="Tahoma" panose="020B0604030504040204" pitchFamily="34" charset="0"/>
                <a:cs typeface="Tahoma" panose="020B0604030504040204" pitchFamily="34" charset="0"/>
              </a:rPr>
              <a:t>Lê Ngọc </a:t>
            </a:r>
            <a:r>
              <a:rPr lang="en-US" sz="4000" dirty="0" err="1">
                <a:latin typeface="Tahoma" panose="020B0604030504040204" pitchFamily="34" charset="0"/>
                <a:ea typeface="Tahoma" panose="020B0604030504040204" pitchFamily="34" charset="0"/>
                <a:cs typeface="Tahoma" panose="020B0604030504040204" pitchFamily="34" charset="0"/>
              </a:rPr>
              <a:t>Thạch</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48887" y="5495954"/>
            <a:ext cx="11453478" cy="1200329"/>
          </a:xfrm>
          <a:prstGeom prst="rect">
            <a:avLst/>
          </a:prstGeom>
          <a:noFill/>
        </p:spPr>
        <p:txBody>
          <a:bodyPr wrap="square" rtlCol="0">
            <a:spAutoFit/>
          </a:bodyPr>
          <a:lstStyle/>
          <a:p>
            <a:pPr algn="ct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Nối</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với</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nhau</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cách</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sử</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dụng</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kết</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từ</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p>
          <a:p>
            <a:pPr algn="ctr"/>
            <a:r>
              <a:rPr lang="en-US" sz="3600" b="1" dirty="0" err="1">
                <a:solidFill>
                  <a:srgbClr val="92D050"/>
                </a:solidFill>
                <a:latin typeface="Tahoma" panose="020B0604030504040204" pitchFamily="34" charset="0"/>
                <a:ea typeface="Tahoma" panose="020B0604030504040204" pitchFamily="34" charset="0"/>
                <a:cs typeface="Tahoma" panose="020B0604030504040204" pitchFamily="34" charset="0"/>
              </a:rPr>
              <a:t>Tuy</a:t>
            </a:r>
            <a:r>
              <a:rPr lang="en-US" sz="3600" b="1" dirty="0">
                <a:solidFill>
                  <a:srgbClr val="92D050"/>
                </a:solidFill>
                <a:latin typeface="Tahoma" panose="020B0604030504040204" pitchFamily="34" charset="0"/>
                <a:ea typeface="Tahoma" panose="020B0604030504040204" pitchFamily="34" charset="0"/>
                <a:cs typeface="Tahoma" panose="020B0604030504040204" pitchFamily="34" charset="0"/>
              </a:rPr>
              <a:t> … </a:t>
            </a:r>
            <a:r>
              <a:rPr lang="en-US" sz="3600" b="1" dirty="0" err="1">
                <a:solidFill>
                  <a:srgbClr val="92D050"/>
                </a:solidFill>
                <a:latin typeface="Tahoma" panose="020B0604030504040204" pitchFamily="34" charset="0"/>
                <a:ea typeface="Tahoma" panose="020B0604030504040204" pitchFamily="34" charset="0"/>
                <a:cs typeface="Tahoma" panose="020B0604030504040204" pitchFamily="34" charset="0"/>
              </a:rPr>
              <a:t>nhưng</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B050"/>
                </a:solidFill>
                <a:latin typeface="Tahoma" panose="020B0604030504040204" pitchFamily="34" charset="0"/>
                <a:ea typeface="Tahoma" panose="020B0604030504040204" pitchFamily="34" charset="0"/>
                <a:cs typeface="Tahoma" panose="020B0604030504040204" pitchFamily="34" charset="0"/>
              </a:rPr>
              <a:t>rồi</a:t>
            </a:r>
            <a:endParaRPr lang="en-US" sz="36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grpSp>
        <p:nvGrpSpPr>
          <p:cNvPr id="5" name="Group 4"/>
          <p:cNvGrpSpPr/>
          <p:nvPr/>
        </p:nvGrpSpPr>
        <p:grpSpPr>
          <a:xfrm>
            <a:off x="228601" y="182963"/>
            <a:ext cx="11775332" cy="667038"/>
            <a:chOff x="767622" y="278479"/>
            <a:chExt cx="1244701" cy="310263"/>
          </a:xfrm>
        </p:grpSpPr>
        <p:sp>
          <p:nvSpPr>
            <p:cNvPr id="6" name="Rounded Rectangle 13"/>
            <p:cNvSpPr/>
            <p:nvPr/>
          </p:nvSpPr>
          <p:spPr>
            <a:xfrm>
              <a:off x="767622" y="278479"/>
              <a:ext cx="1244701" cy="310263"/>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 panose="020B0604020202020204" pitchFamily="34" charset="0"/>
                <a:cs typeface="Arial" panose="020B0604020202020204" pitchFamily="34" charset="0"/>
              </a:endParaRPr>
            </a:p>
          </p:txBody>
        </p:sp>
        <p:sp>
          <p:nvSpPr>
            <p:cNvPr id="7" name="TextBox 6"/>
            <p:cNvSpPr txBox="1"/>
            <p:nvPr/>
          </p:nvSpPr>
          <p:spPr>
            <a:xfrm>
              <a:off x="796212" y="290317"/>
              <a:ext cx="1177759" cy="117273"/>
            </a:xfrm>
            <a:prstGeom prst="rect">
              <a:avLst/>
            </a:prstGeom>
            <a:noFill/>
          </p:spPr>
          <p:txBody>
            <a:bodyPr wrap="square" rtlCol="0">
              <a:spAutoFit/>
            </a:bodyPr>
            <a:lstStyle/>
            <a:p>
              <a:pPr algn="ct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2.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Đọc</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đoạn</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văn</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sau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đây</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thực</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hiện</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yêu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C00000"/>
                  </a:solidFill>
                  <a:latin typeface="Tahoma" panose="020B0604030504040204" pitchFamily="34" charset="0"/>
                  <a:ea typeface="Tahoma" panose="020B0604030504040204" pitchFamily="34" charset="0"/>
                  <a:cs typeface="Tahoma" panose="020B0604030504040204" pitchFamily="34" charset="0"/>
                </a:rPr>
                <a:t>cầu</a:t>
              </a:r>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grpSp>
      <p:sp>
        <p:nvSpPr>
          <p:cNvPr id="10" name="TextBox 9"/>
          <p:cNvSpPr txBox="1"/>
          <p:nvPr/>
        </p:nvSpPr>
        <p:spPr>
          <a:xfrm>
            <a:off x="508396" y="1829377"/>
            <a:ext cx="11193969" cy="3785652"/>
          </a:xfrm>
          <a:prstGeom prst="rect">
            <a:avLst/>
          </a:prstGeom>
          <a:noFill/>
        </p:spPr>
        <p:txBody>
          <a:bodyPr wrap="square" rtlCol="0">
            <a:spAutoFit/>
          </a:bodyPr>
          <a:lstStyle/>
          <a:p>
            <a:pPr algn="just"/>
            <a:r>
              <a:rPr lang="vi-VN" sz="4000" dirty="0">
                <a:latin typeface="Tahoma" panose="020B0604030504040204" pitchFamily="34" charset="0"/>
                <a:ea typeface="Tahoma" panose="020B0604030504040204" pitchFamily="34" charset="0"/>
                <a:cs typeface="Tahoma" panose="020B0604030504040204" pitchFamily="34" charset="0"/>
              </a:rPr>
              <a:t>c. </a:t>
            </a:r>
            <a:r>
              <a:rPr lang="vi-VN" sz="4000" dirty="0">
                <a:solidFill>
                  <a:srgbClr val="00B050"/>
                </a:solidFill>
                <a:latin typeface="Tahoma" panose="020B0604030504040204" pitchFamily="34" charset="0"/>
                <a:ea typeface="Tahoma" panose="020B0604030504040204" pitchFamily="34" charset="0"/>
                <a:cs typeface="Tahoma" panose="020B0604030504040204" pitchFamily="34" charset="0"/>
              </a:rPr>
              <a:t>Tuy</a:t>
            </a:r>
            <a:r>
              <a:rPr lang="vi-VN" sz="4000" dirty="0">
                <a:solidFill>
                  <a:srgbClr val="FF0000"/>
                </a:solidFill>
                <a:latin typeface="Tahoma" panose="020B0604030504040204" pitchFamily="34" charset="0"/>
                <a:ea typeface="Tahoma" panose="020B0604030504040204" pitchFamily="34" charset="0"/>
                <a:cs typeface="Tahoma" panose="020B0604030504040204" pitchFamily="34" charset="0"/>
              </a:rPr>
              <a:t> gió chưa mạnh lắm </a:t>
            </a:r>
            <a:r>
              <a:rPr lang="vi-VN" sz="4000" dirty="0">
                <a:solidFill>
                  <a:srgbClr val="00B050"/>
                </a:solidFill>
                <a:latin typeface="Tahoma" panose="020B0604030504040204" pitchFamily="34" charset="0"/>
                <a:ea typeface="Tahoma" panose="020B0604030504040204" pitchFamily="34" charset="0"/>
                <a:cs typeface="Tahoma" panose="020B0604030504040204" pitchFamily="34" charset="0"/>
              </a:rPr>
              <a:t>nhưng</a:t>
            </a:r>
            <a:r>
              <a:rPr lang="vi-VN" sz="4000" dirty="0">
                <a:solidFill>
                  <a:srgbClr val="FF0000"/>
                </a:solidFill>
                <a:latin typeface="Tahoma" panose="020B0604030504040204" pitchFamily="34" charset="0"/>
                <a:ea typeface="Tahoma" panose="020B0604030504040204" pitchFamily="34" charset="0"/>
                <a:cs typeface="Tahoma" panose="020B0604030504040204" pitchFamily="34" charset="0"/>
              </a:rPr>
              <a:t> cây trong vườn đã xạc xào rụng lá. </a:t>
            </a:r>
            <a:r>
              <a:rPr lang="vi-VN" sz="4000" dirty="0">
                <a:latin typeface="Tahoma" panose="020B0604030504040204" pitchFamily="34" charset="0"/>
                <a:ea typeface="Tahoma" panose="020B0604030504040204" pitchFamily="34" charset="0"/>
                <a:cs typeface="Tahoma" panose="020B0604030504040204" pitchFamily="34" charset="0"/>
              </a:rPr>
              <a:t>Lũ chim líu ríu gọi nhau. Mưa đến. </a:t>
            </a:r>
            <a:r>
              <a:rPr lang="vi-VN" sz="4000" dirty="0">
                <a:solidFill>
                  <a:srgbClr val="E01F5D"/>
                </a:solidFill>
                <a:latin typeface="Tahoma" panose="020B0604030504040204" pitchFamily="34" charset="0"/>
                <a:ea typeface="Tahoma" panose="020B0604030504040204" pitchFamily="34" charset="0"/>
                <a:cs typeface="Tahoma" panose="020B0604030504040204" pitchFamily="34" charset="0"/>
              </a:rPr>
              <a:t>Lúc đầu, mưa chỉ lác đác </a:t>
            </a:r>
            <a:r>
              <a:rPr lang="vi-VN" sz="4000" dirty="0">
                <a:solidFill>
                  <a:srgbClr val="00B050"/>
                </a:solidFill>
                <a:latin typeface="Tahoma" panose="020B0604030504040204" pitchFamily="34" charset="0"/>
                <a:ea typeface="Tahoma" panose="020B0604030504040204" pitchFamily="34" charset="0"/>
                <a:cs typeface="Tahoma" panose="020B0604030504040204" pitchFamily="34" charset="0"/>
              </a:rPr>
              <a:t>rồi</a:t>
            </a:r>
            <a:r>
              <a:rPr lang="vi-VN" sz="4000" dirty="0">
                <a:solidFill>
                  <a:srgbClr val="E01F5D"/>
                </a:solidFill>
                <a:latin typeface="Tahoma" panose="020B0604030504040204" pitchFamily="34" charset="0"/>
                <a:ea typeface="Tahoma" panose="020B0604030504040204" pitchFamily="34" charset="0"/>
                <a:cs typeface="Tahoma" panose="020B0604030504040204" pitchFamily="34" charset="0"/>
              </a:rPr>
              <a:t> mưa ào ào trút xuống</a:t>
            </a:r>
            <a:r>
              <a:rPr lang="vi-VN" sz="40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vi-VN" sz="4000" dirty="0">
                <a:latin typeface="Tahoma" panose="020B0604030504040204" pitchFamily="34" charset="0"/>
                <a:ea typeface="Tahoma" panose="020B0604030504040204" pitchFamily="34" charset="0"/>
                <a:cs typeface="Tahoma" panose="020B0604030504040204" pitchFamily="34" charset="0"/>
              </a:rPr>
              <a:t>Chẳng bao lâu, cả khu vườn tắm sũng trong mưa.</a:t>
            </a:r>
            <a:endParaRPr lang="en-US" sz="4000" dirty="0">
              <a:latin typeface="Tahoma" panose="020B0604030504040204" pitchFamily="34" charset="0"/>
              <a:ea typeface="Tahoma" panose="020B0604030504040204" pitchFamily="34" charset="0"/>
              <a:cs typeface="Tahoma" panose="020B0604030504040204" pitchFamily="34" charset="0"/>
            </a:endParaRPr>
          </a:p>
          <a:p>
            <a:pPr algn="just"/>
            <a:r>
              <a:rPr lang="en-US" sz="4000" dirty="0">
                <a:latin typeface="Tahoma" panose="020B0604030504040204" pitchFamily="34" charset="0"/>
                <a:ea typeface="Tahoma" panose="020B0604030504040204" pitchFamily="34" charset="0"/>
                <a:cs typeface="Tahoma" panose="020B0604030504040204" pitchFamily="34" charset="0"/>
              </a:rPr>
              <a:t>							</a:t>
            </a:r>
            <a:r>
              <a:rPr lang="vi-VN" sz="4000" dirty="0">
                <a:latin typeface="Tahoma" panose="020B0604030504040204" pitchFamily="34" charset="0"/>
                <a:ea typeface="Tahoma" panose="020B0604030504040204" pitchFamily="34" charset="0"/>
                <a:cs typeface="Tahoma" panose="020B0604030504040204" pitchFamily="34" charset="0"/>
              </a:rPr>
              <a:t>Lê Ngọc </a:t>
            </a:r>
            <a:r>
              <a:rPr lang="en-US" sz="4000" dirty="0" err="1">
                <a:latin typeface="Tahoma" panose="020B0604030504040204" pitchFamily="34" charset="0"/>
                <a:ea typeface="Tahoma" panose="020B0604030504040204" pitchFamily="34" charset="0"/>
                <a:cs typeface="Tahoma" panose="020B0604030504040204" pitchFamily="34" charset="0"/>
              </a:rPr>
              <a:t>Thạch</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3"/>
          <p:cNvSpPr/>
          <p:nvPr/>
        </p:nvSpPr>
        <p:spPr>
          <a:xfrm>
            <a:off x="54427" y="125894"/>
            <a:ext cx="12061371" cy="1125963"/>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Tìm</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kết</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từ</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thay</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cho</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mỗi</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bông</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hoa</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để</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nối</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các</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vế</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ghép</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có</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trong</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đoạn</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văn</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sau</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5" name="Freeform 9"/>
          <p:cNvSpPr/>
          <p:nvPr/>
        </p:nvSpPr>
        <p:spPr>
          <a:xfrm>
            <a:off x="-83473" y="1353077"/>
            <a:ext cx="12061371" cy="5504923"/>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p>
            <a:endParaRPr lang="en-US"/>
          </a:p>
        </p:txBody>
      </p:sp>
      <p:sp>
        <p:nvSpPr>
          <p:cNvPr id="18" name="TextBox 17"/>
          <p:cNvSpPr txBox="1"/>
          <p:nvPr/>
        </p:nvSpPr>
        <p:spPr>
          <a:xfrm>
            <a:off x="468276" y="1793886"/>
            <a:ext cx="10957872" cy="4429098"/>
          </a:xfrm>
          <a:prstGeom prst="rect">
            <a:avLst/>
          </a:prstGeom>
          <a:noFill/>
        </p:spPr>
        <p:txBody>
          <a:bodyPr wrap="square" rtlCol="0">
            <a:spAutoFit/>
          </a:bodyPr>
          <a:lstStyle/>
          <a:p>
            <a:pPr algn="just">
              <a:lnSpc>
                <a:spcPct val="120000"/>
              </a:lnSpc>
            </a:pPr>
            <a:r>
              <a:rPr lang="vi-VN" sz="4800" dirty="0">
                <a:latin typeface="Tahoma" panose="020B0604030504040204" pitchFamily="34" charset="0"/>
                <a:ea typeface="Tahoma" panose="020B0604030504040204" pitchFamily="34" charset="0"/>
                <a:cs typeface="Tahoma" panose="020B0604030504040204" pitchFamily="34" charset="0"/>
              </a:rPr>
              <a:t>Cò và vạc là hai anh em </a:t>
            </a:r>
            <a:r>
              <a:rPr lang="vi-VN" sz="4800" dirty="0">
                <a:solidFill>
                  <a:schemeClr val="bg1"/>
                </a:solidFill>
                <a:latin typeface="Tahoma" panose="020B0604030504040204" pitchFamily="34" charset="0"/>
                <a:ea typeface="Tahoma" panose="020B0604030504040204" pitchFamily="34" charset="0"/>
                <a:cs typeface="Tahoma" panose="020B0604030504040204" pitchFamily="34" charset="0"/>
              </a:rPr>
              <a:t>nhưng</a:t>
            </a:r>
            <a:r>
              <a:rPr lang="vi-VN" sz="4800" dirty="0">
                <a:latin typeface="Tahoma" panose="020B0604030504040204" pitchFamily="34" charset="0"/>
                <a:ea typeface="Tahoma" panose="020B0604030504040204" pitchFamily="34" charset="0"/>
                <a:cs typeface="Tahoma" panose="020B0604030504040204" pitchFamily="34" charset="0"/>
              </a:rPr>
              <a:t> tính nết rất khác nhau. Cò thì ngoan ngoãn, chăm chỉ học tập </a:t>
            </a:r>
            <a:r>
              <a:rPr lang="vi-VN" sz="4800" dirty="0">
                <a:solidFill>
                  <a:schemeClr val="bg1"/>
                </a:solidFill>
                <a:latin typeface="Tahoma" panose="020B0604030504040204" pitchFamily="34" charset="0"/>
                <a:ea typeface="Tahoma" panose="020B0604030504040204" pitchFamily="34" charset="0"/>
                <a:cs typeface="Tahoma" panose="020B0604030504040204" pitchFamily="34" charset="0"/>
              </a:rPr>
              <a:t>còn</a:t>
            </a:r>
            <a:r>
              <a:rPr lang="vi-VN" sz="4800" dirty="0">
                <a:latin typeface="Tahoma" panose="020B0604030504040204" pitchFamily="34" charset="0"/>
                <a:ea typeface="Tahoma" panose="020B0604030504040204" pitchFamily="34" charset="0"/>
                <a:cs typeface="Tahoma" panose="020B0604030504040204" pitchFamily="34" charset="0"/>
              </a:rPr>
              <a:t> vạc thì lười biếng, mải chơi. Cò khuyên mãi </a:t>
            </a:r>
            <a:r>
              <a:rPr lang="vi-VN" sz="4800" dirty="0">
                <a:solidFill>
                  <a:schemeClr val="bg1"/>
                </a:solidFill>
                <a:latin typeface="Tahoma" panose="020B0604030504040204" pitchFamily="34" charset="0"/>
                <a:ea typeface="Tahoma" panose="020B0604030504040204" pitchFamily="34" charset="0"/>
                <a:cs typeface="Tahoma" panose="020B0604030504040204" pitchFamily="34" charset="0"/>
              </a:rPr>
              <a:t>nhưng</a:t>
            </a:r>
            <a:r>
              <a:rPr lang="vi-VN" sz="4800" dirty="0">
                <a:latin typeface="Tahoma" panose="020B0604030504040204" pitchFamily="34" charset="0"/>
                <a:ea typeface="Tahoma" panose="020B0604030504040204" pitchFamily="34" charset="0"/>
                <a:cs typeface="Tahoma" panose="020B0604030504040204" pitchFamily="34" charset="0"/>
              </a:rPr>
              <a:t> vạc chẳng nghe.</a:t>
            </a:r>
            <a:endParaRPr lang="en-US" sz="48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l="48744" b="50000"/>
          <a:stretch>
            <a:fillRect/>
          </a:stretch>
        </p:blipFill>
        <p:spPr>
          <a:xfrm>
            <a:off x="7221847" y="1447798"/>
            <a:ext cx="1890538" cy="162197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l="48744" b="50000"/>
          <a:stretch>
            <a:fillRect/>
          </a:stretch>
        </p:blipFill>
        <p:spPr>
          <a:xfrm>
            <a:off x="5077362" y="3429000"/>
            <a:ext cx="1486724" cy="127552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l="48744" b="50000"/>
          <a:stretch>
            <a:fillRect/>
          </a:stretch>
        </p:blipFill>
        <p:spPr>
          <a:xfrm>
            <a:off x="8310419" y="4139339"/>
            <a:ext cx="1890538" cy="1621971"/>
          </a:xfrm>
          <a:prstGeom prst="rect">
            <a:avLst/>
          </a:prstGeom>
        </p:spPr>
      </p:pic>
      <p:sp>
        <p:nvSpPr>
          <p:cNvPr id="9" name="TextBox 8"/>
          <p:cNvSpPr txBox="1"/>
          <p:nvPr/>
        </p:nvSpPr>
        <p:spPr>
          <a:xfrm>
            <a:off x="7221847" y="1823927"/>
            <a:ext cx="2623458" cy="830997"/>
          </a:xfrm>
          <a:prstGeom prst="rect">
            <a:avLst/>
          </a:prstGeom>
          <a:noFill/>
        </p:spPr>
        <p:txBody>
          <a:bodyPr wrap="square" rtlCol="0">
            <a:spAutoFit/>
          </a:bodyPr>
          <a:lstStyle/>
          <a:p>
            <a:r>
              <a:rPr lang="en-US" sz="4800" dirty="0" err="1">
                <a:solidFill>
                  <a:srgbClr val="C76527"/>
                </a:solidFill>
                <a:latin typeface="Tahoma" panose="020B0604030504040204" pitchFamily="34" charset="0"/>
                <a:ea typeface="Tahoma" panose="020B0604030504040204" pitchFamily="34" charset="0"/>
                <a:cs typeface="Tahoma" panose="020B0604030504040204" pitchFamily="34" charset="0"/>
              </a:rPr>
              <a:t>nhưng</a:t>
            </a:r>
            <a:endParaRPr lang="en-US" sz="4800" dirty="0">
              <a:solidFill>
                <a:srgbClr val="C76527"/>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8290548" y="4458270"/>
            <a:ext cx="2623458" cy="830997"/>
          </a:xfrm>
          <a:prstGeom prst="rect">
            <a:avLst/>
          </a:prstGeom>
          <a:noFill/>
        </p:spPr>
        <p:txBody>
          <a:bodyPr wrap="square" rtlCol="0">
            <a:spAutoFit/>
          </a:bodyPr>
          <a:lstStyle/>
          <a:p>
            <a:r>
              <a:rPr lang="en-US" sz="4800" dirty="0" err="1">
                <a:solidFill>
                  <a:srgbClr val="C76527"/>
                </a:solidFill>
                <a:latin typeface="Tahoma" panose="020B0604030504040204" pitchFamily="34" charset="0"/>
                <a:ea typeface="Tahoma" panose="020B0604030504040204" pitchFamily="34" charset="0"/>
                <a:cs typeface="Tahoma" panose="020B0604030504040204" pitchFamily="34" charset="0"/>
              </a:rPr>
              <a:t>nhưng</a:t>
            </a:r>
            <a:endParaRPr lang="en-US" sz="4800" dirty="0">
              <a:solidFill>
                <a:srgbClr val="C76527"/>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5272228" y="3592936"/>
            <a:ext cx="2623458" cy="830997"/>
          </a:xfrm>
          <a:prstGeom prst="rect">
            <a:avLst/>
          </a:prstGeom>
          <a:noFill/>
        </p:spPr>
        <p:txBody>
          <a:bodyPr wrap="square" rtlCol="0">
            <a:spAutoFit/>
          </a:bodyPr>
          <a:lstStyle/>
          <a:p>
            <a:r>
              <a:rPr lang="en-US" sz="4800" dirty="0" err="1">
                <a:solidFill>
                  <a:srgbClr val="C76527"/>
                </a:solidFill>
                <a:latin typeface="Tahoma" panose="020B0604030504040204" pitchFamily="34" charset="0"/>
                <a:ea typeface="Tahoma" panose="020B0604030504040204" pitchFamily="34" charset="0"/>
                <a:cs typeface="Tahoma" panose="020B0604030504040204" pitchFamily="34" charset="0"/>
              </a:rPr>
              <a:t>còn</a:t>
            </a:r>
            <a:endParaRPr lang="en-US" sz="4800" dirty="0">
              <a:solidFill>
                <a:srgbClr val="C76527"/>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4"/>
                                        </p:tgtEl>
                                        <p:attrNameLst>
                                          <p:attrName>ppt_w</p:attrName>
                                        </p:attrNameLst>
                                      </p:cBhvr>
                                      <p:tavLst>
                                        <p:tav tm="0">
                                          <p:val>
                                            <p:strVal val="ppt_w"/>
                                          </p:val>
                                        </p:tav>
                                        <p:tav tm="100000">
                                          <p:val>
                                            <p:fltVal val="0"/>
                                          </p:val>
                                        </p:tav>
                                      </p:tavLst>
                                    </p:anim>
                                    <p:anim calcmode="lin" valueType="num">
                                      <p:cBhvr>
                                        <p:cTn id="26" dur="500"/>
                                        <p:tgtEl>
                                          <p:spTgt spid="4"/>
                                        </p:tgtEl>
                                        <p:attrNameLst>
                                          <p:attrName>ppt_h</p:attrName>
                                        </p:attrNameLst>
                                      </p:cBhvr>
                                      <p:tavLst>
                                        <p:tav tm="0">
                                          <p:val>
                                            <p:strVal val="ppt_h"/>
                                          </p:val>
                                        </p:tav>
                                        <p:tav tm="100000">
                                          <p:val>
                                            <p:fltVal val="0"/>
                                          </p:val>
                                        </p:tav>
                                      </p:tavLst>
                                    </p:anim>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6"/>
                                        </p:tgtEl>
                                        <p:attrNameLst>
                                          <p:attrName>ppt_w</p:attrName>
                                        </p:attrNameLst>
                                      </p:cBhvr>
                                      <p:tavLst>
                                        <p:tav tm="0">
                                          <p:val>
                                            <p:strVal val="ppt_w"/>
                                          </p:val>
                                        </p:tav>
                                        <p:tav tm="100000">
                                          <p:val>
                                            <p:fltVal val="0"/>
                                          </p:val>
                                        </p:tav>
                                      </p:tavLst>
                                    </p:anim>
                                    <p:anim calcmode="lin" valueType="num">
                                      <p:cBhvr>
                                        <p:cTn id="40" dur="500"/>
                                        <p:tgtEl>
                                          <p:spTgt spid="6"/>
                                        </p:tgtEl>
                                        <p:attrNameLst>
                                          <p:attrName>ppt_h</p:attrName>
                                        </p:attrNameLst>
                                      </p:cBhvr>
                                      <p:tavLst>
                                        <p:tav tm="0">
                                          <p:val>
                                            <p:strVal val="ppt_h"/>
                                          </p:val>
                                        </p:tav>
                                        <p:tav tm="100000">
                                          <p:val>
                                            <p:fltVal val="0"/>
                                          </p:val>
                                        </p:tav>
                                      </p:tavLst>
                                    </p:anim>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500"/>
                                        <p:tgtEl>
                                          <p:spTgt spid="8"/>
                                        </p:tgtEl>
                                        <p:attrNameLst>
                                          <p:attrName>ppt_w</p:attrName>
                                        </p:attrNameLst>
                                      </p:cBhvr>
                                      <p:tavLst>
                                        <p:tav tm="0">
                                          <p:val>
                                            <p:strVal val="ppt_w"/>
                                          </p:val>
                                        </p:tav>
                                        <p:tav tm="100000">
                                          <p:val>
                                            <p:fltVal val="0"/>
                                          </p:val>
                                        </p:tav>
                                      </p:tavLst>
                                    </p:anim>
                                    <p:anim calcmode="lin" valueType="num">
                                      <p:cBhvr>
                                        <p:cTn id="54" dur="500"/>
                                        <p:tgtEl>
                                          <p:spTgt spid="8"/>
                                        </p:tgtEl>
                                        <p:attrNameLst>
                                          <p:attrName>ppt_h</p:attrName>
                                        </p:attrNameLst>
                                      </p:cBhvr>
                                      <p:tavLst>
                                        <p:tav tm="0">
                                          <p:val>
                                            <p:strVal val="ppt_h"/>
                                          </p:val>
                                        </p:tav>
                                        <p:tav tm="100000">
                                          <p:val>
                                            <p:fltVal val="0"/>
                                          </p:val>
                                        </p:tav>
                                      </p:tavLst>
                                    </p:anim>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P spid="9"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6" y="0"/>
            <a:ext cx="1219058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6"/>
          <a:stretch>
            <a:fillRect/>
          </a:stretch>
        </p:blipFill>
        <p:spPr>
          <a:xfrm>
            <a:off x="-138793" y="-54429"/>
            <a:ext cx="12469586" cy="6966857"/>
          </a:xfrm>
          <a:prstGeom prst="rect">
            <a:avLst/>
          </a:prstGeom>
        </p:spPr>
      </p:pic>
      <p:pic>
        <p:nvPicPr>
          <p:cNvPr id="27" name="Picture 26" descr="A collection of mushrooms and a hedgehog&#10;&#10;Description automatically generated with medium confidence">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l="4052" t="3880" r="51542" b="61299"/>
          <a:stretch>
            <a:fillRect/>
          </a:stretch>
        </p:blipFill>
        <p:spPr>
          <a:xfrm>
            <a:off x="8735855" y="3311917"/>
            <a:ext cx="3203292" cy="2511895"/>
          </a:xfrm>
          <a:prstGeom prst="rect">
            <a:avLst/>
          </a:prstGeom>
        </p:spPr>
      </p:pic>
      <p:pic>
        <p:nvPicPr>
          <p:cNvPr id="29" name="Picture 28" descr="A cartoon of a basket&#10;&#10;Description automatically generated with low confidence"/>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tretch>
            <a:fillRect/>
          </a:stretch>
        </p:blipFill>
        <p:spPr>
          <a:xfrm>
            <a:off x="6783157" y="3661551"/>
            <a:ext cx="2733183" cy="2902576"/>
          </a:xfrm>
          <a:prstGeom prst="rect">
            <a:avLst/>
          </a:prstGeom>
        </p:spPr>
      </p:pic>
      <p:pic>
        <p:nvPicPr>
          <p:cNvPr id="17" name="Picture 16" descr="A group of mushrooms on grass&#10;&#10;Description automatically generated with low confidence">
            <a:hlinkClick r:id="rId12" action="ppaction://hlinksldjump"/>
          </p:cNvPr>
          <p:cNvPicPr>
            <a:picLocks noChangeAspect="1"/>
          </p:cNvPicPr>
          <p:nvPr/>
        </p:nvPicPr>
        <p:blipFill rotWithShape="1">
          <a:blip r:embed="rId13">
            <a:extLst>
              <a:ext uri="{28A0092B-C50C-407E-A947-70E740481C1C}">
                <a14:useLocalDpi xmlns:a14="http://schemas.microsoft.com/office/drawing/2010/main" val="0"/>
              </a:ext>
            </a:extLst>
          </a:blip>
          <a:srcRect l="7619" t="5476" r="52382" b="46191"/>
          <a:stretch>
            <a:fillRect/>
          </a:stretch>
        </p:blipFill>
        <p:spPr>
          <a:xfrm>
            <a:off x="4337900" y="2605614"/>
            <a:ext cx="2243783" cy="2711243"/>
          </a:xfrm>
          <a:prstGeom prst="rect">
            <a:avLst/>
          </a:prstGeom>
        </p:spPr>
      </p:pic>
      <p:pic>
        <p:nvPicPr>
          <p:cNvPr id="20" name="Picture 19" descr="A group of mushrooms on grass&#10;&#10;Description automatically generated with low confidence">
            <a:hlinkClick r:id="rId14" action="ppaction://hlinksldjump"/>
          </p:cNvPr>
          <p:cNvPicPr>
            <a:picLocks noChangeAspect="1"/>
          </p:cNvPicPr>
          <p:nvPr/>
        </p:nvPicPr>
        <p:blipFill rotWithShape="1">
          <a:blip r:embed="rId13">
            <a:extLst>
              <a:ext uri="{28A0092B-C50C-407E-A947-70E740481C1C}">
                <a14:useLocalDpi xmlns:a14="http://schemas.microsoft.com/office/drawing/2010/main" val="0"/>
              </a:ext>
            </a:extLst>
          </a:blip>
          <a:srcRect l="9286" t="50000" r="50476" b="10546"/>
          <a:stretch>
            <a:fillRect/>
          </a:stretch>
        </p:blipFill>
        <p:spPr>
          <a:xfrm>
            <a:off x="2297176" y="3705803"/>
            <a:ext cx="2401165" cy="2354400"/>
          </a:xfrm>
          <a:prstGeom prst="rect">
            <a:avLst/>
          </a:prstGeom>
        </p:spPr>
      </p:pic>
      <p:pic>
        <p:nvPicPr>
          <p:cNvPr id="41" name="Picture 40"/>
          <p:cNvPicPr>
            <a:picLocks noChangeAspect="1"/>
          </p:cNvPicPr>
          <p:nvPr/>
        </p:nvPicPr>
        <p:blipFill>
          <a:blip r:embed="rId15"/>
          <a:stretch>
            <a:fillRect/>
          </a:stretch>
        </p:blipFill>
        <p:spPr>
          <a:xfrm>
            <a:off x="2649772" y="-246980"/>
            <a:ext cx="6086083" cy="2033830"/>
          </a:xfrm>
          <a:prstGeom prst="rect">
            <a:avLst/>
          </a:prstGeom>
        </p:spPr>
      </p:pic>
      <p:pic>
        <p:nvPicPr>
          <p:cNvPr id="42" name="Picture 41"/>
          <p:cNvPicPr>
            <a:picLocks noChangeAspect="1"/>
          </p:cNvPicPr>
          <p:nvPr/>
        </p:nvPicPr>
        <p:blipFill>
          <a:blip r:embed="rId16"/>
          <a:stretch>
            <a:fillRect/>
          </a:stretch>
        </p:blipFill>
        <p:spPr>
          <a:xfrm>
            <a:off x="6663041" y="903304"/>
            <a:ext cx="6827412" cy="1800513"/>
          </a:xfrm>
          <a:prstGeom prst="rect">
            <a:avLst/>
          </a:prstGeom>
        </p:spPr>
      </p:pic>
      <p:pic>
        <p:nvPicPr>
          <p:cNvPr id="30" name="Picture 29" descr="A cartoon of a basket&#10;&#10;Description automatically generated with low confidence"/>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rcRect l="10105" t="41925" r="7257" b="11592"/>
          <a:stretch>
            <a:fillRect/>
          </a:stretch>
        </p:blipFill>
        <p:spPr>
          <a:xfrm>
            <a:off x="7055571" y="4883003"/>
            <a:ext cx="2259295" cy="1224834"/>
          </a:xfrm>
          <a:prstGeom prst="rect">
            <a:avLst/>
          </a:prstGeom>
        </p:spPr>
      </p:pic>
      <p:pic>
        <p:nvPicPr>
          <p:cNvPr id="43" name="PA_59afa2ffbebc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93255" y="3961236"/>
            <a:ext cx="608092" cy="6080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7"/>
                                        </p:tgtEl>
                                        <p:attrNameLst>
                                          <p:attrName>r</p:attrName>
                                        </p:attrNameLst>
                                      </p:cBhvr>
                                    </p:animRot>
                                    <p:animRot by="-240000">
                                      <p:cBhvr>
                                        <p:cTn id="15" dur="200" fill="hold">
                                          <p:stCondLst>
                                            <p:cond delay="200"/>
                                          </p:stCondLst>
                                        </p:cTn>
                                        <p:tgtEl>
                                          <p:spTgt spid="17"/>
                                        </p:tgtEl>
                                        <p:attrNameLst>
                                          <p:attrName>r</p:attrName>
                                        </p:attrNameLst>
                                      </p:cBhvr>
                                    </p:animRot>
                                    <p:animRot by="240000">
                                      <p:cBhvr>
                                        <p:cTn id="16" dur="200" fill="hold">
                                          <p:stCondLst>
                                            <p:cond delay="400"/>
                                          </p:stCondLst>
                                        </p:cTn>
                                        <p:tgtEl>
                                          <p:spTgt spid="17"/>
                                        </p:tgtEl>
                                        <p:attrNameLst>
                                          <p:attrName>r</p:attrName>
                                        </p:attrNameLst>
                                      </p:cBhvr>
                                    </p:animRot>
                                    <p:animRot by="-240000">
                                      <p:cBhvr>
                                        <p:cTn id="17" dur="200" fill="hold">
                                          <p:stCondLst>
                                            <p:cond delay="600"/>
                                          </p:stCondLst>
                                        </p:cTn>
                                        <p:tgtEl>
                                          <p:spTgt spid="17"/>
                                        </p:tgtEl>
                                        <p:attrNameLst>
                                          <p:attrName>r</p:attrName>
                                        </p:attrNameLst>
                                      </p:cBhvr>
                                    </p:animRot>
                                    <p:animRot by="120000">
                                      <p:cBhvr>
                                        <p:cTn id="18" dur="200" fill="hold">
                                          <p:stCondLst>
                                            <p:cond delay="800"/>
                                          </p:stCondLst>
                                        </p:cTn>
                                        <p:tgtEl>
                                          <p:spTgt spid="17"/>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5" name="click.wav"/>
                                        </p:tgtEl>
                                      </p:cMediaNode>
                                    </p:audio>
                                  </p:sub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1000" fill="hold"/>
                                        <p:tgtEl>
                                          <p:spTgt spid="41"/>
                                        </p:tgtEl>
                                        <p:attrNameLst>
                                          <p:attrName>ppt_w</p:attrName>
                                        </p:attrNameLst>
                                      </p:cBhvr>
                                      <p:tavLst>
                                        <p:tav tm="0">
                                          <p:val>
                                            <p:fltVal val="0"/>
                                          </p:val>
                                        </p:tav>
                                        <p:tav tm="100000">
                                          <p:val>
                                            <p:strVal val="#ppt_w"/>
                                          </p:val>
                                        </p:tav>
                                      </p:tavLst>
                                    </p:anim>
                                    <p:anim calcmode="lin" valueType="num">
                                      <p:cBhvr>
                                        <p:cTn id="24" dur="1000" fill="hold"/>
                                        <p:tgtEl>
                                          <p:spTgt spid="41"/>
                                        </p:tgtEl>
                                        <p:attrNameLst>
                                          <p:attrName>ppt_h</p:attrName>
                                        </p:attrNameLst>
                                      </p:cBhvr>
                                      <p:tavLst>
                                        <p:tav tm="0">
                                          <p:val>
                                            <p:fltVal val="0"/>
                                          </p:val>
                                        </p:tav>
                                        <p:tav tm="100000">
                                          <p:val>
                                            <p:strVal val="#ppt_h"/>
                                          </p:val>
                                        </p:tav>
                                      </p:tavLst>
                                    </p:anim>
                                    <p:anim calcmode="lin" valueType="num">
                                      <p:cBhvr>
                                        <p:cTn id="25" dur="1000" fill="hold"/>
                                        <p:tgtEl>
                                          <p:spTgt spid="41"/>
                                        </p:tgtEl>
                                        <p:attrNameLst>
                                          <p:attrName>style.rotation</p:attrName>
                                        </p:attrNameLst>
                                      </p:cBhvr>
                                      <p:tavLst>
                                        <p:tav tm="0">
                                          <p:val>
                                            <p:fltVal val="90"/>
                                          </p:val>
                                        </p:tav>
                                        <p:tav tm="100000">
                                          <p:val>
                                            <p:fltVal val="0"/>
                                          </p:val>
                                        </p:tav>
                                      </p:tavLst>
                                    </p:anim>
                                    <p:animEffect transition="in" filter="fade">
                                      <p:cBhvr>
                                        <p:cTn id="26" dur="1000"/>
                                        <p:tgtEl>
                                          <p:spTgt spid="41"/>
                                        </p:tgtEl>
                                      </p:cBhvr>
                                    </p:animEffect>
                                  </p:childTnLst>
                                </p:cTn>
                              </p:par>
                              <p:par>
                                <p:cTn id="27" presetID="3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1000" fill="hold"/>
                                        <p:tgtEl>
                                          <p:spTgt spid="42"/>
                                        </p:tgtEl>
                                        <p:attrNameLst>
                                          <p:attrName>ppt_w</p:attrName>
                                        </p:attrNameLst>
                                      </p:cBhvr>
                                      <p:tavLst>
                                        <p:tav tm="0">
                                          <p:val>
                                            <p:fltVal val="0"/>
                                          </p:val>
                                        </p:tav>
                                        <p:tav tm="100000">
                                          <p:val>
                                            <p:strVal val="#ppt_w"/>
                                          </p:val>
                                        </p:tav>
                                      </p:tavLst>
                                    </p:anim>
                                    <p:anim calcmode="lin" valueType="num">
                                      <p:cBhvr>
                                        <p:cTn id="30" dur="1000" fill="hold"/>
                                        <p:tgtEl>
                                          <p:spTgt spid="42"/>
                                        </p:tgtEl>
                                        <p:attrNameLst>
                                          <p:attrName>ppt_h</p:attrName>
                                        </p:attrNameLst>
                                      </p:cBhvr>
                                      <p:tavLst>
                                        <p:tav tm="0">
                                          <p:val>
                                            <p:fltVal val="0"/>
                                          </p:val>
                                        </p:tav>
                                        <p:tav tm="100000">
                                          <p:val>
                                            <p:strVal val="#ppt_h"/>
                                          </p:val>
                                        </p:tav>
                                      </p:tavLst>
                                    </p:anim>
                                    <p:anim calcmode="lin" valueType="num">
                                      <p:cBhvr>
                                        <p:cTn id="31" dur="1000" fill="hold"/>
                                        <p:tgtEl>
                                          <p:spTgt spid="42"/>
                                        </p:tgtEl>
                                        <p:attrNameLst>
                                          <p:attrName>style.rotation</p:attrName>
                                        </p:attrNameLst>
                                      </p:cBhvr>
                                      <p:tavLst>
                                        <p:tav tm="0">
                                          <p:val>
                                            <p:fltVal val="90"/>
                                          </p:val>
                                        </p:tav>
                                        <p:tav tm="100000">
                                          <p:val>
                                            <p:fltVal val="0"/>
                                          </p:val>
                                        </p:tav>
                                      </p:tavLst>
                                    </p:anim>
                                    <p:animEffect transition="in" filter="fade">
                                      <p:cBhvr>
                                        <p:cTn id="32"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0"/>
                    </p:tgtEl>
                  </p:cond>
                </p:stCondLst>
                <p:endSync evt="end" delay="0">
                  <p:rtn val="all"/>
                </p:endSync>
                <p:childTnLst>
                  <p:par>
                    <p:cTn id="34" fill="hold">
                      <p:stCondLst>
                        <p:cond delay="0"/>
                      </p:stCondLst>
                      <p:childTnLst>
                        <p:par>
                          <p:cTn id="35" fill="hold">
                            <p:stCondLst>
                              <p:cond delay="0"/>
                            </p:stCondLst>
                            <p:childTnLst>
                              <p:par>
                                <p:cTn id="36" presetID="49" presetClass="path" presetSubtype="0" accel="50000" decel="50000" fill="hold" nodeType="withEffect">
                                  <p:stCondLst>
                                    <p:cond delay="0"/>
                                  </p:stCondLst>
                                  <p:childTnLst>
                                    <p:animMotion origin="layout" path="M 0.00156 -0.01575 L 0.38802 0.08726 " pathEditMode="relative" rAng="0" ptsTypes="AA">
                                      <p:cBhvr>
                                        <p:cTn id="37" dur="2000" fill="hold"/>
                                        <p:tgtEl>
                                          <p:spTgt spid="20"/>
                                        </p:tgtEl>
                                        <p:attrNameLst>
                                          <p:attrName>ppt_x</p:attrName>
                                          <p:attrName>ppt_y</p:attrName>
                                        </p:attrNameLst>
                                      </p:cBhvr>
                                      <p:rCtr x="19323" y="5139"/>
                                    </p:animMotion>
                                  </p:childTnLst>
                                  <p:subTnLst>
                                    <p:audio>
                                      <p:cMediaNode>
                                        <p:cTn display="0" masterRel="sameClick">
                                          <p:stCondLst>
                                            <p:cond evt="begin" delay="0">
                                              <p:tn val="36"/>
                                            </p:cond>
                                          </p:stCondLst>
                                          <p:endCondLst>
                                            <p:cond evt="onStopAudio" delay="0">
                                              <p:tgtEl>
                                                <p:sldTgt/>
                                              </p:tgtEl>
                                            </p:cond>
                                          </p:endCondLst>
                                        </p:cTn>
                                        <p:tgtEl>
                                          <p:sndTgt r:embed="rId5" name="click.wav"/>
                                        </p:tgtEl>
                                      </p:cMediaNode>
                                    </p:audio>
                                  </p:subTnLst>
                                </p:cTn>
                              </p:par>
                            </p:childTnLst>
                          </p:cTn>
                        </p:par>
                        <p:par>
                          <p:cTn id="38" fill="hold">
                            <p:stCondLst>
                              <p:cond delay="2000"/>
                            </p:stCondLst>
                            <p:childTnLst>
                              <p:par>
                                <p:cTn id="39" presetID="53" presetClass="exit" presetSubtype="32" fill="hold" nodeType="afterEffect">
                                  <p:stCondLst>
                                    <p:cond delay="0"/>
                                  </p:stCondLst>
                                  <p:childTnLst>
                                    <p:anim calcmode="lin" valueType="num">
                                      <p:cBhvr>
                                        <p:cTn id="40" dur="500"/>
                                        <p:tgtEl>
                                          <p:spTgt spid="20"/>
                                        </p:tgtEl>
                                        <p:attrNameLst>
                                          <p:attrName>ppt_w</p:attrName>
                                        </p:attrNameLst>
                                      </p:cBhvr>
                                      <p:tavLst>
                                        <p:tav tm="0">
                                          <p:val>
                                            <p:strVal val="ppt_w"/>
                                          </p:val>
                                        </p:tav>
                                        <p:tav tm="100000">
                                          <p:val>
                                            <p:fltVal val="0"/>
                                          </p:val>
                                        </p:tav>
                                      </p:tavLst>
                                    </p:anim>
                                    <p:anim calcmode="lin" valueType="num">
                                      <p:cBhvr>
                                        <p:cTn id="41" dur="500"/>
                                        <p:tgtEl>
                                          <p:spTgt spid="20"/>
                                        </p:tgtEl>
                                        <p:attrNameLst>
                                          <p:attrName>ppt_h</p:attrName>
                                        </p:attrNameLst>
                                      </p:cBhvr>
                                      <p:tavLst>
                                        <p:tav tm="0">
                                          <p:val>
                                            <p:strVal val="ppt_h"/>
                                          </p:val>
                                        </p:tav>
                                        <p:tav tm="100000">
                                          <p:val>
                                            <p:fltVal val="0"/>
                                          </p:val>
                                        </p:tav>
                                      </p:tavLst>
                                    </p:anim>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withEffect">
                                  <p:stCondLst>
                                    <p:cond delay="0"/>
                                  </p:stCondLst>
                                  <p:childTnLst>
                                    <p:animMotion origin="layout" path="M 3.54167E-6 0.14236 L 0.04479 -0.08102 C 0.05403 -0.13172 0.0681 -0.15834 0.08281 -0.15834 C 0.09961 -0.15834 0.11302 -0.13172 0.12226 -0.08102 L 0.16718 0.14236 " pathEditMode="relative" rAng="0" ptsTypes="AAAAA">
                                      <p:cBhvr>
                                        <p:cTn id="48" dur="2000" fill="hold"/>
                                        <p:tgtEl>
                                          <p:spTgt spid="17"/>
                                        </p:tgtEl>
                                        <p:attrNameLst>
                                          <p:attrName>ppt_x</p:attrName>
                                          <p:attrName>ppt_y</p:attrName>
                                        </p:attrNameLst>
                                      </p:cBhvr>
                                      <p:rCtr x="8359" y="-15046"/>
                                    </p:animMotion>
                                  </p:childTnLst>
                                  <p:subTnLst>
                                    <p:audio>
                                      <p:cMediaNode>
                                        <p:cTn display="0" masterRel="sameClick">
                                          <p:stCondLst>
                                            <p:cond evt="begin" delay="0">
                                              <p:tn val="47"/>
                                            </p:cond>
                                          </p:stCondLst>
                                          <p:endCondLst>
                                            <p:cond evt="onStopAudio" delay="0">
                                              <p:tgtEl>
                                                <p:sldTgt/>
                                              </p:tgtEl>
                                            </p:cond>
                                          </p:endCondLst>
                                        </p:cTn>
                                        <p:tgtEl>
                                          <p:sndTgt r:embed="rId5" name="click.wav"/>
                                        </p:tgtEl>
                                      </p:cMediaNode>
                                    </p:audio>
                                  </p:subTnLst>
                                </p:cTn>
                              </p:par>
                            </p:childTnLst>
                          </p:cTn>
                        </p:par>
                        <p:par>
                          <p:cTn id="49" fill="hold">
                            <p:stCondLst>
                              <p:cond delay="2000"/>
                            </p:stCondLst>
                            <p:childTnLst>
                              <p:par>
                                <p:cTn id="50" presetID="1" presetClass="exit" presetSubtype="0" fill="hold" nodeType="afterEffect">
                                  <p:stCondLst>
                                    <p:cond delay="0"/>
                                  </p:stCondLst>
                                  <p:childTnLst>
                                    <p:set>
                                      <p:cBhvr>
                                        <p:cTn id="5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9000">
                <p:cTn id="52" fill="hold" display="0">
                  <p:stCondLst>
                    <p:cond delay="indefinite"/>
                  </p:stCondLst>
                  <p:endCondLst>
                    <p:cond evt="onStopAudio" delay="0">
                      <p:tgtEl>
                        <p:sldTgt/>
                      </p:tgtEl>
                    </p:cond>
                  </p:endCondLst>
                </p:cTn>
                <p:tgtEl>
                  <p:spTgt spid="4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0" y="2914650"/>
            <a:ext cx="5924550" cy="3894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194553" y="265869"/>
            <a:ext cx="11789925" cy="2389534"/>
            <a:chOff x="767622" y="317005"/>
            <a:chExt cx="1087361" cy="346257"/>
          </a:xfrm>
        </p:grpSpPr>
        <p:sp>
          <p:nvSpPr>
            <p:cNvPr id="3" name="Rounded Rectangle 13"/>
            <p:cNvSpPr/>
            <p:nvPr/>
          </p:nvSpPr>
          <p:spPr>
            <a:xfrm>
              <a:off x="767622" y="317005"/>
              <a:ext cx="1087361" cy="346257"/>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panose="020B0604020202020204" pitchFamily="34" charset="0"/>
                <a:cs typeface="Arial" panose="020B0604020202020204" pitchFamily="34" charset="0"/>
              </a:endParaRPr>
            </a:p>
          </p:txBody>
        </p:sp>
        <p:sp>
          <p:nvSpPr>
            <p:cNvPr id="4" name="TextBox 3"/>
            <p:cNvSpPr txBox="1"/>
            <p:nvPr/>
          </p:nvSpPr>
          <p:spPr>
            <a:xfrm>
              <a:off x="810763" y="322889"/>
              <a:ext cx="1002274" cy="334489"/>
            </a:xfrm>
            <a:prstGeom prst="rect">
              <a:avLst/>
            </a:prstGeom>
            <a:noFill/>
          </p:spPr>
          <p:txBody>
            <a:bodyPr wrap="square" rtlCol="0">
              <a:spAutoFit/>
            </a:bodyPr>
            <a:lstStyle/>
            <a:p>
              <a:pPr algn="ct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4.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Viết</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3 – 4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nói</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về</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hoạt</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động</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bạn</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nhỏ</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trong</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bài</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đọc</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Mùa</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xuân</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đi</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trồng</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cây</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trong</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đó</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có</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ít</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nhất</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một</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ghép</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Chỉ</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ra</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cách</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nối</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về</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cấu</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trong</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ghép</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C00000"/>
                  </a:solidFill>
                  <a:latin typeface="Tahoma" panose="020B0604030504040204" pitchFamily="34" charset="0"/>
                  <a:ea typeface="Tahoma" panose="020B0604030504040204" pitchFamily="34" charset="0"/>
                  <a:cs typeface="Tahoma" panose="020B0604030504040204" pitchFamily="34" charset="0"/>
                </a:rPr>
                <a:t>đó</a:t>
              </a:r>
              <a:r>
                <a:rPr 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5585" y="2914650"/>
            <a:ext cx="7287186" cy="3800674"/>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885951" y="3057326"/>
            <a:ext cx="2914649" cy="37514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9"/>
          <p:cNvSpPr/>
          <p:nvPr/>
        </p:nvSpPr>
        <p:spPr>
          <a:xfrm>
            <a:off x="-61686" y="501235"/>
            <a:ext cx="12061371" cy="6236530"/>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p>
            <a:endParaRPr lang="en-US"/>
          </a:p>
        </p:txBody>
      </p:sp>
      <p:sp>
        <p:nvSpPr>
          <p:cNvPr id="4" name="TextBox 3"/>
          <p:cNvSpPr txBox="1"/>
          <p:nvPr/>
        </p:nvSpPr>
        <p:spPr>
          <a:xfrm>
            <a:off x="655007" y="1349668"/>
            <a:ext cx="10627983" cy="3970318"/>
          </a:xfrm>
          <a:prstGeom prst="rect">
            <a:avLst/>
          </a:prstGeom>
          <a:noFill/>
        </p:spPr>
        <p:txBody>
          <a:bodyPr wrap="square" rtlCol="0">
            <a:spAutoFit/>
          </a:bodyPr>
          <a:lstStyle/>
          <a:p>
            <a:pPr algn="just"/>
            <a:r>
              <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a:solidFill>
                  <a:srgbClr val="C00000"/>
                </a:solidFill>
                <a:latin typeface="Tahoma" panose="020B0604030504040204" pitchFamily="34" charset="0"/>
                <a:ea typeface="Tahoma" panose="020B0604030504040204" pitchFamily="34" charset="0"/>
                <a:cs typeface="Tahoma" panose="020B0604030504040204" pitchFamily="34" charset="0"/>
              </a:rPr>
              <a:t>Gợi</a:t>
            </a:r>
            <a:r>
              <a:rPr lang="en-US" sz="3600" b="1" u="sng" dirty="0">
                <a:solidFill>
                  <a:srgbClr val="C00000"/>
                </a:solidFill>
                <a:latin typeface="Tahoma" panose="020B0604030504040204" pitchFamily="34" charset="0"/>
                <a:ea typeface="Tahoma" panose="020B0604030504040204" pitchFamily="34" charset="0"/>
                <a:cs typeface="Tahoma" panose="020B0604030504040204" pitchFamily="34" charset="0"/>
              </a:rPr>
              <a:t> ý:</a:t>
            </a:r>
          </a:p>
          <a:p>
            <a:pPr algn="just"/>
            <a:r>
              <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3600" dirty="0">
                <a:solidFill>
                  <a:srgbClr val="C00000"/>
                </a:solidFill>
                <a:latin typeface="Tahoma" panose="020B0604030504040204" pitchFamily="34" charset="0"/>
                <a:ea typeface="Tahoma" panose="020B0604030504040204" pitchFamily="34" charset="0"/>
                <a:cs typeface="Tahoma" panose="020B0604030504040204" pitchFamily="34" charset="0"/>
              </a:rPr>
              <a:t>Các bạn nhỏ trong bài đọc đã tích cực tham gia trồng cây. Các bạn mong muốn có thể phủ xanh đồi trọc, mang lại nhiều lợi ích cho xã hội. Chính vì suy nghĩ tốt đẹp ấy, các bạn cảm thấy rất vui và thiên nhiên cũng ủng hộ các bạn.</a:t>
            </a:r>
            <a:endPar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just"/>
            <a:r>
              <a:rPr lang="vi-VN" sz="3600" dirty="0">
                <a:solidFill>
                  <a:srgbClr val="C00000"/>
                </a:solidFill>
                <a:latin typeface="Tahoma" panose="020B0604030504040204" pitchFamily="34" charset="0"/>
                <a:ea typeface="Tahoma" panose="020B0604030504040204" pitchFamily="34" charset="0"/>
                <a:cs typeface="Tahoma" panose="020B0604030504040204" pitchFamily="34" charset="0"/>
              </a:rPr>
              <a:t>=&gt; Cách nối vế trong câu ghép</a:t>
            </a:r>
            <a:r>
              <a:rPr lang="vi-VN" sz="3600" b="1" dirty="0">
                <a:solidFill>
                  <a:srgbClr val="C00000"/>
                </a:solidFill>
                <a:latin typeface="Tahoma" panose="020B0604030504040204" pitchFamily="34" charset="0"/>
                <a:ea typeface="Tahoma" panose="020B0604030504040204" pitchFamily="34" charset="0"/>
                <a:cs typeface="Tahoma" panose="020B0604030504040204" pitchFamily="34" charset="0"/>
              </a:rPr>
              <a:t>: Sử dụng kết từ</a:t>
            </a:r>
            <a:r>
              <a:rPr lang="vi-VN" sz="3600" dirty="0">
                <a:solidFill>
                  <a:srgbClr val="C00000"/>
                </a:solidFill>
                <a:latin typeface="Tahoma" panose="020B0604030504040204" pitchFamily="34" charset="0"/>
                <a:ea typeface="Tahoma" panose="020B0604030504040204" pitchFamily="34" charset="0"/>
                <a:cs typeface="Tahoma" panose="020B0604030504040204" pitchFamily="34" charset="0"/>
              </a:rPr>
              <a:t>.</a:t>
            </a:r>
            <a:endPar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5220"/>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stretch>
            <a:fillRect/>
          </a:stretch>
        </p:blipFill>
        <p:spPr>
          <a:xfrm>
            <a:off x="0" y="-76200"/>
            <a:ext cx="12192000" cy="6772656"/>
          </a:xfrm>
          <a:prstGeom prst="rect">
            <a:avLst/>
          </a:prstGeom>
        </p:spPr>
      </p:pic>
      <p:grpSp>
        <p:nvGrpSpPr>
          <p:cNvPr id="11" name="组合 41"/>
          <p:cNvGrpSpPr/>
          <p:nvPr/>
        </p:nvGrpSpPr>
        <p:grpSpPr>
          <a:xfrm>
            <a:off x="855586" y="213097"/>
            <a:ext cx="10045754" cy="2060661"/>
            <a:chOff x="1513192" y="1554345"/>
            <a:chExt cx="9542584" cy="2489152"/>
          </a:xfrm>
        </p:grpSpPr>
        <p:sp>
          <p:nvSpPr>
            <p:cNvPr id="12" name="Rectangle 4"/>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p:cNvSpPr txBox="1"/>
          <p:nvPr/>
        </p:nvSpPr>
        <p:spPr>
          <a:xfrm>
            <a:off x="1367943" y="781762"/>
            <a:ext cx="90451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5400" b="1" dirty="0" err="1">
                <a:solidFill>
                  <a:srgbClr val="70AD47">
                    <a:lumMod val="50000"/>
                  </a:srgbClr>
                </a:solidFill>
                <a:latin typeface="Cambria" panose="02040503050406030204" pitchFamily="18" charset="0"/>
                <a:ea typeface="Cambria" panose="02040503050406030204" pitchFamily="18" charset="0"/>
              </a:rPr>
              <a:t>Câu</a:t>
            </a:r>
            <a:r>
              <a:rPr lang="en-US" sz="5400" b="1" dirty="0">
                <a:solidFill>
                  <a:srgbClr val="70AD47">
                    <a:lumMod val="50000"/>
                  </a:srgbClr>
                </a:solidFill>
                <a:latin typeface="Cambria" panose="02040503050406030204" pitchFamily="18" charset="0"/>
                <a:ea typeface="Cambria" panose="02040503050406030204" pitchFamily="18" charset="0"/>
              </a:rPr>
              <a:t> </a:t>
            </a:r>
            <a:r>
              <a:rPr lang="en-US" sz="5400" b="1" dirty="0" err="1">
                <a:solidFill>
                  <a:srgbClr val="70AD47">
                    <a:lumMod val="50000"/>
                  </a:srgbClr>
                </a:solidFill>
                <a:latin typeface="Cambria" panose="02040503050406030204" pitchFamily="18" charset="0"/>
                <a:ea typeface="Cambria" panose="02040503050406030204" pitchFamily="18" charset="0"/>
              </a:rPr>
              <a:t>nào</a:t>
            </a:r>
            <a:r>
              <a:rPr lang="en-US" sz="5400" b="1" dirty="0">
                <a:solidFill>
                  <a:srgbClr val="70AD47">
                    <a:lumMod val="50000"/>
                  </a:srgbClr>
                </a:solidFill>
                <a:latin typeface="Cambria" panose="02040503050406030204" pitchFamily="18" charset="0"/>
                <a:ea typeface="Cambria" panose="02040503050406030204" pitchFamily="18" charset="0"/>
              </a:rPr>
              <a:t> </a:t>
            </a:r>
            <a:r>
              <a:rPr lang="en-US" sz="5400" b="1" dirty="0" err="1">
                <a:solidFill>
                  <a:srgbClr val="70AD47">
                    <a:lumMod val="50000"/>
                  </a:srgbClr>
                </a:solidFill>
                <a:latin typeface="Cambria" panose="02040503050406030204" pitchFamily="18" charset="0"/>
                <a:ea typeface="Cambria" panose="02040503050406030204" pitchFamily="18" charset="0"/>
              </a:rPr>
              <a:t>sau</a:t>
            </a:r>
            <a:r>
              <a:rPr lang="en-US" sz="5400" b="1" dirty="0">
                <a:solidFill>
                  <a:srgbClr val="70AD47">
                    <a:lumMod val="50000"/>
                  </a:srgbClr>
                </a:solidFill>
                <a:latin typeface="Cambria" panose="02040503050406030204" pitchFamily="18" charset="0"/>
                <a:ea typeface="Cambria" panose="02040503050406030204" pitchFamily="18" charset="0"/>
              </a:rPr>
              <a:t> </a:t>
            </a:r>
            <a:r>
              <a:rPr lang="en-US" sz="5400" b="1" dirty="0" err="1">
                <a:solidFill>
                  <a:srgbClr val="70AD47">
                    <a:lumMod val="50000"/>
                  </a:srgbClr>
                </a:solidFill>
                <a:latin typeface="Cambria" panose="02040503050406030204" pitchFamily="18" charset="0"/>
                <a:ea typeface="Cambria" panose="02040503050406030204" pitchFamily="18" charset="0"/>
              </a:rPr>
              <a:t>đây</a:t>
            </a:r>
            <a:r>
              <a:rPr lang="en-US" sz="5400" b="1" dirty="0">
                <a:solidFill>
                  <a:srgbClr val="70AD47">
                    <a:lumMod val="50000"/>
                  </a:srgbClr>
                </a:solidFill>
                <a:latin typeface="Cambria" panose="02040503050406030204" pitchFamily="18" charset="0"/>
                <a:ea typeface="Cambria" panose="02040503050406030204" pitchFamily="18" charset="0"/>
              </a:rPr>
              <a:t> </a:t>
            </a:r>
            <a:r>
              <a:rPr lang="en-US" sz="5400" b="1" dirty="0" err="1">
                <a:solidFill>
                  <a:srgbClr val="70AD47">
                    <a:lumMod val="50000"/>
                  </a:srgbClr>
                </a:solidFill>
                <a:latin typeface="Cambria" panose="02040503050406030204" pitchFamily="18" charset="0"/>
                <a:ea typeface="Cambria" panose="02040503050406030204" pitchFamily="18" charset="0"/>
              </a:rPr>
              <a:t>là</a:t>
            </a:r>
            <a:r>
              <a:rPr lang="en-US" sz="5400" b="1" dirty="0">
                <a:solidFill>
                  <a:srgbClr val="70AD47">
                    <a:lumMod val="50000"/>
                  </a:srgbClr>
                </a:solidFill>
                <a:latin typeface="Cambria" panose="02040503050406030204" pitchFamily="18" charset="0"/>
                <a:ea typeface="Cambria" panose="02040503050406030204" pitchFamily="18" charset="0"/>
              </a:rPr>
              <a:t> </a:t>
            </a:r>
            <a:r>
              <a:rPr lang="en-US" sz="5400" b="1" dirty="0" err="1">
                <a:solidFill>
                  <a:srgbClr val="70AD47">
                    <a:lumMod val="50000"/>
                  </a:srgbClr>
                </a:solidFill>
                <a:latin typeface="Cambria" panose="02040503050406030204" pitchFamily="18" charset="0"/>
                <a:ea typeface="Cambria" panose="02040503050406030204" pitchFamily="18" charset="0"/>
              </a:rPr>
              <a:t>câu</a:t>
            </a:r>
            <a:r>
              <a:rPr lang="en-US" sz="5400" b="1" dirty="0">
                <a:solidFill>
                  <a:srgbClr val="70AD47">
                    <a:lumMod val="50000"/>
                  </a:srgbClr>
                </a:solidFill>
                <a:latin typeface="Cambria" panose="02040503050406030204" pitchFamily="18" charset="0"/>
                <a:ea typeface="Cambria" panose="02040503050406030204" pitchFamily="18" charset="0"/>
              </a:rPr>
              <a:t> </a:t>
            </a:r>
            <a:r>
              <a:rPr lang="en-US" sz="5400" b="1" dirty="0" err="1">
                <a:solidFill>
                  <a:srgbClr val="70AD47">
                    <a:lumMod val="50000"/>
                  </a:srgbClr>
                </a:solidFill>
                <a:latin typeface="Cambria" panose="02040503050406030204" pitchFamily="18" charset="0"/>
                <a:ea typeface="Cambria" panose="02040503050406030204" pitchFamily="18" charset="0"/>
              </a:rPr>
              <a:t>đơn</a:t>
            </a:r>
            <a:r>
              <a:rPr lang="en-US" sz="5400" b="1" dirty="0">
                <a:solidFill>
                  <a:srgbClr val="70AD47">
                    <a:lumMod val="50000"/>
                  </a:srgbClr>
                </a:solidFill>
                <a:latin typeface="Cambria" panose="02040503050406030204" pitchFamily="18" charset="0"/>
                <a:ea typeface="Cambria" panose="02040503050406030204" pitchFamily="18" charset="0"/>
              </a:rPr>
              <a:t>?</a:t>
            </a:r>
            <a:endParaRPr kumimoji="0" lang="vi-VN"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nvGrpSpPr>
          <p:cNvPr id="47" name="Group 46"/>
          <p:cNvGrpSpPr/>
          <p:nvPr/>
        </p:nvGrpSpPr>
        <p:grpSpPr>
          <a:xfrm>
            <a:off x="-91610" y="2379526"/>
            <a:ext cx="8303472" cy="2627604"/>
            <a:chOff x="24085" y="2432689"/>
            <a:chExt cx="8303472" cy="2627604"/>
          </a:xfrm>
        </p:grpSpPr>
        <p:pic>
          <p:nvPicPr>
            <p:cNvPr id="30" name="Picture 29"/>
            <p:cNvPicPr>
              <a:picLocks noChangeAspect="1"/>
            </p:cNvPicPr>
            <p:nvPr/>
          </p:nvPicPr>
          <p:blipFill>
            <a:blip r:embed="rId6"/>
            <a:stretch>
              <a:fillRect/>
            </a:stretch>
          </p:blipFill>
          <p:spPr>
            <a:xfrm>
              <a:off x="24085" y="2432689"/>
              <a:ext cx="8303472" cy="2627604"/>
            </a:xfrm>
            <a:prstGeom prst="rect">
              <a:avLst/>
            </a:prstGeom>
          </p:spPr>
        </p:pic>
        <p:pic>
          <p:nvPicPr>
            <p:cNvPr id="43" name="图片 14"/>
            <p:cNvPicPr/>
            <p:nvPr/>
          </p:nvPicPr>
          <p:blipFill rotWithShape="1">
            <a:blip r:embed="rId7">
              <a:extLst>
                <a:ext uri="{28A0092B-C50C-407E-A947-70E740481C1C}">
                  <a14:useLocalDpi xmlns:a14="http://schemas.microsoft.com/office/drawing/2010/main" val="0"/>
                </a:ext>
              </a:extLst>
            </a:blip>
            <a:srcRect r="78832" b="79921"/>
            <a:stretch>
              <a:fillRect/>
            </a:stretch>
          </p:blipFill>
          <p:spPr>
            <a:xfrm>
              <a:off x="275108" y="3027934"/>
              <a:ext cx="1187127" cy="1330788"/>
            </a:xfrm>
            <a:prstGeom prst="rect">
              <a:avLst/>
            </a:prstGeom>
          </p:spPr>
        </p:pic>
      </p:grpSp>
      <p:grpSp>
        <p:nvGrpSpPr>
          <p:cNvPr id="48" name="Group 47"/>
          <p:cNvGrpSpPr/>
          <p:nvPr/>
        </p:nvGrpSpPr>
        <p:grpSpPr>
          <a:xfrm>
            <a:off x="73832" y="4280878"/>
            <a:ext cx="8291279" cy="2566638"/>
            <a:chOff x="60363" y="4288749"/>
            <a:chExt cx="8291279" cy="2566638"/>
          </a:xfrm>
        </p:grpSpPr>
        <p:pic>
          <p:nvPicPr>
            <p:cNvPr id="31" name="Picture 30"/>
            <p:cNvPicPr>
              <a:picLocks noChangeAspect="1"/>
            </p:cNvPicPr>
            <p:nvPr/>
          </p:nvPicPr>
          <p:blipFill>
            <a:blip r:embed="rId8"/>
            <a:stretch>
              <a:fillRect/>
            </a:stretch>
          </p:blipFill>
          <p:spPr>
            <a:xfrm>
              <a:off x="60363" y="4288749"/>
              <a:ext cx="8291279" cy="2566638"/>
            </a:xfrm>
            <a:prstGeom prst="rect">
              <a:avLst/>
            </a:prstGeom>
          </p:spPr>
        </p:pic>
        <p:pic>
          <p:nvPicPr>
            <p:cNvPr id="44" name="图片 15"/>
            <p:cNvPicPr/>
            <p:nvPr/>
          </p:nvPicPr>
          <p:blipFill rotWithShape="1">
            <a:blip r:embed="rId7">
              <a:extLst>
                <a:ext uri="{28A0092B-C50C-407E-A947-70E740481C1C}">
                  <a14:useLocalDpi xmlns:a14="http://schemas.microsoft.com/office/drawing/2010/main" val="0"/>
                </a:ext>
              </a:extLst>
            </a:blip>
            <a:srcRect l="19481" t="-1124" r="59351" b="81045"/>
            <a:stretch>
              <a:fillRect/>
            </a:stretch>
          </p:blipFill>
          <p:spPr>
            <a:xfrm>
              <a:off x="108534" y="4856995"/>
              <a:ext cx="1187127" cy="1430145"/>
            </a:xfrm>
            <a:prstGeom prst="rect">
              <a:avLst/>
            </a:prstGeom>
          </p:spPr>
        </p:pic>
      </p:grpSp>
      <p:grpSp>
        <p:nvGrpSpPr>
          <p:cNvPr id="49" name="Group 48"/>
          <p:cNvGrpSpPr/>
          <p:nvPr/>
        </p:nvGrpSpPr>
        <p:grpSpPr>
          <a:xfrm>
            <a:off x="5528527" y="2385193"/>
            <a:ext cx="8297375" cy="2572735"/>
            <a:chOff x="5878463" y="2406961"/>
            <a:chExt cx="8297375" cy="2572735"/>
          </a:xfrm>
        </p:grpSpPr>
        <p:pic>
          <p:nvPicPr>
            <p:cNvPr id="32" name="Picture 31"/>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p:cNvPicPr/>
            <p:nvPr/>
          </p:nvPicPr>
          <p:blipFill rotWithShape="1">
            <a:blip r:embed="rId7">
              <a:extLst>
                <a:ext uri="{28A0092B-C50C-407E-A947-70E740481C1C}">
                  <a14:useLocalDpi xmlns:a14="http://schemas.microsoft.com/office/drawing/2010/main" val="0"/>
                </a:ext>
              </a:extLst>
            </a:blip>
            <a:srcRect l="39221" t="-1542" r="39611" b="81463"/>
            <a:stretch>
              <a:fillRect/>
            </a:stretch>
          </p:blipFill>
          <p:spPr>
            <a:xfrm>
              <a:off x="6114177" y="2807293"/>
              <a:ext cx="1202436" cy="1272737"/>
            </a:xfrm>
            <a:prstGeom prst="rect">
              <a:avLst/>
            </a:prstGeom>
          </p:spPr>
        </p:pic>
      </p:grpSp>
      <p:grpSp>
        <p:nvGrpSpPr>
          <p:cNvPr id="50" name="Group 49"/>
          <p:cNvGrpSpPr/>
          <p:nvPr/>
        </p:nvGrpSpPr>
        <p:grpSpPr>
          <a:xfrm>
            <a:off x="5687872" y="4169264"/>
            <a:ext cx="8297375" cy="2566638"/>
            <a:chOff x="5932730" y="4247347"/>
            <a:chExt cx="8297375" cy="2566638"/>
          </a:xfrm>
        </p:grpSpPr>
        <p:pic>
          <p:nvPicPr>
            <p:cNvPr id="33" name="Picture 32"/>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p:cNvPicPr/>
            <p:nvPr/>
          </p:nvPicPr>
          <p:blipFill rotWithShape="1">
            <a:blip r:embed="rId7">
              <a:extLst>
                <a:ext uri="{28A0092B-C50C-407E-A947-70E740481C1C}">
                  <a14:useLocalDpi xmlns:a14="http://schemas.microsoft.com/office/drawing/2010/main" val="0"/>
                </a:ext>
              </a:extLst>
            </a:blip>
            <a:srcRect l="59091" t="-915" r="19741" b="80836"/>
            <a:stretch>
              <a:fillRect/>
            </a:stretch>
          </p:blipFill>
          <p:spPr>
            <a:xfrm>
              <a:off x="6234017" y="4768107"/>
              <a:ext cx="1082596" cy="1246608"/>
            </a:xfrm>
            <a:prstGeom prst="rect">
              <a:avLst/>
            </a:prstGeom>
          </p:spPr>
        </p:pic>
      </p:grpSp>
      <p:sp>
        <p:nvSpPr>
          <p:cNvPr id="35" name="TextBox 34"/>
          <p:cNvSpPr txBox="1"/>
          <p:nvPr/>
        </p:nvSpPr>
        <p:spPr>
          <a:xfrm>
            <a:off x="916739" y="2921589"/>
            <a:ext cx="366395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Trời</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mưa</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gió</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lớn</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p:cNvSpPr txBox="1"/>
          <p:nvPr/>
        </p:nvSpPr>
        <p:spPr>
          <a:xfrm>
            <a:off x="1133448" y="4826836"/>
            <a:ext cx="35955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Mẹ</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đi</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em</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đi</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học</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p:cNvSpPr txBox="1"/>
          <p:nvPr/>
        </p:nvSpPr>
        <p:spPr>
          <a:xfrm>
            <a:off x="6717347" y="3316656"/>
            <a:ext cx="39552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Em </a:t>
            </a: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đi</a:t>
            </a:r>
            <a:r>
              <a:rPr kumimoji="0" lang="en-US" sz="54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họ</a:t>
            </a:r>
            <a:r>
              <a:rPr lang="en-US" sz="5400" b="1" dirty="0">
                <a:solidFill>
                  <a:srgbClr val="70AD47">
                    <a:lumMod val="50000"/>
                  </a:srgbClr>
                </a:solidFill>
                <a:latin typeface="Cambria" panose="02040503050406030204" pitchFamily="18" charset="0"/>
                <a:ea typeface="Cambria" panose="02040503050406030204" pitchFamily="18" charset="0"/>
              </a:rPr>
              <a:t>c.</a:t>
            </a:r>
            <a:endParaRPr kumimoji="0" lang="vi-VN"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38" name="TextBox 37"/>
          <p:cNvSpPr txBox="1"/>
          <p:nvPr/>
        </p:nvSpPr>
        <p:spPr>
          <a:xfrm>
            <a:off x="7052821" y="4704229"/>
            <a:ext cx="395056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Ba </a:t>
            </a: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lau</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nhà</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mẹ</a:t>
            </a:r>
            <a:r>
              <a:rPr lang="en-US" sz="4800" b="1" dirty="0">
                <a:solidFill>
                  <a:srgbClr val="70AD47">
                    <a:lumMod val="50000"/>
                  </a:srgbClr>
                </a:solidFill>
                <a:latin typeface="Cambria" panose="02040503050406030204" pitchFamily="18" charset="0"/>
                <a:ea typeface="Cambria" panose="02040503050406030204" pitchFamily="18" charset="0"/>
              </a:rPr>
              <a:t> </a:t>
            </a:r>
            <a:r>
              <a:rPr lang="en-US" sz="4800" b="1" dirty="0" err="1">
                <a:solidFill>
                  <a:srgbClr val="70AD47">
                    <a:lumMod val="50000"/>
                  </a:srgbClr>
                </a:solidFill>
                <a:latin typeface="Cambria" panose="02040503050406030204" pitchFamily="18" charset="0"/>
                <a:ea typeface="Cambria" panose="02040503050406030204" pitchFamily="18" charset="0"/>
              </a:rPr>
              <a:t>rửa</a:t>
            </a:r>
            <a:r>
              <a:rPr lang="en-US" sz="4800" b="1" dirty="0">
                <a:solidFill>
                  <a:srgbClr val="70AD47">
                    <a:lumMod val="50000"/>
                  </a:srgbClr>
                </a:solidFill>
                <a:latin typeface="Cambria" panose="02040503050406030204" pitchFamily="18" charset="0"/>
                <a:ea typeface="Cambria" panose="02040503050406030204" pitchFamily="18" charset="0"/>
              </a:rPr>
              <a:t> </a:t>
            </a:r>
            <a:r>
              <a:rPr lang="en-US" sz="4800" b="1" dirty="0" err="1">
                <a:solidFill>
                  <a:srgbClr val="70AD47">
                    <a:lumMod val="50000"/>
                  </a:srgbClr>
                </a:solidFill>
                <a:latin typeface="Cambria" panose="02040503050406030204" pitchFamily="18" charset="0"/>
                <a:ea typeface="Cambria" panose="02040503050406030204" pitchFamily="18" charset="0"/>
              </a:rPr>
              <a:t>bát</a:t>
            </a:r>
            <a:r>
              <a:rPr lang="en-US" sz="4800" b="1" dirty="0">
                <a:solidFill>
                  <a:srgbClr val="70AD47">
                    <a:lumMod val="50000"/>
                  </a:srgbClr>
                </a:solidFill>
                <a:latin typeface="Cambria" panose="02040503050406030204" pitchFamily="18" charset="0"/>
                <a:ea typeface="Cambria" panose="02040503050406030204" pitchFamily="18" charset="0"/>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pic>
        <p:nvPicPr>
          <p:cNvPr id="25" name="Picture 24" descr="Icon&#10;&#10;Description automatically generated">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pic>
        <p:nvPicPr>
          <p:cNvPr id="52" name="Picture 51" descr="A green tick and red x&#10;&#10;Description automatically generated with medium confidence"/>
          <p:cNvPicPr>
            <a:picLocks noChangeAspect="1"/>
          </p:cNvPicPr>
          <p:nvPr/>
        </p:nvPicPr>
        <p:blipFill rotWithShape="1">
          <a:blip r:embed="rId13">
            <a:extLst>
              <a:ext uri="{28A0092B-C50C-407E-A947-70E740481C1C}">
                <a14:useLocalDpi xmlns:a14="http://schemas.microsoft.com/office/drawing/2010/main" val="0"/>
              </a:ext>
            </a:extLst>
          </a:blip>
          <a:srcRect r="52143"/>
          <a:stretch>
            <a:fillRect/>
          </a:stretch>
        </p:blipFill>
        <p:spPr>
          <a:xfrm>
            <a:off x="9556653" y="2771461"/>
            <a:ext cx="1446729" cy="1509361"/>
          </a:xfrm>
          <a:prstGeom prst="rect">
            <a:avLst/>
          </a:prstGeom>
        </p:spPr>
      </p:pic>
      <p:pic>
        <p:nvPicPr>
          <p:cNvPr id="54" name="Picture 53" descr="A green tick and red x&#10;&#10;Description automatically generated with medium confidence"/>
          <p:cNvPicPr>
            <a:picLocks noChangeAspect="1"/>
          </p:cNvPicPr>
          <p:nvPr/>
        </p:nvPicPr>
        <p:blipFill rotWithShape="1">
          <a:blip r:embed="rId13">
            <a:extLst>
              <a:ext uri="{28A0092B-C50C-407E-A947-70E740481C1C}">
                <a14:useLocalDpi xmlns:a14="http://schemas.microsoft.com/office/drawing/2010/main" val="0"/>
              </a:ext>
            </a:extLst>
          </a:blip>
          <a:srcRect l="56228"/>
          <a:stretch>
            <a:fillRect/>
          </a:stretch>
        </p:blipFill>
        <p:spPr>
          <a:xfrm>
            <a:off x="3727453" y="2830193"/>
            <a:ext cx="1317950" cy="1503355"/>
          </a:xfrm>
          <a:prstGeom prst="rect">
            <a:avLst/>
          </a:prstGeom>
        </p:spPr>
      </p:pic>
      <p:pic>
        <p:nvPicPr>
          <p:cNvPr id="55" name="Picture 54" descr="A green tick and red x&#10;&#10;Description automatically generated with medium confidence"/>
          <p:cNvPicPr>
            <a:picLocks noChangeAspect="1"/>
          </p:cNvPicPr>
          <p:nvPr/>
        </p:nvPicPr>
        <p:blipFill rotWithShape="1">
          <a:blip r:embed="rId13">
            <a:extLst>
              <a:ext uri="{28A0092B-C50C-407E-A947-70E740481C1C}">
                <a14:useLocalDpi xmlns:a14="http://schemas.microsoft.com/office/drawing/2010/main" val="0"/>
              </a:ext>
            </a:extLst>
          </a:blip>
          <a:srcRect l="56228"/>
          <a:stretch>
            <a:fillRect/>
          </a:stretch>
        </p:blipFill>
        <p:spPr>
          <a:xfrm>
            <a:off x="3316740" y="4802323"/>
            <a:ext cx="1317950" cy="1503355"/>
          </a:xfrm>
          <a:prstGeom prst="rect">
            <a:avLst/>
          </a:prstGeom>
        </p:spPr>
      </p:pic>
      <p:pic>
        <p:nvPicPr>
          <p:cNvPr id="56" name="Picture 55" descr="A green tick and red x&#10;&#10;Description automatically generated with medium confidence"/>
          <p:cNvPicPr>
            <a:picLocks noChangeAspect="1"/>
          </p:cNvPicPr>
          <p:nvPr/>
        </p:nvPicPr>
        <p:blipFill rotWithShape="1">
          <a:blip r:embed="rId13">
            <a:extLst>
              <a:ext uri="{28A0092B-C50C-407E-A947-70E740481C1C}">
                <a14:useLocalDpi xmlns:a14="http://schemas.microsoft.com/office/drawing/2010/main" val="0"/>
              </a:ext>
            </a:extLst>
          </a:blip>
          <a:srcRect l="56228"/>
          <a:stretch>
            <a:fillRect/>
          </a:stretch>
        </p:blipFill>
        <p:spPr>
          <a:xfrm>
            <a:off x="9560497" y="4549830"/>
            <a:ext cx="1317950" cy="15033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42"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anim calcmode="lin" valueType="num">
                                      <p:cBhvr>
                                        <p:cTn id="21" dur="1000" fill="hold"/>
                                        <p:tgtEl>
                                          <p:spTgt spid="48"/>
                                        </p:tgtEl>
                                        <p:attrNameLst>
                                          <p:attrName>ppt_x</p:attrName>
                                        </p:attrNameLst>
                                      </p:cBhvr>
                                      <p:tavLst>
                                        <p:tav tm="0">
                                          <p:val>
                                            <p:strVal val="#ppt_x"/>
                                          </p:val>
                                        </p:tav>
                                        <p:tav tm="100000">
                                          <p:val>
                                            <p:strVal val="#ppt_x"/>
                                          </p:val>
                                        </p:tav>
                                      </p:tavLst>
                                    </p:anim>
                                    <p:anim calcmode="lin" valueType="num">
                                      <p:cBhvr>
                                        <p:cTn id="22" dur="10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arn(inVertical)">
                                      <p:cBhvr>
                                        <p:cTn id="30" dur="500"/>
                                        <p:tgtEl>
                                          <p:spTgt spid="4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arn(inVertical)">
                                      <p:cBhvr>
                                        <p:cTn id="36" dur="500"/>
                                        <p:tgtEl>
                                          <p:spTgt spid="5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arn(inVertical)">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barn(inVertical)">
                                      <p:cBhvr>
                                        <p:cTn id="51" dur="500"/>
                                        <p:tgtEl>
                                          <p:spTgt spid="55"/>
                                        </p:tgtEl>
                                      </p:cBhvr>
                                    </p:animEffec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p:cTn display="0" masterRel="sameClick">
                                          <p:stCondLst>
                                            <p:cond evt="begin" delay="0">
                                              <p:tn val="5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58" restart="whenNotActive" fill="hold" evtFilter="cancelBubble" nodeType="interactiveSeq">
                <p:stCondLst>
                  <p:cond evt="onClick" delay="0">
                    <p:tgtEl>
                      <p:spTgt spid="50"/>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arn(inVertical)">
                                      <p:cBhvr>
                                        <p:cTn id="63" dur="500"/>
                                        <p:tgtEl>
                                          <p:spTgt spid="56"/>
                                        </p:tgtEl>
                                      </p:cBhvr>
                                    </p:animEffect>
                                  </p:childTnLst>
                                  <p:subTnLst>
                                    <p:audio>
                                      <p:cMediaNode>
                                        <p:cTn display="0" masterRel="sameClick">
                                          <p:stCondLst>
                                            <p:cond evt="begin" delay="0">
                                              <p:tn val="61"/>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stretch>
            <a:fillRect/>
          </a:stretch>
        </p:blipFill>
        <p:spPr>
          <a:xfrm>
            <a:off x="0" y="-76200"/>
            <a:ext cx="12192000" cy="6772656"/>
          </a:xfrm>
          <a:prstGeom prst="rect">
            <a:avLst/>
          </a:prstGeom>
        </p:spPr>
      </p:pic>
      <p:grpSp>
        <p:nvGrpSpPr>
          <p:cNvPr id="11" name="组合 41"/>
          <p:cNvGrpSpPr/>
          <p:nvPr/>
        </p:nvGrpSpPr>
        <p:grpSpPr>
          <a:xfrm>
            <a:off x="855586" y="213097"/>
            <a:ext cx="10045754" cy="2060661"/>
            <a:chOff x="1513192" y="1554345"/>
            <a:chExt cx="9542584" cy="2489152"/>
          </a:xfrm>
        </p:grpSpPr>
        <p:sp>
          <p:nvSpPr>
            <p:cNvPr id="12" name="Rectangle 4"/>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p:cNvSpPr txBox="1"/>
          <p:nvPr/>
        </p:nvSpPr>
        <p:spPr>
          <a:xfrm>
            <a:off x="1252947" y="563906"/>
            <a:ext cx="92510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Tìm</a:t>
            </a:r>
            <a:r>
              <a:rPr kumimoji="0" lang="en-US" sz="3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chủ</a:t>
            </a:r>
            <a:r>
              <a:rPr kumimoji="0" lang="en-US" sz="3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ngữ</a:t>
            </a:r>
            <a:r>
              <a:rPr kumimoji="0" lang="en-US" sz="3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trong</a:t>
            </a:r>
            <a:r>
              <a:rPr kumimoji="0" lang="en-US" sz="3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sa</a:t>
            </a:r>
            <a:r>
              <a:rPr lang="en-US" sz="3600" b="1" dirty="0">
                <a:solidFill>
                  <a:srgbClr val="70AD47">
                    <a:lumMod val="50000"/>
                  </a:srgbClr>
                </a:solidFill>
                <a:latin typeface="Cambria" panose="02040503050406030204" pitchFamily="18" charset="0"/>
                <a:ea typeface="Cambria" panose="02040503050406030204" pitchFamily="18" charset="0"/>
              </a:rPr>
              <a:t>u:</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Bọn</a:t>
            </a:r>
            <a:r>
              <a:rPr kumimoji="0" lang="en-US" sz="3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trẻ</a:t>
            </a:r>
            <a:r>
              <a:rPr kumimoji="0" lang="en-US" sz="3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vừa</a:t>
            </a:r>
            <a:r>
              <a:rPr kumimoji="0" lang="en-US" sz="3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đứng</a:t>
            </a:r>
            <a:r>
              <a:rPr kumimoji="0" lang="en-US" sz="3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trên</a:t>
            </a:r>
            <a:r>
              <a:rPr kumimoji="0" lang="en-US" sz="3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bờ</a:t>
            </a:r>
            <a:r>
              <a:rPr kumimoji="0" lang="en-US" sz="3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Thắng</a:t>
            </a:r>
            <a:r>
              <a:rPr kumimoji="0" lang="en-US" sz="3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lặn</a:t>
            </a:r>
            <a:r>
              <a:rPr kumimoji="0" lang="en-US" sz="3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nvGrpSpPr>
          <p:cNvPr id="47" name="Group 46"/>
          <p:cNvGrpSpPr/>
          <p:nvPr/>
        </p:nvGrpSpPr>
        <p:grpSpPr>
          <a:xfrm>
            <a:off x="-91610" y="2379526"/>
            <a:ext cx="8303472" cy="2627604"/>
            <a:chOff x="24085" y="2432689"/>
            <a:chExt cx="8303472" cy="2627604"/>
          </a:xfrm>
        </p:grpSpPr>
        <p:pic>
          <p:nvPicPr>
            <p:cNvPr id="30" name="Picture 29"/>
            <p:cNvPicPr>
              <a:picLocks noChangeAspect="1"/>
            </p:cNvPicPr>
            <p:nvPr/>
          </p:nvPicPr>
          <p:blipFill>
            <a:blip r:embed="rId6"/>
            <a:stretch>
              <a:fillRect/>
            </a:stretch>
          </p:blipFill>
          <p:spPr>
            <a:xfrm>
              <a:off x="24085" y="2432689"/>
              <a:ext cx="8303472" cy="2627604"/>
            </a:xfrm>
            <a:prstGeom prst="rect">
              <a:avLst/>
            </a:prstGeom>
          </p:spPr>
        </p:pic>
        <p:pic>
          <p:nvPicPr>
            <p:cNvPr id="43" name="图片 14"/>
            <p:cNvPicPr/>
            <p:nvPr/>
          </p:nvPicPr>
          <p:blipFill rotWithShape="1">
            <a:blip r:embed="rId7">
              <a:extLst>
                <a:ext uri="{28A0092B-C50C-407E-A947-70E740481C1C}">
                  <a14:useLocalDpi xmlns:a14="http://schemas.microsoft.com/office/drawing/2010/main" val="0"/>
                </a:ext>
              </a:extLst>
            </a:blip>
            <a:srcRect r="78832" b="79921"/>
            <a:stretch>
              <a:fillRect/>
            </a:stretch>
          </p:blipFill>
          <p:spPr>
            <a:xfrm>
              <a:off x="275108" y="3027934"/>
              <a:ext cx="1187127" cy="1330788"/>
            </a:xfrm>
            <a:prstGeom prst="rect">
              <a:avLst/>
            </a:prstGeom>
          </p:spPr>
        </p:pic>
      </p:grpSp>
      <p:grpSp>
        <p:nvGrpSpPr>
          <p:cNvPr id="48" name="Group 47"/>
          <p:cNvGrpSpPr/>
          <p:nvPr/>
        </p:nvGrpSpPr>
        <p:grpSpPr>
          <a:xfrm>
            <a:off x="73832" y="4280878"/>
            <a:ext cx="8291279" cy="2566638"/>
            <a:chOff x="60363" y="4288749"/>
            <a:chExt cx="8291279" cy="2566638"/>
          </a:xfrm>
        </p:grpSpPr>
        <p:pic>
          <p:nvPicPr>
            <p:cNvPr id="31" name="Picture 30"/>
            <p:cNvPicPr>
              <a:picLocks noChangeAspect="1"/>
            </p:cNvPicPr>
            <p:nvPr/>
          </p:nvPicPr>
          <p:blipFill>
            <a:blip r:embed="rId8"/>
            <a:stretch>
              <a:fillRect/>
            </a:stretch>
          </p:blipFill>
          <p:spPr>
            <a:xfrm>
              <a:off x="60363" y="4288749"/>
              <a:ext cx="8291279" cy="2566638"/>
            </a:xfrm>
            <a:prstGeom prst="rect">
              <a:avLst/>
            </a:prstGeom>
          </p:spPr>
        </p:pic>
        <p:pic>
          <p:nvPicPr>
            <p:cNvPr id="44" name="图片 15"/>
            <p:cNvPicPr/>
            <p:nvPr/>
          </p:nvPicPr>
          <p:blipFill rotWithShape="1">
            <a:blip r:embed="rId7">
              <a:extLst>
                <a:ext uri="{28A0092B-C50C-407E-A947-70E740481C1C}">
                  <a14:useLocalDpi xmlns:a14="http://schemas.microsoft.com/office/drawing/2010/main" val="0"/>
                </a:ext>
              </a:extLst>
            </a:blip>
            <a:srcRect l="19481" t="-1124" r="59351" b="81045"/>
            <a:stretch>
              <a:fillRect/>
            </a:stretch>
          </p:blipFill>
          <p:spPr>
            <a:xfrm>
              <a:off x="108534" y="4856995"/>
              <a:ext cx="1187127" cy="1430145"/>
            </a:xfrm>
            <a:prstGeom prst="rect">
              <a:avLst/>
            </a:prstGeom>
          </p:spPr>
        </p:pic>
      </p:grpSp>
      <p:grpSp>
        <p:nvGrpSpPr>
          <p:cNvPr id="49" name="Group 48"/>
          <p:cNvGrpSpPr/>
          <p:nvPr/>
        </p:nvGrpSpPr>
        <p:grpSpPr>
          <a:xfrm>
            <a:off x="5773385" y="2406960"/>
            <a:ext cx="8297375" cy="2572735"/>
            <a:chOff x="5878463" y="2406961"/>
            <a:chExt cx="8297375" cy="2572735"/>
          </a:xfrm>
        </p:grpSpPr>
        <p:pic>
          <p:nvPicPr>
            <p:cNvPr id="32" name="Picture 31"/>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p:cNvPicPr/>
            <p:nvPr/>
          </p:nvPicPr>
          <p:blipFill rotWithShape="1">
            <a:blip r:embed="rId7">
              <a:extLst>
                <a:ext uri="{28A0092B-C50C-407E-A947-70E740481C1C}">
                  <a14:useLocalDpi xmlns:a14="http://schemas.microsoft.com/office/drawing/2010/main" val="0"/>
                </a:ext>
              </a:extLst>
            </a:blip>
            <a:srcRect l="39221" t="-1542" r="39611" b="81463"/>
            <a:stretch>
              <a:fillRect/>
            </a:stretch>
          </p:blipFill>
          <p:spPr>
            <a:xfrm>
              <a:off x="6114177" y="2807293"/>
              <a:ext cx="1202436" cy="1272737"/>
            </a:xfrm>
            <a:prstGeom prst="rect">
              <a:avLst/>
            </a:prstGeom>
          </p:spPr>
        </p:pic>
      </p:grpSp>
      <p:grpSp>
        <p:nvGrpSpPr>
          <p:cNvPr id="50" name="Group 49"/>
          <p:cNvGrpSpPr/>
          <p:nvPr/>
        </p:nvGrpSpPr>
        <p:grpSpPr>
          <a:xfrm>
            <a:off x="5808252" y="4214055"/>
            <a:ext cx="8297375" cy="2566638"/>
            <a:chOff x="5932730" y="4247347"/>
            <a:chExt cx="8297375" cy="2566638"/>
          </a:xfrm>
        </p:grpSpPr>
        <p:pic>
          <p:nvPicPr>
            <p:cNvPr id="33" name="Picture 32"/>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p:cNvPicPr/>
            <p:nvPr/>
          </p:nvPicPr>
          <p:blipFill rotWithShape="1">
            <a:blip r:embed="rId7">
              <a:extLst>
                <a:ext uri="{28A0092B-C50C-407E-A947-70E740481C1C}">
                  <a14:useLocalDpi xmlns:a14="http://schemas.microsoft.com/office/drawing/2010/main" val="0"/>
                </a:ext>
              </a:extLst>
            </a:blip>
            <a:srcRect l="59091" t="-915" r="19741" b="80836"/>
            <a:stretch>
              <a:fillRect/>
            </a:stretch>
          </p:blipFill>
          <p:spPr>
            <a:xfrm>
              <a:off x="6234017" y="4768107"/>
              <a:ext cx="1082596" cy="1246608"/>
            </a:xfrm>
            <a:prstGeom prst="rect">
              <a:avLst/>
            </a:prstGeom>
          </p:spPr>
        </p:pic>
      </p:grpSp>
      <p:sp>
        <p:nvSpPr>
          <p:cNvPr id="35" name="TextBox 34"/>
          <p:cNvSpPr txBox="1"/>
          <p:nvPr/>
        </p:nvSpPr>
        <p:spPr>
          <a:xfrm>
            <a:off x="1401795" y="3176488"/>
            <a:ext cx="27285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Bọn</a:t>
            </a:r>
            <a:r>
              <a:rPr kumimoji="0" lang="en-US" sz="54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trẻ</a:t>
            </a:r>
            <a:endParaRPr kumimoji="0" lang="vi-VN" sz="5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p:cNvSpPr txBox="1"/>
          <p:nvPr/>
        </p:nvSpPr>
        <p:spPr>
          <a:xfrm>
            <a:off x="1437980" y="5086021"/>
            <a:ext cx="27814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Thắng</a:t>
            </a:r>
            <a:endParaRPr kumimoji="0" lang="vi-VN" sz="6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p:cNvSpPr txBox="1"/>
          <p:nvPr/>
        </p:nvSpPr>
        <p:spPr>
          <a:xfrm>
            <a:off x="7873639" y="3176488"/>
            <a:ext cx="21271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Bờ</a:t>
            </a:r>
            <a:endParaRPr kumimoji="0" lang="vi-VN" sz="6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7817934" y="4999052"/>
            <a:ext cx="19174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Lặn</a:t>
            </a:r>
            <a:endParaRPr kumimoji="0" lang="vi-VN" sz="6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descr="A green tick and red x&#10;&#10;Description automatically generated with medium confidence"/>
          <p:cNvPicPr>
            <a:picLocks noChangeAspect="1"/>
          </p:cNvPicPr>
          <p:nvPr/>
        </p:nvPicPr>
        <p:blipFill rotWithShape="1">
          <a:blip r:embed="rId11">
            <a:extLst>
              <a:ext uri="{28A0092B-C50C-407E-A947-70E740481C1C}">
                <a14:useLocalDpi xmlns:a14="http://schemas.microsoft.com/office/drawing/2010/main" val="0"/>
              </a:ext>
            </a:extLst>
          </a:blip>
          <a:srcRect r="52143"/>
          <a:stretch>
            <a:fillRect/>
          </a:stretch>
        </p:blipFill>
        <p:spPr>
          <a:xfrm>
            <a:off x="3601329" y="2750909"/>
            <a:ext cx="1446729" cy="1509361"/>
          </a:xfrm>
          <a:prstGeom prst="rect">
            <a:avLst/>
          </a:prstGeom>
        </p:spPr>
      </p:pic>
      <p:pic>
        <p:nvPicPr>
          <p:cNvPr id="3" name="Picture 2" descr="A green tick and red x&#10;&#10;Description automatically generated with medium confidence"/>
          <p:cNvPicPr>
            <a:picLocks noChangeAspect="1"/>
          </p:cNvPicPr>
          <p:nvPr/>
        </p:nvPicPr>
        <p:blipFill rotWithShape="1">
          <a:blip r:embed="rId11">
            <a:extLst>
              <a:ext uri="{28A0092B-C50C-407E-A947-70E740481C1C}">
                <a14:useLocalDpi xmlns:a14="http://schemas.microsoft.com/office/drawing/2010/main" val="0"/>
              </a:ext>
            </a:extLst>
          </a:blip>
          <a:srcRect l="56228"/>
          <a:stretch>
            <a:fillRect/>
          </a:stretch>
        </p:blipFill>
        <p:spPr>
          <a:xfrm>
            <a:off x="9440958" y="2831990"/>
            <a:ext cx="1317950" cy="1503355"/>
          </a:xfrm>
          <a:prstGeom prst="rect">
            <a:avLst/>
          </a:prstGeom>
        </p:spPr>
      </p:pic>
      <p:pic>
        <p:nvPicPr>
          <p:cNvPr id="4" name="Picture 3" descr="A green tick and red x&#10;&#10;Description automatically generated with medium confidence"/>
          <p:cNvPicPr>
            <a:picLocks noChangeAspect="1"/>
          </p:cNvPicPr>
          <p:nvPr/>
        </p:nvPicPr>
        <p:blipFill rotWithShape="1">
          <a:blip r:embed="rId11">
            <a:extLst>
              <a:ext uri="{28A0092B-C50C-407E-A947-70E740481C1C}">
                <a14:useLocalDpi xmlns:a14="http://schemas.microsoft.com/office/drawing/2010/main" val="0"/>
              </a:ext>
            </a:extLst>
          </a:blip>
          <a:srcRect l="56228"/>
          <a:stretch>
            <a:fillRect/>
          </a:stretch>
        </p:blipFill>
        <p:spPr>
          <a:xfrm>
            <a:off x="3316740" y="4802323"/>
            <a:ext cx="1317950" cy="1503355"/>
          </a:xfrm>
          <a:prstGeom prst="rect">
            <a:avLst/>
          </a:prstGeom>
        </p:spPr>
      </p:pic>
      <p:pic>
        <p:nvPicPr>
          <p:cNvPr id="5" name="Picture 4" descr="A green tick and red x&#10;&#10;Description automatically generated with medium confidence"/>
          <p:cNvPicPr>
            <a:picLocks noChangeAspect="1"/>
          </p:cNvPicPr>
          <p:nvPr/>
        </p:nvPicPr>
        <p:blipFill rotWithShape="1">
          <a:blip r:embed="rId11">
            <a:extLst>
              <a:ext uri="{28A0092B-C50C-407E-A947-70E740481C1C}">
                <a14:useLocalDpi xmlns:a14="http://schemas.microsoft.com/office/drawing/2010/main" val="0"/>
              </a:ext>
            </a:extLst>
          </a:blip>
          <a:srcRect l="56228"/>
          <a:stretch>
            <a:fillRect/>
          </a:stretch>
        </p:blipFill>
        <p:spPr>
          <a:xfrm>
            <a:off x="9731561" y="4789515"/>
            <a:ext cx="1317950" cy="1503355"/>
          </a:xfrm>
          <a:prstGeom prst="rect">
            <a:avLst/>
          </a:prstGeom>
        </p:spPr>
      </p:pic>
      <p:pic>
        <p:nvPicPr>
          <p:cNvPr id="25" name="Picture 24" descr="Icon&#10;&#10;Description automatically generated">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42"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1000" fill="hold"/>
                                        <p:tgtEl>
                                          <p:spTgt spid="4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ppt_x</p:attrName>
                                        </p:attrNameLst>
                                      </p:cBhvr>
                                      <p:tavLst>
                                        <p:tav tm="0">
                                          <p:val>
                                            <p:strVal val="#ppt_x"/>
                                          </p:val>
                                        </p:tav>
                                        <p:tav tm="100000">
                                          <p:val>
                                            <p:strVal val="#ppt_x"/>
                                          </p:val>
                                        </p:tav>
                                      </p:tavLst>
                                    </p:anim>
                                    <p:anim calcmode="lin" valueType="num">
                                      <p:cBhvr>
                                        <p:cTn id="23" dur="1000" fill="hold"/>
                                        <p:tgtEl>
                                          <p:spTgt spid="36"/>
                                        </p:tgtEl>
                                        <p:attrNameLst>
                                          <p:attrName>ppt_y</p:attrName>
                                        </p:attrNameLst>
                                      </p:cBhvr>
                                      <p:tavLst>
                                        <p:tav tm="0">
                                          <p:val>
                                            <p:strVal val="#ppt_y+.1"/>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par>
                                <p:cTn id="36" presetID="16" presetClass="entr" presetSubtype="21"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7"/>
                    </p:tgtEl>
                  </p:cond>
                </p:stCondLst>
                <p:endSync evt="end" delay="0">
                  <p:rtn val="all"/>
                </p:endSync>
                <p:childTnLst>
                  <p:par>
                    <p:cTn id="40" fill="hold">
                      <p:stCondLst>
                        <p:cond delay="0"/>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7"/>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inVertical)">
                                      <p:cBhvr>
                                        <p:cTn id="50" dur="500"/>
                                        <p:tgtEl>
                                          <p:spTgt spid="4"/>
                                        </p:tgtEl>
                                      </p:cBhvr>
                                    </p:animEffect>
                                  </p:childTnLst>
                                  <p:subTnLst>
                                    <p:audio>
                                      <p:cMediaNode>
                                        <p:cTn display="0" masterRel="sameClick">
                                          <p:stCondLst>
                                            <p:cond evt="begin" delay="0">
                                              <p:tn val="4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8"/>
                  </p:tgtEl>
                </p:cond>
              </p:nextCondLst>
            </p:seq>
            <p:seq concurrent="1" nextAc="seek">
              <p:cTn id="51" restart="whenNotActive" fill="hold" evtFilter="cancelBubble" nodeType="interactiveSeq">
                <p:stCondLst>
                  <p:cond evt="onClick" delay="0">
                    <p:tgtEl>
                      <p:spTgt spid="49"/>
                    </p:tgtEl>
                  </p:cond>
                </p:stCondLst>
                <p:endSync evt="end" delay="0">
                  <p:rtn val="all"/>
                </p:endSync>
                <p:childTnLst>
                  <p:par>
                    <p:cTn id="52" fill="hold">
                      <p:stCondLst>
                        <p:cond delay="0"/>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9"/>
                  </p:tgtEl>
                </p:cond>
              </p:nextCondLst>
            </p:seq>
            <p:seq concurrent="1" nextAc="seek">
              <p:cTn id="57" restart="whenNotActive" fill="hold" evtFilter="cancelBubble" nodeType="interactiveSeq">
                <p:stCondLst>
                  <p:cond evt="onClick" delay="0">
                    <p:tgtEl>
                      <p:spTgt spid="50"/>
                    </p:tgtEl>
                  </p:cond>
                </p:stCondLst>
                <p:endSync evt="end" delay="0">
                  <p:rtn val="all"/>
                </p:endSync>
                <p:childTnLst>
                  <p:par>
                    <p:cTn id="58" fill="hold">
                      <p:stCondLst>
                        <p:cond delay="0"/>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barn(inVertical)">
                                      <p:cBhvr>
                                        <p:cTn id="62" dur="500"/>
                                        <p:tgtEl>
                                          <p:spTgt spid="5"/>
                                        </p:tgtEl>
                                      </p:cBhvr>
                                    </p:animEffect>
                                  </p:childTnLst>
                                  <p:subTnLst>
                                    <p:audio>
                                      <p:cMediaNode vol="90000">
                                        <p:cTn display="0" masterRel="sameClick">
                                          <p:stCondLst>
                                            <p:cond evt="begin" delay="0">
                                              <p:tn val="6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90"/>
            <a:ext cx="12192000" cy="6855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p:cNvSpPr/>
          <p:nvPr/>
        </p:nvSpPr>
        <p:spPr>
          <a:xfrm>
            <a:off x="0" y="1526693"/>
            <a:ext cx="12010098" cy="524320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p>
            <a:endParaRPr lang="en-US"/>
          </a:p>
        </p:txBody>
      </p:sp>
      <p:grpSp>
        <p:nvGrpSpPr>
          <p:cNvPr id="4" name="Group 3"/>
          <p:cNvGrpSpPr/>
          <p:nvPr/>
        </p:nvGrpSpPr>
        <p:grpSpPr>
          <a:xfrm>
            <a:off x="362457" y="95591"/>
            <a:ext cx="10055359" cy="1241923"/>
            <a:chOff x="767622" y="315065"/>
            <a:chExt cx="1224133" cy="229351"/>
          </a:xfrm>
        </p:grpSpPr>
        <p:sp>
          <p:nvSpPr>
            <p:cNvPr id="5" name="Rounded Rectangle 13"/>
            <p:cNvSpPr/>
            <p:nvPr/>
          </p:nvSpPr>
          <p:spPr>
            <a:xfrm>
              <a:off x="767622" y="315065"/>
              <a:ext cx="1209836" cy="229351"/>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 panose="020B0604020202020204" pitchFamily="34" charset="0"/>
                <a:cs typeface="Arial" panose="020B0604020202020204" pitchFamily="34" charset="0"/>
              </a:endParaRPr>
            </a:p>
          </p:txBody>
        </p:sp>
        <p:sp>
          <p:nvSpPr>
            <p:cNvPr id="6" name="TextBox 5"/>
            <p:cNvSpPr txBox="1"/>
            <p:nvPr/>
          </p:nvSpPr>
          <p:spPr>
            <a:xfrm>
              <a:off x="781919" y="329606"/>
              <a:ext cx="1209836" cy="187567"/>
            </a:xfrm>
            <a:prstGeom prst="rect">
              <a:avLst/>
            </a:prstGeom>
            <a:noFill/>
          </p:spPr>
          <p:txBody>
            <a:bodyPr wrap="square" rtlCol="0">
              <a:spAutoFit/>
            </a:bodyPr>
            <a:lstStyle/>
            <a:p>
              <a:pPr algn="ct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vế</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trong</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mỗi</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ghép</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sau</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được</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nối</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với</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nhau</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cách</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nào</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grpSp>
      <p:sp>
        <p:nvSpPr>
          <p:cNvPr id="7" name="TextBox 6"/>
          <p:cNvSpPr txBox="1"/>
          <p:nvPr/>
        </p:nvSpPr>
        <p:spPr>
          <a:xfrm>
            <a:off x="628493" y="1632219"/>
            <a:ext cx="11112737" cy="646331"/>
          </a:xfrm>
          <a:prstGeom prst="rect">
            <a:avLst/>
          </a:prstGeom>
          <a:noFill/>
        </p:spPr>
        <p:txBody>
          <a:bodyPr wrap="square" rtlCol="0">
            <a:spAutoFit/>
          </a:bodyPr>
          <a:lstStyle/>
          <a:p>
            <a:pPr algn="just"/>
            <a:r>
              <a:rPr lang="en-US" sz="3600" dirty="0">
                <a:latin typeface="Tahoma" panose="020B0604030504040204" pitchFamily="34" charset="0"/>
                <a:ea typeface="Tahoma" panose="020B0604030504040204" pitchFamily="34" charset="0"/>
                <a:cs typeface="Tahoma" panose="020B0604030504040204" pitchFamily="34" charset="0"/>
              </a:rPr>
              <a:t>a. </a:t>
            </a:r>
            <a:r>
              <a:rPr lang="en-US" sz="3600" dirty="0" err="1">
                <a:latin typeface="Tahoma" panose="020B0604030504040204" pitchFamily="34" charset="0"/>
                <a:ea typeface="Tahoma" panose="020B0604030504040204" pitchFamily="34" charset="0"/>
                <a:cs typeface="Tahoma" panose="020B0604030504040204" pitchFamily="34" charset="0"/>
              </a:rPr>
              <a:t>Sóng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chồm</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dữ</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dội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bọt</a:t>
            </a:r>
            <a:r>
              <a:rPr lang="en-US" sz="3600" dirty="0">
                <a:latin typeface="Tahoma" panose="020B0604030504040204" pitchFamily="34" charset="0"/>
                <a:ea typeface="Tahoma" panose="020B0604030504040204" pitchFamily="34" charset="0"/>
                <a:cs typeface="Tahoma" panose="020B0604030504040204" pitchFamily="34" charset="0"/>
              </a:rPr>
              <a:t> tung </a:t>
            </a:r>
            <a:r>
              <a:rPr lang="en-US" sz="3600" dirty="0" err="1">
                <a:latin typeface="Tahoma" panose="020B0604030504040204" pitchFamily="34" charset="0"/>
                <a:ea typeface="Tahoma" panose="020B0604030504040204" pitchFamily="34" charset="0"/>
                <a:cs typeface="Tahoma" panose="020B0604030504040204" pitchFamily="34" charset="0"/>
              </a:rPr>
              <a:t>trắng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xoá</a:t>
            </a:r>
            <a:r>
              <a:rPr lang="en-US" sz="3600" dirty="0">
                <a:latin typeface="Tahoma" panose="020B0604030504040204" pitchFamily="34" charset="0"/>
                <a:ea typeface="Tahoma" panose="020B0604030504040204" pitchFamily="34" charset="0"/>
                <a:cs typeface="Tahoma" panose="020B0604030504040204" pitchFamily="34" charset="0"/>
              </a:rPr>
              <a:t>. </a:t>
            </a:r>
          </a:p>
        </p:txBody>
      </p:sp>
      <p:sp>
        <p:nvSpPr>
          <p:cNvPr id="8" name="TextBox 7"/>
          <p:cNvSpPr txBox="1"/>
          <p:nvPr/>
        </p:nvSpPr>
        <p:spPr>
          <a:xfrm>
            <a:off x="628493" y="2204840"/>
            <a:ext cx="11112737" cy="646331"/>
          </a:xfrm>
          <a:prstGeom prst="rect">
            <a:avLst/>
          </a:prstGeom>
          <a:noFill/>
        </p:spPr>
        <p:txBody>
          <a:bodyPr wrap="square" rtlCol="0">
            <a:spAutoFit/>
          </a:bodyPr>
          <a:lstStyle/>
          <a:p>
            <a:pPr algn="just"/>
            <a:r>
              <a:rPr lang="en-US" sz="3600" dirty="0">
                <a:latin typeface="Tahoma" panose="020B0604030504040204" pitchFamily="34" charset="0"/>
                <a:ea typeface="Tahoma" panose="020B0604030504040204" pitchFamily="34" charset="0"/>
                <a:cs typeface="Tahoma" panose="020B0604030504040204" pitchFamily="34" charset="0"/>
              </a:rPr>
              <a:t>b. </a:t>
            </a:r>
            <a:r>
              <a:rPr lang="en-US" sz="3600" dirty="0" err="1">
                <a:latin typeface="Tahoma" panose="020B0604030504040204" pitchFamily="34" charset="0"/>
                <a:ea typeface="Tahoma" panose="020B0604030504040204" pitchFamily="34" charset="0"/>
                <a:cs typeface="Tahoma" panose="020B0604030504040204" pitchFamily="34" charset="0"/>
              </a:rPr>
              <a:t>Mặt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trời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lặn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hẳn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và</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những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ngôi</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sao</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xuất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hiện</a:t>
            </a:r>
            <a:r>
              <a:rPr lang="en-US" sz="3600" dirty="0">
                <a:latin typeface="Tahoma" panose="020B0604030504040204" pitchFamily="34" charset="0"/>
                <a:ea typeface="Tahoma" panose="020B0604030504040204" pitchFamily="34" charset="0"/>
                <a:cs typeface="Tahoma" panose="020B0604030504040204" pitchFamily="34" charset="0"/>
              </a:rPr>
              <a:t>.</a:t>
            </a:r>
          </a:p>
        </p:txBody>
      </p:sp>
      <p:sp>
        <p:nvSpPr>
          <p:cNvPr id="9" name="TextBox 8"/>
          <p:cNvSpPr txBox="1"/>
          <p:nvPr/>
        </p:nvSpPr>
        <p:spPr>
          <a:xfrm>
            <a:off x="615131" y="2832548"/>
            <a:ext cx="10961738" cy="1200329"/>
          </a:xfrm>
          <a:prstGeom prst="rect">
            <a:avLst/>
          </a:prstGeom>
          <a:noFill/>
        </p:spPr>
        <p:txBody>
          <a:bodyPr wrap="square" rtlCol="0">
            <a:spAutoFit/>
          </a:bodyPr>
          <a:lstStyle/>
          <a:p>
            <a:pPr algn="just"/>
            <a:r>
              <a:rPr lang="vi-VN" sz="3600" dirty="0">
                <a:latin typeface="Tahoma" panose="020B0604030504040204" pitchFamily="34" charset="0"/>
                <a:ea typeface="Tahoma" panose="020B0604030504040204" pitchFamily="34" charset="0"/>
                <a:cs typeface="Tahoma" panose="020B0604030504040204" pitchFamily="34" charset="0"/>
              </a:rPr>
              <a:t>c. Vì sương dày đặc nên chúng tôi không nhìn rõ đường.</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615131" y="4015474"/>
            <a:ext cx="10961738" cy="1200329"/>
          </a:xfrm>
          <a:prstGeom prst="rect">
            <a:avLst/>
          </a:prstGeom>
          <a:noFill/>
        </p:spPr>
        <p:txBody>
          <a:bodyPr wrap="square" rtlCol="0">
            <a:spAutoFit/>
          </a:bodyPr>
          <a:lstStyle/>
          <a:p>
            <a:pPr algn="just"/>
            <a:r>
              <a:rPr lang="vi-VN" sz="3600" dirty="0">
                <a:latin typeface="Tahoma" panose="020B0604030504040204" pitchFamily="34" charset="0"/>
                <a:ea typeface="Tahoma" panose="020B0604030504040204" pitchFamily="34" charset="0"/>
                <a:cs typeface="Tahoma" panose="020B0604030504040204" pitchFamily="34" charset="0"/>
              </a:rPr>
              <a:t>d. Những đám khoai lang, khoai môn xanh mướt; mấy vạt rau, vạt đậu xanh non mỡ màng.</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615131" y="5215803"/>
            <a:ext cx="10961738" cy="1200329"/>
          </a:xfrm>
          <a:prstGeom prst="rect">
            <a:avLst/>
          </a:prstGeom>
          <a:noFill/>
        </p:spPr>
        <p:txBody>
          <a:bodyPr wrap="square" rtlCol="0">
            <a:spAutoFit/>
          </a:bodyPr>
          <a:lstStyle/>
          <a:p>
            <a:pPr algn="just"/>
            <a:r>
              <a:rPr lang="vi-VN" sz="3600" dirty="0">
                <a:latin typeface="Tahoma" panose="020B0604030504040204" pitchFamily="34" charset="0"/>
                <a:ea typeface="Tahoma" panose="020B0604030504040204" pitchFamily="34" charset="0"/>
                <a:cs typeface="Tahoma" panose="020B0604030504040204" pitchFamily="34" charset="0"/>
              </a:rPr>
              <a:t>e. Nước dâng lên cao bao nhiêu, Sơn Tinh lại làm cho đồi núi cao lên bấy nhiêu.</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350" y="1931857"/>
            <a:ext cx="11417300" cy="46836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p:cNvSpPr/>
          <p:nvPr/>
        </p:nvSpPr>
        <p:spPr>
          <a:xfrm>
            <a:off x="-109401" y="1213080"/>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3">
              <a:extLst>
                <a:ext uri="{96DAC541-7B7A-43D3-8B79-37D633B846F1}">
                  <asvg:svgBlip xmlns:asvg="http://schemas.microsoft.com/office/drawing/2016/SVG/main" r:embed="rId4"/>
                </a:ext>
              </a:extLst>
            </a:blip>
            <a:srcRect/>
            <a:stretch>
              <a:fillRect/>
            </a:stretch>
          </a:blipFill>
        </p:spPr>
        <p:txBody>
          <a:bodyPr/>
          <a:lstStyle/>
          <a:p>
            <a:endParaRPr lang="en-US"/>
          </a:p>
        </p:txBody>
      </p:sp>
      <p:sp>
        <p:nvSpPr>
          <p:cNvPr id="7" name="TextBox 6"/>
          <p:cNvSpPr txBox="1"/>
          <p:nvPr/>
        </p:nvSpPr>
        <p:spPr>
          <a:xfrm>
            <a:off x="653282" y="1833982"/>
            <a:ext cx="11459151" cy="769441"/>
          </a:xfrm>
          <a:prstGeom prst="rect">
            <a:avLst/>
          </a:prstGeom>
          <a:noFill/>
        </p:spPr>
        <p:txBody>
          <a:bodyPr wrap="square" rtlCol="0">
            <a:spAutoFit/>
          </a:bodyPr>
          <a:lstStyle/>
          <a:p>
            <a:pPr algn="just"/>
            <a:r>
              <a:rPr lang="en-US" sz="4400" dirty="0">
                <a:latin typeface="Tahoma" panose="020B0604030504040204" pitchFamily="34" charset="0"/>
                <a:ea typeface="Tahoma" panose="020B0604030504040204" pitchFamily="34" charset="0"/>
                <a:cs typeface="Tahoma" panose="020B0604030504040204" pitchFamily="34" charset="0"/>
              </a:rPr>
              <a:t>a. </a:t>
            </a:r>
            <a:r>
              <a:rPr lang="en-US" sz="4400" dirty="0" err="1">
                <a:latin typeface="Tahoma" panose="020B0604030504040204" pitchFamily="34" charset="0"/>
                <a:ea typeface="Tahoma" panose="020B0604030504040204" pitchFamily="34" charset="0"/>
                <a:cs typeface="Tahoma" panose="020B0604030504040204" pitchFamily="34" charset="0"/>
              </a:rPr>
              <a:t>Sóng</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chồm</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dữ</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dội</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bọt</a:t>
            </a:r>
            <a:r>
              <a:rPr lang="en-US" sz="4400" dirty="0">
                <a:latin typeface="Tahoma" panose="020B0604030504040204" pitchFamily="34" charset="0"/>
                <a:ea typeface="Tahoma" panose="020B0604030504040204" pitchFamily="34" charset="0"/>
                <a:cs typeface="Tahoma" panose="020B0604030504040204" pitchFamily="34" charset="0"/>
              </a:rPr>
              <a:t> tung </a:t>
            </a:r>
            <a:r>
              <a:rPr lang="en-US" sz="4400" dirty="0" err="1">
                <a:latin typeface="Tahoma" panose="020B0604030504040204" pitchFamily="34" charset="0"/>
                <a:ea typeface="Tahoma" panose="020B0604030504040204" pitchFamily="34" charset="0"/>
                <a:cs typeface="Tahoma" panose="020B0604030504040204" pitchFamily="34" charset="0"/>
              </a:rPr>
              <a:t>trắng</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xoá</a:t>
            </a:r>
            <a:r>
              <a:rPr lang="en-US" sz="4400" dirty="0">
                <a:latin typeface="Tahoma" panose="020B0604030504040204" pitchFamily="34" charset="0"/>
                <a:ea typeface="Tahoma" panose="020B0604030504040204" pitchFamily="34" charset="0"/>
                <a:cs typeface="Tahoma" panose="020B0604030504040204" pitchFamily="34" charset="0"/>
              </a:rPr>
              <a:t>. </a:t>
            </a:r>
          </a:p>
        </p:txBody>
      </p:sp>
      <p:sp>
        <p:nvSpPr>
          <p:cNvPr id="10" name="TextBox 9"/>
          <p:cNvSpPr txBox="1"/>
          <p:nvPr/>
        </p:nvSpPr>
        <p:spPr>
          <a:xfrm>
            <a:off x="-440945" y="2952089"/>
            <a:ext cx="8148002" cy="707886"/>
          </a:xfrm>
          <a:prstGeom prst="rect">
            <a:avLst/>
          </a:prstGeom>
          <a:noFill/>
        </p:spPr>
        <p:txBody>
          <a:bodyPr wrap="square" rtlCol="0">
            <a:spAutoFit/>
          </a:bodyPr>
          <a:lstStyle/>
          <a:p>
            <a:pPr algn="ctr"/>
            <a:r>
              <a:rPr lang="en-US" sz="4000" b="1" dirty="0" err="1">
                <a:solidFill>
                  <a:srgbClr val="FF0000"/>
                </a:solidFill>
                <a:latin typeface="Tahoma" panose="020B0604030504040204" pitchFamily="34" charset="0"/>
                <a:ea typeface="Tahoma" panose="020B0604030504040204" pitchFamily="34" charset="0"/>
                <a:cs typeface="Tahoma" panose="020B0604030504040204" pitchFamily="34" charset="0"/>
              </a:rPr>
              <a:t>Nối</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000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0000"/>
                </a:solidFill>
                <a:latin typeface="Tahoma" panose="020B0604030504040204" pitchFamily="34" charset="0"/>
                <a:ea typeface="Tahoma" panose="020B0604030504040204" pitchFamily="34" charset="0"/>
                <a:cs typeface="Tahoma" panose="020B0604030504040204" pitchFamily="34" charset="0"/>
              </a:rPr>
              <a:t>vế</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0000"/>
                </a:solidFill>
                <a:latin typeface="Tahoma" panose="020B0604030504040204" pitchFamily="34" charset="0"/>
                <a:ea typeface="Tahoma" panose="020B0604030504040204" pitchFamily="34" charset="0"/>
                <a:cs typeface="Tahoma" panose="020B0604030504040204" pitchFamily="34" charset="0"/>
              </a:rPr>
              <a:t>câu</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0000"/>
                </a:solidFill>
                <a:latin typeface="Tahoma" panose="020B0604030504040204" pitchFamily="34" charset="0"/>
                <a:ea typeface="Tahoma" panose="020B0604030504040204" pitchFamily="34" charset="0"/>
                <a:cs typeface="Tahoma" panose="020B0604030504040204" pitchFamily="34" charset="0"/>
              </a:rPr>
              <a:t>bằng</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6574265" y="2890533"/>
            <a:ext cx="3266419" cy="830997"/>
          </a:xfrm>
          <a:prstGeom prst="rect">
            <a:avLst/>
          </a:prstGeom>
          <a:noFill/>
        </p:spPr>
        <p:txBody>
          <a:bodyPr wrap="square">
            <a:spAutoFit/>
          </a:bodyPr>
          <a:lstStyle/>
          <a:p>
            <a:r>
              <a:rPr lang="en-US" sz="4800" b="1" dirty="0" err="1">
                <a:solidFill>
                  <a:srgbClr val="6EA434"/>
                </a:solidFill>
                <a:latin typeface="Tahoma" panose="020B0604030504040204" pitchFamily="34" charset="0"/>
                <a:ea typeface="Tahoma" panose="020B0604030504040204" pitchFamily="34" charset="0"/>
                <a:cs typeface="Tahoma" panose="020B0604030504040204" pitchFamily="34" charset="0"/>
              </a:rPr>
              <a:t>dấu</a:t>
            </a:r>
            <a:r>
              <a:rPr lang="en-US" sz="4800" b="1" dirty="0">
                <a:solidFill>
                  <a:srgbClr val="6EA434"/>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6EA434"/>
                </a:solidFill>
                <a:latin typeface="Tahoma" panose="020B0604030504040204" pitchFamily="34" charset="0"/>
                <a:ea typeface="Tahoma" panose="020B0604030504040204" pitchFamily="34" charset="0"/>
                <a:cs typeface="Tahoma" panose="020B0604030504040204" pitchFamily="34" charset="0"/>
              </a:rPr>
              <a:t>phẩy</a:t>
            </a:r>
            <a:endParaRPr lang="en-US" sz="4800" dirty="0">
              <a:solidFill>
                <a:srgbClr val="6EA434"/>
              </a:solidFill>
            </a:endParaRPr>
          </a:p>
        </p:txBody>
      </p:sp>
      <p:grpSp>
        <p:nvGrpSpPr>
          <p:cNvPr id="17" name="Group 16"/>
          <p:cNvGrpSpPr/>
          <p:nvPr/>
        </p:nvGrpSpPr>
        <p:grpSpPr>
          <a:xfrm>
            <a:off x="204940" y="95591"/>
            <a:ext cx="10252953" cy="1241923"/>
            <a:chOff x="748446" y="315065"/>
            <a:chExt cx="1248188" cy="229351"/>
          </a:xfrm>
        </p:grpSpPr>
        <p:sp>
          <p:nvSpPr>
            <p:cNvPr id="18" name="Rounded Rectangle 13"/>
            <p:cNvSpPr/>
            <p:nvPr/>
          </p:nvSpPr>
          <p:spPr>
            <a:xfrm>
              <a:off x="767622" y="315065"/>
              <a:ext cx="1209836" cy="229351"/>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 panose="020B0604020202020204" pitchFamily="34" charset="0"/>
                <a:cs typeface="Arial" panose="020B0604020202020204" pitchFamily="34" charset="0"/>
              </a:endParaRPr>
            </a:p>
          </p:txBody>
        </p:sp>
        <p:sp>
          <p:nvSpPr>
            <p:cNvPr id="19" name="TextBox 18"/>
            <p:cNvSpPr txBox="1"/>
            <p:nvPr/>
          </p:nvSpPr>
          <p:spPr>
            <a:xfrm>
              <a:off x="748446" y="329225"/>
              <a:ext cx="1248188" cy="187567"/>
            </a:xfrm>
            <a:prstGeom prst="rect">
              <a:avLst/>
            </a:prstGeom>
            <a:noFill/>
          </p:spPr>
          <p:txBody>
            <a:bodyPr wrap="square" rtlCol="0">
              <a:spAutoFit/>
            </a:bodyPr>
            <a:lstStyle/>
            <a:p>
              <a:pPr algn="ct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vế</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trong</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mỗi</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ghép</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sau</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được</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nối</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với</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nhau</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cách</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nào</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grpSp>
      <p:sp>
        <p:nvSpPr>
          <p:cNvPr id="20" name="Oval 19"/>
          <p:cNvSpPr/>
          <p:nvPr/>
        </p:nvSpPr>
        <p:spPr>
          <a:xfrm>
            <a:off x="5791200" y="2182648"/>
            <a:ext cx="304800" cy="456809"/>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0192" y="3889555"/>
            <a:ext cx="10907348" cy="1446550"/>
          </a:xfrm>
          <a:prstGeom prst="rect">
            <a:avLst/>
          </a:prstGeom>
          <a:noFill/>
        </p:spPr>
        <p:txBody>
          <a:bodyPr wrap="square" rtlCol="0">
            <a:spAutoFit/>
          </a:bodyPr>
          <a:lstStyle/>
          <a:p>
            <a:pPr algn="just"/>
            <a:r>
              <a:rPr lang="en-US" sz="4400" dirty="0">
                <a:latin typeface="Tahoma" panose="020B0604030504040204" pitchFamily="34" charset="0"/>
                <a:ea typeface="Tahoma" panose="020B0604030504040204" pitchFamily="34" charset="0"/>
                <a:cs typeface="Tahoma" panose="020B0604030504040204" pitchFamily="34" charset="0"/>
              </a:rPr>
              <a:t>b. </a:t>
            </a:r>
            <a:r>
              <a:rPr lang="en-US" sz="4400" dirty="0" err="1">
                <a:latin typeface="Tahoma" panose="020B0604030504040204" pitchFamily="34" charset="0"/>
                <a:ea typeface="Tahoma" panose="020B0604030504040204" pitchFamily="34" charset="0"/>
                <a:cs typeface="Tahoma" panose="020B0604030504040204" pitchFamily="34" charset="0"/>
              </a:rPr>
              <a:t>Mặt</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trời</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lặn</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hẳn</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và</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những</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ngôi</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sao</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xuất</a:t>
            </a:r>
            <a:r>
              <a:rPr lang="en-US" sz="4400" dirty="0">
                <a:latin typeface="Tahoma" panose="020B0604030504040204" pitchFamily="34" charset="0"/>
                <a:ea typeface="Tahoma" panose="020B0604030504040204" pitchFamily="34" charset="0"/>
                <a:cs typeface="Tahoma" panose="020B0604030504040204" pitchFamily="34" charset="0"/>
              </a:rPr>
              <a:t> </a:t>
            </a:r>
            <a:r>
              <a:rPr lang="en-US" sz="4400" dirty="0" err="1">
                <a:latin typeface="Tahoma" panose="020B0604030504040204" pitchFamily="34" charset="0"/>
                <a:ea typeface="Tahoma" panose="020B0604030504040204" pitchFamily="34" charset="0"/>
                <a:cs typeface="Tahoma" panose="020B0604030504040204" pitchFamily="34" charset="0"/>
              </a:rPr>
              <a:t>hiện</a:t>
            </a:r>
            <a:r>
              <a:rPr lang="en-US" sz="4400" dirty="0">
                <a:latin typeface="Tahoma" panose="020B0604030504040204" pitchFamily="34" charset="0"/>
                <a:ea typeface="Tahoma" panose="020B0604030504040204" pitchFamily="34" charset="0"/>
                <a:cs typeface="Tahoma" panose="020B0604030504040204" pitchFamily="34" charset="0"/>
              </a:rPr>
              <a:t>.</a:t>
            </a:r>
          </a:p>
        </p:txBody>
      </p:sp>
      <p:sp>
        <p:nvSpPr>
          <p:cNvPr id="4" name="TextBox 3"/>
          <p:cNvSpPr txBox="1"/>
          <p:nvPr/>
        </p:nvSpPr>
        <p:spPr>
          <a:xfrm>
            <a:off x="204940" y="5504130"/>
            <a:ext cx="7994230" cy="707886"/>
          </a:xfrm>
          <a:prstGeom prst="rect">
            <a:avLst/>
          </a:prstGeom>
          <a:noFill/>
        </p:spPr>
        <p:txBody>
          <a:bodyPr wrap="square" rtlCol="0">
            <a:spAutoFit/>
          </a:bodyPr>
          <a:lstStyle/>
          <a:p>
            <a:pPr algn="ctr"/>
            <a:r>
              <a:rPr lang="en-US" sz="4000" b="1" dirty="0" err="1">
                <a:solidFill>
                  <a:srgbClr val="E01F5D"/>
                </a:solidFill>
                <a:latin typeface="Tahoma" panose="020B0604030504040204" pitchFamily="34" charset="0"/>
                <a:ea typeface="Tahoma" panose="020B0604030504040204" pitchFamily="34" charset="0"/>
                <a:cs typeface="Tahoma" panose="020B0604030504040204" pitchFamily="34" charset="0"/>
              </a:rPr>
              <a:t>Kết</a:t>
            </a:r>
            <a:r>
              <a:rPr lang="en-US" sz="4000" b="1" dirty="0">
                <a:solidFill>
                  <a:srgbClr val="E01F5D"/>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E01F5D"/>
                </a:solidFill>
                <a:latin typeface="Tahoma" panose="020B0604030504040204" pitchFamily="34" charset="0"/>
                <a:ea typeface="Tahoma" panose="020B0604030504040204" pitchFamily="34" charset="0"/>
                <a:cs typeface="Tahoma" panose="020B0604030504040204" pitchFamily="34" charset="0"/>
              </a:rPr>
              <a:t>từ</a:t>
            </a:r>
            <a:r>
              <a:rPr lang="en-US" sz="4000" b="1" dirty="0">
                <a:solidFill>
                  <a:srgbClr val="E01F5D"/>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E01F5D"/>
                </a:solidFill>
                <a:latin typeface="Tahoma" panose="020B0604030504040204" pitchFamily="34" charset="0"/>
                <a:ea typeface="Tahoma" panose="020B0604030504040204" pitchFamily="34" charset="0"/>
                <a:cs typeface="Tahoma" panose="020B0604030504040204" pitchFamily="34" charset="0"/>
              </a:rPr>
              <a:t>nối</a:t>
            </a:r>
            <a:r>
              <a:rPr lang="en-US" sz="4000" b="1" dirty="0">
                <a:solidFill>
                  <a:srgbClr val="E01F5D"/>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E01F5D"/>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E01F5D"/>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E01F5D"/>
                </a:solidFill>
                <a:latin typeface="Tahoma" panose="020B0604030504040204" pitchFamily="34" charset="0"/>
                <a:ea typeface="Tahoma" panose="020B0604030504040204" pitchFamily="34" charset="0"/>
                <a:cs typeface="Tahoma" panose="020B0604030504040204" pitchFamily="34" charset="0"/>
              </a:rPr>
              <a:t>vế</a:t>
            </a:r>
            <a:r>
              <a:rPr lang="en-US" sz="4000" b="1" dirty="0">
                <a:solidFill>
                  <a:srgbClr val="E01F5D"/>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E01F5D"/>
                </a:solidFill>
                <a:latin typeface="Tahoma" panose="020B0604030504040204" pitchFamily="34" charset="0"/>
                <a:ea typeface="Tahoma" panose="020B0604030504040204" pitchFamily="34" charset="0"/>
                <a:cs typeface="Tahoma" panose="020B0604030504040204" pitchFamily="34" charset="0"/>
              </a:rPr>
              <a:t>câu</a:t>
            </a:r>
            <a:r>
              <a:rPr lang="en-US" sz="4000" b="1" dirty="0">
                <a:solidFill>
                  <a:srgbClr val="E01F5D"/>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E01F5D"/>
                </a:solidFill>
                <a:latin typeface="Tahoma" panose="020B0604030504040204" pitchFamily="34" charset="0"/>
                <a:ea typeface="Tahoma" panose="020B0604030504040204" pitchFamily="34" charset="0"/>
                <a:cs typeface="Tahoma" panose="020B0604030504040204" pitchFamily="34" charset="0"/>
              </a:rPr>
              <a:t>là</a:t>
            </a:r>
            <a:r>
              <a:rPr lang="en-US" sz="4000" b="1" dirty="0">
                <a:solidFill>
                  <a:srgbClr val="E01F5D"/>
                </a:solidFill>
                <a:latin typeface="Tahoma" panose="020B0604030504040204" pitchFamily="34" charset="0"/>
                <a:ea typeface="Tahoma" panose="020B0604030504040204" pitchFamily="34" charset="0"/>
                <a:cs typeface="Tahoma" panose="020B0604030504040204" pitchFamily="34" charset="0"/>
              </a:rPr>
              <a:t>:</a:t>
            </a:r>
          </a:p>
        </p:txBody>
      </p:sp>
      <p:sp>
        <p:nvSpPr>
          <p:cNvPr id="5" name="TextBox 4"/>
          <p:cNvSpPr txBox="1"/>
          <p:nvPr/>
        </p:nvSpPr>
        <p:spPr>
          <a:xfrm>
            <a:off x="7517870" y="5442574"/>
            <a:ext cx="1362599" cy="830997"/>
          </a:xfrm>
          <a:prstGeom prst="rect">
            <a:avLst/>
          </a:prstGeom>
          <a:noFill/>
        </p:spPr>
        <p:txBody>
          <a:bodyPr wrap="square">
            <a:spAutoFit/>
          </a:bodyPr>
          <a:lstStyle/>
          <a:p>
            <a:r>
              <a:rPr lang="en-US" sz="4800" b="1" dirty="0" err="1">
                <a:solidFill>
                  <a:srgbClr val="92D050"/>
                </a:solidFill>
                <a:latin typeface="Tahoma" panose="020B0604030504040204" pitchFamily="34" charset="0"/>
                <a:ea typeface="Tahoma" panose="020B0604030504040204" pitchFamily="34" charset="0"/>
                <a:cs typeface="Tahoma" panose="020B0604030504040204" pitchFamily="34" charset="0"/>
              </a:rPr>
              <a:t>và</a:t>
            </a:r>
            <a:endParaRPr lang="en-US" sz="4800" dirty="0">
              <a:solidFill>
                <a:srgbClr val="92D050"/>
              </a:solidFill>
            </a:endParaRPr>
          </a:p>
        </p:txBody>
      </p:sp>
      <p:sp>
        <p:nvSpPr>
          <p:cNvPr id="6" name="Oval 5"/>
          <p:cNvSpPr/>
          <p:nvPr/>
        </p:nvSpPr>
        <p:spPr>
          <a:xfrm>
            <a:off x="5331744" y="3972607"/>
            <a:ext cx="918911" cy="707886"/>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fairy-dust-sound-effect.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fairy-dust-sound-effect.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0" grpId="0" animBg="1"/>
      <p:bldP spid="4" grpId="0"/>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p:cNvSpPr/>
          <p:nvPr/>
        </p:nvSpPr>
        <p:spPr>
          <a:xfrm>
            <a:off x="-109401" y="1213080"/>
            <a:ext cx="12366534" cy="5460079"/>
          </a:xfrm>
          <a:custGeom>
            <a:avLst/>
            <a:gdLst/>
            <a:ahLst/>
            <a:cxnLst/>
            <a:rect l="l" t="t" r="r" b="b"/>
            <a:pathLst>
              <a:path w="11054475" h="7666071">
                <a:moveTo>
                  <a:pt x="0" y="0"/>
                </a:moveTo>
                <a:lnTo>
                  <a:pt x="11054475" y="0"/>
                </a:lnTo>
                <a:lnTo>
                  <a:pt x="11054475" y="7666071"/>
                </a:lnTo>
                <a:lnTo>
                  <a:pt x="0" y="7666071"/>
                </a:lnTo>
                <a:lnTo>
                  <a:pt x="0" y="0"/>
                </a:lnTo>
                <a:close/>
              </a:path>
            </a:pathLst>
          </a:custGeom>
          <a:blipFill dpi="0" rotWithShape="1">
            <a:blip r:embed="rId3">
              <a:extLst>
                <a:ext uri="{96DAC541-7B7A-43D3-8B79-37D633B846F1}">
                  <asvg:svgBlip xmlns:asvg="http://schemas.microsoft.com/office/drawing/2016/SVG/main" r:embed="rId4"/>
                </a:ext>
              </a:extLst>
            </a:blip>
            <a:srcRect/>
            <a:stretch>
              <a:fillRect/>
            </a:stretch>
          </a:blipFill>
        </p:spPr>
        <p:txBody>
          <a:bodyPr/>
          <a:lstStyle/>
          <a:p>
            <a:endParaRPr lang="en-US"/>
          </a:p>
        </p:txBody>
      </p:sp>
      <p:grpSp>
        <p:nvGrpSpPr>
          <p:cNvPr id="17" name="Group 16"/>
          <p:cNvGrpSpPr/>
          <p:nvPr/>
        </p:nvGrpSpPr>
        <p:grpSpPr>
          <a:xfrm>
            <a:off x="204940" y="95591"/>
            <a:ext cx="10252953" cy="1241923"/>
            <a:chOff x="748446" y="315065"/>
            <a:chExt cx="1248188" cy="229351"/>
          </a:xfrm>
        </p:grpSpPr>
        <p:sp>
          <p:nvSpPr>
            <p:cNvPr id="18" name="Rounded Rectangle 13"/>
            <p:cNvSpPr/>
            <p:nvPr/>
          </p:nvSpPr>
          <p:spPr>
            <a:xfrm>
              <a:off x="767622" y="315065"/>
              <a:ext cx="1209836" cy="229351"/>
            </a:xfrm>
            <a:prstGeom prst="roundRect">
              <a:avLst>
                <a:gd name="adj" fmla="val 50000"/>
              </a:avLst>
            </a:prstGeom>
            <a:solidFill>
              <a:schemeClr val="bg1"/>
            </a:solidFill>
            <a:ln w="38100">
              <a:solidFill>
                <a:srgbClr val="013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 panose="020B0604020202020204" pitchFamily="34" charset="0"/>
                <a:cs typeface="Arial" panose="020B0604020202020204" pitchFamily="34" charset="0"/>
              </a:endParaRPr>
            </a:p>
          </p:txBody>
        </p:sp>
        <p:sp>
          <p:nvSpPr>
            <p:cNvPr id="19" name="TextBox 18"/>
            <p:cNvSpPr txBox="1"/>
            <p:nvPr/>
          </p:nvSpPr>
          <p:spPr>
            <a:xfrm>
              <a:off x="748446" y="329225"/>
              <a:ext cx="1248188" cy="187567"/>
            </a:xfrm>
            <a:prstGeom prst="rect">
              <a:avLst/>
            </a:prstGeom>
            <a:noFill/>
          </p:spPr>
          <p:txBody>
            <a:bodyPr wrap="square" rtlCol="0">
              <a:spAutoFit/>
            </a:bodyPr>
            <a:lstStyle/>
            <a:p>
              <a:pPr algn="ct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vế</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trong</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mỗi</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ghép</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sau</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được</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nối</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với</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nhau</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cách</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C00000"/>
                  </a:solidFill>
                  <a:latin typeface="Tahoma" panose="020B0604030504040204" pitchFamily="34" charset="0"/>
                  <a:ea typeface="Tahoma" panose="020B0604030504040204" pitchFamily="34" charset="0"/>
                  <a:cs typeface="Tahoma" panose="020B0604030504040204" pitchFamily="34" charset="0"/>
                </a:rPr>
                <a:t>nào</a:t>
              </a:r>
              <a:r>
                <a:rPr lang="en-US" sz="30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grpSp>
      <p:sp>
        <p:nvSpPr>
          <p:cNvPr id="9" name="TextBox 8"/>
          <p:cNvSpPr txBox="1"/>
          <p:nvPr/>
        </p:nvSpPr>
        <p:spPr>
          <a:xfrm>
            <a:off x="364117" y="3103112"/>
            <a:ext cx="7994230" cy="830997"/>
          </a:xfrm>
          <a:prstGeom prst="rect">
            <a:avLst/>
          </a:prstGeom>
          <a:noFill/>
        </p:spPr>
        <p:txBody>
          <a:bodyPr wrap="square" rtlCol="0">
            <a:spAutoFit/>
          </a:bodyPr>
          <a:lstStyle/>
          <a:p>
            <a:pPr algn="ctr"/>
            <a:r>
              <a:rPr lang="en-US" sz="4800" b="1" dirty="0" err="1">
                <a:solidFill>
                  <a:srgbClr val="E01F5D"/>
                </a:solidFill>
                <a:latin typeface="Tahoma" panose="020B0604030504040204" pitchFamily="34" charset="0"/>
                <a:ea typeface="Tahoma" panose="020B0604030504040204" pitchFamily="34" charset="0"/>
                <a:cs typeface="Tahoma" panose="020B0604030504040204" pitchFamily="34" charset="0"/>
              </a:rPr>
              <a:t>Kết</a:t>
            </a:r>
            <a:r>
              <a:rPr lang="en-US" sz="4800" b="1" dirty="0">
                <a:solidFill>
                  <a:srgbClr val="E01F5D"/>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E01F5D"/>
                </a:solidFill>
                <a:latin typeface="Tahoma" panose="020B0604030504040204" pitchFamily="34" charset="0"/>
                <a:ea typeface="Tahoma" panose="020B0604030504040204" pitchFamily="34" charset="0"/>
                <a:cs typeface="Tahoma" panose="020B0604030504040204" pitchFamily="34" charset="0"/>
              </a:rPr>
              <a:t>từ</a:t>
            </a:r>
            <a:r>
              <a:rPr lang="en-US" sz="4800" b="1" dirty="0">
                <a:solidFill>
                  <a:srgbClr val="E01F5D"/>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E01F5D"/>
                </a:solidFill>
                <a:latin typeface="Tahoma" panose="020B0604030504040204" pitchFamily="34" charset="0"/>
                <a:ea typeface="Tahoma" panose="020B0604030504040204" pitchFamily="34" charset="0"/>
                <a:cs typeface="Tahoma" panose="020B0604030504040204" pitchFamily="34" charset="0"/>
              </a:rPr>
              <a:t>nối</a:t>
            </a:r>
            <a:r>
              <a:rPr lang="en-US" sz="4800" b="1" dirty="0">
                <a:solidFill>
                  <a:srgbClr val="E01F5D"/>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E01F5D"/>
                </a:solidFill>
                <a:latin typeface="Tahoma" panose="020B0604030504040204" pitchFamily="34" charset="0"/>
                <a:ea typeface="Tahoma" panose="020B0604030504040204" pitchFamily="34" charset="0"/>
                <a:cs typeface="Tahoma" panose="020B0604030504040204" pitchFamily="34" charset="0"/>
              </a:rPr>
              <a:t>các</a:t>
            </a:r>
            <a:r>
              <a:rPr lang="en-US" sz="4800" b="1" dirty="0">
                <a:solidFill>
                  <a:srgbClr val="E01F5D"/>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E01F5D"/>
                </a:solidFill>
                <a:latin typeface="Tahoma" panose="020B0604030504040204" pitchFamily="34" charset="0"/>
                <a:ea typeface="Tahoma" panose="020B0604030504040204" pitchFamily="34" charset="0"/>
                <a:cs typeface="Tahoma" panose="020B0604030504040204" pitchFamily="34" charset="0"/>
              </a:rPr>
              <a:t>vế</a:t>
            </a:r>
            <a:r>
              <a:rPr lang="en-US" sz="4800" b="1" dirty="0">
                <a:solidFill>
                  <a:srgbClr val="E01F5D"/>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E01F5D"/>
                </a:solidFill>
                <a:latin typeface="Tahoma" panose="020B0604030504040204" pitchFamily="34" charset="0"/>
                <a:ea typeface="Tahoma" panose="020B0604030504040204" pitchFamily="34" charset="0"/>
                <a:cs typeface="Tahoma" panose="020B0604030504040204" pitchFamily="34" charset="0"/>
              </a:rPr>
              <a:t>câu</a:t>
            </a:r>
            <a:r>
              <a:rPr lang="en-US" sz="4800" b="1" dirty="0">
                <a:solidFill>
                  <a:srgbClr val="E01F5D"/>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E01F5D"/>
                </a:solidFill>
                <a:latin typeface="Tahoma" panose="020B0604030504040204" pitchFamily="34" charset="0"/>
                <a:ea typeface="Tahoma" panose="020B0604030504040204" pitchFamily="34" charset="0"/>
                <a:cs typeface="Tahoma" panose="020B0604030504040204" pitchFamily="34" charset="0"/>
              </a:rPr>
              <a:t>là</a:t>
            </a:r>
            <a:r>
              <a:rPr lang="en-US" sz="4800" b="1" dirty="0">
                <a:solidFill>
                  <a:srgbClr val="E01F5D"/>
                </a:solidFill>
                <a:latin typeface="Tahoma" panose="020B0604030504040204" pitchFamily="34" charset="0"/>
                <a:ea typeface="Tahoma" panose="020B0604030504040204" pitchFamily="34" charset="0"/>
                <a:cs typeface="Tahoma" panose="020B0604030504040204" pitchFamily="34" charset="0"/>
              </a:rPr>
              <a:t>:</a:t>
            </a:r>
          </a:p>
        </p:txBody>
      </p:sp>
      <p:sp>
        <p:nvSpPr>
          <p:cNvPr id="11" name="TextBox 10"/>
          <p:cNvSpPr txBox="1"/>
          <p:nvPr/>
        </p:nvSpPr>
        <p:spPr>
          <a:xfrm>
            <a:off x="8118862" y="3103111"/>
            <a:ext cx="3594167" cy="830997"/>
          </a:xfrm>
          <a:prstGeom prst="rect">
            <a:avLst/>
          </a:prstGeom>
          <a:noFill/>
        </p:spPr>
        <p:txBody>
          <a:bodyPr wrap="square">
            <a:spAutoFit/>
          </a:bodyPr>
          <a:lstStyle/>
          <a:p>
            <a:r>
              <a:rPr lang="en-US" sz="4800" b="1" dirty="0" err="1">
                <a:solidFill>
                  <a:srgbClr val="00B050"/>
                </a:solidFill>
                <a:latin typeface="Tahoma" panose="020B0604030504040204" pitchFamily="34" charset="0"/>
                <a:ea typeface="Tahoma" panose="020B0604030504040204" pitchFamily="34" charset="0"/>
                <a:cs typeface="Tahoma" panose="020B0604030504040204" pitchFamily="34" charset="0"/>
              </a:rPr>
              <a:t>Vì</a:t>
            </a:r>
            <a:r>
              <a:rPr lang="en-US" sz="4800" b="1" dirty="0">
                <a:solidFill>
                  <a:srgbClr val="00B050"/>
                </a:solidFill>
                <a:latin typeface="Tahoma" panose="020B0604030504040204" pitchFamily="34" charset="0"/>
                <a:ea typeface="Tahoma" panose="020B0604030504040204" pitchFamily="34" charset="0"/>
                <a:cs typeface="Tahoma" panose="020B0604030504040204" pitchFamily="34" charset="0"/>
              </a:rPr>
              <a:t> … </a:t>
            </a:r>
            <a:r>
              <a:rPr lang="en-US" sz="4800" b="1" dirty="0" err="1">
                <a:solidFill>
                  <a:srgbClr val="00B050"/>
                </a:solidFill>
                <a:latin typeface="Tahoma" panose="020B0604030504040204" pitchFamily="34" charset="0"/>
                <a:ea typeface="Tahoma" panose="020B0604030504040204" pitchFamily="34" charset="0"/>
                <a:cs typeface="Tahoma" panose="020B0604030504040204" pitchFamily="34" charset="0"/>
              </a:rPr>
              <a:t>nên</a:t>
            </a:r>
            <a:endParaRPr lang="en-US" sz="4800" dirty="0"/>
          </a:p>
        </p:txBody>
      </p:sp>
      <p:sp>
        <p:nvSpPr>
          <p:cNvPr id="2" name="TextBox 1"/>
          <p:cNvSpPr txBox="1"/>
          <p:nvPr/>
        </p:nvSpPr>
        <p:spPr>
          <a:xfrm>
            <a:off x="592997" y="1697980"/>
            <a:ext cx="10961738" cy="1200329"/>
          </a:xfrm>
          <a:prstGeom prst="rect">
            <a:avLst/>
          </a:prstGeom>
          <a:noFill/>
        </p:spPr>
        <p:txBody>
          <a:bodyPr wrap="square" rtlCol="0">
            <a:spAutoFit/>
          </a:bodyPr>
          <a:lstStyle/>
          <a:p>
            <a:pPr algn="just"/>
            <a:r>
              <a:rPr lang="vi-VN" sz="3600" dirty="0">
                <a:latin typeface="Tahoma" panose="020B0604030504040204" pitchFamily="34" charset="0"/>
                <a:ea typeface="Tahoma" panose="020B0604030504040204" pitchFamily="34" charset="0"/>
                <a:cs typeface="Tahoma" panose="020B0604030504040204" pitchFamily="34" charset="0"/>
              </a:rPr>
              <a:t>c. Vì sương dày đặc nên chúng tôi không nhìn rõ đường.</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615131" y="4002131"/>
            <a:ext cx="10961738" cy="1200329"/>
          </a:xfrm>
          <a:prstGeom prst="rect">
            <a:avLst/>
          </a:prstGeom>
          <a:noFill/>
        </p:spPr>
        <p:txBody>
          <a:bodyPr wrap="square" rtlCol="0">
            <a:spAutoFit/>
          </a:bodyPr>
          <a:lstStyle/>
          <a:p>
            <a:pPr algn="just"/>
            <a:r>
              <a:rPr lang="vi-VN" sz="3600" dirty="0">
                <a:latin typeface="Tahoma" panose="020B0604030504040204" pitchFamily="34" charset="0"/>
                <a:ea typeface="Tahoma" panose="020B0604030504040204" pitchFamily="34" charset="0"/>
                <a:cs typeface="Tahoma" panose="020B0604030504040204" pitchFamily="34" charset="0"/>
              </a:rPr>
              <a:t>d. Những đám khoai lang, khoai môn xanh mướt; mấy vạt rau, vạt đậu xanh non mỡ màng.</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6" name="Oval 5"/>
          <p:cNvSpPr/>
          <p:nvPr/>
        </p:nvSpPr>
        <p:spPr>
          <a:xfrm>
            <a:off x="1055914" y="1655540"/>
            <a:ext cx="757007" cy="707886"/>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148943" y="1662042"/>
            <a:ext cx="947057" cy="707886"/>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28031" y="5345763"/>
            <a:ext cx="8148002" cy="707886"/>
          </a:xfrm>
          <a:prstGeom prst="rect">
            <a:avLst/>
          </a:prstGeom>
          <a:noFill/>
        </p:spPr>
        <p:txBody>
          <a:bodyPr wrap="square" rtlCol="0">
            <a:spAutoFit/>
          </a:bodyPr>
          <a:lstStyle/>
          <a:p>
            <a:pPr algn="ctr"/>
            <a:r>
              <a:rPr lang="en-US" sz="4000" b="1" dirty="0" err="1">
                <a:solidFill>
                  <a:srgbClr val="FF0000"/>
                </a:solidFill>
                <a:latin typeface="Tahoma" panose="020B0604030504040204" pitchFamily="34" charset="0"/>
                <a:ea typeface="Tahoma" panose="020B0604030504040204" pitchFamily="34" charset="0"/>
                <a:cs typeface="Tahoma" panose="020B0604030504040204" pitchFamily="34" charset="0"/>
              </a:rPr>
              <a:t>Nối</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000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0000"/>
                </a:solidFill>
                <a:latin typeface="Tahoma" panose="020B0604030504040204" pitchFamily="34" charset="0"/>
                <a:ea typeface="Tahoma" panose="020B0604030504040204" pitchFamily="34" charset="0"/>
                <a:cs typeface="Tahoma" panose="020B0604030504040204" pitchFamily="34" charset="0"/>
              </a:rPr>
              <a:t>vế</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0000"/>
                </a:solidFill>
                <a:latin typeface="Tahoma" panose="020B0604030504040204" pitchFamily="34" charset="0"/>
                <a:ea typeface="Tahoma" panose="020B0604030504040204" pitchFamily="34" charset="0"/>
                <a:cs typeface="Tahoma" panose="020B0604030504040204" pitchFamily="34" charset="0"/>
              </a:rPr>
              <a:t>câu</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FF0000"/>
                </a:solidFill>
                <a:latin typeface="Tahoma" panose="020B0604030504040204" pitchFamily="34" charset="0"/>
                <a:ea typeface="Tahoma" panose="020B0604030504040204" pitchFamily="34" charset="0"/>
                <a:cs typeface="Tahoma" panose="020B0604030504040204" pitchFamily="34" charset="0"/>
              </a:rPr>
              <a:t>bằng</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6487179" y="5284207"/>
            <a:ext cx="4877507" cy="830997"/>
          </a:xfrm>
          <a:prstGeom prst="rect">
            <a:avLst/>
          </a:prstGeom>
          <a:noFill/>
        </p:spPr>
        <p:txBody>
          <a:bodyPr wrap="square">
            <a:spAutoFit/>
          </a:bodyPr>
          <a:lstStyle/>
          <a:p>
            <a:r>
              <a:rPr lang="en-US" sz="4800" b="1" dirty="0" err="1">
                <a:solidFill>
                  <a:srgbClr val="00B050"/>
                </a:solidFill>
                <a:latin typeface="Tahoma" panose="020B0604030504040204" pitchFamily="34" charset="0"/>
                <a:ea typeface="Tahoma" panose="020B0604030504040204" pitchFamily="34" charset="0"/>
                <a:cs typeface="Tahoma" panose="020B0604030504040204" pitchFamily="34" charset="0"/>
              </a:rPr>
              <a:t>dấu</a:t>
            </a:r>
            <a:r>
              <a:rPr lang="en-US" sz="4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B050"/>
                </a:solidFill>
                <a:latin typeface="Tahoma" panose="020B0604030504040204" pitchFamily="34" charset="0"/>
                <a:ea typeface="Tahoma" panose="020B0604030504040204" pitchFamily="34" charset="0"/>
                <a:cs typeface="Tahoma" panose="020B0604030504040204" pitchFamily="34" charset="0"/>
              </a:rPr>
              <a:t>chấm</a:t>
            </a:r>
            <a:r>
              <a:rPr lang="en-US" sz="4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B050"/>
                </a:solidFill>
                <a:latin typeface="Tahoma" panose="020B0604030504040204" pitchFamily="34" charset="0"/>
                <a:ea typeface="Tahoma" panose="020B0604030504040204" pitchFamily="34" charset="0"/>
                <a:cs typeface="Tahoma" panose="020B0604030504040204" pitchFamily="34" charset="0"/>
              </a:rPr>
              <a:t>phẩy</a:t>
            </a:r>
            <a:endParaRPr lang="en-US" sz="4800" dirty="0">
              <a:solidFill>
                <a:srgbClr val="00B050"/>
              </a:solidFill>
            </a:endParaRPr>
          </a:p>
        </p:txBody>
      </p:sp>
      <p:sp>
        <p:nvSpPr>
          <p:cNvPr id="15" name="Oval 14"/>
          <p:cNvSpPr/>
          <p:nvPr/>
        </p:nvSpPr>
        <p:spPr>
          <a:xfrm>
            <a:off x="11283044" y="4018366"/>
            <a:ext cx="337369" cy="707886"/>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fairy-dust-sound-effect.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fairy-dust-sound-effect.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fairy-dust-sound-effect.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 grpId="0"/>
      <p:bldP spid="4" grpId="0"/>
      <p:bldP spid="6" grpId="0" animBg="1"/>
      <p:bldP spid="10" grpId="0" animBg="1"/>
      <p:bldP spid="12" grpId="0"/>
      <p:bldP spid="14" grpId="0"/>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1262</Words>
  <Application>Microsoft Office PowerPoint</Application>
  <PresentationFormat>Widescreen</PresentationFormat>
  <Paragraphs>92</Paragraphs>
  <Slides>22</Slides>
  <Notes>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#9Slide07 HoneyCream</vt:lpstr>
      <vt:lpstr>Arial</vt:lpstr>
      <vt:lpstr>Calibri</vt:lpstr>
      <vt:lpstr>Calibri Light</vt:lpstr>
      <vt:lpstr>Cambria</vt:lpstr>
      <vt:lpstr>SVN-Gretoon</vt:lpstr>
      <vt:lpstr>SVN-Newton</vt:lpstr>
      <vt:lpstr>Tahoma</vt:lpstr>
      <vt:lpstr>Times New Roman</vt:lpstr>
      <vt:lpstr>Verdana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mang non</dc:creator>
  <cp:lastModifiedBy>admin</cp:lastModifiedBy>
  <cp:revision>10</cp:revision>
  <dcterms:created xsi:type="dcterms:W3CDTF">2024-12-05T14:26:00Z</dcterms:created>
  <dcterms:modified xsi:type="dcterms:W3CDTF">2025-04-07T23:48:02Z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5DDB9BA256D64F299C576D8F7307F467_12</vt:lpwstr>
  </property>
  <property fmtid="{D5CDD505-2E9C-101B-9397-08002B2CF9AE}" pid="3" name="KSOProductBuildVer">
    <vt:lpwstr>1033-12.2.0.20782</vt:lpwstr>
  </property>
</Properties>
</file>